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6E54-FF29-4F59-A3C3-F904FB189FE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6032-AC4C-4A52-8F3C-39E0532CB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solid arrows represent compile-time dependencies, while the dashed arrow represents a runtime-only dependency.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6032-AC4C-4A52-8F3C-39E0532CB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6032-AC4C-4A52-8F3C-39E0532CB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DCE-8D7F-4BCE-9F40-12A3AF73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A078-F5FB-406C-9ACF-0AA0F9A5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D056-503B-412D-A6E6-02C0E70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71C1-E996-4ED4-B9FD-6B1252B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CE72-BB19-4ED5-94AC-3A9350CC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F0D-F889-41DC-B6C4-321385A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01F3E-2855-4BB3-BFC4-9FA55DDD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CD06-39DE-4037-A431-E6EB369D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23A5-AAB4-4C0B-992E-F6F4C2BC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4CF4-12F8-46DB-AEBB-7FD69CBF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335D2-832B-4D8D-8400-2B0C6A5CC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37FD-8A5C-492D-8697-1C0A2DF63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A7F5-57F4-40CA-9E2E-4D9450DD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0B16-80F4-4BC5-9A11-CF77E12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07D0-F45D-4454-BEA4-B8D667A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FAE3-D24D-406C-AF65-0C48D63C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23C5-7CAA-465D-A081-FD7E0564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8336-BF12-4381-96DA-AC16E5C0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62DF-5E77-441E-9D1C-CB2DFDA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C22D-C59A-4F41-A98A-EEE28DB8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E629-E708-48AE-9808-53DB8425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776D-8054-4C82-8AA9-52CECD69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0868-69A4-4E19-938A-5E501DB9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0E9B-72BD-40D4-8134-8B802C6B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263F-F026-4727-AE24-8CF2F35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53B3-9F61-4550-8F40-EEC5AA8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D721-CA2F-4318-ABE7-74B04E67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42F8-2106-4CC2-9419-A64D8837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6E7F-9CC8-472D-8287-5F4B7B6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BD33-6B23-4D01-B22A-FA1EB17B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00C7-8F9B-4EBA-BB87-B76787A0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43B3-2B64-4239-B0F7-CA1164FC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256-1CC3-4B26-A2D5-56BFD260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8576-7D9B-4175-8FAD-4EAAF8A9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A3066-1790-4CE9-A1FF-3C0917356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2DB4-9D9F-44C4-BFEA-662B23008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B69EA-9E6D-4796-B1EC-F8C2B2C6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58AF-BB3B-4B2B-A878-F0245CCD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0A3FD-470A-48D6-A238-01A94FC3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1D9E-DF32-4C09-A89E-065503B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8D95B-A57A-47AA-A754-0433A12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D0321-4D2D-423E-82E3-FFB6169F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90C9-11D5-4596-968E-78A8840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838-6CAE-4995-A1CD-EF4D76F5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6A628-B204-4241-8886-CD337BE1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B33B0-043D-4C6B-9C77-A13AC455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DD02-2B86-4467-9944-9B40571B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A277-6FDD-44A4-9143-6E18F071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2F69-465D-430F-8536-B5BEC6DE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80B8-8D82-409C-9065-24E22BDD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F8D1-5395-498A-8099-DAC93E5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32F1-F575-4E74-985C-2961578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E51-C65D-4EE0-BB1E-E513F72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E0F2-EB3C-4215-97E9-6E5222B75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5391-231B-4EA8-9BAF-D1147A9D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2212-0A82-45D8-8DB8-A264809C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C6E0-02DC-4AA5-9F73-4D83AB1F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7EAA-8333-4163-9D3E-3C3691F7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E59D7-B441-4DDA-AB15-04B647B8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9869-556A-49D5-A7F9-908139806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931D-86E7-4A93-A567-953E1507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C2BB-8F91-42E3-B361-AEC8E57D68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DA08-C73C-458A-B9C5-5DFCD0A0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2FC8-20CB-4AED-8E92-B0077ABF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9A88-DA53-46B8-899B-697BBE43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C3C-15F7-4C6E-B7F9-DE6FFD33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Smart Link Add-in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97BA8-5FF5-45C0-887E-DE1AA16EC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7519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4F86-E721-4F1F-9DD7-62DA3E5A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7B47-944D-4C2C-B77E-3FFA2EFB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Technologies: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.NET Core 2.1</a:t>
            </a:r>
          </a:p>
          <a:p>
            <a:pPr lvl="1"/>
            <a:r>
              <a:rPr lang="en-US" dirty="0"/>
              <a:t>Entity Framework Core</a:t>
            </a:r>
          </a:p>
          <a:p>
            <a:pPr lvl="1"/>
            <a:r>
              <a:rPr lang="en-US" dirty="0"/>
              <a:t>MS Graph API</a:t>
            </a:r>
          </a:p>
          <a:p>
            <a:pPr lvl="1"/>
            <a:r>
              <a:rPr lang="en-US" dirty="0"/>
              <a:t>Azure SQL Server</a:t>
            </a:r>
          </a:p>
          <a:p>
            <a:pPr lvl="1"/>
            <a:r>
              <a:rPr lang="en-US" dirty="0"/>
              <a:t>MS SharePoint API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Office fabric UI JS</a:t>
            </a:r>
          </a:p>
          <a:p>
            <a:pPr lvl="1"/>
            <a:r>
              <a:rPr lang="en-US" dirty="0"/>
              <a:t>Word JavaScript API </a:t>
            </a:r>
          </a:p>
          <a:p>
            <a:pPr lvl="1"/>
            <a:r>
              <a:rPr lang="en-US" dirty="0"/>
              <a:t>Excel JavaScript API</a:t>
            </a:r>
          </a:p>
          <a:p>
            <a:pPr lvl="1"/>
            <a:r>
              <a:rPr lang="en-US" dirty="0"/>
              <a:t>Office JavaScript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596440-3783-44DE-8CC3-3831C81717BD}"/>
              </a:ext>
            </a:extLst>
          </p:cNvPr>
          <p:cNvSpPr/>
          <p:nvPr/>
        </p:nvSpPr>
        <p:spPr>
          <a:xfrm>
            <a:off x="4500968" y="3305765"/>
            <a:ext cx="6498443" cy="14293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2F908-F642-44C8-832D-DB2AA19E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748810-BFB4-4A35-ACE8-EB9E2744A187}"/>
              </a:ext>
            </a:extLst>
          </p:cNvPr>
          <p:cNvSpPr/>
          <p:nvPr/>
        </p:nvSpPr>
        <p:spPr>
          <a:xfrm>
            <a:off x="4500979" y="1340524"/>
            <a:ext cx="6498451" cy="1429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E19D8-EE3A-4166-8BD7-B5880CD74666}"/>
              </a:ext>
            </a:extLst>
          </p:cNvPr>
          <p:cNvSpPr/>
          <p:nvPr/>
        </p:nvSpPr>
        <p:spPr>
          <a:xfrm>
            <a:off x="4500968" y="1811550"/>
            <a:ext cx="6498451" cy="31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39F0FF-EF58-4DBC-8F72-CCDD374D4040}"/>
              </a:ext>
            </a:extLst>
          </p:cNvPr>
          <p:cNvSpPr/>
          <p:nvPr/>
        </p:nvSpPr>
        <p:spPr>
          <a:xfrm>
            <a:off x="4500977" y="1811550"/>
            <a:ext cx="6498451" cy="958278"/>
          </a:xfrm>
          <a:prstGeom prst="roundRect">
            <a:avLst>
              <a:gd name="adj" fmla="val 280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EE2D76-381C-4F61-8B86-E328DE387F2E}"/>
              </a:ext>
            </a:extLst>
          </p:cNvPr>
          <p:cNvSpPr txBox="1"/>
          <p:nvPr/>
        </p:nvSpPr>
        <p:spPr>
          <a:xfrm>
            <a:off x="5031522" y="2230711"/>
            <a:ext cx="203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Office Fabric UI JS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AD386D-9E80-4BA2-8CB1-9CFB1803ADF9}"/>
              </a:ext>
            </a:extLst>
          </p:cNvPr>
          <p:cNvSpPr/>
          <p:nvPr/>
        </p:nvSpPr>
        <p:spPr>
          <a:xfrm>
            <a:off x="1065306" y="3305765"/>
            <a:ext cx="9934103" cy="142930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4"/>
                </a:solidFill>
              </a:rPr>
              <a:t>Infrastructure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5DE781-E283-4502-B9D1-2C8D05FCFEDE}"/>
              </a:ext>
            </a:extLst>
          </p:cNvPr>
          <p:cNvSpPr/>
          <p:nvPr/>
        </p:nvSpPr>
        <p:spPr>
          <a:xfrm>
            <a:off x="4765884" y="3783186"/>
            <a:ext cx="1455938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Graph 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22B99B-AF68-460C-9DDA-C4023C179D2A}"/>
              </a:ext>
            </a:extLst>
          </p:cNvPr>
          <p:cNvSpPr/>
          <p:nvPr/>
        </p:nvSpPr>
        <p:spPr>
          <a:xfrm>
            <a:off x="4500968" y="5271007"/>
            <a:ext cx="6498451" cy="14293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ASP.NET Core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19510F-3654-4B69-A82B-6E86A54BE0C4}"/>
              </a:ext>
            </a:extLst>
          </p:cNvPr>
          <p:cNvSpPr/>
          <p:nvPr/>
        </p:nvSpPr>
        <p:spPr>
          <a:xfrm>
            <a:off x="1065317" y="1340523"/>
            <a:ext cx="9934113" cy="14293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/>
                </a:solidFill>
              </a:rPr>
              <a:t>User Interface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B8C6CE-DCAD-4D19-BDE4-1AD86D23541E}"/>
              </a:ext>
            </a:extLst>
          </p:cNvPr>
          <p:cNvSpPr/>
          <p:nvPr/>
        </p:nvSpPr>
        <p:spPr>
          <a:xfrm>
            <a:off x="1065306" y="5271007"/>
            <a:ext cx="9934113" cy="14293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Application Core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C0154B-6E3C-4D99-8A23-C25838330B2F}"/>
              </a:ext>
            </a:extLst>
          </p:cNvPr>
          <p:cNvSpPr/>
          <p:nvPr/>
        </p:nvSpPr>
        <p:spPr>
          <a:xfrm>
            <a:off x="5031524" y="5723282"/>
            <a:ext cx="1455938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Daemon Client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F1135F-FEA8-4CCA-BECC-6B018F0D1F29}"/>
              </a:ext>
            </a:extLst>
          </p:cNvPr>
          <p:cNvCxnSpPr>
            <a:cxnSpLocks/>
          </p:cNvCxnSpPr>
          <p:nvPr/>
        </p:nvCxnSpPr>
        <p:spPr>
          <a:xfrm>
            <a:off x="7726689" y="2769828"/>
            <a:ext cx="0" cy="4871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91E8C-FF90-4B8F-B078-88D2CE992953}"/>
              </a:ext>
            </a:extLst>
          </p:cNvPr>
          <p:cNvCxnSpPr>
            <a:cxnSpLocks/>
          </p:cNvCxnSpPr>
          <p:nvPr/>
        </p:nvCxnSpPr>
        <p:spPr>
          <a:xfrm>
            <a:off x="7738439" y="4735070"/>
            <a:ext cx="0" cy="5226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15E1B-8159-465E-855B-5A8B2D89712E}"/>
              </a:ext>
            </a:extLst>
          </p:cNvPr>
          <p:cNvSpPr txBox="1"/>
          <p:nvPr/>
        </p:nvSpPr>
        <p:spPr>
          <a:xfrm>
            <a:off x="5031524" y="1862986"/>
            <a:ext cx="2251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Word JavaScript API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B1538E-0DE3-4E3A-8379-FE25ED18E364}"/>
              </a:ext>
            </a:extLst>
          </p:cNvPr>
          <p:cNvSpPr/>
          <p:nvPr/>
        </p:nvSpPr>
        <p:spPr>
          <a:xfrm>
            <a:off x="6460409" y="3783186"/>
            <a:ext cx="2056810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 Manager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3577D5-4340-4258-ADC8-F64B14CD17B4}"/>
              </a:ext>
            </a:extLst>
          </p:cNvPr>
          <p:cNvSpPr/>
          <p:nvPr/>
        </p:nvSpPr>
        <p:spPr>
          <a:xfrm>
            <a:off x="6936531" y="5737350"/>
            <a:ext cx="1455938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Graph Client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AFA485-FDCD-48C4-A19D-646239EAA830}"/>
              </a:ext>
            </a:extLst>
          </p:cNvPr>
          <p:cNvSpPr/>
          <p:nvPr/>
        </p:nvSpPr>
        <p:spPr>
          <a:xfrm>
            <a:off x="8716302" y="5737350"/>
            <a:ext cx="1431431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E9E469-920A-4711-A875-7B7DB029B503}"/>
              </a:ext>
            </a:extLst>
          </p:cNvPr>
          <p:cNvSpPr/>
          <p:nvPr/>
        </p:nvSpPr>
        <p:spPr>
          <a:xfrm>
            <a:off x="8806032" y="3783186"/>
            <a:ext cx="1567145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OAuth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B2F0F-63A1-4C36-90A2-00E12DEEF0C8}"/>
              </a:ext>
            </a:extLst>
          </p:cNvPr>
          <p:cNvSpPr txBox="1"/>
          <p:nvPr/>
        </p:nvSpPr>
        <p:spPr>
          <a:xfrm>
            <a:off x="8451827" y="1843744"/>
            <a:ext cx="22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Excel JavaScript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ED03D-A295-456C-8169-C499DBC88F2F}"/>
              </a:ext>
            </a:extLst>
          </p:cNvPr>
          <p:cNvSpPr txBox="1"/>
          <p:nvPr/>
        </p:nvSpPr>
        <p:spPr>
          <a:xfrm>
            <a:off x="8461509" y="2253833"/>
            <a:ext cx="230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Office JavaScript API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929418-F079-4A17-8D0A-ADDB09FE05C0}"/>
              </a:ext>
            </a:extLst>
          </p:cNvPr>
          <p:cNvSpPr/>
          <p:nvPr/>
        </p:nvSpPr>
        <p:spPr>
          <a:xfrm>
            <a:off x="5841889" y="4259128"/>
            <a:ext cx="1833131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SharePoint 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BC446A-6E76-44D6-B42D-4219D9A049D5}"/>
              </a:ext>
            </a:extLst>
          </p:cNvPr>
          <p:cNvSpPr/>
          <p:nvPr/>
        </p:nvSpPr>
        <p:spPr>
          <a:xfrm>
            <a:off x="5596005" y="6229355"/>
            <a:ext cx="1782914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 Framework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98FB9A-D7C7-4A8D-A483-34AA67D8B101}"/>
              </a:ext>
            </a:extLst>
          </p:cNvPr>
          <p:cNvSpPr/>
          <p:nvPr/>
        </p:nvSpPr>
        <p:spPr>
          <a:xfrm>
            <a:off x="7729483" y="6229355"/>
            <a:ext cx="1782914" cy="3840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Entities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27049D-1F12-4E57-A8E6-65AF60E28021}"/>
              </a:ext>
            </a:extLst>
          </p:cNvPr>
          <p:cNvSpPr/>
          <p:nvPr/>
        </p:nvSpPr>
        <p:spPr>
          <a:xfrm>
            <a:off x="7955589" y="4256372"/>
            <a:ext cx="1833131" cy="38407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SQL Server</a:t>
            </a:r>
          </a:p>
        </p:txBody>
      </p:sp>
    </p:spTree>
    <p:extLst>
      <p:ext uri="{BB962C8B-B14F-4D97-AF65-F5344CB8AC3E}">
        <p14:creationId xmlns:p14="http://schemas.microsoft.com/office/powerpoint/2010/main" val="25068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908-F642-44C8-832D-DB2AA19E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9A143A-55EA-449C-A418-49F21F5A6407}"/>
              </a:ext>
            </a:extLst>
          </p:cNvPr>
          <p:cNvGrpSpPr/>
          <p:nvPr/>
        </p:nvGrpSpPr>
        <p:grpSpPr>
          <a:xfrm>
            <a:off x="5866372" y="1844641"/>
            <a:ext cx="4119514" cy="1798885"/>
            <a:chOff x="5866372" y="1070920"/>
            <a:chExt cx="4119514" cy="17988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982B31-1133-45AB-AF02-5D3AA97E251D}"/>
                </a:ext>
              </a:extLst>
            </p:cNvPr>
            <p:cNvSpPr/>
            <p:nvPr/>
          </p:nvSpPr>
          <p:spPr>
            <a:xfrm>
              <a:off x="5866372" y="1070920"/>
              <a:ext cx="4119514" cy="179888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ASP.NET Core - Web App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DE16EC6-D486-4A30-B50A-A5DF94EDCF70}"/>
                </a:ext>
              </a:extLst>
            </p:cNvPr>
            <p:cNvSpPr/>
            <p:nvPr/>
          </p:nvSpPr>
          <p:spPr>
            <a:xfrm>
              <a:off x="6294058" y="1555223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DCF7DB9-66DB-404B-BF7C-9ACF1237236B}"/>
                </a:ext>
              </a:extLst>
            </p:cNvPr>
            <p:cNvSpPr/>
            <p:nvPr/>
          </p:nvSpPr>
          <p:spPr>
            <a:xfrm>
              <a:off x="6294058" y="2070161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Models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3B373FA-BD94-409B-A323-A6262471A43D}"/>
                </a:ext>
              </a:extLst>
            </p:cNvPr>
            <p:cNvSpPr/>
            <p:nvPr/>
          </p:nvSpPr>
          <p:spPr>
            <a:xfrm>
              <a:off x="8226990" y="1555223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9B610E6-AEB9-4A87-BD98-2A612CDDB14F}"/>
                </a:ext>
              </a:extLst>
            </p:cNvPr>
            <p:cNvSpPr/>
            <p:nvPr/>
          </p:nvSpPr>
          <p:spPr>
            <a:xfrm>
              <a:off x="8226990" y="2070161"/>
              <a:ext cx="1319752" cy="4242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API Controllers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617AE44-C88D-48B7-9787-A9995B0FFCFB}"/>
              </a:ext>
            </a:extLst>
          </p:cNvPr>
          <p:cNvSpPr/>
          <p:nvPr/>
        </p:nvSpPr>
        <p:spPr>
          <a:xfrm>
            <a:off x="838200" y="1844641"/>
            <a:ext cx="3376102" cy="27273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14C0B2-511E-43C2-835D-C51851C3A9DE}"/>
              </a:ext>
            </a:extLst>
          </p:cNvPr>
          <p:cNvSpPr txBox="1"/>
          <p:nvPr/>
        </p:nvSpPr>
        <p:spPr>
          <a:xfrm>
            <a:off x="889894" y="1882812"/>
            <a:ext cx="3278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MS Word / Excel / PowerPoint Online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ADC5CE-F1D7-466E-B85A-47F85C4FFB4B}"/>
              </a:ext>
            </a:extLst>
          </p:cNvPr>
          <p:cNvGrpSpPr/>
          <p:nvPr/>
        </p:nvGrpSpPr>
        <p:grpSpPr>
          <a:xfrm>
            <a:off x="1237957" y="3117820"/>
            <a:ext cx="2595488" cy="1313501"/>
            <a:chOff x="1237957" y="2541047"/>
            <a:chExt cx="2595488" cy="131350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4E0CCE8-69D2-4E72-ACFB-7B1A7A0E7612}"/>
                </a:ext>
              </a:extLst>
            </p:cNvPr>
            <p:cNvSpPr/>
            <p:nvPr/>
          </p:nvSpPr>
          <p:spPr>
            <a:xfrm>
              <a:off x="1335813" y="2719951"/>
              <a:ext cx="2399776" cy="40634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 Smart Link Add-in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B7E81F-9857-474E-A67F-B74380766EA3}"/>
                </a:ext>
              </a:extLst>
            </p:cNvPr>
            <p:cNvSpPr/>
            <p:nvPr/>
          </p:nvSpPr>
          <p:spPr>
            <a:xfrm>
              <a:off x="1237957" y="2541047"/>
              <a:ext cx="2595488" cy="131350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6736461A-280D-4368-9B81-9B39898A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3" y="2306961"/>
            <a:ext cx="565045" cy="602180"/>
          </a:xfrm>
          <a:prstGeom prst="rect">
            <a:avLst/>
          </a:prstGeom>
        </p:spPr>
      </p:pic>
      <p:pic>
        <p:nvPicPr>
          <p:cNvPr id="1026" name="Picture 2" descr="Image result for word online icon">
            <a:extLst>
              <a:ext uri="{FF2B5EF4-FFF2-40B4-BE49-F238E27FC236}">
                <a16:creationId xmlns:a16="http://schemas.microsoft.com/office/drawing/2014/main" id="{265B2B20-A7C4-4A1C-9ABF-1F8CDA15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94" y="2296375"/>
            <a:ext cx="663792" cy="6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325C1A-1503-4338-ADA6-5807E1F851CE}"/>
              </a:ext>
            </a:extLst>
          </p:cNvPr>
          <p:cNvCxnSpPr/>
          <p:nvPr/>
        </p:nvCxnSpPr>
        <p:spPr>
          <a:xfrm>
            <a:off x="4214302" y="2795726"/>
            <a:ext cx="165207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48E97-BC04-4016-AAF4-D6ABBED83080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flipH="1">
            <a:off x="6412515" y="3643526"/>
            <a:ext cx="1513614" cy="1080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E872BF2-9511-457B-AFF6-D7E3AE1D6063}"/>
              </a:ext>
            </a:extLst>
          </p:cNvPr>
          <p:cNvGrpSpPr/>
          <p:nvPr/>
        </p:nvGrpSpPr>
        <p:grpSpPr>
          <a:xfrm>
            <a:off x="4434583" y="4724040"/>
            <a:ext cx="3901555" cy="1359813"/>
            <a:chOff x="5948197" y="4683926"/>
            <a:chExt cx="3901555" cy="13598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2593F0-BAA2-4E81-8B4A-FE1B4DA01B3A}"/>
                </a:ext>
              </a:extLst>
            </p:cNvPr>
            <p:cNvSpPr/>
            <p:nvPr/>
          </p:nvSpPr>
          <p:spPr>
            <a:xfrm>
              <a:off x="6002506" y="4683926"/>
              <a:ext cx="3847246" cy="13598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External Services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6B1926-88DB-4C20-A416-3B20A2333FC2}"/>
                </a:ext>
              </a:extLst>
            </p:cNvPr>
            <p:cNvGrpSpPr/>
            <p:nvPr/>
          </p:nvGrpSpPr>
          <p:grpSpPr>
            <a:xfrm>
              <a:off x="5948197" y="4844571"/>
              <a:ext cx="3833177" cy="1162218"/>
              <a:chOff x="5948197" y="4844571"/>
              <a:chExt cx="3833177" cy="1162218"/>
            </a:xfrm>
          </p:grpSpPr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0B4A9966-5677-4A7F-9748-816FCCCAE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48197" y="4844571"/>
                <a:ext cx="1205762" cy="936052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88495D3-F228-48D9-BA56-6423DB79D3C7}"/>
                  </a:ext>
                </a:extLst>
              </p:cNvPr>
              <p:cNvSpPr txBox="1"/>
              <p:nvPr/>
            </p:nvSpPr>
            <p:spPr>
              <a:xfrm>
                <a:off x="7187691" y="5498083"/>
                <a:ext cx="12590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SharePoint API</a:t>
                </a:r>
              </a:p>
            </p:txBody>
          </p:sp>
          <p:pic>
            <p:nvPicPr>
              <p:cNvPr id="5" name="Picture 2" descr="Image result for azure ad icon">
                <a:extLst>
                  <a:ext uri="{FF2B5EF4-FFF2-40B4-BE49-F238E27FC236}">
                    <a16:creationId xmlns:a16="http://schemas.microsoft.com/office/drawing/2014/main" id="{E96E54EE-88ED-44BE-9D60-8E6542EB4E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6608" y="5122058"/>
                <a:ext cx="389637" cy="389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0EA7AB-DA7B-4C32-85FE-8F67577294BC}"/>
                  </a:ext>
                </a:extLst>
              </p:cNvPr>
              <p:cNvSpPr txBox="1"/>
              <p:nvPr/>
            </p:nvSpPr>
            <p:spPr>
              <a:xfrm>
                <a:off x="8646320" y="5483569"/>
                <a:ext cx="1135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Azure Active </a:t>
                </a:r>
                <a:b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Directory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B1DEA0-ACEA-45D0-96E8-7ADFDE7BAC42}"/>
                  </a:ext>
                </a:extLst>
              </p:cNvPr>
              <p:cNvSpPr txBox="1"/>
              <p:nvPr/>
            </p:nvSpPr>
            <p:spPr>
              <a:xfrm>
                <a:off x="6173524" y="5511695"/>
                <a:ext cx="915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Graph API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144878-8663-4394-A10C-6F6D5E55935C}"/>
              </a:ext>
            </a:extLst>
          </p:cNvPr>
          <p:cNvGrpSpPr/>
          <p:nvPr/>
        </p:nvGrpSpPr>
        <p:grpSpPr>
          <a:xfrm>
            <a:off x="8886866" y="4734384"/>
            <a:ext cx="2825888" cy="1359813"/>
            <a:chOff x="1144665" y="5065272"/>
            <a:chExt cx="2825888" cy="13598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0A1440-8438-4AB2-90D8-54F71C72C432}"/>
                </a:ext>
              </a:extLst>
            </p:cNvPr>
            <p:cNvSpPr/>
            <p:nvPr/>
          </p:nvSpPr>
          <p:spPr>
            <a:xfrm>
              <a:off x="1144665" y="5065272"/>
              <a:ext cx="2825888" cy="1359813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pic>
          <p:nvPicPr>
            <p:cNvPr id="3" name="Picture 2" descr="Image result for azure sql database icon">
              <a:extLst>
                <a:ext uri="{FF2B5EF4-FFF2-40B4-BE49-F238E27FC236}">
                  <a16:creationId xmlns:a16="http://schemas.microsoft.com/office/drawing/2014/main" id="{EA83E25D-DE8C-488D-A9ED-76683453A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700" y="5433932"/>
              <a:ext cx="595739" cy="59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353F7A-DFFF-4597-8125-B8ED99385C8D}"/>
                </a:ext>
              </a:extLst>
            </p:cNvPr>
            <p:cNvSpPr txBox="1"/>
            <p:nvPr/>
          </p:nvSpPr>
          <p:spPr>
            <a:xfrm>
              <a:off x="1144665" y="6029671"/>
              <a:ext cx="1473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Azure SQL Server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D174D1-2CEE-435C-9A53-317399235AED}"/>
                </a:ext>
              </a:extLst>
            </p:cNvPr>
            <p:cNvSpPr txBox="1"/>
            <p:nvPr/>
          </p:nvSpPr>
          <p:spPr>
            <a:xfrm>
              <a:off x="2717902" y="6041391"/>
              <a:ext cx="1252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MS SharePoint</a:t>
              </a:r>
            </a:p>
          </p:txBody>
        </p:sp>
        <p:pic>
          <p:nvPicPr>
            <p:cNvPr id="1032" name="Picture 8" descr="Image result for sharepoint icon">
              <a:extLst>
                <a:ext uri="{FF2B5EF4-FFF2-40B4-BE49-F238E27FC236}">
                  <a16:creationId xmlns:a16="http://schemas.microsoft.com/office/drawing/2014/main" id="{09226AFE-C0D4-46CA-80AD-E2E205C47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395" y="5394329"/>
              <a:ext cx="727365" cy="727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B8B189-30D4-4FCC-BF4D-5C1B857ECDA9}"/>
              </a:ext>
            </a:extLst>
          </p:cNvPr>
          <p:cNvCxnSpPr/>
          <p:nvPr/>
        </p:nvCxnSpPr>
        <p:spPr>
          <a:xfrm>
            <a:off x="8567225" y="3643526"/>
            <a:ext cx="1418661" cy="1080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8" descr="Image result for sharepoint icon">
            <a:extLst>
              <a:ext uri="{FF2B5EF4-FFF2-40B4-BE49-F238E27FC236}">
                <a16:creationId xmlns:a16="http://schemas.microsoft.com/office/drawing/2014/main" id="{E54C2A75-8C90-4BFA-AC5F-012A2255A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19" y="5090107"/>
            <a:ext cx="523219" cy="5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873BBB-F02E-4A5B-BAFB-B7EC439D8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60" y="3545319"/>
            <a:ext cx="624958" cy="956342"/>
          </a:xfrm>
          <a:prstGeom prst="rect">
            <a:avLst/>
          </a:prstGeom>
        </p:spPr>
      </p:pic>
      <p:pic>
        <p:nvPicPr>
          <p:cNvPr id="1034" name="Picture 10" descr="Image result for excel online logo">
            <a:extLst>
              <a:ext uri="{FF2B5EF4-FFF2-40B4-BE49-F238E27FC236}">
                <a16:creationId xmlns:a16="http://schemas.microsoft.com/office/drawing/2014/main" id="{AEF2ABF3-1AC9-411A-9B15-1C01F6D3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6" y="2308775"/>
            <a:ext cx="663303" cy="65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werpoint online logo">
            <a:extLst>
              <a:ext uri="{FF2B5EF4-FFF2-40B4-BE49-F238E27FC236}">
                <a16:creationId xmlns:a16="http://schemas.microsoft.com/office/drawing/2014/main" id="{9D3FC415-3061-4695-8866-6EBB708E1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95" y="2294261"/>
            <a:ext cx="663792" cy="6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154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Smart Link Add-in</vt:lpstr>
      <vt:lpstr>Overview</vt:lpstr>
      <vt:lpstr>High Level Architecture</vt:lpstr>
      <vt:lpstr>Architecture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Smart Link Add-in</dc:title>
  <dc:creator>Nicolas Botto</dc:creator>
  <cp:lastModifiedBy>Nicolas Botto</cp:lastModifiedBy>
  <cp:revision>1</cp:revision>
  <dcterms:created xsi:type="dcterms:W3CDTF">2018-11-28T00:35:21Z</dcterms:created>
  <dcterms:modified xsi:type="dcterms:W3CDTF">2019-01-03T14:56:01Z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nicolas@agilesightms.onmicrosoft.com</vt:lpwstr>
  </property>
  <property fmtid="{D5CDD505-2E9C-101B-9397-08002B2CF9AE}" pid="5" name="MSIP_Label_f42aa342-8706-4288-bd11-ebb85995028c_SetDate">
    <vt:lpwstr>2019-01-02T20:00:13.1921619Z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