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4" r:id="rId6"/>
    <p:sldId id="260" r:id="rId7"/>
    <p:sldId id="266" r:id="rId8"/>
    <p:sldId id="267" r:id="rId9"/>
    <p:sldId id="268" r:id="rId10"/>
    <p:sldId id="269" r:id="rId11"/>
    <p:sldId id="270" r:id="rId12"/>
    <p:sldId id="273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63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2D92-C565-4D77-A51F-8C6D2C05F3C3}" type="datetimeFigureOut">
              <a:rPr lang="en-US" smtClean="0"/>
              <a:t>12-Jul-17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BBC3-192A-4715-9678-1D937991C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6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2D92-C565-4D77-A51F-8C6D2C05F3C3}" type="datetimeFigureOut">
              <a:rPr lang="en-US" smtClean="0"/>
              <a:t>12-Jul-17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BBC3-192A-4715-9678-1D937991C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0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2D92-C565-4D77-A51F-8C6D2C05F3C3}" type="datetimeFigureOut">
              <a:rPr lang="en-US" smtClean="0"/>
              <a:t>12-Jul-17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BBC3-192A-4715-9678-1D937991C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0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2D92-C565-4D77-A51F-8C6D2C05F3C3}" type="datetimeFigureOut">
              <a:rPr lang="en-US" smtClean="0"/>
              <a:t>12-Jul-17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BBC3-192A-4715-9678-1D937991C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9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2D92-C565-4D77-A51F-8C6D2C05F3C3}" type="datetimeFigureOut">
              <a:rPr lang="en-US" smtClean="0"/>
              <a:t>12-Jul-17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BBC3-192A-4715-9678-1D937991C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5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2D92-C565-4D77-A51F-8C6D2C05F3C3}" type="datetimeFigureOut">
              <a:rPr lang="en-US" smtClean="0"/>
              <a:t>12-Jul-17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BBC3-192A-4715-9678-1D937991C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6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2D92-C565-4D77-A51F-8C6D2C05F3C3}" type="datetimeFigureOut">
              <a:rPr lang="en-US" smtClean="0"/>
              <a:t>12-Jul-17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BBC3-192A-4715-9678-1D937991C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6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2D92-C565-4D77-A51F-8C6D2C05F3C3}" type="datetimeFigureOut">
              <a:rPr lang="en-US" smtClean="0"/>
              <a:t>12-Jul-17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BBC3-192A-4715-9678-1D937991C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2D92-C565-4D77-A51F-8C6D2C05F3C3}" type="datetimeFigureOut">
              <a:rPr lang="en-US" smtClean="0"/>
              <a:t>12-Jul-17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BBC3-192A-4715-9678-1D937991C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9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2D92-C565-4D77-A51F-8C6D2C05F3C3}" type="datetimeFigureOut">
              <a:rPr lang="en-US" smtClean="0"/>
              <a:t>12-Jul-17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BBC3-192A-4715-9678-1D937991C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4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2D92-C565-4D77-A51F-8C6D2C05F3C3}" type="datetimeFigureOut">
              <a:rPr lang="en-US" smtClean="0"/>
              <a:t>12-Jul-17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BBC3-192A-4715-9678-1D937991C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2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32D92-C565-4D77-A51F-8C6D2C05F3C3}" type="datetimeFigureOut">
              <a:rPr lang="en-US" smtClean="0"/>
              <a:t>12-Jul-17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ABBC3-192A-4715-9678-1D937991C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552" y="-23082"/>
            <a:ext cx="12285552" cy="70660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4400" y="573741"/>
            <a:ext cx="1020183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AR DARLING" panose="02000000000000000000" pitchFamily="2" charset="0"/>
              </a:rPr>
              <a:t>AUTOMATION </a:t>
            </a:r>
          </a:p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AR DARLING" panose="02000000000000000000" pitchFamily="2" charset="0"/>
              </a:rPr>
              <a:t>IN</a:t>
            </a:r>
          </a:p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AR DARLING" panose="02000000000000000000" pitchFamily="2" charset="0"/>
              </a:rPr>
              <a:t>WAREHOUSES</a:t>
            </a:r>
          </a:p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AR DARLING" panose="02000000000000000000" pitchFamily="2" charset="0"/>
              </a:rPr>
              <a:t>USING </a:t>
            </a:r>
            <a:br>
              <a:rPr lang="en-US" sz="7200" b="1" dirty="0" smtClean="0">
                <a:solidFill>
                  <a:schemeClr val="bg1"/>
                </a:solidFill>
                <a:latin typeface="AR DARLING" panose="02000000000000000000" pitchFamily="2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AR DARLING" panose="02000000000000000000" pitchFamily="2" charset="0"/>
              </a:rPr>
              <a:t>RASPBERRY PI</a:t>
            </a:r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307" y="5518977"/>
            <a:ext cx="2725998" cy="153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331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25" y="5389940"/>
            <a:ext cx="2725998" cy="15333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66743" y="238424"/>
            <a:ext cx="77780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AR DARLING" panose="02000000000000000000" pitchFamily="2" charset="0"/>
              </a:rPr>
              <a:t>Ultra sonic sensor</a:t>
            </a:r>
            <a:endParaRPr lang="en-US" sz="3200" b="1" dirty="0"/>
          </a:p>
        </p:txBody>
      </p:sp>
      <p:pic>
        <p:nvPicPr>
          <p:cNvPr id="9" name="Picture 8" descr="C:\Users\Jones\Desktop\sku_447006_2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t="29088" r="7519" b="26451"/>
          <a:stretch/>
        </p:blipFill>
        <p:spPr bwMode="auto">
          <a:xfrm>
            <a:off x="3352800" y="1900518"/>
            <a:ext cx="4921624" cy="29828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562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331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25" y="5389940"/>
            <a:ext cx="2725998" cy="15333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66743" y="238424"/>
            <a:ext cx="77780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AR DARLING" panose="02000000000000000000" pitchFamily="2" charset="0"/>
              </a:rPr>
              <a:t>Ultra sonic sensor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2066743" y="4278798"/>
            <a:ext cx="8614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Speed =Distance Travelled/Time taken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66743" y="1803878"/>
            <a:ext cx="80425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44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peed of sound in air is  = 343 m/s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41237" y="2770872"/>
            <a:ext cx="78506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Distance Travelled</a:t>
            </a:r>
            <a:r>
              <a:rPr lang="en-US" sz="44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= 2*Distance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51353" y="3801618"/>
            <a:ext cx="7230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.’.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Distance Travelled</a:t>
            </a:r>
            <a:r>
              <a:rPr lang="en-US" sz="36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= 343* Time/2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40567" y="5161429"/>
            <a:ext cx="73330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.’.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Distance Travelled</a:t>
            </a:r>
            <a:r>
              <a:rPr lang="en-US" sz="36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= 171.5 * Time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8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331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25" y="5389940"/>
            <a:ext cx="2725998" cy="15333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62461" y="182563"/>
            <a:ext cx="43652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err="1" smtClean="0">
                <a:solidFill>
                  <a:schemeClr val="bg1"/>
                </a:solidFill>
                <a:latin typeface="AR DARLING" panose="02000000000000000000" pitchFamily="2" charset="0"/>
              </a:rPr>
              <a:t>ldr</a:t>
            </a:r>
            <a:r>
              <a:rPr lang="en-US" sz="7200" b="1" dirty="0" smtClean="0">
                <a:solidFill>
                  <a:schemeClr val="bg1"/>
                </a:solidFill>
                <a:latin typeface="AR DARLING" panose="02000000000000000000" pitchFamily="2" charset="0"/>
              </a:rPr>
              <a:t> sensor</a:t>
            </a:r>
            <a:endParaRPr lang="en-US" sz="3200" b="1" dirty="0"/>
          </a:p>
        </p:txBody>
      </p:sp>
      <p:pic>
        <p:nvPicPr>
          <p:cNvPr id="9" name="Picture 8" descr="C:\Users\Jones\Desktop\ldr_large_large_404ef181-2db8-42e1-ac3d-1e370603240c_1024x1024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6" t="15707" b="34569"/>
          <a:stretch/>
        </p:blipFill>
        <p:spPr bwMode="auto">
          <a:xfrm>
            <a:off x="3210386" y="1748017"/>
            <a:ext cx="5269448" cy="39581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50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331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25" y="5389940"/>
            <a:ext cx="2725998" cy="15333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59049" y="211530"/>
            <a:ext cx="53335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AR DARLING" panose="02000000000000000000" pitchFamily="2" charset="0"/>
              </a:rPr>
              <a:t>Float sensor</a:t>
            </a:r>
            <a:endParaRPr lang="en-US" sz="3200" b="1" dirty="0"/>
          </a:p>
        </p:txBody>
      </p:sp>
      <p:pic>
        <p:nvPicPr>
          <p:cNvPr id="7" name="Picture 6" descr="C:\Users\Jones\Desktop\blog-float-switch-vertical-type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8" t="17120" r="7399" b="9361"/>
          <a:stretch/>
        </p:blipFill>
        <p:spPr bwMode="auto">
          <a:xfrm>
            <a:off x="3352800" y="1565455"/>
            <a:ext cx="5127812" cy="49339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0837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331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25" y="5389940"/>
            <a:ext cx="2725998" cy="15333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32090" y="283248"/>
            <a:ext cx="91278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AR DARLING" panose="02000000000000000000" pitchFamily="2" charset="0"/>
              </a:rPr>
              <a:t>Temp and moist sensor</a:t>
            </a:r>
            <a:endParaRPr lang="en-US" sz="3200" b="1" dirty="0"/>
          </a:p>
        </p:txBody>
      </p:sp>
      <p:pic>
        <p:nvPicPr>
          <p:cNvPr id="9" name="Picture 8"/>
          <p:cNvPicPr/>
          <p:nvPr/>
        </p:nvPicPr>
        <p:blipFill rotWithShape="1">
          <a:blip r:embed="rId4"/>
          <a:srcRect r="1190"/>
          <a:stretch/>
        </p:blipFill>
        <p:spPr bwMode="auto">
          <a:xfrm>
            <a:off x="3612776" y="2055813"/>
            <a:ext cx="5226424" cy="36869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329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331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25" y="5389940"/>
            <a:ext cx="2725998" cy="15333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05635" y="1540808"/>
            <a:ext cx="106798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AR DARLING" panose="02000000000000000000" pitchFamily="2" charset="0"/>
              </a:rPr>
              <a:t>There are thousands of sensors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876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331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25" y="5389940"/>
            <a:ext cx="2725998" cy="15333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05635" y="1540808"/>
            <a:ext cx="106798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AR DARLING" panose="02000000000000000000" pitchFamily="2" charset="0"/>
              </a:rPr>
              <a:t>Not only these sensors.</a:t>
            </a:r>
          </a:p>
          <a:p>
            <a:r>
              <a:rPr lang="en-US" sz="7200" b="1" dirty="0" smtClean="0">
                <a:solidFill>
                  <a:schemeClr val="bg1"/>
                </a:solidFill>
                <a:latin typeface="AR DARLING" panose="02000000000000000000" pitchFamily="2" charset="0"/>
              </a:rPr>
              <a:t>There are thousands of sensors in the world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1719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314"/>
            <a:ext cx="12192000" cy="692331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25" y="5389940"/>
            <a:ext cx="2725998" cy="15333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05635" y="1540808"/>
            <a:ext cx="106798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459981" y="59897"/>
            <a:ext cx="11416554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Warehouses we use many material handling equipment’s like:</a:t>
            </a:r>
          </a:p>
          <a:p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440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440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440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4400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jib </a:t>
            </a:r>
            <a:r>
              <a:rPr lang="en-US" sz="400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cranes,pallet</a:t>
            </a:r>
            <a:r>
              <a:rPr lang="en-US" sz="40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trucks,dollies,drum</a:t>
            </a:r>
            <a:r>
              <a:rPr lang="en-US" sz="40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equipments</a:t>
            </a:r>
            <a:r>
              <a:rPr lang="en-US" sz="40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etc..  </a:t>
            </a:r>
          </a:p>
          <a:p>
            <a:r>
              <a:rPr lang="en-US" sz="44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 of these equipment’s are manually operated.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7" name="Picture 6" descr="C:\Users\Jones\Desktop\e1d0f3326edd3fb3f9696abf2f74a3c5_MaterialMain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12" y="1390430"/>
            <a:ext cx="5013148" cy="3999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71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314"/>
            <a:ext cx="12192000" cy="692331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25" y="5389940"/>
            <a:ext cx="2725998" cy="15333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05635" y="1540808"/>
            <a:ext cx="106798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537265" y="828465"/>
            <a:ext cx="114165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So by using the Raspberry Pi as the controller we can automate them and using the </a:t>
            </a:r>
            <a:r>
              <a:rPr lang="en-US" sz="5400" b="1" dirty="0" smtClean="0">
                <a:solidFill>
                  <a:schemeClr val="bg1"/>
                </a:solidFill>
              </a:rPr>
              <a:t>sensors. High voltages are operated using the Relays .</a:t>
            </a:r>
            <a:endParaRPr lang="en-US" sz="5400" b="1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00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314"/>
            <a:ext cx="12192000" cy="692331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25" y="5389940"/>
            <a:ext cx="2725998" cy="15333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05635" y="1540808"/>
            <a:ext cx="106798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2028042"/>
            <a:ext cx="1141655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The Automation in Warehouses using the Raspberry pi is the future Technology for the Automation </a:t>
            </a:r>
            <a:r>
              <a:rPr lang="en-US" sz="4400" dirty="0" smtClean="0">
                <a:solidFill>
                  <a:schemeClr val="bg1"/>
                </a:solidFill>
              </a:rPr>
              <a:t>. We </a:t>
            </a:r>
            <a:r>
              <a:rPr lang="en-US" sz="4400" dirty="0">
                <a:solidFill>
                  <a:schemeClr val="bg1"/>
                </a:solidFill>
              </a:rPr>
              <a:t>can connect many </a:t>
            </a:r>
            <a:r>
              <a:rPr lang="en-US" sz="4400" dirty="0" smtClean="0">
                <a:solidFill>
                  <a:schemeClr val="bg1"/>
                </a:solidFill>
              </a:rPr>
              <a:t>sensors </a:t>
            </a:r>
            <a:r>
              <a:rPr lang="en-US" sz="4400" dirty="0" err="1">
                <a:solidFill>
                  <a:schemeClr val="bg1"/>
                </a:solidFill>
              </a:rPr>
              <a:t>parallely</a:t>
            </a:r>
            <a:r>
              <a:rPr lang="en-US" sz="4400" dirty="0">
                <a:solidFill>
                  <a:schemeClr val="bg1"/>
                </a:solidFill>
              </a:rPr>
              <a:t> and we can monitor them using </a:t>
            </a:r>
            <a:r>
              <a:rPr lang="en-US" sz="4400" dirty="0" err="1">
                <a:solidFill>
                  <a:schemeClr val="bg1"/>
                </a:solidFill>
              </a:rPr>
              <a:t>IoT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smtClean="0">
                <a:solidFill>
                  <a:schemeClr val="bg1"/>
                </a:solidFill>
              </a:rPr>
              <a:t>Technology from </a:t>
            </a:r>
            <a:r>
              <a:rPr lang="en-US" sz="4400" dirty="0">
                <a:solidFill>
                  <a:schemeClr val="bg1"/>
                </a:solidFill>
              </a:rPr>
              <a:t>any part of the world. </a:t>
            </a:r>
            <a:endParaRPr lang="en-US" sz="4400" b="1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45919" y="357747"/>
            <a:ext cx="45223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AR DARLING" panose="02000000000000000000" pitchFamily="2" charset="0"/>
              </a:rPr>
              <a:t>conclusion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9242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73741"/>
            <a:ext cx="102018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K.SOLOMON JONES</a:t>
            </a:r>
            <a:endParaRPr lang="en-US" sz="7200" dirty="0"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634" y="5554836"/>
            <a:ext cx="2725998" cy="15333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222" y="1173905"/>
            <a:ext cx="8862189" cy="4327241"/>
          </a:xfrm>
          <a:prstGeom prst="rect">
            <a:avLst/>
          </a:prstGeom>
        </p:spPr>
      </p:pic>
      <p:pic>
        <p:nvPicPr>
          <p:cNvPr id="7" name="Picture 6" descr="C:\Users\Jdrdj\Desktop\JONES NEW IMAGE EDIT copy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6" t="-446" r="59786" b="34894"/>
          <a:stretch/>
        </p:blipFill>
        <p:spPr bwMode="auto">
          <a:xfrm>
            <a:off x="-519953" y="-1158677"/>
            <a:ext cx="5800165" cy="3328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Content Placeholder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04"/>
          <a:stretch/>
        </p:blipFill>
        <p:spPr>
          <a:xfrm>
            <a:off x="0" y="4670612"/>
            <a:ext cx="12192000" cy="218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71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573741"/>
            <a:ext cx="102018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K.SOLOMON JONES</a:t>
            </a:r>
            <a:endParaRPr lang="en-US" sz="7200" dirty="0">
              <a:latin typeface="Comic Sans MS" panose="030F0702030302020204" pitchFamily="66" charset="0"/>
            </a:endParaRPr>
          </a:p>
        </p:txBody>
      </p:sp>
      <p:pic>
        <p:nvPicPr>
          <p:cNvPr id="12" name="Content Placeholder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6" t="68104"/>
          <a:stretch/>
        </p:blipFill>
        <p:spPr>
          <a:xfrm>
            <a:off x="1586751" y="5764306"/>
            <a:ext cx="9027459" cy="218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743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"/>
            <a:ext cx="12192002" cy="6858001"/>
          </a:xfrm>
        </p:spPr>
      </p:pic>
    </p:spTree>
    <p:extLst>
      <p:ext uri="{BB962C8B-B14F-4D97-AF65-F5344CB8AC3E}">
        <p14:creationId xmlns:p14="http://schemas.microsoft.com/office/powerpoint/2010/main" val="2102108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331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25" y="5389940"/>
            <a:ext cx="2725998" cy="15333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9953" y="1320019"/>
            <a:ext cx="1083384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dirty="0" smtClean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Automation is the process where the minimal or reduced human effort is used.</a:t>
            </a:r>
            <a:endParaRPr lang="en-US" sz="4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42018" y="520074"/>
            <a:ext cx="43396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 DARLING" panose="02000000000000000000" pitchFamily="2" charset="0"/>
              </a:rPr>
              <a:t>AUTOMATION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57622" y="3288613"/>
            <a:ext cx="40639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AR DARLING" panose="02000000000000000000" pitchFamily="2" charset="0"/>
              </a:rPr>
              <a:t>WAREHOUSE</a:t>
            </a:r>
            <a:endParaRPr lang="en-US" sz="4800" b="1" dirty="0" smtClean="0">
              <a:solidFill>
                <a:schemeClr val="bg1"/>
              </a:solidFill>
              <a:latin typeface="AR DARLING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9953" y="4398571"/>
            <a:ext cx="111350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S</a:t>
            </a:r>
            <a:r>
              <a:rPr lang="en-US" sz="4000" dirty="0" smtClean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torage place where stocks or goods are </a:t>
            </a:r>
            <a:r>
              <a:rPr lang="en-US" sz="4000" dirty="0" smtClean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stored.</a:t>
            </a:r>
            <a:endParaRPr lang="en-US" sz="4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6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331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25" y="5389940"/>
            <a:ext cx="2725998" cy="15333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9076" y="1268661"/>
            <a:ext cx="1083384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bg1"/>
                </a:solidFill>
              </a:rPr>
              <a:t>Raspberry is the mini size </a:t>
            </a:r>
            <a:r>
              <a:rPr lang="en-US" sz="4000" dirty="0" smtClean="0">
                <a:solidFill>
                  <a:schemeClr val="bg1"/>
                </a:solidFill>
              </a:rPr>
              <a:t>CPU.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4000" dirty="0" smtClean="0">
                <a:solidFill>
                  <a:schemeClr val="bg1"/>
                </a:solidFill>
              </a:rPr>
              <a:t>Generally used for doing electronics projects.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endParaRPr lang="en-US" sz="4000" dirty="0">
              <a:solidFill>
                <a:schemeClr val="bg1"/>
              </a:solidFill>
            </a:endParaRPr>
          </a:p>
          <a:p>
            <a:pPr marL="571500" indent="-571500" algn="just">
              <a:buFont typeface="Wingdings" panose="05000000000000000000" pitchFamily="2" charset="2"/>
              <a:buChar char="v"/>
            </a:pPr>
            <a:endParaRPr lang="en-US" sz="4000" dirty="0" smtClean="0">
              <a:solidFill>
                <a:schemeClr val="bg1"/>
              </a:solidFill>
            </a:endParaRPr>
          </a:p>
          <a:p>
            <a:pPr marL="571500" indent="-571500" algn="just">
              <a:buFont typeface="Wingdings" panose="05000000000000000000" pitchFamily="2" charset="2"/>
              <a:buChar char="v"/>
            </a:pPr>
            <a:endParaRPr lang="en-US" sz="4000" dirty="0">
              <a:solidFill>
                <a:schemeClr val="bg1"/>
              </a:solidFill>
            </a:endParaRPr>
          </a:p>
          <a:p>
            <a:pPr marL="571500" indent="-571500" algn="just">
              <a:buFont typeface="Wingdings" panose="05000000000000000000" pitchFamily="2" charset="2"/>
              <a:buChar char="v"/>
            </a:pPr>
            <a:endParaRPr lang="en-US" sz="4000" dirty="0" smtClean="0">
              <a:solidFill>
                <a:schemeClr val="bg1"/>
              </a:solidFill>
            </a:endParaRPr>
          </a:p>
          <a:p>
            <a:pPr marL="571500" indent="-571500" algn="just">
              <a:buFont typeface="Wingdings" panose="05000000000000000000" pitchFamily="2" charset="2"/>
              <a:buChar char="v"/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just"/>
            <a:endParaRPr lang="en-US" sz="4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42018" y="250790"/>
            <a:ext cx="427713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AR DARLING" panose="02000000000000000000" pitchFamily="2" charset="0"/>
              </a:rPr>
              <a:t>Raspberry pi</a:t>
            </a:r>
            <a:endParaRPr lang="en-US" sz="2400" b="1" dirty="0"/>
          </a:p>
        </p:txBody>
      </p:sp>
      <p:pic>
        <p:nvPicPr>
          <p:cNvPr id="11" name="Picture 10" descr="C:\Users\Jones\Desktop\Pi2ModB1GB_-comp.jpe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435" y="2717779"/>
            <a:ext cx="3686175" cy="208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263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331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25" y="5389940"/>
            <a:ext cx="2725998" cy="15333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29371" y="257652"/>
            <a:ext cx="79383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AR DARLING" panose="02000000000000000000" pitchFamily="2" charset="0"/>
              </a:rPr>
              <a:t>Why Raspberry pi ?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922913" y="1690688"/>
            <a:ext cx="10699375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4400" dirty="0" smtClean="0">
                <a:solidFill>
                  <a:schemeClr val="bg1"/>
                </a:solidFill>
              </a:rPr>
              <a:t>It is cheap $35 USD.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4400" dirty="0" smtClean="0">
                <a:solidFill>
                  <a:schemeClr val="bg1"/>
                </a:solidFill>
              </a:rPr>
              <a:t>It has </a:t>
            </a:r>
            <a:r>
              <a:rPr lang="en-US" sz="4400" dirty="0" smtClean="0">
                <a:solidFill>
                  <a:schemeClr val="bg1"/>
                </a:solidFill>
              </a:rPr>
              <a:t>inbuilt</a:t>
            </a:r>
            <a:r>
              <a:rPr lang="en-US" sz="4400" dirty="0" smtClean="0">
                <a:solidFill>
                  <a:schemeClr val="bg1"/>
                </a:solidFill>
              </a:rPr>
              <a:t> Ethernet port and </a:t>
            </a:r>
            <a:r>
              <a:rPr lang="en-US" sz="4400" dirty="0" err="1" smtClean="0">
                <a:solidFill>
                  <a:schemeClr val="bg1"/>
                </a:solidFill>
              </a:rPr>
              <a:t>Wi-fi</a:t>
            </a:r>
            <a:r>
              <a:rPr lang="en-US" sz="4400" dirty="0" smtClean="0">
                <a:solidFill>
                  <a:schemeClr val="bg1"/>
                </a:solidFill>
              </a:rPr>
              <a:t> .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4400" dirty="0" smtClean="0">
                <a:solidFill>
                  <a:schemeClr val="bg1"/>
                </a:solidFill>
              </a:rPr>
              <a:t>It is easy to learn.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4400" dirty="0" smtClean="0">
                <a:solidFill>
                  <a:schemeClr val="bg1"/>
                </a:solidFill>
              </a:rPr>
              <a:t>It has 26 input/output pins.</a:t>
            </a:r>
          </a:p>
          <a:p>
            <a:pPr algn="just"/>
            <a:endParaRPr lang="en-US" sz="4400" dirty="0" smtClean="0">
              <a:solidFill>
                <a:schemeClr val="bg1"/>
              </a:solidFill>
            </a:endParaRPr>
          </a:p>
          <a:p>
            <a:pPr algn="just"/>
            <a:r>
              <a:rPr lang="en-US" sz="4400" dirty="0" smtClean="0">
                <a:solidFill>
                  <a:schemeClr val="bg1"/>
                </a:solidFill>
              </a:rPr>
              <a:t> So for automating we need to use sensors.</a:t>
            </a:r>
          </a:p>
          <a:p>
            <a:pPr algn="just"/>
            <a:endParaRPr lang="en-US" sz="4400" dirty="0" smtClean="0">
              <a:solidFill>
                <a:schemeClr val="bg1"/>
              </a:solidFill>
            </a:endParaRPr>
          </a:p>
          <a:p>
            <a:pPr algn="just"/>
            <a:endParaRPr lang="en-US" sz="4400" dirty="0" smtClean="0">
              <a:solidFill>
                <a:schemeClr val="bg1"/>
              </a:solidFill>
            </a:endParaRPr>
          </a:p>
          <a:p>
            <a:pPr marL="571500" indent="-571500" algn="just">
              <a:buFont typeface="Wingdings" panose="05000000000000000000" pitchFamily="2" charset="2"/>
              <a:buChar char="v"/>
            </a:pPr>
            <a:endParaRPr lang="en-US" sz="4400" dirty="0" smtClean="0">
              <a:solidFill>
                <a:schemeClr val="bg1"/>
              </a:solidFill>
            </a:endParaRPr>
          </a:p>
          <a:p>
            <a:pPr marL="571500" indent="-571500" algn="just">
              <a:buFont typeface="Wingdings" panose="05000000000000000000" pitchFamily="2" charset="2"/>
              <a:buChar char="v"/>
            </a:pP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87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331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25" y="5389940"/>
            <a:ext cx="2725998" cy="15333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74954" y="303142"/>
            <a:ext cx="64203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AR DARLING" panose="02000000000000000000" pitchFamily="2" charset="0"/>
              </a:rPr>
              <a:t>Infrared sensor</a:t>
            </a:r>
            <a:endParaRPr lang="en-US" sz="3200" b="1" dirty="0"/>
          </a:p>
        </p:txBody>
      </p:sp>
      <p:pic>
        <p:nvPicPr>
          <p:cNvPr id="9" name="Picture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" t="3299" r="967" b="2720"/>
          <a:stretch/>
        </p:blipFill>
        <p:spPr>
          <a:xfrm>
            <a:off x="3041231" y="2055813"/>
            <a:ext cx="5887794" cy="32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0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331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25" y="5389940"/>
            <a:ext cx="2725998" cy="15333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74954" y="303142"/>
            <a:ext cx="64203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AR DARLING" panose="02000000000000000000" pitchFamily="2" charset="0"/>
              </a:rPr>
              <a:t>Infrared sensor</a:t>
            </a:r>
            <a:endParaRPr lang="en-US" sz="3200" b="1" dirty="0"/>
          </a:p>
        </p:txBody>
      </p:sp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9" t="4515" r="4610" b="10455"/>
          <a:stretch/>
        </p:blipFill>
        <p:spPr bwMode="auto">
          <a:xfrm>
            <a:off x="3041230" y="2055813"/>
            <a:ext cx="4784957" cy="31347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19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331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25" y="5389940"/>
            <a:ext cx="2725998" cy="15333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74954" y="303142"/>
            <a:ext cx="64203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AR DARLING" panose="02000000000000000000" pitchFamily="2" charset="0"/>
              </a:rPr>
              <a:t>Infrared sensor</a:t>
            </a:r>
            <a:endParaRPr lang="en-US" sz="32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651" y="2055813"/>
            <a:ext cx="6970461" cy="3371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902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331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25" y="5389940"/>
            <a:ext cx="2725998" cy="15333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74954" y="303142"/>
            <a:ext cx="64203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AR DARLING" panose="02000000000000000000" pitchFamily="2" charset="0"/>
              </a:rPr>
              <a:t>Infrared sensor</a:t>
            </a:r>
            <a:endParaRPr lang="en-US" sz="3200" b="1" dirty="0"/>
          </a:p>
        </p:txBody>
      </p:sp>
      <p:pic>
        <p:nvPicPr>
          <p:cNvPr id="7" name="Picture 6" descr="C:\Users\Jones\Desktop\cizgialgoritm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61"/>
          <a:stretch/>
        </p:blipFill>
        <p:spPr bwMode="auto">
          <a:xfrm>
            <a:off x="2402108" y="1806613"/>
            <a:ext cx="6869583" cy="39376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753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3786</TotalTime>
  <Words>253</Words>
  <Application>Microsoft Office PowerPoint</Application>
  <PresentationFormat>Widescreen</PresentationFormat>
  <Paragraphs>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 DARLING</vt:lpstr>
      <vt:lpstr>Arial</vt:lpstr>
      <vt:lpstr>Calibri</vt:lpstr>
      <vt:lpstr>Calibri Light</vt:lpstr>
      <vt:lpstr>Comic Sans MS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 kys</dc:creator>
  <cp:lastModifiedBy>jones kys</cp:lastModifiedBy>
  <cp:revision>28</cp:revision>
  <dcterms:created xsi:type="dcterms:W3CDTF">2017-07-12T02:35:58Z</dcterms:created>
  <dcterms:modified xsi:type="dcterms:W3CDTF">2017-07-14T17:42:49Z</dcterms:modified>
</cp:coreProperties>
</file>