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77" r:id="rId18"/>
  </p:sldMasterIdLst>
  <p:notesMasterIdLst>
    <p:notesMasterId r:id="rId20"/>
  </p:notesMasterIdLst>
  <p:sldIdLst>
    <p:sldId id="256" r:id="rId22"/>
    <p:sldId id="258" r:id="rId23"/>
    <p:sldId id="257" r:id="rId24"/>
    <p:sldId id="268" r:id="rId25"/>
    <p:sldId id="270" r:id="rId26"/>
    <p:sldId id="269" r:id="rId27"/>
    <p:sldId id="271" r:id="rId29"/>
    <p:sldId id="272" r:id="rId31"/>
    <p:sldId id="274" r:id="rId33"/>
    <p:sldId id="305" r:id="rId35"/>
    <p:sldId id="278" r:id="rId37"/>
    <p:sldId id="283" r:id="rId38"/>
    <p:sldId id="275" r:id="rId40"/>
    <p:sldId id="279" r:id="rId42"/>
    <p:sldId id="285" r:id="rId44"/>
    <p:sldId id="287" r:id="rId45"/>
    <p:sldId id="286" r:id="rId47"/>
    <p:sldId id="288" r:id="rId49"/>
    <p:sldId id="316" r:id="rId50"/>
    <p:sldId id="317" r:id="rId52"/>
    <p:sldId id="318" r:id="rId54"/>
    <p:sldId id="319" r:id="rId56"/>
    <p:sldId id="293" r:id="rId58"/>
    <p:sldId id="294" r:id="rId59"/>
    <p:sldId id="295" r:id="rId61"/>
    <p:sldId id="297" r:id="rId63"/>
    <p:sldId id="301" r:id="rId64"/>
    <p:sldId id="320" r:id="rId66"/>
    <p:sldId id="299" r:id="rId68"/>
    <p:sldId id="302" r:id="rId70"/>
    <p:sldId id="262" r:id="rId72"/>
    <p:sldId id="303" r:id="rId73"/>
    <p:sldId id="304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  <p:embeddedFontLst>
    <p:embeddedFont>
      <p:font typeface="나눔고딕 ExtraBold" panose="" pitchFamily="50" charset="-127">
        <p:bold r:id="rId35"/>
      </p:font>
    </p:embeddedFont>
    <p:embeddedFont>
      <p:font typeface="맑은 고딕" panose="" pitchFamily="50" charset="-127">
        <p:regular r:id="rId36"/>
        <p:bold r:id="rId37"/>
      </p:font>
    </p:embeddedFont>
    <p:embeddedFont>
      <p:font typeface="나눔고딕" panose="" pitchFamily="50" charset="-127">
        <p:regular r:id="rId38"/>
        <p:bold r:id="rId39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62626"/>
    <a:srgbClr val="40404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0" y="-432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4.fntdata"></Relationship><Relationship Id="rId3" Type="http://schemas.openxmlformats.org/officeDocument/2006/relationships/font" Target="fonts/font3.fntdata"></Relationship><Relationship Id="rId4" Type="http://schemas.openxmlformats.org/officeDocument/2006/relationships/font" Target="fonts/font2.fntdata"></Relationship><Relationship Id="rId5" Type="http://schemas.openxmlformats.org/officeDocument/2006/relationships/font" Target="fonts/font1.fntdata"></Relationship><Relationship Id="rId6" Type="http://schemas.openxmlformats.org/officeDocument/2006/relationships/tableStyles" Target="tableStyles.xml"></Relationship><Relationship Id="rId18" Type="http://schemas.openxmlformats.org/officeDocument/2006/relationships/slideMaster" Target="slideMasters/slideMaster1.xml"></Relationship><Relationship Id="rId19" Type="http://schemas.openxmlformats.org/officeDocument/2006/relationships/theme" Target="theme/theme1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3" Type="http://schemas.openxmlformats.org/officeDocument/2006/relationships/slide" Target="slides/slide2.xml"></Relationship><Relationship Id="rId24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49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2" Type="http://schemas.openxmlformats.org/officeDocument/2006/relationships/slide" Target="slides/slide20.xml"></Relationship><Relationship Id="rId54" Type="http://schemas.openxmlformats.org/officeDocument/2006/relationships/slide" Target="slides/slide21.xml"></Relationship><Relationship Id="rId56" Type="http://schemas.openxmlformats.org/officeDocument/2006/relationships/slide" Target="slides/slide22.xml"></Relationship><Relationship Id="rId58" Type="http://schemas.openxmlformats.org/officeDocument/2006/relationships/slide" Target="slides/slide23.xml"></Relationship><Relationship Id="rId59" Type="http://schemas.openxmlformats.org/officeDocument/2006/relationships/slide" Target="slides/slide24.xml"></Relationship><Relationship Id="rId61" Type="http://schemas.openxmlformats.org/officeDocument/2006/relationships/slide" Target="slides/slide25.xml"></Relationship><Relationship Id="rId63" Type="http://schemas.openxmlformats.org/officeDocument/2006/relationships/slide" Target="slides/slide26.xml"></Relationship><Relationship Id="rId64" Type="http://schemas.openxmlformats.org/officeDocument/2006/relationships/slide" Target="slides/slide27.xml"></Relationship><Relationship Id="rId66" Type="http://schemas.openxmlformats.org/officeDocument/2006/relationships/slide" Target="slides/slide28.xml"></Relationship><Relationship Id="rId68" Type="http://schemas.openxmlformats.org/officeDocument/2006/relationships/slide" Target="slides/slide29.xml"></Relationship><Relationship Id="rId70" Type="http://schemas.openxmlformats.org/officeDocument/2006/relationships/slide" Target="slides/slide30.xml"></Relationship><Relationship Id="rId72" Type="http://schemas.openxmlformats.org/officeDocument/2006/relationships/slide" Target="slides/slide31.xml"></Relationship><Relationship Id="rId73" Type="http://schemas.openxmlformats.org/officeDocument/2006/relationships/slide" Target="slides/slide32.xml"></Relationship><Relationship Id="rId74" Type="http://schemas.openxmlformats.org/officeDocument/2006/relationships/slide" Target="slides/slide33.xml"></Relationship><Relationship Id="rId75" Type="http://schemas.openxmlformats.org/officeDocument/2006/relationships/viewProps" Target="viewProps.xml"></Relationship><Relationship Id="rId7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그림 25604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606" name="텍스트 개체 틀 25605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607" name="머리글 갤체 틀 25606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608" name="바닥글 개체 틀 25607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609" name="날짜 개체 틀 25608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latin typeface="맑은 고딕" charset="0"/>
                <a:ea typeface="맑은 고딕" charset="0"/>
              </a:rPr>
              <a:t>4/3/2019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610" name="슬라이드 번호 개체 틀 25609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slide" Target="../slides/slide27.xml"></Relationship><Relationship Id="rId2" Type="http://schemas.openxmlformats.org/officeDocument/2006/relationships/notesMaster" Target="../notesMasters/notesMaster1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slide" Target="../slides/slide28.xml"></Relationship><Relationship Id="rId2" Type="http://schemas.openxmlformats.org/officeDocument/2006/relationships/notesMaster" Target="../notesMasters/notesMaster1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slide" Target="../slides/slide29.xml"></Relationship><Relationship Id="rId2" Type="http://schemas.openxmlformats.org/officeDocument/2006/relationships/notesMaster" Target="../notesMasters/notesMaster1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slide" Target="../slides/slide30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다중공선성이 의심되는 컬럼들이 많기에 그것을 회피하여 줄 수 있는 모델들을 선정하였습니다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좌측은 상관관계도 입니다. 1이나 -1에 가까울수록 해당 컬럼끼리의 상관관계가 높다 라고 할 수 있으며 다중공선성을 체크하는데에도 도움이 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VIF Factor(분산팽창지수) 에 루트를 씌운 값이 3 이상이면 다중공선성이 의심됩니다. (이야기가 다 다르지만 대부분 VIF = 4~10 이상)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ex1) kills와 damageDealt 같은 경우는 사람1명을 온전히 혼자 잡을때 100의 데미지가 들어갑니다. 즉 kills x 약 100 = damageDealt 라는 거의 정확한 인과관계가 나오기때문에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상관관계가 높고 다중공선성을 의심하여 데이터를 처리하여야 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ex2) numGroup과 maxPlace는 대기인원과 실제참여인원이기에 그 값이 아주 유사하여 둘중 하나를 확실히 제거해주어야 하는 상황입니다.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릿지와 라쏘는 파생된 선형회귀모델로 독립성, 선형성, 등분산성등을 만족해야하는데 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위 보기와 같이 kill과 DamageDealt 정도만 선형성을 나타냅니다. 즉 다른 컬럼들은 병합을 하거나 손봐주어야 하는데 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feature importance가 높은 컬럼들을 인과관계 파악을 명확히 할 수 없는상황에서 손보기에 부적절하다 생각하여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선형회귀모델들을 제하고 트리기반 모델들을 선택하였습니다.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모델 학습시에 솔로, 듀오, 스쿼드를 함께 학습시켜야 할까요?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PairPlot을 이용하여 알아봤습니다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보시는바와 같이 R G B 색의 분포도가 확실히 다릅니다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즉, 매치타입별 특성이 확연히 차이가 난다는 것이고, 같이 학습할 경우 예측률이 저하될것이라 판단하여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매치타입별로 모델 학습을 진행하였습니다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결측치는 Y값이 NaN값을 띄는 1개의 row값이 있었으며 트리기반 모델은 이상치에 민감하지 않지만 핵 유저들은 제외하고 모델링을 해야 맞다고 판단, 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핵의심유저 (이동이없는데 적에게 피해를가함 등등)들을 함수를 제작하여 자동으로 분리시켜 각자 따로 저장해놓도록 하였습니다 (핵의심 플레이어들을 누적하여 제재하기위함)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트리기반 모델이 다중공선성에 민감하지 않아 Columns 제거는 따로 진행하지 않았습니다 (제거했을때 차이점이 없었음)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하단의 정보는 함수 출력 결과입니다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▶ SOLO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총 718705명의 사용자 중 핵사용 의심 플레이어는 21075명 이며 전체의 97.068%입니다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이상 인원을 제외 697629명이 플레이하였습니다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이상치 자료명은 'result'이며 정상 자료명은 'solo'입니다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핵 사용 의심 플레이어 &amp; 오류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무기소지 명단 : wphack (11996명)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킬이 있는 명단 : killhack (172명)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아이템사용 명단 : boostshack (279명)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데미지를 입힌 명단 : damagehack (5963명)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어시스트를 한 명단 : assistshack (220명)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상대를 기절시킨 명단 (solo모드불가) : DBNOshack (0명)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팀원을 소생한 명단 (solo모드불가) : reviveshack (0명)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팀킬을 한 명단 (solo모드불가) : teamkhack (8194명)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차량 탑승 없이 로드킬이 있는 명단 : roadkhack (0명)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중복인원 : 5749명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▶ DUO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총 1310282명의 사용자 중 핵사용 의심 플레이어는 2283명 이며 전체의 99.826%입니다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이상 인원을 제외 638680팀이 플레이하였습니다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이상치 자료명은 'result'이며 정상 자료명은 'duo'입니다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핵 사용 의심 플레이어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무기소지 명단 : wphack (1891명)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킬이 있는 명단 : killhack (27명)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아이템사용 명단 : boostshack (1명)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데미지를 입힌 명단 : damagehack (628명)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어시스트를 한 명단 : assistshack (64명)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상대를 기절시킨 명단 : DBNOshack (80명)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차량 탑승 없이 로드킬이 있는 명단 : roadkhack (35명)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중복인원 : 443명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---------------------------------------------------------------------------------------------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▶ SQUAD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총 2382712명의 사용자 중 핵사용 의심 플레이어는 4124명 이며 전체의 99.827%입니다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이상 인원을 제외 683000팀이 플레이하였습니다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이상치 자료명은 'result'이며 정상 자료명은 'squad'입니다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핵 사용 의심 플레이어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무기소지 명단 : wphack (3353명)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킬이 있는 명단 : killhack (35명)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아이템사용 명단 : boostshack (0명)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데미지를 입힌 명단 : damagehack (1121명)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어시스트를 한 명단 : assistshack (82명)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이동 없이 상대를 기절시킨 명단 : DBNOshack (142명)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차량 탑승 없이 로드킬이 있는 명단 : roadkhack (150명)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중복인원 : 759명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단순히 이상치만 제거 후 결과값입니다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Train ( 트레이닝 데이터의 예측력 ) 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Test ( 모델링을 마치고 테스트 한 데이터의 예측력 ) - 원 안의 값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간단한 전처리를 마쳤으며 트리기반 모델이라 생각보다 높은 예측력을 나타냈습니다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GridSearch를 이용하여 RandomForestRegressor 모델을 최적의 매개변수로 튜닝하였습니다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전체적인 예측력이 상승하였으며 Feature importance를 확인해 보니 중요 변수가 비슷하여 중요 변수들로만 모델링을 진행해보았습니다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6개의 중요컬럼만으로도 상당히 높은 예측력을 나타내었으나, 다른 컬럼들도 중요하다는것을 볼 수 있습니다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MatchType을 분류하지 않은 통합모델을 만들어보았는데 나쁘지 않은 예측력이나 분리한 모델에 못미치는 결과값이 나왔습니다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즉 MatchType 분리가 큰 효과가 있음을 나타냅니다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Polynomial 작업을 통하여 Columns들을 조합해보며 모델링을 진행해보았습니다.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인과관계파악이 안된 조합이라 큰 변화가 없었습니다.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중요변수들 값의 조합이 가장 높은 중요도를 보이고있습니다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즉 변수결합으로 인하여 중요도가 낮던 변수가 조합을통하여 높아지거나 하는 변화는 없었습니다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기존 모델링은 matchType별로 나누었으나 Id로 묶어 개인의 성적을 Modeling 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하지만 팀에서 잘하는사람과 못하는사람의 격차가 있을것으로 판단, Groupby를 통하여 팀을 묶어 역량차이를 평준화 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매개변수 조정없이도 기존 값보다 예측력이 높은것을 확인 할 수 있습니다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매개변수 조정 후 예측력이 다소 상승하였습니다 (스쿼드의 예측력향상이 많이높아짐)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670" cy="360172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트리기반 모델은 value 값들의 기준치를 잡아 나누는 방식이기에 이상치에 크게 민감하지 않았음에도 불구하고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매개변수 튜닝이나 변수들을 어떻게 묶냐에 따라서 생각보다 많은 예측치 차이를 보였다.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처음엔 인과관계가 명확한 것들을 이용하여 다양한 방법으로 Columns의 삭제, 병합을 진행하여 Overfit을 해소하였지만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결과적으로 Test의 예측력이 많이 떨어져 Columns들의 조정을 별도로 하지 않았다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매개변수 튜닝과 변수들의 튜닝이 다른 모델들에게 얼마나 큰 영향을 미치는지, 변수들의 상관관계가 아닌 인과관계를 파악하여야 올바른 튜닝을 할 수 있는것, 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이런 데이터 정리들을 통하여 그 플레이어의 플레이스타일도 알아볼 수 있는 즐거운 경험이었다.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9740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데이터를 준비하는게 크게 2가지 방법이 있는데 하나는 Kaggle과 같은 사이트에서 정제된 데이터를 이용하거나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PUBG Developer 사이트를 이용하여 직접 API를 받아와 데이터를 가공하는 방식이 있습니다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API를 이용하려 했으나 제공데이터가 최근 경기들 자료들 한정이며 많은 데이터들을 누적시키려면 DB에 경기들을 저장하고 진행하여야 하며 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시간 관계상 효율적이지 못하다 판단 , Kaggle의 데이터를 이용하였습니다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데이터의 크기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Kill과 관련된 컬럼들중 일부, MaxPlace(대기실인원) ,NumGroups(실제참여인원) 등과 같은 컬럼들은 다중공선성의 문제를 야기할거 같다 추측하였습니다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최종적으로 Y값인 WinPlacePerc ( 1에가까울수록 높은순위 ) 를 예측하는것이 목표입니다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5D33A1-78DF-4FFE-A6BB-32F17C83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A0355CC-52FE-4115-82C0-F60B073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8C96B8-05CF-417C-BF72-C1393664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88B6E5B-92CE-49ED-9DF4-03F0C5A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6A4E464-B860-408C-B780-AACF4A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0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56E68E3-F483-41E7-89B5-D9A815B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E3FFA47-0169-47CB-BE2D-76E8B551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2AACC5-9566-47BB-B603-E835B58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DAD05A6-54EA-4ED9-B45F-63EB296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947B3D-8EB2-4D33-93AE-1ADE5B0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72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064B142-0E2E-4CC8-B65F-091C8D35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F4606CC-D00D-43E4-92F5-42E41EBF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8D058C-8A9C-48E3-89EB-9F77663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40A2AD-4EC0-4026-BB46-FEA26355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88F00B-E58D-400A-A1A6-1BFB2A9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51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93549D9-375D-4843-A739-8FCED30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601637-2832-4431-9FAC-D0A89015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6C80FFF-16BF-4590-B36C-3209258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7EFDEC8-D0EF-42C1-84EE-FCC220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08FDDA-70F2-4287-8D11-B39BF8F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75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BE427E-E08C-41D1-9F45-22FE939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33A52CF-79D8-4339-9B70-164395DA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7F0A413-ADCF-4C3B-AF6D-76E72BF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2E99720-E613-4A9E-8BF9-5C60A08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41DEA7-377B-4DC2-8549-158AAA3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6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885D45-799A-460D-9B44-95373F2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9574901-59DD-482C-B7BD-915C816E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5BFE9FD-DE3F-4817-91B9-585F7BE9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3A772E6-1F4E-41CA-8079-ED62FC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CAC1A8-0633-4D25-8946-108744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8933F5-7E77-4D13-AC3A-FF67251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664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E23328-2B93-495D-AB20-D6FC4F3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77B095F-FC7D-400C-B63C-3CDB01CC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C7DBB75-8DD6-4332-A593-A143A74E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B339FE3-9850-4544-8655-7CB6DD15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2F758C7-D54A-40E4-BB5B-F067ABA3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C31E67E-BCCD-445D-85F7-55A77E16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2F877A2-8C67-4498-9A92-34CF6B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FF00890-ABE7-4F6C-B989-64D0EA8A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93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4DB2B6-9AE0-4BBF-B8E5-E3E36263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885C8DC-26BC-4887-8036-B951C0D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8731AB9-000C-447A-8EE3-5B925DF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50FF6A7-A28C-4455-8967-06BB7AF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698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9E4C0CC-9CE0-480F-B877-E129058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2848A43-8C45-42B8-90D6-00E5441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E862661-0091-4A14-83AE-062FD074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69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BD039E-CC65-44FA-9C80-719B404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627D4A-688C-4734-8772-F95F314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C0F7CE-2C9D-4C3E-B804-B8CEF91C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3358C39-FDA4-446C-B8F2-1FF014F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893D842-930B-4F8F-B50A-77845B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3DCD11F-AF0D-475D-8F9B-DF372F0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34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49E18A-EF6D-451E-AD64-2BDAEFF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3078079-0A1C-49AB-8CE8-EA5E651C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0B9B398-7329-4E84-948C-A964E6A0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B4D7C5-B8FB-4F23-AB47-AF0D35A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CF9BB72-CFA5-4661-8494-4C1CA2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BBFA577-DA8F-4B52-862A-25B6530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840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51888DB-307A-46FF-99EE-666A85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1ACCFBE-EAE7-467D-99E5-CAFA8316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181CB31-60F4-49EF-830F-B908058A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8-8ED7-40E1-AABA-284C23CB2F3E}" type="datetimeFigureOut">
              <a:rPr lang="ko-KR" altLang="en-US" smtClean="0"/>
              <a:pPr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60544B-C6B9-45C4-A2F3-0341B70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4E88F9-AE6F-4D0C-8E72-EE0545F9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1732-E296-4B2C-B9D7-1BDFFD4A47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27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4" Type="http://schemas.openxmlformats.org/officeDocument/2006/relationships/image" Target="../media/image21.png"></Relationship><Relationship Id="rId5" Type="http://schemas.openxmlformats.org/officeDocument/2006/relationships/slideLayout" Target="../slideLayouts/slideLayout2.xml"></Relationship><Relationship Id="rId6" Type="http://schemas.openxmlformats.org/officeDocument/2006/relationships/notesSlide" Target="../notesSlides/notesSlide10.xml"></Relationship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2" Type="http://schemas.openxmlformats.org/officeDocument/2006/relationships/image" Target="../media/image22.png"></Relationship><Relationship Id="rId4" Type="http://schemas.openxmlformats.org/officeDocument/2006/relationships/slideLayout" Target="../slideLayouts/slideLayout2.xml"></Relationship><Relationship Id="rId5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1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25.png"></Relationship><Relationship Id="rId5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1" Type="http://schemas.openxmlformats.org/officeDocument/2006/relationships/slideLayout" Target="../slideLayouts/slideLayout2.xml"></Relationship><Relationship Id="rId3" Type="http://schemas.openxmlformats.org/officeDocument/2006/relationships/notesSlide" Target="../notesSlides/notesSlide14.xml"></Relationship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3" Type="http://schemas.openxmlformats.org/officeDocument/2006/relationships/slideLayout" Target="../slideLayouts/slideLayout2.xml"></Relationship><Relationship Id="rId4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29.png"></Relationship><Relationship Id="rId2" Type="http://schemas.openxmlformats.org/officeDocument/2006/relationships/image" Target="../media/image28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notesSlide" Target="../notesSlides/notesSlide17.xml"></Relationship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2" Type="http://schemas.openxmlformats.org/officeDocument/2006/relationships/image" Target="../media/image28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30.png"></Relationship><Relationship Id="rId5" Type="http://schemas.openxmlformats.org/officeDocument/2006/relationships/notesSlide" Target="../notesSlides/notesSlide19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image32.png"></Relationship><Relationship Id="rId2" Type="http://schemas.openxmlformats.org/officeDocument/2006/relationships/image" Target="../media/image31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33.png"></Relationship><Relationship Id="rId5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2.xml"></Relationship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2" Type="http://schemas.openxmlformats.org/officeDocument/2006/relationships/image" Target="../media/image28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30.png"></Relationship><Relationship Id="rId5" Type="http://schemas.openxmlformats.org/officeDocument/2006/relationships/notesSlide" Target="../notesSlides/notesSlide24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35.png"></Relationship><Relationship Id="rId2" Type="http://schemas.openxmlformats.org/officeDocument/2006/relationships/image" Target="../media/image34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36.png"></Relationship><Relationship Id="rId5" Type="http://schemas.openxmlformats.org/officeDocument/2006/relationships/notesSlide" Target="../notesSlides/notesSlide25.xml"></Relationship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38.png"></Relationship><Relationship Id="rId2" Type="http://schemas.openxmlformats.org/officeDocument/2006/relationships/image" Target="../media/image37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notesSlide" Target="../notesSlides/notesSlide27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2" Type="http://schemas.openxmlformats.org/officeDocument/2006/relationships/image" Target="../media/image28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30.png"></Relationship><Relationship Id="rId5" Type="http://schemas.openxmlformats.org/officeDocument/2006/relationships/notesSlide" Target="../notesSlides/notesSlide28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29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0.xml"></Relationship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image7.png"></Relationship><Relationship Id="rId13" Type="http://schemas.openxmlformats.org/officeDocument/2006/relationships/image" Target="../media/image12.png"></Relationship><Relationship Id="rId3" Type="http://schemas.openxmlformats.org/officeDocument/2006/relationships/image" Target="../media/image2.png"></Relationship><Relationship Id="rId7" Type="http://schemas.openxmlformats.org/officeDocument/2006/relationships/image" Target="../media/image6.png"></Relationship><Relationship Id="rId12" Type="http://schemas.openxmlformats.org/officeDocument/2006/relationships/image" Target="../media/image11.png"></Relationship><Relationship Id="rId17" Type="http://schemas.openxmlformats.org/officeDocument/2006/relationships/image" Target="../media/image16.png"></Relationship><Relationship Id="rId2" Type="http://schemas.openxmlformats.org/officeDocument/2006/relationships/image" Target="../media/image1.png"></Relationship><Relationship Id="rId16" Type="http://schemas.openxmlformats.org/officeDocument/2006/relationships/image" Target="../media/image15.png"></Relationship><Relationship Id="rId6" Type="http://schemas.openxmlformats.org/officeDocument/2006/relationships/image" Target="../media/image5.png"></Relationship><Relationship Id="rId11" Type="http://schemas.openxmlformats.org/officeDocument/2006/relationships/image" Target="../media/image10.png"></Relationship><Relationship Id="rId5" Type="http://schemas.openxmlformats.org/officeDocument/2006/relationships/image" Target="../media/image4.png"></Relationship><Relationship Id="rId15" Type="http://schemas.openxmlformats.org/officeDocument/2006/relationships/image" Target="../media/image14.png"></Relationship><Relationship Id="rId10" Type="http://schemas.openxmlformats.org/officeDocument/2006/relationships/image" Target="../media/image9.png"></Relationship><Relationship Id="rId4" Type="http://schemas.openxmlformats.org/officeDocument/2006/relationships/image" Target="../media/image3.png"></Relationship><Relationship Id="rId9" Type="http://schemas.openxmlformats.org/officeDocument/2006/relationships/image" Target="../media/image8.png"></Relationship><Relationship Id="rId14" Type="http://schemas.openxmlformats.org/officeDocument/2006/relationships/image" Target="../media/image13.png"></Relationship><Relationship Id="rId18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image" Target="../media/image17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7.png"></Relationship><Relationship Id="rId1" Type="http://schemas.openxmlformats.org/officeDocument/2006/relationships/slideLayout" Target="../slideLayouts/slideLayout2.xml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9.png"></Relationship><Relationship Id="rId3" Type="http://schemas.openxmlformats.org/officeDocument/2006/relationships/slideLayout" Target="../slideLayouts/slideLayout2.xml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2" Type="http://schemas.openxmlformats.org/officeDocument/2006/relationships/image" Target="../media/image19.png"></Relationship><Relationship Id="rId4" Type="http://schemas.openxmlformats.org/officeDocument/2006/relationships/slideLayout" Target="../slideLayouts/slideLayout2.xml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p14="http://schemas.microsoft.com/office/powerpoint/2010/main"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130935" y="4668520"/>
            <a:ext cx="1269365" cy="2462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프레젠터 | 정종욱</a:t>
            </a:r>
            <a:endParaRPr lang="ko-KR" altLang="en-US" sz="1000" b="0" strike="noStrike" cap="none" dirty="0" smtClean="0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p14="http://schemas.microsoft.com/office/powerpoint/2010/main"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675" y="2318385"/>
            <a:ext cx="6889115" cy="1168202"/>
            <a:chOff x="1082675" y="2318385"/>
            <a:chExt cx="6889115" cy="1168202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1130935" y="2318385"/>
              <a:ext cx="3796232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나눔바른고딕 UltraLight" charset="0"/>
                  <a:ea typeface="나눔바른고딕 UltraLight" charset="0"/>
                </a:rPr>
                <a:t>Prediction of Battle Ground Ranking Using Machine Learning</a:t>
              </a:r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1082675" y="2451100"/>
              <a:ext cx="688911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800" b="0" strike="noStrike" cap="none" dirty="0" err="1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배틀그라운드</a:t>
              </a:r>
              <a:r>
                <a:rPr lang="en-US" altLang="ko-KR" sz="4800" b="0" strike="noStrike" cap="none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나눔고딕 ExtraBold" charset="0"/>
                  <a:ea typeface="나눔고딕 ExtraBold" charset="0"/>
                </a:rPr>
                <a:t> 순위 예측</a:t>
              </a:r>
              <a:endParaRPr lang="ko-KR" altLang="en-US" sz="48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 ExtraBold" charset="0"/>
                <a:ea typeface="나눔고딕 ExtraBold" charset="0"/>
              </a:endParaRP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130935" y="3178810"/>
              <a:ext cx="184731" cy="3077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endParaRPr lang="ko-KR" altLang="en-US" sz="1400" b="0" i="1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p14="http://schemas.microsoft.com/office/powerpoint/2010/main"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499091" y="4914265"/>
            <a:ext cx="901209" cy="553998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PTS</a:t>
            </a:r>
            <a:r>
              <a:rPr lang="en-US" altLang="ko-KR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| </a:t>
            </a:r>
            <a:r>
              <a:rPr lang="ko-KR" altLang="en-US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김주형</a:t>
            </a:r>
            <a:endParaRPr lang="en-US" altLang="ko-KR" sz="1000" b="0" strike="noStrike" cap="none" dirty="0" smtClean="0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정종욱</a:t>
            </a:r>
            <a:endParaRPr lang="en-US" altLang="ko-KR" sz="1000" dirty="0" smtClean="0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최혜린</a:t>
            </a:r>
          </a:p>
        </p:txBody>
      </p:sp>
    </p:spTree>
    <p:extLst>
      <p:ext uri="{BB962C8B-B14F-4D97-AF65-F5344CB8AC3E}">
        <p14:creationId xmlns="" xmlns:p14="http://schemas.microsoft.com/office/powerpoint/2010/main" val="1231839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2658110" y="-1285240"/>
            <a:ext cx="8435975" cy="6504305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99740" y="-807085"/>
            <a:ext cx="7752715" cy="522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6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35915" y="76898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591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35915" y="179578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35915" y="230886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791845"/>
            <a:ext cx="1251585" cy="532130"/>
            <a:chOff x="0" y="791845"/>
            <a:chExt cx="1251585" cy="53213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0" y="791845"/>
              <a:ext cx="1251585" cy="3721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62990" y="1136650"/>
              <a:ext cx="165735" cy="20955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35915" y="25527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1470" y="3746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1470" y="79184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094720" y="6144895"/>
            <a:ext cx="901065" cy="57721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6"/>
          <p:cNvGrpSpPr/>
          <p:nvPr/>
        </p:nvGrpSpPr>
        <p:grpSpPr>
          <a:xfrm>
            <a:off x="8726805" y="6195695"/>
            <a:ext cx="3268980" cy="577215"/>
            <a:chOff x="8726805" y="6195695"/>
            <a:chExt cx="3268980" cy="57721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720" y="6195695"/>
              <a:ext cx="891540" cy="57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8726805" y="6468110"/>
              <a:ext cx="2516505" cy="2540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615264" y="-536145"/>
          <a:ext cx="6522382" cy="466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74127"/>
                <a:gridCol w="850495"/>
                <a:gridCol w="3497760"/>
              </a:tblGrid>
              <a:tr h="252561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고딕" pitchFamily="50" charset="-127"/>
                        </a:rPr>
                        <a:t>-</a:t>
                      </a:r>
                      <a:endParaRPr lang="ko-KR" altLang="en-US" sz="1100" dirty="0">
                        <a:latin typeface="나눔바른고딕 UltraLight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바른고딕 UltraLight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고딕" pitchFamily="50" charset="-127"/>
                        </a:rPr>
                        <a:t>-</a:t>
                      </a:r>
                      <a:endParaRPr lang="ko-KR" altLang="en-US" sz="1100" dirty="0" smtClean="0">
                        <a:latin typeface="나눔바른고딕 UltraLight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LONGESTKILLS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사살한 최장거리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MATCHDURATION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위를 결정 할 때까지의 총 경기 시간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MATCHTYPE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Object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게임 모드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MAXPLACE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대기방에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모인 최대 인원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NUMGROUPS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실제 게임에 참여한 인원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RANKPOINTS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플레이어의 랭크 포인트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REVIVES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팀원을 소생시킨 횟수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RIDEDISTANCE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차량 주행 거리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미터 단위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ROADKILLS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차량으로 죽인 적의 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SWIMDISTANCE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수영으로 이동한 거리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TEAMKILLS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팀을 죽인 횟수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VECHICLEDESTROYS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차량을 파괴한 횟수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WALKDISTANCE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걸어다닌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거리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미터 단위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WEAPONSACQUIRED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획득한 무기의 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WINPOINTS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플레이어의 승리 기반 외부 순위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WINPLACEPERC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순위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(0~1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사이의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자료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1D4A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1416050"/>
            <a:ext cx="478155" cy="478155"/>
          </a:xfrm>
          <a:prstGeom prst="rect"/>
          <a:noFill/>
        </p:spPr>
      </p:pic>
      <p:pic>
        <p:nvPicPr>
          <p:cNvPr id="27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1D4A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2442845"/>
            <a:ext cx="478155" cy="478155"/>
          </a:xfrm>
          <a:prstGeom prst="rect"/>
          <a:noFill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/>
          <a:srcRect t="40701" b="33086"/>
          <a:stretch>
            <a:fillRect/>
          </a:stretch>
        </p:blipFill>
        <p:spPr bwMode="auto">
          <a:xfrm>
            <a:off x="3778250" y="3672840"/>
            <a:ext cx="1900555" cy="667385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40995" y="280733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40995" y="33210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40995" y="383413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256780" y="1944370"/>
            <a:ext cx="3321050" cy="3144520"/>
            <a:chOff x="7256780" y="1944370"/>
            <a:chExt cx="3321050" cy="3144520"/>
          </a:xfrm>
        </p:grpSpPr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56780" y="1944370"/>
              <a:ext cx="3321050" cy="3144520"/>
            </a:xfrm>
            <a:prstGeom prst="rect">
              <a:avLst/>
            </a:prstGeom>
            <a:noFill/>
          </p:spPr>
        </p:pic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88436435-4CA6-4FF5-8D4C-A2FD6698121F}"/>
                </a:ext>
              </a:extLst>
            </p:cNvPr>
            <p:cNvSpPr/>
            <p:nvPr/>
          </p:nvSpPr>
          <p:spPr>
            <a:xfrm rot="264085">
              <a:off x="7564120" y="2445385"/>
              <a:ext cx="1769745" cy="831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다중공선성</a:t>
              </a:r>
              <a:r>
                <a:rPr lang="ko-KR" altLang="en-US" sz="16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문제를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16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회피해줄 수 있는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16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회귀모델</a:t>
              </a:r>
              <a:endPara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88436435-4CA6-4FF5-8D4C-A2FD6698121F}"/>
                </a:ext>
              </a:extLst>
            </p:cNvPr>
            <p:cNvSpPr/>
            <p:nvPr/>
          </p:nvSpPr>
          <p:spPr>
            <a:xfrm rot="247412">
              <a:off x="7572375" y="3318510"/>
              <a:ext cx="2437130" cy="10769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릿지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라쏘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랜덤포레스트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그래디언트부스팅트리</a:t>
              </a:r>
              <a:endPara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6391" name="Picture 1639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0610" y="576580"/>
            <a:ext cx="478155" cy="478155"/>
          </a:xfrm>
          <a:prstGeom prst="rect"/>
          <a:noFill/>
        </p:spPr>
      </p:pic>
      <p:pic>
        <p:nvPicPr>
          <p:cNvPr id="16392" name="Picture 16391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599815" y="870585"/>
            <a:ext cx="478155" cy="478155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3552676" y="2809995"/>
            <a:ext cx="5086649" cy="884594"/>
            <a:chOff x="4606649" y="2977331"/>
            <a:chExt cx="5086649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5086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변수탐색 및 모델선정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749590" y="3584926"/>
              <a:ext cx="2800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Explore the variable &amp; select a model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08190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6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35915" y="76898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591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35915" y="179578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35915" y="230886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1270" y="1263015"/>
            <a:ext cx="1251585" cy="532130"/>
            <a:chOff x="-1270" y="1263015"/>
            <a:chExt cx="1251585" cy="53213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-1270" y="1263015"/>
              <a:ext cx="1251585" cy="3721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61720" y="1607820"/>
              <a:ext cx="165735" cy="20955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35915" y="25527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1470" y="3746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4099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094720" y="160655"/>
            <a:ext cx="901065" cy="57721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6"/>
          <p:cNvGrpSpPr/>
          <p:nvPr/>
        </p:nvGrpSpPr>
        <p:grpSpPr>
          <a:xfrm>
            <a:off x="8726805" y="128270"/>
            <a:ext cx="3268980" cy="608965"/>
            <a:chOff x="8726805" y="128270"/>
            <a:chExt cx="3268980" cy="60896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720" y="160655"/>
              <a:ext cx="891540" cy="57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8726805" y="128270"/>
              <a:ext cx="2516505" cy="2540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245" y="255270"/>
            <a:ext cx="19608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상관관계도와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VIF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지수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A1FF702-CD40-432F-8EBE-0A7B5E349E55}"/>
              </a:ext>
            </a:extLst>
          </p:cNvPr>
          <p:cNvCxnSpPr>
            <a:cxnSpLocks/>
          </p:cNvCxnSpPr>
          <p:nvPr/>
        </p:nvCxnSpPr>
        <p:spPr>
          <a:xfrm rot="5400000">
            <a:off x="548005" y="4145915"/>
            <a:ext cx="51111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1053465" y="2103120"/>
            <a:ext cx="1826260" cy="2061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적에게 준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데미지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KILL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컬럼들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간의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상관계수 확인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VIF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지수 역시 높음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다중공선성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의심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40995" y="280733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40995" y="33210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40995" y="383413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620" y="768985"/>
            <a:ext cx="5904865" cy="6176010"/>
          </a:xfrm>
          <a:prstGeom prst="rect">
            <a:avLst/>
          </a:prstGeom>
          <a:noFill/>
        </p:spPr>
      </p:pic>
      <p:sp>
        <p:nvSpPr>
          <p:cNvPr id="27" name="직사각형 26"/>
          <p:cNvSpPr>
            <a:spLocks/>
          </p:cNvSpPr>
          <p:nvPr/>
        </p:nvSpPr>
        <p:spPr>
          <a:xfrm rot="0">
            <a:off x="4088130" y="1097915"/>
            <a:ext cx="2271395" cy="2685415"/>
          </a:xfrm>
          <a:prstGeom prst="rect"/>
          <a:noFill/>
          <a:ln w="381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43390" y="974725"/>
            <a:ext cx="2652395" cy="546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직사각형 32"/>
          <p:cNvSpPr>
            <a:spLocks/>
          </p:cNvSpPr>
          <p:nvPr/>
        </p:nvSpPr>
        <p:spPr>
          <a:xfrm rot="0">
            <a:off x="9619615" y="2517140"/>
            <a:ext cx="641985" cy="864235"/>
          </a:xfrm>
          <a:prstGeom prst="rect"/>
          <a:noFill/>
          <a:ln w="381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01" name="직사각형 4100"/>
          <p:cNvSpPr>
            <a:spLocks/>
          </p:cNvSpPr>
          <p:nvPr/>
        </p:nvSpPr>
        <p:spPr>
          <a:xfrm rot="0">
            <a:off x="9587230" y="1675765"/>
            <a:ext cx="674370" cy="140335"/>
          </a:xfrm>
          <a:prstGeom prst="rect"/>
          <a:noFill/>
          <a:ln w="381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02" name="직사각형 4101"/>
          <p:cNvSpPr>
            <a:spLocks/>
          </p:cNvSpPr>
          <p:nvPr/>
        </p:nvSpPr>
        <p:spPr>
          <a:xfrm rot="0">
            <a:off x="9619615" y="3610610"/>
            <a:ext cx="631190" cy="803275"/>
          </a:xfrm>
          <a:prstGeom prst="rect"/>
          <a:noFill/>
          <a:ln w="381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03" name="직사각형 4102"/>
          <p:cNvSpPr>
            <a:spLocks/>
          </p:cNvSpPr>
          <p:nvPr/>
        </p:nvSpPr>
        <p:spPr>
          <a:xfrm rot="0">
            <a:off x="9617075" y="6149975"/>
            <a:ext cx="644525" cy="176530"/>
          </a:xfrm>
          <a:prstGeom prst="rect"/>
          <a:noFill/>
          <a:ln w="381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1131" y="1263276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pubg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374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12822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094522" y="160338"/>
            <a:ext cx="901272" cy="5770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2249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Pairplot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본 설명 변수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A1FF702-CD40-432F-8EBE-0A7B5E349E55}"/>
              </a:ext>
            </a:extLst>
          </p:cNvPr>
          <p:cNvCxnSpPr>
            <a:cxnSpLocks/>
          </p:cNvCxnSpPr>
          <p:nvPr/>
        </p:nvCxnSpPr>
        <p:spPr>
          <a:xfrm rot="5400000">
            <a:off x="6536048" y="3818976"/>
            <a:ext cx="5111402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9562206" y="1310988"/>
            <a:ext cx="1896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통계적 가정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불충족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103038" y="1944253"/>
            <a:ext cx="2892756" cy="2738583"/>
            <a:chOff x="7256691" y="1944253"/>
            <a:chExt cx="3321222" cy="3144213"/>
          </a:xfrm>
        </p:grpSpPr>
        <p:pic>
          <p:nvPicPr>
            <p:cNvPr id="26" name="Picture 12" descr="post it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56691" y="1944253"/>
              <a:ext cx="3321222" cy="3144213"/>
            </a:xfrm>
            <a:prstGeom prst="rect">
              <a:avLst/>
            </a:prstGeom>
            <a:noFill/>
          </p:spPr>
        </p:pic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88436435-4CA6-4FF5-8D4C-A2FD6698121F}"/>
                </a:ext>
              </a:extLst>
            </p:cNvPr>
            <p:cNvSpPr/>
            <p:nvPr/>
          </p:nvSpPr>
          <p:spPr>
            <a:xfrm rot="264085">
              <a:off x="7661049" y="2489625"/>
              <a:ext cx="1586824" cy="7420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다중공선성</a:t>
              </a:r>
              <a:r>
                <a:rPr lang="ko-KR" altLang="en-US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문제를</a:t>
              </a:r>
              <a:endPara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회피해줄 수 있는</a:t>
              </a:r>
              <a:endPara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ko-KR" altLang="en-US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회귀모델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88436435-4CA6-4FF5-8D4C-A2FD6698121F}"/>
                </a:ext>
              </a:extLst>
            </p:cNvPr>
            <p:cNvSpPr/>
            <p:nvPr/>
          </p:nvSpPr>
          <p:spPr>
            <a:xfrm rot="247412">
              <a:off x="7390509" y="3238764"/>
              <a:ext cx="2818074" cy="1236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릿지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라쏘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랜덤포레스트</a:t>
              </a:r>
              <a:endPara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그래디언트부스팅트리</a:t>
              </a:r>
              <a:endPara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5364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 t="50321" b="32098"/>
          <a:stretch>
            <a:fillRect/>
          </a:stretch>
        </p:blipFill>
        <p:spPr bwMode="auto">
          <a:xfrm rot="272576">
            <a:off x="9381001" y="3119236"/>
            <a:ext cx="885438" cy="93574"/>
          </a:xfrm>
          <a:prstGeom prst="rect">
            <a:avLst/>
          </a:prstGeom>
          <a:noFill/>
        </p:spPr>
      </p:pic>
      <p:pic>
        <p:nvPicPr>
          <p:cNvPr id="33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 t="50321" b="32098"/>
          <a:stretch>
            <a:fillRect/>
          </a:stretch>
        </p:blipFill>
        <p:spPr bwMode="auto">
          <a:xfrm rot="272576">
            <a:off x="9381001" y="3152599"/>
            <a:ext cx="885438" cy="93574"/>
          </a:xfrm>
          <a:prstGeom prst="rect">
            <a:avLst/>
          </a:prstGeom>
          <a:noFill/>
        </p:spPr>
      </p:pic>
      <p:pic>
        <p:nvPicPr>
          <p:cNvPr id="36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 t="50321" b="32098"/>
          <a:stretch>
            <a:fillRect/>
          </a:stretch>
        </p:blipFill>
        <p:spPr bwMode="auto">
          <a:xfrm rot="272576">
            <a:off x="9381001" y="3386706"/>
            <a:ext cx="885438" cy="93574"/>
          </a:xfrm>
          <a:prstGeom prst="rect">
            <a:avLst/>
          </a:prstGeom>
          <a:noFill/>
        </p:spPr>
      </p:pic>
      <p:pic>
        <p:nvPicPr>
          <p:cNvPr id="37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/>
          <a:srcRect t="50321" b="32098"/>
          <a:stretch>
            <a:fillRect/>
          </a:stretch>
        </p:blipFill>
        <p:spPr bwMode="auto">
          <a:xfrm rot="272576">
            <a:off x="9381000" y="3417931"/>
            <a:ext cx="885438" cy="93574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6541" y="1215871"/>
            <a:ext cx="5345468" cy="523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1131" y="1263276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pubg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374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12822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094522" y="160338"/>
            <a:ext cx="901272" cy="5770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6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매치타입 별 설명 변수 분포도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A1FF702-CD40-432F-8EBE-0A7B5E349E55}"/>
              </a:ext>
            </a:extLst>
          </p:cNvPr>
          <p:cNvCxnSpPr>
            <a:cxnSpLocks/>
          </p:cNvCxnSpPr>
          <p:nvPr/>
        </p:nvCxnSpPr>
        <p:spPr>
          <a:xfrm rot="5400000">
            <a:off x="920064" y="3837929"/>
            <a:ext cx="5111402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1249022" y="1282228"/>
            <a:ext cx="222368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솔로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듀오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스쿼드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매치타입에 따라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변수의 분포가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다름을 확인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분리해서 학습시켜야 할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필요성 발견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8210" y="1215947"/>
            <a:ext cx="5457505" cy="523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5227867" y="1964447"/>
            <a:ext cx="1191794" cy="10846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497238" y="1184485"/>
            <a:ext cx="1088477" cy="1058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150108" y="3468667"/>
            <a:ext cx="169664" cy="16966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150108" y="3672115"/>
            <a:ext cx="169664" cy="1696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150108" y="3875563"/>
            <a:ext cx="169664" cy="1696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2598354" y="3376721"/>
            <a:ext cx="5517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SOLO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2649650" y="3605522"/>
            <a:ext cx="5004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DUO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2470114" y="3834323"/>
            <a:ext cx="679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SQUAD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5234226" y="2986703"/>
            <a:ext cx="1723549" cy="884594"/>
            <a:chOff x="4606649" y="2977331"/>
            <a:chExt cx="1723549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전처리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886373" y="3584926"/>
              <a:ext cx="11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Preprocessing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5845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75000"/>
            <a:lumOff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6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1770380"/>
            <a:ext cx="1251585" cy="532130"/>
            <a:chOff x="0" y="1770380"/>
            <a:chExt cx="1251585" cy="53213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0" y="1770380"/>
              <a:ext cx="1251585" cy="372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62990" y="2115185"/>
              <a:ext cx="165735" cy="2095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591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35915" y="179578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35915" y="230886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35915" y="25527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35915" y="76898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7AC58D-A8DD-466E-A0A3-ACF1C30E64D5}"/>
              </a:ext>
            </a:extLst>
          </p:cNvPr>
          <p:cNvSpPr txBox="1"/>
          <p:nvPr/>
        </p:nvSpPr>
        <p:spPr>
          <a:xfrm>
            <a:off x="1579245" y="255270"/>
            <a:ext cx="20497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이상치 처리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="" xmlns:a16="http://schemas.microsoft.com/office/drawing/2014/main" id="{50C65E45-ABBB-4A02-94EC-627C3B5BB751}"/>
              </a:ext>
            </a:extLst>
          </p:cNvPr>
          <p:cNvCxnSpPr>
            <a:cxnSpLocks/>
          </p:cNvCxnSpPr>
          <p:nvPr/>
        </p:nvCxnSpPr>
        <p:spPr>
          <a:xfrm>
            <a:off x="1788160" y="1979930"/>
            <a:ext cx="362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1691005" y="1490345"/>
            <a:ext cx="1041400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4072890" y="1492250"/>
            <a:ext cx="1328420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단순제거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그룹 65"/>
          <p:cNvGrpSpPr/>
          <p:nvPr/>
        </p:nvGrpSpPr>
        <p:grpSpPr>
          <a:xfrm>
            <a:off x="3112770" y="1593850"/>
            <a:ext cx="589280" cy="288925"/>
            <a:chOff x="3112770" y="1593850"/>
            <a:chExt cx="589280" cy="288925"/>
          </a:xfrm>
        </p:grpSpPr>
        <p:sp>
          <p:nvSpPr>
            <p:cNvPr id="53" name="갈매기형 수장 52"/>
            <p:cNvSpPr/>
            <p:nvPr/>
          </p:nvSpPr>
          <p:spPr>
            <a:xfrm>
              <a:off x="3112770" y="1593850"/>
              <a:ext cx="294640" cy="288925"/>
            </a:xfrm>
            <a:prstGeom prst="chevron">
              <a:avLst>
                <a:gd name="adj" fmla="val 7369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갈매기형 수장 53"/>
            <p:cNvSpPr/>
            <p:nvPr/>
          </p:nvSpPr>
          <p:spPr>
            <a:xfrm>
              <a:off x="3265170" y="1593850"/>
              <a:ext cx="294640" cy="288925"/>
            </a:xfrm>
            <a:prstGeom prst="chevron">
              <a:avLst>
                <a:gd name="adj" fmla="val 7369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갈매기형 수장 54"/>
            <p:cNvSpPr/>
            <p:nvPr/>
          </p:nvSpPr>
          <p:spPr>
            <a:xfrm>
              <a:off x="3407410" y="1593850"/>
              <a:ext cx="294640" cy="288925"/>
            </a:xfrm>
            <a:prstGeom prst="chevron">
              <a:avLst>
                <a:gd name="adj" fmla="val 7369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5B1BD25-42AD-4084-AB87-BC8CA9FE5D6D}"/>
              </a:ext>
            </a:extLst>
          </p:cNvPr>
          <p:cNvSpPr/>
          <p:nvPr/>
        </p:nvSpPr>
        <p:spPr>
          <a:xfrm>
            <a:off x="1991360" y="2103120"/>
            <a:ext cx="4163060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종속변수인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winplaceperc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개의 발견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7477125" y="1490345"/>
            <a:ext cx="1042035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7526020" y="2126615"/>
            <a:ext cx="4042410" cy="95313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트리기반모델 : 이상치에 민감하지 않음</a:t>
            </a:r>
            <a:endParaRPr lang="ko-KR" altLang="en-US" sz="14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BUT 핵  의심 플레이어들을 정상 플레이어들과 분리</a:t>
            </a:r>
            <a:endParaRPr lang="ko-KR" altLang="en-US" sz="14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함수를 만들어 핵의심 사용자들의 집합을 만듬</a:t>
            </a:r>
            <a:endParaRPr lang="ko-KR" altLang="en-US" sz="14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50C65E45-ABBB-4A02-94EC-627C3B5BB751}"/>
              </a:ext>
            </a:extLst>
          </p:cNvPr>
          <p:cNvCxnSpPr>
            <a:cxnSpLocks/>
          </p:cNvCxnSpPr>
          <p:nvPr/>
        </p:nvCxnSpPr>
        <p:spPr>
          <a:xfrm rot="5400000">
            <a:off x="5852160" y="2312035"/>
            <a:ext cx="1085215" cy="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50C65E45-ABBB-4A02-94EC-627C3B5BB751}"/>
              </a:ext>
            </a:extLst>
          </p:cNvPr>
          <p:cNvCxnSpPr>
            <a:cxnSpLocks/>
          </p:cNvCxnSpPr>
          <p:nvPr/>
        </p:nvCxnSpPr>
        <p:spPr>
          <a:xfrm>
            <a:off x="7477125" y="1979930"/>
            <a:ext cx="3622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50C65E45-ABBB-4A02-94EC-627C3B5BB751}"/>
              </a:ext>
            </a:extLst>
          </p:cNvPr>
          <p:cNvCxnSpPr>
            <a:cxnSpLocks/>
          </p:cNvCxnSpPr>
          <p:nvPr/>
        </p:nvCxnSpPr>
        <p:spPr>
          <a:xfrm rot="10800000">
            <a:off x="1691005" y="2956560"/>
            <a:ext cx="4606925" cy="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1991360" y="4102735"/>
            <a:ext cx="943610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[SOLO]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9759950" y="1492250"/>
            <a:ext cx="1328420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단순제거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32" name="그룹 65"/>
          <p:cNvGrpSpPr/>
          <p:nvPr/>
        </p:nvGrpSpPr>
        <p:grpSpPr>
          <a:xfrm>
            <a:off x="8869680" y="1593850"/>
            <a:ext cx="589280" cy="288925"/>
            <a:chOff x="8869680" y="1593850"/>
            <a:chExt cx="589280" cy="288925"/>
          </a:xfrm>
        </p:grpSpPr>
        <p:sp>
          <p:nvSpPr>
            <p:cNvPr id="33" name="갈매기형 수장 32"/>
            <p:cNvSpPr>
              <a:spLocks/>
            </p:cNvSpPr>
            <p:nvPr/>
          </p:nvSpPr>
          <p:spPr>
            <a:xfrm rot="0">
              <a:off x="8869680" y="1593850"/>
              <a:ext cx="295275" cy="289560"/>
            </a:xfrm>
            <a:prstGeom prst="chevron">
              <a:avLst>
                <a:gd name="adj" fmla="val 73698"/>
              </a:avLst>
            </a:prstGeom>
            <a:solidFill>
              <a:schemeClr val="bg1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갈매기형 수장 33"/>
            <p:cNvSpPr>
              <a:spLocks/>
            </p:cNvSpPr>
            <p:nvPr/>
          </p:nvSpPr>
          <p:spPr>
            <a:xfrm rot="0">
              <a:off x="9022080" y="1593850"/>
              <a:ext cx="295275" cy="289560"/>
            </a:xfrm>
            <a:prstGeom prst="chevron">
              <a:avLst>
                <a:gd name="adj" fmla="val 73698"/>
              </a:avLst>
            </a:prstGeom>
            <a:solidFill>
              <a:schemeClr val="bg1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갈매기형 수장 34"/>
            <p:cNvSpPr>
              <a:spLocks/>
            </p:cNvSpPr>
            <p:nvPr/>
          </p:nvSpPr>
          <p:spPr>
            <a:xfrm rot="0">
              <a:off x="9164955" y="1593850"/>
              <a:ext cx="295275" cy="289560"/>
            </a:xfrm>
            <a:prstGeom prst="chevron">
              <a:avLst>
                <a:gd name="adj" fmla="val 73698"/>
              </a:avLst>
            </a:prstGeom>
            <a:solidFill>
              <a:schemeClr val="bg1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579245" y="4721225"/>
            <a:ext cx="1663065" cy="2136775"/>
          </a:xfrm>
          <a:prstGeom prst="rect">
            <a:avLst/>
          </a:prstGeom>
          <a:noFill/>
        </p:spPr>
      </p:pic>
      <p:grpSp>
        <p:nvGrpSpPr>
          <p:cNvPr id="37" name="그룹 36"/>
          <p:cNvGrpSpPr/>
          <p:nvPr/>
        </p:nvGrpSpPr>
        <p:grpSpPr>
          <a:xfrm>
            <a:off x="8726805" y="128270"/>
            <a:ext cx="3268980" cy="608965"/>
            <a:chOff x="8726805" y="128270"/>
            <a:chExt cx="3268980" cy="60896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720" y="160655"/>
              <a:ext cx="891540" cy="57721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>
              <a:off x="8726805" y="128270"/>
              <a:ext cx="2516505" cy="2540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40995" y="280733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40995" y="33210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40995" y="383413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6344920" y="4600575"/>
            <a:ext cx="1281430" cy="167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솔로의 특징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5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팀킬</a:t>
            </a:r>
            <a:r>
              <a:rPr lang="ko-KR" altLang="en-US" sz="1400" dirty="0" smtClean="0">
                <a:solidFill>
                  <a:schemeClr val="bg1"/>
                </a:solidFill>
              </a:rPr>
              <a:t> 불가능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소생 불가능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기절 불가능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DFE3DD2-C7C6-4448-A7BB-E1ED4E6D5929}"/>
              </a:ext>
            </a:extLst>
          </p:cNvPr>
          <p:cNvSpPr/>
          <p:nvPr/>
        </p:nvSpPr>
        <p:spPr>
          <a:xfrm>
            <a:off x="8221980" y="5815965"/>
            <a:ext cx="3726180" cy="923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21075</a:t>
            </a:r>
            <a:r>
              <a:rPr lang="ko-KR" altLang="en-US" sz="2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행 발견</a:t>
            </a:r>
            <a:endParaRPr lang="ko-KR" altLang="en-US" sz="2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448E10C-818D-4EFA-943D-C7EF522CBB21}"/>
              </a:ext>
            </a:extLst>
          </p:cNvPr>
          <p:cNvSpPr/>
          <p:nvPr/>
        </p:nvSpPr>
        <p:spPr>
          <a:xfrm>
            <a:off x="7626985" y="5815965"/>
            <a:ext cx="868680" cy="923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7874635" y="4600575"/>
            <a:ext cx="2031365" cy="1031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 차량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미탑승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플레이어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5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로드킬</a:t>
            </a:r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Tx/>
              <a:buChar char="-"/>
            </a:pPr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4072890" y="4600575"/>
            <a:ext cx="1983740" cy="1461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이동이 없는 플레이어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적에게 피해를 가함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 아이템 사용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1" name="도형 210"/>
          <p:cNvSpPr>
            <a:spLocks/>
          </p:cNvSpPr>
          <p:nvPr/>
        </p:nvSpPr>
        <p:spPr>
          <a:xfrm rot="0">
            <a:off x="7540625" y="2787650"/>
            <a:ext cx="282575" cy="294640"/>
          </a:xfrm>
          <a:prstGeom prst="star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323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1770175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7AC58D-A8DD-466E-A0A3-ACF1C30E64D5}"/>
              </a:ext>
            </a:extLst>
          </p:cNvPr>
          <p:cNvSpPr txBox="1"/>
          <p:nvPr/>
        </p:nvSpPr>
        <p:spPr>
          <a:xfrm>
            <a:off x="1579092" y="25553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이상치 처리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8916" name="Picture 4" descr="PlayerUnknown's Battlegrounds PNG, PUBG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579092" y="768881"/>
            <a:ext cx="2263619" cy="2222404"/>
          </a:xfrm>
          <a:prstGeom prst="rect">
            <a:avLst/>
          </a:prstGeom>
          <a:noFill/>
        </p:spPr>
      </p:pic>
      <p:pic>
        <p:nvPicPr>
          <p:cNvPr id="38918" name="Picture 6" descr="PlayerUnknown's Battlegrounds PNG, PUBG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7427" y="4584027"/>
            <a:ext cx="5070475" cy="2273973"/>
          </a:xfrm>
          <a:prstGeom prst="rect">
            <a:avLst/>
          </a:prstGeom>
          <a:noFill/>
        </p:spPr>
      </p:pic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2467050" y="309241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[DUO]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9617422" y="3889829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[SQUAD]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1040732" y="3092416"/>
            <a:ext cx="6258374" cy="2147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5604986" y="1590005"/>
            <a:ext cx="6978410" cy="24539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TextBox 89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4658774" y="2582312"/>
            <a:ext cx="323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팀원이 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세명이상인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행들이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17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만개 발견</a:t>
            </a:r>
            <a:endParaRPr lang="en-US" altLang="ko-KR" sz="14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but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서버오류로 판단</a:t>
            </a:r>
            <a:endParaRPr lang="ko-KR" alt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4658774" y="737419"/>
            <a:ext cx="2050561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이동이 없는 플레이어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적에게 피해를 가함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 아이템 사용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 차량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미탑승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플레이어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로드킬</a:t>
            </a:r>
            <a:endParaRPr lang="ko-KR" alt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DFE3DD2-C7C6-4448-A7BB-E1ED4E6D5929}"/>
              </a:ext>
            </a:extLst>
          </p:cNvPr>
          <p:cNvSpPr/>
          <p:nvPr/>
        </p:nvSpPr>
        <p:spPr>
          <a:xfrm>
            <a:off x="7168264" y="1334532"/>
            <a:ext cx="3576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2283</a:t>
            </a:r>
            <a:r>
              <a:rPr lang="ko-KR" altLang="en-US" sz="2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행 발견</a:t>
            </a:r>
            <a:endParaRPr lang="ko-KR" altLang="en-US" sz="2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448E10C-818D-4EFA-943D-C7EF522CBB21}"/>
              </a:ext>
            </a:extLst>
          </p:cNvPr>
          <p:cNvSpPr/>
          <p:nvPr/>
        </p:nvSpPr>
        <p:spPr>
          <a:xfrm>
            <a:off x="6873520" y="1334532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DFE3DD2-C7C6-4448-A7BB-E1ED4E6D5929}"/>
              </a:ext>
            </a:extLst>
          </p:cNvPr>
          <p:cNvSpPr/>
          <p:nvPr/>
        </p:nvSpPr>
        <p:spPr>
          <a:xfrm>
            <a:off x="1702382" y="5747657"/>
            <a:ext cx="3576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4124</a:t>
            </a:r>
            <a:r>
              <a:rPr lang="ko-KR" altLang="en-US" sz="2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개의 행 발견</a:t>
            </a:r>
            <a:endParaRPr lang="ko-KR" altLang="en-US" sz="2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448E10C-818D-4EFA-943D-C7EF522CBB21}"/>
              </a:ext>
            </a:extLst>
          </p:cNvPr>
          <p:cNvSpPr/>
          <p:nvPr/>
        </p:nvSpPr>
        <p:spPr>
          <a:xfrm>
            <a:off x="5056959" y="5747657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”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5846600" y="4600545"/>
            <a:ext cx="2050561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이동이 없는 플레이어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</a:rPr>
              <a:t>적에게 피해를 가함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 아이템 사용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 차량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미탑승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플레이어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5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로드킬</a:t>
            </a:r>
            <a:endParaRPr lang="ko-KR" alt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3230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746111" y="2986703"/>
            <a:ext cx="2699778" cy="884594"/>
            <a:chOff x="4606649" y="2977331"/>
            <a:chExt cx="2699778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26997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모델링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267888" y="3584926"/>
              <a:ext cx="1377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Primary modeling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5845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:a16="http://schemas.microsoft.com/office/drawing/2014/main" xmlns="" id="{1EAE5768-E9AC-483B-8CF4-D221FB2399D2}"/>
              </a:ext>
            </a:extLst>
          </p:cNvPr>
          <p:cNvGrpSpPr/>
          <p:nvPr/>
        </p:nvGrpSpPr>
        <p:grpSpPr>
          <a:xfrm>
            <a:off x="-2262" y="2298867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87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TextBox 89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grpSp>
        <p:nvGrpSpPr>
          <p:cNvPr id="4" name="그룹 45"/>
          <p:cNvGrpSpPr/>
          <p:nvPr/>
        </p:nvGrpSpPr>
        <p:grpSpPr>
          <a:xfrm>
            <a:off x="5239907" y="1076658"/>
            <a:ext cx="3089563" cy="6013953"/>
            <a:chOff x="5239908" y="1076658"/>
            <a:chExt cx="3089563" cy="6013953"/>
          </a:xfrm>
        </p:grpSpPr>
        <p:sp>
          <p:nvSpPr>
            <p:cNvPr id="31" name="직사각형 30"/>
            <p:cNvSpPr/>
            <p:nvPr/>
          </p:nvSpPr>
          <p:spPr>
            <a:xfrm>
              <a:off x="5239908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38"/>
            <p:cNvGrpSpPr/>
            <p:nvPr/>
          </p:nvGrpSpPr>
          <p:grpSpPr>
            <a:xfrm flipH="1">
              <a:off x="6166424" y="1496080"/>
              <a:ext cx="1236530" cy="1284403"/>
              <a:chOff x="6205890" y="1629563"/>
              <a:chExt cx="1230198" cy="1284403"/>
            </a:xfrm>
          </p:grpSpPr>
          <p:pic>
            <p:nvPicPr>
              <p:cNvPr id="37" name="Picture 4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2"/>
              <a:srcRect l="15771" r="29882" b="42207"/>
              <a:stretch>
                <a:fillRect/>
              </a:stretch>
            </p:blipFill>
            <p:spPr bwMode="auto">
              <a:xfrm flipH="1">
                <a:off x="6205890" y="1629563"/>
                <a:ext cx="1230198" cy="1284403"/>
              </a:xfrm>
              <a:prstGeom prst="ellipse">
                <a:avLst/>
              </a:prstGeom>
              <a:noFill/>
            </p:spPr>
          </p:pic>
          <p:sp>
            <p:nvSpPr>
              <p:cNvPr id="38" name="타원 37"/>
              <p:cNvSpPr/>
              <p:nvPr/>
            </p:nvSpPr>
            <p:spPr>
              <a:xfrm>
                <a:off x="6205890" y="1683768"/>
                <a:ext cx="1230198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44"/>
          <p:cNvGrpSpPr/>
          <p:nvPr/>
        </p:nvGrpSpPr>
        <p:grpSpPr>
          <a:xfrm>
            <a:off x="1798174" y="1076658"/>
            <a:ext cx="3089563" cy="6013953"/>
            <a:chOff x="1798174" y="1076658"/>
            <a:chExt cx="3089563" cy="6013953"/>
          </a:xfrm>
        </p:grpSpPr>
        <p:sp>
          <p:nvSpPr>
            <p:cNvPr id="30" name="직사각형 29"/>
            <p:cNvSpPr/>
            <p:nvPr/>
          </p:nvSpPr>
          <p:spPr>
            <a:xfrm>
              <a:off x="1798174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40"/>
            <p:cNvGrpSpPr/>
            <p:nvPr/>
          </p:nvGrpSpPr>
          <p:grpSpPr>
            <a:xfrm>
              <a:off x="2727856" y="1496080"/>
              <a:ext cx="1230198" cy="1324123"/>
              <a:chOff x="2776890" y="1496080"/>
              <a:chExt cx="1230198" cy="1324123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776890" y="1590005"/>
                <a:ext cx="1230198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2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3"/>
              <a:srcRect l="15456" r="10572" b="38032"/>
              <a:stretch>
                <a:fillRect/>
              </a:stretch>
            </p:blipFill>
            <p:spPr bwMode="auto">
              <a:xfrm flipH="1">
                <a:off x="2776890" y="1496080"/>
                <a:ext cx="1230198" cy="1324123"/>
              </a:xfrm>
              <a:prstGeom prst="ellipse">
                <a:avLst/>
              </a:prstGeom>
              <a:noFill/>
            </p:spPr>
          </p:pic>
        </p:grpSp>
      </p:grpSp>
      <p:grpSp>
        <p:nvGrpSpPr>
          <p:cNvPr id="16" name="그룹 46"/>
          <p:cNvGrpSpPr/>
          <p:nvPr/>
        </p:nvGrpSpPr>
        <p:grpSpPr>
          <a:xfrm>
            <a:off x="8681641" y="1076658"/>
            <a:ext cx="3089563" cy="6013953"/>
            <a:chOff x="8681641" y="1076658"/>
            <a:chExt cx="3089563" cy="6013953"/>
          </a:xfrm>
        </p:grpSpPr>
        <p:sp>
          <p:nvSpPr>
            <p:cNvPr id="32" name="직사각형 31"/>
            <p:cNvSpPr/>
            <p:nvPr/>
          </p:nvSpPr>
          <p:spPr>
            <a:xfrm>
              <a:off x="8681641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43"/>
            <p:cNvGrpSpPr/>
            <p:nvPr/>
          </p:nvGrpSpPr>
          <p:grpSpPr>
            <a:xfrm>
              <a:off x="9608157" y="1496080"/>
              <a:ext cx="1236530" cy="1230198"/>
              <a:chOff x="9857992" y="1696802"/>
              <a:chExt cx="1236530" cy="1230198"/>
            </a:xfrm>
          </p:grpSpPr>
          <p:sp>
            <p:nvSpPr>
              <p:cNvPr id="42" name="타원 41"/>
              <p:cNvSpPr/>
              <p:nvPr/>
            </p:nvSpPr>
            <p:spPr>
              <a:xfrm flipH="1">
                <a:off x="9857992" y="1696802"/>
                <a:ext cx="1236530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Picture 6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5442" r="16532"/>
              <a:stretch>
                <a:fillRect/>
              </a:stretch>
            </p:blipFill>
            <p:spPr bwMode="auto">
              <a:xfrm flipH="1">
                <a:off x="9857992" y="1795575"/>
                <a:ext cx="1236530" cy="1100601"/>
              </a:xfrm>
              <a:prstGeom prst="ellipse">
                <a:avLst/>
              </a:prstGeom>
              <a:noFill/>
            </p:spPr>
          </p:pic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2901624" y="3092416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[SOLO]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6452052" y="309241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[DUO]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9682189" y="3092416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[SQUAD]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도넛 56"/>
          <p:cNvSpPr/>
          <p:nvPr/>
        </p:nvSpPr>
        <p:spPr>
          <a:xfrm>
            <a:off x="2510472" y="397625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막힌 원호 57"/>
          <p:cNvSpPr/>
          <p:nvPr/>
        </p:nvSpPr>
        <p:spPr>
          <a:xfrm rot="5400000">
            <a:off x="2510472" y="3976255"/>
            <a:ext cx="1745673" cy="1745673"/>
          </a:xfrm>
          <a:prstGeom prst="blockArc">
            <a:avLst>
              <a:gd name="adj1" fmla="val 10800000"/>
              <a:gd name="adj2" fmla="val 10613891"/>
              <a:gd name="adj3" fmla="val 871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막힌 원호 58"/>
          <p:cNvSpPr/>
          <p:nvPr/>
        </p:nvSpPr>
        <p:spPr>
          <a:xfrm rot="5400000">
            <a:off x="2510472" y="3976255"/>
            <a:ext cx="1745673" cy="1745673"/>
          </a:xfrm>
          <a:prstGeom prst="blockArc">
            <a:avLst>
              <a:gd name="adj1" fmla="val 10800000"/>
              <a:gd name="adj2" fmla="val 10152711"/>
              <a:gd name="adj3" fmla="val 933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2805807" y="4406900"/>
            <a:ext cx="1210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.58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5947747" y="397625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막힌 원호 61"/>
          <p:cNvSpPr/>
          <p:nvPr/>
        </p:nvSpPr>
        <p:spPr>
          <a:xfrm rot="5400000">
            <a:off x="5947747" y="3976255"/>
            <a:ext cx="1745673" cy="1745673"/>
          </a:xfrm>
          <a:prstGeom prst="blockArc">
            <a:avLst>
              <a:gd name="adj1" fmla="val 10800000"/>
              <a:gd name="adj2" fmla="val 10403449"/>
              <a:gd name="adj3" fmla="val 892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막힌 원호 62"/>
          <p:cNvSpPr/>
          <p:nvPr/>
        </p:nvSpPr>
        <p:spPr>
          <a:xfrm rot="5400000">
            <a:off x="5947747" y="3976255"/>
            <a:ext cx="1745673" cy="1745673"/>
          </a:xfrm>
          <a:prstGeom prst="blockArc">
            <a:avLst>
              <a:gd name="adj1" fmla="val 10800000"/>
              <a:gd name="adj2" fmla="val 9768101"/>
              <a:gd name="adj3" fmla="val 940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6192365" y="4406900"/>
            <a:ext cx="1210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94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.25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꺾인 연결선 69"/>
          <p:cNvCxnSpPr>
            <a:stCxn id="58" idx="1"/>
          </p:cNvCxnSpPr>
          <p:nvPr/>
        </p:nvCxnSpPr>
        <p:spPr>
          <a:xfrm flipH="1" flipV="1">
            <a:off x="2901624" y="3800476"/>
            <a:ext cx="438573" cy="253031"/>
          </a:xfrm>
          <a:prstGeom prst="bentConnector3">
            <a:avLst>
              <a:gd name="adj1" fmla="val -2567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1798174" y="3677364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99.19%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5" name="꺾인 연결선 84"/>
          <p:cNvCxnSpPr>
            <a:stCxn id="62" idx="1"/>
          </p:cNvCxnSpPr>
          <p:nvPr/>
        </p:nvCxnSpPr>
        <p:spPr>
          <a:xfrm flipH="1" flipV="1">
            <a:off x="6343359" y="3843216"/>
            <a:ext cx="385726" cy="216179"/>
          </a:xfrm>
          <a:prstGeom prst="bentConnector3">
            <a:avLst>
              <a:gd name="adj1" fmla="val -3458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5239907" y="3720102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98.96%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8" name="그룹 104"/>
          <p:cNvGrpSpPr/>
          <p:nvPr/>
        </p:nvGrpSpPr>
        <p:grpSpPr>
          <a:xfrm>
            <a:off x="8726660" y="3820337"/>
            <a:ext cx="2573346" cy="1901591"/>
            <a:chOff x="8780484" y="3820337"/>
            <a:chExt cx="2573346" cy="1901591"/>
          </a:xfrm>
        </p:grpSpPr>
        <p:sp>
          <p:nvSpPr>
            <p:cNvPr id="64" name="도넛 63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막힌 원호 64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208871"/>
                <a:gd name="adj3" fmla="val 900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8" name="꺾인 연결선 97"/>
            <p:cNvCxnSpPr>
              <a:stCxn id="65" idx="1"/>
            </p:cNvCxnSpPr>
            <p:nvPr/>
          </p:nvCxnSpPr>
          <p:spPr>
            <a:xfrm flipH="1" flipV="1">
              <a:off x="9883937" y="3943451"/>
              <a:ext cx="461156" cy="123107"/>
            </a:xfrm>
            <a:prstGeom prst="bentConnector3">
              <a:avLst>
                <a:gd name="adj1" fmla="val 35311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66" name="막힌 원호 65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9027376"/>
                  <a:gd name="adj3" fmla="val 9216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90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.82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98.35%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A7AC58D-A8DD-466E-A0A3-ACF1C30E64D5}"/>
              </a:ext>
            </a:extLst>
          </p:cNvPr>
          <p:cNvSpPr txBox="1"/>
          <p:nvPr/>
        </p:nvSpPr>
        <p:spPr>
          <a:xfrm>
            <a:off x="1579092" y="255534"/>
            <a:ext cx="4015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이상치 단순 제거 처리 후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모델링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230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3C95E87-59E7-4269-B559-FC99A916DDB3}"/>
              </a:ext>
            </a:extLst>
          </p:cNvPr>
          <p:cNvSpPr/>
          <p:nvPr/>
        </p:nvSpPr>
        <p:spPr>
          <a:xfrm>
            <a:off x="0" y="2793356"/>
            <a:ext cx="12192000" cy="41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0B4738-939D-43F5-A1FA-6001E9453476}"/>
              </a:ext>
            </a:extLst>
          </p:cNvPr>
          <p:cNvSpPr txBox="1"/>
          <p:nvPr/>
        </p:nvSpPr>
        <p:spPr>
          <a:xfrm>
            <a:off x="1082841" y="1443612"/>
            <a:ext cx="379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9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44D2374-8C24-4EC5-822D-4032FFAFB699}"/>
              </a:ext>
            </a:extLst>
          </p:cNvPr>
          <p:cNvSpPr txBox="1"/>
          <p:nvPr/>
        </p:nvSpPr>
        <p:spPr>
          <a:xfrm>
            <a:off x="1144549" y="4090460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B25AC65-978C-43F0-A7FA-66E5C564B7D6}"/>
              </a:ext>
            </a:extLst>
          </p:cNvPr>
          <p:cNvSpPr txBox="1"/>
          <p:nvPr/>
        </p:nvSpPr>
        <p:spPr>
          <a:xfrm>
            <a:off x="1144549" y="4603807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15D0920-6286-45B7-A2C8-800F941BF303}"/>
              </a:ext>
            </a:extLst>
          </p:cNvPr>
          <p:cNvSpPr txBox="1"/>
          <p:nvPr/>
        </p:nvSpPr>
        <p:spPr>
          <a:xfrm>
            <a:off x="1144549" y="5117154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DDF6101-1550-4FA7-9E0F-88665E367405}"/>
              </a:ext>
            </a:extLst>
          </p:cNvPr>
          <p:cNvSpPr txBox="1"/>
          <p:nvPr/>
        </p:nvSpPr>
        <p:spPr>
          <a:xfrm>
            <a:off x="1144549" y="5630501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304F1F1-7193-4350-9017-6465BE6966EC}"/>
              </a:ext>
            </a:extLst>
          </p:cNvPr>
          <p:cNvSpPr txBox="1"/>
          <p:nvPr/>
        </p:nvSpPr>
        <p:spPr>
          <a:xfrm>
            <a:off x="1144549" y="3577113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C777122-B16E-44AD-AD7D-24A21A88352A}"/>
              </a:ext>
            </a:extLst>
          </p:cNvPr>
          <p:cNvSpPr txBox="1"/>
          <p:nvPr/>
        </p:nvSpPr>
        <p:spPr>
          <a:xfrm>
            <a:off x="1463370" y="4042332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정보 </a:t>
            </a:r>
            <a:r>
              <a: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en-US" altLang="ko-KR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 of DATA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8F84A03-FDAE-4A43-AC02-9D739D54AA7E}"/>
              </a:ext>
            </a:extLst>
          </p:cNvPr>
          <p:cNvSpPr txBox="1"/>
          <p:nvPr/>
        </p:nvSpPr>
        <p:spPr>
          <a:xfrm>
            <a:off x="1463370" y="4555679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변수탐색 및 모델 설정</a:t>
            </a:r>
            <a:r>
              <a:rPr lang="en-US" altLang="ko-KR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Explore the variable &amp; select a model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0D4F46-48E7-4718-BC91-F8C78CBBDFDE}"/>
              </a:ext>
            </a:extLst>
          </p:cNvPr>
          <p:cNvSpPr txBox="1"/>
          <p:nvPr/>
        </p:nvSpPr>
        <p:spPr>
          <a:xfrm>
            <a:off x="1463370" y="5069026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 </a:t>
            </a:r>
            <a:r>
              <a: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en-US" altLang="ko-KR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Preprocessing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CD566B8-5DC2-4ED3-A74E-38875217958B}"/>
              </a:ext>
            </a:extLst>
          </p:cNvPr>
          <p:cNvSpPr txBox="1"/>
          <p:nvPr/>
        </p:nvSpPr>
        <p:spPr>
          <a:xfrm>
            <a:off x="1463370" y="5582373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모델링 </a:t>
            </a:r>
            <a:r>
              <a:rPr lang="en-US" altLang="ko-KR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Primary modeling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C0BE7BE-6970-4350-B2A3-A71DCEC886C2}"/>
              </a:ext>
            </a:extLst>
          </p:cNvPr>
          <p:cNvSpPr txBox="1"/>
          <p:nvPr/>
        </p:nvSpPr>
        <p:spPr>
          <a:xfrm>
            <a:off x="1463370" y="352898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</a:t>
            </a:r>
            <a:r>
              <a:rPr lang="en-US" altLang="ko-KR" sz="7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information of TEAM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50E2E97-4139-4C83-9756-CD5CFCC2867B}"/>
              </a:ext>
            </a:extLst>
          </p:cNvPr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592849" y="3423224"/>
            <a:ext cx="3844145" cy="307777"/>
            <a:chOff x="6592849" y="3423224"/>
            <a:chExt cx="3844145" cy="307777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DDF6101-1550-4FA7-9E0F-88665E367405}"/>
                </a:ext>
              </a:extLst>
            </p:cNvPr>
            <p:cNvSpPr txBox="1"/>
            <p:nvPr/>
          </p:nvSpPr>
          <p:spPr>
            <a:xfrm>
              <a:off x="6592849" y="3471352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06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9CD566B8-5DC2-4ED3-A74E-38875217958B}"/>
                </a:ext>
              </a:extLst>
            </p:cNvPr>
            <p:cNvSpPr txBox="1"/>
            <p:nvPr/>
          </p:nvSpPr>
          <p:spPr>
            <a:xfrm>
              <a:off x="6911670" y="3423224"/>
              <a:ext cx="3525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모델링</a:t>
              </a:r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변수결합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Secondary modeling : Polynomial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592849" y="3957090"/>
            <a:ext cx="3555605" cy="307777"/>
            <a:chOff x="6592849" y="3998127"/>
            <a:chExt cx="3555605" cy="307777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DDF6101-1550-4FA7-9E0F-88665E367405}"/>
                </a:ext>
              </a:extLst>
            </p:cNvPr>
            <p:cNvSpPr txBox="1"/>
            <p:nvPr/>
          </p:nvSpPr>
          <p:spPr>
            <a:xfrm>
              <a:off x="6592849" y="4046255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07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9CD566B8-5DC2-4ED3-A74E-38875217958B}"/>
                </a:ext>
              </a:extLst>
            </p:cNvPr>
            <p:cNvSpPr txBox="1"/>
            <p:nvPr/>
          </p:nvSpPr>
          <p:spPr>
            <a:xfrm>
              <a:off x="6911670" y="3998127"/>
              <a:ext cx="3236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모델링</a:t>
              </a:r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sz="14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그룹바이</a:t>
              </a:r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3rd </a:t>
              </a:r>
              <a:r>
                <a:rPr lang="en-US" altLang="ko-KR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modelling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:  Group by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592849" y="4401790"/>
            <a:ext cx="2899977" cy="307777"/>
            <a:chOff x="6592849" y="4401790"/>
            <a:chExt cx="2899977" cy="307777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DDF6101-1550-4FA7-9E0F-88665E367405}"/>
                </a:ext>
              </a:extLst>
            </p:cNvPr>
            <p:cNvSpPr txBox="1"/>
            <p:nvPr/>
          </p:nvSpPr>
          <p:spPr>
            <a:xfrm>
              <a:off x="6592849" y="4449918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08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9CD566B8-5DC2-4ED3-A74E-38875217958B}"/>
                </a:ext>
              </a:extLst>
            </p:cNvPr>
            <p:cNvSpPr txBox="1"/>
            <p:nvPr/>
          </p:nvSpPr>
          <p:spPr>
            <a:xfrm>
              <a:off x="6911670" y="4401790"/>
              <a:ext cx="2581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</a:t>
              </a:r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sz="14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간트차트</a:t>
              </a:r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 by Gantt chart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2324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:a16="http://schemas.microsoft.com/office/drawing/2014/main" xmlns="" id="{1EAE5768-E9AC-483B-8CF4-D221FB2399D2}"/>
              </a:ext>
            </a:extLst>
          </p:cNvPr>
          <p:cNvGrpSpPr/>
          <p:nvPr/>
        </p:nvGrpSpPr>
        <p:grpSpPr>
          <a:xfrm>
            <a:off x="-2262" y="2298867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9907" y="-465512"/>
            <a:ext cx="3089563" cy="75561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8174" y="-465512"/>
            <a:ext cx="3089563" cy="75561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81641" y="-465512"/>
            <a:ext cx="3089563" cy="75561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도넛 29"/>
          <p:cNvSpPr/>
          <p:nvPr/>
        </p:nvSpPr>
        <p:spPr>
          <a:xfrm>
            <a:off x="2510472" y="1067772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막힌 원호 30"/>
          <p:cNvSpPr/>
          <p:nvPr/>
        </p:nvSpPr>
        <p:spPr>
          <a:xfrm rot="5400000">
            <a:off x="2510472" y="1067772"/>
            <a:ext cx="1745673" cy="1745673"/>
          </a:xfrm>
          <a:prstGeom prst="blockArc">
            <a:avLst>
              <a:gd name="adj1" fmla="val 10800000"/>
              <a:gd name="adj2" fmla="val 10633403"/>
              <a:gd name="adj3" fmla="val 87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막힌 원호 31"/>
          <p:cNvSpPr/>
          <p:nvPr/>
        </p:nvSpPr>
        <p:spPr>
          <a:xfrm rot="5400000">
            <a:off x="2510472" y="1067772"/>
            <a:ext cx="1745673" cy="1745673"/>
          </a:xfrm>
          <a:prstGeom prst="blockArc">
            <a:avLst>
              <a:gd name="adj1" fmla="val 10800000"/>
              <a:gd name="adj2" fmla="val 10218900"/>
              <a:gd name="adj3" fmla="val 885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2805807" y="1498417"/>
            <a:ext cx="1210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96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.01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도넛 33"/>
          <p:cNvSpPr/>
          <p:nvPr/>
        </p:nvSpPr>
        <p:spPr>
          <a:xfrm>
            <a:off x="5947747" y="1067772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막힌 원호 34"/>
          <p:cNvSpPr/>
          <p:nvPr/>
        </p:nvSpPr>
        <p:spPr>
          <a:xfrm rot="5400000">
            <a:off x="5947747" y="1067772"/>
            <a:ext cx="1745673" cy="1745673"/>
          </a:xfrm>
          <a:prstGeom prst="blockArc">
            <a:avLst>
              <a:gd name="adj1" fmla="val 10800000"/>
              <a:gd name="adj2" fmla="val 10547440"/>
              <a:gd name="adj3" fmla="val 870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/>
          <p:cNvSpPr/>
          <p:nvPr/>
        </p:nvSpPr>
        <p:spPr>
          <a:xfrm rot="5400000">
            <a:off x="5947747" y="1067772"/>
            <a:ext cx="1745673" cy="1745673"/>
          </a:xfrm>
          <a:prstGeom prst="blockArc">
            <a:avLst>
              <a:gd name="adj1" fmla="val 10800000"/>
              <a:gd name="adj2" fmla="val 9664163"/>
              <a:gd name="adj3" fmla="val 902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6192365" y="1498417"/>
            <a:ext cx="1210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94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.75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8" name="꺾인 연결선 37"/>
          <p:cNvCxnSpPr>
            <a:stCxn id="31" idx="1"/>
          </p:cNvCxnSpPr>
          <p:nvPr/>
        </p:nvCxnSpPr>
        <p:spPr>
          <a:xfrm flipH="1" flipV="1">
            <a:off x="2901624" y="891993"/>
            <a:ext cx="443092" cy="252861"/>
          </a:xfrm>
          <a:prstGeom prst="bentConnector3">
            <a:avLst>
              <a:gd name="adj1" fmla="val -1689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1798174" y="768881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99.44%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40" name="꺾인 연결선 39"/>
          <p:cNvCxnSpPr>
            <a:stCxn id="35" idx="1"/>
          </p:cNvCxnSpPr>
          <p:nvPr/>
        </p:nvCxnSpPr>
        <p:spPr>
          <a:xfrm flipH="1" flipV="1">
            <a:off x="6343360" y="934734"/>
            <a:ext cx="418733" cy="211133"/>
          </a:xfrm>
          <a:prstGeom prst="bentConnector3">
            <a:avLst>
              <a:gd name="adj1" fmla="val -2459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5239907" y="811619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99.26%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41"/>
          <p:cNvGrpSpPr/>
          <p:nvPr/>
        </p:nvGrpSpPr>
        <p:grpSpPr>
          <a:xfrm>
            <a:off x="8726660" y="911854"/>
            <a:ext cx="2573346" cy="1901591"/>
            <a:chOff x="8780484" y="3820337"/>
            <a:chExt cx="2573346" cy="1901591"/>
          </a:xfrm>
        </p:grpSpPr>
        <p:sp>
          <p:nvSpPr>
            <p:cNvPr id="43" name="도넛 42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613669"/>
                <a:gd name="adj3" fmla="val 875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47" name="막힌 원호 46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8908186"/>
                  <a:gd name="adj3" fmla="val 8963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91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.64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98.82%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  <p:cxnSp>
          <p:nvCxnSpPr>
            <p:cNvPr id="45" name="꺾인 연결선 44"/>
            <p:cNvCxnSpPr>
              <a:stCxn id="44" idx="1"/>
            </p:cNvCxnSpPr>
            <p:nvPr/>
          </p:nvCxnSpPr>
          <p:spPr>
            <a:xfrm flipH="1" flipV="1">
              <a:off x="9883937" y="3943452"/>
              <a:ext cx="553909" cy="110355"/>
            </a:xfrm>
            <a:prstGeom prst="bentConnector3">
              <a:avLst>
                <a:gd name="adj1" fmla="val -13311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A7AC58D-A8DD-466E-A0A3-ACF1C30E64D5}"/>
              </a:ext>
            </a:extLst>
          </p:cNvPr>
          <p:cNvSpPr txBox="1"/>
          <p:nvPr/>
        </p:nvSpPr>
        <p:spPr>
          <a:xfrm>
            <a:off x="1249022" y="255534"/>
            <a:ext cx="343235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조정 후 예측력 및 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오버핏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A7AC58D-A8DD-466E-A0A3-ACF1C30E64D5}"/>
              </a:ext>
            </a:extLst>
          </p:cNvPr>
          <p:cNvSpPr txBox="1"/>
          <p:nvPr/>
        </p:nvSpPr>
        <p:spPr>
          <a:xfrm>
            <a:off x="1455387" y="3024554"/>
            <a:ext cx="248613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IMPORTANCE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A7AC58D-A8DD-466E-A0A3-ACF1C30E64D5}"/>
              </a:ext>
            </a:extLst>
          </p:cNvPr>
          <p:cNvSpPr txBox="1"/>
          <p:nvPr/>
        </p:nvSpPr>
        <p:spPr>
          <a:xfrm>
            <a:off x="1562742" y="6396334"/>
            <a:ext cx="325281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변수들이 상위에 있는 것을 확인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50032"/>
          <a:stretch>
            <a:fillRect/>
          </a:stretch>
        </p:blipFill>
        <p:spPr bwMode="auto">
          <a:xfrm>
            <a:off x="8846424" y="3641707"/>
            <a:ext cx="1346367" cy="228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50736"/>
          <a:stretch>
            <a:fillRect/>
          </a:stretch>
        </p:blipFill>
        <p:spPr bwMode="auto">
          <a:xfrm>
            <a:off x="10269289" y="3646030"/>
            <a:ext cx="1360905" cy="22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b="49461"/>
          <a:stretch>
            <a:fillRect/>
          </a:stretch>
        </p:blipFill>
        <p:spPr bwMode="auto">
          <a:xfrm>
            <a:off x="5436894" y="3632721"/>
            <a:ext cx="1306187" cy="22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t="50539"/>
          <a:stretch>
            <a:fillRect/>
          </a:stretch>
        </p:blipFill>
        <p:spPr bwMode="auto">
          <a:xfrm>
            <a:off x="6854544" y="3628753"/>
            <a:ext cx="1287753" cy="230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b="48941"/>
          <a:stretch>
            <a:fillRect/>
          </a:stretch>
        </p:blipFill>
        <p:spPr bwMode="auto">
          <a:xfrm>
            <a:off x="1979269" y="3632720"/>
            <a:ext cx="1305802" cy="229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 t="51059"/>
          <a:stretch>
            <a:fillRect/>
          </a:stretch>
        </p:blipFill>
        <p:spPr bwMode="auto">
          <a:xfrm>
            <a:off x="3391445" y="3632720"/>
            <a:ext cx="1311092" cy="229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직사각형 62"/>
          <p:cNvSpPr/>
          <p:nvPr/>
        </p:nvSpPr>
        <p:spPr>
          <a:xfrm>
            <a:off x="1990844" y="3655964"/>
            <a:ext cx="826538" cy="125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460044" y="3655964"/>
            <a:ext cx="826538" cy="1251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869574" y="3655964"/>
            <a:ext cx="826538" cy="12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323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:a16="http://schemas.microsoft.com/office/drawing/2014/main" xmlns="" id="{1EAE5768-E9AC-483B-8CF4-D221FB2399D2}"/>
              </a:ext>
            </a:extLst>
          </p:cNvPr>
          <p:cNvGrpSpPr/>
          <p:nvPr/>
        </p:nvGrpSpPr>
        <p:grpSpPr>
          <a:xfrm>
            <a:off x="-2262" y="2298867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9907" y="-465511"/>
            <a:ext cx="3089563" cy="37714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8174" y="-465512"/>
            <a:ext cx="3089563" cy="37714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81641" y="-465512"/>
            <a:ext cx="3089563" cy="37714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7AC58D-A8DD-466E-A0A3-ACF1C30E64D5}"/>
              </a:ext>
            </a:extLst>
          </p:cNvPr>
          <p:cNvSpPr txBox="1"/>
          <p:nvPr/>
        </p:nvSpPr>
        <p:spPr>
          <a:xfrm>
            <a:off x="1455387" y="255534"/>
            <a:ext cx="54741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IMPORTANCE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상위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컬럼들만으로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모델링 시 예측력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448E10C-818D-4EFA-943D-C7EF522CBB21}"/>
              </a:ext>
            </a:extLst>
          </p:cNvPr>
          <p:cNvSpPr/>
          <p:nvPr/>
        </p:nvSpPr>
        <p:spPr>
          <a:xfrm>
            <a:off x="5634012" y="2831166"/>
            <a:ext cx="304762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700" b="1" i="1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Q</a:t>
            </a:r>
            <a:endParaRPr lang="ko-KR" altLang="en-US" sz="28700" b="1" i="1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448E10C-818D-4EFA-943D-C7EF522CBB21}"/>
              </a:ext>
            </a:extLst>
          </p:cNvPr>
          <p:cNvSpPr/>
          <p:nvPr/>
        </p:nvSpPr>
        <p:spPr>
          <a:xfrm>
            <a:off x="7210340" y="4939735"/>
            <a:ext cx="456086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Matchtype</a:t>
            </a:r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따라</a:t>
            </a:r>
            <a:endParaRPr lang="en-US" altLang="ko-KR" sz="3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모델을 분리하지 않아도</a:t>
            </a:r>
            <a:endParaRPr lang="en-US" altLang="ko-KR" sz="3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상관없는 것일까</a:t>
            </a:r>
            <a:r>
              <a:rPr lang="en-US" altLang="ko-KR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3"/>
          <p:cNvGrpSpPr/>
          <p:nvPr/>
        </p:nvGrpSpPr>
        <p:grpSpPr>
          <a:xfrm>
            <a:off x="8947446" y="962358"/>
            <a:ext cx="2573346" cy="1901591"/>
            <a:chOff x="8780484" y="3820337"/>
            <a:chExt cx="2573346" cy="1901591"/>
          </a:xfrm>
        </p:grpSpPr>
        <p:sp>
          <p:nvSpPr>
            <p:cNvPr id="25" name="도넛 24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340820"/>
                <a:gd name="adj3" fmla="val 92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27" idx="1"/>
            </p:cNvCxnSpPr>
            <p:nvPr/>
          </p:nvCxnSpPr>
          <p:spPr>
            <a:xfrm flipH="1" flipV="1">
              <a:off x="9883937" y="3943452"/>
              <a:ext cx="491566" cy="120561"/>
            </a:xfrm>
            <a:prstGeom prst="bentConnector3">
              <a:avLst>
                <a:gd name="adj1" fmla="val -245527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30" name="막힌 원호 29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7818166"/>
                  <a:gd name="adj3" fmla="val 9361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85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.24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97.92%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</p:grpSp>
      <p:grpSp>
        <p:nvGrpSpPr>
          <p:cNvPr id="11" name="그룹 32"/>
          <p:cNvGrpSpPr/>
          <p:nvPr/>
        </p:nvGrpSpPr>
        <p:grpSpPr>
          <a:xfrm>
            <a:off x="5634012" y="962358"/>
            <a:ext cx="2573346" cy="1901591"/>
            <a:chOff x="8780484" y="3820337"/>
            <a:chExt cx="2573346" cy="1901591"/>
          </a:xfrm>
        </p:grpSpPr>
        <p:sp>
          <p:nvSpPr>
            <p:cNvPr id="34" name="도넛 33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막힌 원호 34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556551"/>
                <a:gd name="adj3" fmla="val 91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38" name="막힌 원호 37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8754337"/>
                  <a:gd name="adj3" fmla="val 9106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90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.49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98.65%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  <p:cxnSp>
          <p:nvCxnSpPr>
            <p:cNvPr id="36" name="꺾인 연결선 35"/>
            <p:cNvCxnSpPr>
              <a:stCxn id="35" idx="1"/>
            </p:cNvCxnSpPr>
            <p:nvPr/>
          </p:nvCxnSpPr>
          <p:spPr>
            <a:xfrm flipH="1" flipV="1">
              <a:off x="9883937" y="3943452"/>
              <a:ext cx="540972" cy="114995"/>
            </a:xfrm>
            <a:prstGeom prst="bentConnector3">
              <a:avLst>
                <a:gd name="adj1" fmla="val -1728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40"/>
          <p:cNvGrpSpPr/>
          <p:nvPr/>
        </p:nvGrpSpPr>
        <p:grpSpPr>
          <a:xfrm>
            <a:off x="2047436" y="962358"/>
            <a:ext cx="2573346" cy="1901591"/>
            <a:chOff x="8780484" y="3820337"/>
            <a:chExt cx="2573346" cy="1901591"/>
          </a:xfrm>
        </p:grpSpPr>
        <p:sp>
          <p:nvSpPr>
            <p:cNvPr id="42" name="도넛 41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665543"/>
                <a:gd name="adj3" fmla="val 862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46" name="막힌 원호 45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9370622"/>
                  <a:gd name="adj3" fmla="val 898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93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.38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99.06%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  <p:cxnSp>
          <p:nvCxnSpPr>
            <p:cNvPr id="44" name="꺾인 연결선 43"/>
            <p:cNvCxnSpPr>
              <a:stCxn id="43" idx="1"/>
            </p:cNvCxnSpPr>
            <p:nvPr/>
          </p:nvCxnSpPr>
          <p:spPr>
            <a:xfrm flipH="1" flipV="1">
              <a:off x="9883937" y="3943452"/>
              <a:ext cx="565870" cy="108695"/>
            </a:xfrm>
            <a:prstGeom prst="bentConnector3">
              <a:avLst>
                <a:gd name="adj1" fmla="val -2289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1323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6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:a16="http://schemas.microsoft.com/office/drawing/2014/main" xmlns="" id="{1EAE5768-E9AC-483B-8CF4-D221FB2399D2}"/>
              </a:ext>
            </a:extLst>
          </p:cNvPr>
          <p:cNvGrpSpPr/>
          <p:nvPr/>
        </p:nvGrpSpPr>
        <p:grpSpPr>
          <a:xfrm>
            <a:off x="-2540" y="2298700"/>
            <a:ext cx="1251585" cy="532130"/>
            <a:chOff x="-2540" y="2298700"/>
            <a:chExt cx="1251585" cy="53213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911F4ED-1EA5-4953-A823-931C819260C7}"/>
                </a:ext>
              </a:extLst>
            </p:cNvPr>
            <p:cNvSpPr/>
            <p:nvPr/>
          </p:nvSpPr>
          <p:spPr>
            <a:xfrm>
              <a:off x="-2540" y="2298700"/>
              <a:ext cx="1251585" cy="372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2EB23A12-55C9-4F9E-A369-C963D1609B8B}"/>
                </a:ext>
              </a:extLst>
            </p:cNvPr>
            <p:cNvSpPr/>
            <p:nvPr/>
          </p:nvSpPr>
          <p:spPr>
            <a:xfrm rot="5400000">
              <a:off x="1060450" y="2643505"/>
              <a:ext cx="165735" cy="2095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3591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35915" y="179578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35915" y="230886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B9705-0311-4B2A-8866-B06E0C5179B5}"/>
              </a:ext>
            </a:extLst>
          </p:cNvPr>
          <p:cNvSpPr txBox="1"/>
          <p:nvPr/>
        </p:nvSpPr>
        <p:spPr>
          <a:xfrm>
            <a:off x="335915" y="25527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B3C3C-252E-42EF-BBB0-D906D9F019A8}"/>
              </a:ext>
            </a:extLst>
          </p:cNvPr>
          <p:cNvSpPr txBox="1"/>
          <p:nvPr/>
        </p:nvSpPr>
        <p:spPr>
          <a:xfrm>
            <a:off x="335915" y="76898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87"/>
          <p:cNvGrpSpPr/>
          <p:nvPr/>
        </p:nvGrpSpPr>
        <p:grpSpPr>
          <a:xfrm>
            <a:off x="8726805" y="128270"/>
            <a:ext cx="3268980" cy="608965"/>
            <a:chOff x="8726805" y="128270"/>
            <a:chExt cx="3268980" cy="60896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070E4EF-1F84-4FA2-A354-95B2EEB16008}"/>
                </a:ext>
              </a:extLst>
            </p:cNvPr>
            <p:cNvSpPr txBox="1"/>
            <p:nvPr/>
          </p:nvSpPr>
          <p:spPr>
            <a:xfrm>
              <a:off x="11094720" y="160655"/>
              <a:ext cx="891540" cy="57721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TextBox 89"/>
            <p:cNvSpPr txBox="1">
              <a:spLocks/>
            </p:cNvSpPr>
            <p:nvPr/>
          </p:nvSpPr>
          <p:spPr>
            <a:xfrm>
              <a:off x="8726805" y="128270"/>
              <a:ext cx="2516505" cy="2540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448E10C-818D-4EFA-943D-C7EF522CBB21}"/>
              </a:ext>
            </a:extLst>
          </p:cNvPr>
          <p:cNvSpPr/>
          <p:nvPr/>
        </p:nvSpPr>
        <p:spPr>
          <a:xfrm>
            <a:off x="2303780" y="-664210"/>
            <a:ext cx="1991995" cy="4509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700" b="1" i="1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A</a:t>
            </a:r>
            <a:endParaRPr lang="ko-KR" altLang="en-US" sz="28700" b="1" i="1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4604385" y="769620"/>
            <a:ext cx="5596890" cy="20599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 strike="noStrike">
                <a:ln w="9525" cap="flat" cmpd="sng">
                  <a:solidFill>
                    <a:srgbClr val="404040">
                      <a:alpha val="29803"/>
                    </a:srgb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NO!</a:t>
            </a:r>
            <a:endParaRPr lang="ko-KR" altLang="en-US" sz="3200" cap="none" dirty="0" smtClean="0" b="1" strike="noStrike">
              <a:ln w="9525" cap="flat" cmpd="sng">
                <a:solidFill>
                  <a:srgbClr val="404040">
                    <a:alpha val="29803"/>
                  </a:srgb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solidFill>
                    <a:srgbClr val="404040">
                      <a:alpha val="29803"/>
                    </a:srgb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동일 변수들이 중요하지만</a:t>
            </a:r>
            <a:endParaRPr lang="ko-KR" altLang="en-US" sz="2400" cap="none" dirty="0" smtClean="0" b="0" strike="noStrike">
              <a:ln w="9525" cap="flat" cmpd="sng">
                <a:solidFill>
                  <a:srgbClr val="404040">
                    <a:alpha val="29803"/>
                  </a:srgb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solidFill>
                    <a:srgbClr val="404040">
                      <a:alpha val="29803"/>
                    </a:srgb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타입별로 분류 기준 점이 다르기 때문에</a:t>
            </a:r>
            <a:endParaRPr lang="ko-KR" altLang="en-US" sz="2400" cap="none" dirty="0" smtClean="0" b="0" strike="noStrike">
              <a:ln w="9525" cap="flat" cmpd="sng">
                <a:solidFill>
                  <a:srgbClr val="404040">
                    <a:alpha val="29803"/>
                  </a:srgb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solidFill>
                    <a:srgbClr val="404040">
                      <a:alpha val="29803"/>
                    </a:srgb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분리해서 모델을 만드는 것이</a:t>
            </a:r>
            <a:endParaRPr lang="ko-KR" altLang="en-US" sz="2400" cap="none" dirty="0" smtClean="0" b="0" strike="noStrike">
              <a:ln w="9525" cap="flat" cmpd="sng">
                <a:solidFill>
                  <a:srgbClr val="404040">
                    <a:alpha val="29803"/>
                  </a:srgb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n w="9525" cap="flat" cmpd="sng">
                  <a:solidFill>
                    <a:srgbClr val="404040">
                      <a:alpha val="29803"/>
                    </a:srgb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rPr>
              <a:t>더 높은 예측력을 보였다.</a:t>
            </a:r>
            <a:endParaRPr lang="ko-KR" altLang="en-US" sz="2400" cap="none" dirty="0" smtClean="0" b="0" strike="noStrike">
              <a:ln w="9525" cap="flat" cmpd="sng">
                <a:solidFill>
                  <a:srgbClr val="404040">
                    <a:alpha val="29803"/>
                  </a:srgb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A7AC58D-A8DD-466E-A0A3-ACF1C30E64D5}"/>
              </a:ext>
            </a:extLst>
          </p:cNvPr>
          <p:cNvSpPr txBox="1"/>
          <p:nvPr/>
        </p:nvSpPr>
        <p:spPr>
          <a:xfrm>
            <a:off x="1559560" y="3536950"/>
            <a:ext cx="3472180" cy="307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Matchtype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분리하지 않았을 시 예측력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18"/>
          <p:cNvGrpSpPr/>
          <p:nvPr/>
        </p:nvGrpSpPr>
        <p:grpSpPr>
          <a:xfrm>
            <a:off x="4296410" y="4137660"/>
            <a:ext cx="2573655" cy="1901825"/>
            <a:chOff x="4296410" y="4137660"/>
            <a:chExt cx="2573655" cy="1901825"/>
          </a:xfrm>
        </p:grpSpPr>
        <p:sp>
          <p:nvSpPr>
            <p:cNvPr id="20" name="도넛 19"/>
            <p:cNvSpPr/>
            <p:nvPr/>
          </p:nvSpPr>
          <p:spPr>
            <a:xfrm>
              <a:off x="5124450" y="4293235"/>
              <a:ext cx="1745615" cy="1745615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막힌 원호 20"/>
            <p:cNvSpPr/>
            <p:nvPr/>
          </p:nvSpPr>
          <p:spPr>
            <a:xfrm rot="5400000">
              <a:off x="5124450" y="4293235"/>
              <a:ext cx="1745615" cy="1745615"/>
            </a:xfrm>
            <a:prstGeom prst="blockArc">
              <a:avLst>
                <a:gd name="adj1" fmla="val 10800000"/>
                <a:gd name="adj2" fmla="val 10421797"/>
                <a:gd name="adj3" fmla="val 939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3"/>
            <p:cNvGrpSpPr/>
            <p:nvPr/>
          </p:nvGrpSpPr>
          <p:grpSpPr>
            <a:xfrm>
              <a:off x="4296410" y="4137660"/>
              <a:ext cx="2573655" cy="1901825"/>
              <a:chOff x="4296410" y="4137660"/>
              <a:chExt cx="2573655" cy="1901825"/>
            </a:xfrm>
          </p:grpSpPr>
          <p:sp>
            <p:nvSpPr>
              <p:cNvPr id="24" name="막힌 원호 23"/>
              <p:cNvSpPr/>
              <p:nvPr/>
            </p:nvSpPr>
            <p:spPr>
              <a:xfrm rot="5400000">
                <a:off x="5124450" y="4293235"/>
                <a:ext cx="1745615" cy="1745615"/>
              </a:xfrm>
              <a:prstGeom prst="blockArc">
                <a:avLst>
                  <a:gd name="adj1" fmla="val 10800000"/>
                  <a:gd name="adj2" fmla="val 9353567"/>
                  <a:gd name="adj3" fmla="val 9263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5405755" y="4723765"/>
                <a:ext cx="1198880" cy="923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92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.36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4296410" y="4137660"/>
                <a:ext cx="1103630" cy="246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98.62%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  <p:cxnSp>
          <p:nvCxnSpPr>
            <p:cNvPr id="22" name="꺾인 연결선 21"/>
            <p:cNvCxnSpPr>
              <a:stCxn id="21" idx="1"/>
            </p:cNvCxnSpPr>
            <p:nvPr/>
          </p:nvCxnSpPr>
          <p:spPr>
            <a:xfrm flipH="1" flipV="1">
              <a:off x="5400040" y="4260850"/>
              <a:ext cx="510540" cy="119380"/>
            </a:xfrm>
            <a:prstGeom prst="bentConnector3">
              <a:avLst>
                <a:gd name="adj1" fmla="val -3313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40995" y="280733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40995" y="33210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40995" y="383413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23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746111" y="2986703"/>
            <a:ext cx="2699778" cy="884594"/>
            <a:chOff x="4606649" y="2977331"/>
            <a:chExt cx="2699778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26997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모델링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267888" y="3584926"/>
              <a:ext cx="1580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Secondary modeling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6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738898" y="4023697"/>
            <a:ext cx="2714205" cy="884594"/>
            <a:chOff x="4606649" y="2977331"/>
            <a:chExt cx="2714205" cy="88459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2714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  <a:r>
                <a:rPr lang="ko-KR" altLang="en-US" sz="14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폴리노미얼을</a:t>
              </a:r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교호작용</a:t>
              </a:r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267888" y="358492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5845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1131" y="2780483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87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TextBox 89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grpSp>
        <p:nvGrpSpPr>
          <p:cNvPr id="4" name="그룹 45"/>
          <p:cNvGrpSpPr/>
          <p:nvPr/>
        </p:nvGrpSpPr>
        <p:grpSpPr>
          <a:xfrm>
            <a:off x="5239907" y="1076658"/>
            <a:ext cx="3089563" cy="6013953"/>
            <a:chOff x="5239908" y="1076658"/>
            <a:chExt cx="3089563" cy="6013953"/>
          </a:xfrm>
        </p:grpSpPr>
        <p:sp>
          <p:nvSpPr>
            <p:cNvPr id="31" name="직사각형 30"/>
            <p:cNvSpPr/>
            <p:nvPr/>
          </p:nvSpPr>
          <p:spPr>
            <a:xfrm>
              <a:off x="5239908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38"/>
            <p:cNvGrpSpPr/>
            <p:nvPr/>
          </p:nvGrpSpPr>
          <p:grpSpPr>
            <a:xfrm flipH="1">
              <a:off x="6166424" y="1496080"/>
              <a:ext cx="1236530" cy="1284403"/>
              <a:chOff x="6205890" y="1629563"/>
              <a:chExt cx="1230198" cy="1284403"/>
            </a:xfrm>
          </p:grpSpPr>
          <p:pic>
            <p:nvPicPr>
              <p:cNvPr id="37" name="Picture 4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2"/>
              <a:srcRect l="15771" r="29882" b="42207"/>
              <a:stretch>
                <a:fillRect/>
              </a:stretch>
            </p:blipFill>
            <p:spPr bwMode="auto">
              <a:xfrm flipH="1">
                <a:off x="6205890" y="1629563"/>
                <a:ext cx="1230198" cy="1284403"/>
              </a:xfrm>
              <a:prstGeom prst="ellipse">
                <a:avLst/>
              </a:prstGeom>
              <a:noFill/>
            </p:spPr>
          </p:pic>
          <p:sp>
            <p:nvSpPr>
              <p:cNvPr id="38" name="타원 37"/>
              <p:cNvSpPr/>
              <p:nvPr/>
            </p:nvSpPr>
            <p:spPr>
              <a:xfrm>
                <a:off x="6205890" y="1683768"/>
                <a:ext cx="1230198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44"/>
          <p:cNvGrpSpPr/>
          <p:nvPr/>
        </p:nvGrpSpPr>
        <p:grpSpPr>
          <a:xfrm>
            <a:off x="1798174" y="1076658"/>
            <a:ext cx="3089563" cy="6013953"/>
            <a:chOff x="1798174" y="1076658"/>
            <a:chExt cx="3089563" cy="6013953"/>
          </a:xfrm>
        </p:grpSpPr>
        <p:sp>
          <p:nvSpPr>
            <p:cNvPr id="30" name="직사각형 29"/>
            <p:cNvSpPr/>
            <p:nvPr/>
          </p:nvSpPr>
          <p:spPr>
            <a:xfrm>
              <a:off x="1798174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40"/>
            <p:cNvGrpSpPr/>
            <p:nvPr/>
          </p:nvGrpSpPr>
          <p:grpSpPr>
            <a:xfrm>
              <a:off x="2727856" y="1496080"/>
              <a:ext cx="1230198" cy="1324123"/>
              <a:chOff x="2776890" y="1496080"/>
              <a:chExt cx="1230198" cy="1324123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776890" y="1590005"/>
                <a:ext cx="1230198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2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3"/>
              <a:srcRect l="15456" r="10572" b="38032"/>
              <a:stretch>
                <a:fillRect/>
              </a:stretch>
            </p:blipFill>
            <p:spPr bwMode="auto">
              <a:xfrm flipH="1">
                <a:off x="2776890" y="1496080"/>
                <a:ext cx="1230198" cy="1324123"/>
              </a:xfrm>
              <a:prstGeom prst="ellipse">
                <a:avLst/>
              </a:prstGeom>
              <a:noFill/>
            </p:spPr>
          </p:pic>
        </p:grpSp>
      </p:grpSp>
      <p:grpSp>
        <p:nvGrpSpPr>
          <p:cNvPr id="16" name="그룹 46"/>
          <p:cNvGrpSpPr/>
          <p:nvPr/>
        </p:nvGrpSpPr>
        <p:grpSpPr>
          <a:xfrm>
            <a:off x="8681641" y="1076658"/>
            <a:ext cx="3089563" cy="6013953"/>
            <a:chOff x="8681641" y="1076658"/>
            <a:chExt cx="3089563" cy="6013953"/>
          </a:xfrm>
        </p:grpSpPr>
        <p:sp>
          <p:nvSpPr>
            <p:cNvPr id="32" name="직사각형 31"/>
            <p:cNvSpPr/>
            <p:nvPr/>
          </p:nvSpPr>
          <p:spPr>
            <a:xfrm>
              <a:off x="8681641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43"/>
            <p:cNvGrpSpPr/>
            <p:nvPr/>
          </p:nvGrpSpPr>
          <p:grpSpPr>
            <a:xfrm>
              <a:off x="9608157" y="1496080"/>
              <a:ext cx="1236530" cy="1230198"/>
              <a:chOff x="9857992" y="1696802"/>
              <a:chExt cx="1236530" cy="1230198"/>
            </a:xfrm>
          </p:grpSpPr>
          <p:sp>
            <p:nvSpPr>
              <p:cNvPr id="42" name="타원 41"/>
              <p:cNvSpPr/>
              <p:nvPr/>
            </p:nvSpPr>
            <p:spPr>
              <a:xfrm flipH="1">
                <a:off x="9857992" y="1696802"/>
                <a:ext cx="1236530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Picture 6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5442" r="16532"/>
              <a:stretch>
                <a:fillRect/>
              </a:stretch>
            </p:blipFill>
            <p:spPr bwMode="auto">
              <a:xfrm flipH="1">
                <a:off x="9857992" y="1795575"/>
                <a:ext cx="1236530" cy="1100601"/>
              </a:xfrm>
              <a:prstGeom prst="ellipse">
                <a:avLst/>
              </a:prstGeom>
              <a:noFill/>
            </p:spPr>
          </p:pic>
        </p:grp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2901624" y="3092416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[SOLO]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6452052" y="309241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[DUO]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E49CEAD-F622-4DF9-AFF8-5114D9E5A8A8}"/>
              </a:ext>
            </a:extLst>
          </p:cNvPr>
          <p:cNvSpPr/>
          <p:nvPr/>
        </p:nvSpPr>
        <p:spPr>
          <a:xfrm>
            <a:off x="9682189" y="3092416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[SQUAD]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도넛 56"/>
          <p:cNvSpPr/>
          <p:nvPr/>
        </p:nvSpPr>
        <p:spPr>
          <a:xfrm>
            <a:off x="2510472" y="397625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막힌 원호 57"/>
          <p:cNvSpPr/>
          <p:nvPr/>
        </p:nvSpPr>
        <p:spPr>
          <a:xfrm rot="5400000">
            <a:off x="2510472" y="3976255"/>
            <a:ext cx="1745673" cy="1745673"/>
          </a:xfrm>
          <a:prstGeom prst="blockArc">
            <a:avLst>
              <a:gd name="adj1" fmla="val 10800000"/>
              <a:gd name="adj2" fmla="val 10585597"/>
              <a:gd name="adj3" fmla="val 905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막힌 원호 58"/>
          <p:cNvSpPr/>
          <p:nvPr/>
        </p:nvSpPr>
        <p:spPr>
          <a:xfrm rot="5400000">
            <a:off x="2510472" y="3976255"/>
            <a:ext cx="1745673" cy="1745673"/>
          </a:xfrm>
          <a:prstGeom prst="blockArc">
            <a:avLst>
              <a:gd name="adj1" fmla="val 10800000"/>
              <a:gd name="adj2" fmla="val 9742450"/>
              <a:gd name="adj3" fmla="val 916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726C6EC3-02E5-4FCD-B162-650CCEE3F73B}"/>
              </a:ext>
            </a:extLst>
          </p:cNvPr>
          <p:cNvSpPr/>
          <p:nvPr/>
        </p:nvSpPr>
        <p:spPr>
          <a:xfrm>
            <a:off x="2805807" y="4406900"/>
            <a:ext cx="1210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.69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5947747" y="397625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막힌 원호 61"/>
          <p:cNvSpPr/>
          <p:nvPr/>
        </p:nvSpPr>
        <p:spPr>
          <a:xfrm rot="5400000">
            <a:off x="5947747" y="3976255"/>
            <a:ext cx="1745673" cy="1745673"/>
          </a:xfrm>
          <a:prstGeom prst="blockArc">
            <a:avLst>
              <a:gd name="adj1" fmla="val 10800000"/>
              <a:gd name="adj2" fmla="val 10526606"/>
              <a:gd name="adj3" fmla="val 879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막힌 원호 62"/>
          <p:cNvSpPr/>
          <p:nvPr/>
        </p:nvSpPr>
        <p:spPr>
          <a:xfrm rot="5400000">
            <a:off x="5947747" y="3976255"/>
            <a:ext cx="1745673" cy="1745673"/>
          </a:xfrm>
          <a:prstGeom prst="blockArc">
            <a:avLst>
              <a:gd name="adj1" fmla="val 10800000"/>
              <a:gd name="adj2" fmla="val 9653996"/>
              <a:gd name="adj3" fmla="val 913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726C6EC3-02E5-4FCD-B162-650CCEE3F73B}"/>
              </a:ext>
            </a:extLst>
          </p:cNvPr>
          <p:cNvSpPr/>
          <p:nvPr/>
        </p:nvSpPr>
        <p:spPr>
          <a:xfrm>
            <a:off x="6192365" y="4406900"/>
            <a:ext cx="1210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.06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꺾인 연결선 69"/>
          <p:cNvCxnSpPr>
            <a:stCxn id="58" idx="1"/>
          </p:cNvCxnSpPr>
          <p:nvPr/>
        </p:nvCxnSpPr>
        <p:spPr>
          <a:xfrm flipH="1" flipV="1">
            <a:off x="2901624" y="3800476"/>
            <a:ext cx="432212" cy="256392"/>
          </a:xfrm>
          <a:prstGeom prst="bentConnector3">
            <a:avLst>
              <a:gd name="adj1" fmla="val -2056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30922173-4D08-4D5E-B37B-41D70482637D}"/>
              </a:ext>
            </a:extLst>
          </p:cNvPr>
          <p:cNvSpPr/>
          <p:nvPr/>
        </p:nvSpPr>
        <p:spPr>
          <a:xfrm>
            <a:off x="1798174" y="3677364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99.22%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5" name="꺾인 연결선 84"/>
          <p:cNvCxnSpPr>
            <a:stCxn id="62" idx="1"/>
          </p:cNvCxnSpPr>
          <p:nvPr/>
        </p:nvCxnSpPr>
        <p:spPr>
          <a:xfrm flipH="1" flipV="1">
            <a:off x="6343359" y="3843216"/>
            <a:ext cx="413984" cy="212347"/>
          </a:xfrm>
          <a:prstGeom prst="bentConnector3">
            <a:avLst>
              <a:gd name="adj1" fmla="val -2746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30922173-4D08-4D5E-B37B-41D70482637D}"/>
              </a:ext>
            </a:extLst>
          </p:cNvPr>
          <p:cNvSpPr/>
          <p:nvPr/>
        </p:nvSpPr>
        <p:spPr>
          <a:xfrm>
            <a:off x="5239907" y="3720102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99.10%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8" name="그룹 104"/>
          <p:cNvGrpSpPr/>
          <p:nvPr/>
        </p:nvGrpSpPr>
        <p:grpSpPr>
          <a:xfrm>
            <a:off x="8726660" y="3820337"/>
            <a:ext cx="2573346" cy="1901591"/>
            <a:chOff x="8780484" y="3820337"/>
            <a:chExt cx="2573346" cy="1901591"/>
          </a:xfrm>
        </p:grpSpPr>
        <p:sp>
          <p:nvSpPr>
            <p:cNvPr id="64" name="도넛 63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막힌 원호 64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265226"/>
                <a:gd name="adj3" fmla="val 911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66" name="막힌 원호 65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8652572"/>
                  <a:gd name="adj3" fmla="val 910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92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.63</a:t>
                </a:r>
                <a:endParaRPr lang="en-US" altLang="ko-KR" sz="2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</a:t>
                </a:r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98.96%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  <p:cxnSp>
          <p:nvCxnSpPr>
            <p:cNvPr id="98" name="꺾인 연결선 97"/>
            <p:cNvCxnSpPr>
              <a:stCxn id="65" idx="1"/>
            </p:cNvCxnSpPr>
            <p:nvPr/>
          </p:nvCxnSpPr>
          <p:spPr>
            <a:xfrm flipH="1" flipV="1">
              <a:off x="9883937" y="3943452"/>
              <a:ext cx="474153" cy="121941"/>
            </a:xfrm>
            <a:prstGeom prst="bentConnector3">
              <a:avLst>
                <a:gd name="adj1" fmla="val -6912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A7AC58D-A8DD-466E-A0A3-ACF1C30E64D5}"/>
              </a:ext>
            </a:extLst>
          </p:cNvPr>
          <p:cNvSpPr txBox="1"/>
          <p:nvPr/>
        </p:nvSpPr>
        <p:spPr>
          <a:xfrm>
            <a:off x="1579092" y="255534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폴리노미얼로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차교호작용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 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모델링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42927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09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3230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9549" y="11039"/>
            <a:ext cx="2534694" cy="62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448E10C-818D-4EFA-943D-C7EF522CBB21}"/>
              </a:ext>
            </a:extLst>
          </p:cNvPr>
          <p:cNvSpPr/>
          <p:nvPr/>
        </p:nvSpPr>
        <p:spPr>
          <a:xfrm>
            <a:off x="712925" y="2831166"/>
            <a:ext cx="1410963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700" b="1" i="1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:</a:t>
            </a:r>
            <a:endParaRPr lang="ko-KR" altLang="en-US" sz="28700" b="1" i="1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3393" y="2758404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9907" y="-465511"/>
            <a:ext cx="3089563" cy="68618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8174" y="-465512"/>
            <a:ext cx="3089563" cy="68618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81641" y="-465512"/>
            <a:ext cx="3089563" cy="68618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A7AC58D-A8DD-466E-A0A3-ACF1C30E64D5}"/>
              </a:ext>
            </a:extLst>
          </p:cNvPr>
          <p:cNvSpPr txBox="1"/>
          <p:nvPr/>
        </p:nvSpPr>
        <p:spPr>
          <a:xfrm>
            <a:off x="1247891" y="255534"/>
            <a:ext cx="2486130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IMPORTANCE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42927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09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1496" y="11039"/>
            <a:ext cx="2570164" cy="597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1947553" y="4939734"/>
            <a:ext cx="5107488" cy="1271061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448E10C-818D-4EFA-943D-C7EF522CBB21}"/>
              </a:ext>
            </a:extLst>
          </p:cNvPr>
          <p:cNvSpPr/>
          <p:nvPr/>
        </p:nvSpPr>
        <p:spPr>
          <a:xfrm>
            <a:off x="1947552" y="4939735"/>
            <a:ext cx="510748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Polinomial</a:t>
            </a:r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en-US" altLang="ko-KR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통해서는</a:t>
            </a:r>
            <a:endParaRPr lang="en-US" altLang="ko-KR" sz="3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큰 예측변화가 보이지 않음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b="15002"/>
          <a:stretch>
            <a:fillRect/>
          </a:stretch>
        </p:blipFill>
        <p:spPr bwMode="auto">
          <a:xfrm>
            <a:off x="8948879" y="0"/>
            <a:ext cx="2570164" cy="601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323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746111" y="2986703"/>
            <a:ext cx="2699778" cy="884594"/>
            <a:chOff x="4606649" y="2977331"/>
            <a:chExt cx="2699778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26997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 모델링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421776" y="3584926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3rd modeling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586613" y="4023697"/>
            <a:ext cx="3018775" cy="884594"/>
            <a:chOff x="4606649" y="2977331"/>
            <a:chExt cx="3018775" cy="884594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3018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  <a:r>
                <a:rPr lang="ko-KR" altLang="en-US" sz="14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그룹바이를</a:t>
              </a:r>
              <a:r>
                <a:rPr lang="ko-KR" altLang="en-US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통한 팀 역량 평준화</a:t>
              </a:r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267888" y="358492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5845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3302024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87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TextBox 89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A7AC58D-A8DD-466E-A0A3-ACF1C30E64D5}"/>
              </a:ext>
            </a:extLst>
          </p:cNvPr>
          <p:cNvSpPr txBox="1"/>
          <p:nvPr/>
        </p:nvSpPr>
        <p:spPr>
          <a:xfrm>
            <a:off x="1579092" y="255534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그룹바이를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팀 역량 평준화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40729" y="3115406"/>
            <a:ext cx="3890342" cy="4216339"/>
            <a:chOff x="712925" y="3302024"/>
            <a:chExt cx="3890342" cy="4216339"/>
          </a:xfrm>
        </p:grpSpPr>
        <p:pic>
          <p:nvPicPr>
            <p:cNvPr id="43016" name="Picture 8" descr="C:\Users\KITCOOP\Desktop\물음표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712925" y="3302024"/>
              <a:ext cx="3890342" cy="4216339"/>
            </a:xfrm>
            <a:prstGeom prst="rect">
              <a:avLst/>
            </a:prstGeom>
            <a:noFill/>
          </p:spPr>
        </p:pic>
        <p:sp>
          <p:nvSpPr>
            <p:cNvPr id="69" name="직사각형 68"/>
            <p:cNvSpPr/>
            <p:nvPr/>
          </p:nvSpPr>
          <p:spPr>
            <a:xfrm>
              <a:off x="2021305" y="4292768"/>
              <a:ext cx="840101" cy="10394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600" b="1" dirty="0" smtClean="0">
                  <a:solidFill>
                    <a:schemeClr val="bg1">
                      <a:lumMod val="85000"/>
                    </a:schemeClr>
                  </a:solidFill>
                  <a:latin typeface="나눔바른고딕 UltraLight"/>
                  <a:ea typeface="나눔바른고딕 UltraLight"/>
                </a:rPr>
                <a:t>!</a:t>
              </a:r>
              <a:endParaRPr lang="ko-KR" altLang="en-US" sz="9600" b="1" dirty="0"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7448E10C-818D-4EFA-943D-C7EF522CBB21}"/>
              </a:ext>
            </a:extLst>
          </p:cNvPr>
          <p:cNvSpPr/>
          <p:nvPr/>
        </p:nvSpPr>
        <p:spPr>
          <a:xfrm>
            <a:off x="4604270" y="3320976"/>
            <a:ext cx="70711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듀오와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800" dirty="0" err="1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스쿼드의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경우</a:t>
            </a:r>
            <a:r>
              <a:rPr lang="en-US" altLang="ko-KR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pPr algn="r"/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순위로 매겨지기 때문에</a:t>
            </a:r>
            <a:endParaRPr lang="en-US" altLang="ko-KR" sz="28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팀원간 역량차이를 평준화하면</a:t>
            </a:r>
            <a:endParaRPr lang="en-US" altLang="ko-KR" sz="28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예측력이 높아질 것 이라고 판단</a:t>
            </a:r>
            <a:endParaRPr lang="en-US" altLang="ko-KR" sz="28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50C65E45-ABBB-4A02-94EC-627C3B5BB751}"/>
              </a:ext>
            </a:extLst>
          </p:cNvPr>
          <p:cNvCxnSpPr>
            <a:cxnSpLocks/>
          </p:cNvCxnSpPr>
          <p:nvPr/>
        </p:nvCxnSpPr>
        <p:spPr>
          <a:xfrm>
            <a:off x="2638269" y="3115406"/>
            <a:ext cx="903716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5368957" y="1703700"/>
            <a:ext cx="2753326" cy="1411706"/>
            <a:chOff x="5368957" y="1703700"/>
            <a:chExt cx="2753326" cy="1411706"/>
          </a:xfrm>
        </p:grpSpPr>
        <p:pic>
          <p:nvPicPr>
            <p:cNvPr id="5122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5368957" y="1703700"/>
              <a:ext cx="1411706" cy="1411706"/>
            </a:xfrm>
            <a:prstGeom prst="rect">
              <a:avLst/>
            </a:prstGeom>
            <a:noFill/>
          </p:spPr>
        </p:pic>
        <p:pic>
          <p:nvPicPr>
            <p:cNvPr id="2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 flipH="1">
              <a:off x="6780664" y="1703700"/>
              <a:ext cx="1341619" cy="1411706"/>
            </a:xfrm>
            <a:prstGeom prst="rect">
              <a:avLst/>
            </a:prstGeom>
            <a:noFill/>
          </p:spPr>
        </p:pic>
      </p:grpSp>
      <p:grpSp>
        <p:nvGrpSpPr>
          <p:cNvPr id="30" name="그룹 29"/>
          <p:cNvGrpSpPr/>
          <p:nvPr/>
        </p:nvGrpSpPr>
        <p:grpSpPr>
          <a:xfrm>
            <a:off x="5940264" y="1161381"/>
            <a:ext cx="1610712" cy="428629"/>
            <a:chOff x="5953128" y="1161381"/>
            <a:chExt cx="1610712" cy="428629"/>
          </a:xfrm>
        </p:grpSpPr>
        <p:sp>
          <p:nvSpPr>
            <p:cNvPr id="27" name="굽은 화살표 26"/>
            <p:cNvSpPr/>
            <p:nvPr/>
          </p:nvSpPr>
          <p:spPr>
            <a:xfrm rot="5400000">
              <a:off x="6957939" y="984105"/>
              <a:ext cx="428625" cy="783177"/>
            </a:xfrm>
            <a:prstGeom prst="ben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굽은 화살표 27"/>
            <p:cNvSpPr/>
            <p:nvPr/>
          </p:nvSpPr>
          <p:spPr>
            <a:xfrm rot="5400000" flipV="1">
              <a:off x="6152582" y="961928"/>
              <a:ext cx="428628" cy="827536"/>
            </a:xfrm>
            <a:prstGeom prst="ben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6363946" y="738104"/>
            <a:ext cx="763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8344985" y="1483441"/>
            <a:ext cx="14318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최후 생존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KILL 10</a:t>
            </a:r>
          </a:p>
          <a:p>
            <a:r>
              <a:rPr lang="en-US" altLang="ko-KR" sz="10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Walkdistance</a:t>
            </a:r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12,450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3824264" y="1483441"/>
            <a:ext cx="123944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</a:p>
          <a:p>
            <a:pPr algn="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초반 사망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KILL 0</a:t>
            </a:r>
          </a:p>
          <a:p>
            <a:pPr algn="r"/>
            <a:r>
              <a:rPr lang="en-US" altLang="ko-KR" sz="10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Walkdistance</a:t>
            </a:r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250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8344985" y="2638352"/>
            <a:ext cx="1782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Winplaceperc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3280846" y="2638352"/>
            <a:ext cx="1782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Winplaceperc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1</a:t>
            </a:r>
          </a:p>
        </p:txBody>
      </p:sp>
    </p:spTree>
    <p:extLst>
      <p:ext uri="{BB962C8B-B14F-4D97-AF65-F5344CB8AC3E}">
        <p14:creationId xmlns="" xmlns:p14="http://schemas.microsoft.com/office/powerpoint/2010/main" val="4113230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:a16="http://schemas.microsoft.com/office/drawing/2014/main" xmlns="" id="{1EAE5768-E9AC-483B-8CF4-D221FB2399D2}"/>
              </a:ext>
            </a:extLst>
          </p:cNvPr>
          <p:cNvGrpSpPr/>
          <p:nvPr/>
        </p:nvGrpSpPr>
        <p:grpSpPr>
          <a:xfrm>
            <a:off x="0" y="3268176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xmlns="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87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TextBox 89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grpSp>
        <p:nvGrpSpPr>
          <p:cNvPr id="4" name="그룹 45"/>
          <p:cNvGrpSpPr/>
          <p:nvPr/>
        </p:nvGrpSpPr>
        <p:grpSpPr>
          <a:xfrm>
            <a:off x="5239907" y="1076658"/>
            <a:ext cx="3089563" cy="6013953"/>
            <a:chOff x="5239908" y="1076658"/>
            <a:chExt cx="3089563" cy="6013953"/>
          </a:xfrm>
        </p:grpSpPr>
        <p:sp>
          <p:nvSpPr>
            <p:cNvPr id="31" name="직사각형 30"/>
            <p:cNvSpPr/>
            <p:nvPr/>
          </p:nvSpPr>
          <p:spPr>
            <a:xfrm>
              <a:off x="5239908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38"/>
            <p:cNvGrpSpPr/>
            <p:nvPr/>
          </p:nvGrpSpPr>
          <p:grpSpPr>
            <a:xfrm flipH="1">
              <a:off x="6166424" y="1496080"/>
              <a:ext cx="1236530" cy="1284403"/>
              <a:chOff x="6205890" y="1629563"/>
              <a:chExt cx="1230198" cy="1284403"/>
            </a:xfrm>
          </p:grpSpPr>
          <p:pic>
            <p:nvPicPr>
              <p:cNvPr id="37" name="Picture 4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2"/>
              <a:srcRect l="15771" r="29882" b="42207"/>
              <a:stretch>
                <a:fillRect/>
              </a:stretch>
            </p:blipFill>
            <p:spPr bwMode="auto">
              <a:xfrm flipH="1">
                <a:off x="6205890" y="1629563"/>
                <a:ext cx="1230198" cy="1284403"/>
              </a:xfrm>
              <a:prstGeom prst="ellipse">
                <a:avLst/>
              </a:prstGeom>
              <a:noFill/>
            </p:spPr>
          </p:pic>
          <p:sp>
            <p:nvSpPr>
              <p:cNvPr id="38" name="타원 37"/>
              <p:cNvSpPr/>
              <p:nvPr/>
            </p:nvSpPr>
            <p:spPr>
              <a:xfrm>
                <a:off x="6205890" y="1683768"/>
                <a:ext cx="1230198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44"/>
          <p:cNvGrpSpPr/>
          <p:nvPr/>
        </p:nvGrpSpPr>
        <p:grpSpPr>
          <a:xfrm>
            <a:off x="1798174" y="1076658"/>
            <a:ext cx="3089563" cy="6013953"/>
            <a:chOff x="1798174" y="1076658"/>
            <a:chExt cx="3089563" cy="6013953"/>
          </a:xfrm>
        </p:grpSpPr>
        <p:sp>
          <p:nvSpPr>
            <p:cNvPr id="30" name="직사각형 29"/>
            <p:cNvSpPr/>
            <p:nvPr/>
          </p:nvSpPr>
          <p:spPr>
            <a:xfrm>
              <a:off x="1798174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40"/>
            <p:cNvGrpSpPr/>
            <p:nvPr/>
          </p:nvGrpSpPr>
          <p:grpSpPr>
            <a:xfrm>
              <a:off x="2727856" y="1496080"/>
              <a:ext cx="1230198" cy="1324123"/>
              <a:chOff x="2776890" y="1496080"/>
              <a:chExt cx="1230198" cy="1324123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776890" y="1590005"/>
                <a:ext cx="1230198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2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3"/>
              <a:srcRect l="15456" r="10572" b="38032"/>
              <a:stretch>
                <a:fillRect/>
              </a:stretch>
            </p:blipFill>
            <p:spPr bwMode="auto">
              <a:xfrm flipH="1">
                <a:off x="2776890" y="1496080"/>
                <a:ext cx="1230198" cy="1324123"/>
              </a:xfrm>
              <a:prstGeom prst="ellipse">
                <a:avLst/>
              </a:prstGeom>
              <a:noFill/>
            </p:spPr>
          </p:pic>
        </p:grpSp>
      </p:grpSp>
      <p:grpSp>
        <p:nvGrpSpPr>
          <p:cNvPr id="16" name="그룹 46"/>
          <p:cNvGrpSpPr/>
          <p:nvPr/>
        </p:nvGrpSpPr>
        <p:grpSpPr>
          <a:xfrm>
            <a:off x="8681641" y="1076658"/>
            <a:ext cx="3089563" cy="6013953"/>
            <a:chOff x="8681641" y="1076658"/>
            <a:chExt cx="3089563" cy="6013953"/>
          </a:xfrm>
        </p:grpSpPr>
        <p:sp>
          <p:nvSpPr>
            <p:cNvPr id="32" name="직사각형 31"/>
            <p:cNvSpPr/>
            <p:nvPr/>
          </p:nvSpPr>
          <p:spPr>
            <a:xfrm>
              <a:off x="8681641" y="1076658"/>
              <a:ext cx="3089563" cy="601395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43"/>
            <p:cNvGrpSpPr/>
            <p:nvPr/>
          </p:nvGrpSpPr>
          <p:grpSpPr>
            <a:xfrm>
              <a:off x="9608157" y="1496080"/>
              <a:ext cx="1236530" cy="1230198"/>
              <a:chOff x="9857992" y="1696802"/>
              <a:chExt cx="1236530" cy="1230198"/>
            </a:xfrm>
          </p:grpSpPr>
          <p:sp>
            <p:nvSpPr>
              <p:cNvPr id="42" name="타원 41"/>
              <p:cNvSpPr/>
              <p:nvPr/>
            </p:nvSpPr>
            <p:spPr>
              <a:xfrm flipH="1">
                <a:off x="9857992" y="1696802"/>
                <a:ext cx="1236530" cy="12301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Picture 6" descr="PlayerUnknown's Battlegrounds PNG, PUBG 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5442" r="16532"/>
              <a:stretch>
                <a:fillRect/>
              </a:stretch>
            </p:blipFill>
            <p:spPr bwMode="auto">
              <a:xfrm flipH="1">
                <a:off x="9857992" y="1795575"/>
                <a:ext cx="1236530" cy="1100601"/>
              </a:xfrm>
              <a:prstGeom prst="ellipse">
                <a:avLst/>
              </a:prstGeom>
              <a:noFill/>
            </p:spPr>
          </p:pic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2901624" y="3092416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[SOLO]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6452052" y="309241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[DUO]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2E49CEAD-F622-4DF9-AFF8-5114D9E5A8A8}"/>
              </a:ext>
            </a:extLst>
          </p:cNvPr>
          <p:cNvSpPr/>
          <p:nvPr/>
        </p:nvSpPr>
        <p:spPr>
          <a:xfrm>
            <a:off x="9682189" y="3092416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[SQUAD]</a:t>
            </a:r>
            <a:endParaRPr lang="ko-KR" altLang="en-US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도넛 56"/>
          <p:cNvSpPr/>
          <p:nvPr/>
        </p:nvSpPr>
        <p:spPr>
          <a:xfrm>
            <a:off x="2510472" y="397625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막힌 원호 57"/>
          <p:cNvSpPr/>
          <p:nvPr/>
        </p:nvSpPr>
        <p:spPr>
          <a:xfrm rot="5400000">
            <a:off x="2510472" y="3976255"/>
            <a:ext cx="1745673" cy="1745673"/>
          </a:xfrm>
          <a:prstGeom prst="blockArc">
            <a:avLst>
              <a:gd name="adj1" fmla="val 10800000"/>
              <a:gd name="adj2" fmla="val 10573361"/>
              <a:gd name="adj3" fmla="val 853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막힌 원호 58"/>
          <p:cNvSpPr/>
          <p:nvPr/>
        </p:nvSpPr>
        <p:spPr>
          <a:xfrm rot="5400000">
            <a:off x="2510472" y="3976255"/>
            <a:ext cx="1745673" cy="1745673"/>
          </a:xfrm>
          <a:prstGeom prst="blockArc">
            <a:avLst>
              <a:gd name="adj1" fmla="val 10800000"/>
              <a:gd name="adj2" fmla="val 9735586"/>
              <a:gd name="adj3" fmla="val 883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2805807" y="4406900"/>
            <a:ext cx="1210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.58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5947747" y="397625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막힌 원호 61"/>
          <p:cNvSpPr/>
          <p:nvPr/>
        </p:nvSpPr>
        <p:spPr>
          <a:xfrm rot="5400000">
            <a:off x="5947747" y="3976255"/>
            <a:ext cx="1745673" cy="1745673"/>
          </a:xfrm>
          <a:prstGeom prst="blockArc">
            <a:avLst>
              <a:gd name="adj1" fmla="val 10800000"/>
              <a:gd name="adj2" fmla="val 10443622"/>
              <a:gd name="adj3" fmla="val 896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막힌 원호 62"/>
          <p:cNvSpPr/>
          <p:nvPr/>
        </p:nvSpPr>
        <p:spPr>
          <a:xfrm rot="5400000">
            <a:off x="5947747" y="3976255"/>
            <a:ext cx="1745673" cy="1745673"/>
          </a:xfrm>
          <a:prstGeom prst="blockArc">
            <a:avLst>
              <a:gd name="adj1" fmla="val 10800000"/>
              <a:gd name="adj2" fmla="val 9442690"/>
              <a:gd name="adj3" fmla="val 872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6192365" y="4406900"/>
            <a:ext cx="1210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94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.83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꺾인 연결선 69"/>
          <p:cNvCxnSpPr>
            <a:stCxn id="58" idx="1"/>
          </p:cNvCxnSpPr>
          <p:nvPr/>
        </p:nvCxnSpPr>
        <p:spPr>
          <a:xfrm flipH="1" flipV="1">
            <a:off x="2901624" y="3800476"/>
            <a:ext cx="429089" cy="251966"/>
          </a:xfrm>
          <a:prstGeom prst="bentConnector3">
            <a:avLst>
              <a:gd name="adj1" fmla="val -3038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1798174" y="3677364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99.19%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85" name="꺾인 연결선 84"/>
          <p:cNvCxnSpPr>
            <a:stCxn id="62" idx="1"/>
          </p:cNvCxnSpPr>
          <p:nvPr/>
        </p:nvCxnSpPr>
        <p:spPr>
          <a:xfrm flipH="1" flipV="1">
            <a:off x="6343359" y="3843216"/>
            <a:ext cx="394997" cy="215529"/>
          </a:xfrm>
          <a:prstGeom prst="bentConnector3">
            <a:avLst>
              <a:gd name="adj1" fmla="val -3617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5239907" y="3720102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99.06%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18" name="그룹 104"/>
          <p:cNvGrpSpPr/>
          <p:nvPr/>
        </p:nvGrpSpPr>
        <p:grpSpPr>
          <a:xfrm>
            <a:off x="8726660" y="3820337"/>
            <a:ext cx="2573346" cy="1901591"/>
            <a:chOff x="8780484" y="3820337"/>
            <a:chExt cx="2573346" cy="1901591"/>
          </a:xfrm>
        </p:grpSpPr>
        <p:sp>
          <p:nvSpPr>
            <p:cNvPr id="64" name="도넛 63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막힌 원호 64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208871"/>
                <a:gd name="adj3" fmla="val 900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8" name="꺾인 연결선 97"/>
            <p:cNvCxnSpPr>
              <a:stCxn id="65" idx="1"/>
            </p:cNvCxnSpPr>
            <p:nvPr/>
          </p:nvCxnSpPr>
          <p:spPr>
            <a:xfrm flipH="1" flipV="1">
              <a:off x="9883937" y="3943451"/>
              <a:ext cx="461156" cy="123107"/>
            </a:xfrm>
            <a:prstGeom prst="bentConnector3">
              <a:avLst>
                <a:gd name="adj1" fmla="val 35311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66" name="막힌 원호 65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8416816"/>
                  <a:gd name="adj3" fmla="val 9097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91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.74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98.51%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230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4524" y="3290703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9907" y="-465512"/>
            <a:ext cx="3089563" cy="40942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8174" y="-465512"/>
            <a:ext cx="3089563" cy="40942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81641" y="-465512"/>
            <a:ext cx="3089563" cy="40942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A7AC58D-A8DD-466E-A0A3-ACF1C30E64D5}"/>
              </a:ext>
            </a:extLst>
          </p:cNvPr>
          <p:cNvSpPr txBox="1"/>
          <p:nvPr/>
        </p:nvSpPr>
        <p:spPr>
          <a:xfrm>
            <a:off x="1249022" y="255534"/>
            <a:ext cx="343235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조정 후 예측력 및 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오버핏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448E10C-818D-4EFA-943D-C7EF522CBB21}"/>
              </a:ext>
            </a:extLst>
          </p:cNvPr>
          <p:cNvSpPr/>
          <p:nvPr/>
        </p:nvSpPr>
        <p:spPr>
          <a:xfrm>
            <a:off x="7693420" y="2807629"/>
            <a:ext cx="1410963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700" b="1" i="1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/>
                <a:ea typeface="나눔바른고딕 UltraLight"/>
              </a:rPr>
              <a:t>;</a:t>
            </a:r>
            <a:endParaRPr lang="ko-KR" altLang="en-US" sz="28700" b="1" i="1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448E10C-818D-4EFA-943D-C7EF522CBB21}"/>
              </a:ext>
            </a:extLst>
          </p:cNvPr>
          <p:cNvSpPr/>
          <p:nvPr/>
        </p:nvSpPr>
        <p:spPr>
          <a:xfrm>
            <a:off x="4173171" y="4600545"/>
            <a:ext cx="4014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역량을 평준화하자</a:t>
            </a:r>
            <a:endParaRPr lang="en-US" altLang="ko-KR" sz="3200" dirty="0" smtClean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3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미세하게 상승하였음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1" name="도넛 50"/>
          <p:cNvSpPr/>
          <p:nvPr/>
        </p:nvSpPr>
        <p:spPr>
          <a:xfrm>
            <a:off x="2510472" y="123051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막힌 원호 51"/>
          <p:cNvSpPr/>
          <p:nvPr/>
        </p:nvSpPr>
        <p:spPr>
          <a:xfrm rot="5400000">
            <a:off x="2510472" y="1230515"/>
            <a:ext cx="1745673" cy="1745673"/>
          </a:xfrm>
          <a:prstGeom prst="blockArc">
            <a:avLst>
              <a:gd name="adj1" fmla="val 10800000"/>
              <a:gd name="adj2" fmla="val 10532218"/>
              <a:gd name="adj3" fmla="val 893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막힌 원호 56"/>
          <p:cNvSpPr/>
          <p:nvPr/>
        </p:nvSpPr>
        <p:spPr>
          <a:xfrm rot="5400000">
            <a:off x="2510472" y="1230515"/>
            <a:ext cx="1745673" cy="1745673"/>
          </a:xfrm>
          <a:prstGeom prst="blockArc">
            <a:avLst>
              <a:gd name="adj1" fmla="val 10800000"/>
              <a:gd name="adj2" fmla="val 9853128"/>
              <a:gd name="adj3" fmla="val 916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2805807" y="1661160"/>
            <a:ext cx="12105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96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.01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도넛 58"/>
          <p:cNvSpPr/>
          <p:nvPr/>
        </p:nvSpPr>
        <p:spPr>
          <a:xfrm>
            <a:off x="5947747" y="1230515"/>
            <a:ext cx="1745673" cy="1745673"/>
          </a:xfrm>
          <a:prstGeom prst="donut">
            <a:avLst>
              <a:gd name="adj" fmla="val 893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막힌 원호 59"/>
          <p:cNvSpPr/>
          <p:nvPr/>
        </p:nvSpPr>
        <p:spPr>
          <a:xfrm rot="5400000">
            <a:off x="5947747" y="1230515"/>
            <a:ext cx="1745673" cy="1745673"/>
          </a:xfrm>
          <a:prstGeom prst="blockArc">
            <a:avLst>
              <a:gd name="adj1" fmla="val 10800000"/>
              <a:gd name="adj2" fmla="val 10398732"/>
              <a:gd name="adj3" fmla="val 850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막힌 원호 60"/>
          <p:cNvSpPr/>
          <p:nvPr/>
        </p:nvSpPr>
        <p:spPr>
          <a:xfrm rot="5400000">
            <a:off x="5947747" y="1230515"/>
            <a:ext cx="1745673" cy="1745673"/>
          </a:xfrm>
          <a:prstGeom prst="blockArc">
            <a:avLst>
              <a:gd name="adj1" fmla="val 10800000"/>
              <a:gd name="adj2" fmla="val 9366458"/>
              <a:gd name="adj3" fmla="val 910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26C6EC3-02E5-4FCD-B162-650CCEE3F73B}"/>
              </a:ext>
            </a:extLst>
          </p:cNvPr>
          <p:cNvSpPr/>
          <p:nvPr/>
        </p:nvSpPr>
        <p:spPr>
          <a:xfrm>
            <a:off x="6192365" y="1661160"/>
            <a:ext cx="1210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.36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%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3" name="꺾인 연결선 62"/>
          <p:cNvCxnSpPr>
            <a:stCxn id="52" idx="1"/>
          </p:cNvCxnSpPr>
          <p:nvPr/>
        </p:nvCxnSpPr>
        <p:spPr>
          <a:xfrm flipH="1" flipV="1">
            <a:off x="2901624" y="1054736"/>
            <a:ext cx="419836" cy="256203"/>
          </a:xfrm>
          <a:prstGeom prst="bentConnector3">
            <a:avLst>
              <a:gd name="adj1" fmla="val -320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1798174" y="931624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99.44%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cxnSp>
        <p:nvCxnSpPr>
          <p:cNvPr id="65" name="꺾인 연결선 64"/>
          <p:cNvCxnSpPr>
            <a:stCxn id="60" idx="1"/>
          </p:cNvCxnSpPr>
          <p:nvPr/>
        </p:nvCxnSpPr>
        <p:spPr>
          <a:xfrm flipH="1" flipV="1">
            <a:off x="6343359" y="1097476"/>
            <a:ext cx="384223" cy="212734"/>
          </a:xfrm>
          <a:prstGeom prst="bentConnector3">
            <a:avLst>
              <a:gd name="adj1" fmla="val -3817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0922173-4D08-4D5E-B37B-41D70482637D}"/>
              </a:ext>
            </a:extLst>
          </p:cNvPr>
          <p:cNvSpPr/>
          <p:nvPr/>
        </p:nvSpPr>
        <p:spPr>
          <a:xfrm>
            <a:off x="5239907" y="974362"/>
            <a:ext cx="1103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: 99.34%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67" name="그룹 41"/>
          <p:cNvGrpSpPr/>
          <p:nvPr/>
        </p:nvGrpSpPr>
        <p:grpSpPr>
          <a:xfrm>
            <a:off x="8726660" y="1074597"/>
            <a:ext cx="2573346" cy="1901591"/>
            <a:chOff x="8780484" y="3820337"/>
            <a:chExt cx="2573346" cy="1901591"/>
          </a:xfrm>
        </p:grpSpPr>
        <p:sp>
          <p:nvSpPr>
            <p:cNvPr id="68" name="도넛 67"/>
            <p:cNvSpPr/>
            <p:nvPr/>
          </p:nvSpPr>
          <p:spPr>
            <a:xfrm>
              <a:off x="9608157" y="3976255"/>
              <a:ext cx="1745673" cy="1745673"/>
            </a:xfrm>
            <a:prstGeom prst="donut">
              <a:avLst>
                <a:gd name="adj" fmla="val 8935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막힌 원호 68"/>
            <p:cNvSpPr/>
            <p:nvPr/>
          </p:nvSpPr>
          <p:spPr>
            <a:xfrm rot="5400000">
              <a:off x="9608157" y="3976255"/>
              <a:ext cx="1745673" cy="1745673"/>
            </a:xfrm>
            <a:prstGeom prst="blockArc">
              <a:avLst>
                <a:gd name="adj1" fmla="val 10800000"/>
                <a:gd name="adj2" fmla="val 10461780"/>
                <a:gd name="adj3" fmla="val 913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1" name="그룹 103"/>
            <p:cNvGrpSpPr/>
            <p:nvPr/>
          </p:nvGrpSpPr>
          <p:grpSpPr>
            <a:xfrm>
              <a:off x="8780484" y="3820337"/>
              <a:ext cx="2573346" cy="1901591"/>
              <a:chOff x="8780484" y="3820337"/>
              <a:chExt cx="2573346" cy="1901591"/>
            </a:xfrm>
          </p:grpSpPr>
          <p:sp>
            <p:nvSpPr>
              <p:cNvPr id="72" name="막힌 원호 71"/>
              <p:cNvSpPr/>
              <p:nvPr/>
            </p:nvSpPr>
            <p:spPr>
              <a:xfrm rot="5400000">
                <a:off x="9608157" y="3976255"/>
                <a:ext cx="1745673" cy="1745673"/>
              </a:xfrm>
              <a:prstGeom prst="blockArc">
                <a:avLst>
                  <a:gd name="adj1" fmla="val 10800000"/>
                  <a:gd name="adj2" fmla="val 9315201"/>
                  <a:gd name="adj3" fmla="val 912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726C6EC3-02E5-4FCD-B162-650CCEE3F73B}"/>
                  </a:ext>
                </a:extLst>
              </p:cNvPr>
              <p:cNvSpPr/>
              <p:nvPr/>
            </p:nvSpPr>
            <p:spPr>
              <a:xfrm>
                <a:off x="9883934" y="4406900"/>
                <a:ext cx="1210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93</a:t>
                </a:r>
                <a:r>
                  <a:rPr lang="en-US" altLang="ko-KR" sz="24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.23</a:t>
                </a:r>
              </a:p>
              <a:p>
                <a:pPr algn="ctr"/>
                <a:r>
                  <a:rPr lang="en-US" altLang="ko-KR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%</a:t>
                </a:r>
                <a:endParaRPr lang="ko-KR" altLang="en-US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30922173-4D08-4D5E-B37B-41D70482637D}"/>
                  </a:ext>
                </a:extLst>
              </p:cNvPr>
              <p:cNvSpPr/>
              <p:nvPr/>
            </p:nvSpPr>
            <p:spPr>
              <a:xfrm>
                <a:off x="8780484" y="3820337"/>
                <a:ext cx="11034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바른고딕 UltraLight" panose="00000300000000000000" pitchFamily="2" charset="-127"/>
                    <a:ea typeface="나눔바른고딕 UltraLight" panose="00000300000000000000" pitchFamily="2" charset="-127"/>
                  </a:rPr>
                  <a:t>TRAIN : 99.19%</a:t>
                </a:r>
                <a:endParaRPr lang="ko-KR" altLang="en-US" sz="1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endParaRPr>
              </a:p>
            </p:txBody>
          </p:sp>
        </p:grpSp>
        <p:cxnSp>
          <p:nvCxnSpPr>
            <p:cNvPr id="70" name="꺾인 연결선 69"/>
            <p:cNvCxnSpPr>
              <a:stCxn id="69" idx="1"/>
            </p:cNvCxnSpPr>
            <p:nvPr/>
          </p:nvCxnSpPr>
          <p:spPr>
            <a:xfrm flipH="1" flipV="1">
              <a:off x="9883937" y="3943452"/>
              <a:ext cx="519157" cy="116398"/>
            </a:xfrm>
            <a:prstGeom prst="bentConnector3">
              <a:avLst>
                <a:gd name="adj1" fmla="val -2993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1323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5143656" y="2986703"/>
            <a:ext cx="1904689" cy="884594"/>
            <a:chOff x="4859267" y="2977331"/>
            <a:chExt cx="1904689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859267" y="2977331"/>
              <a:ext cx="19046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</a:t>
              </a:r>
              <a:r>
                <a:rPr lang="en-US" altLang="ko-KR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985551" y="3584926"/>
              <a:ext cx="1652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Information of TEAM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62196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0D9975-9E4F-4AE5-8F41-CCE1E4400664}"/>
              </a:ext>
            </a:extLst>
          </p:cNvPr>
          <p:cNvSpPr txBox="1"/>
          <p:nvPr/>
        </p:nvSpPr>
        <p:spPr>
          <a:xfrm>
            <a:off x="1082841" y="2450949"/>
            <a:ext cx="1527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r>
              <a:rPr lang="en-US" altLang="ko-KR" sz="4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;</a:t>
            </a:r>
            <a:endParaRPr lang="ko-KR" altLang="en-US" sz="4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7AC58D-A8DD-466E-A0A3-ACF1C30E64D5}"/>
              </a:ext>
            </a:extLst>
          </p:cNvPr>
          <p:cNvSpPr txBox="1"/>
          <p:nvPr/>
        </p:nvSpPr>
        <p:spPr>
          <a:xfrm>
            <a:off x="1455387" y="255534"/>
            <a:ext cx="10711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5600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30D9975-9E4F-4AE5-8F41-CCE1E4400664}"/>
              </a:ext>
            </a:extLst>
          </p:cNvPr>
          <p:cNvSpPr txBox="1"/>
          <p:nvPr/>
        </p:nvSpPr>
        <p:spPr>
          <a:xfrm>
            <a:off x="1082841" y="2450949"/>
            <a:ext cx="3078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136983" y="2197033"/>
            <a:ext cx="3796232" cy="25391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1050" i="1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 UltraLight" charset="0"/>
                <a:ea typeface="나눔바른고딕 UltraLight" charset="0"/>
              </a:rPr>
              <a:t>Prediction of Battle Ground Ranking Using 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p14="http://schemas.microsoft.com/office/powerpoint/2010/main"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130935" y="4668520"/>
            <a:ext cx="1269365" cy="24622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프레젠터 | 정종욱</a:t>
            </a:r>
            <a:endParaRPr lang="ko-KR" altLang="en-US" sz="1000" b="0" strike="noStrike" cap="none" dirty="0" smtClean="0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p14="http://schemas.microsoft.com/office/powerpoint/2010/main"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499091" y="4914265"/>
            <a:ext cx="901209" cy="553998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PTS</a:t>
            </a:r>
            <a:r>
              <a:rPr lang="en-US" altLang="ko-KR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 | </a:t>
            </a:r>
            <a:r>
              <a:rPr lang="ko-KR" altLang="en-US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김주형</a:t>
            </a:r>
            <a:endParaRPr lang="en-US" altLang="ko-KR" sz="1000" b="0" strike="noStrike" cap="none" dirty="0" smtClean="0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정종욱</a:t>
            </a:r>
            <a:endParaRPr lang="en-US" altLang="ko-KR" sz="1000" dirty="0" smtClean="0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dirty="0" smtClean="0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최혜린</a:t>
            </a:r>
          </a:p>
        </p:txBody>
      </p:sp>
    </p:spTree>
    <p:extLst>
      <p:ext uri="{BB962C8B-B14F-4D97-AF65-F5344CB8AC3E}">
        <p14:creationId xmlns="" xmlns:p14="http://schemas.microsoft.com/office/powerpoint/2010/main" val="13356000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630695" y="2986703"/>
            <a:ext cx="3547767" cy="884594"/>
            <a:chOff x="4606649" y="2977331"/>
            <a:chExt cx="3547767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35477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</a:t>
              </a:r>
              <a:r>
                <a:rPr lang="en-US" altLang="ko-KR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sz="40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간트차트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477080" y="3584926"/>
              <a:ext cx="1806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schedule by Gantt chart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08190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3777353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681201" y="1351806"/>
            <a:ext cx="4947406" cy="158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A2E37C2-7000-4F89-936B-73BF57DA5E86}"/>
              </a:ext>
            </a:extLst>
          </p:cNvPr>
          <p:cNvSpPr/>
          <p:nvPr/>
        </p:nvSpPr>
        <p:spPr>
          <a:xfrm>
            <a:off x="1681201" y="890141"/>
            <a:ext cx="5156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간트차트로</a:t>
            </a:r>
            <a:r>
              <a:rPr lang="ko-KR" altLang="en-US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살펴본 프로젝트 진행</a:t>
            </a:r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_PTS</a:t>
            </a:r>
            <a:endParaRPr lang="ko-KR" altLang="en-US" sz="2400" dirty="0"/>
          </a:p>
        </p:txBody>
      </p:sp>
      <p:sp>
        <p:nvSpPr>
          <p:cNvPr id="3" name="AutoShape 2" descr="pubg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0" descr="python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1094522" y="160338"/>
            <a:ext cx="901272" cy="5770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3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3" name="TextBox 82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DFE3DD2-C7C6-4448-A7BB-E1ED4E6D5929}"/>
              </a:ext>
            </a:extLst>
          </p:cNvPr>
          <p:cNvSpPr/>
          <p:nvPr/>
        </p:nvSpPr>
        <p:spPr>
          <a:xfrm>
            <a:off x="1579092" y="1533965"/>
            <a:ext cx="2089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</a:t>
            </a:r>
            <a:r>
              <a:rPr lang="en-US" altLang="ko-KR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28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월</a:t>
            </a:r>
            <a:endParaRPr lang="ko-KR" altLang="en-US" sz="11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948057" y="2057185"/>
            <a:ext cx="8221900" cy="400110"/>
            <a:chOff x="2948057" y="2057185"/>
            <a:chExt cx="8221900" cy="40011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2948057" y="2057185"/>
              <a:ext cx="7200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14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목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3717476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15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금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4467659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16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토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5217842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18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월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5968025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19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화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6718208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7468391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21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목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8218574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22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금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8968757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25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월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9718940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26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화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10469124" y="2057185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27</a:t>
              </a:r>
              <a:r>
                <a:rPr lang="en-US" altLang="ko-KR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_</a:t>
              </a:r>
              <a:r>
                <a:rPr lang="ko-KR" altLang="en-US" sz="11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480989" y="2616699"/>
            <a:ext cx="1467068" cy="1934636"/>
            <a:chOff x="1480989" y="2616699"/>
            <a:chExt cx="1467068" cy="1934636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1480989" y="2616699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데이터선택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1737469" y="313004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변수탐구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1993950" y="3643393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모델링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DFE3DD2-C7C6-4448-A7BB-E1ED4E6D5929}"/>
                </a:ext>
              </a:extLst>
            </p:cNvPr>
            <p:cNvSpPr/>
            <p:nvPr/>
          </p:nvSpPr>
          <p:spPr>
            <a:xfrm>
              <a:off x="1737469" y="41512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rgbClr val="404040">
                        <a:alpha val="30000"/>
                      </a:srgbClr>
                    </a:solidFill>
                  </a:ln>
                  <a:solidFill>
                    <a:srgbClr val="40404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발표준비</a:t>
              </a:r>
              <a:endParaRPr lang="ko-KR" altLang="en-US" sz="10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160059" y="2607574"/>
            <a:ext cx="558212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718270" y="3115406"/>
            <a:ext cx="224975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252882" y="3628753"/>
            <a:ext cx="37413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668858" y="3067751"/>
            <a:ext cx="74859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053593" y="3581098"/>
            <a:ext cx="772596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794926" y="3115406"/>
            <a:ext cx="74859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82459" y="3533443"/>
            <a:ext cx="1462494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084414" y="4092713"/>
            <a:ext cx="1010108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rot="5400000" flipH="1" flipV="1">
            <a:off x="2416719" y="3999859"/>
            <a:ext cx="1990445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 flipH="1" flipV="1">
            <a:off x="3795937" y="4509944"/>
            <a:ext cx="1990445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0495" y="5044296"/>
            <a:ext cx="20471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탐구할 게임 데이터탐색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멋진 팀 이름 탄생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rot="16200000" flipV="1">
            <a:off x="5503983" y="4967617"/>
            <a:ext cx="1848230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 flipH="1" flipV="1">
            <a:off x="6201064" y="4141497"/>
            <a:ext cx="1350388" cy="15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 flipH="1" flipV="1">
            <a:off x="6473963" y="5037931"/>
            <a:ext cx="1990445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6200000" flipV="1">
            <a:off x="7638579" y="4077598"/>
            <a:ext cx="1159995" cy="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 flipH="1" flipV="1">
            <a:off x="8216223" y="4927982"/>
            <a:ext cx="1990445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rot="5400000" flipH="1" flipV="1">
            <a:off x="10190987" y="4974390"/>
            <a:ext cx="964717" cy="158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28299" y="4995876"/>
            <a:ext cx="14245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변수 탐구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데이터 전처리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68025" y="5614734"/>
            <a:ext cx="10839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차 모델링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75463" y="6033948"/>
            <a:ext cx="10839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차 모델링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68661" y="5756949"/>
            <a:ext cx="10839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차 모델링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58632" y="4857376"/>
            <a:ext cx="10113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변수 결합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94926" y="4678984"/>
            <a:ext cx="10113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변수 연구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132149" y="5457541"/>
            <a:ext cx="10839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 자료정리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Ppt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/>
              </a:rPr>
              <a:t>제작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6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35915" y="76898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591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35915" y="179578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35915" y="230886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227330"/>
            <a:ext cx="1251585" cy="532130"/>
            <a:chOff x="0" y="227330"/>
            <a:chExt cx="1251585" cy="53213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0" y="227330"/>
              <a:ext cx="1251585" cy="3721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62990" y="572135"/>
              <a:ext cx="165735" cy="20955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35915" y="25527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681480" y="1351915"/>
            <a:ext cx="4785360" cy="190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A2E37C2-7000-4F89-936B-73BF57DA5E86}"/>
              </a:ext>
            </a:extLst>
          </p:cNvPr>
          <p:cNvSpPr/>
          <p:nvPr/>
        </p:nvSpPr>
        <p:spPr>
          <a:xfrm>
            <a:off x="1553845" y="862330"/>
            <a:ext cx="4854575" cy="461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PTS : Python Technology Solution</a:t>
            </a:r>
            <a:endParaRPr lang="ko-KR" altLang="en-US" sz="24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4D542F7-2356-4255-83B1-8E46F30AB05A}"/>
              </a:ext>
            </a:extLst>
          </p:cNvPr>
          <p:cNvSpPr/>
          <p:nvPr/>
        </p:nvSpPr>
        <p:spPr>
          <a:xfrm>
            <a:off x="1664970" y="737235"/>
            <a:ext cx="2360930" cy="200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파이썬으로</a:t>
            </a:r>
            <a:r>
              <a:rPr lang="ko-KR" altLang="en-US" sz="7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7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머신러닝을</a:t>
            </a:r>
            <a:r>
              <a:rPr lang="ko-KR" altLang="en-US" sz="7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구현하여 문제해결을 찾는다</a:t>
            </a:r>
            <a:r>
              <a:rPr lang="en-US" altLang="ko-KR" sz="7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0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060" name="그룹 2059"/>
          <p:cNvGrpSpPr/>
          <p:nvPr/>
        </p:nvGrpSpPr>
        <p:grpSpPr>
          <a:xfrm rot="0">
            <a:off x="7804785" y="1800860"/>
            <a:ext cx="1477645" cy="1477645"/>
            <a:chOff x="7804785" y="1800860"/>
            <a:chExt cx="1477645" cy="1477645"/>
          </a:xfrm>
        </p:grpSpPr>
        <p:sp>
          <p:nvSpPr>
            <p:cNvPr id="61" name="타원 60"/>
            <p:cNvSpPr>
              <a:spLocks/>
            </p:cNvSpPr>
            <p:nvPr/>
          </p:nvSpPr>
          <p:spPr>
            <a:xfrm rot="0">
              <a:off x="7804785" y="1800860"/>
              <a:ext cx="1477645" cy="1477645"/>
            </a:xfrm>
            <a:prstGeom prst="ellipse"/>
            <a:solidFill>
              <a:schemeClr val="tx1">
                <a:lumMod val="65000"/>
                <a:lumOff val="3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pic>
          <p:nvPicPr>
            <p:cNvPr id="1048" name="Picture 24" descr="C:/Users/Chung Jong Uk/AppData/Roaming/PolarisOffice/ETemp/13964_17602392/image1.png"/>
            <p:cNvPicPr>
              <a:picLocks noChangeAspect="1"/>
            </p:cNvPicPr>
            <p:nvPr/>
          </p:nvPicPr>
          <p:blipFill rotWithShape="1">
            <a:blip r:embed="rId2" cstate="hqprint">
              <a:lum bright="10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0">
              <a:off x="8075295" y="2028190"/>
              <a:ext cx="937260" cy="937260"/>
            </a:xfrm>
            <a:prstGeom prst="rect"/>
            <a:noFill/>
          </p:spPr>
        </p:pic>
      </p:grpSp>
      <p:sp>
        <p:nvSpPr>
          <p:cNvPr id="82" name="직사각형 81"/>
          <p:cNvSpPr/>
          <p:nvPr/>
        </p:nvSpPr>
        <p:spPr>
          <a:xfrm>
            <a:off x="11094720" y="160655"/>
            <a:ext cx="901065" cy="57721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8726805" y="128270"/>
            <a:ext cx="3268980" cy="608965"/>
            <a:chOff x="8726805" y="128270"/>
            <a:chExt cx="3268980" cy="608965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720" y="160655"/>
              <a:ext cx="891540" cy="57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3" name="TextBox 82"/>
            <p:cNvSpPr txBox="1">
              <a:spLocks/>
            </p:cNvSpPr>
            <p:nvPr/>
          </p:nvSpPr>
          <p:spPr>
            <a:xfrm>
              <a:off x="8726805" y="128270"/>
              <a:ext cx="2516505" cy="2540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40995" y="280733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40995" y="33210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40995" y="383413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9" name="Picture 11" descr="C:/Users/Chung Jong Uk/AppData/Roaming/PolarisOffice/ETemp/13964_17602392/image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15330" r="49356" b="38184"/>
          <a:stretch>
            <a:fillRect/>
          </a:stretch>
        </p:blipFill>
        <p:spPr bwMode="auto">
          <a:xfrm rot="0">
            <a:off x="2168525" y="1841500"/>
            <a:ext cx="1494790" cy="1501775"/>
          </a:xfrm>
          <a:prstGeom prst="ellipse"/>
          <a:noFill/>
          <a:ln w="0">
            <a:noFill/>
            <a:prstDash/>
          </a:ln>
        </p:spPr>
      </p:pic>
      <p:sp>
        <p:nvSpPr>
          <p:cNvPr id="30" name="타원 29"/>
          <p:cNvSpPr>
            <a:spLocks/>
          </p:cNvSpPr>
          <p:nvPr/>
        </p:nvSpPr>
        <p:spPr>
          <a:xfrm rot="0">
            <a:off x="2192655" y="1862455"/>
            <a:ext cx="1477645" cy="1477645"/>
          </a:xfrm>
          <a:prstGeom prst="ellipse"/>
          <a:noFill/>
          <a:ln w="3810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 rot="0">
            <a:off x="1963420" y="3401060"/>
            <a:ext cx="73215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종욱 |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 rot="0">
            <a:off x="2576830" y="3483610"/>
            <a:ext cx="208470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Information and communication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16" name="Picture 8" descr="C:/Users/Chung Jong Uk/AppData/Roaming/PolarisOffice/ETemp/13964_17602392/image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743960" y="1988185"/>
            <a:ext cx="323850" cy="323850"/>
          </a:xfrm>
          <a:prstGeom prst="rect"/>
          <a:noFill/>
        </p:spPr>
      </p:pic>
      <p:pic>
        <p:nvPicPr>
          <p:cNvPr id="20" name="Picture 14" descr="C:/Users/Chung Jong Uk/AppData/Roaming/PolarisOffice/ETemp/13964_17602392/image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756025" y="2415540"/>
            <a:ext cx="323850" cy="297815"/>
          </a:xfrm>
          <a:prstGeom prst="rect"/>
          <a:noFill/>
        </p:spPr>
      </p:pic>
      <p:pic>
        <p:nvPicPr>
          <p:cNvPr id="1042" name="Picture 18" descr="C:/Users/Chung Jong Uk/AppData/Roaming/PolarisOffice/ETemp/13964_17602392/image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73475" y="2804795"/>
            <a:ext cx="454660" cy="414020"/>
          </a:xfrm>
          <a:prstGeom prst="rect"/>
          <a:noFill/>
        </p:spPr>
      </p:pic>
      <p:pic>
        <p:nvPicPr>
          <p:cNvPr id="67" name="Picture 24" descr="C:/Users/Chung Jong Uk/AppData/Roaming/PolarisOffice/ETemp/13964_17602392/image6.png"/>
          <p:cNvPicPr>
            <a:picLocks noChangeAspect="1"/>
          </p:cNvPicPr>
          <p:nvPr/>
        </p:nvPicPr>
        <p:blipFill rotWithShape="1">
          <a:blip r:embed="rId7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516495" y="2781300"/>
            <a:ext cx="337185" cy="315595"/>
          </a:xfrm>
          <a:prstGeom prst="rect"/>
          <a:noFill/>
        </p:spPr>
      </p:pic>
      <p:pic>
        <p:nvPicPr>
          <p:cNvPr id="68" name="Picture 4" descr="C:/Users/Chung Jong Uk/AppData/Roaming/PolarisOffice/ETemp/13964_17602392/image7.png"/>
          <p:cNvPicPr>
            <a:picLocks noChangeAspect="1"/>
          </p:cNvPicPr>
          <p:nvPr/>
        </p:nvPicPr>
        <p:blipFill rotWithShape="1">
          <a:blip r:embed="rId8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4" t="27881" r="22636" b="28848"/>
          <a:stretch>
            <a:fillRect/>
          </a:stretch>
        </p:blipFill>
        <p:spPr bwMode="auto">
          <a:xfrm rot="0">
            <a:off x="7387590" y="2378075"/>
            <a:ext cx="302895" cy="314960"/>
          </a:xfrm>
          <a:prstGeom prst="rect"/>
          <a:noFill/>
        </p:spPr>
      </p:pic>
      <p:pic>
        <p:nvPicPr>
          <p:cNvPr id="69" name="Picture 5" descr="C:/Users/Chung Jong Uk/AppData/Roaming/PolarisOffice/ETemp/13964_17602392/image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40298" r="65026" b="33940"/>
          <a:stretch>
            <a:fillRect/>
          </a:stretch>
        </p:blipFill>
        <p:spPr bwMode="auto">
          <a:xfrm rot="0">
            <a:off x="7526655" y="1890394"/>
            <a:ext cx="301625" cy="30607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grpSp>
        <p:nvGrpSpPr>
          <p:cNvPr id="74" name="그룹 68"/>
          <p:cNvGrpSpPr/>
          <p:nvPr/>
        </p:nvGrpSpPr>
        <p:grpSpPr>
          <a:xfrm>
            <a:off x="4218305" y="1995805"/>
            <a:ext cx="807085" cy="333375"/>
            <a:chOff x="4218305" y="1995805"/>
            <a:chExt cx="807085" cy="333375"/>
          </a:xfrm>
        </p:grpSpPr>
        <p:sp>
          <p:nvSpPr>
            <p:cNvPr id="75" name="모서리가 둥근 직사각형 74"/>
            <p:cNvSpPr>
              <a:spLocks/>
            </p:cNvSpPr>
            <p:nvPr/>
          </p:nvSpPr>
          <p:spPr>
            <a:xfrm rot="0">
              <a:off x="4218305" y="2005965"/>
              <a:ext cx="27432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직사각형 75"/>
            <p:cNvSpPr>
              <a:spLocks/>
            </p:cNvSpPr>
            <p:nvPr/>
          </p:nvSpPr>
          <p:spPr>
            <a:xfrm rot="0">
              <a:off x="4432300" y="1995805"/>
              <a:ext cx="43116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7" name="그룹 57"/>
            <p:cNvGrpSpPr/>
            <p:nvPr/>
          </p:nvGrpSpPr>
          <p:grpSpPr>
            <a:xfrm>
              <a:off x="4218305" y="1995805"/>
              <a:ext cx="807085" cy="323215"/>
              <a:chOff x="4218305" y="1995805"/>
              <a:chExt cx="807085" cy="323215"/>
            </a:xfrm>
          </p:grpSpPr>
          <p:sp>
            <p:nvSpPr>
              <p:cNvPr id="78" name="모서리가 둥근 직사각형 77"/>
              <p:cNvSpPr>
                <a:spLocks/>
              </p:cNvSpPr>
              <p:nvPr/>
            </p:nvSpPr>
            <p:spPr>
              <a:xfrm rot="0">
                <a:off x="4218305" y="1995805"/>
                <a:ext cx="758190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9" name="모서리가 둥근 직사각형 78"/>
              <p:cNvSpPr>
                <a:spLocks/>
              </p:cNvSpPr>
              <p:nvPr/>
            </p:nvSpPr>
            <p:spPr>
              <a:xfrm rot="0">
                <a:off x="4975860" y="2066290"/>
                <a:ext cx="50165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81" name="그룹 74"/>
          <p:cNvGrpSpPr/>
          <p:nvPr/>
        </p:nvGrpSpPr>
        <p:grpSpPr>
          <a:xfrm>
            <a:off x="4225925" y="2447290"/>
            <a:ext cx="807085" cy="332740"/>
            <a:chOff x="4225925" y="2447290"/>
            <a:chExt cx="807085" cy="332740"/>
          </a:xfrm>
        </p:grpSpPr>
        <p:sp>
          <p:nvSpPr>
            <p:cNvPr id="99" name="모서리가 둥근 직사각형 98"/>
            <p:cNvSpPr>
              <a:spLocks/>
            </p:cNvSpPr>
            <p:nvPr/>
          </p:nvSpPr>
          <p:spPr>
            <a:xfrm rot="0">
              <a:off x="4225925" y="2457450"/>
              <a:ext cx="27432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직사각형 99"/>
            <p:cNvSpPr>
              <a:spLocks/>
            </p:cNvSpPr>
            <p:nvPr/>
          </p:nvSpPr>
          <p:spPr>
            <a:xfrm rot="0">
              <a:off x="4400550" y="2457450"/>
              <a:ext cx="22923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1" name="그룹 87"/>
            <p:cNvGrpSpPr/>
            <p:nvPr/>
          </p:nvGrpSpPr>
          <p:grpSpPr>
            <a:xfrm>
              <a:off x="4225925" y="2447290"/>
              <a:ext cx="807085" cy="323215"/>
              <a:chOff x="4225925" y="2447290"/>
              <a:chExt cx="807085" cy="323215"/>
            </a:xfrm>
          </p:grpSpPr>
          <p:sp>
            <p:nvSpPr>
              <p:cNvPr id="102" name="모서리가 둥근 직사각형 101"/>
              <p:cNvSpPr>
                <a:spLocks/>
              </p:cNvSpPr>
              <p:nvPr/>
            </p:nvSpPr>
            <p:spPr>
              <a:xfrm rot="0">
                <a:off x="4225925" y="2447290"/>
                <a:ext cx="758190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3" name="모서리가 둥근 직사각형 102"/>
              <p:cNvSpPr>
                <a:spLocks/>
              </p:cNvSpPr>
              <p:nvPr/>
            </p:nvSpPr>
            <p:spPr>
              <a:xfrm rot="0">
                <a:off x="4982845" y="2517775"/>
                <a:ext cx="50165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04" name="그룹 98"/>
          <p:cNvGrpSpPr/>
          <p:nvPr/>
        </p:nvGrpSpPr>
        <p:grpSpPr>
          <a:xfrm>
            <a:off x="4242435" y="2908300"/>
            <a:ext cx="807085" cy="332740"/>
            <a:chOff x="4242435" y="2908300"/>
            <a:chExt cx="807085" cy="332740"/>
          </a:xfrm>
        </p:grpSpPr>
        <p:sp>
          <p:nvSpPr>
            <p:cNvPr id="105" name="모서리가 둥근 직사각형 104"/>
            <p:cNvSpPr>
              <a:spLocks/>
            </p:cNvSpPr>
            <p:nvPr/>
          </p:nvSpPr>
          <p:spPr>
            <a:xfrm rot="0">
              <a:off x="4242435" y="2918460"/>
              <a:ext cx="27432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직사각형 105"/>
            <p:cNvSpPr>
              <a:spLocks/>
            </p:cNvSpPr>
            <p:nvPr/>
          </p:nvSpPr>
          <p:spPr>
            <a:xfrm rot="0">
              <a:off x="4417060" y="2918460"/>
              <a:ext cx="22923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07" name="그룹 87"/>
            <p:cNvGrpSpPr/>
            <p:nvPr/>
          </p:nvGrpSpPr>
          <p:grpSpPr>
            <a:xfrm>
              <a:off x="4242435" y="2908300"/>
              <a:ext cx="807085" cy="323215"/>
              <a:chOff x="4242435" y="2908300"/>
              <a:chExt cx="807085" cy="323215"/>
            </a:xfrm>
          </p:grpSpPr>
          <p:sp>
            <p:nvSpPr>
              <p:cNvPr id="108" name="모서리가 둥근 직사각형 107"/>
              <p:cNvSpPr>
                <a:spLocks/>
              </p:cNvSpPr>
              <p:nvPr/>
            </p:nvSpPr>
            <p:spPr>
              <a:xfrm rot="0">
                <a:off x="4242435" y="2908300"/>
                <a:ext cx="758190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09" name="모서리가 둥근 직사각형 108"/>
              <p:cNvSpPr>
                <a:spLocks/>
              </p:cNvSpPr>
              <p:nvPr/>
            </p:nvSpPr>
            <p:spPr>
              <a:xfrm rot="0">
                <a:off x="4999990" y="2978785"/>
                <a:ext cx="50165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1026" name="Picture 2" descr="C:/Users/Chung Jong Uk/AppData/Roaming/PolarisOffice/ETemp/13964_17602392/image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7768590" y="4495800"/>
            <a:ext cx="1523365" cy="1523365"/>
          </a:xfrm>
          <a:prstGeom prst="ellipse"/>
          <a:noFill/>
          <a:ln w="0">
            <a:noFill/>
            <a:prstDash/>
          </a:ln>
        </p:spPr>
      </p:pic>
      <p:sp>
        <p:nvSpPr>
          <p:cNvPr id="33" name="타원 32"/>
          <p:cNvSpPr>
            <a:spLocks/>
          </p:cNvSpPr>
          <p:nvPr/>
        </p:nvSpPr>
        <p:spPr>
          <a:xfrm rot="0">
            <a:off x="7768590" y="4495800"/>
            <a:ext cx="1477645" cy="1477645"/>
          </a:xfrm>
          <a:prstGeom prst="ellipse"/>
          <a:noFill/>
          <a:ln w="3810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 rot="0">
            <a:off x="7515225" y="6163310"/>
            <a:ext cx="73215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혜린 |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8108950" y="6163310"/>
            <a:ext cx="1757045" cy="4616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Management Information System</a:t>
            </a:r>
            <a:endParaRPr lang="ko-KR" altLang="en-US" sz="8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Language of Polish</a:t>
            </a:r>
            <a:endParaRPr lang="ko-KR" altLang="en-US" sz="8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3" name="Picture 8" descr="C:/Users/Chung Jong Uk/AppData/Roaming/PolarisOffice/ETemp/13964_17602392/image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344660" y="4680585"/>
            <a:ext cx="323850" cy="323850"/>
          </a:xfrm>
          <a:prstGeom prst="rect"/>
          <a:noFill/>
        </p:spPr>
      </p:pic>
      <p:pic>
        <p:nvPicPr>
          <p:cNvPr id="54" name="Picture 14" descr="C:/Users/Chung Jong Uk/AppData/Roaming/PolarisOffice/ETemp/13964_17602392/image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368790" y="5104765"/>
            <a:ext cx="323850" cy="297815"/>
          </a:xfrm>
          <a:prstGeom prst="rect"/>
          <a:noFill/>
        </p:spPr>
      </p:pic>
      <p:pic>
        <p:nvPicPr>
          <p:cNvPr id="21" name="Picture 16" descr="C:/Users/Chung Jong Uk/AppData/Roaming/PolarisOffice/ETemp/13964_17602392/image1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389110" y="5518785"/>
            <a:ext cx="323850" cy="323850"/>
          </a:xfrm>
          <a:prstGeom prst="rect"/>
          <a:noFill/>
        </p:spPr>
      </p:pic>
      <p:grpSp>
        <p:nvGrpSpPr>
          <p:cNvPr id="92" name="그룹 91"/>
          <p:cNvGrpSpPr/>
          <p:nvPr/>
        </p:nvGrpSpPr>
        <p:grpSpPr>
          <a:xfrm>
            <a:off x="9850755" y="4680585"/>
            <a:ext cx="859790" cy="332740"/>
            <a:chOff x="9850755" y="4680585"/>
            <a:chExt cx="859790" cy="332740"/>
          </a:xfrm>
        </p:grpSpPr>
        <p:sp>
          <p:nvSpPr>
            <p:cNvPr id="80" name="모서리가 둥근 직사각형 79"/>
            <p:cNvSpPr>
              <a:spLocks/>
            </p:cNvSpPr>
            <p:nvPr/>
          </p:nvSpPr>
          <p:spPr>
            <a:xfrm rot="0">
              <a:off x="9850755" y="4690110"/>
              <a:ext cx="29210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직사각형 84"/>
            <p:cNvSpPr>
              <a:spLocks/>
            </p:cNvSpPr>
            <p:nvPr/>
          </p:nvSpPr>
          <p:spPr>
            <a:xfrm rot="0">
              <a:off x="10078720" y="4680585"/>
              <a:ext cx="45910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9850755" y="4680585"/>
              <a:ext cx="859790" cy="323215"/>
              <a:chOff x="9850755" y="4680585"/>
              <a:chExt cx="859790" cy="323215"/>
            </a:xfrm>
          </p:grpSpPr>
          <p:sp>
            <p:nvSpPr>
              <p:cNvPr id="55" name="모서리가 둥근 직사각형 54"/>
              <p:cNvSpPr>
                <a:spLocks/>
              </p:cNvSpPr>
              <p:nvPr/>
            </p:nvSpPr>
            <p:spPr>
              <a:xfrm rot="0">
                <a:off x="9850755" y="4680585"/>
                <a:ext cx="807085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6" name="모서리가 둥근 직사각형 55"/>
              <p:cNvSpPr>
                <a:spLocks/>
              </p:cNvSpPr>
              <p:nvPr/>
            </p:nvSpPr>
            <p:spPr>
              <a:xfrm rot="0">
                <a:off x="10657205" y="4751070"/>
                <a:ext cx="53340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9874885" y="5091430"/>
            <a:ext cx="859790" cy="332740"/>
            <a:chOff x="9874885" y="5091430"/>
            <a:chExt cx="859790" cy="332740"/>
          </a:xfrm>
        </p:grpSpPr>
        <p:sp>
          <p:nvSpPr>
            <p:cNvPr id="86" name="모서리가 둥근 직사각형 85"/>
            <p:cNvSpPr>
              <a:spLocks/>
            </p:cNvSpPr>
            <p:nvPr/>
          </p:nvSpPr>
          <p:spPr>
            <a:xfrm rot="0">
              <a:off x="9874885" y="5101590"/>
              <a:ext cx="29210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직사각형 86"/>
            <p:cNvSpPr>
              <a:spLocks/>
            </p:cNvSpPr>
            <p:nvPr/>
          </p:nvSpPr>
          <p:spPr>
            <a:xfrm rot="0">
              <a:off x="10060940" y="5101590"/>
              <a:ext cx="34480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9874885" y="5091430"/>
              <a:ext cx="859790" cy="323215"/>
              <a:chOff x="9874885" y="5091430"/>
              <a:chExt cx="859790" cy="323215"/>
            </a:xfrm>
          </p:grpSpPr>
          <p:sp>
            <p:nvSpPr>
              <p:cNvPr id="89" name="모서리가 둥근 직사각형 88"/>
              <p:cNvSpPr>
                <a:spLocks/>
              </p:cNvSpPr>
              <p:nvPr/>
            </p:nvSpPr>
            <p:spPr>
              <a:xfrm rot="0">
                <a:off x="9874885" y="5091430"/>
                <a:ext cx="807085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0" name="모서리가 둥근 직사각형 89"/>
              <p:cNvSpPr>
                <a:spLocks/>
              </p:cNvSpPr>
              <p:nvPr/>
            </p:nvSpPr>
            <p:spPr>
              <a:xfrm rot="0">
                <a:off x="10681335" y="5161915"/>
                <a:ext cx="53340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9874885" y="5518785"/>
            <a:ext cx="859790" cy="332740"/>
            <a:chOff x="9874885" y="5518785"/>
            <a:chExt cx="859790" cy="332740"/>
          </a:xfrm>
        </p:grpSpPr>
        <p:sp>
          <p:nvSpPr>
            <p:cNvPr id="94" name="모서리가 둥근 직사각형 93"/>
            <p:cNvSpPr>
              <a:spLocks/>
            </p:cNvSpPr>
            <p:nvPr/>
          </p:nvSpPr>
          <p:spPr>
            <a:xfrm rot="0">
              <a:off x="9874885" y="5528945"/>
              <a:ext cx="29210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직사각형 94"/>
            <p:cNvSpPr>
              <a:spLocks/>
            </p:cNvSpPr>
            <p:nvPr/>
          </p:nvSpPr>
          <p:spPr>
            <a:xfrm rot="0">
              <a:off x="10060940" y="5528945"/>
              <a:ext cx="24447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96" name="그룹 87"/>
            <p:cNvGrpSpPr/>
            <p:nvPr/>
          </p:nvGrpSpPr>
          <p:grpSpPr>
            <a:xfrm>
              <a:off x="9874885" y="5518785"/>
              <a:ext cx="859790" cy="323215"/>
              <a:chOff x="9874885" y="5518785"/>
              <a:chExt cx="859790" cy="323215"/>
            </a:xfrm>
          </p:grpSpPr>
          <p:sp>
            <p:nvSpPr>
              <p:cNvPr id="97" name="모서리가 둥근 직사각형 96"/>
              <p:cNvSpPr>
                <a:spLocks/>
              </p:cNvSpPr>
              <p:nvPr/>
            </p:nvSpPr>
            <p:spPr>
              <a:xfrm rot="0">
                <a:off x="9874885" y="5518785"/>
                <a:ext cx="807085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98" name="모서리가 둥근 직사각형 97"/>
              <p:cNvSpPr>
                <a:spLocks/>
              </p:cNvSpPr>
              <p:nvPr/>
            </p:nvSpPr>
            <p:spPr>
              <a:xfrm rot="0">
                <a:off x="10681335" y="5589270"/>
                <a:ext cx="53340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73" name="Picture 24" descr="C:/Users/Chung Jong Uk/AppData/Roaming/PolarisOffice/ETemp/13964_17602392/image6.png"/>
          <p:cNvPicPr>
            <a:picLocks noChangeAspect="1"/>
          </p:cNvPicPr>
          <p:nvPr/>
        </p:nvPicPr>
        <p:blipFill rotWithShape="1">
          <a:blip r:embed="rId7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568055" y="1424305"/>
            <a:ext cx="337185" cy="315595"/>
          </a:xfrm>
          <a:prstGeom prst="rect"/>
          <a:noFill/>
        </p:spPr>
      </p:pic>
      <p:pic>
        <p:nvPicPr>
          <p:cNvPr id="2052" name="Picture 4" descr="C:/Users/Chung Jong Uk/AppData/Roaming/PolarisOffice/ETemp/13964_17602392/image11.png"/>
          <p:cNvPicPr>
            <a:picLocks noChangeAspect="1"/>
          </p:cNvPicPr>
          <p:nvPr/>
        </p:nvPicPr>
        <p:blipFill rotWithShape="1">
          <a:blip r:embed="rId12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988425" y="1615440"/>
            <a:ext cx="433705" cy="433705"/>
          </a:xfrm>
          <a:prstGeom prst="rect"/>
          <a:noFill/>
        </p:spPr>
      </p:pic>
      <p:pic>
        <p:nvPicPr>
          <p:cNvPr id="2054" name="Picture 6" descr="C:/Users/Chung Jong Uk/AppData/Roaming/PolarisOffice/ETemp/13964_17602392/image12.png"/>
          <p:cNvPicPr>
            <a:picLocks noChangeAspect="1"/>
          </p:cNvPicPr>
          <p:nvPr/>
        </p:nvPicPr>
        <p:blipFill rotWithShape="1">
          <a:blip r:embed="rId13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257030" y="2036445"/>
            <a:ext cx="446405" cy="446405"/>
          </a:xfrm>
          <a:prstGeom prst="rect"/>
          <a:noFill/>
        </p:spPr>
      </p:pic>
      <p:pic>
        <p:nvPicPr>
          <p:cNvPr id="2050" name="Picture 2" descr="C:/Users/Chung Jong Uk/AppData/Roaming/PolarisOffice/ETemp/13964_17602392/image13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9"/>
          <a:stretch>
            <a:fillRect/>
          </a:stretch>
        </p:blipFill>
        <p:spPr bwMode="auto">
          <a:xfrm rot="0">
            <a:off x="2109470" y="4553585"/>
            <a:ext cx="1483360" cy="1527810"/>
          </a:xfrm>
          <a:prstGeom prst="ellipse"/>
          <a:noFill/>
          <a:ln w="0">
            <a:noFill/>
            <a:prstDash/>
          </a:ln>
        </p:spPr>
      </p:pic>
      <p:sp>
        <p:nvSpPr>
          <p:cNvPr id="29" name="타원 28"/>
          <p:cNvSpPr>
            <a:spLocks/>
          </p:cNvSpPr>
          <p:nvPr/>
        </p:nvSpPr>
        <p:spPr>
          <a:xfrm rot="0">
            <a:off x="2114550" y="4553585"/>
            <a:ext cx="1477645" cy="1477645"/>
          </a:xfrm>
          <a:prstGeom prst="ellipse"/>
          <a:noFill/>
          <a:ln w="3810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 rot="0">
            <a:off x="1968500" y="6187440"/>
            <a:ext cx="732155" cy="3702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주형 |</a:t>
            </a:r>
            <a:endParaRPr lang="ko-KR" altLang="en-US" sz="18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6" name="직사각형 45"/>
          <p:cNvSpPr>
            <a:spLocks/>
          </p:cNvSpPr>
          <p:nvPr/>
        </p:nvSpPr>
        <p:spPr>
          <a:xfrm rot="0">
            <a:off x="2695575" y="6270625"/>
            <a:ext cx="1515745" cy="247014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n w="9525" cap="flat" cmpd="sng">
                  <a:solidFill>
                    <a:schemeClr val="bg1">
                      <a:lumMod val="50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charset="0"/>
                <a:ea typeface="나눔고딕 ExtraBold" charset="0"/>
              </a:rPr>
              <a:t>Computer Engineering</a:t>
            </a:r>
            <a:endParaRPr lang="ko-KR" altLang="en-US" sz="1000" cap="none" dirty="0" smtClean="0" b="0" strike="noStrike">
              <a:ln w="9525" cap="flat" cmpd="sng">
                <a:solidFill>
                  <a:schemeClr val="bg1">
                    <a:lumMod val="50000"/>
                    <a:alpha val="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51" name="Picture 8" descr="C:/Users/Chung Jong Uk/AppData/Roaming/PolarisOffice/ETemp/13964_17602392/image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751580" y="4664710"/>
            <a:ext cx="323850" cy="323850"/>
          </a:xfrm>
          <a:prstGeom prst="rect"/>
          <a:noFill/>
        </p:spPr>
      </p:pic>
      <p:pic>
        <p:nvPicPr>
          <p:cNvPr id="52" name="Picture 14" descr="C:/Users/Chung Jong Uk/AppData/Roaming/PolarisOffice/ETemp/13964_17602392/image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751580" y="5114925"/>
            <a:ext cx="323850" cy="297815"/>
          </a:xfrm>
          <a:prstGeom prst="rect"/>
          <a:noFill/>
        </p:spPr>
      </p:pic>
      <p:pic>
        <p:nvPicPr>
          <p:cNvPr id="62" name="Picture 18" descr="C:/Users/Chung Jong Uk/AppData/Roaming/PolarisOffice/ETemp/13964_17602392/image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64585" y="5481320"/>
            <a:ext cx="454660" cy="454660"/>
          </a:xfrm>
          <a:prstGeom prst="rect"/>
          <a:noFill/>
        </p:spPr>
      </p:pic>
      <p:pic>
        <p:nvPicPr>
          <p:cNvPr id="63" name="Picture 24" descr="C:/Users/Chung Jong Uk/AppData/Roaming/PolarisOffice/ETemp/13964_17602392/image14.png"/>
          <p:cNvPicPr>
            <a:picLocks noChangeAspect="1"/>
          </p:cNvPicPr>
          <p:nvPr/>
        </p:nvPicPr>
        <p:blipFill rotWithShape="1">
          <a:blip r:embed="rId15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411210" y="3318510"/>
            <a:ext cx="315595" cy="315595"/>
          </a:xfrm>
          <a:prstGeom prst="rect"/>
          <a:noFill/>
        </p:spPr>
      </p:pic>
      <p:grpSp>
        <p:nvGrpSpPr>
          <p:cNvPr id="110" name="그룹 109"/>
          <p:cNvGrpSpPr/>
          <p:nvPr/>
        </p:nvGrpSpPr>
        <p:grpSpPr>
          <a:xfrm>
            <a:off x="4229100" y="4667250"/>
            <a:ext cx="859790" cy="332740"/>
            <a:chOff x="4229100" y="4667250"/>
            <a:chExt cx="859790" cy="332740"/>
          </a:xfrm>
        </p:grpSpPr>
        <p:sp>
          <p:nvSpPr>
            <p:cNvPr id="111" name="모서리가 둥근 직사각형 110"/>
            <p:cNvSpPr>
              <a:spLocks/>
            </p:cNvSpPr>
            <p:nvPr/>
          </p:nvSpPr>
          <p:spPr>
            <a:xfrm rot="0">
              <a:off x="4229100" y="4676775"/>
              <a:ext cx="29210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직사각형 111"/>
            <p:cNvSpPr>
              <a:spLocks/>
            </p:cNvSpPr>
            <p:nvPr/>
          </p:nvSpPr>
          <p:spPr>
            <a:xfrm rot="0">
              <a:off x="4457065" y="4667250"/>
              <a:ext cx="36512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3" name="그룹 57"/>
            <p:cNvGrpSpPr/>
            <p:nvPr/>
          </p:nvGrpSpPr>
          <p:grpSpPr>
            <a:xfrm>
              <a:off x="4229100" y="4667250"/>
              <a:ext cx="859790" cy="323215"/>
              <a:chOff x="4229100" y="4667250"/>
              <a:chExt cx="859790" cy="323215"/>
            </a:xfrm>
          </p:grpSpPr>
          <p:sp>
            <p:nvSpPr>
              <p:cNvPr id="114" name="모서리가 둥근 직사각형 113"/>
              <p:cNvSpPr>
                <a:spLocks/>
              </p:cNvSpPr>
              <p:nvPr/>
            </p:nvSpPr>
            <p:spPr>
              <a:xfrm rot="0">
                <a:off x="4229100" y="4667250"/>
                <a:ext cx="807085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5" name="모서리가 둥근 직사각형 114"/>
              <p:cNvSpPr>
                <a:spLocks/>
              </p:cNvSpPr>
              <p:nvPr/>
            </p:nvSpPr>
            <p:spPr>
              <a:xfrm rot="0">
                <a:off x="5035550" y="4737735"/>
                <a:ext cx="53340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4229100" y="5135880"/>
            <a:ext cx="859790" cy="332740"/>
            <a:chOff x="4229100" y="5135880"/>
            <a:chExt cx="859790" cy="332740"/>
          </a:xfrm>
        </p:grpSpPr>
        <p:sp>
          <p:nvSpPr>
            <p:cNvPr id="117" name="모서리가 둥근 직사각형 116"/>
            <p:cNvSpPr>
              <a:spLocks/>
            </p:cNvSpPr>
            <p:nvPr/>
          </p:nvSpPr>
          <p:spPr>
            <a:xfrm rot="0">
              <a:off x="4229100" y="5146040"/>
              <a:ext cx="29210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/>
            <p:cNvSpPr>
              <a:spLocks/>
            </p:cNvSpPr>
            <p:nvPr/>
          </p:nvSpPr>
          <p:spPr>
            <a:xfrm rot="0">
              <a:off x="4415155" y="5146040"/>
              <a:ext cx="173990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19" name="그룹 87"/>
            <p:cNvGrpSpPr/>
            <p:nvPr/>
          </p:nvGrpSpPr>
          <p:grpSpPr>
            <a:xfrm>
              <a:off x="4229100" y="5135880"/>
              <a:ext cx="859790" cy="323215"/>
              <a:chOff x="4229100" y="5135880"/>
              <a:chExt cx="859790" cy="323215"/>
            </a:xfrm>
          </p:grpSpPr>
          <p:sp>
            <p:nvSpPr>
              <p:cNvPr id="120" name="모서리가 둥근 직사각형 119"/>
              <p:cNvSpPr>
                <a:spLocks/>
              </p:cNvSpPr>
              <p:nvPr/>
            </p:nvSpPr>
            <p:spPr>
              <a:xfrm rot="0">
                <a:off x="4229100" y="5135880"/>
                <a:ext cx="807085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1" name="모서리가 둥근 직사각형 120"/>
              <p:cNvSpPr>
                <a:spLocks/>
              </p:cNvSpPr>
              <p:nvPr/>
            </p:nvSpPr>
            <p:spPr>
              <a:xfrm rot="0">
                <a:off x="5035550" y="5206365"/>
                <a:ext cx="53340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4229100" y="5621020"/>
            <a:ext cx="859790" cy="332740"/>
            <a:chOff x="4229100" y="5621020"/>
            <a:chExt cx="859790" cy="332740"/>
          </a:xfrm>
        </p:grpSpPr>
        <p:sp>
          <p:nvSpPr>
            <p:cNvPr id="123" name="모서리가 둥근 직사각형 122"/>
            <p:cNvSpPr>
              <a:spLocks/>
            </p:cNvSpPr>
            <p:nvPr/>
          </p:nvSpPr>
          <p:spPr>
            <a:xfrm rot="0">
              <a:off x="4229100" y="5631180"/>
              <a:ext cx="292100" cy="323850"/>
            </a:xfrm>
            <a:prstGeom prst="roundRect">
              <a:avLst>
                <a:gd name="adj" fmla="val 27709"/>
              </a:avLst>
            </a:prstGeom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직사각형 123"/>
            <p:cNvSpPr>
              <a:spLocks/>
            </p:cNvSpPr>
            <p:nvPr/>
          </p:nvSpPr>
          <p:spPr>
            <a:xfrm rot="0">
              <a:off x="4415155" y="5631180"/>
              <a:ext cx="299085" cy="314325"/>
            </a:xfrm>
            <a:prstGeom prst="rect"/>
            <a:solidFill>
              <a:srgbClr val="00B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25" name="그룹 87"/>
            <p:cNvGrpSpPr/>
            <p:nvPr/>
          </p:nvGrpSpPr>
          <p:grpSpPr>
            <a:xfrm>
              <a:off x="4229100" y="5621020"/>
              <a:ext cx="859790" cy="323215"/>
              <a:chOff x="4229100" y="5621020"/>
              <a:chExt cx="859790" cy="323215"/>
            </a:xfrm>
          </p:grpSpPr>
          <p:sp>
            <p:nvSpPr>
              <p:cNvPr id="126" name="모서리가 둥근 직사각형 125"/>
              <p:cNvSpPr>
                <a:spLocks/>
              </p:cNvSpPr>
              <p:nvPr/>
            </p:nvSpPr>
            <p:spPr>
              <a:xfrm rot="0">
                <a:off x="4229100" y="5621020"/>
                <a:ext cx="807085" cy="323850"/>
              </a:xfrm>
              <a:prstGeom prst="roundRect">
                <a:avLst>
                  <a:gd name="adj" fmla="val 27709"/>
                </a:avLst>
              </a:prstGeom>
              <a:noFill/>
              <a:ln w="28575" cap="flat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7" name="모서리가 둥근 직사각형 126"/>
              <p:cNvSpPr>
                <a:spLocks/>
              </p:cNvSpPr>
              <p:nvPr/>
            </p:nvSpPr>
            <p:spPr>
              <a:xfrm rot="0">
                <a:off x="5035550" y="5691505"/>
                <a:ext cx="53340" cy="182880"/>
              </a:xfrm>
              <a:prstGeom prst="roundRect"/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fontAlgn="auto" defTabSz="9144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2056" name="Picture 8" descr="C:/Users/Chung Jong Uk/AppData/Roaming/PolarisOffice/ETemp/13964_17602392/image15.png"/>
          <p:cNvPicPr>
            <a:picLocks noChangeAspect="1"/>
          </p:cNvPicPr>
          <p:nvPr/>
        </p:nvPicPr>
        <p:blipFill rotWithShape="1">
          <a:blip r:embed="rId16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863965" y="3239770"/>
            <a:ext cx="371475" cy="371475"/>
          </a:xfrm>
          <a:prstGeom prst="rect"/>
          <a:noFill/>
        </p:spPr>
      </p:pic>
      <p:pic>
        <p:nvPicPr>
          <p:cNvPr id="2058" name="Picture 10" descr="C:/Users/Chung Jong Uk/AppData/Roaming/PolarisOffice/ETemp/13964_17602392/image16.png"/>
          <p:cNvPicPr>
            <a:picLocks noChangeAspect="1"/>
          </p:cNvPicPr>
          <p:nvPr/>
        </p:nvPicPr>
        <p:blipFill rotWithShape="1">
          <a:blip r:embed="rId17" cstate="hqprint">
            <a:duotone>
              <a:srgbClr val="737373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9244965" y="2937510"/>
            <a:ext cx="336550" cy="336550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630695" y="2986703"/>
            <a:ext cx="2930610" cy="884594"/>
            <a:chOff x="4606649" y="2977331"/>
            <a:chExt cx="2930610" cy="884594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06649" y="2977331"/>
              <a:ext cx="29306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정보</a:t>
              </a:r>
              <a:endParaRPr lang="ko-KR" altLang="en-US" sz="4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264681" y="3584926"/>
              <a:ext cx="16145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Information of DATA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08190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791706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pubg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374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79170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604" name="Picture 4" descr="kagg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443" y="726806"/>
            <a:ext cx="2876138" cy="1110844"/>
          </a:xfrm>
          <a:prstGeom prst="rect">
            <a:avLst/>
          </a:prstGeom>
          <a:noFill/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46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Source of Data</a:t>
            </a:r>
            <a:endParaRPr lang="ko-KR" altLang="en-US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FA1FF702-CD40-432F-8EBE-0A7B5E349E55}"/>
              </a:ext>
            </a:extLst>
          </p:cNvPr>
          <p:cNvCxnSpPr>
            <a:cxnSpLocks/>
          </p:cNvCxnSpPr>
          <p:nvPr/>
        </p:nvCxnSpPr>
        <p:spPr>
          <a:xfrm>
            <a:off x="1687429" y="2103352"/>
            <a:ext cx="101616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4833581" y="1189895"/>
            <a:ext cx="4265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:PUBG Finish Placement Prediction</a:t>
            </a:r>
            <a:endParaRPr lang="ko-KR" altLang="en-US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" name="Picture 6" descr="PlayerUnknown's Battlegrounds PNG, PUBG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7443" y="2616699"/>
            <a:ext cx="3601222" cy="3601222"/>
          </a:xfrm>
          <a:prstGeom prst="rect">
            <a:avLst/>
          </a:prstGeom>
          <a:noFill/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FA1FF702-CD40-432F-8EBE-0A7B5E349E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06513" y="4263423"/>
            <a:ext cx="3909001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6478796" y="2785976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배틀그라운드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란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0922173-4D08-4D5E-B37B-41D70482637D}"/>
              </a:ext>
            </a:extLst>
          </p:cNvPr>
          <p:cNvSpPr/>
          <p:nvPr/>
        </p:nvSpPr>
        <p:spPr>
          <a:xfrm>
            <a:off x="6478796" y="3417154"/>
            <a:ext cx="539923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최대 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100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명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고립된 지역에서 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탑승물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무기 등을 활용해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최후의 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인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또는 </a:t>
            </a:r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팀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되기 위해 싸우는 게임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게임을 시작한 지 일정 시간이 지나면 피해를 주는 자기장이 좁아지고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</a:p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안전 지역이 점점 줄어들면서 플레이어 간의 전투를 유도한다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</a:p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플레이어들은 기관단총∙권총 등의 무기와 헬멧∙조끼 등의 장비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</a:p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오토바이나 보트 같은 차량을 활용해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서로 공격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방어한다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			[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네이버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지식백과</a:t>
            </a:r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] </a:t>
            </a:r>
            <a:r>
              <a:rPr lang="ko-KR" altLang="en-US" sz="12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배틀그라운드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 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/>
            </a:r>
            <a:br>
              <a:rPr lang="en-US" altLang="ko-KR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</a:b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ko-KR" altLang="en-US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094522" y="160338"/>
            <a:ext cx="901272" cy="5770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TextBox 66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791706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 descr="pubg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3746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79170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DFE3DD2-C7C6-4448-A7BB-E1ED4E6D5929}"/>
              </a:ext>
            </a:extLst>
          </p:cNvPr>
          <p:cNvSpPr/>
          <p:nvPr/>
        </p:nvSpPr>
        <p:spPr>
          <a:xfrm>
            <a:off x="2047490" y="2689500"/>
            <a:ext cx="5899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4,446,999</a:t>
            </a:r>
            <a:r>
              <a:rPr lang="en-US" altLang="ko-KR" sz="4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rows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448E10C-818D-4EFA-943D-C7EF522CBB21}"/>
              </a:ext>
            </a:extLst>
          </p:cNvPr>
          <p:cNvSpPr/>
          <p:nvPr/>
        </p:nvSpPr>
        <p:spPr>
          <a:xfrm>
            <a:off x="1668563" y="2643780"/>
            <a:ext cx="468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8" name="Picture 4" descr="kagg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443" y="726806"/>
            <a:ext cx="2876138" cy="1110844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46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Source of Data</a:t>
            </a:r>
            <a:endParaRPr lang="ko-KR" altLang="en-US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FA1FF702-CD40-432F-8EBE-0A7B5E349E55}"/>
              </a:ext>
            </a:extLst>
          </p:cNvPr>
          <p:cNvCxnSpPr>
            <a:cxnSpLocks/>
          </p:cNvCxnSpPr>
          <p:nvPr/>
        </p:nvCxnSpPr>
        <p:spPr>
          <a:xfrm>
            <a:off x="1687429" y="2103352"/>
            <a:ext cx="1016167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8436435-4CA6-4FF5-8D4C-A2FD6698121F}"/>
              </a:ext>
            </a:extLst>
          </p:cNvPr>
          <p:cNvSpPr/>
          <p:nvPr/>
        </p:nvSpPr>
        <p:spPr>
          <a:xfrm>
            <a:off x="4833581" y="1189895"/>
            <a:ext cx="4265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:PUBG Finish Placement Prediction</a:t>
            </a:r>
            <a:endParaRPr lang="ko-KR" altLang="en-US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DFE3DD2-C7C6-4448-A7BB-E1ED4E6D5929}"/>
              </a:ext>
            </a:extLst>
          </p:cNvPr>
          <p:cNvSpPr/>
          <p:nvPr/>
        </p:nvSpPr>
        <p:spPr>
          <a:xfrm>
            <a:off x="4450392" y="4270407"/>
            <a:ext cx="34964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29</a:t>
            </a:r>
            <a:r>
              <a:rPr lang="en-US" altLang="ko-KR" sz="4400" dirty="0" smtClean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columns</a:t>
            </a:r>
            <a:endParaRPr lang="ko-KR" altLang="en-US" sz="36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448E10C-818D-4EFA-943D-C7EF522CBB21}"/>
              </a:ext>
            </a:extLst>
          </p:cNvPr>
          <p:cNvSpPr/>
          <p:nvPr/>
        </p:nvSpPr>
        <p:spPr>
          <a:xfrm>
            <a:off x="4071465" y="4224687"/>
            <a:ext cx="4683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404040">
                      <a:alpha val="30000"/>
                    </a:srgbClr>
                  </a:solidFill>
                </a:ln>
                <a:solidFill>
                  <a:srgbClr val="40404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</a:t>
            </a:r>
            <a:endParaRPr lang="ko-KR" altLang="en-US" sz="5400" dirty="0">
              <a:ln>
                <a:solidFill>
                  <a:srgbClr val="404040">
                    <a:alpha val="30000"/>
                  </a:srgbClr>
                </a:solidFill>
              </a:ln>
              <a:solidFill>
                <a:srgbClr val="40404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094522" y="160338"/>
            <a:ext cx="901272" cy="5770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8726660" y="128576"/>
            <a:ext cx="3269134" cy="608843"/>
            <a:chOff x="8726660" y="128576"/>
            <a:chExt cx="3269134" cy="608843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522" y="160338"/>
              <a:ext cx="90127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8726660" y="128576"/>
              <a:ext cx="2417650" cy="253916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29487" y="280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29487" y="3320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29487" y="38343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2658110" y="1395730"/>
            <a:ext cx="8435975" cy="6504305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99740" y="1873885"/>
            <a:ext cx="7752715" cy="6231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6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35915" y="76898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591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35915" y="179578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35915" y="230886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791845"/>
            <a:ext cx="1251585" cy="532130"/>
            <a:chOff x="0" y="791845"/>
            <a:chExt cx="1251585" cy="53213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0" y="791845"/>
              <a:ext cx="1251585" cy="3721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62990" y="1136650"/>
              <a:ext cx="165735" cy="20955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35915" y="25527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1470" y="3746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1470" y="79184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5677535" y="2124075"/>
            <a:ext cx="239839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Columns</a:t>
            </a:r>
            <a:endParaRPr lang="ko-KR" altLang="en-US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94720" y="160655"/>
            <a:ext cx="901065" cy="57721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726805" y="128270"/>
            <a:ext cx="3268980" cy="608965"/>
            <a:chOff x="8726805" y="128270"/>
            <a:chExt cx="3268980" cy="608965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720" y="160655"/>
              <a:ext cx="891540" cy="57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TextBox 19"/>
            <p:cNvSpPr txBox="1">
              <a:spLocks/>
            </p:cNvSpPr>
            <p:nvPr/>
          </p:nvSpPr>
          <p:spPr>
            <a:xfrm>
              <a:off x="8726805" y="128270"/>
              <a:ext cx="2516505" cy="2540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615264" y="2634003"/>
          <a:ext cx="6522381" cy="41477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74127"/>
                <a:gridCol w="850494"/>
                <a:gridCol w="3497760"/>
              </a:tblGrid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COLUMNS’s</a:t>
                      </a:r>
                      <a:r>
                        <a:rPr lang="en-US" altLang="ko-KR" sz="1100" baseline="0" dirty="0" smtClean="0">
                          <a:latin typeface="나눔바른고딕 UltraLight"/>
                          <a:ea typeface="나눔바른고딕 UltraLight"/>
                        </a:rPr>
                        <a:t> name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TYPE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ID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object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개인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GROUPID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object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팀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MATCHID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object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경기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ASSISTS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자신에 의해 사살되지는 않았지만 가장 많은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데미지를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준 적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BOOSTS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도핑 아이템 사용 횟수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DAMAGEDEALT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적에게 입힌 총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피해량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DBNOS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기절시킨 적 플레이어의 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HEADSHOTKILLS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헤드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샷으로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죽인 적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HEALS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회복 아이템 사용 횟수</a:t>
                      </a: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KILLPLACE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해당 경기 내 적을 죽인 랭킹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KILLPOINTS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킬 수 기반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레이팅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죽인</a:t>
                      </a:r>
                      <a:r>
                        <a:rPr lang="ko-KR" altLang="en-US" sz="1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적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의 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  <a:tr h="29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KILLSTREAKS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 marL="81068" marR="81068" marT="40534" marB="4053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짧은 시간 내에 연속으로 죽인 적 플레이어의  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81068" marR="81068" marT="40534" marB="40534"/>
                </a:tc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5121910" y="1668780"/>
            <a:ext cx="3508375" cy="43497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15055" y="4260215"/>
            <a:ext cx="477520" cy="477520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15055" y="4889500"/>
            <a:ext cx="477520" cy="477520"/>
          </a:xfrm>
          <a:prstGeom prst="rect">
            <a:avLst/>
          </a:prstGeom>
          <a:noFill/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15055" y="5457825"/>
            <a:ext cx="477520" cy="477520"/>
          </a:xfrm>
          <a:prstGeom prst="rect">
            <a:avLst/>
          </a:prstGeom>
          <a:noFill/>
        </p:spPr>
      </p:pic>
      <p:pic>
        <p:nvPicPr>
          <p:cNvPr id="31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5774690"/>
            <a:ext cx="478155" cy="478155"/>
          </a:xfrm>
          <a:prstGeom prst="rect"/>
          <a:noFill/>
        </p:spPr>
      </p:pic>
      <p:pic>
        <p:nvPicPr>
          <p:cNvPr id="32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6049010"/>
            <a:ext cx="478155" cy="478155"/>
          </a:xfrm>
          <a:prstGeom prst="rect"/>
          <a:noFill/>
        </p:spPr>
      </p:pic>
      <p:pic>
        <p:nvPicPr>
          <p:cNvPr id="33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6339840"/>
            <a:ext cx="478155" cy="478155"/>
          </a:xfrm>
          <a:prstGeom prst="rect"/>
          <a:noFill/>
        </p:spPr>
      </p:pic>
      <p:pic>
        <p:nvPicPr>
          <p:cNvPr id="36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1D4A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4571365"/>
            <a:ext cx="478155" cy="478155"/>
          </a:xfrm>
          <a:prstGeom prst="rect"/>
          <a:noFill/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40995" y="280733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40995" y="33210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40995" y="383413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419" name="Picture 17418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841740" y="1875790"/>
            <a:ext cx="294005" cy="294005"/>
          </a:xfrm>
          <a:prstGeom prst="rect"/>
          <a:noFill/>
        </p:spPr>
      </p:pic>
      <p:sp>
        <p:nvSpPr>
          <p:cNvPr id="17420" name="텍스트 상자 17419"/>
          <p:cNvSpPr txBox="1">
            <a:spLocks/>
          </p:cNvSpPr>
          <p:nvPr/>
        </p:nvSpPr>
        <p:spPr>
          <a:xfrm rot="0">
            <a:off x="9036050" y="1891665"/>
            <a:ext cx="1734185" cy="247014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: 다중공선성 의심 Columns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7421" name="Picture 1742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1D4A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8832850" y="2106295"/>
            <a:ext cx="294005" cy="296545"/>
          </a:xfrm>
          <a:prstGeom prst="rect"/>
          <a:noFill/>
        </p:spPr>
      </p:pic>
      <p:sp>
        <p:nvSpPr>
          <p:cNvPr id="17422" name="텍스트 상자 17421"/>
          <p:cNvSpPr txBox="1">
            <a:spLocks/>
          </p:cNvSpPr>
          <p:nvPr/>
        </p:nvSpPr>
        <p:spPr>
          <a:xfrm rot="0">
            <a:off x="9044940" y="2142490"/>
            <a:ext cx="1734185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: 솔로에 필요없는 Columns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2658110" y="-1285240"/>
            <a:ext cx="8435975" cy="6504305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99740" y="-807085"/>
            <a:ext cx="7752715" cy="522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65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35915" y="76898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5915" y="128206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35915" y="179578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35915" y="230886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791845"/>
            <a:ext cx="1251585" cy="532130"/>
            <a:chOff x="0" y="791845"/>
            <a:chExt cx="1251585" cy="532130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0" y="791845"/>
              <a:ext cx="1251585" cy="3721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=""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62990" y="1136650"/>
              <a:ext cx="165735" cy="20955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35915" y="25527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168275" y="-14478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1470" y="3746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31470" y="79184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094720" y="6144895"/>
            <a:ext cx="901065" cy="57721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726805" y="6195695"/>
            <a:ext cx="3268980" cy="577215"/>
            <a:chOff x="8726805" y="6195695"/>
            <a:chExt cx="3268980" cy="577215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070E4EF-1F84-4FA2-A354-95B2EEB16008}"/>
                </a:ext>
              </a:extLst>
            </p:cNvPr>
            <p:cNvSpPr txBox="1"/>
            <p:nvPr/>
          </p:nvSpPr>
          <p:spPr>
            <a:xfrm>
              <a:off x="11094720" y="6195695"/>
              <a:ext cx="891540" cy="577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P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ython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T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echnology</a:t>
              </a:r>
            </a:p>
            <a:p>
              <a:r>
                <a:rPr lang="en-US" altLang="ko-KR" sz="105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S</a:t>
              </a:r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olution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8726805" y="6468110"/>
              <a:ext cx="2516505" cy="2540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eaLnBrk="0"/>
              <a:r>
                <a:rPr lang="en-US" altLang="ko-KR" sz="1050" i="1" dirty="0" smtClean="0">
                  <a:ln w="9525" cap="flat" cmpd="sng">
                    <a:solidFill>
                      <a:schemeClr val="bg1">
                        <a:lumMod val="50000"/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 UltraLight" charset="0"/>
                  <a:ea typeface="나눔바른고딕 UltraLight" charset="0"/>
                </a:rPr>
                <a:t>Prediction of Battle Ground Ranking</a:t>
              </a: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615264" y="-536145"/>
          <a:ext cx="6522382" cy="466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74127"/>
                <a:gridCol w="850495"/>
                <a:gridCol w="3497760"/>
              </a:tblGrid>
              <a:tr h="252561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고딕 UltraLight"/>
                          <a:ea typeface="나눔고딕" pitchFamily="50" charset="-127"/>
                        </a:rPr>
                        <a:t>-</a:t>
                      </a:r>
                      <a:endParaRPr lang="ko-KR" altLang="en-US" sz="1100" dirty="0">
                        <a:latin typeface="나눔바른고딕 UltraLight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바른고딕 UltraLight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고딕" pitchFamily="50" charset="-127"/>
                        </a:rPr>
                        <a:t>-</a:t>
                      </a:r>
                      <a:endParaRPr lang="ko-KR" altLang="en-US" sz="1100" dirty="0" smtClean="0">
                        <a:latin typeface="나눔바른고딕 UltraLight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LONGESTKILLS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사살한 최장거리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MATCHDURATION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위를 결정 할 때까지의 총 경기 시간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MATCHTYPE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Object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게임 모드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MAXPLACE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대기방에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모인 최대 인원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NUMGROUPS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실제 게임에 참여한 인원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RANKPOINTS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플레이어의 랭크 포인트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REVIVES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팀원을 소생시킨 횟수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RIDEDISTANCE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차량 주행 거리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미터 단위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ROADKILLS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차량으로 죽인 적의 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SWIMDISTANCE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수영으로 이동한 거리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TEAMKILLS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팀을 죽인 횟수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VECHICLEDESTROYS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차량을 파괴한 횟수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WALKDISTANCE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걸어다닌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거리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미터 단위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WEAPONSACQUIRED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획득한 무기의 수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WINPOINTS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UltraLight"/>
                          <a:ea typeface="나눔바른고딕 UltraLight"/>
                        </a:rPr>
                        <a:t>int64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플레이어의 승리 기반 외부 순위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525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WINPLACEPERC</a:t>
                      </a:r>
                      <a:endParaRPr lang="ko-KR" altLang="en-US" sz="1100" dirty="0">
                        <a:latin typeface="나눔바른고딕 UltraLight"/>
                        <a:ea typeface="나눔바른고딕 UltraLight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고딕 UltraLight"/>
                          <a:ea typeface="나눔바른고딕 UltraLight"/>
                        </a:rPr>
                        <a:t>Float64</a:t>
                      </a:r>
                      <a:endParaRPr lang="ko-KR" altLang="en-US" sz="1100" dirty="0" smtClean="0">
                        <a:latin typeface="나눔바른고딕 UltraLight"/>
                        <a:ea typeface="나눔바른고딕 UltraLight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순위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(0~1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사이의 </a:t>
                      </a:r>
                      <a:r>
                        <a:rPr lang="ko-KR" altLang="en-US" sz="1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연속형</a:t>
                      </a:r>
                      <a:r>
                        <a:rPr lang="ko-KR" altLang="en-US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 자료</a:t>
                      </a:r>
                      <a:r>
                        <a:rPr lang="en-US" altLang="ko-KR" sz="10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1D4A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1416050"/>
            <a:ext cx="478155" cy="478155"/>
          </a:xfrm>
          <a:prstGeom prst="rect"/>
          <a:noFill/>
        </p:spPr>
      </p:pic>
      <p:pic>
        <p:nvPicPr>
          <p:cNvPr id="27" name="Picture 1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1D4A9A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5055" y="2442845"/>
            <a:ext cx="478155" cy="478155"/>
          </a:xfrm>
          <a:prstGeom prst="rect"/>
          <a:noFill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/>
          <a:srcRect t="40701" b="33086"/>
          <a:stretch>
            <a:fillRect/>
          </a:stretch>
        </p:blipFill>
        <p:spPr bwMode="auto">
          <a:xfrm>
            <a:off x="3778250" y="3672840"/>
            <a:ext cx="1900555" cy="667385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40995" y="2807335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40995" y="332105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40995" y="3834130"/>
            <a:ext cx="3606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08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391" name="Picture 16390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610610" y="576580"/>
            <a:ext cx="478155" cy="478155"/>
          </a:xfrm>
          <a:prstGeom prst="rect"/>
          <a:noFill/>
        </p:spPr>
      </p:pic>
      <p:pic>
        <p:nvPicPr>
          <p:cNvPr id="16392" name="Picture 16391" descr="C:/Users/Chung Jong Uk/AppData/Roaming/PolarisOffice/ETemp/13964_17602392/image19.png"/>
          <p:cNvPicPr>
            <a:picLocks noChangeAspect="1"/>
          </p:cNvPicPr>
          <p:nvPr/>
        </p:nvPicPr>
        <p:blipFill rotWithShape="1">
          <a:blip r:embed="rId2" cstate="hqprint">
            <a:duotone>
              <a:srgbClr val="BE5208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599815" y="870585"/>
            <a:ext cx="478155" cy="478155"/>
          </a:xfrm>
          <a:prstGeom prst="rect"/>
          <a:noFill/>
        </p:spPr>
      </p:pic>
    </p:spTree>
    <p:extLst>
      <p:ext uri="{BB962C8B-B14F-4D97-AF65-F5344CB8AC3E}">
        <p14:creationId xmlns=""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33</Pages>
  <Paragraphs>708</Paragraphs>
  <Words>1477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윤상림</dc:creator>
  <cp:lastModifiedBy>고 수</cp:lastModifiedBy>
  <dc:title>PowerPoint 프레젠테이션</dc:title>
  <dcterms:modified xsi:type="dcterms:W3CDTF">2019-03-28T06:08:27Z</dcterms:modified>
</cp:coreProperties>
</file>