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5"/>
  </p:notesMasterIdLst>
  <p:sldIdLst>
    <p:sldId id="256" r:id="rId5"/>
    <p:sldId id="276" r:id="rId6"/>
    <p:sldId id="257" r:id="rId7"/>
    <p:sldId id="258" r:id="rId8"/>
    <p:sldId id="275" r:id="rId9"/>
    <p:sldId id="259" r:id="rId10"/>
    <p:sldId id="260" r:id="rId11"/>
    <p:sldId id="261" r:id="rId12"/>
    <p:sldId id="262" r:id="rId13"/>
    <p:sldId id="263" r:id="rId14"/>
    <p:sldId id="264" r:id="rId15"/>
    <p:sldId id="265" r:id="rId16"/>
    <p:sldId id="267" r:id="rId17"/>
    <p:sldId id="266" r:id="rId18"/>
    <p:sldId id="268" r:id="rId19"/>
    <p:sldId id="269" r:id="rId20"/>
    <p:sldId id="270" r:id="rId21"/>
    <p:sldId id="271" r:id="rId22"/>
    <p:sldId id="272" r:id="rId23"/>
    <p:sldId id="273" r:id="rId24"/>
  </p:sldIdLst>
  <p:sldSz cx="9144000" cy="5143500" type="screen16x9"/>
  <p:notesSz cx="6858000" cy="9144000"/>
  <p:embeddedFontLst>
    <p:embeddedFont>
      <p:font typeface="Montserrat" panose="020B0604020202020204" charset="0"/>
      <p:regular r:id="rId26"/>
      <p:bold r:id="rId27"/>
      <p:italic r:id="rId28"/>
      <p:boldItalic r:id="rId29"/>
    </p:embeddedFont>
    <p:embeddedFont>
      <p:font typeface="Raleway"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68F01A-3B01-7B5E-B963-666B85F6143A}" v="2" dt="2022-11-18T10:38:51.083"/>
    <p1510:client id="{A87B6B9D-35C7-46EA-AD42-EC477B9A0C0E}" v="12" dt="2022-11-18T09:48:51.985"/>
    <p1510:client id="{B6838FDC-FEB6-4344-A4B0-779CCF96612F}" v="56" dt="2022-11-18T09:52:58.181"/>
    <p1510:client id="{C7495F0C-0FB0-4314-A25F-2A5AFB33D229}" v="6" dt="2022-11-18T10:05:29.3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érôme HENRIQUES" userId="S::jerome.henriques@efrei.net::67e31d79-2b00-4a68-9ceb-dc85813598dc" providerId="AD" clId="Web-{C7495F0C-0FB0-4314-A25F-2A5AFB33D229}"/>
    <pc:docChg chg="addSld delSld modSld">
      <pc:chgData name="Jérôme HENRIQUES" userId="S::jerome.henriques@efrei.net::67e31d79-2b00-4a68-9ceb-dc85813598dc" providerId="AD" clId="Web-{C7495F0C-0FB0-4314-A25F-2A5AFB33D229}" dt="2022-11-18T10:05:29.328" v="5"/>
      <pc:docMkLst>
        <pc:docMk/>
      </pc:docMkLst>
      <pc:sldChg chg="modSp">
        <pc:chgData name="Jérôme HENRIQUES" userId="S::jerome.henriques@efrei.net::67e31d79-2b00-4a68-9ceb-dc85813598dc" providerId="AD" clId="Web-{C7495F0C-0FB0-4314-A25F-2A5AFB33D229}" dt="2022-11-18T09:37:28.874" v="1" actId="20577"/>
        <pc:sldMkLst>
          <pc:docMk/>
          <pc:sldMk cId="0" sldId="261"/>
        </pc:sldMkLst>
        <pc:spChg chg="mod">
          <ac:chgData name="Jérôme HENRIQUES" userId="S::jerome.henriques@efrei.net::67e31d79-2b00-4a68-9ceb-dc85813598dc" providerId="AD" clId="Web-{C7495F0C-0FB0-4314-A25F-2A5AFB33D229}" dt="2022-11-18T09:37:28.874" v="1" actId="20577"/>
          <ac:spMkLst>
            <pc:docMk/>
            <pc:sldMk cId="0" sldId="261"/>
            <ac:spMk id="106" creationId="{00000000-0000-0000-0000-000000000000}"/>
          </ac:spMkLst>
        </pc:spChg>
      </pc:sldChg>
      <pc:sldChg chg="addSp delSp">
        <pc:chgData name="Jérôme HENRIQUES" userId="S::jerome.henriques@efrei.net::67e31d79-2b00-4a68-9ceb-dc85813598dc" providerId="AD" clId="Web-{C7495F0C-0FB0-4314-A25F-2A5AFB33D229}" dt="2022-11-18T10:05:29.328" v="5"/>
        <pc:sldMkLst>
          <pc:docMk/>
          <pc:sldMk cId="0" sldId="265"/>
        </pc:sldMkLst>
        <pc:picChg chg="add del">
          <ac:chgData name="Jérôme HENRIQUES" userId="S::jerome.henriques@efrei.net::67e31d79-2b00-4a68-9ceb-dc85813598dc" providerId="AD" clId="Web-{C7495F0C-0FB0-4314-A25F-2A5AFB33D229}" dt="2022-11-18T10:05:29.328" v="5"/>
          <ac:picMkLst>
            <pc:docMk/>
            <pc:sldMk cId="0" sldId="265"/>
            <ac:picMk id="137" creationId="{00000000-0000-0000-0000-000000000000}"/>
          </ac:picMkLst>
        </pc:picChg>
      </pc:sldChg>
      <pc:sldChg chg="new del">
        <pc:chgData name="Jérôme HENRIQUES" userId="S::jerome.henriques@efrei.net::67e31d79-2b00-4a68-9ceb-dc85813598dc" providerId="AD" clId="Web-{C7495F0C-0FB0-4314-A25F-2A5AFB33D229}" dt="2022-11-18T10:05:11.874" v="3"/>
        <pc:sldMkLst>
          <pc:docMk/>
          <pc:sldMk cId="426980602" sldId="277"/>
        </pc:sldMkLst>
      </pc:sldChg>
    </pc:docChg>
  </pc:docChgLst>
  <pc:docChgLst>
    <pc:chgData name="Réléna LIM" userId="S::relena.lim@efrei.net::f8485d17-dcd8-477e-bce8-81c530214991" providerId="AD" clId="Web-{A87B6B9D-35C7-46EA-AD42-EC477B9A0C0E}"/>
    <pc:docChg chg="modSld">
      <pc:chgData name="Réléna LIM" userId="S::relena.lim@efrei.net::f8485d17-dcd8-477e-bce8-81c530214991" providerId="AD" clId="Web-{A87B6B9D-35C7-46EA-AD42-EC477B9A0C0E}" dt="2022-11-18T09:48:51.985" v="5" actId="20577"/>
      <pc:docMkLst>
        <pc:docMk/>
      </pc:docMkLst>
      <pc:sldChg chg="modSp">
        <pc:chgData name="Réléna LIM" userId="S::relena.lim@efrei.net::f8485d17-dcd8-477e-bce8-81c530214991" providerId="AD" clId="Web-{A87B6B9D-35C7-46EA-AD42-EC477B9A0C0E}" dt="2022-11-18T09:37:46.716" v="0" actId="20577"/>
        <pc:sldMkLst>
          <pc:docMk/>
          <pc:sldMk cId="0" sldId="262"/>
        </pc:sldMkLst>
        <pc:spChg chg="mod">
          <ac:chgData name="Réléna LIM" userId="S::relena.lim@efrei.net::f8485d17-dcd8-477e-bce8-81c530214991" providerId="AD" clId="Web-{A87B6B9D-35C7-46EA-AD42-EC477B9A0C0E}" dt="2022-11-18T09:37:46.716" v="0" actId="20577"/>
          <ac:spMkLst>
            <pc:docMk/>
            <pc:sldMk cId="0" sldId="262"/>
            <ac:spMk id="113" creationId="{00000000-0000-0000-0000-000000000000}"/>
          </ac:spMkLst>
        </pc:spChg>
      </pc:sldChg>
      <pc:sldChg chg="modSp">
        <pc:chgData name="Réléna LIM" userId="S::relena.lim@efrei.net::f8485d17-dcd8-477e-bce8-81c530214991" providerId="AD" clId="Web-{A87B6B9D-35C7-46EA-AD42-EC477B9A0C0E}" dt="2022-11-18T09:48:51.985" v="5" actId="20577"/>
        <pc:sldMkLst>
          <pc:docMk/>
          <pc:sldMk cId="0" sldId="263"/>
        </pc:sldMkLst>
        <pc:spChg chg="mod">
          <ac:chgData name="Réléna LIM" userId="S::relena.lim@efrei.net::f8485d17-dcd8-477e-bce8-81c530214991" providerId="AD" clId="Web-{A87B6B9D-35C7-46EA-AD42-EC477B9A0C0E}" dt="2022-11-18T09:48:51.985" v="5" actId="20577"/>
          <ac:spMkLst>
            <pc:docMk/>
            <pc:sldMk cId="0" sldId="263"/>
            <ac:spMk id="121" creationId="{00000000-0000-0000-0000-000000000000}"/>
          </ac:spMkLst>
        </pc:spChg>
      </pc:sldChg>
    </pc:docChg>
  </pc:docChgLst>
  <pc:docChgLst>
    <pc:chgData name="GOMEZ Alexandre" userId="S::alexandre.gomez.22@efrei.net::9ef14a5f-cfae-415f-a8e8-ebe3436cb6bc" providerId="AD" clId="Web-{B6838FDC-FEB6-4344-A4B0-779CCF96612F}"/>
    <pc:docChg chg="modSld">
      <pc:chgData name="GOMEZ Alexandre" userId="S::alexandre.gomez.22@efrei.net::9ef14a5f-cfae-415f-a8e8-ebe3436cb6bc" providerId="AD" clId="Web-{B6838FDC-FEB6-4344-A4B0-779CCF96612F}" dt="2022-11-18T09:45:34.792" v="22" actId="20577"/>
      <pc:docMkLst>
        <pc:docMk/>
      </pc:docMkLst>
      <pc:sldChg chg="modSp">
        <pc:chgData name="GOMEZ Alexandre" userId="S::alexandre.gomez.22@efrei.net::9ef14a5f-cfae-415f-a8e8-ebe3436cb6bc" providerId="AD" clId="Web-{B6838FDC-FEB6-4344-A4B0-779CCF96612F}" dt="2022-11-18T09:39:29.515" v="14" actId="20577"/>
        <pc:sldMkLst>
          <pc:docMk/>
          <pc:sldMk cId="0" sldId="262"/>
        </pc:sldMkLst>
        <pc:spChg chg="mod">
          <ac:chgData name="GOMEZ Alexandre" userId="S::alexandre.gomez.22@efrei.net::9ef14a5f-cfae-415f-a8e8-ebe3436cb6bc" providerId="AD" clId="Web-{B6838FDC-FEB6-4344-A4B0-779CCF96612F}" dt="2022-11-18T09:39:29.515" v="14" actId="20577"/>
          <ac:spMkLst>
            <pc:docMk/>
            <pc:sldMk cId="0" sldId="262"/>
            <ac:spMk id="113" creationId="{00000000-0000-0000-0000-000000000000}"/>
          </ac:spMkLst>
        </pc:spChg>
      </pc:sldChg>
      <pc:sldChg chg="modSp">
        <pc:chgData name="GOMEZ Alexandre" userId="S::alexandre.gomez.22@efrei.net::9ef14a5f-cfae-415f-a8e8-ebe3436cb6bc" providerId="AD" clId="Web-{B6838FDC-FEB6-4344-A4B0-779CCF96612F}" dt="2022-11-18T09:45:34.792" v="22" actId="20577"/>
        <pc:sldMkLst>
          <pc:docMk/>
          <pc:sldMk cId="0" sldId="263"/>
        </pc:sldMkLst>
        <pc:spChg chg="mod">
          <ac:chgData name="GOMEZ Alexandre" userId="S::alexandre.gomez.22@efrei.net::9ef14a5f-cfae-415f-a8e8-ebe3436cb6bc" providerId="AD" clId="Web-{B6838FDC-FEB6-4344-A4B0-779CCF96612F}" dt="2022-11-18T09:45:34.792" v="22" actId="20577"/>
          <ac:spMkLst>
            <pc:docMk/>
            <pc:sldMk cId="0" sldId="263"/>
            <ac:spMk id="121" creationId="{00000000-0000-0000-0000-000000000000}"/>
          </ac:spMkLst>
        </pc:spChg>
      </pc:sldChg>
      <pc:sldChg chg="modSp">
        <pc:chgData name="GOMEZ Alexandre" userId="S::alexandre.gomez.22@efrei.net::9ef14a5f-cfae-415f-a8e8-ebe3436cb6bc" providerId="AD" clId="Web-{B6838FDC-FEB6-4344-A4B0-779CCF96612F}" dt="2022-11-18T09:39:31.390" v="17" actId="20577"/>
        <pc:sldMkLst>
          <pc:docMk/>
          <pc:sldMk cId="0" sldId="264"/>
        </pc:sldMkLst>
        <pc:spChg chg="mod">
          <ac:chgData name="GOMEZ Alexandre" userId="S::alexandre.gomez.22@efrei.net::9ef14a5f-cfae-415f-a8e8-ebe3436cb6bc" providerId="AD" clId="Web-{B6838FDC-FEB6-4344-A4B0-779CCF96612F}" dt="2022-11-18T09:39:31.390" v="17" actId="20577"/>
          <ac:spMkLst>
            <pc:docMk/>
            <pc:sldMk cId="0" sldId="264"/>
            <ac:spMk id="128" creationId="{00000000-0000-0000-0000-000000000000}"/>
          </ac:spMkLst>
        </pc:spChg>
      </pc:sldChg>
      <pc:sldChg chg="modSp">
        <pc:chgData name="GOMEZ Alexandre" userId="S::alexandre.gomez.22@efrei.net::9ef14a5f-cfae-415f-a8e8-ebe3436cb6bc" providerId="AD" clId="Web-{B6838FDC-FEB6-4344-A4B0-779CCF96612F}" dt="2022-11-18T09:39:32.297" v="18" actId="20577"/>
        <pc:sldMkLst>
          <pc:docMk/>
          <pc:sldMk cId="0" sldId="265"/>
        </pc:sldMkLst>
        <pc:spChg chg="mod">
          <ac:chgData name="GOMEZ Alexandre" userId="S::alexandre.gomez.22@efrei.net::9ef14a5f-cfae-415f-a8e8-ebe3436cb6bc" providerId="AD" clId="Web-{B6838FDC-FEB6-4344-A4B0-779CCF96612F}" dt="2022-11-18T09:39:32.297" v="18" actId="20577"/>
          <ac:spMkLst>
            <pc:docMk/>
            <pc:sldMk cId="0" sldId="265"/>
            <ac:spMk id="135" creationId="{00000000-0000-0000-0000-000000000000}"/>
          </ac:spMkLst>
        </pc:spChg>
      </pc:sldChg>
      <pc:sldChg chg="modSp">
        <pc:chgData name="GOMEZ Alexandre" userId="S::alexandre.gomez.22@efrei.net::9ef14a5f-cfae-415f-a8e8-ebe3436cb6bc" providerId="AD" clId="Web-{B6838FDC-FEB6-4344-A4B0-779CCF96612F}" dt="2022-11-18T09:39:33.437" v="19" actId="20577"/>
        <pc:sldMkLst>
          <pc:docMk/>
          <pc:sldMk cId="0" sldId="266"/>
        </pc:sldMkLst>
        <pc:spChg chg="mod">
          <ac:chgData name="GOMEZ Alexandre" userId="S::alexandre.gomez.22@efrei.net::9ef14a5f-cfae-415f-a8e8-ebe3436cb6bc" providerId="AD" clId="Web-{B6838FDC-FEB6-4344-A4B0-779CCF96612F}" dt="2022-11-18T09:39:33.437" v="19" actId="20577"/>
          <ac:spMkLst>
            <pc:docMk/>
            <pc:sldMk cId="0" sldId="266"/>
            <ac:spMk id="143" creationId="{00000000-0000-0000-0000-000000000000}"/>
          </ac:spMkLst>
        </pc:spChg>
      </pc:sldChg>
      <pc:sldChg chg="modSp">
        <pc:chgData name="GOMEZ Alexandre" userId="S::alexandre.gomez.22@efrei.net::9ef14a5f-cfae-415f-a8e8-ebe3436cb6bc" providerId="AD" clId="Web-{B6838FDC-FEB6-4344-A4B0-779CCF96612F}" dt="2022-11-18T09:39:34.281" v="20" actId="20577"/>
        <pc:sldMkLst>
          <pc:docMk/>
          <pc:sldMk cId="0" sldId="267"/>
        </pc:sldMkLst>
        <pc:spChg chg="mod">
          <ac:chgData name="GOMEZ Alexandre" userId="S::alexandre.gomez.22@efrei.net::9ef14a5f-cfae-415f-a8e8-ebe3436cb6bc" providerId="AD" clId="Web-{B6838FDC-FEB6-4344-A4B0-779CCF96612F}" dt="2022-11-18T09:39:34.281" v="20" actId="20577"/>
          <ac:spMkLst>
            <pc:docMk/>
            <pc:sldMk cId="0" sldId="267"/>
            <ac:spMk id="151" creationId="{00000000-0000-0000-0000-000000000000}"/>
          </ac:spMkLst>
        </pc:spChg>
      </pc:sldChg>
    </pc:docChg>
  </pc:docChgLst>
  <pc:docChgLst>
    <pc:chgData name="Nadia CHOUGUI" userId="S::nadia.chougui@efrei.net::ebb46277-449d-43a1-99b6-c50c29b436d8" providerId="AD" clId="Web-{6368F01A-3B01-7B5E-B963-666B85F6143A}"/>
    <pc:docChg chg="addSld sldOrd">
      <pc:chgData name="Nadia CHOUGUI" userId="S::nadia.chougui@efrei.net::ebb46277-449d-43a1-99b6-c50c29b436d8" providerId="AD" clId="Web-{6368F01A-3B01-7B5E-B963-666B85F6143A}" dt="2022-11-18T10:38:51.083" v="1"/>
      <pc:docMkLst>
        <pc:docMk/>
      </pc:docMkLst>
      <pc:sldChg chg="ord">
        <pc:chgData name="Nadia CHOUGUI" userId="S::nadia.chougui@efrei.net::ebb46277-449d-43a1-99b6-c50c29b436d8" providerId="AD" clId="Web-{6368F01A-3B01-7B5E-B963-666B85F6143A}" dt="2022-11-18T10:38:51.083" v="1"/>
        <pc:sldMkLst>
          <pc:docMk/>
          <pc:sldMk cId="0" sldId="267"/>
        </pc:sldMkLst>
      </pc:sldChg>
      <pc:sldChg chg="new">
        <pc:chgData name="Nadia CHOUGUI" userId="S::nadia.chougui@efrei.net::ebb46277-449d-43a1-99b6-c50c29b436d8" providerId="AD" clId="Web-{6368F01A-3B01-7B5E-B963-666B85F6143A}" dt="2022-11-18T09:55:09.853" v="0"/>
        <pc:sldMkLst>
          <pc:docMk/>
          <pc:sldMk cId="4175644072"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5bdc966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5bdc9662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8527b1878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8527b1878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8527b1878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8527b1878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527b1878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8527b1878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8527b1878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8527b1878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8527b18789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8527b18789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527b1878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527b1878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8535e301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8535e301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8535e3018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8535e3018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8535e3018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535e3018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5bdc96627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5bdc96627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8535e301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8535e301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5bdc96627e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5bdc96627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6297b60a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6297b60a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bdc96627e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bdc96627e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6297b60a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6297b60a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627cda35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627cda35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627cda350d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627cda350d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6297b60af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6297b60af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english.britishcouncil.org/node/1439"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1073700" y="1525550"/>
            <a:ext cx="3000375" cy="2228850"/>
          </a:xfrm>
          <a:prstGeom prst="rect">
            <a:avLst/>
          </a:prstGeom>
          <a:noFill/>
          <a:ln>
            <a:noFill/>
          </a:ln>
        </p:spPr>
      </p:pic>
      <p:sp>
        <p:nvSpPr>
          <p:cNvPr id="56" name="Google Shape;56;p13"/>
          <p:cNvSpPr txBox="1">
            <a:spLocks noGrp="1"/>
          </p:cNvSpPr>
          <p:nvPr>
            <p:ph type="title"/>
          </p:nvPr>
        </p:nvSpPr>
        <p:spPr>
          <a:xfrm>
            <a:off x="111125" y="445025"/>
            <a:ext cx="872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90" b="1">
                <a:latin typeface="Montserrat"/>
                <a:ea typeface="Montserrat"/>
                <a:cs typeface="Montserrat"/>
                <a:sym typeface="Montserrat"/>
              </a:rPr>
              <a:t>      </a:t>
            </a:r>
            <a:r>
              <a:rPr lang="en" sz="2090" b="1">
                <a:solidFill>
                  <a:schemeClr val="bg1"/>
                </a:solidFill>
                <a:latin typeface="Montserrat"/>
                <a:ea typeface="Montserrat"/>
                <a:cs typeface="Montserrat"/>
                <a:sym typeface="Montserrat"/>
              </a:rPr>
              <a:t>Writing Professional Emails</a:t>
            </a:r>
            <a:endParaRPr sz="2090">
              <a:solidFill>
                <a:schemeClr val="bg1"/>
              </a:solidFill>
              <a:latin typeface="Raleway"/>
              <a:ea typeface="Raleway"/>
              <a:cs typeface="Raleway"/>
              <a:sym typeface="Raleway"/>
            </a:endParaRPr>
          </a:p>
          <a:p>
            <a:pPr marL="0" lvl="0" indent="0" algn="l" rtl="0">
              <a:spcBef>
                <a:spcPts val="0"/>
              </a:spcBef>
              <a:spcAft>
                <a:spcPts val="0"/>
              </a:spcAft>
              <a:buClr>
                <a:schemeClr val="dk1"/>
              </a:buClr>
              <a:buSzPct val="78571"/>
              <a:buFont typeface="Arial"/>
              <a:buNone/>
            </a:pPr>
            <a:r>
              <a:rPr lang="en" sz="1400">
                <a:solidFill>
                  <a:schemeClr val="bg1"/>
                </a:solidFill>
              </a:rPr>
              <a:t> </a:t>
            </a:r>
            <a:endParaRPr sz="1400">
              <a:solidFill>
                <a:schemeClr val="bg1"/>
              </a:solidFill>
            </a:endParaRPr>
          </a:p>
          <a:p>
            <a:pPr marL="0" lvl="0" indent="0" algn="l" rtl="0">
              <a:spcBef>
                <a:spcPts val="0"/>
              </a:spcBef>
              <a:spcAft>
                <a:spcPts val="0"/>
              </a:spcAft>
              <a:buNone/>
            </a:pPr>
            <a:endParaRPr sz="1400">
              <a:solidFill>
                <a:srgbClr val="000000"/>
              </a:solidFill>
            </a:endParaRPr>
          </a:p>
        </p:txBody>
      </p:sp>
      <p:sp>
        <p:nvSpPr>
          <p:cNvPr id="57" name="Google Shape;57;p13"/>
          <p:cNvSpPr txBox="1">
            <a:spLocks noGrp="1"/>
          </p:cNvSpPr>
          <p:nvPr>
            <p:ph type="body" idx="1"/>
          </p:nvPr>
        </p:nvSpPr>
        <p:spPr>
          <a:xfrm rot="10800000" flipH="1">
            <a:off x="111125" y="1212725"/>
            <a:ext cx="3999900" cy="375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8" name="Google Shape;58;p1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018"/>
              <a:buNone/>
            </a:pPr>
            <a:endParaRPr sz="2090" b="1">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2090" b="1">
              <a:solidFill>
                <a:schemeClr val="dk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r>
              <a:rPr lang="en" sz="2090" b="1">
                <a:solidFill>
                  <a:schemeClr val="dk1"/>
                </a:solidFill>
                <a:latin typeface="Montserrat"/>
                <a:ea typeface="Montserrat"/>
                <a:cs typeface="Montserrat"/>
                <a:sym typeface="Montserrat"/>
              </a:rPr>
              <a:t>      </a:t>
            </a:r>
            <a:r>
              <a:rPr lang="en" sz="1481" b="1">
                <a:solidFill>
                  <a:schemeClr val="bg1"/>
                </a:solidFill>
                <a:latin typeface="Montserrat"/>
                <a:ea typeface="Montserrat"/>
                <a:cs typeface="Montserrat"/>
                <a:sym typeface="Montserrat"/>
              </a:rPr>
              <a:t>Lesson 3:	 18/11/2022</a:t>
            </a:r>
            <a:endParaRPr sz="1481"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SzPts val="1018"/>
              <a:buNone/>
            </a:pPr>
            <a:endParaRPr sz="1481" b="1">
              <a:solidFill>
                <a:schemeClr val="bg1"/>
              </a:solidFill>
              <a:latin typeface="Montserrat"/>
              <a:ea typeface="Montserrat"/>
              <a:cs typeface="Montserrat"/>
              <a:sym typeface="Montserrat"/>
            </a:endParaRPr>
          </a:p>
          <a:p>
            <a:pPr marL="914400" lvl="0" indent="0" algn="l" rtl="0">
              <a:lnSpc>
                <a:spcPct val="90000"/>
              </a:lnSpc>
              <a:spcBef>
                <a:spcPts val="0"/>
              </a:spcBef>
              <a:spcAft>
                <a:spcPts val="0"/>
              </a:spcAft>
              <a:buNone/>
            </a:pPr>
            <a:endParaRPr sz="1481" b="1">
              <a:solidFill>
                <a:schemeClr val="bg1"/>
              </a:solidFill>
              <a:latin typeface="Montserrat"/>
              <a:ea typeface="Montserrat"/>
              <a:cs typeface="Montserrat"/>
              <a:sym typeface="Montserrat"/>
            </a:endParaRPr>
          </a:p>
          <a:p>
            <a:pPr marL="457200" marR="0" lvl="0" indent="-290950" algn="l" rtl="0">
              <a:lnSpc>
                <a:spcPct val="90000"/>
              </a:lnSpc>
              <a:spcBef>
                <a:spcPts val="0"/>
              </a:spcBef>
              <a:spcAft>
                <a:spcPts val="0"/>
              </a:spcAft>
              <a:buClr>
                <a:schemeClr val="dk1"/>
              </a:buClr>
              <a:buSzPts val="982"/>
              <a:buFont typeface="Montserrat"/>
              <a:buChar char="●"/>
            </a:pPr>
            <a:r>
              <a:rPr lang="en" sz="1481" b="1">
                <a:solidFill>
                  <a:schemeClr val="bg1"/>
                </a:solidFill>
                <a:latin typeface="Montserrat"/>
                <a:ea typeface="Montserrat"/>
                <a:cs typeface="Montserrat"/>
                <a:sym typeface="Montserrat"/>
              </a:rPr>
              <a:t>Graph Description Review</a:t>
            </a:r>
            <a:endParaRPr sz="1481" b="1">
              <a:solidFill>
                <a:schemeClr val="bg1"/>
              </a:solidFill>
              <a:latin typeface="Montserrat"/>
              <a:ea typeface="Montserrat"/>
              <a:cs typeface="Montserrat"/>
              <a:sym typeface="Montserrat"/>
            </a:endParaRPr>
          </a:p>
          <a:p>
            <a:pPr marL="914400" marR="0" lvl="0" indent="0" algn="l" rtl="0">
              <a:lnSpc>
                <a:spcPct val="90000"/>
              </a:lnSpc>
              <a:spcBef>
                <a:spcPts val="0"/>
              </a:spcBef>
              <a:spcAft>
                <a:spcPts val="0"/>
              </a:spcAft>
              <a:buNone/>
            </a:pPr>
            <a:endParaRPr sz="1481" b="1">
              <a:solidFill>
                <a:schemeClr val="bg1"/>
              </a:solidFill>
              <a:latin typeface="Montserrat"/>
              <a:ea typeface="Montserrat"/>
              <a:cs typeface="Montserrat"/>
              <a:sym typeface="Montserrat"/>
            </a:endParaRPr>
          </a:p>
          <a:p>
            <a:pPr marL="914400" marR="0" lvl="0" indent="0" algn="l" rtl="0">
              <a:lnSpc>
                <a:spcPct val="90000"/>
              </a:lnSpc>
              <a:spcBef>
                <a:spcPts val="0"/>
              </a:spcBef>
              <a:spcAft>
                <a:spcPts val="0"/>
              </a:spcAft>
              <a:buNone/>
            </a:pPr>
            <a:r>
              <a:rPr lang="en" sz="1481" b="1">
                <a:solidFill>
                  <a:schemeClr val="bg1"/>
                </a:solidFill>
                <a:latin typeface="Montserrat"/>
                <a:ea typeface="Montserrat"/>
                <a:cs typeface="Montserrat"/>
                <a:sym typeface="Montserrat"/>
              </a:rPr>
              <a:t> </a:t>
            </a:r>
            <a:endParaRPr sz="1481" b="1">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 sz="1481" b="1">
                <a:solidFill>
                  <a:schemeClr val="bg1"/>
                </a:solidFill>
                <a:latin typeface="Montserrat"/>
                <a:ea typeface="Montserrat"/>
                <a:cs typeface="Montserrat"/>
                <a:sym typeface="Montserrat"/>
              </a:rPr>
              <a:t>TP: Graph Description in Class and on Paper</a:t>
            </a:r>
            <a:endParaRPr sz="1481"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None/>
            </a:pPr>
            <a:endParaRPr sz="1481" b="1">
              <a:solidFill>
                <a:schemeClr val="bg1"/>
              </a:solidFill>
              <a:latin typeface="Montserrat"/>
              <a:ea typeface="Montserrat"/>
              <a:cs typeface="Montserrat"/>
              <a:sym typeface="Montserrat"/>
            </a:endParaRPr>
          </a:p>
          <a:p>
            <a:pPr marL="457200" lvl="0" indent="-290950" algn="l" rtl="0">
              <a:lnSpc>
                <a:spcPct val="90000"/>
              </a:lnSpc>
              <a:spcBef>
                <a:spcPts val="0"/>
              </a:spcBef>
              <a:spcAft>
                <a:spcPts val="0"/>
              </a:spcAft>
              <a:buClr>
                <a:schemeClr val="dk1"/>
              </a:buClr>
              <a:buSzPts val="982"/>
              <a:buFont typeface="Montserrat"/>
              <a:buChar char="●"/>
            </a:pPr>
            <a:r>
              <a:rPr lang="en" sz="1481" b="1">
                <a:solidFill>
                  <a:schemeClr val="bg1"/>
                </a:solidFill>
                <a:latin typeface="Montserrat"/>
                <a:ea typeface="Montserrat"/>
                <a:cs typeface="Montserrat"/>
                <a:sym typeface="Montserrat"/>
              </a:rPr>
              <a:t>Writing Emails</a:t>
            </a:r>
            <a:endParaRPr sz="1481" b="1">
              <a:solidFill>
                <a:schemeClr val="bg1"/>
              </a:solidFill>
              <a:latin typeface="Montserrat"/>
              <a:ea typeface="Montserrat"/>
              <a:cs typeface="Montserrat"/>
              <a:sym typeface="Montserrat"/>
            </a:endParaRPr>
          </a:p>
          <a:p>
            <a:pPr marL="0" lvl="0" indent="0" algn="l" rtl="0">
              <a:lnSpc>
                <a:spcPct val="90000"/>
              </a:lnSpc>
              <a:spcBef>
                <a:spcPts val="0"/>
              </a:spcBef>
              <a:spcAft>
                <a:spcPts val="0"/>
              </a:spcAft>
              <a:buNone/>
            </a:pPr>
            <a:endParaRPr sz="1481" b="1">
              <a:solidFill>
                <a:schemeClr val="dk1"/>
              </a:solidFill>
              <a:latin typeface="Montserrat"/>
              <a:ea typeface="Montserrat"/>
              <a:cs typeface="Montserrat"/>
              <a:sym typeface="Montserrat"/>
            </a:endParaRPr>
          </a:p>
          <a:p>
            <a:pPr marL="457200" lvl="0" indent="0" algn="l" rtl="0">
              <a:lnSpc>
                <a:spcPct val="90000"/>
              </a:lnSpc>
              <a:spcBef>
                <a:spcPts val="0"/>
              </a:spcBef>
              <a:spcAft>
                <a:spcPts val="0"/>
              </a:spcAft>
              <a:buNone/>
            </a:pPr>
            <a:endParaRPr sz="1481" b="1">
              <a:solidFill>
                <a:schemeClr val="dk1"/>
              </a:solidFill>
              <a:latin typeface="Montserrat"/>
              <a:ea typeface="Montserrat"/>
              <a:cs typeface="Montserrat"/>
              <a:sym typeface="Montserrat"/>
            </a:endParaRPr>
          </a:p>
          <a:p>
            <a:pPr marL="0" lvl="0" indent="0" algn="l" rtl="0">
              <a:lnSpc>
                <a:spcPct val="105000"/>
              </a:lnSpc>
              <a:spcBef>
                <a:spcPts val="0"/>
              </a:spcBef>
              <a:spcAft>
                <a:spcPts val="1200"/>
              </a:spcAft>
              <a:buSzPts val="1018"/>
              <a:buNone/>
            </a:pPr>
            <a:endParaRPr sz="995" b="1"/>
          </a:p>
        </p:txBody>
      </p:sp>
      <p:pic>
        <p:nvPicPr>
          <p:cNvPr id="59" name="Google Shape;59;p13"/>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60" name="Google Shape;60;p13"/>
          <p:cNvPicPr preferRelativeResize="0"/>
          <p:nvPr/>
        </p:nvPicPr>
        <p:blipFill>
          <a:blip r:embed="rId5">
            <a:alphaModFix/>
          </a:blip>
          <a:stretch>
            <a:fillRect/>
          </a:stretch>
        </p:blipFill>
        <p:spPr>
          <a:xfrm>
            <a:off x="779850" y="1525550"/>
            <a:ext cx="3443600" cy="2626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0"/>
                                        <p:tgtEl>
                                          <p:spTgt spid="57">
                                            <p:txEl>
                                              <p:pRg st="0" end="0"/>
                                            </p:txEl>
                                          </p:spTgt>
                                        </p:tgtEl>
                                      </p:cBhvr>
                                    </p:animEffect>
                                    <p:set>
                                      <p:cBhvr>
                                        <p:cTn id="7" dur="1" fill="hold">
                                          <p:stCondLst>
                                            <p:cond delay="5000"/>
                                          </p:stCondLst>
                                        </p:cTn>
                                        <p:tgtEl>
                                          <p:spTgt spid="5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19"/>
        <p:cNvGrpSpPr/>
        <p:nvPr/>
      </p:nvGrpSpPr>
      <p:grpSpPr>
        <a:xfrm>
          <a:off x="0" y="0"/>
          <a:ext cx="0" cy="0"/>
          <a:chOff x="0" y="0"/>
          <a:chExt cx="0" cy="0"/>
        </a:xfrm>
      </p:grpSpPr>
      <p:sp>
        <p:nvSpPr>
          <p:cNvPr id="120" name="Google Shape;120;p2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1" name="Google Shape;121;p20"/>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lang="fr-FR" sz="1100">
              <a:solidFill>
                <a:srgbClr val="FFFFFF"/>
              </a:solidFill>
              <a:highlight>
                <a:srgbClr val="FFFFFF"/>
              </a:highlight>
            </a:endParaRPr>
          </a:p>
          <a:p>
            <a:pPr marL="0" lvl="0" indent="0" algn="l" rtl="0">
              <a:lnSpc>
                <a:spcPct val="115000"/>
              </a:lnSpc>
              <a:spcBef>
                <a:spcPts val="0"/>
              </a:spcBef>
              <a:spcAft>
                <a:spcPts val="0"/>
              </a:spcAft>
              <a:buNone/>
            </a:pPr>
            <a:endParaRPr lang="fr-FR" sz="1100">
              <a:solidFill>
                <a:srgbClr val="FFFFFF"/>
              </a:solidFill>
              <a:highlight>
                <a:srgbClr val="FFFFFF"/>
              </a:highlight>
            </a:endParaRPr>
          </a:p>
          <a:p>
            <a:pPr marL="0" lvl="0" indent="0" algn="l" rtl="0">
              <a:lnSpc>
                <a:spcPct val="115000"/>
              </a:lnSpc>
              <a:spcBef>
                <a:spcPts val="0"/>
              </a:spcBef>
              <a:spcAft>
                <a:spcPts val="0"/>
              </a:spcAft>
              <a:buNone/>
            </a:pPr>
            <a:endParaRPr lang="fr-FR" sz="1100">
              <a:solidFill>
                <a:srgbClr val="FFFFFF"/>
              </a:solidFill>
              <a:highlight>
                <a:srgbClr val="FFFFFF"/>
              </a:highlight>
            </a:endParaRPr>
          </a:p>
          <a:p>
            <a:pPr marL="0" lvl="0" indent="0" algn="l" rtl="0">
              <a:lnSpc>
                <a:spcPct val="115000"/>
              </a:lnSpc>
              <a:spcBef>
                <a:spcPts val="0"/>
              </a:spcBef>
              <a:spcAft>
                <a:spcPts val="0"/>
              </a:spcAft>
              <a:buClr>
                <a:schemeClr val="dk1"/>
              </a:buClr>
              <a:buSzPct val="52631"/>
              <a:buFont typeface="Arial"/>
              <a:buNone/>
            </a:pPr>
            <a:r>
              <a:rPr lang="en" sz="2050" b="1">
                <a:solidFill>
                  <a:schemeClr val="bg1"/>
                </a:solidFill>
                <a:latin typeface="Montserrat"/>
                <a:ea typeface="Montserrat"/>
                <a:cs typeface="Montserrat"/>
                <a:sym typeface="Montserrat"/>
              </a:rPr>
              <a:t>Writing Emails - </a:t>
            </a:r>
            <a:r>
              <a:rPr lang="en" sz="2050" b="1" err="1">
                <a:solidFill>
                  <a:schemeClr val="bg1"/>
                </a:solidFill>
                <a:latin typeface="Montserrat"/>
                <a:ea typeface="Montserrat"/>
                <a:cs typeface="Montserrat"/>
                <a:sym typeface="Montserrat"/>
              </a:rPr>
              <a:t>Organising</a:t>
            </a:r>
            <a:r>
              <a:rPr lang="en" sz="2050" b="1">
                <a:solidFill>
                  <a:schemeClr val="bg1"/>
                </a:solidFill>
                <a:latin typeface="Montserrat"/>
                <a:ea typeface="Montserrat"/>
                <a:cs typeface="Montserrat"/>
                <a:sym typeface="Montserrat"/>
              </a:rPr>
              <a:t> Your Emails</a:t>
            </a:r>
            <a:endParaRPr lang="en"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en" sz="1300" b="1">
                <a:solidFill>
                  <a:schemeClr val="bg1"/>
                </a:solidFill>
                <a:latin typeface="Montserrat"/>
                <a:ea typeface="Montserrat"/>
                <a:cs typeface="Montserrat"/>
                <a:sym typeface="Montserrat"/>
              </a:rPr>
              <a:t>Activity: You've got mail! Learn how to talk about the different parts of an email program.</a:t>
            </a:r>
            <a:endParaRPr lang="en" sz="130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0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en" sz="1300" b="1">
                <a:solidFill>
                  <a:schemeClr val="bg1"/>
                </a:solidFill>
                <a:latin typeface="Montserrat"/>
                <a:ea typeface="Montserrat"/>
                <a:cs typeface="Montserrat"/>
                <a:sym typeface="Montserrat"/>
              </a:rPr>
              <a:t>Fill in the blanks in the text below:</a:t>
            </a:r>
            <a:endParaRPr lang="en" sz="130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00" b="1">
              <a:solidFill>
                <a:schemeClr val="bg1"/>
              </a:solidFill>
              <a:latin typeface="Montserrat"/>
              <a:ea typeface="Montserrat"/>
              <a:cs typeface="Montserrat"/>
            </a:endParaRPr>
          </a:p>
          <a:p>
            <a:pPr marL="0" lvl="0" indent="0" algn="l" rtl="0">
              <a:lnSpc>
                <a:spcPct val="115000"/>
              </a:lnSpc>
              <a:spcBef>
                <a:spcPts val="0"/>
              </a:spcBef>
              <a:spcAft>
                <a:spcPts val="0"/>
              </a:spcAft>
              <a:buClr>
                <a:schemeClr val="dk1"/>
              </a:buClr>
              <a:buSzPct val="79136"/>
              <a:buFont typeface="Arial"/>
              <a:buNone/>
            </a:pPr>
            <a:r>
              <a:rPr lang="en" sz="1300" b="1">
                <a:solidFill>
                  <a:schemeClr val="bg1"/>
                </a:solidFill>
                <a:latin typeface="Montserrat"/>
                <a:ea typeface="Montserrat"/>
                <a:cs typeface="Montserrat"/>
                <a:sym typeface="Montserrat"/>
              </a:rPr>
              <a:t>Most emails that you get go straight to your (1). This is where you decide which emails to read and which to delete. But if your server doesn’t </a:t>
            </a:r>
            <a:r>
              <a:rPr lang="en" sz="1300" b="1" err="1">
                <a:solidFill>
                  <a:schemeClr val="bg1"/>
                </a:solidFill>
                <a:latin typeface="Montserrat"/>
                <a:ea typeface="Montserrat"/>
                <a:cs typeface="Montserrat"/>
                <a:sym typeface="Montserrat"/>
              </a:rPr>
              <a:t>recognise</a:t>
            </a:r>
            <a:r>
              <a:rPr lang="en" sz="1300" b="1">
                <a:solidFill>
                  <a:schemeClr val="bg1"/>
                </a:solidFill>
                <a:latin typeface="Montserrat"/>
                <a:ea typeface="Montserrat"/>
                <a:cs typeface="Montserrat"/>
                <a:sym typeface="Montserrat"/>
              </a:rPr>
              <a:t> the address of a sender, it will probably put the email in the (2) mail folder. This is where all those annoying adverts usually go. But sometimes good emails go there too, so remember to check from time to time.</a:t>
            </a:r>
            <a:endParaRPr lang="en" sz="1300" b="1">
              <a:solidFill>
                <a:schemeClr val="bg1"/>
              </a:solidFill>
              <a:latin typeface="Montserrat"/>
              <a:ea typeface="Montserrat"/>
              <a:cs typeface="Montserrat"/>
            </a:endParaRPr>
          </a:p>
          <a:p>
            <a:pPr marL="0" lvl="0" indent="0" algn="l" rtl="0">
              <a:lnSpc>
                <a:spcPct val="115000"/>
              </a:lnSpc>
              <a:spcBef>
                <a:spcPts val="900"/>
              </a:spcBef>
              <a:spcAft>
                <a:spcPts val="0"/>
              </a:spcAft>
              <a:buClr>
                <a:schemeClr val="dk1"/>
              </a:buClr>
              <a:buSzPct val="79136"/>
              <a:buFont typeface="Arial"/>
              <a:buNone/>
            </a:pPr>
            <a:r>
              <a:rPr lang="en" sz="1300" b="1">
                <a:solidFill>
                  <a:schemeClr val="bg1"/>
                </a:solidFill>
                <a:latin typeface="Montserrat"/>
                <a:ea typeface="Montserrat"/>
                <a:cs typeface="Montserrat"/>
                <a:sym typeface="Montserrat"/>
              </a:rPr>
              <a:t>Do you ever worry because you just deleted an email by mistake? Don’t worry – just look in the (3) folder. It’s probably still there. Sometimes it can be difficult to find an old email. So why not put them into (4) to make them easy to find? You can do this for any emails you wrote too – you can find them in (5).</a:t>
            </a:r>
            <a:endParaRPr lang="en" sz="1300" b="1">
              <a:solidFill>
                <a:schemeClr val="bg1"/>
              </a:solidFill>
              <a:latin typeface="Montserrat"/>
              <a:ea typeface="Montserrat"/>
              <a:cs typeface="Montserrat"/>
            </a:endParaRPr>
          </a:p>
          <a:p>
            <a:pPr>
              <a:lnSpc>
                <a:spcPct val="115000"/>
              </a:lnSpc>
              <a:spcBef>
                <a:spcPts val="900"/>
              </a:spcBef>
              <a:buSzPct val="79136"/>
            </a:pPr>
            <a:r>
              <a:rPr lang="en" sz="1300" b="1">
                <a:solidFill>
                  <a:schemeClr val="bg1"/>
                </a:solidFill>
                <a:latin typeface="Montserrat"/>
                <a:ea typeface="Montserrat"/>
                <a:cs typeface="Montserrat"/>
                <a:sym typeface="Montserrat"/>
              </a:rPr>
              <a:t>Some people keep hundreds of business cards with people’s email address and phone number. You don’t need to do this – use your (6) as an address book, and it can store all these details for you. Have you ever found it difficult to finish writing an email? Don’t worry – just save it under (7) and finish it later!</a:t>
            </a:r>
            <a:endParaRPr lang="en" sz="1300" b="1">
              <a:solidFill>
                <a:schemeClr val="bg1"/>
              </a:solidFill>
              <a:latin typeface="Montserrat"/>
              <a:ea typeface="Montserrat"/>
              <a:cs typeface="Montserrat"/>
            </a:endParaRPr>
          </a:p>
          <a:p>
            <a:pPr marL="0" lvl="0" indent="0" algn="l" rtl="0">
              <a:lnSpc>
                <a:spcPct val="115000"/>
              </a:lnSpc>
              <a:spcBef>
                <a:spcPts val="900"/>
              </a:spcBef>
              <a:spcAft>
                <a:spcPts val="1500"/>
              </a:spcAft>
              <a:buNone/>
            </a:pPr>
            <a:endParaRPr lang="fr-FR" sz="1300" b="1">
              <a:solidFill>
                <a:srgbClr val="FFFFFF"/>
              </a:solidFill>
              <a:latin typeface="Montserrat"/>
              <a:ea typeface="Montserrat"/>
              <a:cs typeface="Montserrat"/>
            </a:endParaRPr>
          </a:p>
        </p:txBody>
      </p:sp>
      <p:pic>
        <p:nvPicPr>
          <p:cNvPr id="122" name="Google Shape;122;p20"/>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26"/>
        <p:cNvGrpSpPr/>
        <p:nvPr/>
      </p:nvGrpSpPr>
      <p:grpSpPr>
        <a:xfrm>
          <a:off x="0" y="0"/>
          <a:ext cx="0" cy="0"/>
          <a:chOff x="0" y="0"/>
          <a:chExt cx="0" cy="0"/>
        </a:xfrm>
      </p:grpSpPr>
      <p:sp>
        <p:nvSpPr>
          <p:cNvPr id="127" name="Google Shape;127;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28" name="Google Shape;128;p21"/>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lang="fr-FR" sz="1100">
              <a:solidFill>
                <a:schemeClr val="bg1"/>
              </a:solidFill>
              <a:highlight>
                <a:srgbClr val="FFFFFF"/>
              </a:highlight>
            </a:endParaRPr>
          </a:p>
          <a:p>
            <a:pPr marL="0" lvl="0" indent="0" algn="l" rtl="0">
              <a:lnSpc>
                <a:spcPct val="115000"/>
              </a:lnSpc>
              <a:spcBef>
                <a:spcPts val="0"/>
              </a:spcBef>
              <a:spcAft>
                <a:spcPts val="0"/>
              </a:spcAft>
              <a:buNone/>
            </a:pPr>
            <a:endParaRPr lang="fr-FR" sz="1100">
              <a:solidFill>
                <a:schemeClr val="bg1"/>
              </a:solidFill>
              <a:highlight>
                <a:srgbClr val="FFFFFF"/>
              </a:highlight>
            </a:endParaRPr>
          </a:p>
          <a:p>
            <a:pPr marL="0" lvl="0" indent="0" algn="l" rtl="0">
              <a:lnSpc>
                <a:spcPct val="115000"/>
              </a:lnSpc>
              <a:spcBef>
                <a:spcPts val="0"/>
              </a:spcBef>
              <a:spcAft>
                <a:spcPts val="0"/>
              </a:spcAft>
              <a:buNone/>
            </a:pPr>
            <a:endParaRPr lang="fr-FR" sz="1100">
              <a:solidFill>
                <a:schemeClr val="bg1"/>
              </a:solidFill>
              <a:highlight>
                <a:srgbClr val="FFFFFF"/>
              </a:highlight>
            </a:endParaRPr>
          </a:p>
          <a:p>
            <a:pPr marL="0" lvl="0" indent="0" algn="l" rtl="0">
              <a:lnSpc>
                <a:spcPct val="115000"/>
              </a:lnSpc>
              <a:spcBef>
                <a:spcPts val="0"/>
              </a:spcBef>
              <a:spcAft>
                <a:spcPts val="0"/>
              </a:spcAft>
              <a:buNone/>
            </a:pPr>
            <a:r>
              <a:rPr lang="fr-FR" sz="2050" b="1">
                <a:solidFill>
                  <a:schemeClr val="bg1"/>
                </a:solidFill>
                <a:latin typeface="Montserrat"/>
                <a:ea typeface="Montserrat"/>
                <a:cs typeface="Montserrat"/>
                <a:sym typeface="Montserrat"/>
              </a:rPr>
              <a:t>Writing Emails - </a:t>
            </a:r>
            <a:r>
              <a:rPr lang="fr-FR" sz="2050" b="1" err="1">
                <a:solidFill>
                  <a:schemeClr val="bg1"/>
                </a:solidFill>
                <a:latin typeface="Montserrat"/>
                <a:ea typeface="Montserrat"/>
                <a:cs typeface="Montserrat"/>
                <a:sym typeface="Montserrat"/>
              </a:rPr>
              <a:t>Organising</a:t>
            </a:r>
            <a:r>
              <a:rPr lang="fr-FR" sz="2050" b="1">
                <a:solidFill>
                  <a:schemeClr val="bg1"/>
                </a:solidFill>
                <a:latin typeface="Montserrat"/>
                <a:ea typeface="Montserrat"/>
                <a:cs typeface="Montserrat"/>
                <a:sym typeface="Montserrat"/>
              </a:rPr>
              <a:t> Your Emails</a:t>
            </a:r>
            <a:endParaRPr lang="fr-FR" sz="205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Activity: </a:t>
            </a:r>
            <a:r>
              <a:rPr lang="fr-FR" sz="1350" b="1" err="1">
                <a:solidFill>
                  <a:schemeClr val="bg1"/>
                </a:solidFill>
                <a:latin typeface="Montserrat"/>
                <a:ea typeface="Montserrat"/>
                <a:cs typeface="Montserrat"/>
                <a:sym typeface="Montserrat"/>
              </a:rPr>
              <a:t>You've</a:t>
            </a:r>
            <a:r>
              <a:rPr lang="fr-FR" sz="1350" b="1">
                <a:solidFill>
                  <a:schemeClr val="bg1"/>
                </a:solidFill>
                <a:latin typeface="Montserrat"/>
                <a:ea typeface="Montserrat"/>
                <a:cs typeface="Montserrat"/>
                <a:sym typeface="Montserrat"/>
              </a:rPr>
              <a:t> </a:t>
            </a:r>
            <a:r>
              <a:rPr lang="fr-FR" sz="1350" b="1" err="1">
                <a:solidFill>
                  <a:schemeClr val="bg1"/>
                </a:solidFill>
                <a:latin typeface="Montserrat"/>
                <a:ea typeface="Montserrat"/>
                <a:cs typeface="Montserrat"/>
                <a:sym typeface="Montserrat"/>
              </a:rPr>
              <a:t>got</a:t>
            </a:r>
            <a:r>
              <a:rPr lang="fr-FR" sz="1350" b="1">
                <a:solidFill>
                  <a:schemeClr val="bg1"/>
                </a:solidFill>
                <a:latin typeface="Montserrat"/>
                <a:ea typeface="Montserrat"/>
                <a:cs typeface="Montserrat"/>
                <a:sym typeface="Montserrat"/>
              </a:rPr>
              <a:t> mail! </a:t>
            </a:r>
            <a:r>
              <a:rPr lang="fr-FR" sz="1350" b="1" err="1">
                <a:solidFill>
                  <a:schemeClr val="bg1"/>
                </a:solidFill>
                <a:latin typeface="Montserrat"/>
                <a:ea typeface="Montserrat"/>
                <a:cs typeface="Montserrat"/>
                <a:sym typeface="Montserrat"/>
              </a:rPr>
              <a:t>Learn</a:t>
            </a:r>
            <a:r>
              <a:rPr lang="fr-FR" sz="1350" b="1">
                <a:solidFill>
                  <a:schemeClr val="bg1"/>
                </a:solidFill>
                <a:latin typeface="Montserrat"/>
                <a:ea typeface="Montserrat"/>
                <a:cs typeface="Montserrat"/>
                <a:sym typeface="Montserrat"/>
              </a:rPr>
              <a:t> how to talk about the </a:t>
            </a:r>
            <a:r>
              <a:rPr lang="fr-FR" sz="1350" b="1" err="1">
                <a:solidFill>
                  <a:schemeClr val="bg1"/>
                </a:solidFill>
                <a:latin typeface="Montserrat"/>
                <a:ea typeface="Montserrat"/>
                <a:cs typeface="Montserrat"/>
                <a:sym typeface="Montserrat"/>
              </a:rPr>
              <a:t>different</a:t>
            </a:r>
            <a:r>
              <a:rPr lang="fr-FR" sz="1350" b="1">
                <a:solidFill>
                  <a:schemeClr val="bg1"/>
                </a:solidFill>
                <a:latin typeface="Montserrat"/>
                <a:ea typeface="Montserrat"/>
                <a:cs typeface="Montserrat"/>
                <a:sym typeface="Montserrat"/>
              </a:rPr>
              <a:t> parts of an email program.</a:t>
            </a: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Fill in the </a:t>
            </a:r>
            <a:r>
              <a:rPr lang="fr-FR" sz="1350" b="1" err="1">
                <a:solidFill>
                  <a:schemeClr val="bg1"/>
                </a:solidFill>
                <a:latin typeface="Montserrat"/>
                <a:ea typeface="Montserrat"/>
                <a:cs typeface="Montserrat"/>
                <a:sym typeface="Montserrat"/>
              </a:rPr>
              <a:t>blanks</a:t>
            </a:r>
            <a:r>
              <a:rPr lang="fr-FR" sz="1350" b="1">
                <a:solidFill>
                  <a:schemeClr val="bg1"/>
                </a:solidFill>
                <a:latin typeface="Montserrat"/>
                <a:ea typeface="Montserrat"/>
                <a:cs typeface="Montserrat"/>
                <a:sym typeface="Montserrat"/>
              </a:rPr>
              <a:t> in the </a:t>
            </a:r>
            <a:r>
              <a:rPr lang="fr-FR" sz="1350" b="1" err="1">
                <a:solidFill>
                  <a:schemeClr val="bg1"/>
                </a:solidFill>
                <a:latin typeface="Montserrat"/>
                <a:ea typeface="Montserrat"/>
                <a:cs typeface="Montserrat"/>
                <a:sym typeface="Montserrat"/>
              </a:rPr>
              <a:t>text</a:t>
            </a:r>
            <a:r>
              <a:rPr lang="fr-FR" sz="1350" b="1">
                <a:solidFill>
                  <a:schemeClr val="bg1"/>
                </a:solidFill>
                <a:latin typeface="Montserrat"/>
                <a:ea typeface="Montserrat"/>
                <a:cs typeface="Montserrat"/>
                <a:sym typeface="Montserrat"/>
              </a:rPr>
              <a:t> </a:t>
            </a:r>
            <a:r>
              <a:rPr lang="fr-FR" sz="1350" b="1" err="1">
                <a:solidFill>
                  <a:schemeClr val="bg1"/>
                </a:solidFill>
                <a:latin typeface="Montserrat"/>
                <a:ea typeface="Montserrat"/>
                <a:cs typeface="Montserrat"/>
                <a:sym typeface="Montserrat"/>
              </a:rPr>
              <a:t>below</a:t>
            </a:r>
            <a:r>
              <a:rPr lang="fr-FR" sz="1350" b="1">
                <a:solidFill>
                  <a:schemeClr val="bg1"/>
                </a:solidFill>
                <a:latin typeface="Montserrat"/>
                <a:ea typeface="Montserrat"/>
                <a:cs typeface="Montserrat"/>
                <a:sym typeface="Montserrat"/>
              </a:rPr>
              <a:t>: </a:t>
            </a:r>
            <a:r>
              <a:rPr lang="fr-FR" sz="1350" b="1" err="1">
                <a:solidFill>
                  <a:schemeClr val="bg1"/>
                </a:solidFill>
                <a:latin typeface="Montserrat"/>
                <a:ea typeface="Montserrat"/>
                <a:cs typeface="Montserrat"/>
                <a:sym typeface="Montserrat"/>
              </a:rPr>
              <a:t>Answers</a:t>
            </a:r>
            <a:endParaRPr lang="fr-FR" sz="1350" b="1" err="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Inbox</a:t>
            </a: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Junk mail /spam</a:t>
            </a: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Deleted/Trash</a:t>
            </a: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Folders</a:t>
            </a: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Sent</a:t>
            </a: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Contacts</a:t>
            </a: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Draft</a:t>
            </a: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lvl="0" indent="0" algn="l" rtl="0">
              <a:lnSpc>
                <a:spcPct val="115000"/>
              </a:lnSpc>
              <a:spcBef>
                <a:spcPts val="0"/>
              </a:spcBef>
              <a:spcAft>
                <a:spcPts val="1500"/>
              </a:spcAft>
              <a:buNone/>
            </a:pPr>
            <a:endParaRPr lang="fr-FR" sz="1350" b="1">
              <a:solidFill>
                <a:schemeClr val="bg1"/>
              </a:solidFill>
              <a:latin typeface="Montserrat"/>
              <a:ea typeface="Montserrat"/>
              <a:cs typeface="Montserrat"/>
            </a:endParaRPr>
          </a:p>
        </p:txBody>
      </p:sp>
      <p:pic>
        <p:nvPicPr>
          <p:cNvPr id="129" name="Google Shape;129;p21"/>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33"/>
        <p:cNvGrpSpPr/>
        <p:nvPr/>
      </p:nvGrpSpPr>
      <p:grpSpPr>
        <a:xfrm>
          <a:off x="0" y="0"/>
          <a:ext cx="0" cy="0"/>
          <a:chOff x="0" y="0"/>
          <a:chExt cx="0" cy="0"/>
        </a:xfrm>
      </p:grpSpPr>
      <p:sp>
        <p:nvSpPr>
          <p:cNvPr id="134" name="Google Shape;134;p22"/>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5" name="Google Shape;135;p22"/>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lang="fr-FR" sz="1100">
              <a:solidFill>
                <a:schemeClr val="bg1"/>
              </a:solidFill>
              <a:highlight>
                <a:srgbClr val="FFFFFF"/>
              </a:highlight>
            </a:endParaRPr>
          </a:p>
          <a:p>
            <a:pPr marL="0" lvl="0" indent="0" algn="l" rtl="0">
              <a:lnSpc>
                <a:spcPct val="115000"/>
              </a:lnSpc>
              <a:spcBef>
                <a:spcPts val="0"/>
              </a:spcBef>
              <a:spcAft>
                <a:spcPts val="0"/>
              </a:spcAft>
              <a:buNone/>
            </a:pPr>
            <a:r>
              <a:rPr lang="fr-FR" sz="2050" b="1">
                <a:solidFill>
                  <a:schemeClr val="bg1"/>
                </a:solidFill>
                <a:latin typeface="Montserrat"/>
                <a:ea typeface="Montserrat"/>
                <a:cs typeface="Montserrat"/>
                <a:sym typeface="Montserrat"/>
              </a:rPr>
              <a:t>Writing Emails - Starting and Finishing Emails</a:t>
            </a:r>
            <a:endParaRPr lang="fr-FR" sz="205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Formal or informal?</a:t>
            </a:r>
            <a:endParaRPr lang="fr-FR" sz="13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457200" marR="0" lvl="0" indent="-316865" algn="l" rtl="0">
              <a:lnSpc>
                <a:spcPct val="115000"/>
              </a:lnSpc>
              <a:spcBef>
                <a:spcPts val="0"/>
              </a:spcBef>
              <a:spcAft>
                <a:spcPts val="0"/>
              </a:spcAft>
              <a:buSzPts val="1390"/>
              <a:buFont typeface="Montserrat"/>
              <a:buChar char="●"/>
            </a:pPr>
            <a:r>
              <a:rPr lang="fr-FR" sz="1350" b="1">
                <a:solidFill>
                  <a:schemeClr val="bg1"/>
                </a:solidFill>
                <a:latin typeface="Montserrat"/>
                <a:ea typeface="Montserrat"/>
                <a:cs typeface="Montserrat"/>
                <a:sym typeface="Montserrat"/>
              </a:rPr>
              <a:t>We write a formal email when we want to be polite, or when we do not know the reader very well. A lot of work emails are formal. We write informal emails when we want to be friendly, or when we know the reader well. A lot of social emails are informal. Here are some examples of formal and informal messages:</a:t>
            </a:r>
          </a:p>
          <a:p>
            <a:pPr marL="45720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45720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1500"/>
              </a:spcAft>
              <a:buNone/>
            </a:pPr>
            <a:endParaRPr sz="1390" b="1">
              <a:latin typeface="Montserrat"/>
              <a:ea typeface="Montserrat"/>
              <a:cs typeface="Montserrat"/>
              <a:sym typeface="Montserrat"/>
            </a:endParaRPr>
          </a:p>
        </p:txBody>
      </p:sp>
      <p:pic>
        <p:nvPicPr>
          <p:cNvPr id="136" name="Google Shape;136;p22"/>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37" name="Google Shape;137;p22"/>
          <p:cNvPicPr preferRelativeResize="0"/>
          <p:nvPr/>
        </p:nvPicPr>
        <p:blipFill>
          <a:blip r:embed="rId4">
            <a:alphaModFix/>
          </a:blip>
          <a:stretch>
            <a:fillRect/>
          </a:stretch>
        </p:blipFill>
        <p:spPr>
          <a:xfrm>
            <a:off x="242488" y="3183875"/>
            <a:ext cx="8791575" cy="203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49"/>
        <p:cNvGrpSpPr/>
        <p:nvPr/>
      </p:nvGrpSpPr>
      <p:grpSpPr>
        <a:xfrm>
          <a:off x="0" y="0"/>
          <a:ext cx="0" cy="0"/>
          <a:chOff x="0" y="0"/>
          <a:chExt cx="0" cy="0"/>
        </a:xfrm>
      </p:grpSpPr>
      <p:sp>
        <p:nvSpPr>
          <p:cNvPr id="150" name="Google Shape;150;p2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1" name="Google Shape;151;p24"/>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lang="fr-FR" sz="1100">
              <a:solidFill>
                <a:schemeClr val="bg1"/>
              </a:solidFill>
              <a:highlight>
                <a:srgbClr val="FFFFFF"/>
              </a:highlight>
            </a:endParaRPr>
          </a:p>
          <a:p>
            <a:pPr marL="0" lvl="0" indent="0" algn="l" rtl="0">
              <a:lnSpc>
                <a:spcPct val="115000"/>
              </a:lnSpc>
              <a:spcBef>
                <a:spcPts val="0"/>
              </a:spcBef>
              <a:spcAft>
                <a:spcPts val="0"/>
              </a:spcAft>
              <a:buNone/>
            </a:pPr>
            <a:endParaRPr lang="fr-FR" sz="1100">
              <a:solidFill>
                <a:schemeClr val="bg1"/>
              </a:solidFill>
              <a:highlight>
                <a:srgbClr val="FFFFFF"/>
              </a:highlight>
            </a:endParaRPr>
          </a:p>
          <a:p>
            <a:pPr marL="0" lvl="0" indent="0" algn="l" rtl="0">
              <a:lnSpc>
                <a:spcPct val="115000"/>
              </a:lnSpc>
              <a:spcBef>
                <a:spcPts val="0"/>
              </a:spcBef>
              <a:spcAft>
                <a:spcPts val="0"/>
              </a:spcAft>
              <a:buNone/>
            </a:pPr>
            <a:r>
              <a:rPr lang="fr-FR" sz="2050" b="1">
                <a:solidFill>
                  <a:schemeClr val="bg1"/>
                </a:solidFill>
                <a:latin typeface="Montserrat"/>
                <a:ea typeface="Montserrat"/>
                <a:cs typeface="Montserrat"/>
                <a:sym typeface="Montserrat"/>
              </a:rPr>
              <a:t>Writing Emails - Starting and Finishing Emails</a:t>
            </a:r>
            <a:endParaRPr lang="fr-FR" sz="20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lvl="0" indent="0" algn="l" rtl="0">
              <a:lnSpc>
                <a:spcPct val="110000"/>
              </a:lnSpc>
              <a:spcBef>
                <a:spcPts val="3000"/>
              </a:spcBef>
              <a:spcAft>
                <a:spcPts val="0"/>
              </a:spcAft>
              <a:buNone/>
            </a:pPr>
            <a:r>
              <a:rPr lang="fr-FR" sz="1350" b="1">
                <a:solidFill>
                  <a:schemeClr val="bg1"/>
                </a:solidFill>
                <a:latin typeface="Montserrat"/>
                <a:ea typeface="Montserrat"/>
                <a:cs typeface="Montserrat"/>
                <a:sym typeface="Montserrat"/>
              </a:rPr>
              <a:t>Phrases for starting and finishing</a:t>
            </a:r>
            <a:endParaRPr lang="fr-FR" sz="1350" b="1">
              <a:solidFill>
                <a:schemeClr val="bg1"/>
              </a:solidFill>
              <a:latin typeface="Montserrat"/>
              <a:ea typeface="Montserrat"/>
              <a:cs typeface="Montserrat"/>
            </a:endParaRPr>
          </a:p>
          <a:p>
            <a:pPr marL="457200" lvl="0" indent="-316865" algn="l" rtl="0">
              <a:lnSpc>
                <a:spcPct val="115000"/>
              </a:lnSpc>
              <a:spcBef>
                <a:spcPts val="900"/>
              </a:spcBef>
              <a:spcAft>
                <a:spcPts val="0"/>
              </a:spcAft>
              <a:buSzPts val="1390"/>
              <a:buFont typeface="Montserrat"/>
              <a:buChar char="●"/>
            </a:pPr>
            <a:r>
              <a:rPr lang="fr-FR" sz="1350" b="1">
                <a:solidFill>
                  <a:schemeClr val="bg1"/>
                </a:solidFill>
                <a:latin typeface="Montserrat"/>
                <a:ea typeface="Montserrat"/>
                <a:cs typeface="Montserrat"/>
                <a:sym typeface="Montserrat"/>
              </a:rPr>
              <a:t>Here are some phrases which we use for starting and finishing emails. We use these in formal and informal emails:</a:t>
            </a:r>
          </a:p>
          <a:p>
            <a:pPr marL="0" lvl="0" indent="0" algn="l" rtl="0">
              <a:lnSpc>
                <a:spcPct val="115000"/>
              </a:lnSpc>
              <a:spcBef>
                <a:spcPts val="900"/>
              </a:spcBef>
              <a:spcAft>
                <a:spcPts val="0"/>
              </a:spcAft>
              <a:buNone/>
            </a:pPr>
            <a:endParaRPr sz="1350">
              <a:highlight>
                <a:srgbClr val="FFFFFF"/>
              </a:highlight>
            </a:endParaRPr>
          </a:p>
          <a:p>
            <a:pPr marL="457200" marR="0" lvl="0" indent="0" algn="l" rtl="0">
              <a:lnSpc>
                <a:spcPct val="115000"/>
              </a:lnSpc>
              <a:spcBef>
                <a:spcPts val="900"/>
              </a:spcBef>
              <a:spcAft>
                <a:spcPts val="0"/>
              </a:spcAft>
              <a:buNone/>
            </a:pPr>
            <a:endParaRPr sz="1390" b="1">
              <a:latin typeface="Montserrat"/>
              <a:ea typeface="Montserrat"/>
              <a:cs typeface="Montserrat"/>
              <a:sym typeface="Montserrat"/>
            </a:endParaRPr>
          </a:p>
          <a:p>
            <a:pPr marL="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None/>
            </a:pPr>
            <a:endParaRPr sz="1100"/>
          </a:p>
          <a:p>
            <a:pPr marL="45720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45720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1500"/>
              </a:spcAft>
              <a:buNone/>
            </a:pPr>
            <a:endParaRPr sz="1390" b="1">
              <a:latin typeface="Montserrat"/>
              <a:ea typeface="Montserrat"/>
              <a:cs typeface="Montserrat"/>
              <a:sym typeface="Montserrat"/>
            </a:endParaRPr>
          </a:p>
        </p:txBody>
      </p:sp>
      <p:pic>
        <p:nvPicPr>
          <p:cNvPr id="152" name="Google Shape;152;p2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53" name="Google Shape;153;p24"/>
          <p:cNvPicPr preferRelativeResize="0"/>
          <p:nvPr/>
        </p:nvPicPr>
        <p:blipFill>
          <a:blip r:embed="rId4">
            <a:alphaModFix/>
          </a:blip>
          <a:stretch>
            <a:fillRect/>
          </a:stretch>
        </p:blipFill>
        <p:spPr>
          <a:xfrm>
            <a:off x="183725" y="2895688"/>
            <a:ext cx="8648700" cy="208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41"/>
        <p:cNvGrpSpPr/>
        <p:nvPr/>
      </p:nvGrpSpPr>
      <p:grpSpPr>
        <a:xfrm>
          <a:off x="0" y="0"/>
          <a:ext cx="0" cy="0"/>
          <a:chOff x="0" y="0"/>
          <a:chExt cx="0" cy="0"/>
        </a:xfrm>
      </p:grpSpPr>
      <p:sp>
        <p:nvSpPr>
          <p:cNvPr id="142" name="Google Shape;142;p2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43" name="Google Shape;143;p23"/>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fr-FR" sz="2050" b="1">
                <a:solidFill>
                  <a:schemeClr val="bg1"/>
                </a:solidFill>
                <a:latin typeface="Montserrat"/>
                <a:ea typeface="Montserrat"/>
                <a:cs typeface="Montserrat"/>
                <a:sym typeface="Montserrat"/>
              </a:rPr>
              <a:t>Writing Emails - Starting and Finishing Emails</a:t>
            </a:r>
            <a:endParaRPr lang="fr-FR" sz="20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Before you start writing an email, decide if you want to write a formal email or an informal one.</a:t>
            </a:r>
            <a:endParaRPr lang="fr-FR" sz="13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r>
              <a:rPr lang="fr-FR" sz="1350" b="1">
                <a:solidFill>
                  <a:schemeClr val="bg1"/>
                </a:solidFill>
                <a:latin typeface="Montserrat"/>
                <a:ea typeface="Montserrat"/>
                <a:cs typeface="Montserrat"/>
                <a:sym typeface="Montserrat"/>
              </a:rPr>
              <a:t>Layout and punctuation</a:t>
            </a:r>
            <a:endParaRPr lang="fr-FR" sz="13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457200" marR="0" lvl="0" indent="-316865" algn="l" rtl="0">
              <a:lnSpc>
                <a:spcPct val="115000"/>
              </a:lnSpc>
              <a:spcBef>
                <a:spcPts val="0"/>
              </a:spcBef>
              <a:spcAft>
                <a:spcPts val="0"/>
              </a:spcAft>
              <a:buSzPts val="1390"/>
              <a:buFont typeface="Montserrat"/>
              <a:buChar char="●"/>
            </a:pPr>
            <a:r>
              <a:rPr lang="fr-FR" sz="1350" b="1">
                <a:solidFill>
                  <a:schemeClr val="bg1"/>
                </a:solidFill>
                <a:latin typeface="Montserrat"/>
                <a:ea typeface="Montserrat"/>
                <a:cs typeface="Montserrat"/>
                <a:sym typeface="Montserrat"/>
              </a:rPr>
              <a:t>Starting an email: We normally write a comma after the opening phrase. We start a new line after the name of the person we’re writing to.</a:t>
            </a:r>
            <a:endParaRPr lang="fr-FR" sz="1350" b="1">
              <a:solidFill>
                <a:schemeClr val="bg1"/>
              </a:solidFill>
              <a:latin typeface="Montserrat"/>
              <a:ea typeface="Montserrat"/>
              <a:cs typeface="Montserrat"/>
            </a:endParaRPr>
          </a:p>
          <a:p>
            <a:pPr marL="457200" marR="0" lvl="0" indent="-316865" algn="l" rtl="0">
              <a:lnSpc>
                <a:spcPct val="115000"/>
              </a:lnSpc>
              <a:spcBef>
                <a:spcPts val="0"/>
              </a:spcBef>
              <a:spcAft>
                <a:spcPts val="0"/>
              </a:spcAft>
              <a:buSzPts val="1390"/>
              <a:buFont typeface="Montserrat"/>
              <a:buChar char="●"/>
            </a:pPr>
            <a:r>
              <a:rPr lang="fr-FR" sz="1350" b="1">
                <a:solidFill>
                  <a:schemeClr val="bg1"/>
                </a:solidFill>
                <a:latin typeface="Montserrat"/>
                <a:ea typeface="Montserrat"/>
                <a:cs typeface="Montserrat"/>
                <a:sym typeface="Montserrat"/>
              </a:rPr>
              <a:t>Finishing an email: We normally write a comma after the closing phrase. We start a new line to write our name at the end.</a:t>
            </a:r>
            <a:endParaRPr lang="fr-FR" sz="1350" b="1">
              <a:solidFill>
                <a:schemeClr val="bg1"/>
              </a:solidFill>
              <a:latin typeface="Montserrat"/>
              <a:ea typeface="Montserrat"/>
              <a:cs typeface="Montserrat"/>
            </a:endParaRPr>
          </a:p>
          <a:p>
            <a:pPr marL="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Clr>
                <a:schemeClr val="dk1"/>
              </a:buClr>
              <a:buSzPts val="1100"/>
              <a:buFont typeface="Arial"/>
              <a:buNone/>
            </a:pPr>
            <a:endParaRPr sz="1100"/>
          </a:p>
          <a:p>
            <a:pPr marL="45720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45720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1500"/>
              </a:spcAft>
              <a:buNone/>
            </a:pPr>
            <a:endParaRPr sz="1390" b="1">
              <a:latin typeface="Montserrat"/>
              <a:ea typeface="Montserrat"/>
              <a:cs typeface="Montserrat"/>
              <a:sym typeface="Montserrat"/>
            </a:endParaRPr>
          </a:p>
        </p:txBody>
      </p:sp>
      <p:pic>
        <p:nvPicPr>
          <p:cNvPr id="144" name="Google Shape;144;p23"/>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45" name="Google Shape;145;p23"/>
          <p:cNvPicPr preferRelativeResize="0"/>
          <p:nvPr/>
        </p:nvPicPr>
        <p:blipFill>
          <a:blip r:embed="rId4">
            <a:alphaModFix/>
          </a:blip>
          <a:stretch>
            <a:fillRect/>
          </a:stretch>
        </p:blipFill>
        <p:spPr>
          <a:xfrm>
            <a:off x="190275" y="3295650"/>
            <a:ext cx="8562975" cy="184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57"/>
        <p:cNvGrpSpPr/>
        <p:nvPr/>
      </p:nvGrpSpPr>
      <p:grpSpPr>
        <a:xfrm>
          <a:off x="0" y="0"/>
          <a:ext cx="0" cy="0"/>
          <a:chOff x="0" y="0"/>
          <a:chExt cx="0" cy="0"/>
        </a:xfrm>
      </p:grpSpPr>
      <p:sp>
        <p:nvSpPr>
          <p:cNvPr id="158" name="Google Shape;158;p2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9" name="Google Shape;159;p25"/>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Writing Emails - Starting and Finishing Emails</a:t>
            </a:r>
            <a:endParaRPr sz="1390" b="1">
              <a:solidFill>
                <a:schemeClr val="bg1"/>
              </a:solidFill>
              <a:latin typeface="Montserrat"/>
              <a:ea typeface="Montserrat"/>
              <a:cs typeface="Montserrat"/>
              <a:sym typeface="Montserrat"/>
            </a:endParaRPr>
          </a:p>
          <a:p>
            <a:pPr marL="0" marR="0" lvl="0" indent="0" algn="l" rtl="0">
              <a:lnSpc>
                <a:spcPct val="115000"/>
              </a:lnSpc>
              <a:spcBef>
                <a:spcPts val="0"/>
              </a:spcBef>
              <a:spcAft>
                <a:spcPts val="0"/>
              </a:spcAft>
              <a:buNone/>
            </a:pPr>
            <a:endParaRPr sz="1390" b="1">
              <a:solidFill>
                <a:schemeClr val="bg1"/>
              </a:solidFill>
              <a:latin typeface="Montserrat"/>
              <a:ea typeface="Montserrat"/>
              <a:cs typeface="Montserrat"/>
              <a:sym typeface="Montserrat"/>
            </a:endParaRPr>
          </a:p>
          <a:p>
            <a:pPr marL="0" lvl="0" indent="0" algn="l" rtl="0">
              <a:lnSpc>
                <a:spcPct val="110000"/>
              </a:lnSpc>
              <a:spcBef>
                <a:spcPts val="3000"/>
              </a:spcBef>
              <a:spcAft>
                <a:spcPts val="0"/>
              </a:spcAft>
              <a:buNone/>
            </a:pPr>
            <a:r>
              <a:rPr lang="en" sz="1390" b="1">
                <a:solidFill>
                  <a:schemeClr val="bg1"/>
                </a:solidFill>
                <a:latin typeface="Montserrat"/>
                <a:ea typeface="Montserrat"/>
                <a:cs typeface="Montserrat"/>
                <a:sym typeface="Montserrat"/>
              </a:rPr>
              <a:t>Phrases for starting and finishing</a:t>
            </a:r>
            <a:endParaRPr sz="1390" b="1">
              <a:solidFill>
                <a:schemeClr val="bg1"/>
              </a:solidFill>
              <a:latin typeface="Montserrat"/>
              <a:ea typeface="Montserrat"/>
              <a:cs typeface="Montserrat"/>
              <a:sym typeface="Montserrat"/>
            </a:endParaRPr>
          </a:p>
          <a:p>
            <a:pPr marL="457200" lvl="0" indent="-316865" algn="l" rtl="0">
              <a:lnSpc>
                <a:spcPct val="115000"/>
              </a:lnSpc>
              <a:spcBef>
                <a:spcPts val="900"/>
              </a:spcBef>
              <a:spcAft>
                <a:spcPts val="0"/>
              </a:spcAft>
              <a:buSzPts val="1390"/>
              <a:buFont typeface="Montserrat"/>
              <a:buChar char="●"/>
            </a:pPr>
            <a:r>
              <a:rPr lang="en" sz="1390" b="1">
                <a:solidFill>
                  <a:schemeClr val="bg1"/>
                </a:solidFill>
                <a:latin typeface="Montserrat"/>
                <a:ea typeface="Montserrat"/>
                <a:cs typeface="Montserrat"/>
                <a:sym typeface="Montserrat"/>
              </a:rPr>
              <a:t>You also need to know which phrases to use only in a formal email or an informal one:</a:t>
            </a:r>
            <a:endParaRPr sz="1390" b="1">
              <a:solidFill>
                <a:schemeClr val="bg1"/>
              </a:solidFill>
              <a:latin typeface="Montserrat"/>
              <a:ea typeface="Montserrat"/>
              <a:cs typeface="Montserrat"/>
              <a:sym typeface="Montserrat"/>
            </a:endParaRPr>
          </a:p>
          <a:p>
            <a:pPr marL="457200" marR="0" lvl="0" indent="0" algn="l" rtl="0">
              <a:lnSpc>
                <a:spcPct val="115000"/>
              </a:lnSpc>
              <a:spcBef>
                <a:spcPts val="900"/>
              </a:spcBef>
              <a:spcAft>
                <a:spcPts val="0"/>
              </a:spcAft>
              <a:buNone/>
            </a:pPr>
            <a:endParaRPr sz="1390" b="1">
              <a:solidFill>
                <a:schemeClr val="bg1"/>
              </a:solidFill>
              <a:latin typeface="Montserrat"/>
              <a:ea typeface="Montserrat"/>
              <a:cs typeface="Montserrat"/>
              <a:sym typeface="Montserrat"/>
            </a:endParaRPr>
          </a:p>
          <a:p>
            <a:pPr marL="0" marR="0" lvl="0" indent="0" algn="l" rtl="0">
              <a:lnSpc>
                <a:spcPct val="115000"/>
              </a:lnSpc>
              <a:spcBef>
                <a:spcPts val="0"/>
              </a:spcBef>
              <a:spcAft>
                <a:spcPts val="0"/>
              </a:spcAft>
              <a:buNone/>
            </a:pPr>
            <a:endParaRPr sz="13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a:p>
          <a:p>
            <a:pPr marL="45720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457200" marR="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1500"/>
              </a:spcAft>
              <a:buNone/>
            </a:pPr>
            <a:endParaRPr sz="1390" b="1">
              <a:latin typeface="Montserrat"/>
              <a:ea typeface="Montserrat"/>
              <a:cs typeface="Montserrat"/>
              <a:sym typeface="Montserrat"/>
            </a:endParaRPr>
          </a:p>
        </p:txBody>
      </p:sp>
      <p:pic>
        <p:nvPicPr>
          <p:cNvPr id="160" name="Google Shape;160;p2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61" name="Google Shape;161;p25"/>
          <p:cNvPicPr preferRelativeResize="0"/>
          <p:nvPr/>
        </p:nvPicPr>
        <p:blipFill>
          <a:blip r:embed="rId4">
            <a:alphaModFix/>
          </a:blip>
          <a:stretch>
            <a:fillRect/>
          </a:stretch>
        </p:blipFill>
        <p:spPr>
          <a:xfrm>
            <a:off x="267688" y="2219313"/>
            <a:ext cx="8258175" cy="292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65"/>
        <p:cNvGrpSpPr/>
        <p:nvPr/>
      </p:nvGrpSpPr>
      <p:grpSpPr>
        <a:xfrm>
          <a:off x="0" y="0"/>
          <a:ext cx="0" cy="0"/>
          <a:chOff x="0" y="0"/>
          <a:chExt cx="0" cy="0"/>
        </a:xfrm>
      </p:grpSpPr>
      <p:sp>
        <p:nvSpPr>
          <p:cNvPr id="166" name="Google Shape;166;p2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7" name="Google Shape;167;p26"/>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Writing Emails - Making Arrangements</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1390" b="1">
                <a:solidFill>
                  <a:schemeClr val="bg1"/>
                </a:solidFill>
                <a:latin typeface="Montserrat"/>
                <a:ea typeface="Montserrat"/>
                <a:cs typeface="Montserrat"/>
                <a:sym typeface="Montserrat"/>
              </a:rPr>
              <a:t>Think about these points when the purpose of your email is to make an arrangement.</a:t>
            </a:r>
            <a:endParaRPr sz="1390" b="1">
              <a:solidFill>
                <a:schemeClr val="bg1"/>
              </a:solidFill>
              <a:latin typeface="Montserrat"/>
              <a:ea typeface="Montserrat"/>
              <a:cs typeface="Montserrat"/>
              <a:sym typeface="Montserrat"/>
            </a:endParaRPr>
          </a:p>
          <a:p>
            <a:pPr marL="0" lvl="0" indent="0" algn="l" rtl="0">
              <a:lnSpc>
                <a:spcPct val="110000"/>
              </a:lnSpc>
              <a:spcBef>
                <a:spcPts val="3000"/>
              </a:spcBef>
              <a:spcAft>
                <a:spcPts val="0"/>
              </a:spcAft>
              <a:buNone/>
            </a:pPr>
            <a:r>
              <a:rPr lang="en" sz="1390" b="1">
                <a:solidFill>
                  <a:schemeClr val="bg1"/>
                </a:solidFill>
                <a:latin typeface="Montserrat"/>
                <a:ea typeface="Montserrat"/>
                <a:cs typeface="Montserrat"/>
                <a:sym typeface="Montserrat"/>
              </a:rPr>
              <a:t>Useful questions</a:t>
            </a:r>
            <a:endParaRPr sz="1390"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r>
              <a:rPr lang="en" sz="1390" b="1">
                <a:solidFill>
                  <a:schemeClr val="bg1"/>
                </a:solidFill>
                <a:latin typeface="Montserrat"/>
                <a:ea typeface="Montserrat"/>
                <a:cs typeface="Montserrat"/>
                <a:sym typeface="Montserrat"/>
              </a:rPr>
              <a:t>Here are some typical questions used for making arrangements:</a:t>
            </a:r>
            <a:endParaRPr sz="1390" b="1">
              <a:solidFill>
                <a:schemeClr val="bg1"/>
              </a:solidFill>
              <a:latin typeface="Montserrat"/>
              <a:ea typeface="Montserrat"/>
              <a:cs typeface="Montserrat"/>
              <a:sym typeface="Montserrat"/>
            </a:endParaRPr>
          </a:p>
          <a:p>
            <a:pPr marL="457200" lvl="0" indent="-308038" algn="l" rtl="0">
              <a:lnSpc>
                <a:spcPct val="115000"/>
              </a:lnSpc>
              <a:spcBef>
                <a:spcPts val="900"/>
              </a:spcBef>
              <a:spcAft>
                <a:spcPts val="0"/>
              </a:spcAft>
              <a:buSzPct val="100000"/>
              <a:buFont typeface="Montserrat"/>
              <a:buChar char="●"/>
            </a:pPr>
            <a:r>
              <a:rPr lang="en" sz="1390" b="1" u="sng">
                <a:solidFill>
                  <a:schemeClr val="bg1"/>
                </a:solidFill>
                <a:latin typeface="Montserrat"/>
                <a:ea typeface="Montserrat"/>
                <a:cs typeface="Montserrat"/>
                <a:sym typeface="Montserrat"/>
              </a:rPr>
              <a:t>Are you free </a:t>
            </a:r>
            <a:r>
              <a:rPr lang="en" sz="1390" b="1">
                <a:solidFill>
                  <a:schemeClr val="bg1"/>
                </a:solidFill>
                <a:latin typeface="Montserrat"/>
                <a:ea typeface="Montserrat"/>
                <a:cs typeface="Montserrat"/>
                <a:sym typeface="Montserrat"/>
              </a:rPr>
              <a:t>next Tuesday afternoon?</a:t>
            </a:r>
            <a:endParaRPr sz="1390" b="1">
              <a:solidFill>
                <a:schemeClr val="bg1"/>
              </a:solidFill>
              <a:latin typeface="Montserrat"/>
              <a:ea typeface="Montserrat"/>
              <a:cs typeface="Montserrat"/>
              <a:sym typeface="Montserrat"/>
            </a:endParaRPr>
          </a:p>
          <a:p>
            <a:pPr marL="457200" lvl="0" indent="-308038" algn="l" rtl="0">
              <a:lnSpc>
                <a:spcPct val="115000"/>
              </a:lnSpc>
              <a:spcBef>
                <a:spcPts val="0"/>
              </a:spcBef>
              <a:spcAft>
                <a:spcPts val="0"/>
              </a:spcAft>
              <a:buSzPct val="100000"/>
              <a:buFont typeface="Montserrat"/>
              <a:buChar char="●"/>
            </a:pPr>
            <a:r>
              <a:rPr lang="en" sz="1390" b="1" u="sng">
                <a:solidFill>
                  <a:schemeClr val="bg1"/>
                </a:solidFill>
                <a:latin typeface="Montserrat"/>
                <a:ea typeface="Montserrat"/>
                <a:cs typeface="Montserrat"/>
                <a:sym typeface="Montserrat"/>
              </a:rPr>
              <a:t>What time</a:t>
            </a:r>
            <a:r>
              <a:rPr lang="en" sz="1390" b="1">
                <a:solidFill>
                  <a:schemeClr val="bg1"/>
                </a:solidFill>
                <a:latin typeface="Montserrat"/>
                <a:ea typeface="Montserrat"/>
                <a:cs typeface="Montserrat"/>
                <a:sym typeface="Montserrat"/>
              </a:rPr>
              <a:t> would you like to meet?</a:t>
            </a:r>
            <a:endParaRPr sz="1390" b="1">
              <a:solidFill>
                <a:schemeClr val="bg1"/>
              </a:solidFill>
              <a:latin typeface="Montserrat"/>
              <a:ea typeface="Montserrat"/>
              <a:cs typeface="Montserrat"/>
              <a:sym typeface="Montserrat"/>
            </a:endParaRPr>
          </a:p>
          <a:p>
            <a:pPr marL="457200" lvl="0" indent="-308038" algn="l" rtl="0">
              <a:lnSpc>
                <a:spcPct val="115000"/>
              </a:lnSpc>
              <a:spcBef>
                <a:spcPts val="0"/>
              </a:spcBef>
              <a:spcAft>
                <a:spcPts val="0"/>
              </a:spcAft>
              <a:buSzPct val="100000"/>
              <a:buFont typeface="Montserrat"/>
              <a:buChar char="●"/>
            </a:pPr>
            <a:r>
              <a:rPr lang="en" sz="1390" b="1" u="sng">
                <a:solidFill>
                  <a:schemeClr val="bg1"/>
                </a:solidFill>
                <a:latin typeface="Montserrat"/>
                <a:ea typeface="Montserrat"/>
                <a:cs typeface="Montserrat"/>
                <a:sym typeface="Montserrat"/>
              </a:rPr>
              <a:t>When</a:t>
            </a:r>
            <a:r>
              <a:rPr lang="en" sz="1390" b="1">
                <a:solidFill>
                  <a:schemeClr val="bg1"/>
                </a:solidFill>
                <a:latin typeface="Montserrat"/>
                <a:ea typeface="Montserrat"/>
                <a:cs typeface="Montserrat"/>
                <a:sym typeface="Montserrat"/>
              </a:rPr>
              <a:t> would be convenient for you?</a:t>
            </a:r>
            <a:endParaRPr sz="1390" b="1">
              <a:solidFill>
                <a:schemeClr val="bg1"/>
              </a:solidFill>
              <a:latin typeface="Montserrat"/>
              <a:ea typeface="Montserrat"/>
              <a:cs typeface="Montserrat"/>
              <a:sym typeface="Montserrat"/>
            </a:endParaRPr>
          </a:p>
          <a:p>
            <a:pPr marL="457200" lvl="0" indent="-308038" algn="l" rtl="0">
              <a:lnSpc>
                <a:spcPct val="115000"/>
              </a:lnSpc>
              <a:spcBef>
                <a:spcPts val="0"/>
              </a:spcBef>
              <a:spcAft>
                <a:spcPts val="0"/>
              </a:spcAft>
              <a:buSzPct val="100000"/>
              <a:buFont typeface="Montserrat"/>
              <a:buChar char="●"/>
            </a:pPr>
            <a:r>
              <a:rPr lang="en" sz="1390" b="1" u="sng">
                <a:solidFill>
                  <a:schemeClr val="bg1"/>
                </a:solidFill>
                <a:latin typeface="Montserrat"/>
                <a:ea typeface="Montserrat"/>
                <a:cs typeface="Montserrat"/>
                <a:sym typeface="Montserrat"/>
              </a:rPr>
              <a:t>Could you please let me know?</a:t>
            </a:r>
            <a:endParaRPr sz="1390" b="1" u="sng">
              <a:solidFill>
                <a:schemeClr val="bg1"/>
              </a:solidFill>
              <a:latin typeface="Montserrat"/>
              <a:ea typeface="Montserrat"/>
              <a:cs typeface="Montserrat"/>
              <a:sym typeface="Montserrat"/>
            </a:endParaRPr>
          </a:p>
          <a:p>
            <a:pPr marL="0" lvl="0" indent="0" algn="l" rtl="0">
              <a:lnSpc>
                <a:spcPct val="110000"/>
              </a:lnSpc>
              <a:spcBef>
                <a:spcPts val="3000"/>
              </a:spcBef>
              <a:spcAft>
                <a:spcPts val="0"/>
              </a:spcAft>
              <a:buNone/>
            </a:pPr>
            <a:r>
              <a:rPr lang="en" sz="1390" b="1">
                <a:solidFill>
                  <a:schemeClr val="bg1"/>
                </a:solidFill>
                <a:latin typeface="Montserrat"/>
                <a:ea typeface="Montserrat"/>
                <a:cs typeface="Montserrat"/>
                <a:sym typeface="Montserrat"/>
              </a:rPr>
              <a:t>Expressions of time</a:t>
            </a:r>
            <a:endParaRPr sz="1390" b="1">
              <a:solidFill>
                <a:schemeClr val="bg1"/>
              </a:solidFill>
              <a:latin typeface="Montserrat"/>
              <a:ea typeface="Montserrat"/>
              <a:cs typeface="Montserrat"/>
              <a:sym typeface="Montserrat"/>
            </a:endParaRPr>
          </a:p>
          <a:p>
            <a:pPr marL="457200" lvl="0" indent="-308038" algn="l" rtl="0">
              <a:lnSpc>
                <a:spcPct val="115000"/>
              </a:lnSpc>
              <a:spcBef>
                <a:spcPts val="900"/>
              </a:spcBef>
              <a:spcAft>
                <a:spcPts val="0"/>
              </a:spcAft>
              <a:buSzPct val="100000"/>
              <a:buFont typeface="Montserrat"/>
              <a:buChar char="●"/>
            </a:pPr>
            <a:r>
              <a:rPr lang="en" sz="1390" b="1">
                <a:solidFill>
                  <a:schemeClr val="bg1"/>
                </a:solidFill>
                <a:latin typeface="Montserrat"/>
                <a:ea typeface="Montserrat"/>
                <a:cs typeface="Montserrat"/>
                <a:sym typeface="Montserrat"/>
              </a:rPr>
              <a:t>Use on with days: Could we meet</a:t>
            </a:r>
            <a:r>
              <a:rPr lang="en" sz="1390" b="1" u="sng">
                <a:solidFill>
                  <a:schemeClr val="bg1"/>
                </a:solidFill>
                <a:latin typeface="Montserrat"/>
                <a:ea typeface="Montserrat"/>
                <a:cs typeface="Montserrat"/>
                <a:sym typeface="Montserrat"/>
              </a:rPr>
              <a:t> on</a:t>
            </a:r>
            <a:r>
              <a:rPr lang="en" sz="1390" b="1">
                <a:solidFill>
                  <a:schemeClr val="bg1"/>
                </a:solidFill>
                <a:latin typeface="Montserrat"/>
                <a:ea typeface="Montserrat"/>
                <a:cs typeface="Montserrat"/>
                <a:sym typeface="Montserrat"/>
              </a:rPr>
              <a:t> Monday?</a:t>
            </a:r>
            <a:endParaRPr sz="1390" b="1">
              <a:solidFill>
                <a:schemeClr val="bg1"/>
              </a:solidFill>
              <a:latin typeface="Montserrat"/>
              <a:ea typeface="Montserrat"/>
              <a:cs typeface="Montserrat"/>
              <a:sym typeface="Montserrat"/>
            </a:endParaRPr>
          </a:p>
          <a:p>
            <a:pPr marL="457200" lvl="0" indent="-308038" algn="l" rtl="0">
              <a:lnSpc>
                <a:spcPct val="115000"/>
              </a:lnSpc>
              <a:spcBef>
                <a:spcPts val="0"/>
              </a:spcBef>
              <a:spcAft>
                <a:spcPts val="0"/>
              </a:spcAft>
              <a:buSzPct val="100000"/>
              <a:buFont typeface="Montserrat"/>
              <a:buChar char="●"/>
            </a:pPr>
            <a:r>
              <a:rPr lang="en" sz="1390" b="1">
                <a:solidFill>
                  <a:schemeClr val="bg1"/>
                </a:solidFill>
                <a:latin typeface="Montserrat"/>
                <a:ea typeface="Montserrat"/>
                <a:cs typeface="Montserrat"/>
                <a:sym typeface="Montserrat"/>
              </a:rPr>
              <a:t>Use in with months, years and other expressions: I'm going to visit my grandparents </a:t>
            </a:r>
            <a:r>
              <a:rPr lang="en" sz="1390" b="1" u="sng">
                <a:solidFill>
                  <a:schemeClr val="bg1"/>
                </a:solidFill>
                <a:latin typeface="Montserrat"/>
                <a:ea typeface="Montserrat"/>
                <a:cs typeface="Montserrat"/>
                <a:sym typeface="Montserrat"/>
              </a:rPr>
              <a:t>in</a:t>
            </a:r>
            <a:r>
              <a:rPr lang="en" sz="1390" b="1">
                <a:solidFill>
                  <a:schemeClr val="bg1"/>
                </a:solidFill>
                <a:latin typeface="Montserrat"/>
                <a:ea typeface="Montserrat"/>
                <a:cs typeface="Montserrat"/>
                <a:sym typeface="Montserrat"/>
              </a:rPr>
              <a:t> October.</a:t>
            </a:r>
            <a:endParaRPr sz="1390" b="1">
              <a:solidFill>
                <a:schemeClr val="bg1"/>
              </a:solidFill>
              <a:latin typeface="Montserrat"/>
              <a:ea typeface="Montserrat"/>
              <a:cs typeface="Montserrat"/>
              <a:sym typeface="Montserrat"/>
            </a:endParaRPr>
          </a:p>
          <a:p>
            <a:pPr marL="457200" lvl="0" indent="-308038" algn="l" rtl="0">
              <a:lnSpc>
                <a:spcPct val="115000"/>
              </a:lnSpc>
              <a:spcBef>
                <a:spcPts val="0"/>
              </a:spcBef>
              <a:spcAft>
                <a:spcPts val="0"/>
              </a:spcAft>
              <a:buSzPct val="100000"/>
              <a:buFont typeface="Montserrat"/>
              <a:buChar char="●"/>
            </a:pPr>
            <a:r>
              <a:rPr lang="en" sz="1390" b="1">
                <a:solidFill>
                  <a:schemeClr val="bg1"/>
                </a:solidFill>
                <a:latin typeface="Montserrat"/>
                <a:ea typeface="Montserrat"/>
                <a:cs typeface="Montserrat"/>
                <a:sym typeface="Montserrat"/>
              </a:rPr>
              <a:t>Use at with times and other expressions: Could you please call me </a:t>
            </a:r>
            <a:r>
              <a:rPr lang="en" sz="1390" b="1" u="sng">
                <a:solidFill>
                  <a:schemeClr val="bg1"/>
                </a:solidFill>
                <a:latin typeface="Montserrat"/>
                <a:ea typeface="Montserrat"/>
                <a:cs typeface="Montserrat"/>
                <a:sym typeface="Montserrat"/>
              </a:rPr>
              <a:t>at </a:t>
            </a:r>
            <a:r>
              <a:rPr lang="en" sz="1390" b="1">
                <a:solidFill>
                  <a:schemeClr val="bg1"/>
                </a:solidFill>
                <a:latin typeface="Montserrat"/>
                <a:ea typeface="Montserrat"/>
                <a:cs typeface="Montserrat"/>
                <a:sym typeface="Montserrat"/>
              </a:rPr>
              <a:t>3pm?</a:t>
            </a:r>
            <a:endParaRPr sz="1390" b="1">
              <a:solidFill>
                <a:schemeClr val="bg1"/>
              </a:solidFill>
              <a:latin typeface="Montserrat"/>
              <a:ea typeface="Montserrat"/>
              <a:cs typeface="Montserrat"/>
              <a:sym typeface="Montserrat"/>
            </a:endParaRPr>
          </a:p>
          <a:p>
            <a:pPr marL="457200" lvl="0" indent="-308038" algn="l" rtl="0">
              <a:lnSpc>
                <a:spcPct val="115000"/>
              </a:lnSpc>
              <a:spcBef>
                <a:spcPts val="0"/>
              </a:spcBef>
              <a:spcAft>
                <a:spcPts val="0"/>
              </a:spcAft>
              <a:buSzPct val="100000"/>
              <a:buFont typeface="Montserrat"/>
              <a:buChar char="●"/>
            </a:pPr>
            <a:r>
              <a:rPr lang="en" sz="1390" b="1">
                <a:solidFill>
                  <a:schemeClr val="bg1"/>
                </a:solidFill>
                <a:latin typeface="Montserrat"/>
                <a:ea typeface="Montserrat"/>
                <a:cs typeface="Montserrat"/>
                <a:sym typeface="Montserrat"/>
              </a:rPr>
              <a:t>Use next to refer to future times: I hope we can meet again next week.</a:t>
            </a:r>
            <a:endParaRPr sz="1390" b="1">
              <a:solidFill>
                <a:schemeClr val="bg1"/>
              </a:solidFill>
              <a:latin typeface="Montserrat"/>
              <a:ea typeface="Montserrat"/>
              <a:cs typeface="Montserrat"/>
              <a:sym typeface="Montserrat"/>
            </a:endParaRPr>
          </a:p>
          <a:p>
            <a:pPr marL="457200" marR="0" lvl="0" indent="-308038" algn="l" rtl="0">
              <a:lnSpc>
                <a:spcPct val="115000"/>
              </a:lnSpc>
              <a:spcBef>
                <a:spcPts val="0"/>
              </a:spcBef>
              <a:spcAft>
                <a:spcPts val="0"/>
              </a:spcAft>
              <a:buSzPct val="100000"/>
              <a:buFont typeface="Montserrat"/>
              <a:buChar char="●"/>
            </a:pPr>
            <a:r>
              <a:rPr lang="en" sz="1390" b="1">
                <a:solidFill>
                  <a:schemeClr val="bg1"/>
                </a:solidFill>
                <a:latin typeface="Montserrat"/>
                <a:ea typeface="Montserrat"/>
                <a:cs typeface="Montserrat"/>
                <a:sym typeface="Montserrat"/>
              </a:rPr>
              <a:t>Use when to start a future time clause: Let's meet again </a:t>
            </a:r>
            <a:r>
              <a:rPr lang="en" sz="1390" b="1" u="sng">
                <a:solidFill>
                  <a:schemeClr val="bg1"/>
                </a:solidFill>
                <a:latin typeface="Montserrat"/>
                <a:ea typeface="Montserrat"/>
                <a:cs typeface="Montserrat"/>
                <a:sym typeface="Montserrat"/>
              </a:rPr>
              <a:t>when</a:t>
            </a:r>
            <a:r>
              <a:rPr lang="en" sz="1390" b="1">
                <a:solidFill>
                  <a:schemeClr val="bg1"/>
                </a:solidFill>
                <a:latin typeface="Montserrat"/>
                <a:ea typeface="Montserrat"/>
                <a:cs typeface="Montserrat"/>
                <a:sym typeface="Montserrat"/>
              </a:rPr>
              <a:t> it is convenient.</a:t>
            </a:r>
            <a:endParaRPr sz="1390"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1500"/>
              </a:spcAft>
              <a:buNone/>
            </a:pPr>
            <a:endParaRPr sz="1390" b="1">
              <a:latin typeface="Montserrat"/>
              <a:ea typeface="Montserrat"/>
              <a:cs typeface="Montserrat"/>
              <a:sym typeface="Montserrat"/>
            </a:endParaRPr>
          </a:p>
        </p:txBody>
      </p:sp>
      <p:pic>
        <p:nvPicPr>
          <p:cNvPr id="168" name="Google Shape;168;p26"/>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72"/>
        <p:cNvGrpSpPr/>
        <p:nvPr/>
      </p:nvGrpSpPr>
      <p:grpSpPr>
        <a:xfrm>
          <a:off x="0" y="0"/>
          <a:ext cx="0" cy="0"/>
          <a:chOff x="0" y="0"/>
          <a:chExt cx="0" cy="0"/>
        </a:xfrm>
      </p:grpSpPr>
      <p:sp>
        <p:nvSpPr>
          <p:cNvPr id="173" name="Google Shape;173;p2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4" name="Google Shape;174;p27"/>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Writing Emails - Making Arrangements</a:t>
            </a:r>
            <a:endParaRPr sz="2090" b="1">
              <a:solidFill>
                <a:schemeClr val="bg1"/>
              </a:solidFill>
              <a:latin typeface="Montserrat"/>
              <a:ea typeface="Montserrat"/>
              <a:cs typeface="Montserrat"/>
              <a:sym typeface="Montserrat"/>
            </a:endParaRPr>
          </a:p>
          <a:p>
            <a:pPr marL="0" lvl="0" indent="0" algn="l" rtl="0">
              <a:lnSpc>
                <a:spcPct val="110000"/>
              </a:lnSpc>
              <a:spcBef>
                <a:spcPts val="3000"/>
              </a:spcBef>
              <a:spcAft>
                <a:spcPts val="0"/>
              </a:spcAft>
              <a:buNone/>
            </a:pPr>
            <a:r>
              <a:rPr lang="en" sz="1612" b="1">
                <a:solidFill>
                  <a:schemeClr val="bg1"/>
                </a:solidFill>
                <a:latin typeface="Montserrat"/>
                <a:ea typeface="Montserrat"/>
                <a:cs typeface="Montserrat"/>
                <a:sym typeface="Montserrat"/>
              </a:rPr>
              <a:t>Tenses</a:t>
            </a:r>
            <a:endParaRPr sz="1612"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r>
              <a:rPr lang="en" sz="1390" b="1">
                <a:solidFill>
                  <a:schemeClr val="bg1"/>
                </a:solidFill>
                <a:latin typeface="Montserrat"/>
                <a:ea typeface="Montserrat"/>
                <a:cs typeface="Montserrat"/>
                <a:sym typeface="Montserrat"/>
              </a:rPr>
              <a:t>To speak about a timetable, use the present simple: Next term </a:t>
            </a:r>
            <a:r>
              <a:rPr lang="en" sz="1390" b="1" u="sng">
                <a:solidFill>
                  <a:schemeClr val="bg1"/>
                </a:solidFill>
                <a:latin typeface="Montserrat"/>
                <a:ea typeface="Montserrat"/>
                <a:cs typeface="Montserrat"/>
                <a:sym typeface="Montserrat"/>
              </a:rPr>
              <a:t>runs </a:t>
            </a:r>
            <a:r>
              <a:rPr lang="en" sz="1390" b="1">
                <a:solidFill>
                  <a:schemeClr val="bg1"/>
                </a:solidFill>
                <a:latin typeface="Montserrat"/>
                <a:ea typeface="Montserrat"/>
                <a:cs typeface="Montserrat"/>
                <a:sym typeface="Montserrat"/>
              </a:rPr>
              <a:t>from 1 September until 16 December.</a:t>
            </a:r>
            <a:endParaRPr sz="1390"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r>
              <a:rPr lang="en" sz="1390" b="1">
                <a:solidFill>
                  <a:schemeClr val="bg1"/>
                </a:solidFill>
                <a:latin typeface="Montserrat"/>
                <a:ea typeface="Montserrat"/>
                <a:cs typeface="Montserrat"/>
                <a:sym typeface="Montserrat"/>
              </a:rPr>
              <a:t>To speak about a future arrangement, use the present continuous: Mr Toshiko </a:t>
            </a:r>
            <a:r>
              <a:rPr lang="en" sz="1390" b="1" u="sng">
                <a:solidFill>
                  <a:schemeClr val="bg1"/>
                </a:solidFill>
                <a:latin typeface="Montserrat"/>
                <a:ea typeface="Montserrat"/>
                <a:cs typeface="Montserrat"/>
                <a:sym typeface="Montserrat"/>
              </a:rPr>
              <a:t>is coming</a:t>
            </a:r>
            <a:r>
              <a:rPr lang="en" sz="1390" b="1">
                <a:solidFill>
                  <a:schemeClr val="bg1"/>
                </a:solidFill>
                <a:latin typeface="Montserrat"/>
                <a:ea typeface="Montserrat"/>
                <a:cs typeface="Montserrat"/>
                <a:sym typeface="Montserrat"/>
              </a:rPr>
              <a:t> to our next meeting.</a:t>
            </a:r>
            <a:endParaRPr sz="1390"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r>
              <a:rPr lang="en" sz="1390" b="1">
                <a:solidFill>
                  <a:schemeClr val="bg1"/>
                </a:solidFill>
                <a:latin typeface="Montserrat"/>
                <a:ea typeface="Montserrat"/>
                <a:cs typeface="Montserrat"/>
                <a:sym typeface="Montserrat"/>
              </a:rPr>
              <a:t>To speak about a plan, use 'be going to': Next term </a:t>
            </a:r>
            <a:r>
              <a:rPr lang="en" sz="1390" b="1" u="sng">
                <a:solidFill>
                  <a:schemeClr val="bg1"/>
                </a:solidFill>
                <a:latin typeface="Montserrat"/>
                <a:ea typeface="Montserrat"/>
                <a:cs typeface="Montserrat"/>
                <a:sym typeface="Montserrat"/>
              </a:rPr>
              <a:t>we are going</a:t>
            </a:r>
            <a:r>
              <a:rPr lang="en" sz="1390" b="1">
                <a:solidFill>
                  <a:schemeClr val="bg1"/>
                </a:solidFill>
                <a:latin typeface="Montserrat"/>
                <a:ea typeface="Montserrat"/>
                <a:cs typeface="Montserrat"/>
                <a:sym typeface="Montserrat"/>
              </a:rPr>
              <a:t> to learn about pollution.</a:t>
            </a:r>
            <a:endParaRPr sz="1390" b="1">
              <a:solidFill>
                <a:schemeClr val="bg1"/>
              </a:solidFill>
              <a:latin typeface="Montserrat"/>
              <a:ea typeface="Montserrat"/>
              <a:cs typeface="Montserrat"/>
              <a:sym typeface="Montserrat"/>
            </a:endParaRPr>
          </a:p>
          <a:p>
            <a:pPr marL="0" lvl="0" indent="0" algn="l" rtl="0">
              <a:lnSpc>
                <a:spcPct val="110000"/>
              </a:lnSpc>
              <a:spcBef>
                <a:spcPts val="3000"/>
              </a:spcBef>
              <a:spcAft>
                <a:spcPts val="0"/>
              </a:spcAft>
              <a:buNone/>
            </a:pPr>
            <a:r>
              <a:rPr lang="en" sz="1612" b="1">
                <a:solidFill>
                  <a:schemeClr val="bg1"/>
                </a:solidFill>
                <a:latin typeface="Montserrat"/>
                <a:ea typeface="Montserrat"/>
                <a:cs typeface="Montserrat"/>
                <a:sym typeface="Montserrat"/>
              </a:rPr>
              <a:t>Tenses in complex sentences about the future</a:t>
            </a:r>
            <a:endParaRPr sz="1612"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r>
              <a:rPr lang="en" sz="1390" b="1">
                <a:solidFill>
                  <a:schemeClr val="bg1"/>
                </a:solidFill>
                <a:latin typeface="Montserrat"/>
                <a:ea typeface="Montserrat"/>
                <a:cs typeface="Montserrat"/>
                <a:sym typeface="Montserrat"/>
              </a:rPr>
              <a:t>Use the present simple after when, if and next time in </a:t>
            </a:r>
            <a:r>
              <a:rPr lang="en" sz="1390" b="1">
                <a:solidFill>
                  <a:schemeClr val="bg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future time clauses</a:t>
            </a:r>
            <a:r>
              <a:rPr lang="en" sz="1390" b="1">
                <a:solidFill>
                  <a:schemeClr val="bg1"/>
                </a:solidFill>
                <a:latin typeface="Montserrat"/>
                <a:ea typeface="Montserrat"/>
                <a:cs typeface="Montserrat"/>
                <a:sym typeface="Montserrat"/>
              </a:rPr>
              <a:t>:</a:t>
            </a:r>
            <a:endParaRPr sz="1390" b="1">
              <a:solidFill>
                <a:schemeClr val="bg1"/>
              </a:solidFill>
              <a:latin typeface="Montserrat"/>
              <a:ea typeface="Montserrat"/>
              <a:cs typeface="Montserrat"/>
              <a:sym typeface="Montserrat"/>
            </a:endParaRPr>
          </a:p>
          <a:p>
            <a:pPr marL="457200" lvl="0" indent="-308038" algn="l" rtl="0">
              <a:lnSpc>
                <a:spcPct val="115000"/>
              </a:lnSpc>
              <a:spcBef>
                <a:spcPts val="900"/>
              </a:spcBef>
              <a:spcAft>
                <a:spcPts val="0"/>
              </a:spcAft>
              <a:buSzPct val="100000"/>
              <a:buFont typeface="Montserrat"/>
              <a:buChar char="●"/>
            </a:pPr>
            <a:r>
              <a:rPr lang="en" sz="1390" b="1">
                <a:solidFill>
                  <a:schemeClr val="bg1"/>
                </a:solidFill>
                <a:latin typeface="Montserrat"/>
                <a:ea typeface="Montserrat"/>
                <a:cs typeface="Montserrat"/>
                <a:sym typeface="Montserrat"/>
              </a:rPr>
              <a:t>I will call you when I get to the station.</a:t>
            </a:r>
            <a:endParaRPr sz="1390" b="1">
              <a:solidFill>
                <a:schemeClr val="bg1"/>
              </a:solidFill>
              <a:latin typeface="Montserrat"/>
              <a:ea typeface="Montserrat"/>
              <a:cs typeface="Montserrat"/>
              <a:sym typeface="Montserrat"/>
            </a:endParaRPr>
          </a:p>
          <a:p>
            <a:pPr marL="457200" lvl="0" indent="-308038" algn="l" rtl="0">
              <a:lnSpc>
                <a:spcPct val="115000"/>
              </a:lnSpc>
              <a:spcBef>
                <a:spcPts val="0"/>
              </a:spcBef>
              <a:spcAft>
                <a:spcPts val="0"/>
              </a:spcAft>
              <a:buSzPct val="100000"/>
              <a:buFont typeface="Montserrat"/>
              <a:buChar char="●"/>
            </a:pPr>
            <a:r>
              <a:rPr lang="en" sz="1390" b="1">
                <a:solidFill>
                  <a:schemeClr val="bg1"/>
                </a:solidFill>
                <a:latin typeface="Montserrat"/>
                <a:ea typeface="Montserrat"/>
                <a:cs typeface="Montserrat"/>
                <a:sym typeface="Montserrat"/>
              </a:rPr>
              <a:t>I'm going to work with my dad when I finish school.</a:t>
            </a:r>
            <a:endParaRPr sz="1390" b="1">
              <a:solidFill>
                <a:schemeClr val="bg1"/>
              </a:solidFill>
              <a:latin typeface="Montserrat"/>
              <a:ea typeface="Montserrat"/>
              <a:cs typeface="Montserrat"/>
              <a:sym typeface="Montserrat"/>
            </a:endParaRPr>
          </a:p>
          <a:p>
            <a:pPr marL="457200" lvl="0" indent="-308038" algn="l" rtl="0">
              <a:lnSpc>
                <a:spcPct val="115000"/>
              </a:lnSpc>
              <a:spcBef>
                <a:spcPts val="0"/>
              </a:spcBef>
              <a:spcAft>
                <a:spcPts val="0"/>
              </a:spcAft>
              <a:buSzPct val="100000"/>
              <a:buFont typeface="Montserrat"/>
              <a:buChar char="●"/>
            </a:pPr>
            <a:r>
              <a:rPr lang="en" sz="1390" b="1">
                <a:solidFill>
                  <a:schemeClr val="bg1"/>
                </a:solidFill>
                <a:latin typeface="Montserrat"/>
                <a:ea typeface="Montserrat"/>
                <a:cs typeface="Montserrat"/>
                <a:sym typeface="Montserrat"/>
              </a:rPr>
              <a:t>Let's go for a walk if the weather is good.</a:t>
            </a:r>
            <a:endParaRPr sz="1390" b="1">
              <a:solidFill>
                <a:schemeClr val="bg1"/>
              </a:solidFill>
              <a:latin typeface="Montserrat"/>
              <a:ea typeface="Montserrat"/>
              <a:cs typeface="Montserrat"/>
              <a:sym typeface="Montserrat"/>
            </a:endParaRPr>
          </a:p>
          <a:p>
            <a:pPr marL="457200" lvl="0" indent="-308038" algn="l" rtl="0">
              <a:lnSpc>
                <a:spcPct val="115000"/>
              </a:lnSpc>
              <a:spcBef>
                <a:spcPts val="0"/>
              </a:spcBef>
              <a:spcAft>
                <a:spcPts val="0"/>
              </a:spcAft>
              <a:buSzPct val="100000"/>
              <a:buFont typeface="Montserrat"/>
              <a:buChar char="●"/>
            </a:pPr>
            <a:r>
              <a:rPr lang="en" sz="1390" b="1">
                <a:solidFill>
                  <a:schemeClr val="bg1"/>
                </a:solidFill>
                <a:latin typeface="Montserrat"/>
                <a:ea typeface="Montserrat"/>
                <a:cs typeface="Montserrat"/>
                <a:sym typeface="Montserrat"/>
              </a:rPr>
              <a:t>Will you visit the Eiffel Tower next time you are in Paris?</a:t>
            </a:r>
            <a:endParaRPr sz="1390" b="1">
              <a:solidFill>
                <a:schemeClr val="bg1"/>
              </a:solidFill>
              <a:latin typeface="Montserrat"/>
              <a:ea typeface="Montserrat"/>
              <a:cs typeface="Montserrat"/>
              <a:sym typeface="Montserrat"/>
            </a:endParaRPr>
          </a:p>
          <a:p>
            <a:pPr marL="0" lvl="0" indent="0" algn="l" rtl="0">
              <a:lnSpc>
                <a:spcPct val="115000"/>
              </a:lnSpc>
              <a:spcBef>
                <a:spcPts val="900"/>
              </a:spcBef>
              <a:spcAft>
                <a:spcPts val="1500"/>
              </a:spcAft>
              <a:buNone/>
            </a:pPr>
            <a:endParaRPr sz="1390" b="1">
              <a:latin typeface="Montserrat"/>
              <a:ea typeface="Montserrat"/>
              <a:cs typeface="Montserrat"/>
              <a:sym typeface="Montserrat"/>
            </a:endParaRPr>
          </a:p>
        </p:txBody>
      </p:sp>
      <p:pic>
        <p:nvPicPr>
          <p:cNvPr id="175" name="Google Shape;175;p27"/>
          <p:cNvPicPr preferRelativeResize="0"/>
          <p:nvPr/>
        </p:nvPicPr>
        <p:blipFill rotWithShape="1">
          <a:blip r:embed="rId4">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79"/>
        <p:cNvGrpSpPr/>
        <p:nvPr/>
      </p:nvGrpSpPr>
      <p:grpSpPr>
        <a:xfrm>
          <a:off x="0" y="0"/>
          <a:ext cx="0" cy="0"/>
          <a:chOff x="0" y="0"/>
          <a:chExt cx="0" cy="0"/>
        </a:xfrm>
      </p:grpSpPr>
      <p:sp>
        <p:nvSpPr>
          <p:cNvPr id="180" name="Google Shape;180;p2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1" name="Google Shape;181;p28"/>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Writing Emails - Organise Your Writing</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1390" b="1">
                <a:solidFill>
                  <a:schemeClr val="bg1"/>
                </a:solidFill>
                <a:latin typeface="Montserrat"/>
                <a:ea typeface="Montserrat"/>
                <a:cs typeface="Montserrat"/>
                <a:sym typeface="Montserrat"/>
              </a:rPr>
              <a:t>Make your emails clear and easy to understand by properly organising them.</a:t>
            </a:r>
            <a:endParaRPr sz="1390" b="1">
              <a:solidFill>
                <a:schemeClr val="bg1"/>
              </a:solidFill>
              <a:latin typeface="Montserrat"/>
              <a:ea typeface="Montserrat"/>
              <a:cs typeface="Montserrat"/>
              <a:sym typeface="Montserrat"/>
            </a:endParaRPr>
          </a:p>
          <a:p>
            <a:pPr marL="0" lvl="0" indent="0" algn="l" rtl="0">
              <a:lnSpc>
                <a:spcPct val="100000"/>
              </a:lnSpc>
              <a:spcBef>
                <a:spcPts val="0"/>
              </a:spcBef>
              <a:spcAft>
                <a:spcPts val="0"/>
              </a:spcAft>
              <a:buNone/>
            </a:pPr>
            <a:endParaRPr sz="1390" b="1">
              <a:solidFill>
                <a:schemeClr val="bg1"/>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1490" b="1">
                <a:solidFill>
                  <a:schemeClr val="bg1"/>
                </a:solidFill>
                <a:latin typeface="Montserrat"/>
                <a:ea typeface="Montserrat"/>
                <a:cs typeface="Montserrat"/>
                <a:sym typeface="Montserrat"/>
              </a:rPr>
              <a:t>Organising your writing</a:t>
            </a:r>
            <a:endParaRPr sz="1490" b="1">
              <a:solidFill>
                <a:schemeClr val="bg1"/>
              </a:solidFill>
              <a:latin typeface="Montserrat"/>
              <a:ea typeface="Montserrat"/>
              <a:cs typeface="Montserrat"/>
              <a:sym typeface="Montserrat"/>
            </a:endParaRPr>
          </a:p>
          <a:p>
            <a:pPr marL="0" lvl="0" indent="0" algn="l" rtl="0">
              <a:lnSpc>
                <a:spcPct val="100000"/>
              </a:lnSpc>
              <a:spcBef>
                <a:spcPts val="0"/>
              </a:spcBef>
              <a:spcAft>
                <a:spcPts val="0"/>
              </a:spcAft>
              <a:buNone/>
            </a:pPr>
            <a:endParaRPr sz="1390" b="1">
              <a:solidFill>
                <a:schemeClr val="bg1"/>
              </a:solidFill>
              <a:latin typeface="Montserrat"/>
              <a:ea typeface="Montserrat"/>
              <a:cs typeface="Montserrat"/>
              <a:sym typeface="Montserrat"/>
            </a:endParaRPr>
          </a:p>
          <a:p>
            <a:pPr marL="457200" lvl="0" indent="-316865" algn="l" rtl="0">
              <a:lnSpc>
                <a:spcPct val="100000"/>
              </a:lnSpc>
              <a:spcBef>
                <a:spcPts val="0"/>
              </a:spcBef>
              <a:spcAft>
                <a:spcPts val="0"/>
              </a:spcAft>
              <a:buSzPts val="1390"/>
              <a:buFont typeface="Montserrat"/>
              <a:buChar char="●"/>
            </a:pPr>
            <a:r>
              <a:rPr lang="en" sz="1390" b="1">
                <a:solidFill>
                  <a:schemeClr val="bg1"/>
                </a:solidFill>
                <a:latin typeface="Montserrat"/>
                <a:ea typeface="Montserrat"/>
                <a:cs typeface="Montserrat"/>
                <a:sym typeface="Montserrat"/>
              </a:rPr>
              <a:t>The people you write to will understand well-organised emails much more easily.</a:t>
            </a:r>
            <a:endParaRPr sz="1390" b="1">
              <a:solidFill>
                <a:schemeClr val="bg1"/>
              </a:solidFill>
              <a:latin typeface="Montserrat"/>
              <a:ea typeface="Montserrat"/>
              <a:cs typeface="Montserrat"/>
              <a:sym typeface="Montserrat"/>
            </a:endParaRPr>
          </a:p>
          <a:p>
            <a:pPr marL="0" lvl="0" indent="0" algn="l" rtl="0">
              <a:lnSpc>
                <a:spcPct val="100000"/>
              </a:lnSpc>
              <a:spcBef>
                <a:spcPts val="0"/>
              </a:spcBef>
              <a:spcAft>
                <a:spcPts val="0"/>
              </a:spcAft>
              <a:buNone/>
            </a:pPr>
            <a:endParaRPr sz="1390" b="1">
              <a:solidFill>
                <a:schemeClr val="bg1"/>
              </a:solidFill>
              <a:latin typeface="Montserrat"/>
              <a:ea typeface="Montserrat"/>
              <a:cs typeface="Montserrat"/>
              <a:sym typeface="Montserrat"/>
            </a:endParaRPr>
          </a:p>
          <a:p>
            <a:pPr marL="0" lvl="0" indent="0" algn="l" rtl="0">
              <a:lnSpc>
                <a:spcPct val="100000"/>
              </a:lnSpc>
              <a:spcBef>
                <a:spcPts val="0"/>
              </a:spcBef>
              <a:spcAft>
                <a:spcPts val="0"/>
              </a:spcAft>
              <a:buNone/>
            </a:pPr>
            <a:r>
              <a:rPr lang="en" sz="1490" b="1">
                <a:solidFill>
                  <a:schemeClr val="bg1"/>
                </a:solidFill>
                <a:latin typeface="Montserrat"/>
                <a:ea typeface="Montserrat"/>
                <a:cs typeface="Montserrat"/>
                <a:sym typeface="Montserrat"/>
              </a:rPr>
              <a:t>Writer purpose</a:t>
            </a:r>
            <a:endParaRPr sz="1390" b="1">
              <a:solidFill>
                <a:schemeClr val="bg1"/>
              </a:solidFill>
              <a:latin typeface="Montserrat"/>
              <a:ea typeface="Montserrat"/>
              <a:cs typeface="Montserrat"/>
              <a:sym typeface="Montserrat"/>
            </a:endParaRPr>
          </a:p>
          <a:p>
            <a:pPr marL="0" lvl="0" indent="0" algn="l" rtl="0">
              <a:lnSpc>
                <a:spcPct val="100000"/>
              </a:lnSpc>
              <a:spcBef>
                <a:spcPts val="0"/>
              </a:spcBef>
              <a:spcAft>
                <a:spcPts val="0"/>
              </a:spcAft>
              <a:buNone/>
            </a:pPr>
            <a:endParaRPr sz="1390" b="1">
              <a:solidFill>
                <a:schemeClr val="bg1"/>
              </a:solidFill>
              <a:latin typeface="Montserrat"/>
              <a:ea typeface="Montserrat"/>
              <a:cs typeface="Montserrat"/>
              <a:sym typeface="Montserrat"/>
            </a:endParaRPr>
          </a:p>
          <a:p>
            <a:pPr marL="457200" lvl="0" indent="-316865" algn="l" rtl="0">
              <a:lnSpc>
                <a:spcPct val="100000"/>
              </a:lnSpc>
              <a:spcBef>
                <a:spcPts val="0"/>
              </a:spcBef>
              <a:spcAft>
                <a:spcPts val="0"/>
              </a:spcAft>
              <a:buSzPts val="1390"/>
              <a:buFont typeface="Montserrat"/>
              <a:buChar char="●"/>
            </a:pPr>
            <a:r>
              <a:rPr lang="en" sz="1390" b="1">
                <a:solidFill>
                  <a:schemeClr val="bg1"/>
                </a:solidFill>
                <a:latin typeface="Montserrat"/>
                <a:ea typeface="Montserrat"/>
                <a:cs typeface="Montserrat"/>
                <a:sym typeface="Montserrat"/>
              </a:rPr>
              <a:t>When you write an email, you need to make clear why you are writing. You can do this by using the phrase 'I am writing to (+ verb)' at the start of your email. Here are some examples:</a:t>
            </a:r>
            <a:endParaRPr sz="1390" b="1">
              <a:solidFill>
                <a:schemeClr val="bg1"/>
              </a:solidFill>
              <a:latin typeface="Montserrat"/>
              <a:ea typeface="Montserrat"/>
              <a:cs typeface="Montserrat"/>
              <a:sym typeface="Montserrat"/>
            </a:endParaRPr>
          </a:p>
          <a:p>
            <a:pPr marL="0" lvl="0" indent="0" algn="l" rtl="0">
              <a:lnSpc>
                <a:spcPct val="100000"/>
              </a:lnSpc>
              <a:spcBef>
                <a:spcPts val="0"/>
              </a:spcBef>
              <a:spcAft>
                <a:spcPts val="0"/>
              </a:spcAft>
              <a:buNone/>
            </a:pPr>
            <a:endParaRPr sz="1390" b="1">
              <a:solidFill>
                <a:schemeClr val="bg1"/>
              </a:solidFill>
              <a:latin typeface="Montserrat"/>
              <a:ea typeface="Montserrat"/>
              <a:cs typeface="Montserrat"/>
              <a:sym typeface="Montserrat"/>
            </a:endParaRPr>
          </a:p>
          <a:p>
            <a:pPr marL="0" lvl="0" indent="0" algn="l" rtl="0">
              <a:lnSpc>
                <a:spcPct val="115000"/>
              </a:lnSpc>
              <a:spcBef>
                <a:spcPts val="0"/>
              </a:spcBef>
              <a:spcAft>
                <a:spcPts val="1500"/>
              </a:spcAft>
              <a:buNone/>
            </a:pPr>
            <a:endParaRPr sz="1390" b="1">
              <a:latin typeface="Montserrat"/>
              <a:ea typeface="Montserrat"/>
              <a:cs typeface="Montserrat"/>
              <a:sym typeface="Montserrat"/>
            </a:endParaRPr>
          </a:p>
        </p:txBody>
      </p:sp>
      <p:pic>
        <p:nvPicPr>
          <p:cNvPr id="182" name="Google Shape;182;p28"/>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86"/>
        <p:cNvGrpSpPr/>
        <p:nvPr/>
      </p:nvGrpSpPr>
      <p:grpSpPr>
        <a:xfrm>
          <a:off x="0" y="0"/>
          <a:ext cx="0" cy="0"/>
          <a:chOff x="0" y="0"/>
          <a:chExt cx="0" cy="0"/>
        </a:xfrm>
      </p:grpSpPr>
      <p:sp>
        <p:nvSpPr>
          <p:cNvPr id="187" name="Google Shape;187;p2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8" name="Google Shape;188;p29"/>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Writing Emails - Organise Your Writing</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00000"/>
              </a:lnSpc>
              <a:spcBef>
                <a:spcPts val="0"/>
              </a:spcBef>
              <a:spcAft>
                <a:spcPts val="0"/>
              </a:spcAft>
              <a:buNone/>
            </a:pPr>
            <a:r>
              <a:rPr lang="en" sz="1390" b="1">
                <a:latin typeface="Montserrat"/>
                <a:ea typeface="Montserrat"/>
                <a:cs typeface="Montserrat"/>
                <a:sym typeface="Montserrat"/>
              </a:rPr>
              <a:t>Make your emails clear and easy to understand by properly organising them.</a:t>
            </a:r>
            <a:endParaRPr sz="1390" b="1">
              <a:latin typeface="Montserrat"/>
              <a:ea typeface="Montserrat"/>
              <a:cs typeface="Montserrat"/>
              <a:sym typeface="Montserrat"/>
            </a:endParaRPr>
          </a:p>
          <a:p>
            <a:pPr marL="0" lvl="0" indent="0" algn="l" rtl="0">
              <a:lnSpc>
                <a:spcPct val="100000"/>
              </a:lnSpc>
              <a:spcBef>
                <a:spcPts val="0"/>
              </a:spcBef>
              <a:spcAft>
                <a:spcPts val="0"/>
              </a:spcAft>
              <a:buNone/>
            </a:pPr>
            <a:endParaRPr sz="1390" b="1">
              <a:latin typeface="Montserrat"/>
              <a:ea typeface="Montserrat"/>
              <a:cs typeface="Montserrat"/>
              <a:sym typeface="Montserrat"/>
            </a:endParaRPr>
          </a:p>
          <a:p>
            <a:pPr marL="0" lvl="0" indent="0" algn="l" rtl="0">
              <a:lnSpc>
                <a:spcPct val="100000"/>
              </a:lnSpc>
              <a:spcBef>
                <a:spcPts val="0"/>
              </a:spcBef>
              <a:spcAft>
                <a:spcPts val="0"/>
              </a:spcAft>
              <a:buNone/>
            </a:pPr>
            <a:r>
              <a:rPr lang="en" sz="1490" b="1">
                <a:latin typeface="Montserrat"/>
                <a:ea typeface="Montserrat"/>
                <a:cs typeface="Montserrat"/>
                <a:sym typeface="Montserrat"/>
              </a:rPr>
              <a:t>Organising your writing</a:t>
            </a:r>
            <a:endParaRPr sz="1490" b="1">
              <a:latin typeface="Montserrat"/>
              <a:ea typeface="Montserrat"/>
              <a:cs typeface="Montserrat"/>
              <a:sym typeface="Montserrat"/>
            </a:endParaRPr>
          </a:p>
          <a:p>
            <a:pPr marL="0" lvl="0" indent="0" algn="l" rtl="0">
              <a:lnSpc>
                <a:spcPct val="100000"/>
              </a:lnSpc>
              <a:spcBef>
                <a:spcPts val="0"/>
              </a:spcBef>
              <a:spcAft>
                <a:spcPts val="0"/>
              </a:spcAft>
              <a:buNone/>
            </a:pPr>
            <a:endParaRPr sz="1390" b="1">
              <a:latin typeface="Montserrat"/>
              <a:ea typeface="Montserrat"/>
              <a:cs typeface="Montserrat"/>
              <a:sym typeface="Montserrat"/>
            </a:endParaRPr>
          </a:p>
          <a:p>
            <a:pPr marL="457200" lvl="0" indent="-316865" algn="l" rtl="0">
              <a:lnSpc>
                <a:spcPct val="100000"/>
              </a:lnSpc>
              <a:spcBef>
                <a:spcPts val="0"/>
              </a:spcBef>
              <a:spcAft>
                <a:spcPts val="0"/>
              </a:spcAft>
              <a:buSzPts val="1390"/>
              <a:buFont typeface="Montserrat"/>
              <a:buChar char="●"/>
            </a:pPr>
            <a:r>
              <a:rPr lang="en" sz="1390" b="1">
                <a:latin typeface="Montserrat"/>
                <a:ea typeface="Montserrat"/>
                <a:cs typeface="Montserrat"/>
                <a:sym typeface="Montserrat"/>
              </a:rPr>
              <a:t>The people you write to will understand well-organised emails much more easily.</a:t>
            </a:r>
            <a:endParaRPr sz="1390" b="1">
              <a:latin typeface="Montserrat"/>
              <a:ea typeface="Montserrat"/>
              <a:cs typeface="Montserrat"/>
              <a:sym typeface="Montserrat"/>
            </a:endParaRPr>
          </a:p>
          <a:p>
            <a:pPr marL="0" lvl="0" indent="0" algn="l" rtl="0">
              <a:lnSpc>
                <a:spcPct val="100000"/>
              </a:lnSpc>
              <a:spcBef>
                <a:spcPts val="0"/>
              </a:spcBef>
              <a:spcAft>
                <a:spcPts val="0"/>
              </a:spcAft>
              <a:buNone/>
            </a:pPr>
            <a:endParaRPr sz="1390" b="1">
              <a:latin typeface="Montserrat"/>
              <a:ea typeface="Montserrat"/>
              <a:cs typeface="Montserrat"/>
              <a:sym typeface="Montserrat"/>
            </a:endParaRPr>
          </a:p>
          <a:p>
            <a:pPr marL="0" lvl="0" indent="0" algn="l" rtl="0">
              <a:lnSpc>
                <a:spcPct val="100000"/>
              </a:lnSpc>
              <a:spcBef>
                <a:spcPts val="0"/>
              </a:spcBef>
              <a:spcAft>
                <a:spcPts val="0"/>
              </a:spcAft>
              <a:buNone/>
            </a:pPr>
            <a:r>
              <a:rPr lang="en" sz="1490" b="1">
                <a:latin typeface="Montserrat"/>
                <a:ea typeface="Montserrat"/>
                <a:cs typeface="Montserrat"/>
                <a:sym typeface="Montserrat"/>
              </a:rPr>
              <a:t>Writer purpose</a:t>
            </a:r>
            <a:endParaRPr sz="1390" b="1">
              <a:latin typeface="Montserrat"/>
              <a:ea typeface="Montserrat"/>
              <a:cs typeface="Montserrat"/>
              <a:sym typeface="Montserrat"/>
            </a:endParaRPr>
          </a:p>
          <a:p>
            <a:pPr marL="0" lvl="0" indent="0" algn="l" rtl="0">
              <a:lnSpc>
                <a:spcPct val="100000"/>
              </a:lnSpc>
              <a:spcBef>
                <a:spcPts val="0"/>
              </a:spcBef>
              <a:spcAft>
                <a:spcPts val="0"/>
              </a:spcAft>
              <a:buNone/>
            </a:pPr>
            <a:endParaRPr sz="1390" b="1">
              <a:latin typeface="Montserrat"/>
              <a:ea typeface="Montserrat"/>
              <a:cs typeface="Montserrat"/>
              <a:sym typeface="Montserrat"/>
            </a:endParaRPr>
          </a:p>
          <a:p>
            <a:pPr marL="457200" lvl="0" indent="-316865" algn="l" rtl="0">
              <a:lnSpc>
                <a:spcPct val="100000"/>
              </a:lnSpc>
              <a:spcBef>
                <a:spcPts val="0"/>
              </a:spcBef>
              <a:spcAft>
                <a:spcPts val="0"/>
              </a:spcAft>
              <a:buSzPts val="1390"/>
              <a:buFont typeface="Montserrat"/>
              <a:buChar char="●"/>
            </a:pPr>
            <a:r>
              <a:rPr lang="en" sz="1390" b="1">
                <a:latin typeface="Montserrat"/>
                <a:ea typeface="Montserrat"/>
                <a:cs typeface="Montserrat"/>
                <a:sym typeface="Montserrat"/>
              </a:rPr>
              <a:t>When you write an email, you need to make clear why you are writing. You can do this by using the phrase 'I am writing to (+ verb)' at the start of your email. Here are some examples:</a:t>
            </a:r>
            <a:endParaRPr sz="1390" b="1">
              <a:latin typeface="Montserrat"/>
              <a:ea typeface="Montserrat"/>
              <a:cs typeface="Montserrat"/>
              <a:sym typeface="Montserrat"/>
            </a:endParaRPr>
          </a:p>
          <a:p>
            <a:pPr marL="0" lvl="0" indent="0" algn="l" rtl="0">
              <a:lnSpc>
                <a:spcPct val="100000"/>
              </a:lnSpc>
              <a:spcBef>
                <a:spcPts val="0"/>
              </a:spcBef>
              <a:spcAft>
                <a:spcPts val="0"/>
              </a:spcAft>
              <a:buNone/>
            </a:pPr>
            <a:endParaRPr sz="1390" b="1">
              <a:latin typeface="Montserrat"/>
              <a:ea typeface="Montserrat"/>
              <a:cs typeface="Montserrat"/>
              <a:sym typeface="Montserrat"/>
            </a:endParaRPr>
          </a:p>
          <a:p>
            <a:pPr marL="0" lvl="0" indent="0" algn="l" rtl="0">
              <a:lnSpc>
                <a:spcPct val="115000"/>
              </a:lnSpc>
              <a:spcBef>
                <a:spcPts val="0"/>
              </a:spcBef>
              <a:spcAft>
                <a:spcPts val="1500"/>
              </a:spcAft>
              <a:buNone/>
            </a:pPr>
            <a:endParaRPr sz="1390" b="1">
              <a:latin typeface="Montserrat"/>
              <a:ea typeface="Montserrat"/>
              <a:cs typeface="Montserrat"/>
              <a:sym typeface="Montserrat"/>
            </a:endParaRPr>
          </a:p>
        </p:txBody>
      </p:sp>
      <p:pic>
        <p:nvPicPr>
          <p:cNvPr id="189" name="Google Shape;189;p2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90" name="Google Shape;190;p29"/>
          <p:cNvPicPr preferRelativeResize="0"/>
          <p:nvPr/>
        </p:nvPicPr>
        <p:blipFill>
          <a:blip r:embed="rId4">
            <a:alphaModFix/>
          </a:blip>
          <a:stretch>
            <a:fillRect/>
          </a:stretch>
        </p:blipFill>
        <p:spPr>
          <a:xfrm>
            <a:off x="179825" y="1466775"/>
            <a:ext cx="8721301" cy="259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58B0-8929-14C0-D0AD-F1943B5AAF4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BAEFA52-56B6-385C-BB10-C6B020403FF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E0367E3-11BF-D265-228F-8EA45A01F5CC}"/>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175644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94"/>
        <p:cNvGrpSpPr/>
        <p:nvPr/>
      </p:nvGrpSpPr>
      <p:grpSpPr>
        <a:xfrm>
          <a:off x="0" y="0"/>
          <a:ext cx="0" cy="0"/>
          <a:chOff x="0" y="0"/>
          <a:chExt cx="0" cy="0"/>
        </a:xfrm>
      </p:grpSpPr>
      <p:sp>
        <p:nvSpPr>
          <p:cNvPr id="195" name="Google Shape;195;p3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6" name="Google Shape;196;p30"/>
          <p:cNvSpPr txBox="1">
            <a:spLocks noGrp="1"/>
          </p:cNvSpPr>
          <p:nvPr>
            <p:ph type="title" idx="4294967295"/>
          </p:nvPr>
        </p:nvSpPr>
        <p:spPr>
          <a:xfrm>
            <a:off x="335000" y="445025"/>
            <a:ext cx="8497200" cy="928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The End. </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Thank you for your time</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p:txBody>
      </p:sp>
      <p:pic>
        <p:nvPicPr>
          <p:cNvPr id="197" name="Google Shape;197;p30"/>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198" name="Google Shape;198;p30"/>
          <p:cNvSpPr txBox="1">
            <a:spLocks noGrp="1"/>
          </p:cNvSpPr>
          <p:nvPr>
            <p:ph type="body" idx="4294967295"/>
          </p:nvPr>
        </p:nvSpPr>
        <p:spPr>
          <a:xfrm>
            <a:off x="4832400" y="2742425"/>
            <a:ext cx="2509200" cy="182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99" name="Google Shape;199;p30"/>
          <p:cNvPicPr preferRelativeResize="0"/>
          <p:nvPr/>
        </p:nvPicPr>
        <p:blipFill rotWithShape="1">
          <a:blip r:embed="rId4">
            <a:alphaModFix/>
          </a:blip>
          <a:srcRect/>
          <a:stretch/>
        </p:blipFill>
        <p:spPr>
          <a:xfrm>
            <a:off x="2875375" y="2286000"/>
            <a:ext cx="2857500"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2511" b="1">
                <a:solidFill>
                  <a:schemeClr val="bg1"/>
                </a:solidFill>
                <a:latin typeface="Montserrat"/>
                <a:ea typeface="Montserrat"/>
                <a:cs typeface="Montserrat"/>
                <a:sym typeface="Montserrat"/>
              </a:rPr>
              <a:t>Graph Description Review</a:t>
            </a:r>
            <a:endParaRPr sz="2511"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457200" lvl="0" indent="0" algn="l" rtl="0">
              <a:lnSpc>
                <a:spcPct val="115000"/>
              </a:lnSpc>
              <a:spcBef>
                <a:spcPts val="0"/>
              </a:spcBef>
              <a:spcAft>
                <a:spcPts val="1500"/>
              </a:spcAft>
              <a:buNone/>
            </a:pPr>
            <a:r>
              <a:rPr lang="en" sz="1900" b="1">
                <a:solidFill>
                  <a:schemeClr val="lt1"/>
                </a:solidFill>
                <a:highlight>
                  <a:srgbClr val="FFFFFF"/>
                </a:highlight>
                <a:latin typeface="Montserrat"/>
                <a:ea typeface="Montserrat"/>
                <a:cs typeface="Montserrat"/>
                <a:sym typeface="Montserrat"/>
              </a:rPr>
              <a:t>Im</a:t>
            </a:r>
            <a:endParaRPr sz="1900" b="1">
              <a:solidFill>
                <a:schemeClr val="lt1"/>
              </a:solidFill>
              <a:highlight>
                <a:srgbClr val="FFFFFF"/>
              </a:highlight>
              <a:latin typeface="Montserrat"/>
              <a:ea typeface="Montserrat"/>
              <a:cs typeface="Montserrat"/>
              <a:sym typeface="Montserrat"/>
            </a:endParaRPr>
          </a:p>
        </p:txBody>
      </p:sp>
      <p:pic>
        <p:nvPicPr>
          <p:cNvPr id="67" name="Google Shape;67;p14"/>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68" name="Google Shape;68;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69" name="Google Shape;69;p14"/>
          <p:cNvSpPr txBox="1">
            <a:spLocks noGrp="1"/>
          </p:cNvSpPr>
          <p:nvPr>
            <p:ph type="body" idx="2"/>
          </p:nvPr>
        </p:nvSpPr>
        <p:spPr>
          <a:xfrm>
            <a:off x="4832400" y="1152475"/>
            <a:ext cx="3999900" cy="328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bg1"/>
                </a:solidFill>
                <a:latin typeface="Montserrat"/>
                <a:ea typeface="Montserrat"/>
                <a:cs typeface="Montserrat"/>
                <a:sym typeface="Montserrat"/>
              </a:rPr>
              <a:t>Graph Description Review</a:t>
            </a:r>
            <a:endParaRPr b="1">
              <a:solidFill>
                <a:schemeClr val="bg1"/>
              </a:solidFill>
              <a:latin typeface="Montserrat"/>
              <a:ea typeface="Montserrat"/>
              <a:cs typeface="Montserrat"/>
              <a:sym typeface="Montserrat"/>
            </a:endParaRPr>
          </a:p>
          <a:p>
            <a:pPr marL="0" lvl="0" indent="0" algn="l" rtl="0">
              <a:spcBef>
                <a:spcPts val="1200"/>
              </a:spcBef>
              <a:spcAft>
                <a:spcPts val="0"/>
              </a:spcAft>
              <a:buNone/>
            </a:pPr>
            <a:endParaRPr b="1">
              <a:solidFill>
                <a:schemeClr val="bg1"/>
              </a:solidFill>
              <a:latin typeface="Montserrat"/>
              <a:ea typeface="Montserrat"/>
              <a:cs typeface="Montserrat"/>
              <a:sym typeface="Montserrat"/>
            </a:endParaRPr>
          </a:p>
          <a:p>
            <a:pPr marL="457200" lvl="0" indent="-317500" algn="l" rtl="0">
              <a:spcBef>
                <a:spcPts val="120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Questions</a:t>
            </a:r>
            <a:endParaRPr b="1">
              <a:solidFill>
                <a:schemeClr val="bg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Revision</a:t>
            </a:r>
            <a:endParaRPr b="1">
              <a:solidFill>
                <a:schemeClr val="bg1"/>
              </a:solidFill>
              <a:latin typeface="Montserrat"/>
              <a:ea typeface="Montserrat"/>
              <a:cs typeface="Montserrat"/>
              <a:sym typeface="Montserrat"/>
            </a:endParaRPr>
          </a:p>
          <a:p>
            <a:pPr marL="0" lvl="0" indent="0" algn="l" rtl="0">
              <a:spcBef>
                <a:spcPts val="1200"/>
              </a:spcBef>
              <a:spcAft>
                <a:spcPts val="0"/>
              </a:spcAft>
              <a:buNone/>
            </a:pPr>
            <a:endParaRPr b="1">
              <a:solidFill>
                <a:schemeClr val="bg1"/>
              </a:solidFill>
              <a:latin typeface="Montserrat"/>
              <a:ea typeface="Montserrat"/>
              <a:cs typeface="Montserrat"/>
              <a:sym typeface="Montserrat"/>
            </a:endParaRPr>
          </a:p>
          <a:p>
            <a:pPr marL="0" lvl="0" indent="0" algn="l" rtl="0">
              <a:spcBef>
                <a:spcPts val="1200"/>
              </a:spcBef>
              <a:spcAft>
                <a:spcPts val="0"/>
              </a:spcAft>
              <a:buNone/>
            </a:pPr>
            <a:endParaRPr b="1">
              <a:solidFill>
                <a:schemeClr val="bg1"/>
              </a:solidFill>
              <a:latin typeface="Montserrat"/>
              <a:ea typeface="Montserrat"/>
              <a:cs typeface="Montserrat"/>
              <a:sym typeface="Montserrat"/>
            </a:endParaRPr>
          </a:p>
          <a:p>
            <a:pPr marL="0" lvl="0" indent="0" algn="l" rtl="0">
              <a:spcBef>
                <a:spcPts val="1200"/>
              </a:spcBef>
              <a:spcAft>
                <a:spcPts val="0"/>
              </a:spcAft>
              <a:buNone/>
            </a:pPr>
            <a:r>
              <a:rPr lang="en" b="1">
                <a:solidFill>
                  <a:schemeClr val="bg1"/>
                </a:solidFill>
                <a:latin typeface="Montserrat"/>
                <a:ea typeface="Montserrat"/>
                <a:cs typeface="Montserrat"/>
                <a:sym typeface="Montserrat"/>
              </a:rPr>
              <a:t>TP: Graph Description, in Class, on Paper</a:t>
            </a:r>
            <a:endParaRPr b="1">
              <a:solidFill>
                <a:schemeClr val="bg1"/>
              </a:solidFill>
              <a:latin typeface="Montserrat"/>
              <a:ea typeface="Montserrat"/>
              <a:cs typeface="Montserrat"/>
              <a:sym typeface="Montserrat"/>
            </a:endParaRPr>
          </a:p>
          <a:p>
            <a:pPr marL="457200" lvl="0" indent="0" algn="l" rtl="0">
              <a:spcBef>
                <a:spcPts val="1200"/>
              </a:spcBef>
              <a:spcAft>
                <a:spcPts val="0"/>
              </a:spcAft>
              <a:buNone/>
            </a:pPr>
            <a:endParaRPr b="1">
              <a:solidFill>
                <a:schemeClr val="dk1"/>
              </a:solidFill>
              <a:latin typeface="Montserrat"/>
              <a:ea typeface="Montserrat"/>
              <a:cs typeface="Montserrat"/>
              <a:sym typeface="Montserrat"/>
            </a:endParaRPr>
          </a:p>
          <a:p>
            <a:pPr marL="457200" lvl="0" indent="0" algn="l" rtl="0">
              <a:spcBef>
                <a:spcPts val="1200"/>
              </a:spcBef>
              <a:spcAft>
                <a:spcPts val="1200"/>
              </a:spcAft>
              <a:buNone/>
            </a:pPr>
            <a:endParaRPr b="1">
              <a:solidFill>
                <a:schemeClr val="dk1"/>
              </a:solidFill>
              <a:latin typeface="Montserrat"/>
              <a:ea typeface="Montserrat"/>
              <a:cs typeface="Montserrat"/>
              <a:sym typeface="Montserrat"/>
            </a:endParaRPr>
          </a:p>
        </p:txBody>
      </p:sp>
      <p:pic>
        <p:nvPicPr>
          <p:cNvPr id="70" name="Google Shape;70;p14"/>
          <p:cNvPicPr preferRelativeResize="0"/>
          <p:nvPr/>
        </p:nvPicPr>
        <p:blipFill rotWithShape="1">
          <a:blip r:embed="rId4">
            <a:alphaModFix/>
          </a:blip>
          <a:srcRect l="1498" r="31283"/>
          <a:stretch/>
        </p:blipFill>
        <p:spPr>
          <a:xfrm>
            <a:off x="367371" y="1264875"/>
            <a:ext cx="3540625" cy="2962275"/>
          </a:xfrm>
          <a:prstGeom prst="rect">
            <a:avLst/>
          </a:prstGeom>
          <a:noFill/>
          <a:ln>
            <a:noFill/>
          </a:ln>
        </p:spPr>
      </p:pic>
      <p:pic>
        <p:nvPicPr>
          <p:cNvPr id="71" name="Google Shape;71;p14"/>
          <p:cNvPicPr preferRelativeResize="0"/>
          <p:nvPr/>
        </p:nvPicPr>
        <p:blipFill>
          <a:blip r:embed="rId5">
            <a:alphaModFix/>
          </a:blip>
          <a:stretch>
            <a:fillRect/>
          </a:stretch>
        </p:blipFill>
        <p:spPr>
          <a:xfrm>
            <a:off x="367375" y="1264875"/>
            <a:ext cx="3540625" cy="3011150"/>
          </a:xfrm>
          <a:prstGeom prst="rect">
            <a:avLst/>
          </a:prstGeom>
          <a:noFill/>
          <a:ln>
            <a:noFill/>
          </a:ln>
        </p:spPr>
      </p:pic>
      <p:pic>
        <p:nvPicPr>
          <p:cNvPr id="72" name="Google Shape;72;p14"/>
          <p:cNvPicPr preferRelativeResize="0"/>
          <p:nvPr/>
        </p:nvPicPr>
        <p:blipFill>
          <a:blip r:embed="rId6">
            <a:alphaModFix/>
          </a:blip>
          <a:stretch>
            <a:fillRect/>
          </a:stretch>
        </p:blipFill>
        <p:spPr>
          <a:xfrm>
            <a:off x="51300" y="1177988"/>
            <a:ext cx="4520699" cy="32303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76"/>
        <p:cNvGrpSpPr/>
        <p:nvPr/>
      </p:nvGrpSpPr>
      <p:grpSpPr>
        <a:xfrm>
          <a:off x="0" y="0"/>
          <a:ext cx="0" cy="0"/>
          <a:chOff x="0" y="0"/>
          <a:chExt cx="0" cy="0"/>
        </a:xfrm>
      </p:grpSpPr>
      <p:sp>
        <p:nvSpPr>
          <p:cNvPr id="77" name="Google Shape;77;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8" name="Google Shape;7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2090" b="1">
                <a:latin typeface="Montserrat"/>
                <a:ea typeface="Montserrat"/>
                <a:cs typeface="Montserrat"/>
                <a:sym typeface="Montserrat"/>
              </a:rPr>
              <a:t>Practice Makes Perfect</a:t>
            </a:r>
            <a:endParaRPr sz="2090" b="1">
              <a:latin typeface="Montserrat"/>
              <a:ea typeface="Montserrat"/>
              <a:cs typeface="Montserrat"/>
              <a:sym typeface="Montserrat"/>
            </a:endParaRPr>
          </a:p>
        </p:txBody>
      </p:sp>
      <p:pic>
        <p:nvPicPr>
          <p:cNvPr id="79" name="Google Shape;79;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80" name="Google Shape;80;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90" b="1">
                <a:solidFill>
                  <a:schemeClr val="dk1"/>
                </a:solidFill>
                <a:latin typeface="Montserrat"/>
                <a:ea typeface="Montserrat"/>
                <a:cs typeface="Montserrat"/>
                <a:sym typeface="Montserrat"/>
              </a:rPr>
              <a:t>Coffee Break</a:t>
            </a:r>
            <a:endParaRPr/>
          </a:p>
        </p:txBody>
      </p:sp>
      <p:sp>
        <p:nvSpPr>
          <p:cNvPr id="81" name="Google Shape;81;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82" name="Google Shape;82;p15"/>
          <p:cNvPicPr preferRelativeResize="0"/>
          <p:nvPr/>
        </p:nvPicPr>
        <p:blipFill>
          <a:blip r:embed="rId4">
            <a:alphaModFix/>
          </a:blip>
          <a:stretch>
            <a:fillRect/>
          </a:stretch>
        </p:blipFill>
        <p:spPr>
          <a:xfrm>
            <a:off x="812600" y="1908175"/>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Shape 74"/>
        <p:cNvGrpSpPr/>
        <p:nvPr/>
      </p:nvGrpSpPr>
      <p:grpSpPr>
        <a:xfrm>
          <a:off x="0" y="0"/>
          <a:ext cx="0" cy="0"/>
          <a:chOff x="0" y="0"/>
          <a:chExt cx="0" cy="0"/>
        </a:xfrm>
      </p:grpSpPr>
      <p:sp>
        <p:nvSpPr>
          <p:cNvPr id="75" name="Google Shape;75;p15"/>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6" name="Google Shape;76;p15"/>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br>
              <a:rPr lang="en-US" sz="2090" b="1">
                <a:latin typeface="Montserrat"/>
                <a:ea typeface="Montserrat"/>
                <a:cs typeface="Montserrat"/>
                <a:sym typeface="Montserrat"/>
              </a:rPr>
            </a:br>
            <a:endParaRPr sz="2090" b="1">
              <a:latin typeface="Montserrat"/>
              <a:ea typeface="Montserrat"/>
              <a:cs typeface="Montserrat"/>
              <a:sym typeface="Montserrat"/>
            </a:endParaRPr>
          </a:p>
        </p:txBody>
      </p:sp>
      <p:pic>
        <p:nvPicPr>
          <p:cNvPr id="77" name="Google Shape;77;p15"/>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graphicFrame>
        <p:nvGraphicFramePr>
          <p:cNvPr id="4" name="Table 3">
            <a:extLst>
              <a:ext uri="{FF2B5EF4-FFF2-40B4-BE49-F238E27FC236}">
                <a16:creationId xmlns:a16="http://schemas.microsoft.com/office/drawing/2014/main" id="{93B4EAA6-99EE-A14C-AE87-CFBC6DA388FE}"/>
              </a:ext>
            </a:extLst>
          </p:cNvPr>
          <p:cNvGraphicFramePr>
            <a:graphicFrameLocks noGrp="1"/>
          </p:cNvGraphicFramePr>
          <p:nvPr>
            <p:extLst>
              <p:ext uri="{D42A27DB-BD31-4B8C-83A1-F6EECF244321}">
                <p14:modId xmlns:p14="http://schemas.microsoft.com/office/powerpoint/2010/main" val="2420044890"/>
              </p:ext>
            </p:extLst>
          </p:nvPr>
        </p:nvGraphicFramePr>
        <p:xfrm>
          <a:off x="311150" y="1517831"/>
          <a:ext cx="8521700" cy="2634490"/>
        </p:xfrm>
        <a:graphic>
          <a:graphicData uri="http://schemas.openxmlformats.org/drawingml/2006/table">
            <a:tbl>
              <a:tblPr/>
              <a:tblGrid>
                <a:gridCol w="629865">
                  <a:extLst>
                    <a:ext uri="{9D8B030D-6E8A-4147-A177-3AD203B41FA5}">
                      <a16:colId xmlns:a16="http://schemas.microsoft.com/office/drawing/2014/main" val="3507453029"/>
                    </a:ext>
                  </a:extLst>
                </a:gridCol>
                <a:gridCol w="490924">
                  <a:extLst>
                    <a:ext uri="{9D8B030D-6E8A-4147-A177-3AD203B41FA5}">
                      <a16:colId xmlns:a16="http://schemas.microsoft.com/office/drawing/2014/main" val="3446771962"/>
                    </a:ext>
                  </a:extLst>
                </a:gridCol>
                <a:gridCol w="1472772">
                  <a:extLst>
                    <a:ext uri="{9D8B030D-6E8A-4147-A177-3AD203B41FA5}">
                      <a16:colId xmlns:a16="http://schemas.microsoft.com/office/drawing/2014/main" val="2988816482"/>
                    </a:ext>
                  </a:extLst>
                </a:gridCol>
                <a:gridCol w="2584298">
                  <a:extLst>
                    <a:ext uri="{9D8B030D-6E8A-4147-A177-3AD203B41FA5}">
                      <a16:colId xmlns:a16="http://schemas.microsoft.com/office/drawing/2014/main" val="3452376840"/>
                    </a:ext>
                  </a:extLst>
                </a:gridCol>
                <a:gridCol w="1935908">
                  <a:extLst>
                    <a:ext uri="{9D8B030D-6E8A-4147-A177-3AD203B41FA5}">
                      <a16:colId xmlns:a16="http://schemas.microsoft.com/office/drawing/2014/main" val="3889021064"/>
                    </a:ext>
                  </a:extLst>
                </a:gridCol>
                <a:gridCol w="1407933">
                  <a:extLst>
                    <a:ext uri="{9D8B030D-6E8A-4147-A177-3AD203B41FA5}">
                      <a16:colId xmlns:a16="http://schemas.microsoft.com/office/drawing/2014/main" val="2139837323"/>
                    </a:ext>
                  </a:extLst>
                </a:gridCol>
              </a:tblGrid>
              <a:tr h="702905">
                <a:tc>
                  <a:txBody>
                    <a:bodyPr/>
                    <a:lstStyle/>
                    <a:p>
                      <a:pPr rtl="0" fontAlgn="t">
                        <a:spcBef>
                          <a:spcPts val="0"/>
                        </a:spcBef>
                        <a:spcAft>
                          <a:spcPts val="0"/>
                        </a:spcAft>
                      </a:pPr>
                      <a:r>
                        <a:rPr lang="en-US" sz="800" b="0" i="0" u="none" strike="noStrike">
                          <a:solidFill>
                            <a:schemeClr val="bg1"/>
                          </a:solidFill>
                          <a:effectLst/>
                          <a:latin typeface="Raleway" pitchFamily="2" charset="0"/>
                        </a:rPr>
                        <a:t>Date</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a:solidFill>
                            <a:schemeClr val="bg1"/>
                          </a:solidFill>
                          <a:effectLst/>
                          <a:latin typeface="Raleway" pitchFamily="2" charset="0"/>
                        </a:rPr>
                        <a:t>Lesson</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Theme</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Learning Outcomes/Objectives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Theme/Activities/Skills targeted</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Resources</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2477351"/>
                  </a:ext>
                </a:extLst>
              </a:tr>
              <a:tr h="1931585">
                <a:tc>
                  <a:txBody>
                    <a:bodyPr/>
                    <a:lstStyle/>
                    <a:p>
                      <a:pPr rtl="0" fontAlgn="t">
                        <a:spcBef>
                          <a:spcPts val="0"/>
                        </a:spcBef>
                        <a:spcAft>
                          <a:spcPts val="0"/>
                        </a:spcAft>
                      </a:pPr>
                      <a:r>
                        <a:rPr lang="en-US" sz="800" b="0" i="0" u="none" strike="noStrike">
                          <a:solidFill>
                            <a:schemeClr val="bg1"/>
                          </a:solidFill>
                          <a:effectLst/>
                          <a:latin typeface="Raleway" pitchFamily="2" charset="0"/>
                        </a:rPr>
                        <a:t>18/11/22</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800" b="0" i="0" u="none" strike="noStrike">
                          <a:solidFill>
                            <a:schemeClr val="bg1"/>
                          </a:solidFill>
                          <a:effectLst/>
                          <a:latin typeface="Raleway" pitchFamily="2" charset="0"/>
                        </a:rPr>
                        <a:t>3</a:t>
                      </a:r>
                      <a:endParaRPr lang="en-US" sz="140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r>
                        <a:rPr lang="en-US" sz="800" b="0" i="0" u="none" strike="noStrike" cap="none">
                          <a:solidFill>
                            <a:schemeClr val="bg1"/>
                          </a:solidFill>
                          <a:effectLst/>
                          <a:latin typeface="Raleway" pitchFamily="2" charset="0"/>
                          <a:ea typeface="+mn-ea"/>
                          <a:cs typeface="+mn-cs"/>
                          <a:sym typeface="Arial"/>
                        </a:rPr>
                        <a:t>Writing Professional Emails</a:t>
                      </a: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After completing this lesson students should be able to:-</a:t>
                      </a:r>
                      <a:endParaRPr lang="en-US" sz="1400">
                        <a:solidFill>
                          <a:schemeClr val="bg1"/>
                        </a:solidFill>
                        <a:effectLst/>
                      </a:endParaRP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Say Emails Correctly</a:t>
                      </a: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Send and Receive Emails in English</a:t>
                      </a: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Be familiar with different parts of an email</a:t>
                      </a: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Be able to make arrangements on email using the </a:t>
                      </a:r>
                      <a:r>
                        <a:rPr lang="en-US" sz="800" b="1" i="0" u="none" strike="noStrike">
                          <a:solidFill>
                            <a:schemeClr val="bg1"/>
                          </a:solidFill>
                          <a:effectLst/>
                          <a:latin typeface="Raleway" pitchFamily="2" charset="0"/>
                        </a:rPr>
                        <a:t>•</a:t>
                      </a:r>
                      <a:r>
                        <a:rPr lang="en-US" sz="800" b="0" i="0" u="none" strike="noStrike">
                          <a:solidFill>
                            <a:schemeClr val="bg1"/>
                          </a:solidFill>
                          <a:effectLst/>
                          <a:latin typeface="Raleway" pitchFamily="2" charset="0"/>
                        </a:rPr>
                        <a:t>right grammar, vocabulary and syntax</a:t>
                      </a:r>
                    </a:p>
                    <a:p>
                      <a:pPr rtl="0" fontAlgn="t">
                        <a:spcBef>
                          <a:spcPts val="0"/>
                        </a:spcBef>
                        <a:spcAft>
                          <a:spcPts val="0"/>
                        </a:spcAft>
                      </a:pPr>
                      <a:r>
                        <a:rPr lang="en-US" sz="800" b="1" i="0" u="none" strike="noStrike">
                          <a:solidFill>
                            <a:schemeClr val="bg1"/>
                          </a:solidFill>
                          <a:effectLst/>
                          <a:latin typeface="Raleway" pitchFamily="2" charset="0"/>
                        </a:rPr>
                        <a:t>•</a:t>
                      </a:r>
                      <a:r>
                        <a:rPr lang="en-US" sz="800" b="0" i="0" u="none" strike="noStrike" err="1">
                          <a:solidFill>
                            <a:schemeClr val="bg1"/>
                          </a:solidFill>
                          <a:effectLst/>
                          <a:latin typeface="Raleway" pitchFamily="2" charset="0"/>
                        </a:rPr>
                        <a:t>Organise</a:t>
                      </a:r>
                      <a:r>
                        <a:rPr lang="en-US" sz="800" b="0" i="0" u="none" strike="noStrike">
                          <a:solidFill>
                            <a:schemeClr val="bg1"/>
                          </a:solidFill>
                          <a:effectLst/>
                          <a:latin typeface="Raleway" pitchFamily="2" charset="0"/>
                        </a:rPr>
                        <a:t> writing</a:t>
                      </a:r>
                    </a:p>
                    <a:p>
                      <a:pPr rtl="0" fontAlgn="t">
                        <a:spcBef>
                          <a:spcPts val="0"/>
                        </a:spcBef>
                        <a:spcAft>
                          <a:spcPts val="0"/>
                        </a:spcAft>
                      </a:pPr>
                      <a:endParaRPr lang="en-US" sz="800" b="0" i="0" u="none" strike="noStrike">
                        <a:solidFill>
                          <a:schemeClr val="bg1"/>
                        </a:solidFill>
                        <a:effectLst/>
                        <a:latin typeface="Raleway" pitchFamily="2" charset="0"/>
                      </a:endParaRPr>
                    </a:p>
                    <a:p>
                      <a:pPr rtl="0" fontAlgn="t">
                        <a:spcBef>
                          <a:spcPts val="0"/>
                        </a:spcBef>
                        <a:spcAft>
                          <a:spcPts val="0"/>
                        </a:spcAft>
                      </a:pPr>
                      <a:r>
                        <a:rPr lang="en-US" sz="800" b="0" i="0" u="none" strike="noStrike">
                          <a:solidFill>
                            <a:schemeClr val="bg1"/>
                          </a:solidFill>
                          <a:effectLst/>
                          <a:latin typeface="Raleway" pitchFamily="2" charset="0"/>
                        </a:rPr>
                        <a:t> </a:t>
                      </a:r>
                      <a:r>
                        <a:rPr lang="en-US" sz="1400">
                          <a:solidFill>
                            <a:schemeClr val="bg1"/>
                          </a:solidFill>
                          <a:effectLst/>
                        </a:rPr>
                        <a:t> </a:t>
                      </a: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a:solidFill>
                            <a:schemeClr val="bg1"/>
                          </a:solidFill>
                          <a:effectLst/>
                          <a:latin typeface="Raleway" pitchFamily="2" charset="0"/>
                        </a:rPr>
                        <a:t>Writing skills: Demonstrate understanding of how to write professional emails</a:t>
                      </a:r>
                      <a:endParaRPr lang="en-US" sz="1400" b="0">
                        <a:solidFill>
                          <a:schemeClr val="bg1"/>
                        </a:solidFill>
                        <a:effectLst/>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800" b="0" i="0" u="none" strike="noStrike" cap="none">
                          <a:solidFill>
                            <a:schemeClr val="bg1"/>
                          </a:solidFill>
                          <a:effectLst/>
                          <a:latin typeface="Raleway" pitchFamily="2" charset="0"/>
                          <a:ea typeface="+mn-ea"/>
                          <a:cs typeface="+mn-cs"/>
                          <a:sym typeface="Arial"/>
                        </a:rPr>
                        <a:t>British Council English: Writing Emails</a:t>
                      </a:r>
                    </a:p>
                    <a:p>
                      <a:pPr rtl="0" fontAlgn="t">
                        <a:spcBef>
                          <a:spcPts val="0"/>
                        </a:spcBef>
                        <a:spcAft>
                          <a:spcPts val="0"/>
                        </a:spcAft>
                      </a:pPr>
                      <a:endParaRPr lang="en-US" sz="800" b="0" i="0" u="none" strike="noStrike" cap="none">
                        <a:solidFill>
                          <a:schemeClr val="bg1"/>
                        </a:solidFill>
                        <a:effectLst/>
                        <a:latin typeface="Raleway" pitchFamily="2" charset="0"/>
                        <a:ea typeface="+mn-ea"/>
                        <a:cs typeface="+mn-cs"/>
                        <a:sym typeface="Arial"/>
                      </a:endParaRPr>
                    </a:p>
                  </a:txBody>
                  <a:tcPr marL="61751" marR="61751" marT="61751" marB="6175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5731429"/>
                  </a:ext>
                </a:extLst>
              </a:tr>
            </a:tbl>
          </a:graphicData>
        </a:graphic>
      </p:graphicFrame>
      <p:sp>
        <p:nvSpPr>
          <p:cNvPr id="5" name="Rectangle 2">
            <a:extLst>
              <a:ext uri="{FF2B5EF4-FFF2-40B4-BE49-F238E27FC236}">
                <a16:creationId xmlns:a16="http://schemas.microsoft.com/office/drawing/2014/main" id="{D81A676A-9FDC-D57D-BCCE-96B55972E7B6}"/>
              </a:ext>
            </a:extLst>
          </p:cNvPr>
          <p:cNvSpPr>
            <a:spLocks noChangeArrowheads="1"/>
          </p:cNvSpPr>
          <p:nvPr/>
        </p:nvSpPr>
        <p:spPr bwMode="auto">
          <a:xfrm>
            <a:off x="311150" y="1517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86"/>
        <p:cNvGrpSpPr/>
        <p:nvPr/>
      </p:nvGrpSpPr>
      <p:grpSpPr>
        <a:xfrm>
          <a:off x="0" y="0"/>
          <a:ext cx="0" cy="0"/>
          <a:chOff x="0" y="0"/>
          <a:chExt cx="0" cy="0"/>
        </a:xfrm>
      </p:grpSpPr>
      <p:sp>
        <p:nvSpPr>
          <p:cNvPr id="87" name="Google Shape;87;p16"/>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8" name="Google Shape;8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2511" b="1">
                <a:solidFill>
                  <a:schemeClr val="bg1"/>
                </a:solidFill>
                <a:latin typeface="Montserrat"/>
                <a:ea typeface="Montserrat"/>
                <a:cs typeface="Montserrat"/>
                <a:sym typeface="Montserrat"/>
              </a:rPr>
              <a:t>How to Write Professional Emails</a:t>
            </a:r>
            <a:endParaRPr sz="2511"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0" lvl="0" indent="0" algn="l" rtl="0">
              <a:lnSpc>
                <a:spcPct val="115000"/>
              </a:lnSpc>
              <a:spcBef>
                <a:spcPts val="0"/>
              </a:spcBef>
              <a:spcAft>
                <a:spcPts val="0"/>
              </a:spcAft>
              <a:buNone/>
            </a:pPr>
            <a:endParaRPr sz="2090" b="1">
              <a:latin typeface="Montserrat"/>
              <a:ea typeface="Montserrat"/>
              <a:cs typeface="Montserrat"/>
              <a:sym typeface="Montserrat"/>
            </a:endParaRPr>
          </a:p>
          <a:p>
            <a:pPr marL="457200" lvl="0" indent="0" algn="l" rtl="0">
              <a:lnSpc>
                <a:spcPct val="115000"/>
              </a:lnSpc>
              <a:spcBef>
                <a:spcPts val="0"/>
              </a:spcBef>
              <a:spcAft>
                <a:spcPts val="1500"/>
              </a:spcAft>
              <a:buNone/>
            </a:pPr>
            <a:r>
              <a:rPr lang="en" sz="1900" b="1">
                <a:solidFill>
                  <a:schemeClr val="lt1"/>
                </a:solidFill>
                <a:highlight>
                  <a:srgbClr val="FFFFFF"/>
                </a:highlight>
                <a:latin typeface="Montserrat"/>
                <a:ea typeface="Montserrat"/>
                <a:cs typeface="Montserrat"/>
                <a:sym typeface="Montserrat"/>
              </a:rPr>
              <a:t>Im</a:t>
            </a:r>
            <a:endParaRPr sz="1900" b="1">
              <a:solidFill>
                <a:schemeClr val="lt1"/>
              </a:solidFill>
              <a:highlight>
                <a:srgbClr val="FFFFFF"/>
              </a:highlight>
              <a:latin typeface="Montserrat"/>
              <a:ea typeface="Montserrat"/>
              <a:cs typeface="Montserrat"/>
              <a:sym typeface="Montserrat"/>
            </a:endParaRPr>
          </a:p>
        </p:txBody>
      </p:sp>
      <p:pic>
        <p:nvPicPr>
          <p:cNvPr id="89" name="Google Shape;89;p16"/>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
        <p:nvSpPr>
          <p:cNvPr id="90" name="Google Shape;90;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91" name="Google Shape;91;p16"/>
          <p:cNvSpPr txBox="1">
            <a:spLocks noGrp="1"/>
          </p:cNvSpPr>
          <p:nvPr>
            <p:ph type="body" idx="2"/>
          </p:nvPr>
        </p:nvSpPr>
        <p:spPr>
          <a:xfrm>
            <a:off x="4832400" y="1152475"/>
            <a:ext cx="3999900" cy="328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bg1"/>
                </a:solidFill>
                <a:latin typeface="Montserrat"/>
                <a:ea typeface="Montserrat"/>
                <a:cs typeface="Montserrat"/>
                <a:sym typeface="Montserrat"/>
              </a:rPr>
              <a:t>Writing Emails</a:t>
            </a:r>
            <a:endParaRPr b="1">
              <a:solidFill>
                <a:schemeClr val="bg1"/>
              </a:solidFill>
              <a:latin typeface="Montserrat"/>
              <a:ea typeface="Montserrat"/>
              <a:cs typeface="Montserrat"/>
              <a:sym typeface="Montserrat"/>
            </a:endParaRPr>
          </a:p>
          <a:p>
            <a:pPr marL="0" lvl="0" indent="0" algn="l" rtl="0">
              <a:spcBef>
                <a:spcPts val="1200"/>
              </a:spcBef>
              <a:spcAft>
                <a:spcPts val="0"/>
              </a:spcAft>
              <a:buNone/>
            </a:pPr>
            <a:endParaRPr b="1">
              <a:solidFill>
                <a:schemeClr val="bg1"/>
              </a:solidFill>
              <a:latin typeface="Montserrat"/>
              <a:ea typeface="Montserrat"/>
              <a:cs typeface="Montserrat"/>
              <a:sym typeface="Montserrat"/>
            </a:endParaRPr>
          </a:p>
          <a:p>
            <a:pPr marL="457200" lvl="0" indent="-317500" algn="l" rtl="0">
              <a:spcBef>
                <a:spcPts val="120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How to say them correctly</a:t>
            </a:r>
            <a:endParaRPr b="1">
              <a:solidFill>
                <a:schemeClr val="bg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Sending and Receiving Emails</a:t>
            </a:r>
            <a:endParaRPr b="1">
              <a:solidFill>
                <a:schemeClr val="bg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Organising Emails: Different Parts of an Email</a:t>
            </a:r>
            <a:endParaRPr b="1">
              <a:solidFill>
                <a:schemeClr val="bg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Making Arrangements on Emails</a:t>
            </a:r>
            <a:endParaRPr b="1">
              <a:solidFill>
                <a:schemeClr val="bg1"/>
              </a:solidFill>
              <a:latin typeface="Montserrat"/>
              <a:ea typeface="Montserrat"/>
              <a:cs typeface="Montserrat"/>
              <a:sym typeface="Montserrat"/>
            </a:endParaRPr>
          </a:p>
          <a:p>
            <a:pPr marL="457200" lvl="0" indent="-317500" algn="l" rtl="0">
              <a:spcBef>
                <a:spcPts val="0"/>
              </a:spcBef>
              <a:spcAft>
                <a:spcPts val="0"/>
              </a:spcAft>
              <a:buClr>
                <a:schemeClr val="dk1"/>
              </a:buClr>
              <a:buSzPts val="1400"/>
              <a:buFont typeface="Montserrat"/>
              <a:buChar char="●"/>
            </a:pPr>
            <a:r>
              <a:rPr lang="en" b="1">
                <a:solidFill>
                  <a:schemeClr val="bg1"/>
                </a:solidFill>
                <a:latin typeface="Montserrat"/>
                <a:ea typeface="Montserrat"/>
                <a:cs typeface="Montserrat"/>
                <a:sym typeface="Montserrat"/>
              </a:rPr>
              <a:t>Organising your Writing</a:t>
            </a:r>
            <a:endParaRPr b="1">
              <a:solidFill>
                <a:schemeClr val="bg1"/>
              </a:solidFill>
              <a:latin typeface="Montserrat"/>
              <a:ea typeface="Montserrat"/>
              <a:cs typeface="Montserrat"/>
              <a:sym typeface="Montserrat"/>
            </a:endParaRPr>
          </a:p>
          <a:p>
            <a:pPr marL="457200" lvl="0" indent="0" algn="l" rtl="0">
              <a:spcBef>
                <a:spcPts val="1200"/>
              </a:spcBef>
              <a:spcAft>
                <a:spcPts val="0"/>
              </a:spcAft>
              <a:buNone/>
            </a:pPr>
            <a:endParaRPr b="1">
              <a:solidFill>
                <a:schemeClr val="bg1"/>
              </a:solidFill>
              <a:latin typeface="Montserrat"/>
              <a:ea typeface="Montserrat"/>
              <a:cs typeface="Montserrat"/>
              <a:sym typeface="Montserrat"/>
            </a:endParaRPr>
          </a:p>
          <a:p>
            <a:pPr marL="457200" lvl="0" indent="0" algn="l" rtl="0">
              <a:spcBef>
                <a:spcPts val="1200"/>
              </a:spcBef>
              <a:spcAft>
                <a:spcPts val="1200"/>
              </a:spcAft>
              <a:buNone/>
            </a:pPr>
            <a:endParaRPr b="1">
              <a:solidFill>
                <a:schemeClr val="dk1"/>
              </a:solidFill>
              <a:latin typeface="Montserrat"/>
              <a:ea typeface="Montserrat"/>
              <a:cs typeface="Montserrat"/>
              <a:sym typeface="Montserrat"/>
            </a:endParaRPr>
          </a:p>
        </p:txBody>
      </p:sp>
      <p:pic>
        <p:nvPicPr>
          <p:cNvPr id="92" name="Google Shape;92;p16"/>
          <p:cNvPicPr preferRelativeResize="0"/>
          <p:nvPr/>
        </p:nvPicPr>
        <p:blipFill rotWithShape="1">
          <a:blip r:embed="rId4">
            <a:alphaModFix/>
          </a:blip>
          <a:srcRect l="1498" r="31283"/>
          <a:stretch/>
        </p:blipFill>
        <p:spPr>
          <a:xfrm>
            <a:off x="367371" y="1264875"/>
            <a:ext cx="3540625" cy="2962275"/>
          </a:xfrm>
          <a:prstGeom prst="rect">
            <a:avLst/>
          </a:prstGeom>
          <a:noFill/>
          <a:ln>
            <a:noFill/>
          </a:ln>
        </p:spPr>
      </p:pic>
      <p:pic>
        <p:nvPicPr>
          <p:cNvPr id="93" name="Google Shape;93;p16"/>
          <p:cNvPicPr preferRelativeResize="0"/>
          <p:nvPr/>
        </p:nvPicPr>
        <p:blipFill>
          <a:blip r:embed="rId5">
            <a:alphaModFix/>
          </a:blip>
          <a:stretch>
            <a:fillRect/>
          </a:stretch>
        </p:blipFill>
        <p:spPr>
          <a:xfrm>
            <a:off x="367375" y="1264875"/>
            <a:ext cx="3540625" cy="301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97"/>
        <p:cNvGrpSpPr/>
        <p:nvPr/>
      </p:nvGrpSpPr>
      <p:grpSpPr>
        <a:xfrm>
          <a:off x="0" y="0"/>
          <a:ext cx="0" cy="0"/>
          <a:chOff x="0" y="0"/>
          <a:chExt cx="0" cy="0"/>
        </a:xfrm>
      </p:grpSpPr>
      <p:sp>
        <p:nvSpPr>
          <p:cNvPr id="98" name="Google Shape;98;p17"/>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9" name="Google Shape;99;p17"/>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r>
              <a:rPr lang="en" sz="2090" b="1">
                <a:solidFill>
                  <a:schemeClr val="bg1"/>
                </a:solidFill>
                <a:latin typeface="Montserrat"/>
                <a:ea typeface="Montserrat"/>
                <a:cs typeface="Montserrat"/>
                <a:sym typeface="Montserrat"/>
              </a:rPr>
              <a:t>Writing Emails - How to Say Them Correctly</a:t>
            </a:r>
            <a:endParaRPr sz="2090" b="1">
              <a:solidFill>
                <a:schemeClr val="bg1"/>
              </a:solidFill>
              <a:latin typeface="Montserrat"/>
              <a:ea typeface="Montserrat"/>
              <a:cs typeface="Montserrat"/>
              <a:sym typeface="Montserrat"/>
            </a:endParaRPr>
          </a:p>
          <a:p>
            <a:pPr marL="0" lvl="0" indent="0" algn="l" rtl="0">
              <a:lnSpc>
                <a:spcPct val="115000"/>
              </a:lnSpc>
              <a:spcBef>
                <a:spcPts val="0"/>
              </a:spcBef>
              <a:spcAft>
                <a:spcPts val="0"/>
              </a:spcAft>
              <a:buNone/>
            </a:pPr>
            <a:endParaRPr sz="2090" b="1">
              <a:solidFill>
                <a:schemeClr val="bg1"/>
              </a:solidFill>
              <a:latin typeface="Montserrat"/>
              <a:ea typeface="Montserrat"/>
              <a:cs typeface="Montserrat"/>
              <a:sym typeface="Montserrat"/>
            </a:endParaRPr>
          </a:p>
          <a:p>
            <a:pPr marL="457200" lvl="0" indent="-361315" algn="l" rtl="0">
              <a:lnSpc>
                <a:spcPct val="115000"/>
              </a:lnSpc>
              <a:spcBef>
                <a:spcPts val="0"/>
              </a:spcBef>
              <a:spcAft>
                <a:spcPts val="0"/>
              </a:spcAft>
              <a:buSzPts val="2090"/>
              <a:buFont typeface="Montserrat"/>
              <a:buChar char="●"/>
            </a:pPr>
            <a:r>
              <a:rPr lang="en" sz="2090" b="1">
                <a:solidFill>
                  <a:schemeClr val="bg1"/>
                </a:solidFill>
                <a:latin typeface="Montserrat"/>
                <a:ea typeface="Montserrat"/>
                <a:cs typeface="Montserrat"/>
                <a:sym typeface="Montserrat"/>
              </a:rPr>
              <a:t>Do you know how to say Emails correctly?</a:t>
            </a:r>
            <a:endParaRPr sz="2090" b="1">
              <a:solidFill>
                <a:schemeClr val="bg1"/>
              </a:solidFill>
              <a:latin typeface="Montserrat"/>
              <a:ea typeface="Montserrat"/>
              <a:cs typeface="Montserrat"/>
              <a:sym typeface="Montserrat"/>
            </a:endParaRPr>
          </a:p>
          <a:p>
            <a:pPr marL="0" lvl="0" indent="0" algn="l" rtl="0">
              <a:lnSpc>
                <a:spcPct val="115000"/>
              </a:lnSpc>
              <a:spcBef>
                <a:spcPts val="1500"/>
              </a:spcBef>
              <a:spcAft>
                <a:spcPts val="0"/>
              </a:spcAft>
              <a:buNone/>
            </a:pPr>
            <a:r>
              <a:rPr lang="en" sz="1201" b="1">
                <a:solidFill>
                  <a:schemeClr val="bg1"/>
                </a:solidFill>
                <a:latin typeface="Montserrat"/>
                <a:ea typeface="Montserrat"/>
                <a:cs typeface="Montserrat"/>
                <a:sym typeface="Montserrat"/>
              </a:rPr>
              <a:t>Every email address contains this sign: @ . Here are some email addresses:</a:t>
            </a:r>
            <a:endParaRPr sz="1201"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r>
              <a:rPr lang="en" sz="1201" b="1">
                <a:solidFill>
                  <a:schemeClr val="bg1"/>
                </a:solidFill>
                <a:latin typeface="Montserrat"/>
                <a:ea typeface="Montserrat"/>
                <a:cs typeface="Montserrat"/>
                <a:sym typeface="Montserrat"/>
              </a:rPr>
              <a:t>bob@yahoo.bh</a:t>
            </a:r>
            <a:endParaRPr sz="1201"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r>
              <a:rPr lang="en" sz="1201" b="1">
                <a:solidFill>
                  <a:schemeClr val="bg1"/>
                </a:solidFill>
                <a:latin typeface="Montserrat"/>
                <a:ea typeface="Montserrat"/>
                <a:cs typeface="Montserrat"/>
                <a:sym typeface="Montserrat"/>
              </a:rPr>
              <a:t>jeffery.amherst@britishcouncil.org</a:t>
            </a:r>
            <a:endParaRPr sz="1201"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r>
              <a:rPr lang="en" sz="1201" b="1">
                <a:solidFill>
                  <a:schemeClr val="bg1"/>
                </a:solidFill>
                <a:latin typeface="Montserrat"/>
                <a:ea typeface="Montserrat"/>
                <a:cs typeface="Montserrat"/>
                <a:sym typeface="Montserrat"/>
              </a:rPr>
              <a:t>reservations@beachhotelbern.com</a:t>
            </a:r>
            <a:endParaRPr sz="1201" b="1">
              <a:solidFill>
                <a:schemeClr val="bg1"/>
              </a:solidFill>
              <a:latin typeface="Montserrat"/>
              <a:ea typeface="Montserrat"/>
              <a:cs typeface="Montserrat"/>
              <a:sym typeface="Montserrat"/>
            </a:endParaRPr>
          </a:p>
          <a:p>
            <a:pPr marL="0" lvl="0" indent="0" algn="l" rtl="0">
              <a:lnSpc>
                <a:spcPct val="115000"/>
              </a:lnSpc>
              <a:spcBef>
                <a:spcPts val="900"/>
              </a:spcBef>
              <a:spcAft>
                <a:spcPts val="0"/>
              </a:spcAft>
              <a:buNone/>
            </a:pPr>
            <a:r>
              <a:rPr lang="en" sz="1201" b="1">
                <a:solidFill>
                  <a:schemeClr val="bg1"/>
                </a:solidFill>
                <a:latin typeface="Montserrat"/>
                <a:ea typeface="Montserrat"/>
                <a:cs typeface="Montserrat"/>
                <a:sym typeface="Montserrat"/>
              </a:rPr>
              <a:t>As you can see, Bob uses his first name only in his email address: bob@yahoo.bh. Jeffery Amherst uses his first name and surname in his email address: jeffery.amherst@britishcouncil.org. The address reservations@beachhotelbern.com gives the name of the department (Reservations), but not the name of the person.</a:t>
            </a:r>
            <a:endParaRPr sz="1201" b="1">
              <a:solidFill>
                <a:schemeClr val="bg1"/>
              </a:solidFill>
              <a:latin typeface="Montserrat"/>
              <a:ea typeface="Montserrat"/>
              <a:cs typeface="Montserrat"/>
              <a:sym typeface="Montserrat"/>
            </a:endParaRPr>
          </a:p>
          <a:p>
            <a:pPr marL="0" lvl="0" indent="0" algn="l" rtl="0">
              <a:lnSpc>
                <a:spcPct val="115000"/>
              </a:lnSpc>
              <a:spcBef>
                <a:spcPts val="900"/>
              </a:spcBef>
              <a:spcAft>
                <a:spcPts val="1500"/>
              </a:spcAft>
              <a:buNone/>
            </a:pPr>
            <a:endParaRPr sz="2090" b="1">
              <a:latin typeface="Montserrat"/>
              <a:ea typeface="Montserrat"/>
              <a:cs typeface="Montserrat"/>
              <a:sym typeface="Montserrat"/>
            </a:endParaRPr>
          </a:p>
        </p:txBody>
      </p:sp>
      <p:pic>
        <p:nvPicPr>
          <p:cNvPr id="100" name="Google Shape;100;p17"/>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04"/>
        <p:cNvGrpSpPr/>
        <p:nvPr/>
      </p:nvGrpSpPr>
      <p:grpSpPr>
        <a:xfrm>
          <a:off x="0" y="0"/>
          <a:ext cx="0" cy="0"/>
          <a:chOff x="0" y="0"/>
          <a:chExt cx="0" cy="0"/>
        </a:xfrm>
      </p:grpSpPr>
      <p:sp>
        <p:nvSpPr>
          <p:cNvPr id="105" name="Google Shape;105;p1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6" name="Google Shape;106;p18"/>
          <p:cNvSpPr txBox="1">
            <a:spLocks noGrp="1"/>
          </p:cNvSpPr>
          <p:nvPr>
            <p:ph type="title" idx="4294967295"/>
          </p:nvPr>
        </p:nvSpPr>
        <p:spPr>
          <a:xfrm>
            <a:off x="-46600" y="-52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Clr>
                <a:schemeClr val="dk1"/>
              </a:buClr>
              <a:buSzPct val="52631"/>
              <a:buFont typeface="Arial"/>
              <a:buNone/>
            </a:pPr>
            <a:r>
              <a:rPr lang="en" sz="2050" b="1">
                <a:solidFill>
                  <a:schemeClr val="bg1"/>
                </a:solidFill>
                <a:latin typeface="Montserrat"/>
                <a:ea typeface="Montserrat"/>
                <a:cs typeface="Montserrat"/>
                <a:sym typeface="Montserrat"/>
              </a:rPr>
              <a:t>Writing Emails - How to Say Them Correctly</a:t>
            </a:r>
            <a:endParaRPr sz="2050" b="1">
              <a:solidFill>
                <a:schemeClr val="bg1"/>
              </a:solidFill>
              <a:latin typeface="Montserrat"/>
              <a:ea typeface="Montserrat"/>
              <a:cs typeface="Montserrat"/>
            </a:endParaRPr>
          </a:p>
          <a:p>
            <a:pPr marL="0" lvl="0" indent="0" algn="l" rtl="0">
              <a:lnSpc>
                <a:spcPct val="115000"/>
              </a:lnSpc>
              <a:spcBef>
                <a:spcPts val="0"/>
              </a:spcBef>
              <a:spcAft>
                <a:spcPts val="0"/>
              </a:spcAft>
              <a:buClr>
                <a:schemeClr val="dk1"/>
              </a:buClr>
              <a:buSzPct val="52631"/>
              <a:buFont typeface="Arial"/>
              <a:buNone/>
            </a:pPr>
            <a:endParaRPr sz="2050" b="1">
              <a:solidFill>
                <a:schemeClr val="bg1"/>
              </a:solidFill>
              <a:latin typeface="Montserrat"/>
              <a:ea typeface="Montserrat"/>
              <a:cs typeface="Montserrat"/>
            </a:endParaRPr>
          </a:p>
          <a:p>
            <a:pPr marL="0" lvl="0" indent="0" algn="l" rtl="0">
              <a:lnSpc>
                <a:spcPct val="110000"/>
              </a:lnSpc>
              <a:spcBef>
                <a:spcPts val="3000"/>
              </a:spcBef>
              <a:spcAft>
                <a:spcPts val="0"/>
              </a:spcAft>
              <a:buClr>
                <a:schemeClr val="dk1"/>
              </a:buClr>
              <a:buSzPct val="91581"/>
              <a:buFont typeface="Arial"/>
              <a:buNone/>
            </a:pPr>
            <a:endParaRPr sz="1200" b="1">
              <a:solidFill>
                <a:schemeClr val="bg1"/>
              </a:solidFill>
              <a:latin typeface="Montserrat"/>
              <a:ea typeface="Montserrat"/>
              <a:cs typeface="Montserrat"/>
            </a:endParaRPr>
          </a:p>
          <a:p>
            <a:pPr marL="0" lvl="0" indent="0" algn="l" rtl="0">
              <a:lnSpc>
                <a:spcPct val="115000"/>
              </a:lnSpc>
              <a:spcBef>
                <a:spcPts val="900"/>
              </a:spcBef>
              <a:spcAft>
                <a:spcPts val="0"/>
              </a:spcAft>
              <a:buClr>
                <a:schemeClr val="dk1"/>
              </a:buClr>
              <a:buSzPct val="91581"/>
              <a:buFont typeface="Arial"/>
              <a:buNone/>
            </a:pPr>
            <a:r>
              <a:rPr lang="en" sz="1200" b="1">
                <a:solidFill>
                  <a:schemeClr val="bg1"/>
                </a:solidFill>
                <a:latin typeface="Montserrat"/>
                <a:ea typeface="Montserrat"/>
                <a:cs typeface="Montserrat"/>
                <a:sym typeface="Montserrat"/>
              </a:rPr>
              <a:t>When you say an email address:</a:t>
            </a:r>
            <a:endParaRPr sz="1200" b="1">
              <a:solidFill>
                <a:schemeClr val="bg1"/>
              </a:solidFill>
              <a:latin typeface="Montserrat"/>
              <a:ea typeface="Montserrat"/>
              <a:cs typeface="Montserrat"/>
            </a:endParaRPr>
          </a:p>
          <a:p>
            <a:pPr marL="457200" lvl="0" indent="-297180" algn="l" rtl="0">
              <a:lnSpc>
                <a:spcPct val="115000"/>
              </a:lnSpc>
              <a:spcBef>
                <a:spcPts val="900"/>
              </a:spcBef>
              <a:spcAft>
                <a:spcPts val="0"/>
              </a:spcAft>
              <a:buSzPct val="100000"/>
              <a:buFont typeface="Montserrat"/>
              <a:buChar char="●"/>
            </a:pPr>
            <a:r>
              <a:rPr lang="en" sz="1200" b="1">
                <a:solidFill>
                  <a:schemeClr val="bg1"/>
                </a:solidFill>
                <a:latin typeface="Montserrat"/>
                <a:ea typeface="Montserrat"/>
                <a:cs typeface="Montserrat"/>
                <a:sym typeface="Montserrat"/>
              </a:rPr>
              <a:t>Remember that @ is pronounced ‘at’ and . is pronounced 'dot'. reservations@beachhotelbern.com is ‘reservations at beach hotel </a:t>
            </a:r>
            <a:r>
              <a:rPr lang="en" sz="1200" b="1" err="1">
                <a:solidFill>
                  <a:schemeClr val="bg1"/>
                </a:solidFill>
                <a:latin typeface="Montserrat"/>
                <a:ea typeface="Montserrat"/>
                <a:cs typeface="Montserrat"/>
                <a:sym typeface="Montserrat"/>
              </a:rPr>
              <a:t>bern</a:t>
            </a:r>
            <a:r>
              <a:rPr lang="en" sz="1200" b="1">
                <a:solidFill>
                  <a:schemeClr val="bg1"/>
                </a:solidFill>
                <a:latin typeface="Montserrat"/>
                <a:ea typeface="Montserrat"/>
                <a:cs typeface="Montserrat"/>
                <a:sym typeface="Montserrat"/>
              </a:rPr>
              <a:t> dot com’</a:t>
            </a:r>
            <a:endParaRPr sz="1200" b="1">
              <a:solidFill>
                <a:schemeClr val="bg1"/>
              </a:solidFill>
              <a:latin typeface="Montserrat"/>
              <a:ea typeface="Montserrat"/>
              <a:cs typeface="Montserrat"/>
            </a:endParaRPr>
          </a:p>
          <a:p>
            <a:pPr marL="457200" lvl="0" indent="0" algn="l" rtl="0">
              <a:lnSpc>
                <a:spcPct val="115000"/>
              </a:lnSpc>
              <a:spcBef>
                <a:spcPts val="900"/>
              </a:spcBef>
              <a:spcAft>
                <a:spcPts val="0"/>
              </a:spcAft>
              <a:buNone/>
            </a:pPr>
            <a:endParaRPr sz="1200" b="1">
              <a:solidFill>
                <a:schemeClr val="bg1"/>
              </a:solidFill>
              <a:latin typeface="Montserrat"/>
              <a:ea typeface="Montserrat"/>
              <a:cs typeface="Montserrat"/>
            </a:endParaRPr>
          </a:p>
          <a:p>
            <a:pPr marL="457200" lvl="0" indent="-297180" algn="l" rtl="0">
              <a:lnSpc>
                <a:spcPct val="115000"/>
              </a:lnSpc>
              <a:spcBef>
                <a:spcPts val="900"/>
              </a:spcBef>
              <a:spcAft>
                <a:spcPts val="0"/>
              </a:spcAft>
              <a:buSzPct val="100000"/>
              <a:buFont typeface="Montserrat"/>
              <a:buChar char="●"/>
            </a:pPr>
            <a:r>
              <a:rPr lang="en" sz="1200" b="1">
                <a:solidFill>
                  <a:schemeClr val="bg1"/>
                </a:solidFill>
                <a:latin typeface="Montserrat"/>
                <a:ea typeface="Montserrat"/>
                <a:cs typeface="Montserrat"/>
                <a:sym typeface="Montserrat"/>
              </a:rPr>
              <a:t>Sometimes there is a . in the person's name. jeffery.amherst@britishcouncil.org is ‘</a:t>
            </a:r>
            <a:r>
              <a:rPr lang="en" sz="1200" b="1" err="1">
                <a:solidFill>
                  <a:schemeClr val="bg1"/>
                </a:solidFill>
                <a:latin typeface="Montserrat"/>
                <a:ea typeface="Montserrat"/>
                <a:cs typeface="Montserrat"/>
                <a:sym typeface="Montserrat"/>
              </a:rPr>
              <a:t>jeffery</a:t>
            </a:r>
            <a:r>
              <a:rPr lang="en" sz="1200" b="1">
                <a:solidFill>
                  <a:schemeClr val="bg1"/>
                </a:solidFill>
                <a:latin typeface="Montserrat"/>
                <a:ea typeface="Montserrat"/>
                <a:cs typeface="Montserrat"/>
                <a:sym typeface="Montserrat"/>
              </a:rPr>
              <a:t> dot </a:t>
            </a:r>
            <a:r>
              <a:rPr lang="en" sz="1200" b="1" err="1">
                <a:solidFill>
                  <a:schemeClr val="bg1"/>
                </a:solidFill>
                <a:latin typeface="Montserrat"/>
                <a:ea typeface="Montserrat"/>
                <a:cs typeface="Montserrat"/>
                <a:sym typeface="Montserrat"/>
              </a:rPr>
              <a:t>amherst</a:t>
            </a:r>
            <a:r>
              <a:rPr lang="en" sz="1200" b="1">
                <a:solidFill>
                  <a:schemeClr val="bg1"/>
                </a:solidFill>
                <a:latin typeface="Montserrat"/>
                <a:ea typeface="Montserrat"/>
                <a:cs typeface="Montserrat"/>
                <a:sym typeface="Montserrat"/>
              </a:rPr>
              <a:t> at </a:t>
            </a:r>
            <a:r>
              <a:rPr lang="en" sz="1200" b="1" err="1">
                <a:solidFill>
                  <a:schemeClr val="bg1"/>
                </a:solidFill>
                <a:latin typeface="Montserrat"/>
                <a:ea typeface="Montserrat"/>
                <a:cs typeface="Montserrat"/>
                <a:sym typeface="Montserrat"/>
              </a:rPr>
              <a:t>british</a:t>
            </a:r>
            <a:r>
              <a:rPr lang="en" sz="1200" b="1">
                <a:solidFill>
                  <a:schemeClr val="bg1"/>
                </a:solidFill>
                <a:latin typeface="Montserrat"/>
                <a:ea typeface="Montserrat"/>
                <a:cs typeface="Montserrat"/>
                <a:sym typeface="Montserrat"/>
              </a:rPr>
              <a:t> council dot org’</a:t>
            </a:r>
            <a:endParaRPr sz="1200" b="1">
              <a:solidFill>
                <a:schemeClr val="bg1"/>
              </a:solidFill>
              <a:latin typeface="Montserrat"/>
              <a:ea typeface="Montserrat"/>
              <a:cs typeface="Montserrat"/>
            </a:endParaRPr>
          </a:p>
          <a:p>
            <a:pPr marL="457200" lvl="0" indent="0" algn="l" rtl="0">
              <a:lnSpc>
                <a:spcPct val="115000"/>
              </a:lnSpc>
              <a:spcBef>
                <a:spcPts val="900"/>
              </a:spcBef>
              <a:spcAft>
                <a:spcPts val="0"/>
              </a:spcAft>
              <a:buNone/>
            </a:pPr>
            <a:endParaRPr sz="1200" b="1">
              <a:solidFill>
                <a:schemeClr val="bg1"/>
              </a:solidFill>
              <a:latin typeface="Montserrat"/>
              <a:ea typeface="Montserrat"/>
              <a:cs typeface="Montserrat"/>
            </a:endParaRPr>
          </a:p>
          <a:p>
            <a:pPr marL="457200" lvl="0" indent="-297180" algn="l" rtl="0">
              <a:lnSpc>
                <a:spcPct val="115000"/>
              </a:lnSpc>
              <a:spcBef>
                <a:spcPts val="900"/>
              </a:spcBef>
              <a:spcAft>
                <a:spcPts val="0"/>
              </a:spcAft>
              <a:buSzPct val="100000"/>
              <a:buFont typeface="Montserrat"/>
              <a:buChar char="●"/>
            </a:pPr>
            <a:r>
              <a:rPr lang="en" sz="1200" b="1">
                <a:solidFill>
                  <a:schemeClr val="bg1"/>
                </a:solidFill>
                <a:latin typeface="Montserrat"/>
                <a:ea typeface="Montserrat"/>
                <a:cs typeface="Montserrat"/>
                <a:sym typeface="Montserrat"/>
              </a:rPr>
              <a:t>_ in an email address is called ‘underscore’. teaching_ job@english_academy.id is ‘teaching underscore job at English underscore academy dot I D’.</a:t>
            </a:r>
            <a:endParaRPr sz="1200" b="1">
              <a:solidFill>
                <a:schemeClr val="bg1"/>
              </a:solidFill>
              <a:latin typeface="Montserrat"/>
              <a:ea typeface="Montserrat"/>
              <a:cs typeface="Montserrat"/>
            </a:endParaRPr>
          </a:p>
          <a:p>
            <a:pPr marL="0" lvl="0" indent="0" algn="l" rtl="0">
              <a:lnSpc>
                <a:spcPct val="115000"/>
              </a:lnSpc>
              <a:spcBef>
                <a:spcPts val="900"/>
              </a:spcBef>
              <a:spcAft>
                <a:spcPts val="0"/>
              </a:spcAft>
              <a:buNone/>
            </a:pPr>
            <a:endParaRPr sz="2090" b="1">
              <a:latin typeface="Montserrat"/>
              <a:ea typeface="Montserrat"/>
              <a:cs typeface="Montserrat"/>
              <a:sym typeface="Montserrat"/>
            </a:endParaRPr>
          </a:p>
          <a:p>
            <a:pPr marL="0" lvl="0" indent="0" algn="l" rtl="0">
              <a:lnSpc>
                <a:spcPct val="115000"/>
              </a:lnSpc>
              <a:spcBef>
                <a:spcPts val="1500"/>
              </a:spcBef>
              <a:spcAft>
                <a:spcPts val="0"/>
              </a:spcAft>
              <a:buNone/>
            </a:pPr>
            <a:endParaRPr sz="1690" b="1">
              <a:latin typeface="Montserrat"/>
              <a:ea typeface="Montserrat"/>
              <a:cs typeface="Montserrat"/>
              <a:sym typeface="Montserrat"/>
            </a:endParaRPr>
          </a:p>
          <a:p>
            <a:pPr marL="0" lvl="0" indent="0" algn="l" rtl="0">
              <a:lnSpc>
                <a:spcPct val="115000"/>
              </a:lnSpc>
              <a:spcBef>
                <a:spcPts val="1500"/>
              </a:spcBef>
              <a:spcAft>
                <a:spcPts val="1500"/>
              </a:spcAft>
              <a:buNone/>
            </a:pPr>
            <a:endParaRPr sz="1690" b="1">
              <a:latin typeface="Montserrat"/>
              <a:ea typeface="Montserrat"/>
              <a:cs typeface="Montserrat"/>
              <a:sym typeface="Montserrat"/>
            </a:endParaRPr>
          </a:p>
        </p:txBody>
      </p:sp>
      <p:pic>
        <p:nvPicPr>
          <p:cNvPr id="107" name="Google Shape;107;p18"/>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111"/>
        <p:cNvGrpSpPr/>
        <p:nvPr/>
      </p:nvGrpSpPr>
      <p:grpSpPr>
        <a:xfrm>
          <a:off x="0" y="0"/>
          <a:ext cx="0" cy="0"/>
          <a:chOff x="0" y="0"/>
          <a:chExt cx="0" cy="0"/>
        </a:xfrm>
      </p:grpSpPr>
      <p:sp>
        <p:nvSpPr>
          <p:cNvPr id="112" name="Google Shape;112;p1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3" name="Google Shape;113;p19"/>
          <p:cNvSpPr txBox="1">
            <a:spLocks noGrp="1"/>
          </p:cNvSpPr>
          <p:nvPr>
            <p:ph type="title" idx="4294967295"/>
          </p:nvPr>
        </p:nvSpPr>
        <p:spPr>
          <a:xfrm>
            <a:off x="111125" y="78725"/>
            <a:ext cx="87213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sz="1100">
              <a:highlight>
                <a:srgbClr val="FFFFFF"/>
              </a:highlight>
            </a:endParaRPr>
          </a:p>
          <a:p>
            <a:pPr marL="0" lvl="0" indent="0" algn="l" rtl="0">
              <a:lnSpc>
                <a:spcPct val="115000"/>
              </a:lnSpc>
              <a:spcBef>
                <a:spcPts val="0"/>
              </a:spcBef>
              <a:spcAft>
                <a:spcPts val="0"/>
              </a:spcAft>
              <a:buNone/>
            </a:pPr>
            <a:endParaRPr lang="fr-FR" sz="1100">
              <a:solidFill>
                <a:schemeClr val="bg1"/>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2050" b="1">
                <a:solidFill>
                  <a:schemeClr val="bg1"/>
                </a:solidFill>
                <a:latin typeface="Montserrat"/>
                <a:ea typeface="Montserrat"/>
                <a:cs typeface="Montserrat"/>
                <a:sym typeface="Montserrat"/>
              </a:rPr>
              <a:t>Writing Emails - Parts of an Email</a:t>
            </a:r>
            <a:endParaRPr lang="en" sz="205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lang="fr-FR" sz="1350" b="1">
              <a:solidFill>
                <a:schemeClr val="bg1"/>
              </a:solidFill>
              <a:latin typeface="Montserrat"/>
              <a:ea typeface="Montserrat"/>
              <a:cs typeface="Montserrat"/>
            </a:endParaRPr>
          </a:p>
          <a:p>
            <a:pPr marL="0" lvl="0" indent="0" algn="l" rtl="0">
              <a:lnSpc>
                <a:spcPct val="115000"/>
              </a:lnSpc>
              <a:spcBef>
                <a:spcPts val="0"/>
              </a:spcBef>
              <a:spcAft>
                <a:spcPts val="0"/>
              </a:spcAft>
              <a:buNone/>
            </a:pPr>
            <a:r>
              <a:rPr lang="en" sz="1200" b="1">
                <a:solidFill>
                  <a:schemeClr val="bg1"/>
                </a:solidFill>
                <a:latin typeface="Montserrat"/>
                <a:ea typeface="Montserrat"/>
                <a:cs typeface="Montserrat"/>
                <a:sym typeface="Montserrat"/>
              </a:rPr>
              <a:t>Learn how to talk about the different parts of an email in English.</a:t>
            </a:r>
            <a:endParaRPr lang="en" sz="1200" b="1">
              <a:solidFill>
                <a:schemeClr val="bg1"/>
              </a:solidFill>
              <a:latin typeface="Montserrat"/>
              <a:ea typeface="Montserrat"/>
              <a:cs typeface="Montserrat"/>
            </a:endParaRPr>
          </a:p>
          <a:p>
            <a:pPr marL="0" lvl="0" indent="0" algn="l" rtl="0">
              <a:lnSpc>
                <a:spcPct val="115000"/>
              </a:lnSpc>
              <a:spcBef>
                <a:spcPts val="0"/>
              </a:spcBef>
              <a:spcAft>
                <a:spcPts val="0"/>
              </a:spcAft>
              <a:buNone/>
            </a:pPr>
            <a:endParaRPr sz="1201" b="1">
              <a:latin typeface="Montserrat"/>
              <a:ea typeface="Montserrat"/>
              <a:cs typeface="Montserrat"/>
              <a:sym typeface="Montserrat"/>
            </a:endParaRPr>
          </a:p>
          <a:p>
            <a:pPr marL="0" lvl="0" indent="0" algn="l" rtl="0">
              <a:lnSpc>
                <a:spcPct val="115000"/>
              </a:lnSpc>
              <a:spcBef>
                <a:spcPts val="0"/>
              </a:spcBef>
              <a:spcAft>
                <a:spcPts val="0"/>
              </a:spcAft>
              <a:buNone/>
            </a:pPr>
            <a:endParaRPr sz="1201" b="1">
              <a:latin typeface="Montserrat"/>
              <a:ea typeface="Montserrat"/>
              <a:cs typeface="Montserrat"/>
              <a:sym typeface="Montserrat"/>
            </a:endParaRPr>
          </a:p>
          <a:p>
            <a:pPr marL="0" lvl="0" indent="0" algn="l" rtl="0">
              <a:lnSpc>
                <a:spcPct val="115000"/>
              </a:lnSpc>
              <a:spcBef>
                <a:spcPts val="1500"/>
              </a:spcBef>
              <a:spcAft>
                <a:spcPts val="1500"/>
              </a:spcAft>
              <a:buNone/>
            </a:pPr>
            <a:endParaRPr sz="1201" b="1">
              <a:latin typeface="Montserrat"/>
              <a:ea typeface="Montserrat"/>
              <a:cs typeface="Montserrat"/>
              <a:sym typeface="Montserrat"/>
            </a:endParaRPr>
          </a:p>
        </p:txBody>
      </p:sp>
      <p:pic>
        <p:nvPicPr>
          <p:cNvPr id="114" name="Google Shape;114;p19"/>
          <p:cNvPicPr preferRelativeResize="0"/>
          <p:nvPr/>
        </p:nvPicPr>
        <p:blipFill rotWithShape="1">
          <a:blip r:embed="rId3">
            <a:alphaModFix/>
          </a:blip>
          <a:srcRect/>
          <a:stretch/>
        </p:blipFill>
        <p:spPr>
          <a:xfrm>
            <a:off x="7024500" y="43050"/>
            <a:ext cx="2076450" cy="676275"/>
          </a:xfrm>
          <a:prstGeom prst="rect">
            <a:avLst/>
          </a:prstGeom>
          <a:noFill/>
          <a:ln>
            <a:noFill/>
          </a:ln>
          <a:effectLst>
            <a:outerShdw blurRad="57150" dist="19050" dir="5400000" algn="bl" rotWithShape="0">
              <a:srgbClr val="000000">
                <a:alpha val="50000"/>
              </a:srgbClr>
            </a:outerShdw>
            <a:reflection endPos="30000" dist="38100" dir="5400000" fadeDir="5400012" sy="-100000" algn="bl" rotWithShape="0"/>
          </a:effectLst>
        </p:spPr>
      </p:pic>
      <p:pic>
        <p:nvPicPr>
          <p:cNvPr id="115" name="Google Shape;115;p19"/>
          <p:cNvPicPr preferRelativeResize="0"/>
          <p:nvPr/>
        </p:nvPicPr>
        <p:blipFill>
          <a:blip r:embed="rId4">
            <a:alphaModFix/>
          </a:blip>
          <a:stretch>
            <a:fillRect/>
          </a:stretch>
        </p:blipFill>
        <p:spPr>
          <a:xfrm>
            <a:off x="166688" y="2124063"/>
            <a:ext cx="8810625" cy="30194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4E7E3A4D866643B8F938B0F0F7C2E3" ma:contentTypeVersion="4" ma:contentTypeDescription="Crée un document." ma:contentTypeScope="" ma:versionID="c23a5e8e6d717bca6769f5470befcdb3">
  <xsd:schema xmlns:xsd="http://www.w3.org/2001/XMLSchema" xmlns:xs="http://www.w3.org/2001/XMLSchema" xmlns:p="http://schemas.microsoft.com/office/2006/metadata/properties" xmlns:ns2="ee1abab1-26e6-4c5d-a808-28a32af183eb" xmlns:ns3="188ab115-50ab-439e-ae70-6072d62e7b0d" targetNamespace="http://schemas.microsoft.com/office/2006/metadata/properties" ma:root="true" ma:fieldsID="c3f0f5464a703a7d5144325779d07898" ns2:_="" ns3:_="">
    <xsd:import namespace="ee1abab1-26e6-4c5d-a808-28a32af183eb"/>
    <xsd:import namespace="188ab115-50ab-439e-ae70-6072d62e7b0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1abab1-26e6-4c5d-a808-28a32af183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88ab115-50ab-439e-ae70-6072d62e7b0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0E452C-B849-4F37-A658-DDC9AC90278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1B559C1-E90F-4909-A200-B60A10FF3613}">
  <ds:schemaRefs>
    <ds:schemaRef ds:uri="188ab115-50ab-439e-ae70-6072d62e7b0d"/>
    <ds:schemaRef ds:uri="ee1abab1-26e6-4c5d-a808-28a32af183e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26F362-7C73-40FD-BAA6-EEBD8A7F7D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19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      Writing Professional Emails   </vt:lpstr>
      <vt:lpstr>PowerPoint Presentation</vt:lpstr>
      <vt:lpstr> Graph Description Review    Im</vt:lpstr>
      <vt:lpstr>Practice Makes Perfect</vt:lpstr>
      <vt:lpstr>   </vt:lpstr>
      <vt:lpstr> How to Write Professional Emails    Im</vt:lpstr>
      <vt:lpstr>   Writing Emails - How to Say Them Correctly  Do you know how to say Emails correctly? Every email address contains this sign: @ . Here are some email addresses: bob@yahoo.bh jeffery.amherst@britishcouncil.org reservations@beachhotelbern.com As you can see, Bob uses his first name only in his email address: bob@yahoo.bh. Jeffery Amherst uses his first name and surname in his email address: jeffery.amherst@britishcouncil.org. The address reservations@beachhotelbern.com gives the name of the department (Reservations), but not the name of the person. </vt:lpstr>
      <vt:lpstr>   Writing Emails - How to Say Them Correctly   When you say an email address: Remember that @ is pronounced ‘at’ and . is pronounced 'dot'. reservations@beachhotelbern.com is ‘reservations at beach hotel bern dot com’  Sometimes there is a . in the person's name. jeffery.amherst@britishcouncil.org is ‘jeffery dot amherst at british council dot org’  _ in an email address is called ‘underscore’. teaching_ job@english_academy.id is ‘teaching underscore job at English underscore academy dot I D’.   </vt:lpstr>
      <vt:lpstr>   Writing Emails - Parts of an Email    Learn how to talk about the different parts of an email in English.   </vt:lpstr>
      <vt:lpstr>   Writing Emails - Organising Your Emails  Activity: You've got mail! Learn how to talk about the different parts of an email program.  Fill in the blanks in the text below:  Most emails that you get go straight to your (1). This is where you decide which emails to read and which to delete. But if your server doesn’t recognise the address of a sender, it will probably put the email in the (2) mail folder. This is where all those annoying adverts usually go. But sometimes good emails go there too, so remember to check from time to time. Do you ever worry because you just deleted an email by mistake? Don’t worry – just look in the (3) folder. It’s probably still there. Sometimes it can be difficult to find an old email. So why not put them into (4) to make them easy to find? You can do this for any emails you wrote too – you can find them in (5). Some people keep hundreds of business cards with people’s email address and phone number. You don’t need to do this – use your (6) as an address book, and it can store all these details for you. Have you ever found it difficult to finish writing an email? Don’t worry – just save it under (7) and finish it later! </vt:lpstr>
      <vt:lpstr>   Writing Emails - Organising Your Emails  Activity: You've got mail! Learn how to talk about the different parts of an email program.  Fill in the blanks in the text below: Answers  Inbox Junk mail /spam Deleted/Trash Folders Sent Contacts Draft  </vt:lpstr>
      <vt:lpstr>   Writing Emails - Starting and Finishing Emails  Formal or informal?   We write a formal email when we want to be polite, or when we do not know the reader very well. A lot of work emails are formal. We write informal emails when we want to be friendly, or when we know the reader well. A lot of social emails are informal. Here are some examples of formal and informal messages:     </vt:lpstr>
      <vt:lpstr>  Writing Emails - Starting and Finishing Emails  Phrases for starting and finishing Here are some phrases which we use for starting and finishing emails. We use these in formal and informal emails:         </vt:lpstr>
      <vt:lpstr>  Writing Emails - Starting and Finishing Emails  Before you start writing an email, decide if you want to write a formal email or an informal one.  Layout and punctuation  Starting an email: We normally write a comma after the opening phrase. We start a new line after the name of the person we’re writing to. Finishing an email: We normally write a comma after the closing phrase. We start a new line to write our name at the end.       </vt:lpstr>
      <vt:lpstr>  Writing Emails - Starting and Finishing Emails  Phrases for starting and finishing You also need to know which phrases to use only in a formal email or an informal one:        </vt:lpstr>
      <vt:lpstr>  Writing Emails - Making Arrangements Think about these points when the purpose of your email is to make an arrangement. Useful questions Here are some typical questions used for making arrangements: Are you free next Tuesday afternoon? What time would you like to meet? When would be convenient for you? Could you please let me know? Expressions of time Use on with days: Could we meet on Monday? Use in with months, years and other expressions: I'm going to visit my grandparents in October. Use at with times and other expressions: Could you please call me at 3pm? Use next to refer to future times: I hope we can meet again next week. Use when to start a future time clause: Let's meet again when it is convenient.  </vt:lpstr>
      <vt:lpstr>  Writing Emails - Making Arrangements Tenses To speak about a timetable, use the present simple: Next term runs from 1 September until 16 December. To speak about a future arrangement, use the present continuous: Mr Toshiko is coming to our next meeting. To speak about a plan, use 'be going to': Next term we are going to learn about pollution. Tenses in complex sentences about the future Use the present simple after when, if and next time in future time clauses: I will call you when I get to the station. I'm going to work with my dad when I finish school. Let's go for a walk if the weather is good. Will you visit the Eiffel Tower next time you are in Paris? </vt:lpstr>
      <vt:lpstr>  Writing Emails - Organise Your Writing   Make your emails clear and easy to understand by properly organising them.  Organising your writing  The people you write to will understand well-organised emails much more easily.  Writer purpose  When you write an email, you need to make clear why you are writing. You can do this by using the phrase 'I am writing to (+ verb)' at the start of your email. Here are some examples:  </vt:lpstr>
      <vt:lpstr>  Writing Emails - Organise Your Writing   Make your emails clear and easy to understand by properly organising them.  Organising your writing  The people you write to will understand well-organised emails much more easily.  Writer purpose  When you write an email, you need to make clear why you are writing. You can do this by using the phrase 'I am writing to (+ verb)' at the start of your email. Here are some examples:  </vt:lpstr>
      <vt:lpstr>The End.     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Professional Emails</dc:title>
  <dc:creator>Mbugua</dc:creator>
  <cp:revision>1</cp:revision>
  <dcterms:modified xsi:type="dcterms:W3CDTF">2022-11-18T10:38:52Z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0x0101008C4E7E3A4D866643B8F938B0F0F7C2E3</vt:lpwstr>
  </property>
</Properties>
</file>