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7" r:id="rId2"/>
    <p:sldId id="258" r:id="rId3"/>
    <p:sldId id="275" r:id="rId4"/>
    <p:sldId id="285" r:id="rId5"/>
    <p:sldId id="262" r:id="rId6"/>
    <p:sldId id="286" r:id="rId7"/>
    <p:sldId id="282" r:id="rId8"/>
    <p:sldId id="281" r:id="rId9"/>
    <p:sldId id="283" r:id="rId10"/>
    <p:sldId id="284" r:id="rId11"/>
    <p:sldId id="274"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498"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066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5bdc96627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5bdc96627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6297b60af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6297b60af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6297b60af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6297b60af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39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6297b60af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6297b60af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20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6297b60af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6297b60af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847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960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75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06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r>
              <a:rPr lang="en-US" sz="1400" b="1" dirty="0">
                <a:solidFill>
                  <a:schemeClr val="bg1"/>
                </a:solidFill>
                <a:latin typeface="Montserrat"/>
                <a:ea typeface="Montserrat"/>
                <a:cs typeface="Montserrat"/>
                <a:sym typeface="Montserrat"/>
              </a:rPr>
              <a:t>TD: Oral Presentation in Groups</a:t>
            </a:r>
            <a:endParaRPr sz="1100" dirty="0">
              <a:highlight>
                <a:srgbClr val="FFFFFF"/>
              </a:highlight>
            </a:endParaRPr>
          </a:p>
          <a:p>
            <a:pPr marL="0" lvl="0" indent="0" algn="l" rtl="0">
              <a:lnSpc>
                <a:spcPct val="115000"/>
              </a:lnSpc>
              <a:spcBef>
                <a:spcPts val="0"/>
              </a:spcBef>
              <a:spcAft>
                <a:spcPts val="0"/>
              </a:spcAft>
              <a:buNone/>
            </a:pPr>
            <a:endParaRPr sz="2090" b="1" dirty="0">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latin typeface="Montserrat"/>
              <a:ea typeface="Montserrat"/>
              <a:cs typeface="Montserrat"/>
              <a:sym typeface="Montserrat"/>
            </a:endParaRPr>
          </a:p>
          <a:p>
            <a:pPr marL="457200" lvl="0" indent="0" algn="l" rtl="0">
              <a:lnSpc>
                <a:spcPct val="115000"/>
              </a:lnSpc>
              <a:spcBef>
                <a:spcPts val="0"/>
              </a:spcBef>
              <a:spcAft>
                <a:spcPts val="1500"/>
              </a:spcAft>
              <a:buNone/>
            </a:pPr>
            <a:r>
              <a:rPr lang="en" sz="1900" b="1" dirty="0">
                <a:solidFill>
                  <a:schemeClr val="lt1"/>
                </a:solidFill>
                <a:highlight>
                  <a:srgbClr val="FFFFFF"/>
                </a:highlight>
                <a:latin typeface="Montserrat"/>
                <a:ea typeface="Montserrat"/>
                <a:cs typeface="Montserrat"/>
                <a:sym typeface="Montserrat"/>
              </a:rPr>
              <a:t>Im</a:t>
            </a:r>
            <a:endParaRPr sz="1900" b="1" dirty="0">
              <a:solidFill>
                <a:schemeClr val="lt1"/>
              </a:solidFill>
              <a:highlight>
                <a:srgbClr val="FFFFFF"/>
              </a:highlight>
              <a:latin typeface="Montserrat"/>
              <a:ea typeface="Montserrat"/>
              <a:cs typeface="Montserrat"/>
              <a:sym typeface="Montserrat"/>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68" name="Google Shape;68;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69" name="Google Shape;69;p14"/>
          <p:cNvSpPr txBox="1">
            <a:spLocks noGrp="1"/>
          </p:cNvSpPr>
          <p:nvPr>
            <p:ph type="body" idx="2"/>
          </p:nvPr>
        </p:nvSpPr>
        <p:spPr>
          <a:xfrm>
            <a:off x="4832400" y="1152475"/>
            <a:ext cx="3999900" cy="32814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018"/>
              <a:buNone/>
            </a:pPr>
            <a:r>
              <a:rPr lang="en-US" sz="1400" b="1" dirty="0">
                <a:solidFill>
                  <a:schemeClr val="bg1"/>
                </a:solidFill>
                <a:latin typeface="Montserrat"/>
                <a:ea typeface="Montserrat"/>
                <a:cs typeface="Montserrat"/>
                <a:sym typeface="Montserrat"/>
              </a:rPr>
              <a:t>Lesson 4: 09/12/22</a:t>
            </a:r>
          </a:p>
          <a:p>
            <a:pPr marL="0" lvl="0" indent="0" algn="l" rtl="0">
              <a:lnSpc>
                <a:spcPct val="90000"/>
              </a:lnSpc>
              <a:spcBef>
                <a:spcPts val="0"/>
              </a:spcBef>
              <a:spcAft>
                <a:spcPts val="0"/>
              </a:spcAft>
              <a:buSzPts val="1018"/>
              <a:buNone/>
            </a:pPr>
            <a:endParaRPr lang="en-US" sz="1400" b="1" dirty="0">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Clr>
                <a:schemeClr val="dk1"/>
              </a:buClr>
              <a:buSzPts val="1018"/>
              <a:buFont typeface="Arial"/>
              <a:buNone/>
            </a:pPr>
            <a:endParaRPr lang="en-US" sz="2000" b="1" dirty="0">
              <a:solidFill>
                <a:schemeClr val="bg1"/>
              </a:solidFill>
              <a:latin typeface="Montserrat"/>
              <a:ea typeface="Montserrat"/>
              <a:cs typeface="Montserrat"/>
              <a:sym typeface="Montserrat"/>
            </a:endParaRPr>
          </a:p>
          <a:p>
            <a:pPr marL="457200" lvl="0" indent="-290950" algn="l" rtl="0">
              <a:lnSpc>
                <a:spcPct val="90000"/>
              </a:lnSpc>
              <a:spcBef>
                <a:spcPts val="0"/>
              </a:spcBef>
              <a:spcAft>
                <a:spcPts val="0"/>
              </a:spcAft>
              <a:buClr>
                <a:schemeClr val="dk1"/>
              </a:buClr>
              <a:buSzPts val="982"/>
              <a:buFont typeface="Montserrat"/>
              <a:buChar char="●"/>
            </a:pPr>
            <a:r>
              <a:rPr lang="en-US" sz="1400" b="1" dirty="0">
                <a:solidFill>
                  <a:schemeClr val="bg1"/>
                </a:solidFill>
                <a:latin typeface="Montserrat"/>
                <a:ea typeface="Montserrat"/>
                <a:cs typeface="Montserrat"/>
                <a:sym typeface="Montserrat"/>
              </a:rPr>
              <a:t>Oral Presentation in Groups</a:t>
            </a:r>
          </a:p>
          <a:p>
            <a:pPr marL="914400" lvl="0" indent="0" algn="l" rtl="0">
              <a:lnSpc>
                <a:spcPct val="90000"/>
              </a:lnSpc>
              <a:spcBef>
                <a:spcPts val="0"/>
              </a:spcBef>
              <a:spcAft>
                <a:spcPts val="0"/>
              </a:spcAft>
              <a:buNone/>
            </a:pPr>
            <a:endParaRPr lang="en-US" sz="1400" b="1" dirty="0">
              <a:solidFill>
                <a:schemeClr val="bg1"/>
              </a:solidFill>
              <a:latin typeface="Montserrat"/>
              <a:ea typeface="Montserrat"/>
              <a:cs typeface="Montserrat"/>
              <a:sym typeface="Montserrat"/>
            </a:endParaRPr>
          </a:p>
          <a:p>
            <a:pPr marL="457200" lvl="0" indent="-290950" algn="l" rtl="0">
              <a:lnSpc>
                <a:spcPct val="90000"/>
              </a:lnSpc>
              <a:spcBef>
                <a:spcPts val="0"/>
              </a:spcBef>
              <a:spcAft>
                <a:spcPts val="0"/>
              </a:spcAft>
              <a:buClr>
                <a:schemeClr val="dk1"/>
              </a:buClr>
              <a:buSzPts val="982"/>
              <a:buFont typeface="Montserrat"/>
              <a:buChar char="●"/>
            </a:pPr>
            <a:r>
              <a:rPr lang="en-US" sz="1400" b="1" dirty="0">
                <a:solidFill>
                  <a:schemeClr val="bg1"/>
                </a:solidFill>
                <a:latin typeface="Montserrat"/>
                <a:ea typeface="Montserrat"/>
                <a:cs typeface="Montserrat"/>
                <a:sym typeface="Montserrat"/>
              </a:rPr>
              <a:t>TP Graph Description Correction and Feedback</a:t>
            </a:r>
          </a:p>
          <a:p>
            <a:pPr marL="457200" lvl="0" indent="-290950" algn="l" rtl="0">
              <a:lnSpc>
                <a:spcPct val="90000"/>
              </a:lnSpc>
              <a:spcBef>
                <a:spcPts val="0"/>
              </a:spcBef>
              <a:spcAft>
                <a:spcPts val="0"/>
              </a:spcAft>
              <a:buClr>
                <a:schemeClr val="dk1"/>
              </a:buClr>
              <a:buSzPts val="982"/>
              <a:buFont typeface="Montserrat"/>
              <a:buChar char="●"/>
            </a:pPr>
            <a:endParaRPr lang="en-US" sz="1400" b="1" dirty="0">
              <a:solidFill>
                <a:schemeClr val="bg1"/>
              </a:solidFill>
              <a:latin typeface="Montserrat"/>
              <a:ea typeface="Montserrat"/>
              <a:cs typeface="Montserrat"/>
              <a:sym typeface="Montserrat"/>
            </a:endParaRPr>
          </a:p>
          <a:p>
            <a:pPr marL="457200" lvl="0" indent="-290950" algn="l" rtl="0">
              <a:lnSpc>
                <a:spcPct val="90000"/>
              </a:lnSpc>
              <a:spcBef>
                <a:spcPts val="0"/>
              </a:spcBef>
              <a:spcAft>
                <a:spcPts val="0"/>
              </a:spcAft>
              <a:buClr>
                <a:schemeClr val="dk1"/>
              </a:buClr>
              <a:buSzPts val="982"/>
              <a:buFont typeface="Montserrat"/>
              <a:buChar char="●"/>
            </a:pPr>
            <a:r>
              <a:rPr lang="en-US" sz="1400" b="1" dirty="0">
                <a:solidFill>
                  <a:schemeClr val="bg1"/>
                </a:solidFill>
                <a:latin typeface="Montserrat"/>
                <a:ea typeface="Montserrat"/>
                <a:cs typeface="Montserrat"/>
                <a:sym typeface="Montserrat"/>
              </a:rPr>
              <a:t>Presenting Successfully at Work</a:t>
            </a:r>
          </a:p>
        </p:txBody>
      </p:sp>
      <p:pic>
        <p:nvPicPr>
          <p:cNvPr id="1026" name="Picture 2" descr="See the source image">
            <a:extLst>
              <a:ext uri="{FF2B5EF4-FFF2-40B4-BE49-F238E27FC236}">
                <a16:creationId xmlns:a16="http://schemas.microsoft.com/office/drawing/2014/main" id="{F13D121A-7A07-6BF6-D06C-063AB33755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1" y="1152475"/>
            <a:ext cx="3999900" cy="35939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2"/>
        <p:cNvGrpSpPr/>
        <p:nvPr/>
      </p:nvGrpSpPr>
      <p:grpSpPr>
        <a:xfrm>
          <a:off x="0" y="0"/>
          <a:ext cx="0" cy="0"/>
          <a:chOff x="0" y="0"/>
          <a:chExt cx="0" cy="0"/>
        </a:xfrm>
      </p:grpSpPr>
      <p:sp>
        <p:nvSpPr>
          <p:cNvPr id="103" name="Google Shape;103;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7" name="Google Shape;107;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104" name="Google Shape;104;p19"/>
          <p:cNvSpPr txBox="1">
            <a:spLocks noGrp="1"/>
          </p:cNvSpPr>
          <p:nvPr>
            <p:ph type="title" idx="4294967295"/>
          </p:nvPr>
        </p:nvSpPr>
        <p:spPr>
          <a:xfrm>
            <a:off x="0" y="400200"/>
            <a:ext cx="8521700" cy="752325"/>
          </a:xfrm>
          <a:prstGeom prst="rect">
            <a:avLst/>
          </a:prstGeom>
        </p:spPr>
        <p:txBody>
          <a:bodyPr spcFirstLastPara="1" wrap="square" lIns="91425" tIns="91425" rIns="91425" bIns="91425" anchor="t" anchorCtr="0">
            <a:noAutofit/>
          </a:bodyPr>
          <a:lstStyle/>
          <a:p>
            <a:pPr marL="285750" indent="-285750" algn="l" fontAlgn="base">
              <a:buFont typeface="Arial" panose="020B0604020202020204" pitchFamily="34" charset="0"/>
              <a:buChar char="•"/>
            </a:pPr>
            <a:r>
              <a:rPr lang="en" sz="1800" b="1" dirty="0">
                <a:solidFill>
                  <a:schemeClr val="bg1"/>
                </a:solidFill>
                <a:latin typeface="Montserrat"/>
                <a:ea typeface="Montserrat"/>
                <a:cs typeface="Montserrat"/>
                <a:sym typeface="Montserrat"/>
              </a:rPr>
              <a:t>Presenting at Work: Prepare Your Presentations</a:t>
            </a:r>
            <a:br>
              <a:rPr lang="en" sz="1800" b="1" dirty="0">
                <a:solidFill>
                  <a:schemeClr val="bg1"/>
                </a:solidFill>
                <a:latin typeface="Montserrat"/>
                <a:ea typeface="Montserrat"/>
                <a:cs typeface="Montserrat"/>
                <a:sym typeface="Montserrat"/>
              </a:rPr>
            </a:br>
            <a:r>
              <a:rPr lang="en" sz="1800" b="1" dirty="0">
                <a:solidFill>
                  <a:schemeClr val="bg1"/>
                </a:solidFill>
                <a:latin typeface="Montserrat"/>
                <a:ea typeface="Montserrat"/>
                <a:cs typeface="Montserrat"/>
                <a:sym typeface="Montserrat"/>
              </a:rPr>
              <a:t>in English</a:t>
            </a:r>
            <a:br>
              <a:rPr lang="en" sz="1800" b="1" dirty="0">
                <a:solidFill>
                  <a:schemeClr val="bg1"/>
                </a:solidFill>
                <a:latin typeface="Montserrat"/>
                <a:ea typeface="Montserrat"/>
                <a:cs typeface="Montserrat"/>
                <a:sym typeface="Montserrat"/>
              </a:rPr>
            </a:br>
            <a:br>
              <a:rPr lang="en" sz="1800" b="1" dirty="0">
                <a:solidFill>
                  <a:schemeClr val="bg1"/>
                </a:solidFill>
                <a:latin typeface="Montserrat"/>
                <a:ea typeface="Montserrat"/>
                <a:cs typeface="Montserrat"/>
                <a:sym typeface="Montserrat"/>
              </a:rPr>
            </a:br>
            <a:r>
              <a:rPr lang="en" sz="1800" b="1" dirty="0">
                <a:solidFill>
                  <a:schemeClr val="bg1"/>
                </a:solidFill>
                <a:latin typeface="Montserrat"/>
                <a:ea typeface="Montserrat"/>
                <a:cs typeface="Montserrat"/>
                <a:sym typeface="Montserrat"/>
              </a:rPr>
              <a:t>5.	</a:t>
            </a:r>
            <a:r>
              <a:rPr lang="en-US" sz="1800" b="1" dirty="0">
                <a:solidFill>
                  <a:schemeClr val="bg1"/>
                </a:solidFill>
                <a:latin typeface="Montserrat"/>
              </a:rPr>
              <a:t>Talk, Don’t Read</a:t>
            </a:r>
            <a:br>
              <a:rPr lang="en-US" sz="1800" b="1" dirty="0">
                <a:solidFill>
                  <a:schemeClr val="bg1"/>
                </a:solidFill>
                <a:latin typeface="Montserrat"/>
              </a:rPr>
            </a:br>
            <a:br>
              <a:rPr lang="en-US" sz="1800" b="1" dirty="0">
                <a:solidFill>
                  <a:schemeClr val="bg1"/>
                </a:solidFill>
                <a:latin typeface="Montserrat"/>
              </a:rPr>
            </a:br>
            <a:r>
              <a:rPr lang="en-US" sz="1400" b="1" dirty="0">
                <a:solidFill>
                  <a:schemeClr val="bg1"/>
                </a:solidFill>
                <a:latin typeface="Montserrat"/>
              </a:rPr>
              <a:t>For an audience, when someone reads a presentation it is boring and shows you didn’t prepare well.</a:t>
            </a:r>
            <a:br>
              <a:rPr lang="en-US" sz="1400" b="1" dirty="0">
                <a:solidFill>
                  <a:schemeClr val="bg1"/>
                </a:solidFill>
                <a:latin typeface="Montserrat"/>
              </a:rPr>
            </a:br>
            <a:r>
              <a:rPr lang="en-US" sz="1400" b="1" dirty="0">
                <a:solidFill>
                  <a:schemeClr val="bg1"/>
                </a:solidFill>
                <a:latin typeface="Montserrat"/>
              </a:rPr>
              <a:t>	</a:t>
            </a:r>
            <a:br>
              <a:rPr lang="en-US" sz="1400" b="1" dirty="0">
                <a:solidFill>
                  <a:schemeClr val="bg1"/>
                </a:solidFill>
                <a:latin typeface="Montserrat"/>
              </a:rPr>
            </a:br>
            <a:r>
              <a:rPr lang="en-US" sz="1400" b="1" dirty="0">
                <a:solidFill>
                  <a:schemeClr val="bg1"/>
                </a:solidFill>
                <a:latin typeface="Montserrat"/>
              </a:rPr>
              <a:t>You can use note cards to help you remember and to stay focused. </a:t>
            </a:r>
            <a:br>
              <a:rPr lang="en-US" sz="1400" b="1" dirty="0">
                <a:solidFill>
                  <a:schemeClr val="bg1"/>
                </a:solidFill>
                <a:latin typeface="Montserrat"/>
              </a:rPr>
            </a:br>
            <a:br>
              <a:rPr lang="en-US" sz="1400" b="1" dirty="0">
                <a:solidFill>
                  <a:schemeClr val="bg1"/>
                </a:solidFill>
                <a:latin typeface="Montserrat"/>
              </a:rPr>
            </a:br>
            <a:r>
              <a:rPr lang="en-US" sz="1400" b="1" dirty="0">
                <a:solidFill>
                  <a:schemeClr val="bg1"/>
                </a:solidFill>
                <a:latin typeface="Montserrat"/>
              </a:rPr>
              <a:t>But talk to your audience. Look at your audience. Move around. Be comfortable and natural.</a:t>
            </a:r>
            <a:br>
              <a:rPr lang="en-US" sz="1400" b="1" dirty="0">
                <a:solidFill>
                  <a:schemeClr val="bg1"/>
                </a:solidFill>
                <a:latin typeface="Montserrat"/>
              </a:rPr>
            </a:br>
            <a:br>
              <a:rPr lang="en-US" sz="1400" b="1" dirty="0">
                <a:solidFill>
                  <a:schemeClr val="bg1"/>
                </a:solidFill>
                <a:latin typeface="Montserrat"/>
              </a:rPr>
            </a:br>
            <a:r>
              <a:rPr lang="en-US" sz="1400" b="1" dirty="0">
                <a:solidFill>
                  <a:schemeClr val="bg1"/>
                </a:solidFill>
                <a:latin typeface="Montserrat"/>
              </a:rPr>
              <a:t>Also, do not be afraid to go slow!</a:t>
            </a:r>
            <a:br>
              <a:rPr lang="en-US" sz="1400" b="1" dirty="0">
                <a:solidFill>
                  <a:schemeClr val="bg1"/>
                </a:solidFill>
                <a:latin typeface="Montserrat"/>
              </a:rPr>
            </a:br>
            <a:r>
              <a:rPr lang="en-US" sz="1400" b="1" dirty="0">
                <a:solidFill>
                  <a:schemeClr val="bg1"/>
                </a:solidFill>
                <a:latin typeface="Montserrat"/>
              </a:rPr>
              <a:t>A good presentation does not mean speaking fast. Remember: this is the first time your audience is hearing this information. They need time to hear and to think about what you are saying. You will help them (and you!) if you speak slowly.</a:t>
            </a:r>
            <a:br>
              <a:rPr lang="en-US" sz="1400" b="1" dirty="0">
                <a:solidFill>
                  <a:schemeClr val="bg1"/>
                </a:solidFill>
                <a:latin typeface="Montserrat"/>
              </a:rPr>
            </a:br>
            <a:br>
              <a:rPr lang="en-US" sz="1400" b="1" dirty="0">
                <a:solidFill>
                  <a:schemeClr val="bg1"/>
                </a:solidFill>
                <a:latin typeface="Montserrat"/>
              </a:rPr>
            </a:br>
            <a:r>
              <a:rPr lang="en-US" sz="1400" b="1" dirty="0">
                <a:solidFill>
                  <a:schemeClr val="bg1"/>
                </a:solidFill>
                <a:latin typeface="Montserrat"/>
              </a:rPr>
              <a:t>By speaking slowly, you will also have more time to think about what you want to say in your presentation, remember the key points and make fewer mistakes!</a:t>
            </a:r>
            <a:br>
              <a:rPr lang="en-US" sz="1400" b="1" dirty="0">
                <a:solidFill>
                  <a:schemeClr val="bg1"/>
                </a:solidFill>
                <a:latin typeface="Montserrat"/>
              </a:rPr>
            </a:br>
            <a:endParaRPr sz="1400" b="1" dirty="0">
              <a:solidFill>
                <a:schemeClr val="bg1"/>
              </a:solidFill>
              <a:latin typeface="Montserrat"/>
              <a:sym typeface="Montserrat"/>
            </a:endParaRPr>
          </a:p>
        </p:txBody>
      </p:sp>
      <p:pic>
        <p:nvPicPr>
          <p:cNvPr id="105" name="Google Shape;105;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141077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95"/>
        <p:cNvGrpSpPr/>
        <p:nvPr/>
      </p:nvGrpSpPr>
      <p:grpSpPr>
        <a:xfrm>
          <a:off x="0" y="0"/>
          <a:ext cx="0" cy="0"/>
          <a:chOff x="0" y="0"/>
          <a:chExt cx="0" cy="0"/>
        </a:xfrm>
      </p:grpSpPr>
      <p:sp>
        <p:nvSpPr>
          <p:cNvPr id="196" name="Google Shape;196;p3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7" name="Google Shape;197;p31"/>
          <p:cNvSpPr txBox="1">
            <a:spLocks noGrp="1"/>
          </p:cNvSpPr>
          <p:nvPr>
            <p:ph type="title" idx="4294967295"/>
          </p:nvPr>
        </p:nvSpPr>
        <p:spPr>
          <a:xfrm>
            <a:off x="335000" y="445025"/>
            <a:ext cx="8497200" cy="928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090" b="1" dirty="0">
                <a:solidFill>
                  <a:schemeClr val="bg1"/>
                </a:solidFill>
                <a:latin typeface="Montserrat"/>
                <a:ea typeface="Montserrat"/>
                <a:cs typeface="Montserrat"/>
                <a:sym typeface="Montserrat"/>
              </a:rPr>
              <a:t>The End. </a:t>
            </a: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2090" b="1" dirty="0">
                <a:solidFill>
                  <a:schemeClr val="bg1"/>
                </a:solidFill>
                <a:latin typeface="Montserrat"/>
                <a:ea typeface="Montserrat"/>
                <a:cs typeface="Montserrat"/>
                <a:sym typeface="Montserrat"/>
              </a:rPr>
              <a:t>Thank you for your time</a:t>
            </a: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latin typeface="Montserrat"/>
              <a:ea typeface="Montserrat"/>
              <a:cs typeface="Montserrat"/>
              <a:sym typeface="Montserrat"/>
            </a:endParaRPr>
          </a:p>
        </p:txBody>
      </p:sp>
      <p:pic>
        <p:nvPicPr>
          <p:cNvPr id="198" name="Google Shape;198;p31"/>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99" name="Google Shape;199;p31"/>
          <p:cNvSpPr txBox="1">
            <a:spLocks noGrp="1"/>
          </p:cNvSpPr>
          <p:nvPr>
            <p:ph type="body" idx="4294967295"/>
          </p:nvPr>
        </p:nvSpPr>
        <p:spPr>
          <a:xfrm>
            <a:off x="4832400" y="2742425"/>
            <a:ext cx="2509200" cy="18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200" name="Google Shape;200;p31"/>
          <p:cNvPicPr preferRelativeResize="0"/>
          <p:nvPr/>
        </p:nvPicPr>
        <p:blipFill rotWithShape="1">
          <a:blip r:embed="rId4">
            <a:alphaModFix/>
          </a:blip>
          <a:srcRect/>
          <a:stretch/>
        </p:blipFill>
        <p:spPr>
          <a:xfrm>
            <a:off x="2875375" y="2286000"/>
            <a:ext cx="2857500" cy="28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4"/>
        <p:cNvGrpSpPr/>
        <p:nvPr/>
      </p:nvGrpSpPr>
      <p:grpSpPr>
        <a:xfrm>
          <a:off x="0" y="0"/>
          <a:ext cx="0" cy="0"/>
          <a:chOff x="0" y="0"/>
          <a:chExt cx="0" cy="0"/>
        </a:xfrm>
      </p:grpSpPr>
      <p:sp>
        <p:nvSpPr>
          <p:cNvPr id="75" name="Google Shape;75;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6" name="Google Shape;76;p15"/>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2090" b="1" dirty="0">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latin typeface="Montserrat"/>
              <a:ea typeface="Montserrat"/>
              <a:cs typeface="Montserrat"/>
              <a:sym typeface="Montserrat"/>
            </a:endParaRPr>
          </a:p>
          <a:p>
            <a:pPr marL="0" lvl="0" indent="0" algn="l" rtl="0">
              <a:lnSpc>
                <a:spcPct val="115000"/>
              </a:lnSpc>
              <a:spcBef>
                <a:spcPts val="0"/>
              </a:spcBef>
              <a:spcAft>
                <a:spcPts val="0"/>
              </a:spcAft>
              <a:buNone/>
            </a:pPr>
            <a:br>
              <a:rPr lang="en-US" sz="2090" b="1" dirty="0">
                <a:latin typeface="Montserrat"/>
                <a:ea typeface="Montserrat"/>
                <a:cs typeface="Montserrat"/>
                <a:sym typeface="Montserrat"/>
              </a:rPr>
            </a:br>
            <a:endParaRPr sz="2090" b="1" dirty="0">
              <a:latin typeface="Montserrat"/>
              <a:ea typeface="Montserrat"/>
              <a:cs typeface="Montserrat"/>
              <a:sym typeface="Montserrat"/>
            </a:endParaRPr>
          </a:p>
        </p:txBody>
      </p:sp>
      <p:pic>
        <p:nvPicPr>
          <p:cNvPr id="77" name="Google Shape;77;p1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graphicFrame>
        <p:nvGraphicFramePr>
          <p:cNvPr id="4" name="Table 3">
            <a:extLst>
              <a:ext uri="{FF2B5EF4-FFF2-40B4-BE49-F238E27FC236}">
                <a16:creationId xmlns:a16="http://schemas.microsoft.com/office/drawing/2014/main" id="{93B4EAA6-99EE-A14C-AE87-CFBC6DA388FE}"/>
              </a:ext>
            </a:extLst>
          </p:cNvPr>
          <p:cNvGraphicFramePr>
            <a:graphicFrameLocks noGrp="1"/>
          </p:cNvGraphicFramePr>
          <p:nvPr>
            <p:extLst>
              <p:ext uri="{D42A27DB-BD31-4B8C-83A1-F6EECF244321}">
                <p14:modId xmlns:p14="http://schemas.microsoft.com/office/powerpoint/2010/main" val="161420049"/>
              </p:ext>
            </p:extLst>
          </p:nvPr>
        </p:nvGraphicFramePr>
        <p:xfrm>
          <a:off x="311150" y="1517831"/>
          <a:ext cx="8521700" cy="2634490"/>
        </p:xfrm>
        <a:graphic>
          <a:graphicData uri="http://schemas.openxmlformats.org/drawingml/2006/table">
            <a:tbl>
              <a:tblPr/>
              <a:tblGrid>
                <a:gridCol w="629865">
                  <a:extLst>
                    <a:ext uri="{9D8B030D-6E8A-4147-A177-3AD203B41FA5}">
                      <a16:colId xmlns:a16="http://schemas.microsoft.com/office/drawing/2014/main" val="3507453029"/>
                    </a:ext>
                  </a:extLst>
                </a:gridCol>
                <a:gridCol w="490924">
                  <a:extLst>
                    <a:ext uri="{9D8B030D-6E8A-4147-A177-3AD203B41FA5}">
                      <a16:colId xmlns:a16="http://schemas.microsoft.com/office/drawing/2014/main" val="3446771962"/>
                    </a:ext>
                  </a:extLst>
                </a:gridCol>
                <a:gridCol w="1472772">
                  <a:extLst>
                    <a:ext uri="{9D8B030D-6E8A-4147-A177-3AD203B41FA5}">
                      <a16:colId xmlns:a16="http://schemas.microsoft.com/office/drawing/2014/main" val="2988816482"/>
                    </a:ext>
                  </a:extLst>
                </a:gridCol>
                <a:gridCol w="2584298">
                  <a:extLst>
                    <a:ext uri="{9D8B030D-6E8A-4147-A177-3AD203B41FA5}">
                      <a16:colId xmlns:a16="http://schemas.microsoft.com/office/drawing/2014/main" val="3452376840"/>
                    </a:ext>
                  </a:extLst>
                </a:gridCol>
                <a:gridCol w="1935908">
                  <a:extLst>
                    <a:ext uri="{9D8B030D-6E8A-4147-A177-3AD203B41FA5}">
                      <a16:colId xmlns:a16="http://schemas.microsoft.com/office/drawing/2014/main" val="3889021064"/>
                    </a:ext>
                  </a:extLst>
                </a:gridCol>
                <a:gridCol w="1407933">
                  <a:extLst>
                    <a:ext uri="{9D8B030D-6E8A-4147-A177-3AD203B41FA5}">
                      <a16:colId xmlns:a16="http://schemas.microsoft.com/office/drawing/2014/main" val="2139837323"/>
                    </a:ext>
                  </a:extLst>
                </a:gridCol>
              </a:tblGrid>
              <a:tr h="702905">
                <a:tc>
                  <a:txBody>
                    <a:bodyPr/>
                    <a:lstStyle/>
                    <a:p>
                      <a:pPr rtl="0" fontAlgn="t">
                        <a:spcBef>
                          <a:spcPts val="0"/>
                        </a:spcBef>
                        <a:spcAft>
                          <a:spcPts val="0"/>
                        </a:spcAft>
                      </a:pPr>
                      <a:r>
                        <a:rPr lang="en-US" sz="800" b="0" i="0" u="none" strike="noStrike" dirty="0">
                          <a:solidFill>
                            <a:schemeClr val="bg1"/>
                          </a:solidFill>
                          <a:effectLst/>
                          <a:latin typeface="Raleway" pitchFamily="2" charset="0"/>
                        </a:rPr>
                        <a:t>Date</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800" b="0" i="0" u="none" strike="noStrike" dirty="0">
                          <a:solidFill>
                            <a:schemeClr val="bg1"/>
                          </a:solidFill>
                          <a:effectLst/>
                          <a:latin typeface="Raleway" pitchFamily="2" charset="0"/>
                        </a:rPr>
                        <a:t>Lesson</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Theme</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Learning Outcomes/Objectives</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Theme/Activities/Skills targeted</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Resources</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2477351"/>
                  </a:ext>
                </a:extLst>
              </a:tr>
              <a:tr h="1931585">
                <a:tc>
                  <a:txBody>
                    <a:bodyPr/>
                    <a:lstStyle/>
                    <a:p>
                      <a:pPr rtl="0" fontAlgn="t">
                        <a:spcBef>
                          <a:spcPts val="0"/>
                        </a:spcBef>
                        <a:spcAft>
                          <a:spcPts val="0"/>
                        </a:spcAft>
                      </a:pPr>
                      <a:r>
                        <a:rPr lang="en-US" sz="800" b="0" i="0" u="none" strike="noStrike" dirty="0">
                          <a:solidFill>
                            <a:schemeClr val="bg1"/>
                          </a:solidFill>
                          <a:effectLst/>
                          <a:latin typeface="Raleway" pitchFamily="2" charset="0"/>
                        </a:rPr>
                        <a:t>09/12/22</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800" b="0" i="0" u="none" strike="noStrike" dirty="0">
                          <a:solidFill>
                            <a:schemeClr val="bg1"/>
                          </a:solidFill>
                          <a:effectLst/>
                          <a:latin typeface="Raleway" pitchFamily="2" charset="0"/>
                        </a:rPr>
                        <a:t>4</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800" b="0" i="0" u="none" strike="noStrike" cap="none" dirty="0">
                          <a:solidFill>
                            <a:schemeClr val="bg1"/>
                          </a:solidFill>
                          <a:effectLst/>
                          <a:latin typeface="Raleway" pitchFamily="2" charset="0"/>
                          <a:ea typeface="+mn-ea"/>
                          <a:cs typeface="+mn-cs"/>
                          <a:sym typeface="Arial"/>
                        </a:rPr>
                        <a:t>Group Presentations</a:t>
                      </a: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cap="none" dirty="0">
                          <a:solidFill>
                            <a:schemeClr val="bg1"/>
                          </a:solidFill>
                          <a:effectLst/>
                          <a:latin typeface="Raleway" pitchFamily="2" charset="0"/>
                          <a:ea typeface="+mn-ea"/>
                          <a:cs typeface="+mn-cs"/>
                          <a:sym typeface="Arial"/>
                        </a:rPr>
                        <a:t>In this lesson Students will:-</a:t>
                      </a:r>
                    </a:p>
                    <a:p>
                      <a:pPr rtl="0" fontAlgn="t">
                        <a:spcBef>
                          <a:spcPts val="0"/>
                        </a:spcBef>
                        <a:spcAft>
                          <a:spcPts val="0"/>
                        </a:spcAft>
                      </a:pPr>
                      <a:r>
                        <a:rPr lang="en-US" sz="800" b="0" i="0" u="none" strike="noStrike" cap="none" dirty="0">
                          <a:solidFill>
                            <a:schemeClr val="bg1"/>
                          </a:solidFill>
                          <a:effectLst/>
                          <a:latin typeface="Raleway" pitchFamily="2" charset="0"/>
                          <a:ea typeface="+mn-ea"/>
                          <a:cs typeface="+mn-cs"/>
                          <a:sym typeface="Arial"/>
                        </a:rPr>
                        <a:t>•In groups of 3, give an oral presentation on a subject provided by the teacher in the previous lesson</a:t>
                      </a:r>
                    </a:p>
                    <a:p>
                      <a:pPr rtl="0" fontAlgn="t">
                        <a:spcBef>
                          <a:spcPts val="0"/>
                        </a:spcBef>
                        <a:spcAft>
                          <a:spcPts val="0"/>
                        </a:spcAft>
                      </a:pPr>
                      <a:r>
                        <a:rPr lang="en-US" sz="800" b="0" i="0" u="none" strike="noStrike" cap="none" dirty="0">
                          <a:solidFill>
                            <a:schemeClr val="bg1"/>
                          </a:solidFill>
                          <a:effectLst/>
                          <a:latin typeface="Raleway" pitchFamily="2" charset="0"/>
                          <a:ea typeface="+mn-ea"/>
                          <a:cs typeface="+mn-cs"/>
                          <a:sym typeface="Arial"/>
                        </a:rPr>
                        <a:t> •Receive feedback on said presentation</a:t>
                      </a:r>
                    </a:p>
                    <a:p>
                      <a:pPr rtl="0" fontAlgn="t">
                        <a:spcBef>
                          <a:spcPts val="0"/>
                        </a:spcBef>
                        <a:spcAft>
                          <a:spcPts val="0"/>
                        </a:spcAft>
                      </a:pPr>
                      <a:r>
                        <a:rPr lang="en-US" sz="800" b="0" i="0" u="none" strike="noStrike" cap="none" dirty="0">
                          <a:solidFill>
                            <a:schemeClr val="bg1"/>
                          </a:solidFill>
                          <a:effectLst/>
                          <a:latin typeface="Raleway" pitchFamily="2" charset="0"/>
                          <a:ea typeface="+mn-ea"/>
                          <a:cs typeface="+mn-cs"/>
                          <a:sym typeface="Arial"/>
                        </a:rPr>
                        <a:t>•Receive feedback on TP Graph Description Correction</a:t>
                      </a:r>
                    </a:p>
                    <a:p>
                      <a:pPr rtl="0" fontAlgn="t">
                        <a:spcBef>
                          <a:spcPts val="0"/>
                        </a:spcBef>
                        <a:spcAft>
                          <a:spcPts val="0"/>
                        </a:spcAft>
                      </a:pPr>
                      <a:r>
                        <a:rPr lang="en-US" sz="800" b="0" i="0" u="none" strike="noStrike" cap="none" dirty="0">
                          <a:solidFill>
                            <a:schemeClr val="bg1"/>
                          </a:solidFill>
                          <a:effectLst/>
                          <a:latin typeface="Raleway" pitchFamily="2" charset="0"/>
                          <a:ea typeface="+mn-ea"/>
                          <a:cs typeface="+mn-cs"/>
                          <a:sym typeface="Arial"/>
                        </a:rPr>
                        <a:t>• Participate in a teacher/student feedback session</a:t>
                      </a:r>
                    </a:p>
                    <a:p>
                      <a:pPr rtl="0" fontAlgn="t">
                        <a:spcBef>
                          <a:spcPts val="0"/>
                        </a:spcBef>
                        <a:spcAft>
                          <a:spcPts val="0"/>
                        </a:spcAft>
                      </a:pPr>
                      <a:endParaRPr lang="en-US" sz="800" b="0" i="0" u="none" strike="noStrike" cap="none" dirty="0">
                        <a:solidFill>
                          <a:schemeClr val="bg1"/>
                        </a:solidFill>
                        <a:effectLst/>
                        <a:latin typeface="Raleway" pitchFamily="2" charset="0"/>
                        <a:ea typeface="+mn-ea"/>
                        <a:cs typeface="+mn-cs"/>
                        <a:sym typeface="Arial"/>
                      </a:endParaRPr>
                    </a:p>
                    <a:p>
                      <a:pPr rtl="0" fontAlgn="t">
                        <a:spcBef>
                          <a:spcPts val="0"/>
                        </a:spcBef>
                        <a:spcAft>
                          <a:spcPts val="0"/>
                        </a:spcAft>
                      </a:pPr>
                      <a:r>
                        <a:rPr lang="en-US" sz="800" b="0" i="0" u="none" strike="noStrike" cap="none" dirty="0">
                          <a:solidFill>
                            <a:schemeClr val="bg1"/>
                          </a:solidFill>
                          <a:effectLst/>
                          <a:latin typeface="Raleway" pitchFamily="2" charset="0"/>
                          <a:ea typeface="+mn-ea"/>
                          <a:cs typeface="+mn-cs"/>
                          <a:sym typeface="Arial"/>
                        </a:rPr>
                        <a:t> </a:t>
                      </a: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Presentation Skills: Give a speech in front of the class using methods learnt during the semester</a:t>
                      </a:r>
                      <a:endParaRPr lang="en-US" sz="1400" b="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cap="none" dirty="0">
                          <a:solidFill>
                            <a:schemeClr val="bg1"/>
                          </a:solidFill>
                          <a:effectLst/>
                          <a:latin typeface="Raleway" pitchFamily="2" charset="0"/>
                          <a:ea typeface="+mn-ea"/>
                          <a:cs typeface="+mn-cs"/>
                          <a:sym typeface="Arial"/>
                        </a:rPr>
                        <a:t>Topics provided by the teacher in previous lesson</a:t>
                      </a:r>
                    </a:p>
                    <a:p>
                      <a:pPr rtl="0" fontAlgn="t">
                        <a:spcBef>
                          <a:spcPts val="0"/>
                        </a:spcBef>
                        <a:spcAft>
                          <a:spcPts val="0"/>
                        </a:spcAft>
                      </a:pPr>
                      <a:endParaRPr lang="en-US" sz="800" b="0" i="0" u="none" strike="noStrike" cap="none" dirty="0">
                        <a:solidFill>
                          <a:schemeClr val="bg1"/>
                        </a:solidFill>
                        <a:effectLst/>
                        <a:latin typeface="Raleway" pitchFamily="2" charset="0"/>
                        <a:ea typeface="+mn-ea"/>
                        <a:cs typeface="+mn-cs"/>
                        <a:sym typeface="Arial"/>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5731429"/>
                  </a:ext>
                </a:extLst>
              </a:tr>
            </a:tbl>
          </a:graphicData>
        </a:graphic>
      </p:graphicFrame>
      <p:sp>
        <p:nvSpPr>
          <p:cNvPr id="5" name="Rectangle 2">
            <a:extLst>
              <a:ext uri="{FF2B5EF4-FFF2-40B4-BE49-F238E27FC236}">
                <a16:creationId xmlns:a16="http://schemas.microsoft.com/office/drawing/2014/main" id="{D81A676A-9FDC-D57D-BCCE-96B55972E7B6}"/>
              </a:ext>
            </a:extLst>
          </p:cNvPr>
          <p:cNvSpPr>
            <a:spLocks noChangeArrowheads="1"/>
          </p:cNvSpPr>
          <p:nvPr/>
        </p:nvSpPr>
        <p:spPr bwMode="auto">
          <a:xfrm>
            <a:off x="311150" y="15176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4"/>
        <p:cNvGrpSpPr/>
        <p:nvPr/>
      </p:nvGrpSpPr>
      <p:grpSpPr>
        <a:xfrm>
          <a:off x="0" y="0"/>
          <a:ext cx="0" cy="0"/>
          <a:chOff x="0" y="0"/>
          <a:chExt cx="0" cy="0"/>
        </a:xfrm>
      </p:grpSpPr>
      <p:sp>
        <p:nvSpPr>
          <p:cNvPr id="75" name="Google Shape;75;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6" name="Google Shape;76;p15"/>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r>
              <a:rPr lang="en-US" sz="2090" b="1" dirty="0">
                <a:solidFill>
                  <a:schemeClr val="bg1"/>
                </a:solidFill>
                <a:latin typeface="Montserrat"/>
                <a:ea typeface="Montserrat"/>
                <a:cs typeface="Montserrat"/>
                <a:sym typeface="Montserrat"/>
              </a:rPr>
              <a:t>Oral Presentations and Feedback</a:t>
            </a: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solidFill>
                <a:schemeClr val="bg1"/>
              </a:solidFill>
              <a:latin typeface="Montserrat"/>
              <a:ea typeface="Montserrat"/>
              <a:cs typeface="Montserrat"/>
              <a:sym typeface="Montserrat"/>
            </a:endParaRPr>
          </a:p>
        </p:txBody>
      </p:sp>
      <p:pic>
        <p:nvPicPr>
          <p:cNvPr id="77" name="Google Shape;77;p1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84024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4"/>
        <p:cNvGrpSpPr/>
        <p:nvPr/>
      </p:nvGrpSpPr>
      <p:grpSpPr>
        <a:xfrm>
          <a:off x="0" y="0"/>
          <a:ext cx="0" cy="0"/>
          <a:chOff x="0" y="0"/>
          <a:chExt cx="0" cy="0"/>
        </a:xfrm>
      </p:grpSpPr>
      <p:sp>
        <p:nvSpPr>
          <p:cNvPr id="75" name="Google Shape;75;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6" name="Google Shape;76;p15"/>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r>
              <a:rPr lang="en-US" sz="2090" b="1" dirty="0">
                <a:solidFill>
                  <a:schemeClr val="bg1"/>
                </a:solidFill>
                <a:latin typeface="Montserrat"/>
                <a:ea typeface="Montserrat"/>
                <a:cs typeface="Montserrat"/>
                <a:sym typeface="Montserrat"/>
              </a:rPr>
              <a:t>Graph Description Correction and Feedback</a:t>
            </a: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solidFill>
                <a:schemeClr val="bg1"/>
              </a:solidFill>
              <a:latin typeface="Montserrat"/>
              <a:ea typeface="Montserrat"/>
              <a:cs typeface="Montserrat"/>
              <a:sym typeface="Montserrat"/>
            </a:endParaRPr>
          </a:p>
        </p:txBody>
      </p:sp>
      <p:pic>
        <p:nvPicPr>
          <p:cNvPr id="77" name="Google Shape;77;p1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258723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2"/>
        <p:cNvGrpSpPr/>
        <p:nvPr/>
      </p:nvGrpSpPr>
      <p:grpSpPr>
        <a:xfrm>
          <a:off x="0" y="0"/>
          <a:ext cx="0" cy="0"/>
          <a:chOff x="0" y="0"/>
          <a:chExt cx="0" cy="0"/>
        </a:xfrm>
      </p:grpSpPr>
      <p:sp>
        <p:nvSpPr>
          <p:cNvPr id="103" name="Google Shape;103;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4" name="Google Shape;1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lnSpc>
                <a:spcPct val="115000"/>
              </a:lnSpc>
            </a:pPr>
            <a:r>
              <a:rPr lang="en-US" sz="2090" b="1" dirty="0">
                <a:solidFill>
                  <a:schemeClr val="bg1"/>
                </a:solidFill>
                <a:latin typeface="Montserrat"/>
                <a:ea typeface="Montserrat"/>
                <a:cs typeface="Montserrat"/>
                <a:sym typeface="Montserrat"/>
              </a:rPr>
              <a:t>Coffee Break</a:t>
            </a:r>
            <a:br>
              <a:rPr lang="en-US" sz="2400" dirty="0">
                <a:solidFill>
                  <a:schemeClr val="bg1"/>
                </a:solidFill>
              </a:rPr>
            </a:br>
            <a:endParaRPr sz="2090" b="1" dirty="0">
              <a:latin typeface="Montserrat"/>
              <a:ea typeface="Montserrat"/>
              <a:cs typeface="Montserrat"/>
              <a:sym typeface="Montserrat"/>
            </a:endParaRPr>
          </a:p>
        </p:txBody>
      </p:sp>
      <p:pic>
        <p:nvPicPr>
          <p:cNvPr id="105" name="Google Shape;105;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06" name="Google Shape;10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solidFill>
                <a:schemeClr val="bg1"/>
              </a:solidFill>
            </a:endParaRPr>
          </a:p>
        </p:txBody>
      </p:sp>
      <p:sp>
        <p:nvSpPr>
          <p:cNvPr id="107" name="Google Shape;10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08" name="Google Shape;108;p19"/>
          <p:cNvPicPr preferRelativeResize="0"/>
          <p:nvPr/>
        </p:nvPicPr>
        <p:blipFill>
          <a:blip r:embed="rId4">
            <a:alphaModFix/>
          </a:blip>
          <a:stretch>
            <a:fillRect/>
          </a:stretch>
        </p:blipFill>
        <p:spPr>
          <a:xfrm>
            <a:off x="812600" y="1908175"/>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4"/>
        <p:cNvGrpSpPr/>
        <p:nvPr/>
      </p:nvGrpSpPr>
      <p:grpSpPr>
        <a:xfrm>
          <a:off x="0" y="0"/>
          <a:ext cx="0" cy="0"/>
          <a:chOff x="0" y="0"/>
          <a:chExt cx="0" cy="0"/>
        </a:xfrm>
      </p:grpSpPr>
      <p:sp>
        <p:nvSpPr>
          <p:cNvPr id="75" name="Google Shape;75;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6" name="Google Shape;76;p15"/>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r>
              <a:rPr lang="en-US" sz="2090" b="1" dirty="0">
                <a:solidFill>
                  <a:schemeClr val="bg1"/>
                </a:solidFill>
                <a:latin typeface="Montserrat"/>
                <a:ea typeface="Montserrat"/>
                <a:cs typeface="Montserrat"/>
                <a:sym typeface="Montserrat"/>
              </a:rPr>
              <a:t>Teacher and Student Feedback</a:t>
            </a:r>
            <a:br>
              <a:rPr lang="en-US" sz="2090" b="1" dirty="0">
                <a:solidFill>
                  <a:schemeClr val="bg1"/>
                </a:solidFill>
                <a:latin typeface="Montserrat"/>
                <a:ea typeface="Montserrat"/>
                <a:cs typeface="Montserrat"/>
                <a:sym typeface="Montserrat"/>
              </a:rPr>
            </a:br>
            <a:br>
              <a:rPr lang="en-US" sz="2090" b="1" dirty="0">
                <a:solidFill>
                  <a:schemeClr val="bg1"/>
                </a:solidFill>
                <a:latin typeface="Montserrat"/>
                <a:ea typeface="Montserrat"/>
                <a:cs typeface="Montserrat"/>
                <a:sym typeface="Montserrat"/>
              </a:rPr>
            </a:br>
            <a:br>
              <a:rPr lang="en-US" sz="2090" b="1" dirty="0">
                <a:solidFill>
                  <a:schemeClr val="bg1"/>
                </a:solidFill>
                <a:latin typeface="Montserrat"/>
                <a:ea typeface="Montserrat"/>
                <a:cs typeface="Montserrat"/>
                <a:sym typeface="Montserrat"/>
              </a:rPr>
            </a:br>
            <a:br>
              <a:rPr lang="en-US" sz="2090" b="1" dirty="0">
                <a:solidFill>
                  <a:schemeClr val="bg1"/>
                </a:solidFill>
                <a:latin typeface="Montserrat"/>
                <a:ea typeface="Montserrat"/>
                <a:cs typeface="Montserrat"/>
                <a:sym typeface="Montserrat"/>
              </a:rPr>
            </a:br>
            <a:r>
              <a:rPr lang="en-US" sz="2090" b="1" dirty="0">
                <a:solidFill>
                  <a:schemeClr val="bg1"/>
                </a:solidFill>
                <a:latin typeface="Montserrat"/>
                <a:ea typeface="Montserrat"/>
                <a:cs typeface="Montserrat"/>
                <a:sym typeface="Montserrat"/>
              </a:rPr>
              <a:t>Class Evaluation and Wrap-Up</a:t>
            </a: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dirty="0">
              <a:solidFill>
                <a:schemeClr val="bg1"/>
              </a:solidFill>
              <a:latin typeface="Montserrat"/>
              <a:ea typeface="Montserrat"/>
              <a:cs typeface="Montserrat"/>
              <a:sym typeface="Montserrat"/>
            </a:endParaRPr>
          </a:p>
        </p:txBody>
      </p:sp>
      <p:pic>
        <p:nvPicPr>
          <p:cNvPr id="77" name="Google Shape;77;p1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41818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2"/>
        <p:cNvGrpSpPr/>
        <p:nvPr/>
      </p:nvGrpSpPr>
      <p:grpSpPr>
        <a:xfrm>
          <a:off x="0" y="0"/>
          <a:ext cx="0" cy="0"/>
          <a:chOff x="0" y="0"/>
          <a:chExt cx="0" cy="0"/>
        </a:xfrm>
      </p:grpSpPr>
      <p:sp>
        <p:nvSpPr>
          <p:cNvPr id="103" name="Google Shape;103;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7" name="Google Shape;107;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104" name="Google Shape;104;p19"/>
          <p:cNvSpPr txBox="1">
            <a:spLocks noGrp="1"/>
          </p:cNvSpPr>
          <p:nvPr>
            <p:ph type="title" idx="4294967295"/>
          </p:nvPr>
        </p:nvSpPr>
        <p:spPr>
          <a:xfrm>
            <a:off x="0" y="400200"/>
            <a:ext cx="8521700" cy="75232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chemeClr val="bg1"/>
                </a:solidFill>
                <a:latin typeface="Montserrat"/>
                <a:ea typeface="Montserrat"/>
                <a:cs typeface="Montserrat"/>
                <a:sym typeface="Montserrat"/>
              </a:rPr>
              <a:t>Presenting at Work: Prepare Your Presentations</a:t>
            </a:r>
            <a:br>
              <a:rPr lang="en" sz="1800" b="1" dirty="0">
                <a:solidFill>
                  <a:schemeClr val="bg1"/>
                </a:solidFill>
                <a:latin typeface="Montserrat"/>
                <a:ea typeface="Montserrat"/>
                <a:cs typeface="Montserrat"/>
                <a:sym typeface="Montserrat"/>
              </a:rPr>
            </a:br>
            <a:r>
              <a:rPr lang="en" sz="1800" b="1" dirty="0">
                <a:solidFill>
                  <a:schemeClr val="bg1"/>
                </a:solidFill>
                <a:latin typeface="Montserrat"/>
                <a:ea typeface="Montserrat"/>
                <a:cs typeface="Montserrat"/>
                <a:sym typeface="Montserrat"/>
              </a:rPr>
              <a:t>in English</a:t>
            </a:r>
            <a:br>
              <a:rPr lang="en" sz="1800" b="1" dirty="0">
                <a:solidFill>
                  <a:schemeClr val="bg1"/>
                </a:solidFill>
                <a:latin typeface="Montserrat"/>
                <a:ea typeface="Montserrat"/>
                <a:cs typeface="Montserrat"/>
                <a:sym typeface="Montserrat"/>
              </a:rPr>
            </a:br>
            <a:br>
              <a:rPr lang="en" sz="1800" b="1" dirty="0">
                <a:solidFill>
                  <a:schemeClr val="bg1"/>
                </a:solidFill>
                <a:latin typeface="Montserrat"/>
                <a:ea typeface="Montserrat"/>
                <a:cs typeface="Montserrat"/>
                <a:sym typeface="Montserrat"/>
              </a:rPr>
            </a:br>
            <a:r>
              <a:rPr lang="en" sz="1800" b="1" dirty="0">
                <a:solidFill>
                  <a:schemeClr val="bg1"/>
                </a:solidFill>
                <a:latin typeface="Montserrat"/>
                <a:ea typeface="Montserrat"/>
                <a:cs typeface="Montserrat"/>
                <a:sym typeface="Montserrat"/>
              </a:rPr>
              <a:t>1.	Know your Audience</a:t>
            </a:r>
            <a:br>
              <a:rPr lang="en" sz="1800" b="1" dirty="0">
                <a:solidFill>
                  <a:schemeClr val="bg1"/>
                </a:solidFill>
                <a:latin typeface="Montserrat"/>
                <a:ea typeface="Montserrat"/>
                <a:cs typeface="Montserrat"/>
                <a:sym typeface="Montserrat"/>
              </a:rPr>
            </a:br>
            <a:br>
              <a:rPr lang="en" sz="1800" b="1" dirty="0">
                <a:solidFill>
                  <a:schemeClr val="bg1"/>
                </a:solidFill>
                <a:latin typeface="Montserrat"/>
                <a:ea typeface="Montserrat"/>
                <a:cs typeface="Montserrat"/>
                <a:sym typeface="Montserrat"/>
              </a:rPr>
            </a:br>
            <a:r>
              <a:rPr lang="en" sz="1800" b="1" dirty="0">
                <a:solidFill>
                  <a:schemeClr val="bg1"/>
                </a:solidFill>
                <a:latin typeface="Montserrat"/>
                <a:ea typeface="Montserrat"/>
                <a:cs typeface="Montserrat"/>
                <a:sym typeface="Montserrat"/>
              </a:rPr>
              <a:t>	</a:t>
            </a:r>
            <a:r>
              <a:rPr lang="en" sz="1600" b="1" dirty="0">
                <a:solidFill>
                  <a:schemeClr val="bg1"/>
                </a:solidFill>
                <a:latin typeface="Montserrat"/>
                <a:ea typeface="Montserrat"/>
                <a:cs typeface="Montserrat"/>
                <a:sym typeface="Montserrat"/>
              </a:rPr>
              <a:t>Who is your audience now?</a:t>
            </a:r>
            <a:br>
              <a:rPr lang="en" sz="1600" b="1" dirty="0">
                <a:solidFill>
                  <a:schemeClr val="bg1"/>
                </a:solidFill>
                <a:latin typeface="Montserrat"/>
                <a:ea typeface="Montserrat"/>
                <a:cs typeface="Montserrat"/>
                <a:sym typeface="Montserrat"/>
              </a:rPr>
            </a:br>
            <a:r>
              <a:rPr lang="en" sz="1600" b="1" dirty="0">
                <a:solidFill>
                  <a:schemeClr val="bg1"/>
                </a:solidFill>
                <a:latin typeface="Montserrat"/>
                <a:ea typeface="Montserrat"/>
                <a:cs typeface="Montserrat"/>
                <a:sym typeface="Montserrat"/>
              </a:rPr>
              <a:t>	What do they know or not know?</a:t>
            </a:r>
            <a:br>
              <a:rPr lang="en" sz="1600" b="1" dirty="0">
                <a:solidFill>
                  <a:schemeClr val="bg1"/>
                </a:solidFill>
                <a:latin typeface="Montserrat"/>
                <a:ea typeface="Montserrat"/>
                <a:cs typeface="Montserrat"/>
                <a:sym typeface="Montserrat"/>
              </a:rPr>
            </a:br>
            <a:r>
              <a:rPr lang="en" sz="1600" b="1" dirty="0">
                <a:solidFill>
                  <a:schemeClr val="bg1"/>
                </a:solidFill>
                <a:latin typeface="Montserrat"/>
                <a:ea typeface="Montserrat"/>
                <a:cs typeface="Montserrat"/>
                <a:sym typeface="Montserrat"/>
              </a:rPr>
              <a:t>	Where do you want them to be after the presentation?</a:t>
            </a:r>
            <a:br>
              <a:rPr lang="en" sz="1600" b="1" dirty="0">
                <a:solidFill>
                  <a:schemeClr val="bg1"/>
                </a:solidFill>
                <a:latin typeface="Montserrat"/>
                <a:ea typeface="Montserrat"/>
                <a:cs typeface="Montserrat"/>
                <a:sym typeface="Montserrat"/>
              </a:rPr>
            </a:br>
            <a:br>
              <a:rPr lang="en" sz="1600" b="1" dirty="0">
                <a:solidFill>
                  <a:schemeClr val="bg1"/>
                </a:solidFill>
                <a:latin typeface="Montserrat"/>
                <a:ea typeface="Montserrat"/>
                <a:cs typeface="Montserrat"/>
                <a:sym typeface="Montserrat"/>
              </a:rPr>
            </a:br>
            <a:r>
              <a:rPr lang="en" sz="1600" b="1" dirty="0">
                <a:solidFill>
                  <a:schemeClr val="bg1"/>
                </a:solidFill>
                <a:latin typeface="Montserrat"/>
                <a:ea typeface="Montserrat"/>
                <a:cs typeface="Montserrat"/>
                <a:sym typeface="Montserrat"/>
              </a:rPr>
              <a:t>2.	</a:t>
            </a:r>
            <a:r>
              <a:rPr lang="en-US" sz="1600" b="1" dirty="0">
                <a:solidFill>
                  <a:schemeClr val="bg1"/>
                </a:solidFill>
                <a:latin typeface="Montserrat"/>
              </a:rPr>
              <a:t>Know Your Who and Your What</a:t>
            </a:r>
            <a:br>
              <a:rPr lang="en-US" sz="1600" b="1" dirty="0">
                <a:solidFill>
                  <a:schemeClr val="bg1"/>
                </a:solidFill>
                <a:latin typeface="Montserrat"/>
              </a:rPr>
            </a:br>
            <a:br>
              <a:rPr lang="en" sz="1600" b="1" i="0" dirty="0">
                <a:solidFill>
                  <a:schemeClr val="bg1"/>
                </a:solidFill>
                <a:effectLst/>
                <a:latin typeface="Montserrat"/>
                <a:sym typeface="Montserrat"/>
              </a:rPr>
            </a:br>
            <a:r>
              <a:rPr lang="en" sz="1600" b="1" i="0" dirty="0">
                <a:solidFill>
                  <a:schemeClr val="bg1"/>
                </a:solidFill>
                <a:effectLst/>
                <a:latin typeface="Montserrat"/>
                <a:sym typeface="Montserrat"/>
              </a:rPr>
              <a:t>	</a:t>
            </a:r>
            <a:r>
              <a:rPr lang="en-US" sz="1600" b="1" dirty="0">
                <a:solidFill>
                  <a:schemeClr val="bg1"/>
                </a:solidFill>
                <a:latin typeface="Montserrat"/>
              </a:rPr>
              <a:t>What is your purpose? Generally, presentations are used to 	teach, to 	inform, to motivate. to persuade or to encourage action. When you 	understand the purpose of your presentation,  it will be easier for you 	to use the correct language and the correct style. It will also 	help you organize your presentation well.</a:t>
            </a:r>
            <a:br>
              <a:rPr lang="en" sz="1600" b="1" dirty="0">
                <a:solidFill>
                  <a:schemeClr val="bg1"/>
                </a:solidFill>
                <a:latin typeface="Montserrat"/>
                <a:sym typeface="Montserrat"/>
              </a:rPr>
            </a:br>
            <a:br>
              <a:rPr lang="en" sz="1800" b="1" dirty="0">
                <a:solidFill>
                  <a:schemeClr val="bg1"/>
                </a:solidFill>
                <a:latin typeface="Montserrat"/>
                <a:sym typeface="Montserrat"/>
              </a:rPr>
            </a:br>
            <a:endParaRPr sz="1800" b="1" dirty="0">
              <a:solidFill>
                <a:schemeClr val="bg1"/>
              </a:solidFill>
              <a:latin typeface="Montserrat"/>
              <a:sym typeface="Montserrat"/>
            </a:endParaRPr>
          </a:p>
        </p:txBody>
      </p:sp>
      <p:pic>
        <p:nvPicPr>
          <p:cNvPr id="105" name="Google Shape;105;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2711058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2"/>
        <p:cNvGrpSpPr/>
        <p:nvPr/>
      </p:nvGrpSpPr>
      <p:grpSpPr>
        <a:xfrm>
          <a:off x="0" y="0"/>
          <a:ext cx="0" cy="0"/>
          <a:chOff x="0" y="0"/>
          <a:chExt cx="0" cy="0"/>
        </a:xfrm>
      </p:grpSpPr>
      <p:sp>
        <p:nvSpPr>
          <p:cNvPr id="103" name="Google Shape;103;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7" name="Google Shape;107;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104" name="Google Shape;104;p19"/>
          <p:cNvSpPr txBox="1">
            <a:spLocks noGrp="1"/>
          </p:cNvSpPr>
          <p:nvPr>
            <p:ph type="title" idx="4294967295"/>
          </p:nvPr>
        </p:nvSpPr>
        <p:spPr>
          <a:xfrm>
            <a:off x="0" y="444500"/>
            <a:ext cx="8521700" cy="708025"/>
          </a:xfrm>
          <a:prstGeom prst="rect">
            <a:avLst/>
          </a:prstGeom>
        </p:spPr>
        <p:txBody>
          <a:bodyPr spcFirstLastPara="1" wrap="square" lIns="91425" tIns="91425" rIns="91425" bIns="91425" anchor="t" anchorCtr="0">
            <a:noAutofit/>
          </a:bodyPr>
          <a:lstStyle/>
          <a:p>
            <a:pPr algn="l" fontAlgn="base"/>
            <a:r>
              <a:rPr lang="en" sz="1800" b="1" dirty="0">
                <a:solidFill>
                  <a:schemeClr val="bg1"/>
                </a:solidFill>
                <a:latin typeface="Montserrat"/>
                <a:ea typeface="Montserrat"/>
                <a:cs typeface="Montserrat"/>
                <a:sym typeface="Montserrat"/>
              </a:rPr>
              <a:t>Presenting at Work: Prepare Your Presentations</a:t>
            </a:r>
            <a:br>
              <a:rPr lang="en" sz="1800" b="1" dirty="0">
                <a:solidFill>
                  <a:schemeClr val="bg1"/>
                </a:solidFill>
                <a:latin typeface="Montserrat"/>
                <a:ea typeface="Montserrat"/>
                <a:cs typeface="Montserrat"/>
                <a:sym typeface="Montserrat"/>
              </a:rPr>
            </a:br>
            <a:r>
              <a:rPr lang="en" sz="1800" b="1" dirty="0">
                <a:solidFill>
                  <a:schemeClr val="bg1"/>
                </a:solidFill>
                <a:latin typeface="Montserrat"/>
                <a:ea typeface="Montserrat"/>
                <a:cs typeface="Montserrat"/>
                <a:sym typeface="Montserrat"/>
              </a:rPr>
              <a:t>in English</a:t>
            </a:r>
            <a:br>
              <a:rPr lang="en" sz="1800" b="1" dirty="0">
                <a:solidFill>
                  <a:schemeClr val="bg1"/>
                </a:solidFill>
                <a:latin typeface="Montserrat"/>
                <a:ea typeface="Montserrat"/>
                <a:cs typeface="Montserrat"/>
                <a:sym typeface="Montserrat"/>
              </a:rPr>
            </a:br>
            <a:br>
              <a:rPr lang="en" sz="1800" b="1" dirty="0">
                <a:solidFill>
                  <a:schemeClr val="bg1"/>
                </a:solidFill>
                <a:latin typeface="Montserrat"/>
                <a:ea typeface="Montserrat"/>
                <a:cs typeface="Montserrat"/>
                <a:sym typeface="Montserrat"/>
              </a:rPr>
            </a:br>
            <a:br>
              <a:rPr lang="en" sz="1800" b="1" dirty="0">
                <a:solidFill>
                  <a:schemeClr val="bg1"/>
                </a:solidFill>
                <a:latin typeface="Montserrat"/>
                <a:ea typeface="Montserrat"/>
                <a:cs typeface="Montserrat"/>
                <a:sym typeface="Montserrat"/>
              </a:rPr>
            </a:br>
            <a:br>
              <a:rPr lang="en" sz="1800" b="1" dirty="0">
                <a:solidFill>
                  <a:schemeClr val="bg1"/>
                </a:solidFill>
                <a:latin typeface="Montserrat"/>
                <a:ea typeface="Montserrat"/>
                <a:cs typeface="Montserrat"/>
                <a:sym typeface="Montserrat"/>
              </a:rPr>
            </a:br>
            <a:r>
              <a:rPr lang="en" sz="1800" b="1" dirty="0">
                <a:solidFill>
                  <a:schemeClr val="bg1"/>
                </a:solidFill>
                <a:latin typeface="Montserrat"/>
                <a:ea typeface="Montserrat"/>
                <a:cs typeface="Montserrat"/>
                <a:sym typeface="Montserrat"/>
              </a:rPr>
              <a:t>3.	Get Organised</a:t>
            </a:r>
            <a:br>
              <a:rPr lang="en" sz="1800" b="1" dirty="0">
                <a:solidFill>
                  <a:schemeClr val="bg1"/>
                </a:solidFill>
                <a:latin typeface="Montserrat"/>
                <a:ea typeface="Montserrat"/>
                <a:cs typeface="Montserrat"/>
                <a:sym typeface="Montserrat"/>
              </a:rPr>
            </a:br>
            <a:br>
              <a:rPr lang="en" sz="1800" b="1" dirty="0">
                <a:solidFill>
                  <a:schemeClr val="bg1"/>
                </a:solidFill>
                <a:latin typeface="Montserrat"/>
                <a:ea typeface="Montserrat"/>
                <a:cs typeface="Montserrat"/>
                <a:sym typeface="Montserrat"/>
              </a:rPr>
            </a:br>
            <a:r>
              <a:rPr lang="en" sz="1800" b="1" dirty="0">
                <a:solidFill>
                  <a:schemeClr val="bg1"/>
                </a:solidFill>
                <a:latin typeface="Montserrat"/>
                <a:ea typeface="Montserrat"/>
                <a:cs typeface="Montserrat"/>
                <a:sym typeface="Montserrat"/>
              </a:rPr>
              <a:t>	</a:t>
            </a:r>
            <a:r>
              <a:rPr lang="en-US" sz="1600" b="1" dirty="0">
                <a:solidFill>
                  <a:schemeClr val="bg1"/>
                </a:solidFill>
                <a:latin typeface="Montserrat"/>
              </a:rPr>
              <a:t>Presentations in English generally have 3 parts:</a:t>
            </a:r>
            <a:br>
              <a:rPr lang="en-US" sz="1600" b="1" dirty="0">
                <a:solidFill>
                  <a:schemeClr val="bg1"/>
                </a:solidFill>
                <a:latin typeface="Montserrat"/>
              </a:rPr>
            </a:br>
            <a:r>
              <a:rPr lang="en-US" sz="1600" b="1" dirty="0">
                <a:solidFill>
                  <a:schemeClr val="bg1"/>
                </a:solidFill>
                <a:latin typeface="Montserrat"/>
              </a:rPr>
              <a:t>	Opening (Introduction)</a:t>
            </a:r>
            <a:br>
              <a:rPr lang="en-US" sz="1600" b="1" dirty="0">
                <a:solidFill>
                  <a:schemeClr val="bg1"/>
                </a:solidFill>
                <a:latin typeface="Montserrat"/>
              </a:rPr>
            </a:br>
            <a:r>
              <a:rPr lang="en-US" sz="1600" b="1" dirty="0">
                <a:solidFill>
                  <a:schemeClr val="bg1"/>
                </a:solidFill>
                <a:latin typeface="Montserrat"/>
              </a:rPr>
              <a:t>	Body (Main Points and Details)</a:t>
            </a:r>
            <a:br>
              <a:rPr lang="en-US" sz="1600" b="1" dirty="0">
                <a:solidFill>
                  <a:schemeClr val="bg1"/>
                </a:solidFill>
                <a:latin typeface="Montserrat"/>
              </a:rPr>
            </a:br>
            <a:r>
              <a:rPr lang="en-US" sz="1600" b="1" dirty="0">
                <a:solidFill>
                  <a:schemeClr val="bg1"/>
                </a:solidFill>
                <a:latin typeface="Montserrat"/>
              </a:rPr>
              <a:t>	Closing (Summary)</a:t>
            </a:r>
            <a:br>
              <a:rPr lang="en-US" sz="1600" b="1" dirty="0">
                <a:solidFill>
                  <a:schemeClr val="bg1"/>
                </a:solidFill>
                <a:latin typeface="Montserrat"/>
              </a:rPr>
            </a:br>
            <a:br>
              <a:rPr lang="en-US" sz="1600" b="1" dirty="0">
                <a:solidFill>
                  <a:schemeClr val="bg1"/>
                </a:solidFill>
                <a:latin typeface="Montserrat"/>
              </a:rPr>
            </a:br>
            <a:r>
              <a:rPr lang="en" sz="1600" b="1" dirty="0">
                <a:solidFill>
                  <a:schemeClr val="bg1"/>
                </a:solidFill>
                <a:latin typeface="Montserrat"/>
                <a:ea typeface="Montserrat"/>
                <a:cs typeface="Montserrat"/>
                <a:sym typeface="Montserrat"/>
              </a:rPr>
              <a:t>	</a:t>
            </a:r>
            <a:endParaRPr sz="1600" b="1" dirty="0">
              <a:solidFill>
                <a:schemeClr val="bg1"/>
              </a:solidFill>
              <a:latin typeface="Montserrat"/>
              <a:sym typeface="Montserrat"/>
            </a:endParaRPr>
          </a:p>
        </p:txBody>
      </p:sp>
      <p:pic>
        <p:nvPicPr>
          <p:cNvPr id="105" name="Google Shape;105;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289632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2"/>
        <p:cNvGrpSpPr/>
        <p:nvPr/>
      </p:nvGrpSpPr>
      <p:grpSpPr>
        <a:xfrm>
          <a:off x="0" y="0"/>
          <a:ext cx="0" cy="0"/>
          <a:chOff x="0" y="0"/>
          <a:chExt cx="0" cy="0"/>
        </a:xfrm>
      </p:grpSpPr>
      <p:sp>
        <p:nvSpPr>
          <p:cNvPr id="103" name="Google Shape;103;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7" name="Google Shape;107;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104" name="Google Shape;104;p19"/>
          <p:cNvSpPr txBox="1">
            <a:spLocks noGrp="1"/>
          </p:cNvSpPr>
          <p:nvPr>
            <p:ph type="title" idx="4294967295"/>
          </p:nvPr>
        </p:nvSpPr>
        <p:spPr>
          <a:xfrm>
            <a:off x="0" y="400200"/>
            <a:ext cx="8521700" cy="75232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chemeClr val="bg1"/>
                </a:solidFill>
                <a:latin typeface="Montserrat"/>
                <a:ea typeface="Montserrat"/>
                <a:cs typeface="Montserrat"/>
                <a:sym typeface="Montserrat"/>
              </a:rPr>
              <a:t>Presenting at Work: Prepare Your Presentations</a:t>
            </a:r>
            <a:br>
              <a:rPr lang="en" sz="1800" b="1" dirty="0">
                <a:solidFill>
                  <a:schemeClr val="bg1"/>
                </a:solidFill>
                <a:latin typeface="Montserrat"/>
                <a:ea typeface="Montserrat"/>
                <a:cs typeface="Montserrat"/>
                <a:sym typeface="Montserrat"/>
              </a:rPr>
            </a:br>
            <a:r>
              <a:rPr lang="en" sz="1800" b="1" dirty="0">
                <a:solidFill>
                  <a:schemeClr val="bg1"/>
                </a:solidFill>
                <a:latin typeface="Montserrat"/>
                <a:ea typeface="Montserrat"/>
                <a:cs typeface="Montserrat"/>
                <a:sym typeface="Montserrat"/>
              </a:rPr>
              <a:t>in English</a:t>
            </a:r>
            <a:br>
              <a:rPr lang="en" sz="1800" b="1" dirty="0">
                <a:solidFill>
                  <a:schemeClr val="bg1"/>
                </a:solidFill>
                <a:latin typeface="Montserrat"/>
                <a:ea typeface="Montserrat"/>
                <a:cs typeface="Montserrat"/>
                <a:sym typeface="Montserrat"/>
              </a:rPr>
            </a:br>
            <a:br>
              <a:rPr lang="en" sz="1800" b="1" dirty="0">
                <a:solidFill>
                  <a:schemeClr val="bg1"/>
                </a:solidFill>
                <a:latin typeface="Montserrat"/>
                <a:ea typeface="Montserrat"/>
                <a:cs typeface="Montserrat"/>
                <a:sym typeface="Montserrat"/>
              </a:rPr>
            </a:br>
            <a:r>
              <a:rPr lang="en" sz="1800" b="1" dirty="0">
                <a:solidFill>
                  <a:schemeClr val="bg1"/>
                </a:solidFill>
                <a:latin typeface="Montserrat"/>
                <a:ea typeface="Montserrat"/>
                <a:cs typeface="Montserrat"/>
                <a:sym typeface="Montserrat"/>
              </a:rPr>
              <a:t>4.	</a:t>
            </a:r>
            <a:r>
              <a:rPr lang="en-US" sz="1800" b="1" dirty="0">
                <a:solidFill>
                  <a:schemeClr val="bg1"/>
                </a:solidFill>
                <a:latin typeface="Montserrat"/>
              </a:rPr>
              <a:t>Show Don’t Tell</a:t>
            </a:r>
            <a:br>
              <a:rPr lang="en-US" sz="1800" b="1" dirty="0">
                <a:solidFill>
                  <a:schemeClr val="bg1"/>
                </a:solidFill>
                <a:latin typeface="Montserrat"/>
              </a:rPr>
            </a:br>
            <a:br>
              <a:rPr lang="en" sz="1800" b="1" i="0" dirty="0">
                <a:solidFill>
                  <a:schemeClr val="bg1"/>
                </a:solidFill>
                <a:effectLst/>
                <a:latin typeface="Montserrat"/>
                <a:sym typeface="Montserrat"/>
              </a:rPr>
            </a:br>
            <a:r>
              <a:rPr lang="en" sz="1800" b="1" i="0" dirty="0">
                <a:solidFill>
                  <a:schemeClr val="bg1"/>
                </a:solidFill>
                <a:effectLst/>
                <a:latin typeface="Montserrat"/>
                <a:sym typeface="Montserrat"/>
              </a:rPr>
              <a:t>	</a:t>
            </a:r>
            <a:r>
              <a:rPr lang="en-US" sz="1800" b="1" dirty="0">
                <a:solidFill>
                  <a:schemeClr val="bg1"/>
                </a:solidFill>
                <a:latin typeface="Montserrat"/>
              </a:rPr>
              <a:t>Have you ever listened to a presentation that has a LOT of 	numbers and statistics and data and dates? Do you 	remember any of that 	information now? Most people say no 	to that question.</a:t>
            </a:r>
            <a:br>
              <a:rPr lang="en-US" sz="1800" b="1" dirty="0">
                <a:solidFill>
                  <a:schemeClr val="bg1"/>
                </a:solidFill>
                <a:latin typeface="Montserrat"/>
              </a:rPr>
            </a:br>
            <a:r>
              <a:rPr lang="en-US" sz="1800" b="1" dirty="0">
                <a:solidFill>
                  <a:schemeClr val="bg1"/>
                </a:solidFill>
                <a:latin typeface="Montserrat"/>
              </a:rPr>
              <a:t>	In English, the expression “show, don’t tell” means help your 	audience understand your main points through stories, visual 	aids 	and/or strong action words. People remember 	stories, not numbers. When you can, use a story or a great 	visual aid to help your 	audience remember your key points.</a:t>
            </a:r>
            <a:br>
              <a:rPr lang="en-US" sz="1800" b="1" dirty="0">
                <a:solidFill>
                  <a:schemeClr val="bg1"/>
                </a:solidFill>
                <a:latin typeface="Montserrat"/>
              </a:rPr>
            </a:br>
            <a:endParaRPr sz="1800" b="1" dirty="0">
              <a:solidFill>
                <a:schemeClr val="bg1"/>
              </a:solidFill>
              <a:latin typeface="Montserrat"/>
              <a:sym typeface="Montserrat"/>
            </a:endParaRPr>
          </a:p>
        </p:txBody>
      </p:sp>
      <p:pic>
        <p:nvPicPr>
          <p:cNvPr id="105" name="Google Shape;105;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30317520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4E7E3A4D866643B8F938B0F0F7C2E3" ma:contentTypeVersion="4" ma:contentTypeDescription="Create a new document." ma:contentTypeScope="" ma:versionID="8bcbc584681e75b7eba18c1810aee8df">
  <xsd:schema xmlns:xsd="http://www.w3.org/2001/XMLSchema" xmlns:xs="http://www.w3.org/2001/XMLSchema" xmlns:p="http://schemas.microsoft.com/office/2006/metadata/properties" xmlns:ns2="ee1abab1-26e6-4c5d-a808-28a32af183eb" xmlns:ns3="188ab115-50ab-439e-ae70-6072d62e7b0d" targetNamespace="http://schemas.microsoft.com/office/2006/metadata/properties" ma:root="true" ma:fieldsID="875a729f1492003de43cd0929565db4c" ns2:_="" ns3:_="">
    <xsd:import namespace="ee1abab1-26e6-4c5d-a808-28a32af183eb"/>
    <xsd:import namespace="188ab115-50ab-439e-ae70-6072d62e7b0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1abab1-26e6-4c5d-a808-28a32af183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88ab115-50ab-439e-ae70-6072d62e7b0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A8B877-99D6-4681-85A5-2EA9773F4C7F}"/>
</file>

<file path=customXml/itemProps2.xml><?xml version="1.0" encoding="utf-8"?>
<ds:datastoreItem xmlns:ds="http://schemas.openxmlformats.org/officeDocument/2006/customXml" ds:itemID="{352E7978-CFAF-476E-A0CF-6B9449431162}"/>
</file>

<file path=customXml/itemProps3.xml><?xml version="1.0" encoding="utf-8"?>
<ds:datastoreItem xmlns:ds="http://schemas.openxmlformats.org/officeDocument/2006/customXml" ds:itemID="{8F1CBDFD-630C-405B-AF33-D8C4DD768273}"/>
</file>

<file path=docProps/app.xml><?xml version="1.0" encoding="utf-8"?>
<Properties xmlns="http://schemas.openxmlformats.org/officeDocument/2006/extended-properties" xmlns:vt="http://schemas.openxmlformats.org/officeDocument/2006/docPropsVTypes">
  <TotalTime>101</TotalTime>
  <Words>644</Words>
  <Application>Microsoft Office PowerPoint</Application>
  <PresentationFormat>On-screen Show (16:9)</PresentationFormat>
  <Paragraphs>56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Montserrat</vt:lpstr>
      <vt:lpstr>Raleway</vt:lpstr>
      <vt:lpstr>Arial</vt:lpstr>
      <vt:lpstr>Simple Light</vt:lpstr>
      <vt:lpstr> TD: Oral Presentation in Groups   Im</vt:lpstr>
      <vt:lpstr>   </vt:lpstr>
      <vt:lpstr>   Oral Presentations and Feedback </vt:lpstr>
      <vt:lpstr>   Graph Description Correction and Feedback  </vt:lpstr>
      <vt:lpstr>Coffee Break </vt:lpstr>
      <vt:lpstr>   Teacher and Student Feedback    Class Evaluation and Wrap-Up  </vt:lpstr>
      <vt:lpstr>Presenting at Work: Prepare Your Presentations in English  1. Know your Audience   Who is your audience now?  What do they know or not know?  Where do you want them to be after the presentation?  2. Know Your Who and Your What   What is your purpose? Generally, presentations are used to  teach, to  inform, to motivate. to persuade or to encourage action. When you  understand the purpose of your presentation,  it will be easier for you  to use the correct language and the correct style. It will also  help you organize your presentation well.  </vt:lpstr>
      <vt:lpstr>Presenting at Work: Prepare Your Presentations in English    3. Get Organised   Presentations in English generally have 3 parts:  Opening (Introduction)  Body (Main Points and Details)  Closing (Summary)   </vt:lpstr>
      <vt:lpstr>Presenting at Work: Prepare Your Presentations in English  4. Show Don’t Tell   Have you ever listened to a presentation that has a LOT of  numbers and statistics and data and dates? Do you  remember any of that  information now? Most people say no  to that question.  In English, the expression “show, don’t tell” means help your  audience understand your main points through stories, visual  aids  and/or strong action words. People remember  stories, not numbers. When you can, use a story or a great  visual aid to help your  audience remember your key points. </vt:lpstr>
      <vt:lpstr>Presenting at Work: Prepare Your Presentations in English  5. Talk, Don’t Read  For an audience, when someone reads a presentation it is boring and shows you didn’t prepare well.   You can use note cards to help you remember and to stay focused.   But talk to your audience. Look at your audience. Move around. Be comfortable and natural.  Also, do not be afraid to go slow! A good presentation does not mean speaking fast. Remember: this is the first time your audience is hearing this information. They need time to hear and to think about what you are saying. You will help them (and you!) if you speak slowly.  By speaking slowly, you will also have more time to think about what you want to say in your presentation, remember the key points and make fewer mistakes! </vt:lpstr>
      <vt:lpstr>The End.     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Business Communication</dc:title>
  <dc:creator>Mbugua</dc:creator>
  <cp:lastModifiedBy>Mbugua</cp:lastModifiedBy>
  <cp:revision>4</cp:revision>
  <dcterms:modified xsi:type="dcterms:W3CDTF">2022-11-09T15:23:28Z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0x0101008C4E7E3A4D866643B8F938B0F0F7C2E3</vt:lpwstr>
  </property>
</Properties>
</file>