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1"/>
  </p:notesMasterIdLst>
  <p:sldIdLst>
    <p:sldId id="257" r:id="rId5"/>
    <p:sldId id="278" r:id="rId6"/>
    <p:sldId id="258" r:id="rId7"/>
    <p:sldId id="275" r:id="rId8"/>
    <p:sldId id="270" r:id="rId9"/>
    <p:sldId id="271" r:id="rId10"/>
    <p:sldId id="272" r:id="rId11"/>
    <p:sldId id="273" r:id="rId12"/>
    <p:sldId id="279" r:id="rId13"/>
    <p:sldId id="280" r:id="rId14"/>
    <p:sldId id="262" r:id="rId15"/>
    <p:sldId id="282" r:id="rId16"/>
    <p:sldId id="281" r:id="rId17"/>
    <p:sldId id="283" r:id="rId18"/>
    <p:sldId id="284" r:id="rId19"/>
    <p:sldId id="274" r:id="rId20"/>
  </p:sldIdLst>
  <p:sldSz cx="9144000" cy="5143500" type="screen16x9"/>
  <p:notesSz cx="6858000" cy="9144000"/>
  <p:embeddedFontLst>
    <p:embeddedFont>
      <p:font typeface="Montserrat"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BAF1D-CC6F-48BA-B71A-DC682640A0FA}" v="7" dt="2022-10-28T06:14:11.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ha GATHERU" userId="S::martha.gatheru@intervenants.efrei.net::08daa9c5-84da-4682-a27b-f986f153d724" providerId="AD" clId="Web-{90FBAF1D-CC6F-48BA-B71A-DC682640A0FA}"/>
    <pc:docChg chg="modSld">
      <pc:chgData name="Martha GATHERU" userId="S::martha.gatheru@intervenants.efrei.net::08daa9c5-84da-4682-a27b-f986f153d724" providerId="AD" clId="Web-{90FBAF1D-CC6F-48BA-B71A-DC682640A0FA}" dt="2022-10-28T06:14:07.685" v="1"/>
      <pc:docMkLst>
        <pc:docMk/>
      </pc:docMkLst>
      <pc:sldChg chg="modSp">
        <pc:chgData name="Martha GATHERU" userId="S::martha.gatheru@intervenants.efrei.net::08daa9c5-84da-4682-a27b-f986f153d724" providerId="AD" clId="Web-{90FBAF1D-CC6F-48BA-B71A-DC682640A0FA}" dt="2022-10-28T06:14:07.685" v="1"/>
        <pc:sldMkLst>
          <pc:docMk/>
          <pc:sldMk cId="0" sldId="258"/>
        </pc:sldMkLst>
        <pc:graphicFrameChg chg="mod modGraphic">
          <ac:chgData name="Martha GATHERU" userId="S::martha.gatheru@intervenants.efrei.net::08daa9c5-84da-4682-a27b-f986f153d724" providerId="AD" clId="Web-{90FBAF1D-CC6F-48BA-B71A-DC682640A0FA}" dt="2022-10-28T06:14:07.685" v="1"/>
          <ac:graphicFrameMkLst>
            <pc:docMk/>
            <pc:sldMk cId="0" sldId="258"/>
            <ac:graphicFrameMk id="4" creationId="{93B4EAA6-99EE-A14C-AE87-CFBC6DA388F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627cda350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627cda350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33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9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7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63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06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bdc96627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bdc9662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92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39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27cda350d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27cda350d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627cda350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627cda350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627cda350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627cda350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27cda350d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627cda350d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627cda350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627cda350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14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US" sz="1400" b="1">
                <a:solidFill>
                  <a:schemeClr val="bg1"/>
                </a:solidFill>
                <a:latin typeface="Montserrat"/>
                <a:ea typeface="Montserrat"/>
                <a:cs typeface="Montserrat"/>
                <a:sym typeface="Montserrat"/>
              </a:rPr>
              <a:t>Trends, Graphs and Figures/Presenting Successfully at Work</a:t>
            </a:r>
            <a:endParaRPr sz="14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457200" lvl="0" indent="0" algn="l" rtl="0">
              <a:lnSpc>
                <a:spcPct val="115000"/>
              </a:lnSpc>
              <a:spcBef>
                <a:spcPts val="0"/>
              </a:spcBef>
              <a:spcAft>
                <a:spcPts val="1500"/>
              </a:spcAft>
              <a:buNone/>
            </a:pPr>
            <a:r>
              <a:rPr lang="en" sz="1900" b="1">
                <a:solidFill>
                  <a:schemeClr val="lt1"/>
                </a:solidFill>
                <a:highlight>
                  <a:srgbClr val="FFFFFF"/>
                </a:highlight>
                <a:latin typeface="Montserrat"/>
                <a:ea typeface="Montserrat"/>
                <a:cs typeface="Montserrat"/>
                <a:sym typeface="Montserrat"/>
              </a:rPr>
              <a:t>Im</a:t>
            </a:r>
            <a:endParaRPr sz="1900" b="1">
              <a:solidFill>
                <a:schemeClr val="lt1"/>
              </a:solidFill>
              <a:highlight>
                <a:srgbClr val="FFFFFF"/>
              </a:highlight>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68" name="Google Shape;68;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9" name="Google Shape;69;p14"/>
          <p:cNvSpPr txBox="1">
            <a:spLocks noGrp="1"/>
          </p:cNvSpPr>
          <p:nvPr>
            <p:ph type="body" idx="2"/>
          </p:nvPr>
        </p:nvSpPr>
        <p:spPr>
          <a:xfrm>
            <a:off x="4832400" y="1152475"/>
            <a:ext cx="3999900" cy="3281400"/>
          </a:xfrm>
          <a:prstGeom prst="rect">
            <a:avLst/>
          </a:prstGeom>
        </p:spPr>
        <p:txBody>
          <a:bodyPr spcFirstLastPara="1" wrap="square" lIns="91425" tIns="91425" rIns="91425" bIns="91425" anchor="t" anchorCtr="0">
            <a:normAutofit lnSpcReduction="10000"/>
          </a:bodyPr>
          <a:lstStyle/>
          <a:p>
            <a:pPr marL="0" lvl="0" indent="0" algn="l" rtl="0">
              <a:lnSpc>
                <a:spcPct val="90000"/>
              </a:lnSpc>
              <a:spcBef>
                <a:spcPts val="0"/>
              </a:spcBef>
              <a:spcAft>
                <a:spcPts val="0"/>
              </a:spcAft>
              <a:buSzPts val="1018"/>
              <a:buNone/>
            </a:pPr>
            <a:r>
              <a:rPr lang="en-US" sz="1400" b="1">
                <a:solidFill>
                  <a:schemeClr val="bg1"/>
                </a:solidFill>
                <a:latin typeface="Montserrat"/>
                <a:ea typeface="Montserrat"/>
                <a:cs typeface="Montserrat"/>
                <a:sym typeface="Montserrat"/>
              </a:rPr>
              <a:t>Lesson 2:	28/10/22</a:t>
            </a:r>
          </a:p>
          <a:p>
            <a:pPr marL="0" lvl="0" indent="0" algn="l" rtl="0">
              <a:lnSpc>
                <a:spcPct val="90000"/>
              </a:lnSpc>
              <a:spcBef>
                <a:spcPts val="0"/>
              </a:spcBef>
              <a:spcAft>
                <a:spcPts val="0"/>
              </a:spcAft>
              <a:buSzPts val="1018"/>
              <a:buNone/>
            </a:pPr>
            <a:endParaRPr lang="en-US" sz="140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lang="en-US" sz="20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a:solidFill>
                  <a:schemeClr val="bg1"/>
                </a:solidFill>
                <a:latin typeface="Montserrat"/>
                <a:ea typeface="Montserrat"/>
                <a:cs typeface="Montserrat"/>
                <a:sym typeface="Montserrat"/>
              </a:rPr>
              <a:t>Trends, Graphs and Figures</a:t>
            </a:r>
          </a:p>
          <a:p>
            <a:pPr marL="914400" lvl="0" indent="0" algn="l" rtl="0">
              <a:lnSpc>
                <a:spcPct val="90000"/>
              </a:lnSpc>
              <a:spcBef>
                <a:spcPts val="0"/>
              </a:spcBef>
              <a:spcAft>
                <a:spcPts val="0"/>
              </a:spcAft>
              <a:buNone/>
            </a:pPr>
            <a:endParaRPr lang="en-US" sz="14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a:solidFill>
                  <a:schemeClr val="bg1"/>
                </a:solidFill>
                <a:latin typeface="Montserrat"/>
                <a:ea typeface="Montserrat"/>
                <a:cs typeface="Montserrat"/>
                <a:sym typeface="Montserrat"/>
              </a:rPr>
              <a:t>Transitive and Intransitive Verbs</a:t>
            </a:r>
          </a:p>
          <a:p>
            <a:pPr marL="457200" lvl="0" indent="-290950" algn="l" rtl="0">
              <a:lnSpc>
                <a:spcPct val="90000"/>
              </a:lnSpc>
              <a:spcBef>
                <a:spcPts val="0"/>
              </a:spcBef>
              <a:spcAft>
                <a:spcPts val="0"/>
              </a:spcAft>
              <a:buClr>
                <a:schemeClr val="dk1"/>
              </a:buClr>
              <a:buSzPts val="982"/>
              <a:buFont typeface="Montserrat"/>
              <a:buChar char="●"/>
            </a:pPr>
            <a:r>
              <a:rPr lang="en-US" b="1">
                <a:solidFill>
                  <a:schemeClr val="bg1"/>
                </a:solidFill>
                <a:latin typeface="Montserrat"/>
                <a:ea typeface="Montserrat"/>
                <a:cs typeface="Montserrat"/>
                <a:sym typeface="Montserrat"/>
              </a:rPr>
              <a:t>Adjectives  and Adverbs of Movement </a:t>
            </a:r>
            <a:endParaRPr lang="en-US" sz="14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endParaRPr lang="en-US" sz="14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a:solidFill>
                  <a:schemeClr val="bg1"/>
                </a:solidFill>
                <a:latin typeface="Montserrat"/>
                <a:ea typeface="Montserrat"/>
                <a:cs typeface="Montserrat"/>
                <a:sym typeface="Montserrat"/>
              </a:rPr>
              <a:t>Exercises on Trends Graphs and Figures</a:t>
            </a:r>
          </a:p>
          <a:p>
            <a:pPr marL="914400" lvl="0" indent="0" algn="l" rtl="0">
              <a:lnSpc>
                <a:spcPct val="90000"/>
              </a:lnSpc>
              <a:spcBef>
                <a:spcPts val="0"/>
              </a:spcBef>
              <a:spcAft>
                <a:spcPts val="0"/>
              </a:spcAft>
              <a:buNone/>
            </a:pPr>
            <a:endParaRPr lang="en-US" sz="14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a:solidFill>
                  <a:schemeClr val="bg1"/>
                </a:solidFill>
                <a:latin typeface="Montserrat"/>
                <a:ea typeface="Montserrat"/>
                <a:cs typeface="Montserrat"/>
                <a:sym typeface="Montserrat"/>
              </a:rPr>
              <a:t>Speaking Practice: In groups of 3, describe and explain graphs to class</a:t>
            </a:r>
          </a:p>
          <a:p>
            <a:pPr marL="457200" lvl="0" indent="0" algn="l" rtl="0">
              <a:lnSpc>
                <a:spcPct val="90000"/>
              </a:lnSpc>
              <a:spcBef>
                <a:spcPts val="0"/>
              </a:spcBef>
              <a:spcAft>
                <a:spcPts val="0"/>
              </a:spcAft>
              <a:buNone/>
            </a:pPr>
            <a:endParaRPr lang="en-US" sz="1400"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a:solidFill>
                  <a:schemeClr val="bg1"/>
                </a:solidFill>
                <a:latin typeface="Montserrat"/>
                <a:ea typeface="Montserrat"/>
                <a:cs typeface="Montserrat"/>
                <a:sym typeface="Montserrat"/>
              </a:rPr>
              <a:t>Presenting Successfully at Work</a:t>
            </a:r>
          </a:p>
        </p:txBody>
      </p:sp>
      <p:pic>
        <p:nvPicPr>
          <p:cNvPr id="2" name="Picture 6" descr="Image result for Trends graphs and figures">
            <a:extLst>
              <a:ext uri="{FF2B5EF4-FFF2-40B4-BE49-F238E27FC236}">
                <a16:creationId xmlns:a16="http://schemas.microsoft.com/office/drawing/2014/main" id="{0B8DF9C0-C8C8-B287-987D-583B58D32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152475"/>
            <a:ext cx="3999900" cy="341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9"/>
        <p:cNvGrpSpPr/>
        <p:nvPr/>
      </p:nvGrpSpPr>
      <p:grpSpPr>
        <a:xfrm>
          <a:off x="0" y="0"/>
          <a:ext cx="0" cy="0"/>
          <a:chOff x="0" y="0"/>
          <a:chExt cx="0" cy="0"/>
        </a:xfrm>
      </p:grpSpPr>
      <p:sp>
        <p:nvSpPr>
          <p:cNvPr id="180" name="Google Shape;180;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1" name="Google Shape;181;p29"/>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Sample 6</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82" name="Google Shape;182;p2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4" name="Picture 3">
            <a:extLst>
              <a:ext uri="{FF2B5EF4-FFF2-40B4-BE49-F238E27FC236}">
                <a16:creationId xmlns:a16="http://schemas.microsoft.com/office/drawing/2014/main" id="{4977A305-5514-0CCD-E2F8-98C9B346DD78}"/>
              </a:ext>
            </a:extLst>
          </p:cNvPr>
          <p:cNvPicPr>
            <a:picLocks noChangeAspect="1"/>
          </p:cNvPicPr>
          <p:nvPr/>
        </p:nvPicPr>
        <p:blipFill>
          <a:blip r:embed="rId4"/>
          <a:stretch>
            <a:fillRect/>
          </a:stretch>
        </p:blipFill>
        <p:spPr>
          <a:xfrm>
            <a:off x="386687" y="1062550"/>
            <a:ext cx="6374045" cy="3682768"/>
          </a:xfrm>
          <a:prstGeom prst="rect">
            <a:avLst/>
          </a:prstGeom>
        </p:spPr>
      </p:pic>
    </p:spTree>
    <p:extLst>
      <p:ext uri="{BB962C8B-B14F-4D97-AF65-F5344CB8AC3E}">
        <p14:creationId xmlns:p14="http://schemas.microsoft.com/office/powerpoint/2010/main" val="338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8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1000"/>
                                        <p:tgtEl>
                                          <p:spTgt spid="1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5000"/>
              </a:lnSpc>
            </a:pPr>
            <a:r>
              <a:rPr lang="en-US" sz="2090" b="1">
                <a:solidFill>
                  <a:schemeClr val="bg1"/>
                </a:solidFill>
                <a:latin typeface="Montserrat"/>
                <a:ea typeface="Montserrat"/>
                <a:cs typeface="Montserrat"/>
                <a:sym typeface="Montserrat"/>
              </a:rPr>
              <a:t>Coffee Break</a:t>
            </a:r>
            <a:br>
              <a:rPr lang="en-US" sz="2400">
                <a:solidFill>
                  <a:schemeClr val="bg1"/>
                </a:solidFill>
              </a:rPr>
            </a:br>
            <a:endParaRPr sz="2090" b="1">
              <a:latin typeface="Montserrat"/>
              <a:ea typeface="Montserrat"/>
              <a:cs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06" name="Google Shape;10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solidFill>
                <a:schemeClr val="bg1"/>
              </a:solidFill>
            </a:endParaRPr>
          </a:p>
        </p:txBody>
      </p:sp>
      <p:sp>
        <p:nvSpPr>
          <p:cNvPr id="107" name="Google Shape;10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08" name="Google Shape;108;p19"/>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bg1"/>
                </a:solidFill>
                <a:latin typeface="Montserrat"/>
                <a:ea typeface="Montserrat"/>
                <a:cs typeface="Montserrat"/>
                <a:sym typeface="Montserrat"/>
              </a:rPr>
              <a:t>Presenting at Work: Prepare Your Presentations</a:t>
            </a: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in English</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1.	Know your Audience</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	</a:t>
            </a:r>
            <a:r>
              <a:rPr lang="en" sz="1600" b="1">
                <a:solidFill>
                  <a:schemeClr val="bg1"/>
                </a:solidFill>
                <a:latin typeface="Montserrat"/>
                <a:ea typeface="Montserrat"/>
                <a:cs typeface="Montserrat"/>
                <a:sym typeface="Montserrat"/>
              </a:rPr>
              <a:t>Who is your audience now?</a:t>
            </a:r>
            <a:br>
              <a:rPr lang="en" sz="1600" b="1">
                <a:solidFill>
                  <a:schemeClr val="bg1"/>
                </a:solidFill>
                <a:latin typeface="Montserrat"/>
                <a:ea typeface="Montserrat"/>
                <a:cs typeface="Montserrat"/>
                <a:sym typeface="Montserrat"/>
              </a:rPr>
            </a:br>
            <a:r>
              <a:rPr lang="en" sz="1600" b="1">
                <a:solidFill>
                  <a:schemeClr val="bg1"/>
                </a:solidFill>
                <a:latin typeface="Montserrat"/>
                <a:ea typeface="Montserrat"/>
                <a:cs typeface="Montserrat"/>
                <a:sym typeface="Montserrat"/>
              </a:rPr>
              <a:t>	What do they know or not know?</a:t>
            </a:r>
            <a:br>
              <a:rPr lang="en" sz="1600" b="1">
                <a:solidFill>
                  <a:schemeClr val="bg1"/>
                </a:solidFill>
                <a:latin typeface="Montserrat"/>
                <a:ea typeface="Montserrat"/>
                <a:cs typeface="Montserrat"/>
                <a:sym typeface="Montserrat"/>
              </a:rPr>
            </a:br>
            <a:r>
              <a:rPr lang="en" sz="1600" b="1">
                <a:solidFill>
                  <a:schemeClr val="bg1"/>
                </a:solidFill>
                <a:latin typeface="Montserrat"/>
                <a:ea typeface="Montserrat"/>
                <a:cs typeface="Montserrat"/>
                <a:sym typeface="Montserrat"/>
              </a:rPr>
              <a:t>	Where do you want them to be after the presentation?</a:t>
            </a:r>
            <a:br>
              <a:rPr lang="en" sz="1600" b="1">
                <a:solidFill>
                  <a:schemeClr val="bg1"/>
                </a:solidFill>
                <a:latin typeface="Montserrat"/>
                <a:ea typeface="Montserrat"/>
                <a:cs typeface="Montserrat"/>
                <a:sym typeface="Montserrat"/>
              </a:rPr>
            </a:br>
            <a:br>
              <a:rPr lang="en" sz="1600" b="1">
                <a:solidFill>
                  <a:schemeClr val="bg1"/>
                </a:solidFill>
                <a:latin typeface="Montserrat"/>
                <a:ea typeface="Montserrat"/>
                <a:cs typeface="Montserrat"/>
                <a:sym typeface="Montserrat"/>
              </a:rPr>
            </a:br>
            <a:r>
              <a:rPr lang="en" sz="1600" b="1">
                <a:solidFill>
                  <a:schemeClr val="bg1"/>
                </a:solidFill>
                <a:latin typeface="Montserrat"/>
                <a:ea typeface="Montserrat"/>
                <a:cs typeface="Montserrat"/>
                <a:sym typeface="Montserrat"/>
              </a:rPr>
              <a:t>2.	</a:t>
            </a:r>
            <a:r>
              <a:rPr lang="en-US" sz="1600" b="1">
                <a:solidFill>
                  <a:schemeClr val="bg1"/>
                </a:solidFill>
                <a:latin typeface="Montserrat"/>
              </a:rPr>
              <a:t>Know Your Who and Your What</a:t>
            </a:r>
            <a:br>
              <a:rPr lang="en-US" sz="1600" b="1">
                <a:solidFill>
                  <a:schemeClr val="bg1"/>
                </a:solidFill>
                <a:latin typeface="Montserrat"/>
              </a:rPr>
            </a:br>
            <a:br>
              <a:rPr lang="en" sz="1600" b="1" i="0">
                <a:solidFill>
                  <a:schemeClr val="bg1"/>
                </a:solidFill>
                <a:effectLst/>
                <a:latin typeface="Montserrat"/>
                <a:sym typeface="Montserrat"/>
              </a:rPr>
            </a:br>
            <a:r>
              <a:rPr lang="en" sz="1600" b="1" i="0">
                <a:solidFill>
                  <a:schemeClr val="bg1"/>
                </a:solidFill>
                <a:effectLst/>
                <a:latin typeface="Montserrat"/>
                <a:sym typeface="Montserrat"/>
              </a:rPr>
              <a:t>	</a:t>
            </a:r>
            <a:r>
              <a:rPr lang="en-US" sz="1600" b="1">
                <a:solidFill>
                  <a:schemeClr val="bg1"/>
                </a:solidFill>
                <a:latin typeface="Montserrat"/>
              </a:rPr>
              <a:t>What is your purpose? Generally, presentations are used to 	teach, to 	inform, to motivate. to persuade or to encourage action. When you 	understand the purpose of your presentation,  it will be easier for you 	to use the correct language and the correct style. It will also 	help you organize your presentation well.</a:t>
            </a:r>
            <a:br>
              <a:rPr lang="en" sz="1600" b="1">
                <a:solidFill>
                  <a:schemeClr val="bg1"/>
                </a:solidFill>
                <a:latin typeface="Montserrat"/>
                <a:sym typeface="Montserrat"/>
              </a:rPr>
            </a:br>
            <a:br>
              <a:rPr lang="en" sz="1800" b="1">
                <a:solidFill>
                  <a:schemeClr val="bg1"/>
                </a:solidFill>
                <a:latin typeface="Montserrat"/>
                <a:sym typeface="Montserrat"/>
              </a:rPr>
            </a:br>
            <a:endParaRPr sz="1800" b="1">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71105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44500"/>
            <a:ext cx="8521700" cy="708025"/>
          </a:xfrm>
          <a:prstGeom prst="rect">
            <a:avLst/>
          </a:prstGeom>
        </p:spPr>
        <p:txBody>
          <a:bodyPr spcFirstLastPara="1" wrap="square" lIns="91425" tIns="91425" rIns="91425" bIns="91425" anchor="t" anchorCtr="0">
            <a:noAutofit/>
          </a:bodyPr>
          <a:lstStyle/>
          <a:p>
            <a:pPr algn="l" fontAlgn="base"/>
            <a:r>
              <a:rPr lang="en" sz="1800" b="1">
                <a:solidFill>
                  <a:schemeClr val="bg1"/>
                </a:solidFill>
                <a:latin typeface="Montserrat"/>
                <a:ea typeface="Montserrat"/>
                <a:cs typeface="Montserrat"/>
                <a:sym typeface="Montserrat"/>
              </a:rPr>
              <a:t>Presenting at Work: Prepare Your Presentations</a:t>
            </a: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in English</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3.	Get Organised</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	</a:t>
            </a:r>
            <a:r>
              <a:rPr lang="en-US" sz="1600" b="1">
                <a:solidFill>
                  <a:schemeClr val="bg1"/>
                </a:solidFill>
                <a:latin typeface="Montserrat"/>
              </a:rPr>
              <a:t>Presentations in English generally have 3 parts:</a:t>
            </a:r>
            <a:br>
              <a:rPr lang="en-US" sz="1600" b="1">
                <a:solidFill>
                  <a:schemeClr val="bg1"/>
                </a:solidFill>
                <a:latin typeface="Montserrat"/>
              </a:rPr>
            </a:br>
            <a:r>
              <a:rPr lang="en-US" sz="1600" b="1">
                <a:solidFill>
                  <a:schemeClr val="bg1"/>
                </a:solidFill>
                <a:latin typeface="Montserrat"/>
              </a:rPr>
              <a:t>	Opening (Introduction)</a:t>
            </a:r>
            <a:br>
              <a:rPr lang="en-US" sz="1600" b="1">
                <a:solidFill>
                  <a:schemeClr val="bg1"/>
                </a:solidFill>
                <a:latin typeface="Montserrat"/>
              </a:rPr>
            </a:br>
            <a:r>
              <a:rPr lang="en-US" sz="1600" b="1">
                <a:solidFill>
                  <a:schemeClr val="bg1"/>
                </a:solidFill>
                <a:latin typeface="Montserrat"/>
              </a:rPr>
              <a:t>	Body (Main Points and Details)</a:t>
            </a:r>
            <a:br>
              <a:rPr lang="en-US" sz="1600" b="1">
                <a:solidFill>
                  <a:schemeClr val="bg1"/>
                </a:solidFill>
                <a:latin typeface="Montserrat"/>
              </a:rPr>
            </a:br>
            <a:r>
              <a:rPr lang="en-US" sz="1600" b="1">
                <a:solidFill>
                  <a:schemeClr val="bg1"/>
                </a:solidFill>
                <a:latin typeface="Montserrat"/>
              </a:rPr>
              <a:t>	Closing (Summary)</a:t>
            </a:r>
            <a:br>
              <a:rPr lang="en-US" sz="1600" b="1">
                <a:solidFill>
                  <a:schemeClr val="bg1"/>
                </a:solidFill>
                <a:latin typeface="Montserrat"/>
              </a:rPr>
            </a:br>
            <a:br>
              <a:rPr lang="en-US" sz="1600" b="1">
                <a:solidFill>
                  <a:schemeClr val="bg1"/>
                </a:solidFill>
                <a:latin typeface="Montserrat"/>
              </a:rPr>
            </a:br>
            <a:r>
              <a:rPr lang="en" sz="1600" b="1">
                <a:solidFill>
                  <a:schemeClr val="bg1"/>
                </a:solidFill>
                <a:latin typeface="Montserrat"/>
                <a:ea typeface="Montserrat"/>
                <a:cs typeface="Montserrat"/>
                <a:sym typeface="Montserrat"/>
              </a:rPr>
              <a:t>	</a:t>
            </a:r>
            <a:endParaRPr sz="1600" b="1">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89632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bg1"/>
                </a:solidFill>
                <a:latin typeface="Montserrat"/>
                <a:ea typeface="Montserrat"/>
                <a:cs typeface="Montserrat"/>
                <a:sym typeface="Montserrat"/>
              </a:rPr>
              <a:t>Presenting at Work: Prepare Your Presentations</a:t>
            </a: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in English</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4.	</a:t>
            </a:r>
            <a:r>
              <a:rPr lang="en-US" sz="1800" b="1">
                <a:solidFill>
                  <a:schemeClr val="bg1"/>
                </a:solidFill>
                <a:latin typeface="Montserrat"/>
              </a:rPr>
              <a:t>Show Don’t Tell</a:t>
            </a:r>
            <a:br>
              <a:rPr lang="en-US" sz="1800" b="1">
                <a:solidFill>
                  <a:schemeClr val="bg1"/>
                </a:solidFill>
                <a:latin typeface="Montserrat"/>
              </a:rPr>
            </a:br>
            <a:br>
              <a:rPr lang="en" sz="1800" b="1" i="0">
                <a:solidFill>
                  <a:schemeClr val="bg1"/>
                </a:solidFill>
                <a:effectLst/>
                <a:latin typeface="Montserrat"/>
                <a:sym typeface="Montserrat"/>
              </a:rPr>
            </a:br>
            <a:r>
              <a:rPr lang="en" sz="1800" b="1" i="0">
                <a:solidFill>
                  <a:schemeClr val="bg1"/>
                </a:solidFill>
                <a:effectLst/>
                <a:latin typeface="Montserrat"/>
                <a:sym typeface="Montserrat"/>
              </a:rPr>
              <a:t>	</a:t>
            </a:r>
            <a:r>
              <a:rPr lang="en-US" sz="1800" b="1">
                <a:solidFill>
                  <a:schemeClr val="bg1"/>
                </a:solidFill>
                <a:latin typeface="Montserrat"/>
              </a:rPr>
              <a:t>Have you ever listened to a presentation that has a LOT of 	numbers and statistics and data and dates? Do you 	remember any of that 	information now? Most people say no 	to that question.</a:t>
            </a:r>
            <a:br>
              <a:rPr lang="en-US" sz="1800" b="1">
                <a:solidFill>
                  <a:schemeClr val="bg1"/>
                </a:solidFill>
                <a:latin typeface="Montserrat"/>
              </a:rPr>
            </a:br>
            <a:r>
              <a:rPr lang="en-US" sz="1800" b="1">
                <a:solidFill>
                  <a:schemeClr val="bg1"/>
                </a:solidFill>
                <a:latin typeface="Montserrat"/>
              </a:rPr>
              <a:t>	In English, the expression “show, don’t tell” means help your 	audience understand your main points through stories, visual 	aids 	and/or strong action words. People remember 	stories, not numbers. When you can, use a story or a great 	visual aid to help your 	audience remember your key points.</a:t>
            </a:r>
            <a:br>
              <a:rPr lang="en-US" sz="1800" b="1">
                <a:solidFill>
                  <a:schemeClr val="bg1"/>
                </a:solidFill>
                <a:latin typeface="Montserrat"/>
              </a:rPr>
            </a:br>
            <a:endParaRPr sz="1800" b="1">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03175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285750" indent="-285750" algn="l" fontAlgn="base">
              <a:buFont typeface="Arial" panose="020B0604020202020204" pitchFamily="34" charset="0"/>
              <a:buChar char="•"/>
            </a:pPr>
            <a:r>
              <a:rPr lang="en" sz="1800" b="1">
                <a:solidFill>
                  <a:schemeClr val="bg1"/>
                </a:solidFill>
                <a:latin typeface="Montserrat"/>
                <a:ea typeface="Montserrat"/>
                <a:cs typeface="Montserrat"/>
                <a:sym typeface="Montserrat"/>
              </a:rPr>
              <a:t>Presenting at Work: Prepare Your Presentations</a:t>
            </a: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in English</a:t>
            </a:r>
            <a:br>
              <a:rPr lang="en" sz="1800" b="1">
                <a:solidFill>
                  <a:schemeClr val="bg1"/>
                </a:solidFill>
                <a:latin typeface="Montserrat"/>
                <a:ea typeface="Montserrat"/>
                <a:cs typeface="Montserrat"/>
                <a:sym typeface="Montserrat"/>
              </a:rPr>
            </a:br>
            <a:br>
              <a:rPr lang="en" sz="1800" b="1">
                <a:solidFill>
                  <a:schemeClr val="bg1"/>
                </a:solidFill>
                <a:latin typeface="Montserrat"/>
                <a:ea typeface="Montserrat"/>
                <a:cs typeface="Montserrat"/>
                <a:sym typeface="Montserrat"/>
              </a:rPr>
            </a:br>
            <a:r>
              <a:rPr lang="en" sz="1800" b="1">
                <a:solidFill>
                  <a:schemeClr val="bg1"/>
                </a:solidFill>
                <a:latin typeface="Montserrat"/>
                <a:ea typeface="Montserrat"/>
                <a:cs typeface="Montserrat"/>
                <a:sym typeface="Montserrat"/>
              </a:rPr>
              <a:t>5.	</a:t>
            </a:r>
            <a:r>
              <a:rPr lang="en-US" sz="1800" b="1">
                <a:solidFill>
                  <a:schemeClr val="bg1"/>
                </a:solidFill>
                <a:latin typeface="Montserrat"/>
              </a:rPr>
              <a:t>Talk, Don’t Read</a:t>
            </a:r>
            <a:br>
              <a:rPr lang="en-US" sz="1800" b="1">
                <a:solidFill>
                  <a:schemeClr val="bg1"/>
                </a:solidFill>
                <a:latin typeface="Montserrat"/>
              </a:rPr>
            </a:br>
            <a:br>
              <a:rPr lang="en-US" sz="1800" b="1">
                <a:solidFill>
                  <a:schemeClr val="bg1"/>
                </a:solidFill>
                <a:latin typeface="Montserrat"/>
              </a:rPr>
            </a:br>
            <a:r>
              <a:rPr lang="en-US" sz="1400" b="1">
                <a:solidFill>
                  <a:schemeClr val="bg1"/>
                </a:solidFill>
                <a:latin typeface="Montserrat"/>
              </a:rPr>
              <a:t>For an audience, when someone reads a presentation it is boring and shows you didn’t prepare well.</a:t>
            </a:r>
            <a:br>
              <a:rPr lang="en-US" sz="1400" b="1">
                <a:solidFill>
                  <a:schemeClr val="bg1"/>
                </a:solidFill>
                <a:latin typeface="Montserrat"/>
              </a:rPr>
            </a:br>
            <a:r>
              <a:rPr lang="en-US" sz="1400" b="1">
                <a:solidFill>
                  <a:schemeClr val="bg1"/>
                </a:solidFill>
                <a:latin typeface="Montserrat"/>
              </a:rPr>
              <a:t>	</a:t>
            </a:r>
            <a:br>
              <a:rPr lang="en-US" sz="1400" b="1">
                <a:solidFill>
                  <a:schemeClr val="bg1"/>
                </a:solidFill>
                <a:latin typeface="Montserrat"/>
              </a:rPr>
            </a:br>
            <a:r>
              <a:rPr lang="en-US" sz="1400" b="1">
                <a:solidFill>
                  <a:schemeClr val="bg1"/>
                </a:solidFill>
                <a:latin typeface="Montserrat"/>
              </a:rPr>
              <a:t>You can use note cards to help you remember and to stay focused. </a:t>
            </a:r>
            <a:br>
              <a:rPr lang="en-US" sz="1400" b="1">
                <a:solidFill>
                  <a:schemeClr val="bg1"/>
                </a:solidFill>
                <a:latin typeface="Montserrat"/>
              </a:rPr>
            </a:br>
            <a:br>
              <a:rPr lang="en-US" sz="1400" b="1">
                <a:solidFill>
                  <a:schemeClr val="bg1"/>
                </a:solidFill>
                <a:latin typeface="Montserrat"/>
              </a:rPr>
            </a:br>
            <a:r>
              <a:rPr lang="en-US" sz="1400" b="1">
                <a:solidFill>
                  <a:schemeClr val="bg1"/>
                </a:solidFill>
                <a:latin typeface="Montserrat"/>
              </a:rPr>
              <a:t>But talk to your audience. Look at your audience. Move around. Be comfortable and natural.</a:t>
            </a:r>
            <a:br>
              <a:rPr lang="en-US" sz="1400" b="1">
                <a:solidFill>
                  <a:schemeClr val="bg1"/>
                </a:solidFill>
                <a:latin typeface="Montserrat"/>
              </a:rPr>
            </a:br>
            <a:br>
              <a:rPr lang="en-US" sz="1400" b="1">
                <a:solidFill>
                  <a:schemeClr val="bg1"/>
                </a:solidFill>
                <a:latin typeface="Montserrat"/>
              </a:rPr>
            </a:br>
            <a:r>
              <a:rPr lang="en-US" sz="1400" b="1">
                <a:solidFill>
                  <a:schemeClr val="bg1"/>
                </a:solidFill>
                <a:latin typeface="Montserrat"/>
              </a:rPr>
              <a:t>Also, do not be afraid to go slow!</a:t>
            </a:r>
            <a:br>
              <a:rPr lang="en-US" sz="1400" b="1">
                <a:solidFill>
                  <a:schemeClr val="bg1"/>
                </a:solidFill>
                <a:latin typeface="Montserrat"/>
              </a:rPr>
            </a:br>
            <a:r>
              <a:rPr lang="en-US" sz="1400" b="1">
                <a:solidFill>
                  <a:schemeClr val="bg1"/>
                </a:solidFill>
                <a:latin typeface="Montserrat"/>
              </a:rPr>
              <a:t>A good presentation does not mean speaking fast. Remember: this is the first time your audience is hearing this information. They need time to hear and to think about what you are saying. You will help them (and you!) if you speak slowly.</a:t>
            </a:r>
            <a:br>
              <a:rPr lang="en-US" sz="1400" b="1">
                <a:solidFill>
                  <a:schemeClr val="bg1"/>
                </a:solidFill>
                <a:latin typeface="Montserrat"/>
              </a:rPr>
            </a:br>
            <a:br>
              <a:rPr lang="en-US" sz="1400" b="1">
                <a:solidFill>
                  <a:schemeClr val="bg1"/>
                </a:solidFill>
                <a:latin typeface="Montserrat"/>
              </a:rPr>
            </a:br>
            <a:r>
              <a:rPr lang="en-US" sz="1400" b="1">
                <a:solidFill>
                  <a:schemeClr val="bg1"/>
                </a:solidFill>
                <a:latin typeface="Montserrat"/>
              </a:rPr>
              <a:t>By speaking slowly, you will also have more time to think about what you want to say in your presentation, remember the key points and make fewer mistakes!</a:t>
            </a:r>
            <a:br>
              <a:rPr lang="en-US" sz="1400" b="1">
                <a:solidFill>
                  <a:schemeClr val="bg1"/>
                </a:solidFill>
                <a:latin typeface="Montserrat"/>
              </a:rPr>
            </a:br>
            <a:endParaRPr sz="1400" b="1">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141077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95"/>
        <p:cNvGrpSpPr/>
        <p:nvPr/>
      </p:nvGrpSpPr>
      <p:grpSpPr>
        <a:xfrm>
          <a:off x="0" y="0"/>
          <a:ext cx="0" cy="0"/>
          <a:chOff x="0" y="0"/>
          <a:chExt cx="0" cy="0"/>
        </a:xfrm>
      </p:grpSpPr>
      <p:sp>
        <p:nvSpPr>
          <p:cNvPr id="196" name="Google Shape;196;p3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7" name="Google Shape;197;p31"/>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The End. </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Thank you for your time</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98" name="Google Shape;198;p3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99" name="Google Shape;199;p31"/>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00" name="Google Shape;200;p31"/>
          <p:cNvPicPr preferRelativeResize="0"/>
          <p:nvPr/>
        </p:nvPicPr>
        <p:blipFill rotWithShape="1">
          <a:blip r:embed="rId4">
            <a:alphaModFix/>
          </a:blip>
          <a:srcRect/>
          <a:stretch/>
        </p:blipFill>
        <p:spPr>
          <a:xfrm>
            <a:off x="2875375" y="2286000"/>
            <a:ext cx="28575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1400" b="1">
                <a:solidFill>
                  <a:schemeClr val="bg1"/>
                </a:solidFill>
                <a:latin typeface="Montserrat"/>
                <a:ea typeface="Montserrat"/>
                <a:cs typeface="Montserrat"/>
                <a:sym typeface="Montserrat"/>
              </a:rPr>
              <a:t>Important Dates - Reminder</a:t>
            </a:r>
            <a:endParaRPr sz="14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457200" lvl="0" indent="0" algn="l" rtl="0">
              <a:lnSpc>
                <a:spcPct val="115000"/>
              </a:lnSpc>
              <a:spcBef>
                <a:spcPts val="0"/>
              </a:spcBef>
              <a:spcAft>
                <a:spcPts val="1500"/>
              </a:spcAft>
              <a:buNone/>
            </a:pPr>
            <a:r>
              <a:rPr lang="en" sz="1900" b="1">
                <a:solidFill>
                  <a:schemeClr val="lt1"/>
                </a:solidFill>
                <a:highlight>
                  <a:srgbClr val="FFFFFF"/>
                </a:highlight>
                <a:latin typeface="Montserrat"/>
                <a:ea typeface="Montserrat"/>
                <a:cs typeface="Montserrat"/>
                <a:sym typeface="Montserrat"/>
              </a:rPr>
              <a:t>Im</a:t>
            </a:r>
            <a:endParaRPr sz="1900" b="1">
              <a:solidFill>
                <a:schemeClr val="lt1"/>
              </a:solidFill>
              <a:highlight>
                <a:srgbClr val="FFFFFF"/>
              </a:highlight>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68" name="Google Shape;68;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9" name="Google Shape;69;p14"/>
          <p:cNvSpPr txBox="1">
            <a:spLocks noGrp="1"/>
          </p:cNvSpPr>
          <p:nvPr>
            <p:ph type="body" idx="2"/>
          </p:nvPr>
        </p:nvSpPr>
        <p:spPr>
          <a:xfrm>
            <a:off x="4832400" y="1152475"/>
            <a:ext cx="3999900" cy="3281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Classes on 07/10, 28/10, 18/11 and 09/12</a:t>
            </a:r>
            <a:endParaRPr b="1">
              <a:solidFill>
                <a:schemeClr val="bg1"/>
              </a:solidFill>
              <a:latin typeface="Montserrat"/>
              <a:ea typeface="Montserrat"/>
              <a:cs typeface="Montserrat"/>
              <a:sym typeface="Montserrat"/>
            </a:endParaRPr>
          </a:p>
          <a:p>
            <a:pPr marL="457200" lvl="0" indent="0" algn="l" rtl="0">
              <a:spcBef>
                <a:spcPts val="1200"/>
              </a:spcBef>
              <a:spcAft>
                <a:spcPts val="0"/>
              </a:spcAft>
              <a:buNone/>
            </a:pPr>
            <a:endParaRPr b="1">
              <a:solidFill>
                <a:schemeClr val="bg1"/>
              </a:solidFill>
              <a:latin typeface="Montserrat"/>
              <a:ea typeface="Montserrat"/>
              <a:cs typeface="Montserrat"/>
              <a:sym typeface="Montserrat"/>
            </a:endParaRPr>
          </a:p>
          <a:p>
            <a:pPr marL="457200" lvl="0" indent="-317500" algn="l" rtl="0">
              <a:spcBef>
                <a:spcPts val="120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In Class graph description TP to be done in Week 3 (18/11/22)</a:t>
            </a:r>
            <a:endParaRPr b="1">
              <a:solidFill>
                <a:schemeClr val="bg1"/>
              </a:solidFill>
              <a:latin typeface="Montserrat"/>
              <a:ea typeface="Montserrat"/>
              <a:cs typeface="Montserrat"/>
              <a:sym typeface="Montserrat"/>
            </a:endParaRPr>
          </a:p>
          <a:p>
            <a:pPr marL="457200" lvl="0" indent="0" algn="l" rtl="0">
              <a:spcBef>
                <a:spcPts val="1200"/>
              </a:spcBef>
              <a:spcAft>
                <a:spcPts val="0"/>
              </a:spcAft>
              <a:buNone/>
            </a:pPr>
            <a:endParaRPr b="1">
              <a:solidFill>
                <a:schemeClr val="bg1"/>
              </a:solidFill>
              <a:latin typeface="Montserrat"/>
              <a:ea typeface="Montserrat"/>
              <a:cs typeface="Montserrat"/>
              <a:sym typeface="Montserrat"/>
            </a:endParaRPr>
          </a:p>
          <a:p>
            <a:pPr marL="457200" lvl="0" indent="-317500" algn="l" rtl="0">
              <a:spcBef>
                <a:spcPts val="120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Oral Presentation (TD) done in class in Week 4 in Groups of 3 (09/12/22)</a:t>
            </a:r>
            <a:endParaRPr b="1">
              <a:solidFill>
                <a:schemeClr val="bg1"/>
              </a:solidFill>
              <a:latin typeface="Montserrat"/>
              <a:ea typeface="Montserrat"/>
              <a:cs typeface="Montserrat"/>
              <a:sym typeface="Montserrat"/>
            </a:endParaRPr>
          </a:p>
        </p:txBody>
      </p:sp>
      <p:pic>
        <p:nvPicPr>
          <p:cNvPr id="70" name="Google Shape;70;p14"/>
          <p:cNvPicPr preferRelativeResize="0"/>
          <p:nvPr/>
        </p:nvPicPr>
        <p:blipFill rotWithShape="1">
          <a:blip r:embed="rId4">
            <a:alphaModFix/>
          </a:blip>
          <a:srcRect l="1498" r="31283"/>
          <a:stretch/>
        </p:blipFill>
        <p:spPr>
          <a:xfrm>
            <a:off x="367371" y="1264875"/>
            <a:ext cx="3540625" cy="2962275"/>
          </a:xfrm>
          <a:prstGeom prst="rect">
            <a:avLst/>
          </a:prstGeom>
          <a:noFill/>
          <a:ln>
            <a:noFill/>
          </a:ln>
        </p:spPr>
      </p:pic>
    </p:spTree>
    <p:extLst>
      <p:ext uri="{BB962C8B-B14F-4D97-AF65-F5344CB8AC3E}">
        <p14:creationId xmlns:p14="http://schemas.microsoft.com/office/powerpoint/2010/main" val="196129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br>
              <a:rPr lang="en-US" sz="2090" b="1">
                <a:latin typeface="Montserrat"/>
                <a:ea typeface="Montserrat"/>
                <a:cs typeface="Montserrat"/>
                <a:sym typeface="Montserrat"/>
              </a:rPr>
            </a:br>
            <a:endParaRPr sz="2090" b="1">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4" name="Table 3">
            <a:extLst>
              <a:ext uri="{FF2B5EF4-FFF2-40B4-BE49-F238E27FC236}">
                <a16:creationId xmlns:a16="http://schemas.microsoft.com/office/drawing/2014/main" id="{93B4EAA6-99EE-A14C-AE87-CFBC6DA388FE}"/>
              </a:ext>
            </a:extLst>
          </p:cNvPr>
          <p:cNvGraphicFramePr>
            <a:graphicFrameLocks noGrp="1"/>
          </p:cNvGraphicFramePr>
          <p:nvPr>
            <p:extLst>
              <p:ext uri="{D42A27DB-BD31-4B8C-83A1-F6EECF244321}">
                <p14:modId xmlns:p14="http://schemas.microsoft.com/office/powerpoint/2010/main" val="778012835"/>
              </p:ext>
            </p:extLst>
          </p:nvPr>
        </p:nvGraphicFramePr>
        <p:xfrm>
          <a:off x="311150" y="1517831"/>
          <a:ext cx="8521700" cy="2634490"/>
        </p:xfrm>
        <a:graphic>
          <a:graphicData uri="http://schemas.openxmlformats.org/drawingml/2006/table">
            <a:tbl>
              <a:tblPr/>
              <a:tblGrid>
                <a:gridCol w="629865">
                  <a:extLst>
                    <a:ext uri="{9D8B030D-6E8A-4147-A177-3AD203B41FA5}">
                      <a16:colId xmlns:a16="http://schemas.microsoft.com/office/drawing/2014/main" val="3507453029"/>
                    </a:ext>
                  </a:extLst>
                </a:gridCol>
                <a:gridCol w="490924">
                  <a:extLst>
                    <a:ext uri="{9D8B030D-6E8A-4147-A177-3AD203B41FA5}">
                      <a16:colId xmlns:a16="http://schemas.microsoft.com/office/drawing/2014/main" val="3446771962"/>
                    </a:ext>
                  </a:extLst>
                </a:gridCol>
                <a:gridCol w="1472772">
                  <a:extLst>
                    <a:ext uri="{9D8B030D-6E8A-4147-A177-3AD203B41FA5}">
                      <a16:colId xmlns:a16="http://schemas.microsoft.com/office/drawing/2014/main" val="2988816482"/>
                    </a:ext>
                  </a:extLst>
                </a:gridCol>
                <a:gridCol w="2584298">
                  <a:extLst>
                    <a:ext uri="{9D8B030D-6E8A-4147-A177-3AD203B41FA5}">
                      <a16:colId xmlns:a16="http://schemas.microsoft.com/office/drawing/2014/main" val="3452376840"/>
                    </a:ext>
                  </a:extLst>
                </a:gridCol>
                <a:gridCol w="1935908">
                  <a:extLst>
                    <a:ext uri="{9D8B030D-6E8A-4147-A177-3AD203B41FA5}">
                      <a16:colId xmlns:a16="http://schemas.microsoft.com/office/drawing/2014/main" val="3889021064"/>
                    </a:ext>
                  </a:extLst>
                </a:gridCol>
                <a:gridCol w="1407933">
                  <a:extLst>
                    <a:ext uri="{9D8B030D-6E8A-4147-A177-3AD203B41FA5}">
                      <a16:colId xmlns:a16="http://schemas.microsoft.com/office/drawing/2014/main" val="2139837323"/>
                    </a:ext>
                  </a:extLst>
                </a:gridCol>
              </a:tblGrid>
              <a:tr h="702905">
                <a:tc>
                  <a:txBody>
                    <a:bodyPr/>
                    <a:lstStyle/>
                    <a:p>
                      <a:pPr rtl="0" fontAlgn="t">
                        <a:spcBef>
                          <a:spcPts val="0"/>
                        </a:spcBef>
                        <a:spcAft>
                          <a:spcPts val="0"/>
                        </a:spcAft>
                      </a:pPr>
                      <a:r>
                        <a:rPr lang="en-US" sz="800" b="0" i="0" u="none" strike="noStrike">
                          <a:solidFill>
                            <a:schemeClr val="bg1"/>
                          </a:solidFill>
                          <a:effectLst/>
                          <a:latin typeface="Raleway" pitchFamily="2" charset="0"/>
                        </a:rPr>
                        <a:t>Date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Lesson</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Learning Outcomes/Objectives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a:rPr>
                        <a:t>Theme/Activities/Skills targeted</a:t>
                      </a:r>
                      <a:endParaRPr lang="en-US" sz="1400">
                        <a:solidFill>
                          <a:schemeClr val="bg1"/>
                        </a:solidFill>
                        <a:effectLst/>
                        <a:latin typeface="Raleway"/>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a:rPr>
                        <a:t>Resources</a:t>
                      </a:r>
                      <a:endParaRPr lang="en-US" sz="1400">
                        <a:solidFill>
                          <a:schemeClr val="bg1"/>
                        </a:solidFill>
                        <a:effectLst/>
                        <a:latin typeface="Raleway"/>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477351"/>
                  </a:ext>
                </a:extLst>
              </a:tr>
              <a:tr h="1931585">
                <a:tc>
                  <a:txBody>
                    <a:bodyPr/>
                    <a:lstStyle/>
                    <a:p>
                      <a:pPr rtl="0" fontAlgn="t">
                        <a:spcBef>
                          <a:spcPts val="0"/>
                        </a:spcBef>
                        <a:spcAft>
                          <a:spcPts val="0"/>
                        </a:spcAft>
                      </a:pPr>
                      <a:r>
                        <a:rPr lang="en-US" sz="800" b="0" i="0" u="none" strike="noStrike">
                          <a:solidFill>
                            <a:schemeClr val="bg1"/>
                          </a:solidFill>
                          <a:effectLst/>
                          <a:latin typeface="Raleway" pitchFamily="2" charset="0"/>
                        </a:rPr>
                        <a:t>28/10/22</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2</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800" b="0" i="0" u="none" strike="noStrike" cap="none">
                          <a:solidFill>
                            <a:schemeClr val="bg1"/>
                          </a:solidFill>
                          <a:effectLst/>
                          <a:latin typeface="Raleway" pitchFamily="2" charset="0"/>
                          <a:ea typeface="+mn-ea"/>
                          <a:cs typeface="+mn-cs"/>
                          <a:sym typeface="Arial"/>
                        </a:rPr>
                        <a:t>Graphs, Trends and Figures</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describe graphs trends and figures using transitive, intransitive  verbs.</a:t>
                      </a:r>
                    </a:p>
                    <a:p>
                      <a:pPr rtl="0" fontAlgn="t">
                        <a:spcBef>
                          <a:spcPts val="0"/>
                        </a:spcBef>
                        <a:spcAft>
                          <a:spcPts val="0"/>
                        </a:spcAft>
                      </a:pPr>
                      <a:r>
                        <a:rPr lang="en-US" sz="800" b="0" i="0" u="none" strike="noStrike">
                          <a:solidFill>
                            <a:schemeClr val="bg1"/>
                          </a:solidFill>
                          <a:effectLst/>
                          <a:latin typeface="Raleway" pitchFamily="2" charset="0"/>
                        </a:rPr>
                        <a:t> </a:t>
                      </a:r>
                      <a:r>
                        <a:rPr lang="en-US" sz="800" b="1" i="0" u="none" strike="noStrike">
                          <a:solidFill>
                            <a:schemeClr val="bg1"/>
                          </a:solidFill>
                          <a:effectLst/>
                          <a:latin typeface="Raleway" pitchFamily="2" charset="0"/>
                        </a:rPr>
                        <a:t>•</a:t>
                      </a:r>
                      <a:r>
                        <a:rPr lang="en-US" sz="800" b="0" i="0" u="none" strike="noStrike" cap="none">
                          <a:solidFill>
                            <a:schemeClr val="bg1"/>
                          </a:solidFill>
                          <a:effectLst/>
                          <a:latin typeface="Raleway" pitchFamily="2" charset="0"/>
                          <a:ea typeface="+mn-ea"/>
                          <a:cs typeface="+mn-cs"/>
                          <a:sym typeface="Arial"/>
                        </a:rPr>
                        <a:t>describe graphs trends and figures using adjectives and adverbs of movement</a:t>
                      </a: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Learn how to Successfully Present at Work</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endParaRPr lang="en-US" sz="1400">
                        <a:solidFill>
                          <a:schemeClr val="bg1"/>
                        </a:solidFill>
                        <a:effectLst/>
                      </a:endParaRPr>
                    </a:p>
                    <a:p>
                      <a:pPr rtl="0" fontAlgn="t">
                        <a:spcBef>
                          <a:spcPts val="0"/>
                        </a:spcBef>
                        <a:spcAft>
                          <a:spcPts val="0"/>
                        </a:spcAft>
                      </a:pPr>
                      <a:r>
                        <a:rPr lang="en-US" sz="1400">
                          <a:solidFill>
                            <a:schemeClr val="bg1"/>
                          </a:solidFill>
                          <a:effectLst/>
                        </a:rPr>
                        <a:t> </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Reading skills: Demonstrate understanding of how to read graphs using the right vocabulary.</a:t>
                      </a:r>
                    </a:p>
                    <a:p>
                      <a:pPr rtl="0" fontAlgn="t">
                        <a:spcBef>
                          <a:spcPts val="0"/>
                        </a:spcBef>
                        <a:spcAft>
                          <a:spcPts val="0"/>
                        </a:spcAft>
                      </a:pPr>
                      <a:endParaRPr lang="en-US" sz="800" b="0" i="0" u="none" strike="noStrike">
                        <a:solidFill>
                          <a:schemeClr val="bg1"/>
                        </a:solidFill>
                        <a:effectLst/>
                        <a:latin typeface="Raleway" pitchFamily="2" charset="0"/>
                      </a:endParaRPr>
                    </a:p>
                    <a:p>
                      <a:pPr rtl="0" fontAlgn="t">
                        <a:spcBef>
                          <a:spcPts val="0"/>
                        </a:spcBef>
                        <a:spcAft>
                          <a:spcPts val="0"/>
                        </a:spcAft>
                      </a:pPr>
                      <a:r>
                        <a:rPr lang="en-US" sz="800" b="0" i="0" u="none" strike="noStrike">
                          <a:solidFill>
                            <a:schemeClr val="bg1"/>
                          </a:solidFill>
                          <a:effectLst/>
                          <a:latin typeface="Raleway"/>
                        </a:rPr>
                        <a:t>Speaking skills: Build and use vocabulary related to the theme and explain it to other students using the correct language.</a:t>
                      </a:r>
                      <a:endParaRPr lang="en-US" sz="1400" b="0">
                        <a:solidFill>
                          <a:schemeClr val="bg1"/>
                        </a:solidFill>
                        <a:effectLst/>
                        <a:latin typeface="Raleway"/>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cap="none">
                          <a:solidFill>
                            <a:schemeClr val="bg1"/>
                          </a:solidFill>
                          <a:effectLst/>
                          <a:latin typeface="Raleway" pitchFamily="2" charset="0"/>
                          <a:ea typeface="+mn-ea"/>
                          <a:cs typeface="+mn-cs"/>
                          <a:sym typeface="Arial"/>
                        </a:rPr>
                        <a:t>Document on Trends, graphs and Figures.</a:t>
                      </a:r>
                    </a:p>
                    <a:p>
                      <a:pPr rtl="0" fontAlgn="t">
                        <a:spcBef>
                          <a:spcPts val="0"/>
                        </a:spcBef>
                        <a:spcAft>
                          <a:spcPts val="0"/>
                        </a:spcAft>
                      </a:pPr>
                      <a:endParaRPr lang="en-US" sz="800" b="0" i="0" u="none" strike="noStrike" cap="none">
                        <a:solidFill>
                          <a:schemeClr val="bg1"/>
                        </a:solidFill>
                        <a:effectLst/>
                        <a:latin typeface="Raleway" pitchFamily="2" charset="0"/>
                        <a:ea typeface="+mn-ea"/>
                        <a:cs typeface="+mn-cs"/>
                        <a:sym typeface="Arial"/>
                      </a:endParaRPr>
                    </a:p>
                    <a:p>
                      <a:pPr rtl="0" fontAlgn="t">
                        <a:spcBef>
                          <a:spcPts val="0"/>
                        </a:spcBef>
                        <a:spcAft>
                          <a:spcPts val="0"/>
                        </a:spcAft>
                      </a:pPr>
                      <a:r>
                        <a:rPr lang="en-US" sz="800" b="0" i="0" u="none" strike="noStrike" cap="none">
                          <a:solidFill>
                            <a:schemeClr val="bg1"/>
                          </a:solidFill>
                          <a:effectLst/>
                          <a:latin typeface="Raleway" pitchFamily="2" charset="0"/>
                          <a:ea typeface="+mn-ea"/>
                          <a:cs typeface="+mn-cs"/>
                          <a:sym typeface="Arial"/>
                        </a:rPr>
                        <a:t>Exercise on graphs distributed in the previous lesson.</a:t>
                      </a:r>
                    </a:p>
                    <a:p>
                      <a:pPr rtl="0" fontAlgn="t">
                        <a:spcBef>
                          <a:spcPts val="0"/>
                        </a:spcBef>
                        <a:spcAft>
                          <a:spcPts val="0"/>
                        </a:spcAft>
                      </a:pPr>
                      <a:endParaRPr lang="en-US" sz="800" b="0" i="0" u="none" strike="noStrike" cap="none">
                        <a:solidFill>
                          <a:schemeClr val="bg1"/>
                        </a:solidFill>
                        <a:effectLst/>
                        <a:latin typeface="Raleway" pitchFamily="2" charset="0"/>
                        <a:ea typeface="+mn-ea"/>
                        <a:cs typeface="+mn-cs"/>
                        <a:sym typeface="Arial"/>
                      </a:endParaRPr>
                    </a:p>
                    <a:p>
                      <a:pPr rtl="0" fontAlgn="t">
                        <a:spcBef>
                          <a:spcPts val="0"/>
                        </a:spcBef>
                        <a:spcAft>
                          <a:spcPts val="0"/>
                        </a:spcAft>
                      </a:pPr>
                      <a:endParaRPr lang="en-US" sz="800" b="0" i="0" u="none" strike="noStrike" cap="none">
                        <a:solidFill>
                          <a:schemeClr val="bg1"/>
                        </a:solidFill>
                        <a:effectLst/>
                        <a:latin typeface="Raleway" pitchFamily="2" charset="0"/>
                        <a:ea typeface="+mn-ea"/>
                        <a:cs typeface="+mn-cs"/>
                        <a:sym typeface="Arial"/>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731429"/>
                  </a:ext>
                </a:extLst>
              </a:tr>
            </a:tbl>
          </a:graphicData>
        </a:graphic>
      </p:graphicFrame>
      <p:sp>
        <p:nvSpPr>
          <p:cNvPr id="5" name="Rectangle 2">
            <a:extLst>
              <a:ext uri="{FF2B5EF4-FFF2-40B4-BE49-F238E27FC236}">
                <a16:creationId xmlns:a16="http://schemas.microsoft.com/office/drawing/2014/main" id="{D81A676A-9FDC-D57D-BCCE-96B55972E7B6}"/>
              </a:ext>
            </a:extLst>
          </p:cNvPr>
          <p:cNvSpPr>
            <a:spLocks noChangeArrowheads="1"/>
          </p:cNvSpPr>
          <p:nvPr/>
        </p:nvSpPr>
        <p:spPr bwMode="auto">
          <a:xfrm>
            <a:off x="311150" y="1517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US" sz="2090" b="1">
                <a:solidFill>
                  <a:schemeClr val="bg1"/>
                </a:solidFill>
                <a:latin typeface="Montserrat"/>
                <a:ea typeface="Montserrat"/>
                <a:cs typeface="Montserrat"/>
                <a:sym typeface="Montserrat"/>
              </a:rPr>
              <a:t>Graphs Trends and Figures</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lvl="0" algn="l" rtl="0">
              <a:lnSpc>
                <a:spcPct val="115000"/>
              </a:lnSpc>
              <a:spcBef>
                <a:spcPts val="0"/>
              </a:spcBef>
              <a:spcAft>
                <a:spcPts val="0"/>
              </a:spcAft>
            </a:pPr>
            <a:r>
              <a:rPr lang="en-US" sz="2000" b="1">
                <a:solidFill>
                  <a:schemeClr val="bg1"/>
                </a:solidFill>
                <a:latin typeface="Montserrat"/>
                <a:ea typeface="Montserrat"/>
                <a:cs typeface="Montserrat"/>
                <a:sym typeface="Montserrat"/>
              </a:rPr>
              <a:t>Using the document on Teams of the same title:-</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US" sz="2000" b="1">
                <a:solidFill>
                  <a:schemeClr val="bg1"/>
                </a:solidFill>
                <a:latin typeface="Montserrat"/>
                <a:ea typeface="Montserrat"/>
                <a:cs typeface="Montserrat"/>
                <a:sym typeface="Montserrat"/>
              </a:rPr>
              <a:t>-Revise Graph Description (Dow Jones Index)</a:t>
            </a:r>
            <a:br>
              <a:rPr lang="en-US" sz="2000" b="1">
                <a:solidFill>
                  <a:schemeClr val="bg1"/>
                </a:solidFill>
                <a:latin typeface="Montserrat"/>
                <a:ea typeface="Montserrat"/>
                <a:cs typeface="Montserrat"/>
                <a:sym typeface="Montserrat"/>
              </a:rPr>
            </a:br>
            <a:r>
              <a:rPr lang="en-US" sz="2000" b="1">
                <a:solidFill>
                  <a:schemeClr val="bg1"/>
                </a:solidFill>
                <a:latin typeface="Montserrat"/>
                <a:ea typeface="Montserrat"/>
                <a:cs typeface="Montserrat"/>
                <a:sym typeface="Montserrat"/>
              </a:rPr>
              <a:t>-Use of  Transitive and Intransitive Verbs </a:t>
            </a:r>
            <a:br>
              <a:rPr lang="en-US" sz="2000" b="1">
                <a:solidFill>
                  <a:schemeClr val="bg1"/>
                </a:solidFill>
                <a:latin typeface="Montserrat"/>
                <a:ea typeface="Montserrat"/>
                <a:cs typeface="Montserrat"/>
                <a:sym typeface="Montserrat"/>
              </a:rPr>
            </a:br>
            <a:r>
              <a:rPr lang="en-US" sz="2000" b="1">
                <a:solidFill>
                  <a:schemeClr val="bg1"/>
                </a:solidFill>
                <a:latin typeface="Montserrat"/>
                <a:ea typeface="Montserrat"/>
                <a:cs typeface="Montserrat"/>
                <a:sym typeface="Montserrat"/>
              </a:rPr>
              <a:t>-Use of Adjectives and Adverbs of Movement</a:t>
            </a:r>
            <a:br>
              <a:rPr lang="en-US" sz="2000" b="1">
                <a:solidFill>
                  <a:schemeClr val="bg1"/>
                </a:solidFill>
                <a:latin typeface="Montserrat"/>
                <a:ea typeface="Montserrat"/>
                <a:cs typeface="Montserrat"/>
                <a:sym typeface="Montserrat"/>
              </a:rPr>
            </a:br>
            <a:r>
              <a:rPr lang="en-US" sz="2000" b="1">
                <a:solidFill>
                  <a:schemeClr val="bg1"/>
                </a:solidFill>
                <a:latin typeface="Montserrat"/>
                <a:ea typeface="Montserrat"/>
                <a:cs typeface="Montserrat"/>
                <a:sym typeface="Montserrat"/>
              </a:rPr>
              <a:t>-Exercises</a:t>
            </a:r>
            <a:endParaRPr sz="2000" b="1">
              <a:solidFill>
                <a:schemeClr val="bg1"/>
              </a:solidFill>
              <a:highlight>
                <a:srgbClr val="FFFFFF"/>
              </a:highlight>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84024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63"/>
        <p:cNvGrpSpPr/>
        <p:nvPr/>
      </p:nvGrpSpPr>
      <p:grpSpPr>
        <a:xfrm>
          <a:off x="0" y="0"/>
          <a:ext cx="0" cy="0"/>
          <a:chOff x="0" y="0"/>
          <a:chExt cx="0" cy="0"/>
        </a:xfrm>
      </p:grpSpPr>
      <p:sp>
        <p:nvSpPr>
          <p:cNvPr id="164" name="Google Shape;164;p2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5" name="Google Shape;165;p27"/>
          <p:cNvSpPr txBox="1">
            <a:spLocks noGrp="1"/>
          </p:cNvSpPr>
          <p:nvPr>
            <p:ph type="title"/>
          </p:nvPr>
        </p:nvSpPr>
        <p:spPr>
          <a:xfrm>
            <a:off x="311700" y="176169"/>
            <a:ext cx="8520600" cy="993956"/>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Students Describe Graphs in Groups of 3</a:t>
            </a:r>
            <a:br>
              <a:rPr lang="en" sz="2090" b="1">
                <a:solidFill>
                  <a:schemeClr val="bg1"/>
                </a:solidFill>
                <a:latin typeface="Montserrat"/>
                <a:ea typeface="Montserrat"/>
                <a:cs typeface="Montserrat"/>
                <a:sym typeface="Montserrat"/>
              </a:rPr>
            </a:br>
            <a:br>
              <a:rPr lang="en" sz="2090" b="1">
                <a:solidFill>
                  <a:schemeClr val="bg1"/>
                </a:solidFill>
                <a:latin typeface="Montserrat"/>
                <a:ea typeface="Montserrat"/>
                <a:cs typeface="Montserrat"/>
                <a:sym typeface="Montserrat"/>
              </a:rPr>
            </a:br>
            <a:r>
              <a:rPr lang="en" sz="2090" b="1">
                <a:solidFill>
                  <a:schemeClr val="bg1"/>
                </a:solidFill>
                <a:latin typeface="Montserrat"/>
                <a:ea typeface="Montserrat"/>
                <a:cs typeface="Montserrat"/>
                <a:sym typeface="Montserrat"/>
              </a:rPr>
              <a:t>Sample 1</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66" name="Google Shape;166;p2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67" name="Google Shape;167;p27"/>
          <p:cNvPicPr preferRelativeResize="0"/>
          <p:nvPr/>
        </p:nvPicPr>
        <p:blipFill>
          <a:blip r:embed="rId4">
            <a:alphaModFix/>
          </a:blip>
          <a:stretch>
            <a:fillRect/>
          </a:stretch>
        </p:blipFill>
        <p:spPr>
          <a:xfrm>
            <a:off x="152400" y="1170125"/>
            <a:ext cx="5686425" cy="3286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6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1"/>
        <p:cNvGrpSpPr/>
        <p:nvPr/>
      </p:nvGrpSpPr>
      <p:grpSpPr>
        <a:xfrm>
          <a:off x="0" y="0"/>
          <a:ext cx="0" cy="0"/>
          <a:chOff x="0" y="0"/>
          <a:chExt cx="0" cy="0"/>
        </a:xfrm>
      </p:grpSpPr>
      <p:sp>
        <p:nvSpPr>
          <p:cNvPr id="172" name="Google Shape;172;p28"/>
          <p:cNvSpPr txBox="1"/>
          <p:nvPr/>
        </p:nvSpPr>
        <p:spPr>
          <a:xfrm>
            <a:off x="0" y="-47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3" name="Google Shape;173;p28"/>
          <p:cNvSpPr txBox="1">
            <a:spLocks noGrp="1"/>
          </p:cNvSpPr>
          <p:nvPr>
            <p:ph type="title"/>
          </p:nvPr>
        </p:nvSpPr>
        <p:spPr>
          <a:xfrm>
            <a:off x="311700" y="234892"/>
            <a:ext cx="8520600" cy="782833"/>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Sample 2</a:t>
            </a:r>
            <a:br>
              <a:rPr lang="en" sz="2090" b="1">
                <a:solidFill>
                  <a:schemeClr val="bg1"/>
                </a:solidFill>
                <a:latin typeface="Montserrat"/>
                <a:ea typeface="Montserrat"/>
                <a:cs typeface="Montserrat"/>
                <a:sym typeface="Montserrat"/>
              </a:rPr>
            </a:br>
            <a:br>
              <a:rPr lang="en" sz="2090" b="1">
                <a:latin typeface="Montserrat"/>
                <a:ea typeface="Montserrat"/>
                <a:cs typeface="Montserrat"/>
                <a:sym typeface="Montserrat"/>
              </a:rPr>
            </a:br>
            <a:br>
              <a:rPr lang="en" sz="2090" b="1">
                <a:latin typeface="Montserrat"/>
                <a:ea typeface="Montserrat"/>
                <a:cs typeface="Montserrat"/>
                <a:sym typeface="Montserrat"/>
              </a:rPr>
            </a:br>
            <a:br>
              <a:rPr lang="en" sz="2090" b="1">
                <a:latin typeface="Montserrat"/>
                <a:ea typeface="Montserrat"/>
                <a:cs typeface="Montserrat"/>
                <a:sym typeface="Montserrat"/>
              </a:rPr>
            </a:b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74" name="Google Shape;174;p2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75" name="Google Shape;175;p28"/>
          <p:cNvPicPr preferRelativeResize="0"/>
          <p:nvPr/>
        </p:nvPicPr>
        <p:blipFill>
          <a:blip r:embed="rId4">
            <a:alphaModFix/>
          </a:blip>
          <a:stretch>
            <a:fillRect/>
          </a:stretch>
        </p:blipFill>
        <p:spPr>
          <a:xfrm>
            <a:off x="152400" y="1170125"/>
            <a:ext cx="4570186" cy="382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7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fade">
                                      <p:cBhvr>
                                        <p:cTn id="11" dur="1000"/>
                                        <p:tgtEl>
                                          <p:spTgt spid="17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fade">
                                      <p:cBhvr>
                                        <p:cTn id="16"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9"/>
        <p:cNvGrpSpPr/>
        <p:nvPr/>
      </p:nvGrpSpPr>
      <p:grpSpPr>
        <a:xfrm>
          <a:off x="0" y="0"/>
          <a:ext cx="0" cy="0"/>
          <a:chOff x="0" y="0"/>
          <a:chExt cx="0" cy="0"/>
        </a:xfrm>
      </p:grpSpPr>
      <p:sp>
        <p:nvSpPr>
          <p:cNvPr id="180" name="Google Shape;180;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1" name="Google Shape;181;p29"/>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Sample 3</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82" name="Google Shape;182;p2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83" name="Google Shape;183;p29"/>
          <p:cNvPicPr preferRelativeResize="0"/>
          <p:nvPr/>
        </p:nvPicPr>
        <p:blipFill>
          <a:blip r:embed="rId4">
            <a:alphaModFix/>
          </a:blip>
          <a:stretch>
            <a:fillRect/>
          </a:stretch>
        </p:blipFill>
        <p:spPr>
          <a:xfrm>
            <a:off x="152400" y="1170125"/>
            <a:ext cx="4702122" cy="382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8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1000"/>
                                        <p:tgtEl>
                                          <p:spTgt spid="1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87"/>
        <p:cNvGrpSpPr/>
        <p:nvPr/>
      </p:nvGrpSpPr>
      <p:grpSpPr>
        <a:xfrm>
          <a:off x="0" y="0"/>
          <a:ext cx="0" cy="0"/>
          <a:chOff x="0" y="0"/>
          <a:chExt cx="0" cy="0"/>
        </a:xfrm>
      </p:grpSpPr>
      <p:sp>
        <p:nvSpPr>
          <p:cNvPr id="188" name="Google Shape;188;p3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Sample 4</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90" name="Google Shape;190;p30"/>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91" name="Google Shape;191;p30"/>
          <p:cNvPicPr preferRelativeResize="0"/>
          <p:nvPr/>
        </p:nvPicPr>
        <p:blipFill>
          <a:blip r:embed="rId4">
            <a:alphaModFix/>
          </a:blip>
          <a:stretch>
            <a:fillRect/>
          </a:stretch>
        </p:blipFill>
        <p:spPr>
          <a:xfrm>
            <a:off x="2302325" y="680350"/>
            <a:ext cx="3285676" cy="412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8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fade">
                                      <p:cBhvr>
                                        <p:cTn id="11" dur="1000"/>
                                        <p:tgtEl>
                                          <p:spTgt spid="18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9"/>
                                        </p:tgtEl>
                                        <p:attrNameLst>
                                          <p:attrName>style.visibility</p:attrName>
                                        </p:attrNameLst>
                                      </p:cBhvr>
                                      <p:to>
                                        <p:strVal val="visible"/>
                                      </p:to>
                                    </p:set>
                                    <p:animEffect transition="in" filter="fade">
                                      <p:cBhvr>
                                        <p:cTn id="16"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9"/>
        <p:cNvGrpSpPr/>
        <p:nvPr/>
      </p:nvGrpSpPr>
      <p:grpSpPr>
        <a:xfrm>
          <a:off x="0" y="0"/>
          <a:ext cx="0" cy="0"/>
          <a:chOff x="0" y="0"/>
          <a:chExt cx="0" cy="0"/>
        </a:xfrm>
      </p:grpSpPr>
      <p:sp>
        <p:nvSpPr>
          <p:cNvPr id="180" name="Google Shape;180;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1" name="Google Shape;181;p29"/>
          <p:cNvSpPr txBox="1">
            <a:spLocks noGrp="1"/>
          </p:cNvSpPr>
          <p:nvPr>
            <p:ph type="title"/>
          </p:nvPr>
        </p:nvSpPr>
        <p:spPr>
          <a:xfrm>
            <a:off x="311700" y="445025"/>
            <a:ext cx="8520600" cy="572700"/>
          </a:xfrm>
          <a:prstGeom prst="rect">
            <a:avLst/>
          </a:prstGeom>
        </p:spPr>
        <p:txBody>
          <a:bodyPr spcFirstLastPara="1" wrap="square" lIns="91425" tIns="91425" rIns="91425" bIns="10058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Sample 5</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82" name="Google Shape;182;p2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3" name="Picture 2">
            <a:extLst>
              <a:ext uri="{FF2B5EF4-FFF2-40B4-BE49-F238E27FC236}">
                <a16:creationId xmlns:a16="http://schemas.microsoft.com/office/drawing/2014/main" id="{B5CCC31D-C2A7-D592-5B28-D998F1AC54BD}"/>
              </a:ext>
            </a:extLst>
          </p:cNvPr>
          <p:cNvPicPr>
            <a:picLocks noChangeAspect="1"/>
          </p:cNvPicPr>
          <p:nvPr/>
        </p:nvPicPr>
        <p:blipFill>
          <a:blip r:embed="rId4"/>
          <a:stretch>
            <a:fillRect/>
          </a:stretch>
        </p:blipFill>
        <p:spPr>
          <a:xfrm>
            <a:off x="411062" y="587228"/>
            <a:ext cx="5679346" cy="4311943"/>
          </a:xfrm>
          <a:prstGeom prst="rect">
            <a:avLst/>
          </a:prstGeom>
        </p:spPr>
      </p:pic>
    </p:spTree>
    <p:extLst>
      <p:ext uri="{BB962C8B-B14F-4D97-AF65-F5344CB8AC3E}">
        <p14:creationId xmlns:p14="http://schemas.microsoft.com/office/powerpoint/2010/main" val="769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8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1000"/>
                                        <p:tgtEl>
                                          <p:spTgt spid="1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4E7E3A4D866643B8F938B0F0F7C2E3" ma:contentTypeVersion="4" ma:contentTypeDescription="Crée un document." ma:contentTypeScope="" ma:versionID="c23a5e8e6d717bca6769f5470befcdb3">
  <xsd:schema xmlns:xsd="http://www.w3.org/2001/XMLSchema" xmlns:xs="http://www.w3.org/2001/XMLSchema" xmlns:p="http://schemas.microsoft.com/office/2006/metadata/properties" xmlns:ns2="ee1abab1-26e6-4c5d-a808-28a32af183eb" xmlns:ns3="188ab115-50ab-439e-ae70-6072d62e7b0d" targetNamespace="http://schemas.microsoft.com/office/2006/metadata/properties" ma:root="true" ma:fieldsID="c3f0f5464a703a7d5144325779d07898" ns2:_="" ns3:_="">
    <xsd:import namespace="ee1abab1-26e6-4c5d-a808-28a32af183eb"/>
    <xsd:import namespace="188ab115-50ab-439e-ae70-6072d62e7b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1abab1-26e6-4c5d-a808-28a32af183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8ab115-50ab-439e-ae70-6072d62e7b0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DA4849-6700-49D5-BBED-BDB35E9FC723}">
  <ds:schemaRefs>
    <ds:schemaRef ds:uri="http://schemas.microsoft.com/sharepoint/v3/contenttype/forms"/>
  </ds:schemaRefs>
</ds:datastoreItem>
</file>

<file path=customXml/itemProps2.xml><?xml version="1.0" encoding="utf-8"?>
<ds:datastoreItem xmlns:ds="http://schemas.openxmlformats.org/officeDocument/2006/customXml" ds:itemID="{8B086559-EFAE-497A-B6A5-F8F29C3DD8A6}"/>
</file>

<file path=customXml/itemProps3.xml><?xml version="1.0" encoding="utf-8"?>
<ds:datastoreItem xmlns:ds="http://schemas.openxmlformats.org/officeDocument/2006/customXml" ds:itemID="{D8A49B37-99C5-475E-A9C3-5F6403EF43C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 Trends, Graphs and Figures/Presenting Successfully at Work    Im</vt:lpstr>
      <vt:lpstr> Important Dates - Reminder    Im</vt:lpstr>
      <vt:lpstr>   </vt:lpstr>
      <vt:lpstr>   Graphs Trends and Figures   Using the document on Teams of the same title:-  -Revise Graph Description (Dow Jones Index) -Use of  Transitive and Intransitive Verbs  -Use of Adjectives and Adverbs of Movement -Exercises</vt:lpstr>
      <vt:lpstr>Students Describe Graphs in Groups of 3  Sample 1      </vt:lpstr>
      <vt:lpstr>Sample 2          </vt:lpstr>
      <vt:lpstr>Sample 3      </vt:lpstr>
      <vt:lpstr>Sample 4      </vt:lpstr>
      <vt:lpstr>Sample 5      </vt:lpstr>
      <vt:lpstr>Sample 6      </vt:lpstr>
      <vt:lpstr>Coffee Break </vt:lpstr>
      <vt:lpstr>Presenting at Work: Prepare Your Presentations in English  1. Know your Audience   Who is your audience now?  What do they know or not know?  Where do you want them to be after the presentation?  2. Know Your Who and Your What   What is your purpose? Generally, presentations are used to  teach, to  inform, to motivate. to persuade or to encourage action. When you  understand the purpose of your presentation,  it will be easier for you  to use the correct language and the correct style. It will also  help you organize your presentation well.  </vt:lpstr>
      <vt:lpstr>Presenting at Work: Prepare Your Presentations in English    3. Get Organised   Presentations in English generally have 3 parts:  Opening (Introduction)  Body (Main Points and Details)  Closing (Summary)   </vt:lpstr>
      <vt:lpstr>Presenting at Work: Prepare Your Presentations in English  4. Show Don’t Tell   Have you ever listened to a presentation that has a LOT of  numbers and statistics and data and dates? Do you  remember any of that  information now? Most people say no  to that question.  In English, the expression “show, don’t tell” means help your  audience understand your main points through stories, visual  aids  and/or strong action words. People remember  stories, not numbers. When you can, use a story or a great  visual aid to help your  audience remember your key points. </vt:lpstr>
      <vt:lpstr>Presenting at Work: Prepare Your Presentations in English  5. Talk, Don’t Read  For an audience, when someone reads a presentation it is boring and shows you didn’t prepare well.   You can use note cards to help you remember and to stay focused.   But talk to your audience. Look at your audience. Move around. Be comfortable and natural.  Also, do not be afraid to go slow! A good presentation does not mean speaking fast. Remember: this is the first time your audience is hearing this information. They need time to hear and to think about what you are saying. You will help them (and you!) if you speak slowly.  By speaking slowly, you will also have more time to think about what you want to say in your presentation, remember the key points and make fewer mistakes! </vt:lpstr>
      <vt:lpstr>The End.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 Communication</dc:title>
  <dc:creator>Mbugua</dc:creator>
  <cp:revision>1</cp:revision>
  <dcterms:modified xsi:type="dcterms:W3CDTF">2022-10-28T06:14:16Z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0x0101008C4E7E3A4D866643B8F938B0F0F7C2E3</vt:lpwstr>
  </property>
</Properties>
</file>