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8"/>
  </p:notesMasterIdLst>
  <p:sldIdLst>
    <p:sldId id="256" r:id="rId5"/>
    <p:sldId id="288" r:id="rId6"/>
    <p:sldId id="257" r:id="rId7"/>
    <p:sldId id="278" r:id="rId8"/>
    <p:sldId id="277" r:id="rId9"/>
    <p:sldId id="285" r:id="rId10"/>
    <p:sldId id="286" r:id="rId11"/>
    <p:sldId id="279" r:id="rId12"/>
    <p:sldId id="282" r:id="rId13"/>
    <p:sldId id="280" r:id="rId14"/>
    <p:sldId id="281" r:id="rId15"/>
    <p:sldId id="283" r:id="rId16"/>
    <p:sldId id="284" r:id="rId17"/>
    <p:sldId id="287" r:id="rId18"/>
    <p:sldId id="269" r:id="rId19"/>
    <p:sldId id="275" r:id="rId20"/>
    <p:sldId id="276" r:id="rId21"/>
    <p:sldId id="258" r:id="rId22"/>
    <p:sldId id="259" r:id="rId23"/>
    <p:sldId id="260" r:id="rId24"/>
    <p:sldId id="261" r:id="rId25"/>
    <p:sldId id="262" r:id="rId26"/>
    <p:sldId id="263" r:id="rId27"/>
    <p:sldId id="264" r:id="rId28"/>
    <p:sldId id="265" r:id="rId29"/>
    <p:sldId id="266" r:id="rId30"/>
    <p:sldId id="267" r:id="rId31"/>
    <p:sldId id="268" r:id="rId32"/>
    <p:sldId id="270" r:id="rId33"/>
    <p:sldId id="271" r:id="rId34"/>
    <p:sldId id="272" r:id="rId35"/>
    <p:sldId id="273" r:id="rId36"/>
    <p:sldId id="274" r:id="rId37"/>
  </p:sldIdLst>
  <p:sldSz cx="9144000" cy="5143500" type="screen16x9"/>
  <p:notesSz cx="6858000" cy="9144000"/>
  <p:embeddedFontLst>
    <p:embeddedFont>
      <p:font typeface="Montserrat" panose="020B0604020202020204" charset="0"/>
      <p:regular r:id="rId39"/>
      <p:bold r:id="rId40"/>
      <p:italic r:id="rId41"/>
      <p:boldItalic r:id="rId42"/>
    </p:embeddedFont>
    <p:embeddedFont>
      <p:font typeface="Raleway"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15962-0A1F-4844-BDB5-2F158619DEA3}" v="4" dt="2023-01-27T07:55:24.577"/>
    <p1510:client id="{6156D538-7014-485C-966B-4BEA0CC78986}" v="6" dt="2023-01-27T08:00:49.429"/>
    <p1510:client id="{B3B99359-D2B0-8D4F-B5A8-032C5528CFD5}" v="6" dt="2023-01-27T08:03:50.618"/>
    <p1510:client id="{F0186FF2-7141-415F-9224-7A6A5DB4FC61}" v="2" dt="2023-01-27T09:48:25.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éléna LIM" userId="S::relena.lim@efrei.net::f8485d17-dcd8-477e-bce8-81c530214991" providerId="AD" clId="Web-{6156D538-7014-485C-966B-4BEA0CC78986}"/>
    <pc:docChg chg="modSld">
      <pc:chgData name="Réléna LIM" userId="S::relena.lim@efrei.net::f8485d17-dcd8-477e-bce8-81c530214991" providerId="AD" clId="Web-{6156D538-7014-485C-966B-4BEA0CC78986}" dt="2023-01-27T08:00:49.429" v="4" actId="20577"/>
      <pc:docMkLst>
        <pc:docMk/>
      </pc:docMkLst>
      <pc:sldChg chg="modSp">
        <pc:chgData name="Réléna LIM" userId="S::relena.lim@efrei.net::f8485d17-dcd8-477e-bce8-81c530214991" providerId="AD" clId="Web-{6156D538-7014-485C-966B-4BEA0CC78986}" dt="2023-01-27T08:00:49.429" v="4" actId="20577"/>
        <pc:sldMkLst>
          <pc:docMk/>
          <pc:sldMk cId="960957544" sldId="279"/>
        </pc:sldMkLst>
        <pc:spChg chg="mod">
          <ac:chgData name="Réléna LIM" userId="S::relena.lim@efrei.net::f8485d17-dcd8-477e-bce8-81c530214991" providerId="AD" clId="Web-{6156D538-7014-485C-966B-4BEA0CC78986}" dt="2023-01-27T08:00:49.429" v="4" actId="20577"/>
          <ac:spMkLst>
            <pc:docMk/>
            <pc:sldMk cId="960957544" sldId="279"/>
            <ac:spMk id="66" creationId="{00000000-0000-0000-0000-000000000000}"/>
          </ac:spMkLst>
        </pc:spChg>
      </pc:sldChg>
      <pc:sldChg chg="modSp">
        <pc:chgData name="Réléna LIM" userId="S::relena.lim@efrei.net::f8485d17-dcd8-477e-bce8-81c530214991" providerId="AD" clId="Web-{6156D538-7014-485C-966B-4BEA0CC78986}" dt="2023-01-27T07:51:57.776" v="1" actId="20577"/>
        <pc:sldMkLst>
          <pc:docMk/>
          <pc:sldMk cId="3694326575" sldId="285"/>
        </pc:sldMkLst>
        <pc:spChg chg="mod">
          <ac:chgData name="Réléna LIM" userId="S::relena.lim@efrei.net::f8485d17-dcd8-477e-bce8-81c530214991" providerId="AD" clId="Web-{6156D538-7014-485C-966B-4BEA0CC78986}" dt="2023-01-27T07:51:57.776" v="1" actId="20577"/>
          <ac:spMkLst>
            <pc:docMk/>
            <pc:sldMk cId="3694326575" sldId="285"/>
            <ac:spMk id="66" creationId="{00000000-0000-0000-0000-000000000000}"/>
          </ac:spMkLst>
        </pc:spChg>
      </pc:sldChg>
      <pc:sldChg chg="modSp">
        <pc:chgData name="Réléna LIM" userId="S::relena.lim@efrei.net::f8485d17-dcd8-477e-bce8-81c530214991" providerId="AD" clId="Web-{6156D538-7014-485C-966B-4BEA0CC78986}" dt="2023-01-27T07:59:12.849" v="2" actId="20577"/>
        <pc:sldMkLst>
          <pc:docMk/>
          <pc:sldMk cId="2701699716" sldId="286"/>
        </pc:sldMkLst>
        <pc:spChg chg="mod">
          <ac:chgData name="Réléna LIM" userId="S::relena.lim@efrei.net::f8485d17-dcd8-477e-bce8-81c530214991" providerId="AD" clId="Web-{6156D538-7014-485C-966B-4BEA0CC78986}" dt="2023-01-27T07:59:12.849" v="2" actId="20577"/>
          <ac:spMkLst>
            <pc:docMk/>
            <pc:sldMk cId="2701699716" sldId="286"/>
            <ac:spMk id="66" creationId="{00000000-0000-0000-0000-000000000000}"/>
          </ac:spMkLst>
        </pc:spChg>
      </pc:sldChg>
    </pc:docChg>
  </pc:docChgLst>
  <pc:docChgLst>
    <pc:chgData name="Jérôme HENRIQUES" userId="S::jerome.henriques@efrei.net::67e31d79-2b00-4a68-9ceb-dc85813598dc" providerId="AD" clId="Web-{36715962-0A1F-4844-BDB5-2F158619DEA3}"/>
    <pc:docChg chg="modSld">
      <pc:chgData name="Jérôme HENRIQUES" userId="S::jerome.henriques@efrei.net::67e31d79-2b00-4a68-9ceb-dc85813598dc" providerId="AD" clId="Web-{36715962-0A1F-4844-BDB5-2F158619DEA3}" dt="2023-01-27T07:55:24.577" v="3" actId="20577"/>
      <pc:docMkLst>
        <pc:docMk/>
      </pc:docMkLst>
      <pc:sldChg chg="modSp">
        <pc:chgData name="Jérôme HENRIQUES" userId="S::jerome.henriques@efrei.net::67e31d79-2b00-4a68-9ceb-dc85813598dc" providerId="AD" clId="Web-{36715962-0A1F-4844-BDB5-2F158619DEA3}" dt="2023-01-27T07:55:24.577" v="3" actId="20577"/>
        <pc:sldMkLst>
          <pc:docMk/>
          <pc:sldMk cId="2701699716" sldId="286"/>
        </pc:sldMkLst>
        <pc:spChg chg="mod">
          <ac:chgData name="Jérôme HENRIQUES" userId="S::jerome.henriques@efrei.net::67e31d79-2b00-4a68-9ceb-dc85813598dc" providerId="AD" clId="Web-{36715962-0A1F-4844-BDB5-2F158619DEA3}" dt="2023-01-27T07:55:24.577" v="3" actId="20577"/>
          <ac:spMkLst>
            <pc:docMk/>
            <pc:sldMk cId="2701699716" sldId="286"/>
            <ac:spMk id="66" creationId="{00000000-0000-0000-0000-000000000000}"/>
          </ac:spMkLst>
        </pc:spChg>
      </pc:sldChg>
    </pc:docChg>
  </pc:docChgLst>
  <pc:docChgLst>
    <pc:chgData name="Mina IMAMOU" userId="S::mina.imamou@efrei.net::f5509068-af07-4318-99e6-40138370136e" providerId="AD" clId="Web-{F0186FF2-7141-415F-9224-7A6A5DB4FC61}"/>
    <pc:docChg chg="modSld">
      <pc:chgData name="Mina IMAMOU" userId="S::mina.imamou@efrei.net::f5509068-af07-4318-99e6-40138370136e" providerId="AD" clId="Web-{F0186FF2-7141-415F-9224-7A6A5DB4FC61}" dt="2023-01-27T09:48:25.721" v="1" actId="1076"/>
      <pc:docMkLst>
        <pc:docMk/>
      </pc:docMkLst>
      <pc:sldChg chg="modSp">
        <pc:chgData name="Mina IMAMOU" userId="S::mina.imamou@efrei.net::f5509068-af07-4318-99e6-40138370136e" providerId="AD" clId="Web-{F0186FF2-7141-415F-9224-7A6A5DB4FC61}" dt="2023-01-27T09:48:25.721" v="1" actId="1076"/>
        <pc:sldMkLst>
          <pc:docMk/>
          <pc:sldMk cId="0" sldId="264"/>
        </pc:sldMkLst>
        <pc:spChg chg="mod">
          <ac:chgData name="Mina IMAMOU" userId="S::mina.imamou@efrei.net::f5509068-af07-4318-99e6-40138370136e" providerId="AD" clId="Web-{F0186FF2-7141-415F-9224-7A6A5DB4FC61}" dt="2023-01-27T09:48:25.721" v="1" actId="1076"/>
          <ac:spMkLst>
            <pc:docMk/>
            <pc:sldMk cId="0" sldId="264"/>
            <ac:spMk id="137" creationId="{00000000-0000-0000-0000-000000000000}"/>
          </ac:spMkLst>
        </pc:spChg>
      </pc:sldChg>
    </pc:docChg>
  </pc:docChgLst>
  <pc:docChgLst>
    <pc:chgData name="Aka Iriis KOUASSI" userId="db1d94dd-5caf-49f4-a7dc-9518d3dce3c8" providerId="ADAL" clId="{B3B99359-D2B0-8D4F-B5A8-032C5528CFD5}"/>
    <pc:docChg chg="modSld">
      <pc:chgData name="Aka Iriis KOUASSI" userId="db1d94dd-5caf-49f4-a7dc-9518d3dce3c8" providerId="ADAL" clId="{B3B99359-D2B0-8D4F-B5A8-032C5528CFD5}" dt="2023-01-27T08:03:50.618" v="5" actId="20577"/>
      <pc:docMkLst>
        <pc:docMk/>
      </pc:docMkLst>
      <pc:sldChg chg="modNotesTx">
        <pc:chgData name="Aka Iriis KOUASSI" userId="db1d94dd-5caf-49f4-a7dc-9518d3dce3c8" providerId="ADAL" clId="{B3B99359-D2B0-8D4F-B5A8-032C5528CFD5}" dt="2023-01-27T08:03:50.618" v="5" actId="20577"/>
        <pc:sldMkLst>
          <pc:docMk/>
          <pc:sldMk cId="2701699716"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bdc966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bdc9662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31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38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53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327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124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91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bdc96627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bdc96627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6255bf2be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6255bf2be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857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6255bf2b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6255bf2b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255bf2be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255bf2be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6255bf2be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6255bf2be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6255bf2be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6255bf2be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6255bf2be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6255bf2be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255bf2be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255bf2be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bdc96627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5bdc96627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6255bf2be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6255bf2be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255bf2be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255bf2be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bdc96627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bdc96627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6255bf2be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6255bf2be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6255bf2be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6255bf2be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bdc96627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bdc96627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5bdc96627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5bdc96627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1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874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49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Dernie</a:t>
            </a:r>
            <a:endParaRPr/>
          </a:p>
        </p:txBody>
      </p:sp>
    </p:spTree>
    <p:extLst>
      <p:ext uri="{BB962C8B-B14F-4D97-AF65-F5344CB8AC3E}">
        <p14:creationId xmlns:p14="http://schemas.microsoft.com/office/powerpoint/2010/main" val="119637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68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38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hyperlink" Target="https://www.comptia.org/blog/top-it-skills-in-deman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hyperlink" Target="https://barclayslifeskills.com/i-want-to-prepare-for-an-interview/left-education/virtual-intervie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collegegrad.com/tough-interview-questions/what-is-your-greatest-weakness"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s://collegegrad.com/mastering-the-interview/the-best-way-to-answer-interview-questions#c17.8"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s://collegegrad.com/mastering-the-interview/the-best-way-to-answer-interview-questions#c17.7"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hyperlink" Target="https://barclayslifeskills.com/i-want-to-prepare-for-an-interview/left-education/virtual-interview/"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barclayslifeskills.com/i-want-virtual-work-experience/school/transferable-skills-examples/&#8203;"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barclayslifeskills.com/educators/lessons/recognising-and-building-personal-skills-lesson/&#8203;"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073700" y="1525550"/>
            <a:ext cx="3000375" cy="2228850"/>
          </a:xfrm>
          <a:prstGeom prst="rect">
            <a:avLst/>
          </a:prstGeom>
          <a:noFill/>
          <a:ln>
            <a:noFill/>
          </a:ln>
        </p:spPr>
      </p:pic>
      <p:sp>
        <p:nvSpPr>
          <p:cNvPr id="56" name="Google Shape;56;p13"/>
          <p:cNvSpPr txBox="1">
            <a:spLocks noGrp="1"/>
          </p:cNvSpPr>
          <p:nvPr>
            <p:ph type="title"/>
          </p:nvPr>
        </p:nvSpPr>
        <p:spPr>
          <a:xfrm>
            <a:off x="111125" y="445025"/>
            <a:ext cx="872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90" b="1">
                <a:latin typeface="Montserrat"/>
                <a:ea typeface="Montserrat"/>
                <a:cs typeface="Montserrat"/>
                <a:sym typeface="Montserrat"/>
              </a:rPr>
              <a:t>      </a:t>
            </a:r>
            <a:r>
              <a:rPr lang="en" sz="1600" b="1">
                <a:solidFill>
                  <a:schemeClr val="bg1"/>
                </a:solidFill>
                <a:latin typeface="Montserrat"/>
                <a:ea typeface="Montserrat"/>
                <a:cs typeface="Montserrat"/>
                <a:sym typeface="Montserrat"/>
              </a:rPr>
              <a:t>Job Market Skills (FL601):  Introduction to the Interview Process</a:t>
            </a:r>
            <a:endParaRPr sz="1600">
              <a:solidFill>
                <a:schemeClr val="bg1"/>
              </a:solidFill>
              <a:latin typeface="Raleway"/>
              <a:ea typeface="Raleway"/>
              <a:cs typeface="Raleway"/>
              <a:sym typeface="Raleway"/>
            </a:endParaRPr>
          </a:p>
          <a:p>
            <a:pPr marL="0" lvl="0" indent="0" algn="l" rtl="0">
              <a:spcBef>
                <a:spcPts val="0"/>
              </a:spcBef>
              <a:spcAft>
                <a:spcPts val="0"/>
              </a:spcAft>
              <a:buClr>
                <a:schemeClr val="dk1"/>
              </a:buClr>
              <a:buSzPct val="78571"/>
              <a:buFont typeface="Arial"/>
              <a:buNone/>
            </a:pPr>
            <a:r>
              <a:rPr lang="en" sz="1600">
                <a:solidFill>
                  <a:schemeClr val="bg1"/>
                </a:solidFill>
              </a:rPr>
              <a:t> </a:t>
            </a:r>
            <a:endParaRPr sz="1600">
              <a:solidFill>
                <a:schemeClr val="bg1"/>
              </a:solidFill>
            </a:endParaRPr>
          </a:p>
          <a:p>
            <a:pPr marL="0" lvl="0" indent="0" algn="l" rtl="0">
              <a:spcBef>
                <a:spcPts val="0"/>
              </a:spcBef>
              <a:spcAft>
                <a:spcPts val="0"/>
              </a:spcAft>
              <a:buNone/>
            </a:pPr>
            <a:endParaRPr sz="1400">
              <a:solidFill>
                <a:srgbClr val="000000"/>
              </a:solidFill>
            </a:endParaRPr>
          </a:p>
        </p:txBody>
      </p:sp>
      <p:sp>
        <p:nvSpPr>
          <p:cNvPr id="57" name="Google Shape;57;p13"/>
          <p:cNvSpPr txBox="1">
            <a:spLocks noGrp="1"/>
          </p:cNvSpPr>
          <p:nvPr>
            <p:ph type="body" idx="1"/>
          </p:nvPr>
        </p:nvSpPr>
        <p:spPr>
          <a:xfrm rot="10800000" flipH="1">
            <a:off x="111125" y="1212725"/>
            <a:ext cx="3999900" cy="375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8" name="Google Shape;58;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0"/>
              </a:spcBef>
              <a:spcAft>
                <a:spcPts val="0"/>
              </a:spcAft>
              <a:buSzPts val="1018"/>
              <a:buNone/>
            </a:pPr>
            <a:endParaRPr sz="2090" b="1">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2090" b="1">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r>
              <a:rPr lang="en" sz="2090" b="1">
                <a:solidFill>
                  <a:schemeClr val="dk1"/>
                </a:solidFill>
                <a:latin typeface="Montserrat"/>
                <a:ea typeface="Montserrat"/>
                <a:cs typeface="Montserrat"/>
                <a:sym typeface="Montserrat"/>
              </a:rPr>
              <a:t>      </a:t>
            </a:r>
            <a:r>
              <a:rPr lang="en" b="1">
                <a:solidFill>
                  <a:schemeClr val="bg1"/>
                </a:solidFill>
                <a:latin typeface="Montserrat"/>
                <a:ea typeface="Montserrat"/>
                <a:cs typeface="Montserrat"/>
                <a:sym typeface="Montserrat"/>
              </a:rPr>
              <a:t>Lesson 1:	27/01/23</a:t>
            </a:r>
            <a:endParaRPr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Clr>
                <a:schemeClr val="dk1"/>
              </a:buClr>
              <a:buSzPts val="1018"/>
              <a:buFont typeface="Arial"/>
              <a:buNone/>
            </a:pPr>
            <a:endParaRPr b="1">
              <a:solidFill>
                <a:schemeClr val="bg1"/>
              </a:solidFill>
              <a:latin typeface="Montserrat"/>
              <a:ea typeface="Montserrat"/>
              <a:cs typeface="Montserrat"/>
              <a:sym typeface="Montserrat"/>
            </a:endParaRPr>
          </a:p>
          <a:p>
            <a:pPr marL="457200" lvl="0" indent="-310515" algn="l" rtl="0">
              <a:lnSpc>
                <a:spcPct val="90000"/>
              </a:lnSpc>
              <a:spcBef>
                <a:spcPts val="0"/>
              </a:spcBef>
              <a:spcAft>
                <a:spcPts val="0"/>
              </a:spcAft>
              <a:buClr>
                <a:schemeClr val="dk1"/>
              </a:buClr>
              <a:buSzPts val="1290"/>
              <a:buFont typeface="Montserrat"/>
              <a:buChar char="●"/>
            </a:pPr>
            <a:endParaRPr lang="en" b="1">
              <a:solidFill>
                <a:schemeClr val="bg1"/>
              </a:solidFill>
              <a:latin typeface="Montserrat"/>
              <a:ea typeface="Montserrat"/>
              <a:cs typeface="Montserrat"/>
              <a:sym typeface="Montserrat"/>
            </a:endParaRPr>
          </a:p>
          <a:p>
            <a:pPr marL="457200" lvl="0" indent="-310515" algn="l" rtl="0">
              <a:lnSpc>
                <a:spcPct val="90000"/>
              </a:lnSpc>
              <a:spcBef>
                <a:spcPts val="0"/>
              </a:spcBef>
              <a:spcAft>
                <a:spcPts val="0"/>
              </a:spcAft>
              <a:buClr>
                <a:schemeClr val="dk1"/>
              </a:buClr>
              <a:buSzPts val="1290"/>
              <a:buFont typeface="Montserrat"/>
              <a:buChar char="●"/>
            </a:pPr>
            <a:r>
              <a:rPr lang="en" b="1">
                <a:solidFill>
                  <a:schemeClr val="bg1"/>
                </a:solidFill>
                <a:latin typeface="Montserrat"/>
                <a:ea typeface="Montserrat"/>
                <a:cs typeface="Montserrat"/>
                <a:sym typeface="Montserrat"/>
              </a:rPr>
              <a:t>Class Business</a:t>
            </a:r>
          </a:p>
          <a:p>
            <a:pPr marL="457200" lvl="0" indent="-310515" algn="l" rtl="0">
              <a:lnSpc>
                <a:spcPct val="90000"/>
              </a:lnSpc>
              <a:spcBef>
                <a:spcPts val="0"/>
              </a:spcBef>
              <a:spcAft>
                <a:spcPts val="0"/>
              </a:spcAft>
              <a:buClr>
                <a:schemeClr val="dk1"/>
              </a:buClr>
              <a:buSzPts val="1290"/>
              <a:buFont typeface="Montserrat"/>
              <a:buChar char="●"/>
            </a:pPr>
            <a:endParaRPr lang="en" b="1">
              <a:solidFill>
                <a:schemeClr val="bg1"/>
              </a:solidFill>
              <a:latin typeface="Montserrat"/>
              <a:ea typeface="Montserrat"/>
              <a:cs typeface="Montserrat"/>
              <a:sym typeface="Montserrat"/>
            </a:endParaRPr>
          </a:p>
          <a:p>
            <a:pPr marL="457200" lvl="0" indent="-310515" algn="l" rtl="0">
              <a:lnSpc>
                <a:spcPct val="90000"/>
              </a:lnSpc>
              <a:spcBef>
                <a:spcPts val="0"/>
              </a:spcBef>
              <a:spcAft>
                <a:spcPts val="0"/>
              </a:spcAft>
              <a:buClr>
                <a:schemeClr val="dk1"/>
              </a:buClr>
              <a:buSzPts val="1290"/>
              <a:buFont typeface="Montserrat"/>
              <a:buChar char="●"/>
            </a:pPr>
            <a:r>
              <a:rPr lang="en" b="1">
                <a:solidFill>
                  <a:schemeClr val="bg1"/>
                </a:solidFill>
                <a:latin typeface="Montserrat"/>
                <a:ea typeface="Montserrat"/>
                <a:cs typeface="Montserrat"/>
                <a:sym typeface="Montserrat"/>
              </a:rPr>
              <a:t>Setting up Mock Interview Groups</a:t>
            </a:r>
          </a:p>
          <a:p>
            <a:pPr marL="457200" lvl="0" indent="-310515" algn="l" rtl="0">
              <a:lnSpc>
                <a:spcPct val="90000"/>
              </a:lnSpc>
              <a:spcBef>
                <a:spcPts val="0"/>
              </a:spcBef>
              <a:spcAft>
                <a:spcPts val="0"/>
              </a:spcAft>
              <a:buClr>
                <a:schemeClr val="dk1"/>
              </a:buClr>
              <a:buSzPts val="1290"/>
              <a:buFont typeface="Montserrat"/>
              <a:buChar char="●"/>
            </a:pPr>
            <a:endParaRPr lang="en" b="1">
              <a:solidFill>
                <a:schemeClr val="bg1"/>
              </a:solidFill>
              <a:latin typeface="Montserrat"/>
              <a:ea typeface="Montserrat"/>
              <a:cs typeface="Montserrat"/>
              <a:sym typeface="Montserrat"/>
            </a:endParaRPr>
          </a:p>
          <a:p>
            <a:pPr marL="457200" lvl="0" indent="-310515" algn="l" rtl="0">
              <a:lnSpc>
                <a:spcPct val="90000"/>
              </a:lnSpc>
              <a:spcBef>
                <a:spcPts val="0"/>
              </a:spcBef>
              <a:spcAft>
                <a:spcPts val="0"/>
              </a:spcAft>
              <a:buClr>
                <a:schemeClr val="dk1"/>
              </a:buClr>
              <a:buSzPts val="1290"/>
              <a:buFont typeface="Montserrat"/>
              <a:buChar char="●"/>
            </a:pPr>
            <a:r>
              <a:rPr lang="en" b="1">
                <a:solidFill>
                  <a:schemeClr val="bg1"/>
                </a:solidFill>
                <a:latin typeface="Montserrat"/>
                <a:ea typeface="Montserrat"/>
                <a:cs typeface="Montserrat"/>
                <a:sym typeface="Montserrat"/>
              </a:rPr>
              <a:t>Skills Identification</a:t>
            </a:r>
          </a:p>
          <a:p>
            <a:pPr marL="457200" lvl="0" indent="-310515" algn="l" rtl="0">
              <a:lnSpc>
                <a:spcPct val="90000"/>
              </a:lnSpc>
              <a:spcBef>
                <a:spcPts val="0"/>
              </a:spcBef>
              <a:spcAft>
                <a:spcPts val="0"/>
              </a:spcAft>
              <a:buClr>
                <a:schemeClr val="dk1"/>
              </a:buClr>
              <a:buSzPts val="1290"/>
              <a:buFont typeface="Montserrat"/>
              <a:buChar char="●"/>
            </a:pPr>
            <a:endParaRPr lang="en" b="1">
              <a:solidFill>
                <a:schemeClr val="bg1"/>
              </a:solidFill>
              <a:latin typeface="Montserrat"/>
              <a:ea typeface="Montserrat"/>
              <a:cs typeface="Montserrat"/>
              <a:sym typeface="Montserrat"/>
            </a:endParaRPr>
          </a:p>
          <a:p>
            <a:pPr marL="457200" lvl="0" indent="-310515" algn="l" rtl="0">
              <a:lnSpc>
                <a:spcPct val="90000"/>
              </a:lnSpc>
              <a:spcBef>
                <a:spcPts val="0"/>
              </a:spcBef>
              <a:spcAft>
                <a:spcPts val="0"/>
              </a:spcAft>
              <a:buClr>
                <a:schemeClr val="dk1"/>
              </a:buClr>
              <a:buSzPts val="1290"/>
              <a:buFont typeface="Montserrat"/>
              <a:buChar char="●"/>
            </a:pPr>
            <a:r>
              <a:rPr lang="en" b="1">
                <a:solidFill>
                  <a:schemeClr val="bg1"/>
                </a:solidFill>
                <a:latin typeface="Montserrat"/>
                <a:ea typeface="Montserrat"/>
                <a:cs typeface="Montserrat"/>
                <a:sym typeface="Montserrat"/>
              </a:rPr>
              <a:t>Jobs in the Future of the IT Sector</a:t>
            </a:r>
          </a:p>
          <a:p>
            <a:pPr marL="457200" lvl="0" indent="-310515" algn="l" rtl="0">
              <a:lnSpc>
                <a:spcPct val="90000"/>
              </a:lnSpc>
              <a:spcBef>
                <a:spcPts val="0"/>
              </a:spcBef>
              <a:spcAft>
                <a:spcPts val="0"/>
              </a:spcAft>
              <a:buClr>
                <a:schemeClr val="dk1"/>
              </a:buClr>
              <a:buSzPts val="1290"/>
              <a:buFont typeface="Montserrat"/>
              <a:buChar char="●"/>
            </a:pPr>
            <a:r>
              <a:rPr lang="en" b="1">
                <a:solidFill>
                  <a:schemeClr val="bg1"/>
                </a:solidFill>
                <a:latin typeface="Montserrat"/>
                <a:ea typeface="Montserrat"/>
                <a:cs typeface="Montserrat"/>
                <a:sym typeface="Montserrat"/>
              </a:rPr>
              <a:t>Introduction to the Interview Process</a:t>
            </a:r>
            <a:endParaRPr b="1">
              <a:solidFill>
                <a:schemeClr val="bg1"/>
              </a:solidFill>
              <a:latin typeface="Montserrat"/>
              <a:ea typeface="Montserrat"/>
              <a:cs typeface="Montserrat"/>
              <a:sym typeface="Montserrat"/>
            </a:endParaRPr>
          </a:p>
          <a:p>
            <a:pPr marL="457200" lvl="0" indent="0" algn="l" rtl="0">
              <a:lnSpc>
                <a:spcPct val="90000"/>
              </a:lnSpc>
              <a:spcBef>
                <a:spcPts val="0"/>
              </a:spcBef>
              <a:spcAft>
                <a:spcPts val="0"/>
              </a:spcAft>
              <a:buNone/>
            </a:pPr>
            <a:endParaRPr b="1">
              <a:solidFill>
                <a:schemeClr val="bg1"/>
              </a:solidFill>
              <a:latin typeface="Montserrat"/>
              <a:ea typeface="Montserrat"/>
              <a:cs typeface="Montserrat"/>
              <a:sym typeface="Montserrat"/>
            </a:endParaRPr>
          </a:p>
          <a:p>
            <a:pPr marL="457200" lvl="0" indent="-310515" algn="l" rtl="0">
              <a:lnSpc>
                <a:spcPct val="90000"/>
              </a:lnSpc>
              <a:spcBef>
                <a:spcPts val="0"/>
              </a:spcBef>
              <a:spcAft>
                <a:spcPts val="0"/>
              </a:spcAft>
              <a:buClr>
                <a:schemeClr val="dk1"/>
              </a:buClr>
              <a:buSzPts val="1290"/>
              <a:buFont typeface="Montserrat"/>
              <a:buChar char="●"/>
            </a:pPr>
            <a:r>
              <a:rPr lang="en" b="1">
                <a:solidFill>
                  <a:schemeClr val="bg1"/>
                </a:solidFill>
                <a:latin typeface="Montserrat"/>
                <a:ea typeface="Montserrat"/>
                <a:cs typeface="Montserrat"/>
                <a:sym typeface="Montserrat"/>
              </a:rPr>
              <a:t>Types of Job Interviews</a:t>
            </a:r>
            <a:endParaRPr b="1">
              <a:solidFill>
                <a:schemeClr val="bg1"/>
              </a:solidFill>
              <a:latin typeface="Montserrat"/>
              <a:ea typeface="Montserrat"/>
              <a:cs typeface="Montserrat"/>
              <a:sym typeface="Montserrat"/>
            </a:endParaRPr>
          </a:p>
          <a:p>
            <a:pPr marL="457200" lvl="0" indent="0" algn="l" rtl="0">
              <a:lnSpc>
                <a:spcPct val="90000"/>
              </a:lnSpc>
              <a:spcBef>
                <a:spcPts val="0"/>
              </a:spcBef>
              <a:spcAft>
                <a:spcPts val="0"/>
              </a:spcAft>
              <a:buNone/>
            </a:pPr>
            <a:endParaRPr b="1">
              <a:solidFill>
                <a:schemeClr val="bg1"/>
              </a:solidFill>
              <a:latin typeface="Montserrat"/>
              <a:ea typeface="Montserrat"/>
              <a:cs typeface="Montserrat"/>
              <a:sym typeface="Montserrat"/>
            </a:endParaRPr>
          </a:p>
          <a:p>
            <a:pPr marL="457200" lvl="0" indent="-310515" algn="l" rtl="0">
              <a:lnSpc>
                <a:spcPct val="90000"/>
              </a:lnSpc>
              <a:spcBef>
                <a:spcPts val="0"/>
              </a:spcBef>
              <a:spcAft>
                <a:spcPts val="0"/>
              </a:spcAft>
              <a:buClr>
                <a:schemeClr val="dk1"/>
              </a:buClr>
              <a:buSzPts val="1290"/>
              <a:buFont typeface="Montserrat"/>
              <a:buChar char="●"/>
            </a:pPr>
            <a:r>
              <a:rPr lang="en" b="1">
                <a:solidFill>
                  <a:schemeClr val="bg1"/>
                </a:solidFill>
                <a:latin typeface="Montserrat"/>
                <a:ea typeface="Montserrat"/>
                <a:cs typeface="Montserrat"/>
                <a:sym typeface="Montserrat"/>
              </a:rPr>
              <a:t>Listening for Detail</a:t>
            </a:r>
            <a:endParaRPr b="1">
              <a:solidFill>
                <a:schemeClr val="bg1"/>
              </a:solidFill>
              <a:latin typeface="Montserrat"/>
              <a:ea typeface="Montserrat"/>
              <a:cs typeface="Montserrat"/>
              <a:sym typeface="Montserrat"/>
            </a:endParaRPr>
          </a:p>
          <a:p>
            <a:pPr marL="0" lvl="0" indent="0" algn="l" rtl="0">
              <a:lnSpc>
                <a:spcPct val="105000"/>
              </a:lnSpc>
              <a:spcBef>
                <a:spcPts val="0"/>
              </a:spcBef>
              <a:spcAft>
                <a:spcPts val="1200"/>
              </a:spcAft>
              <a:buSzPts val="1018"/>
              <a:buNone/>
            </a:pPr>
            <a:endParaRPr sz="995" b="1"/>
          </a:p>
        </p:txBody>
      </p:sp>
      <p:pic>
        <p:nvPicPr>
          <p:cNvPr id="59" name="Google Shape;59;p13"/>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60" name="Google Shape;60;p13"/>
          <p:cNvPicPr preferRelativeResize="0"/>
          <p:nvPr/>
        </p:nvPicPr>
        <p:blipFill>
          <a:blip r:embed="rId5">
            <a:alphaModFix/>
          </a:blip>
          <a:stretch>
            <a:fillRect/>
          </a:stretch>
        </p:blipFill>
        <p:spPr>
          <a:xfrm>
            <a:off x="203250" y="1329550"/>
            <a:ext cx="3907775" cy="3368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0"/>
                                        <p:tgtEl>
                                          <p:spTgt spid="57">
                                            <p:txEl>
                                              <p:pRg st="0" end="0"/>
                                            </p:txEl>
                                          </p:spTgt>
                                        </p:tgtEl>
                                      </p:cBhvr>
                                    </p:animEffect>
                                    <p:set>
                                      <p:cBhvr>
                                        <p:cTn id="7" dur="1" fill="hold">
                                          <p:stCondLst>
                                            <p:cond delay="5000"/>
                                          </p:stCondLst>
                                        </p:cTn>
                                        <p:tgtEl>
                                          <p:spTgt spid="5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marR="0">
              <a:lnSpc>
                <a:spcPct val="115000"/>
              </a:lnSpc>
              <a:spcBef>
                <a:spcPts val="0"/>
              </a:spcBef>
              <a:spcAft>
                <a:spcPts val="0"/>
              </a:spcAft>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br>
              <a:rPr lang="en-US" sz="1800">
                <a:effectLst/>
                <a:latin typeface="Montserrat" panose="00000500000000000000" pitchFamily="2" charset="0"/>
                <a:ea typeface="Raleway" pitchFamily="2" charset="0"/>
                <a:cs typeface="Raleway" pitchFamily="2" charset="0"/>
              </a:rPr>
            </a:br>
            <a:r>
              <a:rPr lang="en-US" sz="1800" b="1">
                <a:solidFill>
                  <a:schemeClr val="bg1"/>
                </a:solidFill>
                <a:effectLst/>
                <a:latin typeface="Montserrat" panose="00000500000000000000" pitchFamily="2" charset="0"/>
                <a:ea typeface="Raleway" pitchFamily="2" charset="0"/>
                <a:cs typeface="Raleway" pitchFamily="2" charset="0"/>
              </a:rPr>
              <a:t>(</a:t>
            </a:r>
            <a:r>
              <a:rPr lang="en-US" sz="1800" b="1" err="1">
                <a:solidFill>
                  <a:schemeClr val="bg1"/>
                </a:solidFill>
                <a:effectLst/>
                <a:latin typeface="Montserrat" panose="00000500000000000000" pitchFamily="2" charset="0"/>
                <a:ea typeface="Raleway" pitchFamily="2" charset="0"/>
                <a:cs typeface="Raleway" pitchFamily="2" charset="0"/>
              </a:rPr>
              <a:t>i</a:t>
            </a:r>
            <a:r>
              <a:rPr lang="en-US" sz="1800" b="1">
                <a:solidFill>
                  <a:schemeClr val="bg1"/>
                </a:solidFill>
                <a:effectLst/>
                <a:latin typeface="Montserrat" panose="00000500000000000000" pitchFamily="2" charset="0"/>
                <a:ea typeface="Raleway" pitchFamily="2" charset="0"/>
                <a:cs typeface="Raleway" pitchFamily="2" charset="0"/>
              </a:rPr>
              <a:t>) Communication skills: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Whether you’re speaking to a colleague or a customer, how you say something can be just as important as what you say at work.</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Show you’re really listening. Make sure there are no distractions when someone has something to say – you don’t want to miss anything important</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(ii) Working in a team</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Make sure everybody gets the opportunity to voice their opinion and give their perspective. As brilliant as you are, there may be something you haven’t thought about</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endParaRPr lang="en-US" sz="1100" b="1">
              <a:solidFill>
                <a:schemeClr val="bg1"/>
              </a:solidFill>
              <a:highlight>
                <a:srgbClr val="FFFFFF"/>
              </a:highlight>
              <a:latin typeface="Montserrat" panose="00000500000000000000" pitchFamily="2" charset="0"/>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346877"/>
            <a:ext cx="9948238" cy="636072"/>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r>
              <a:rPr lang="en-US" sz="1800" b="1">
                <a:solidFill>
                  <a:schemeClr val="bg1"/>
                </a:solidFill>
                <a:latin typeface="Montserrat" panose="00000500000000000000" pitchFamily="2" charset="0"/>
                <a:ea typeface="Arial" panose="020B0604020202020204" pitchFamily="34" charset="0"/>
              </a:rPr>
              <a:t>Skills for Success at Work</a:t>
            </a:r>
            <a:endParaRPr lang="en-US" sz="1800" b="1" u="none" strike="noStrike">
              <a:solidFill>
                <a:schemeClr val="bg1"/>
              </a:solidFill>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133423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457200" marR="0">
              <a:lnSpc>
                <a:spcPct val="115000"/>
              </a:lnSpc>
              <a:spcBef>
                <a:spcPts val="0"/>
              </a:spcBef>
              <a:spcAft>
                <a:spcPts val="0"/>
              </a:spcAft>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r>
              <a:rPr lang="en-US" sz="1800">
                <a:effectLst/>
                <a:latin typeface="Raleway" pitchFamily="2" charset="0"/>
                <a:ea typeface="Raleway" pitchFamily="2" charset="0"/>
                <a:cs typeface="Raleway" pitchFamily="2" charset="0"/>
              </a:rPr>
              <a:t> </a:t>
            </a:r>
            <a:br>
              <a:rPr lang="en-US" sz="1800">
                <a:effectLst/>
                <a:latin typeface="Raleway" pitchFamily="2" charset="0"/>
                <a:ea typeface="Raleway" pitchFamily="2" charset="0"/>
                <a:cs typeface="Raleway" pitchFamily="2" charset="0"/>
              </a:rPr>
            </a:br>
            <a:r>
              <a:rPr lang="en-US" sz="1800" b="1">
                <a:solidFill>
                  <a:schemeClr val="bg1"/>
                </a:solidFill>
                <a:effectLst/>
                <a:latin typeface="Montserrat" panose="00000500000000000000" pitchFamily="2" charset="0"/>
                <a:ea typeface="Raleway" pitchFamily="2" charset="0"/>
                <a:cs typeface="Raleway" pitchFamily="2" charset="0"/>
              </a:rPr>
              <a:t>(ii)  Managing yourself</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There are lots of different </a:t>
            </a:r>
            <a:r>
              <a:rPr lang="en-US" sz="1800" b="1" err="1">
                <a:solidFill>
                  <a:schemeClr val="bg1"/>
                </a:solidFill>
                <a:effectLst/>
                <a:latin typeface="Montserrat" panose="00000500000000000000" pitchFamily="2" charset="0"/>
                <a:ea typeface="Raleway" pitchFamily="2" charset="0"/>
                <a:cs typeface="Raleway" pitchFamily="2" charset="0"/>
              </a:rPr>
              <a:t>organisational</a:t>
            </a:r>
            <a:r>
              <a:rPr lang="en-US" sz="1800" b="1">
                <a:solidFill>
                  <a:schemeClr val="bg1"/>
                </a:solidFill>
                <a:effectLst/>
                <a:latin typeface="Montserrat" panose="00000500000000000000" pitchFamily="2" charset="0"/>
                <a:ea typeface="Raleway" pitchFamily="2" charset="0"/>
                <a:cs typeface="Raleway" pitchFamily="2" charset="0"/>
              </a:rPr>
              <a:t> tools out there – from </a:t>
            </a:r>
            <a:r>
              <a:rPr lang="en-US" sz="1800" b="1" err="1">
                <a:solidFill>
                  <a:schemeClr val="bg1"/>
                </a:solidFill>
                <a:effectLst/>
                <a:latin typeface="Montserrat" panose="00000500000000000000" pitchFamily="2" charset="0"/>
                <a:ea typeface="Raleway" pitchFamily="2" charset="0"/>
                <a:cs typeface="Raleway" pitchFamily="2" charset="0"/>
              </a:rPr>
              <a:t>coloured</a:t>
            </a:r>
            <a:r>
              <a:rPr lang="en-US" sz="1800" b="1">
                <a:solidFill>
                  <a:schemeClr val="bg1"/>
                </a:solidFill>
                <a:effectLst/>
                <a:latin typeface="Montserrat" panose="00000500000000000000" pitchFamily="2" charset="0"/>
                <a:ea typeface="Raleway" pitchFamily="2" charset="0"/>
                <a:cs typeface="Raleway" pitchFamily="2" charset="0"/>
              </a:rPr>
              <a:t> pens and sticky notes to software, including spreadsheets. Find the ones that work for you</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(iv)	Staying Positive</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Don’t kick yourself when you’re down! It’s not nice to feel you’ve made a mistake, but you can learn from it and do better next time</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endParaRPr lang="en-US" sz="1100" b="1">
              <a:solidFill>
                <a:schemeClr val="bg1"/>
              </a:solidFill>
              <a:highlight>
                <a:srgbClr val="FFFFFF"/>
              </a:highlight>
              <a:latin typeface="Montserrat" panose="00000500000000000000" pitchFamily="2" charset="0"/>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346877"/>
            <a:ext cx="9948238" cy="636072"/>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r>
              <a:rPr lang="en-US" sz="1800" b="1">
                <a:solidFill>
                  <a:schemeClr val="bg1"/>
                </a:solidFill>
                <a:latin typeface="Montserrat" panose="00000500000000000000" pitchFamily="2" charset="0"/>
                <a:ea typeface="Arial" panose="020B0604020202020204" pitchFamily="34" charset="0"/>
              </a:rPr>
              <a:t>Skills for Success at Work</a:t>
            </a:r>
            <a:endParaRPr lang="en-US" sz="1800" b="1" u="none" strike="noStrike">
              <a:solidFill>
                <a:schemeClr val="bg1"/>
              </a:solidFill>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125669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457200" marR="0">
              <a:lnSpc>
                <a:spcPct val="115000"/>
              </a:lnSpc>
              <a:spcBef>
                <a:spcPts val="0"/>
              </a:spcBef>
              <a:spcAft>
                <a:spcPts val="0"/>
              </a:spcAft>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r>
              <a:rPr lang="en-US" sz="1800">
                <a:effectLst/>
                <a:latin typeface="Raleway" pitchFamily="2" charset="0"/>
                <a:ea typeface="Raleway" pitchFamily="2" charset="0"/>
                <a:cs typeface="Raleway" pitchFamily="2" charset="0"/>
              </a:rPr>
              <a:t> </a:t>
            </a:r>
            <a:br>
              <a:rPr lang="en-US" sz="1800">
                <a:effectLst/>
                <a:latin typeface="Raleway" pitchFamily="2" charset="0"/>
                <a:ea typeface="Raleway" pitchFamily="2" charset="0"/>
                <a:cs typeface="Raleway" pitchFamily="2" charset="0"/>
              </a:rPr>
            </a:br>
            <a:br>
              <a:rPr lang="en-US" sz="1800">
                <a:effectLst/>
                <a:latin typeface="Arial" panose="020B0604020202020204" pitchFamily="34"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(ii)  Managing yourself</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There are lots of different </a:t>
            </a:r>
            <a:r>
              <a:rPr lang="en-US" sz="1800" b="1" err="1">
                <a:solidFill>
                  <a:schemeClr val="bg1"/>
                </a:solidFill>
                <a:effectLst/>
                <a:latin typeface="Montserrat" panose="00000500000000000000" pitchFamily="2" charset="0"/>
                <a:ea typeface="Raleway" pitchFamily="2" charset="0"/>
                <a:cs typeface="Raleway" pitchFamily="2" charset="0"/>
              </a:rPr>
              <a:t>organisational</a:t>
            </a:r>
            <a:r>
              <a:rPr lang="en-US" sz="1800" b="1">
                <a:solidFill>
                  <a:schemeClr val="bg1"/>
                </a:solidFill>
                <a:effectLst/>
                <a:latin typeface="Montserrat" panose="00000500000000000000" pitchFamily="2" charset="0"/>
                <a:ea typeface="Raleway" pitchFamily="2" charset="0"/>
                <a:cs typeface="Raleway" pitchFamily="2" charset="0"/>
              </a:rPr>
              <a:t> tools out there – from </a:t>
            </a:r>
            <a:r>
              <a:rPr lang="en-US" sz="1800" b="1" err="1">
                <a:solidFill>
                  <a:schemeClr val="bg1"/>
                </a:solidFill>
                <a:effectLst/>
                <a:latin typeface="Montserrat" panose="00000500000000000000" pitchFamily="2" charset="0"/>
                <a:ea typeface="Raleway" pitchFamily="2" charset="0"/>
                <a:cs typeface="Raleway" pitchFamily="2" charset="0"/>
              </a:rPr>
              <a:t>coloured</a:t>
            </a:r>
            <a:r>
              <a:rPr lang="en-US" sz="1800" b="1">
                <a:solidFill>
                  <a:schemeClr val="bg1"/>
                </a:solidFill>
                <a:effectLst/>
                <a:latin typeface="Montserrat" panose="00000500000000000000" pitchFamily="2" charset="0"/>
                <a:ea typeface="Raleway" pitchFamily="2" charset="0"/>
                <a:cs typeface="Raleway" pitchFamily="2" charset="0"/>
              </a:rPr>
              <a:t> pens and sticky notes to software, including spreadsheets. Find the ones that work for you</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(iv)	Staying Positive</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Don’t kick yourself when you’re down! It’s not nice to feel you’ve made a mistake, but you can learn from it and do better next time</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endParaRPr lang="en-US" sz="1100" b="1">
              <a:solidFill>
                <a:schemeClr val="bg1"/>
              </a:solidFill>
              <a:highlight>
                <a:srgbClr val="FFFFFF"/>
              </a:highlight>
              <a:latin typeface="Montserrat" panose="00000500000000000000" pitchFamily="2" charset="0"/>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346877"/>
            <a:ext cx="9948238" cy="636072"/>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r>
              <a:rPr lang="en-US" sz="1800" b="1">
                <a:solidFill>
                  <a:schemeClr val="bg1"/>
                </a:solidFill>
                <a:latin typeface="Montserrat" panose="00000500000000000000" pitchFamily="2" charset="0"/>
                <a:ea typeface="Arial" panose="020B0604020202020204" pitchFamily="34" charset="0"/>
              </a:rPr>
              <a:t>Skills for Success at Work</a:t>
            </a:r>
            <a:endParaRPr lang="en-US" sz="1800" b="1" u="none" strike="noStrike">
              <a:solidFill>
                <a:schemeClr val="bg1"/>
              </a:solidFill>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76257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457200">
              <a:lnSpc>
                <a:spcPct val="115000"/>
              </a:lnSpc>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r>
              <a:rPr lang="en-US" sz="1800">
                <a:effectLst/>
                <a:latin typeface="Raleway" pitchFamily="2" charset="0"/>
                <a:ea typeface="Raleway" pitchFamily="2" charset="0"/>
                <a:cs typeface="Raleway" pitchFamily="2" charset="0"/>
              </a:rPr>
              <a:t> </a:t>
            </a:r>
            <a:br>
              <a:rPr lang="en-US" sz="1800">
                <a:effectLst/>
                <a:latin typeface="Raleway" pitchFamily="2" charset="0"/>
                <a:ea typeface="Raleway" pitchFamily="2" charset="0"/>
                <a:cs typeface="Raleway" pitchFamily="2" charset="0"/>
              </a:rPr>
            </a:br>
            <a:br>
              <a:rPr lang="en-US" sz="1800">
                <a:effectLst/>
                <a:latin typeface="Arial" panose="020B0604020202020204" pitchFamily="34" charset="0"/>
                <a:ea typeface="Arial" panose="020B0604020202020204" pitchFamily="34" charset="0"/>
              </a:rPr>
            </a:br>
            <a:br>
              <a:rPr lang="en-US" sz="1800">
                <a:effectLst/>
                <a:latin typeface="Arial" panose="020B0604020202020204" pitchFamily="34" charset="0"/>
                <a:ea typeface="Arial" panose="020B0604020202020204" pitchFamily="34" charset="0"/>
              </a:rPr>
            </a:br>
            <a:br>
              <a:rPr lang="en-US" sz="1800">
                <a:effectLst/>
                <a:latin typeface="Arial" panose="020B0604020202020204" pitchFamily="34" charset="0"/>
                <a:ea typeface="Arial" panose="020B0604020202020204" pitchFamily="34" charset="0"/>
              </a:rPr>
            </a:br>
            <a:endParaRPr lang="en-US" sz="1100" b="1">
              <a:solidFill>
                <a:schemeClr val="bg1"/>
              </a:solidFill>
              <a:highlight>
                <a:srgbClr val="FFFFFF"/>
              </a:highlight>
              <a:latin typeface="Montserrat" panose="00000500000000000000" pitchFamily="2" charset="0"/>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200100"/>
            <a:ext cx="8991893" cy="5495094"/>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r>
              <a:rPr lang="en-US" sz="1800" b="1">
                <a:solidFill>
                  <a:schemeClr val="bg1"/>
                </a:solidFill>
                <a:latin typeface="Montserrat" panose="00000500000000000000" pitchFamily="2" charset="0"/>
                <a:ea typeface="Arial" panose="020B0604020202020204" pitchFamily="34" charset="0"/>
              </a:rPr>
              <a:t>Strengths</a:t>
            </a:r>
          </a:p>
          <a:p>
            <a:pPr marL="0" marR="0">
              <a:lnSpc>
                <a:spcPct val="115000"/>
              </a:lnSpc>
              <a:spcBef>
                <a:spcPts val="0"/>
              </a:spcBef>
              <a:spcAft>
                <a:spcPts val="0"/>
              </a:spcAft>
            </a:pPr>
            <a:endParaRPr lang="en-US" sz="1100" b="1" u="none" strike="noStrike">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400"/>
              </a:spcAft>
            </a:pPr>
            <a:r>
              <a:rPr lang="en-US" sz="1100" b="1">
                <a:solidFill>
                  <a:schemeClr val="bg1"/>
                </a:solidFill>
                <a:effectLst/>
                <a:latin typeface="Montserrat" panose="00000500000000000000" pitchFamily="2" charset="0"/>
                <a:ea typeface="Raleway" pitchFamily="2" charset="0"/>
                <a:cs typeface="Raleway" pitchFamily="2" charset="0"/>
              </a:rPr>
              <a:t>Strengths and how to identify them</a:t>
            </a:r>
            <a:endParaRPr lang="en-US" sz="1100" b="1">
              <a:solidFill>
                <a:schemeClr val="bg1"/>
              </a:solidFill>
              <a:effectLst/>
              <a:latin typeface="Montserrat" panose="00000500000000000000" pitchFamily="2" charset="0"/>
            </a:endParaRPr>
          </a:p>
          <a:p>
            <a:pPr marL="0" marR="0">
              <a:lnSpc>
                <a:spcPct val="115000"/>
              </a:lnSpc>
              <a:spcBef>
                <a:spcPts val="0"/>
              </a:spcBef>
              <a:spcAft>
                <a:spcPts val="1200"/>
              </a:spcAft>
            </a:pPr>
            <a:r>
              <a:rPr lang="en-US" sz="1100" b="1">
                <a:solidFill>
                  <a:schemeClr val="bg1"/>
                </a:solidFill>
                <a:effectLst/>
                <a:latin typeface="Montserrat" panose="00000500000000000000" pitchFamily="2" charset="0"/>
                <a:ea typeface="Raleway" pitchFamily="2" charset="0"/>
                <a:cs typeface="Raleway" pitchFamily="2" charset="0"/>
              </a:rPr>
              <a:t>Ask someone who knows you well to describe your strengths. They might describe you as a planner, a listener or a person who gets things done.</a:t>
            </a:r>
            <a:endParaRPr lang="en-US" sz="11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1200"/>
              </a:spcAft>
            </a:pPr>
            <a:r>
              <a:rPr lang="en-US" sz="1100" b="1">
                <a:solidFill>
                  <a:schemeClr val="bg1"/>
                </a:solidFill>
                <a:effectLst/>
                <a:latin typeface="Montserrat" panose="00000500000000000000" pitchFamily="2" charset="0"/>
                <a:ea typeface="Raleway" pitchFamily="2" charset="0"/>
                <a:cs typeface="Raleway" pitchFamily="2" charset="0"/>
              </a:rPr>
              <a:t>Although you might not think these things have anything to do with work, you’d be surprised how much employers value skills like these.</a:t>
            </a:r>
          </a:p>
          <a:p>
            <a:pPr marL="0" marR="0">
              <a:lnSpc>
                <a:spcPct val="115000"/>
              </a:lnSpc>
              <a:spcBef>
                <a:spcPts val="0"/>
              </a:spcBef>
              <a:spcAft>
                <a:spcPts val="1200"/>
              </a:spcAft>
            </a:pPr>
            <a:endParaRPr lang="en-US" sz="11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400"/>
              </a:spcAft>
            </a:pPr>
            <a:r>
              <a:rPr lang="en-US" sz="1100" b="1">
                <a:solidFill>
                  <a:schemeClr val="bg1"/>
                </a:solidFill>
                <a:effectLst/>
                <a:latin typeface="Montserrat" panose="00000500000000000000" pitchFamily="2" charset="0"/>
                <a:ea typeface="Raleway" pitchFamily="2" charset="0"/>
                <a:cs typeface="Raleway" pitchFamily="2" charset="0"/>
              </a:rPr>
              <a:t>But how does that apply to my CV?</a:t>
            </a:r>
          </a:p>
          <a:p>
            <a:pPr marL="0" marR="0">
              <a:lnSpc>
                <a:spcPct val="115000"/>
              </a:lnSpc>
              <a:spcBef>
                <a:spcPts val="0"/>
              </a:spcBef>
              <a:spcAft>
                <a:spcPts val="400"/>
              </a:spcAft>
            </a:pPr>
            <a:endParaRPr lang="en-US" sz="1100" b="1">
              <a:solidFill>
                <a:schemeClr val="bg1"/>
              </a:solidFill>
              <a:effectLst/>
              <a:latin typeface="Montserrat" panose="00000500000000000000" pitchFamily="2" charset="0"/>
            </a:endParaRPr>
          </a:p>
          <a:p>
            <a:pPr marL="0" marR="0">
              <a:lnSpc>
                <a:spcPct val="115000"/>
              </a:lnSpc>
              <a:spcBef>
                <a:spcPts val="0"/>
              </a:spcBef>
              <a:spcAft>
                <a:spcPts val="1200"/>
              </a:spcAft>
            </a:pPr>
            <a:r>
              <a:rPr lang="en-US" sz="1100" b="1">
                <a:solidFill>
                  <a:schemeClr val="bg1"/>
                </a:solidFill>
                <a:effectLst/>
                <a:latin typeface="Montserrat" panose="00000500000000000000" pitchFamily="2" charset="0"/>
                <a:ea typeface="Raleway" pitchFamily="2" charset="0"/>
                <a:cs typeface="Raleway" pitchFamily="2" charset="0"/>
              </a:rPr>
              <a:t>Now you’ve identified the skills and strengths that you use every day, you just have to translate them into workplace language. You might be someone who ‘gets the party going’, but you probably shouldn’t put that on your CV! Describing your ‘leadership and motivation skills’ would be better – these are skills employers are looking for. Reading job descriptions is a good way to learn the language of skills and work.</a:t>
            </a:r>
          </a:p>
          <a:p>
            <a:pPr marL="0" marR="0">
              <a:lnSpc>
                <a:spcPct val="115000"/>
              </a:lnSpc>
              <a:spcBef>
                <a:spcPts val="0"/>
              </a:spcBef>
              <a:spcAft>
                <a:spcPts val="1200"/>
              </a:spcAft>
            </a:pPr>
            <a:endParaRPr lang="en-US" sz="1100" b="1">
              <a:solidFill>
                <a:schemeClr val="bg1"/>
              </a:solidFill>
              <a:latin typeface="Montserrat" panose="00000500000000000000" pitchFamily="2" charset="0"/>
              <a:ea typeface="Arial" panose="020B0604020202020204" pitchFamily="34" charset="0"/>
            </a:endParaRPr>
          </a:p>
          <a:p>
            <a:pPr>
              <a:lnSpc>
                <a:spcPct val="115000"/>
              </a:lnSpc>
              <a:spcAft>
                <a:spcPts val="1200"/>
              </a:spcAft>
            </a:pPr>
            <a:r>
              <a:rPr lang="en-US" sz="1100" b="1">
                <a:solidFill>
                  <a:schemeClr val="bg1"/>
                </a:solidFill>
                <a:latin typeface="Montserrat" panose="00000500000000000000" pitchFamily="2" charset="0"/>
              </a:rPr>
              <a:t>Look at the “Improving your Skills Sheet” and work with a partner to identify and share each other’s skills. (Task 1 – Teams)</a:t>
            </a:r>
          </a:p>
          <a:p>
            <a:pPr marL="0" marR="0">
              <a:lnSpc>
                <a:spcPct val="115000"/>
              </a:lnSpc>
              <a:spcBef>
                <a:spcPts val="0"/>
              </a:spcBef>
              <a:spcAft>
                <a:spcPts val="1200"/>
              </a:spcAft>
            </a:pPr>
            <a:endParaRPr lang="en-US" sz="11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endParaRPr lang="en-US" sz="1800" b="1" u="none" strike="noStrike">
              <a:solidFill>
                <a:schemeClr val="bg1"/>
              </a:solidFill>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417016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457200">
              <a:lnSpc>
                <a:spcPct val="115000"/>
              </a:lnSpc>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r>
              <a:rPr lang="en-US" sz="1800">
                <a:effectLst/>
                <a:latin typeface="Raleway" pitchFamily="2" charset="0"/>
                <a:ea typeface="Raleway" pitchFamily="2" charset="0"/>
                <a:cs typeface="Raleway" pitchFamily="2" charset="0"/>
              </a:rPr>
              <a:t> </a:t>
            </a:r>
            <a:br>
              <a:rPr lang="en-US" sz="1800">
                <a:effectLst/>
                <a:latin typeface="Raleway" pitchFamily="2" charset="0"/>
                <a:ea typeface="Raleway" pitchFamily="2" charset="0"/>
                <a:cs typeface="Raleway" pitchFamily="2" charset="0"/>
              </a:rPr>
            </a:br>
            <a:br>
              <a:rPr lang="en-US" sz="1800">
                <a:effectLst/>
                <a:latin typeface="Arial" panose="020B0604020202020204" pitchFamily="34" charset="0"/>
                <a:ea typeface="Arial" panose="020B0604020202020204" pitchFamily="34" charset="0"/>
              </a:rPr>
            </a:br>
            <a:br>
              <a:rPr lang="en-US" sz="1800">
                <a:effectLst/>
                <a:latin typeface="Arial" panose="020B0604020202020204" pitchFamily="34" charset="0"/>
                <a:ea typeface="Arial" panose="020B0604020202020204" pitchFamily="34" charset="0"/>
              </a:rPr>
            </a:br>
            <a:br>
              <a:rPr lang="en-US" sz="1800">
                <a:effectLst/>
                <a:latin typeface="Arial" panose="020B0604020202020204" pitchFamily="34" charset="0"/>
                <a:ea typeface="Arial" panose="020B0604020202020204" pitchFamily="34" charset="0"/>
              </a:rPr>
            </a:br>
            <a:endParaRPr lang="en-US" sz="1100" b="1">
              <a:solidFill>
                <a:schemeClr val="bg1"/>
              </a:solidFill>
              <a:highlight>
                <a:srgbClr val="FFFFFF"/>
              </a:highlight>
              <a:latin typeface="Montserrat" panose="00000500000000000000" pitchFamily="2" charset="0"/>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200100"/>
            <a:ext cx="8991893" cy="3432222"/>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r>
              <a:rPr lang="en-US" sz="1800" b="1">
                <a:solidFill>
                  <a:schemeClr val="bg1"/>
                </a:solidFill>
                <a:latin typeface="Montserrat" panose="00000500000000000000" pitchFamily="2" charset="0"/>
                <a:ea typeface="Arial" panose="020B0604020202020204" pitchFamily="34" charset="0"/>
              </a:rPr>
              <a:t>Jobs in Demand in the IT Sector</a:t>
            </a:r>
          </a:p>
          <a:p>
            <a:pPr marL="0" marR="0">
              <a:lnSpc>
                <a:spcPct val="115000"/>
              </a:lnSpc>
              <a:spcBef>
                <a:spcPts val="0"/>
              </a:spcBef>
              <a:spcAft>
                <a:spcPts val="0"/>
              </a:spcAft>
            </a:pPr>
            <a:endParaRPr lang="en-US" sz="1800" b="1">
              <a:solidFill>
                <a:schemeClr val="bg1"/>
              </a:solidFill>
              <a:latin typeface="Montserrat" panose="00000500000000000000" pitchFamily="2" charset="0"/>
              <a:ea typeface="Arial" panose="020B0604020202020204" pitchFamily="34" charset="0"/>
            </a:endParaRPr>
          </a:p>
          <a:p>
            <a:pPr marL="0" marR="0">
              <a:lnSpc>
                <a:spcPct val="115000"/>
              </a:lnSpc>
              <a:spcBef>
                <a:spcPts val="0"/>
              </a:spcBef>
              <a:spcAft>
                <a:spcPts val="0"/>
              </a:spcAft>
            </a:pPr>
            <a:endParaRPr lang="en-US" sz="1800" b="1">
              <a:solidFill>
                <a:schemeClr val="bg1"/>
              </a:solidFill>
              <a:latin typeface="Montserrat" panose="00000500000000000000" pitchFamily="2" charset="0"/>
              <a:ea typeface="Arial" panose="020B0604020202020204" pitchFamily="34" charset="0"/>
            </a:endParaRPr>
          </a:p>
          <a:p>
            <a:pPr marL="0" marR="0">
              <a:lnSpc>
                <a:spcPct val="115000"/>
              </a:lnSpc>
              <a:spcBef>
                <a:spcPts val="0"/>
              </a:spcBef>
              <a:spcAft>
                <a:spcPts val="0"/>
              </a:spcAft>
            </a:pPr>
            <a:endParaRPr lang="en-US" sz="1800" b="1">
              <a:solidFill>
                <a:schemeClr val="bg1"/>
              </a:solidFill>
              <a:latin typeface="Montserrat" panose="00000500000000000000" pitchFamily="2" charset="0"/>
              <a:ea typeface="Arial" panose="020B0604020202020204" pitchFamily="34" charset="0"/>
            </a:endParaRPr>
          </a:p>
          <a:p>
            <a:pPr marL="0" marR="0">
              <a:lnSpc>
                <a:spcPct val="115000"/>
              </a:lnSpc>
              <a:spcBef>
                <a:spcPts val="0"/>
              </a:spcBef>
              <a:spcAft>
                <a:spcPts val="0"/>
              </a:spcAft>
            </a:pPr>
            <a:endParaRPr lang="en-US" sz="1800" b="1">
              <a:solidFill>
                <a:schemeClr val="bg1"/>
              </a:solidFill>
              <a:latin typeface="Montserrat" panose="00000500000000000000" pitchFamily="2" charset="0"/>
              <a:ea typeface="Arial" panose="020B0604020202020204" pitchFamily="34" charset="0"/>
            </a:endParaRPr>
          </a:p>
          <a:p>
            <a:pPr marL="0" marR="0">
              <a:lnSpc>
                <a:spcPct val="115000"/>
              </a:lnSpc>
              <a:spcBef>
                <a:spcPts val="0"/>
              </a:spcBef>
              <a:spcAft>
                <a:spcPts val="0"/>
              </a:spcAft>
            </a:pPr>
            <a:endParaRPr lang="en-US" sz="1800" b="1">
              <a:solidFill>
                <a:schemeClr val="bg1"/>
              </a:solidFill>
              <a:latin typeface="Montserrat" panose="00000500000000000000" pitchFamily="2" charset="0"/>
              <a:ea typeface="Arial" panose="020B0604020202020204" pitchFamily="34" charset="0"/>
            </a:endParaRPr>
          </a:p>
          <a:p>
            <a:pPr marL="0" marR="0">
              <a:lnSpc>
                <a:spcPct val="115000"/>
              </a:lnSpc>
              <a:spcBef>
                <a:spcPts val="0"/>
              </a:spcBef>
              <a:spcAft>
                <a:spcPts val="0"/>
              </a:spcAft>
            </a:pPr>
            <a:endParaRPr lang="en-US" sz="1800" b="1">
              <a:solidFill>
                <a:schemeClr val="bg1"/>
              </a:solidFill>
              <a:latin typeface="Montserrat" panose="00000500000000000000" pitchFamily="2" charset="0"/>
              <a:ea typeface="Arial" panose="020B0604020202020204" pitchFamily="34" charset="0"/>
            </a:endParaRPr>
          </a:p>
          <a:p>
            <a:pPr marL="0" marR="0">
              <a:lnSpc>
                <a:spcPct val="115000"/>
              </a:lnSpc>
              <a:spcBef>
                <a:spcPts val="0"/>
              </a:spcBef>
              <a:spcAft>
                <a:spcPts val="0"/>
              </a:spcAft>
            </a:pPr>
            <a:endParaRPr lang="en-US" sz="1800" b="1">
              <a:solidFill>
                <a:schemeClr val="bg1"/>
              </a:solidFill>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a:hlinkClick r:id="rId4"/>
              </a:rPr>
              <a:t>Top IT Skills That Are in Demand in 2022 | CompTIA</a:t>
            </a:r>
            <a:endParaRPr lang="en-US" sz="11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endParaRPr lang="en-US" sz="1800" b="1" u="none" strike="noStrike">
              <a:solidFill>
                <a:schemeClr val="bg1"/>
              </a:solidFill>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423672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74"/>
        <p:cNvGrpSpPr/>
        <p:nvPr/>
      </p:nvGrpSpPr>
      <p:grpSpPr>
        <a:xfrm>
          <a:off x="0" y="0"/>
          <a:ext cx="0" cy="0"/>
          <a:chOff x="0" y="0"/>
          <a:chExt cx="0" cy="0"/>
        </a:xfrm>
      </p:grpSpPr>
      <p:sp>
        <p:nvSpPr>
          <p:cNvPr id="175" name="Google Shape;175;p2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6" name="Google Shape;17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Practice Makes Perfect</a:t>
            </a:r>
            <a:endParaRPr sz="2090" b="1">
              <a:latin typeface="Montserrat"/>
              <a:ea typeface="Montserrat"/>
              <a:cs typeface="Montserrat"/>
              <a:sym typeface="Montserrat"/>
            </a:endParaRPr>
          </a:p>
        </p:txBody>
      </p:sp>
      <p:pic>
        <p:nvPicPr>
          <p:cNvPr id="177" name="Google Shape;177;p26"/>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78" name="Google Shape;178;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90" b="1">
                <a:solidFill>
                  <a:schemeClr val="dk1"/>
                </a:solidFill>
                <a:latin typeface="Montserrat"/>
                <a:ea typeface="Montserrat"/>
                <a:cs typeface="Montserrat"/>
                <a:sym typeface="Montserrat"/>
              </a:rPr>
              <a:t>Coffee Break</a:t>
            </a:r>
            <a:endParaRPr/>
          </a:p>
        </p:txBody>
      </p:sp>
      <p:sp>
        <p:nvSpPr>
          <p:cNvPr id="179" name="Google Shape;179;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80" name="Google Shape;180;p26"/>
          <p:cNvPicPr preferRelativeResize="0"/>
          <p:nvPr/>
        </p:nvPicPr>
        <p:blipFill>
          <a:blip r:embed="rId4">
            <a:alphaModFix/>
          </a:blip>
          <a:stretch>
            <a:fillRect/>
          </a:stretch>
        </p:blipFill>
        <p:spPr>
          <a:xfrm>
            <a:off x="812600" y="1908175"/>
            <a:ext cx="19050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br>
              <a:rPr lang="en-US" sz="2090" b="1">
                <a:latin typeface="Montserrat"/>
                <a:ea typeface="Montserrat"/>
                <a:cs typeface="Montserrat"/>
                <a:sym typeface="Montserrat"/>
              </a:rPr>
            </a:br>
            <a:endParaRPr sz="2090" b="1">
              <a:latin typeface="Montserrat"/>
              <a:ea typeface="Montserrat"/>
              <a:cs typeface="Montserrat"/>
              <a:sym typeface="Montserra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graphicFrame>
        <p:nvGraphicFramePr>
          <p:cNvPr id="2" name="Table 1">
            <a:extLst>
              <a:ext uri="{FF2B5EF4-FFF2-40B4-BE49-F238E27FC236}">
                <a16:creationId xmlns:a16="http://schemas.microsoft.com/office/drawing/2014/main" id="{12042AC3-D8B9-DF09-7AF9-59CB0C518364}"/>
              </a:ext>
            </a:extLst>
          </p:cNvPr>
          <p:cNvGraphicFramePr>
            <a:graphicFrameLocks noGrp="1"/>
          </p:cNvGraphicFramePr>
          <p:nvPr>
            <p:extLst>
              <p:ext uri="{D42A27DB-BD31-4B8C-83A1-F6EECF244321}">
                <p14:modId xmlns:p14="http://schemas.microsoft.com/office/powerpoint/2010/main" val="1084136207"/>
              </p:ext>
            </p:extLst>
          </p:nvPr>
        </p:nvGraphicFramePr>
        <p:xfrm>
          <a:off x="311150" y="2509222"/>
          <a:ext cx="8521700" cy="702905"/>
        </p:xfrm>
        <a:graphic>
          <a:graphicData uri="http://schemas.openxmlformats.org/drawingml/2006/table">
            <a:tbl>
              <a:tblPr/>
              <a:tblGrid>
                <a:gridCol w="620028">
                  <a:extLst>
                    <a:ext uri="{9D8B030D-6E8A-4147-A177-3AD203B41FA5}">
                      <a16:colId xmlns:a16="http://schemas.microsoft.com/office/drawing/2014/main" val="3167296930"/>
                    </a:ext>
                  </a:extLst>
                </a:gridCol>
                <a:gridCol w="500761">
                  <a:extLst>
                    <a:ext uri="{9D8B030D-6E8A-4147-A177-3AD203B41FA5}">
                      <a16:colId xmlns:a16="http://schemas.microsoft.com/office/drawing/2014/main" val="538258716"/>
                    </a:ext>
                  </a:extLst>
                </a:gridCol>
                <a:gridCol w="1472772">
                  <a:extLst>
                    <a:ext uri="{9D8B030D-6E8A-4147-A177-3AD203B41FA5}">
                      <a16:colId xmlns:a16="http://schemas.microsoft.com/office/drawing/2014/main" val="3786058305"/>
                    </a:ext>
                  </a:extLst>
                </a:gridCol>
                <a:gridCol w="2584298">
                  <a:extLst>
                    <a:ext uri="{9D8B030D-6E8A-4147-A177-3AD203B41FA5}">
                      <a16:colId xmlns:a16="http://schemas.microsoft.com/office/drawing/2014/main" val="3291900111"/>
                    </a:ext>
                  </a:extLst>
                </a:gridCol>
                <a:gridCol w="1935908">
                  <a:extLst>
                    <a:ext uri="{9D8B030D-6E8A-4147-A177-3AD203B41FA5}">
                      <a16:colId xmlns:a16="http://schemas.microsoft.com/office/drawing/2014/main" val="3668145409"/>
                    </a:ext>
                  </a:extLst>
                </a:gridCol>
                <a:gridCol w="1407933">
                  <a:extLst>
                    <a:ext uri="{9D8B030D-6E8A-4147-A177-3AD203B41FA5}">
                      <a16:colId xmlns:a16="http://schemas.microsoft.com/office/drawing/2014/main" val="2988852141"/>
                    </a:ext>
                  </a:extLst>
                </a:gridCol>
              </a:tblGrid>
              <a:tr h="702905">
                <a:tc>
                  <a:txBody>
                    <a:bodyPr/>
                    <a:lstStyle/>
                    <a:p>
                      <a:pPr rtl="0" fontAlgn="t">
                        <a:spcBef>
                          <a:spcPts val="0"/>
                        </a:spcBef>
                        <a:spcAft>
                          <a:spcPts val="0"/>
                        </a:spcAft>
                      </a:pPr>
                      <a:r>
                        <a:rPr lang="en-US" sz="800" b="0" i="0" u="none" strike="noStrike">
                          <a:solidFill>
                            <a:schemeClr val="bg1"/>
                          </a:solidFill>
                          <a:effectLst/>
                          <a:latin typeface="Raleway" pitchFamily="2" charset="0"/>
                        </a:rPr>
                        <a:t>Date</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a:solidFill>
                            <a:schemeClr val="bg1"/>
                          </a:solidFill>
                          <a:effectLst/>
                          <a:latin typeface="Raleway" pitchFamily="2" charset="0"/>
                        </a:rPr>
                        <a:t>Lesson</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Theme</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Learning Outcomes/Objectives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Theme/Activities/Skills targeted</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Resources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436747"/>
                  </a:ext>
                </a:extLst>
              </a:tr>
            </a:tbl>
          </a:graphicData>
        </a:graphic>
      </p:graphicFrame>
      <p:sp>
        <p:nvSpPr>
          <p:cNvPr id="3" name="Rectangle 1">
            <a:extLst>
              <a:ext uri="{FF2B5EF4-FFF2-40B4-BE49-F238E27FC236}">
                <a16:creationId xmlns:a16="http://schemas.microsoft.com/office/drawing/2014/main" id="{1A3028EA-2FB4-86A7-89F4-D64CC5BC9F32}"/>
              </a:ext>
            </a:extLst>
          </p:cNvPr>
          <p:cNvSpPr>
            <a:spLocks noChangeArrowheads="1"/>
          </p:cNvSpPr>
          <p:nvPr/>
        </p:nvSpPr>
        <p:spPr bwMode="auto">
          <a:xfrm>
            <a:off x="311150" y="2509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F1F7B797-AEA9-87AD-2B33-952C1CC6699C}"/>
              </a:ext>
            </a:extLst>
          </p:cNvPr>
          <p:cNvGraphicFramePr>
            <a:graphicFrameLocks noGrp="1"/>
          </p:cNvGraphicFramePr>
          <p:nvPr>
            <p:extLst>
              <p:ext uri="{D42A27DB-BD31-4B8C-83A1-F6EECF244321}">
                <p14:modId xmlns:p14="http://schemas.microsoft.com/office/powerpoint/2010/main" val="3731811145"/>
              </p:ext>
            </p:extLst>
          </p:nvPr>
        </p:nvGraphicFramePr>
        <p:xfrm>
          <a:off x="311150" y="3212288"/>
          <a:ext cx="8521700" cy="1647502"/>
        </p:xfrm>
        <a:graphic>
          <a:graphicData uri="http://schemas.openxmlformats.org/drawingml/2006/table">
            <a:tbl>
              <a:tblPr/>
              <a:tblGrid>
                <a:gridCol w="629865">
                  <a:extLst>
                    <a:ext uri="{9D8B030D-6E8A-4147-A177-3AD203B41FA5}">
                      <a16:colId xmlns:a16="http://schemas.microsoft.com/office/drawing/2014/main" val="3499642322"/>
                    </a:ext>
                  </a:extLst>
                </a:gridCol>
                <a:gridCol w="490924">
                  <a:extLst>
                    <a:ext uri="{9D8B030D-6E8A-4147-A177-3AD203B41FA5}">
                      <a16:colId xmlns:a16="http://schemas.microsoft.com/office/drawing/2014/main" val="4233785739"/>
                    </a:ext>
                  </a:extLst>
                </a:gridCol>
                <a:gridCol w="1472772">
                  <a:extLst>
                    <a:ext uri="{9D8B030D-6E8A-4147-A177-3AD203B41FA5}">
                      <a16:colId xmlns:a16="http://schemas.microsoft.com/office/drawing/2014/main" val="3077283370"/>
                    </a:ext>
                  </a:extLst>
                </a:gridCol>
                <a:gridCol w="2584298">
                  <a:extLst>
                    <a:ext uri="{9D8B030D-6E8A-4147-A177-3AD203B41FA5}">
                      <a16:colId xmlns:a16="http://schemas.microsoft.com/office/drawing/2014/main" val="3672776571"/>
                    </a:ext>
                  </a:extLst>
                </a:gridCol>
                <a:gridCol w="1935908">
                  <a:extLst>
                    <a:ext uri="{9D8B030D-6E8A-4147-A177-3AD203B41FA5}">
                      <a16:colId xmlns:a16="http://schemas.microsoft.com/office/drawing/2014/main" val="3501413092"/>
                    </a:ext>
                  </a:extLst>
                </a:gridCol>
                <a:gridCol w="1407933">
                  <a:extLst>
                    <a:ext uri="{9D8B030D-6E8A-4147-A177-3AD203B41FA5}">
                      <a16:colId xmlns:a16="http://schemas.microsoft.com/office/drawing/2014/main" val="316428191"/>
                    </a:ext>
                  </a:extLst>
                </a:gridCol>
              </a:tblGrid>
              <a:tr h="1605538">
                <a:tc>
                  <a:txBody>
                    <a:bodyPr/>
                    <a:lstStyle/>
                    <a:p>
                      <a:pPr rtl="0" fontAlgn="t">
                        <a:spcBef>
                          <a:spcPts val="0"/>
                        </a:spcBef>
                        <a:spcAft>
                          <a:spcPts val="0"/>
                        </a:spcAft>
                      </a:pPr>
                      <a:r>
                        <a:rPr lang="en-US" sz="800" b="0" i="0" u="none" strike="noStrike">
                          <a:solidFill>
                            <a:schemeClr val="bg1"/>
                          </a:solidFill>
                          <a:effectLst/>
                          <a:latin typeface="Raleway" pitchFamily="2" charset="0"/>
                        </a:rPr>
                        <a:t>27/01</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1</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Introduction to the Interview Process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After completing this lesson students should be able to:-</a:t>
                      </a:r>
                      <a:endParaRPr lang="en-US" sz="1400">
                        <a:solidFill>
                          <a:schemeClr val="bg1"/>
                        </a:solidFill>
                        <a:effectLst/>
                      </a:endParaRPr>
                    </a:p>
                    <a:p>
                      <a:pPr rtl="0" fontAlgn="t">
                        <a:spcBef>
                          <a:spcPts val="0"/>
                        </a:spcBef>
                        <a:spcAft>
                          <a:spcPts val="0"/>
                        </a:spcAft>
                      </a:pPr>
                      <a:r>
                        <a:rPr lang="en-US" sz="800" b="0" i="0" u="none" strike="noStrike">
                          <a:solidFill>
                            <a:schemeClr val="bg1"/>
                          </a:solidFill>
                          <a:effectLst/>
                          <a:latin typeface="Raleway" pitchFamily="2" charset="0"/>
                        </a:rPr>
                        <a:t>• Understand that interviews help the employer and employee assess their match for one another •</a:t>
                      </a:r>
                      <a:endParaRPr lang="en-US" sz="1400">
                        <a:solidFill>
                          <a:schemeClr val="bg1"/>
                        </a:solidFill>
                        <a:effectLst/>
                      </a:endParaRPr>
                    </a:p>
                    <a:p>
                      <a:pPr rtl="0" fontAlgn="t">
                        <a:spcBef>
                          <a:spcPts val="0"/>
                        </a:spcBef>
                        <a:spcAft>
                          <a:spcPts val="0"/>
                        </a:spcAft>
                      </a:pPr>
                      <a:r>
                        <a:rPr lang="en-US" sz="800" b="0" i="0" u="none" strike="noStrike">
                          <a:solidFill>
                            <a:schemeClr val="bg1"/>
                          </a:solidFill>
                          <a:effectLst/>
                          <a:latin typeface="Raleway" pitchFamily="2" charset="0"/>
                        </a:rPr>
                        <a:t>• Identify different types of interview and their purposes </a:t>
                      </a:r>
                      <a:endParaRPr lang="en-US" sz="1400">
                        <a:solidFill>
                          <a:schemeClr val="bg1"/>
                        </a:solidFill>
                        <a:effectLst/>
                      </a:endParaRPr>
                    </a:p>
                    <a:p>
                      <a:pPr rtl="0" fontAlgn="t">
                        <a:spcBef>
                          <a:spcPts val="0"/>
                        </a:spcBef>
                        <a:spcAft>
                          <a:spcPts val="0"/>
                        </a:spcAft>
                      </a:pPr>
                      <a:r>
                        <a:rPr lang="en-US" sz="800" b="0" i="0" u="none" strike="noStrike">
                          <a:solidFill>
                            <a:schemeClr val="bg1"/>
                          </a:solidFill>
                          <a:effectLst/>
                          <a:latin typeface="Raleway" pitchFamily="2" charset="0"/>
                        </a:rPr>
                        <a:t>•Learn about different kinds of interview questions</a:t>
                      </a:r>
                      <a:endParaRPr lang="en-US" sz="1400">
                        <a:solidFill>
                          <a:schemeClr val="bg1"/>
                        </a:solidFill>
                        <a:effectLst/>
                      </a:endParaRPr>
                    </a:p>
                    <a:p>
                      <a:pPr rtl="0" fontAlgn="t">
                        <a:spcBef>
                          <a:spcPts val="0"/>
                        </a:spcBef>
                        <a:spcAft>
                          <a:spcPts val="0"/>
                        </a:spcAft>
                      </a:pPr>
                      <a:r>
                        <a:rPr lang="en-US" sz="800" b="0" i="0" u="none" strike="noStrike">
                          <a:solidFill>
                            <a:schemeClr val="bg1"/>
                          </a:solidFill>
                          <a:effectLst/>
                          <a:latin typeface="Raleway" pitchFamily="2" charset="0"/>
                        </a:rPr>
                        <a:t>•Apply the STAR method to answer some common interview questions</a:t>
                      </a:r>
                      <a:endParaRPr lang="en-US" sz="1400">
                        <a:solidFill>
                          <a:schemeClr val="bg1"/>
                        </a:solidFill>
                        <a:effectLst/>
                      </a:endParaRPr>
                    </a:p>
                    <a:p>
                      <a:pPr fontAlgn="t"/>
                      <a:br>
                        <a:rPr lang="en-US" sz="1400">
                          <a:solidFill>
                            <a:schemeClr val="bg1"/>
                          </a:solidFill>
                          <a:effectLst/>
                        </a:rPr>
                      </a:b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Raleway" pitchFamily="2" charset="0"/>
                        </a:rPr>
                        <a:t>Activities/Skills targeted</a:t>
                      </a:r>
                      <a:endParaRPr lang="en-US" sz="1400">
                        <a:effectLst/>
                      </a:endParaRPr>
                    </a:p>
                    <a:p>
                      <a:pPr rtl="0" fontAlgn="t">
                        <a:spcBef>
                          <a:spcPts val="0"/>
                        </a:spcBef>
                        <a:spcAft>
                          <a:spcPts val="0"/>
                        </a:spcAft>
                      </a:pPr>
                      <a:br>
                        <a:rPr lang="en-US" sz="1400">
                          <a:effectLst/>
                        </a:rPr>
                      </a:br>
                      <a:r>
                        <a:rPr lang="en-US" sz="800" b="0" i="0" u="none" strike="noStrike">
                          <a:solidFill>
                            <a:srgbClr val="000000"/>
                          </a:solidFill>
                          <a:effectLst/>
                          <a:latin typeface="Raleway" pitchFamily="2" charset="0"/>
                        </a:rPr>
                        <a:t>Practicing interview skills using the STAR method</a:t>
                      </a:r>
                      <a:endParaRPr lang="en-US" sz="1400">
                        <a:effectLst/>
                      </a:endParaRPr>
                    </a:p>
                    <a:p>
                      <a:pPr rtl="0" fontAlgn="t">
                        <a:spcBef>
                          <a:spcPts val="0"/>
                        </a:spcBef>
                        <a:spcAft>
                          <a:spcPts val="0"/>
                        </a:spcAft>
                      </a:pPr>
                      <a:r>
                        <a:rPr lang="en-US" sz="800" b="0" i="0" u="none" strike="noStrike">
                          <a:solidFill>
                            <a:srgbClr val="000000"/>
                          </a:solidFill>
                          <a:effectLst/>
                          <a:latin typeface="Raleway" pitchFamily="2" charset="0"/>
                        </a:rPr>
                        <a:t>Taking part in a virtual int</a:t>
                      </a:r>
                      <a:r>
                        <a:rPr lang="en-US" sz="900" b="1" i="0" u="none" strike="noStrike">
                          <a:solidFill>
                            <a:srgbClr val="231F20"/>
                          </a:solidFill>
                          <a:effectLst/>
                          <a:latin typeface="Arial" panose="020B0604020202020204" pitchFamily="34" charset="0"/>
                        </a:rPr>
                        <a:t>erview</a:t>
                      </a:r>
                      <a:endParaRPr lang="en-US" sz="1400">
                        <a:effectLst/>
                      </a:endParaRPr>
                    </a:p>
                    <a:p>
                      <a:pPr fontAlgn="t"/>
                      <a:br>
                        <a:rPr lang="en-US" sz="1400">
                          <a:effectLst/>
                        </a:rPr>
                      </a:br>
                      <a:endParaRPr lang="en-US" sz="1400">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rgbClr val="000000"/>
                          </a:solidFill>
                          <a:effectLst/>
                          <a:latin typeface="Raleway" pitchFamily="2" charset="0"/>
                        </a:rPr>
                        <a:t>Listening for detail</a:t>
                      </a:r>
                      <a:endParaRPr lang="en-US" sz="1400">
                        <a:effectLst/>
                      </a:endParaRPr>
                    </a:p>
                    <a:p>
                      <a:pPr rtl="0" fontAlgn="t">
                        <a:spcBef>
                          <a:spcPts val="0"/>
                        </a:spcBef>
                        <a:spcAft>
                          <a:spcPts val="0"/>
                        </a:spcAft>
                      </a:pPr>
                      <a:br>
                        <a:rPr lang="en-US" sz="1400">
                          <a:effectLst/>
                        </a:rPr>
                      </a:br>
                      <a:r>
                        <a:rPr lang="en-US" sz="800" b="0" i="0" u="none" strike="noStrike">
                          <a:solidFill>
                            <a:srgbClr val="000000"/>
                          </a:solidFill>
                          <a:effectLst/>
                          <a:latin typeface="Raleway" pitchFamily="2" charset="0"/>
                        </a:rPr>
                        <a:t>Virtual online interview tool</a:t>
                      </a:r>
                      <a:endParaRPr lang="en-US" sz="1400">
                        <a:effectLst/>
                      </a:endParaRPr>
                    </a:p>
                    <a:p>
                      <a:pPr rtl="0" fontAlgn="t">
                        <a:spcBef>
                          <a:spcPts val="0"/>
                        </a:spcBef>
                        <a:spcAft>
                          <a:spcPts val="0"/>
                        </a:spcAft>
                      </a:pPr>
                      <a:r>
                        <a:rPr lang="en-US" sz="800" b="0" i="0" u="sng" strike="noStrike">
                          <a:solidFill>
                            <a:srgbClr val="1155CC"/>
                          </a:solidFill>
                          <a:effectLst/>
                          <a:latin typeface="Raleway" pitchFamily="2" charset="0"/>
                          <a:hlinkClick r:id="rId4"/>
                        </a:rPr>
                        <a:t>Virtual Interview Practice tool | Barclays </a:t>
                      </a:r>
                      <a:r>
                        <a:rPr lang="en-US" sz="800" b="0" i="0" u="sng" strike="noStrike" err="1">
                          <a:solidFill>
                            <a:srgbClr val="1155CC"/>
                          </a:solidFill>
                          <a:effectLst/>
                          <a:latin typeface="Raleway" pitchFamily="2" charset="0"/>
                          <a:hlinkClick r:id="rId4"/>
                        </a:rPr>
                        <a:t>LifeSkills</a:t>
                      </a:r>
                      <a:endParaRPr lang="en-US" sz="1400">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044890"/>
                  </a:ext>
                </a:extLst>
              </a:tr>
            </a:tbl>
          </a:graphicData>
        </a:graphic>
      </p:graphicFrame>
    </p:spTree>
    <p:extLst>
      <p:ext uri="{BB962C8B-B14F-4D97-AF65-F5344CB8AC3E}">
        <p14:creationId xmlns:p14="http://schemas.microsoft.com/office/powerpoint/2010/main" val="100507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Discussion</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457200" lvl="0" indent="-361315" algn="l" rtl="0">
              <a:lnSpc>
                <a:spcPct val="115000"/>
              </a:lnSpc>
              <a:spcBef>
                <a:spcPts val="0"/>
              </a:spcBef>
              <a:spcAft>
                <a:spcPts val="0"/>
              </a:spcAft>
              <a:buSzPts val="2090"/>
              <a:buFont typeface="Montserrat"/>
              <a:buChar char="●"/>
            </a:pPr>
            <a:r>
              <a:rPr lang="en" sz="2090" b="1">
                <a:solidFill>
                  <a:schemeClr val="bg1"/>
                </a:solidFill>
                <a:latin typeface="Montserrat"/>
                <a:ea typeface="Montserrat"/>
                <a:cs typeface="Montserrat"/>
                <a:sym typeface="Montserrat"/>
              </a:rPr>
              <a:t>What is an Interview and What Role Does it Play?</a:t>
            </a:r>
            <a:endParaRPr sz="1900" b="1">
              <a:solidFill>
                <a:schemeClr val="bg1"/>
              </a:solidFill>
              <a:highlight>
                <a:srgbClr val="FFFFFF"/>
              </a:highlight>
              <a:latin typeface="Montserrat"/>
              <a:ea typeface="Montserrat"/>
              <a:cs typeface="Montserrat"/>
              <a:sym typeface="Montserra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135280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1"/>
        <p:cNvGrpSpPr/>
        <p:nvPr/>
      </p:nvGrpSpPr>
      <p:grpSpPr>
        <a:xfrm>
          <a:off x="0" y="0"/>
          <a:ext cx="0" cy="0"/>
          <a:chOff x="0" y="0"/>
          <a:chExt cx="0" cy="0"/>
        </a:xfrm>
      </p:grpSpPr>
      <p:sp>
        <p:nvSpPr>
          <p:cNvPr id="72" name="Google Shape;72;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What is the purpose of an Interview?</a:t>
            </a:r>
            <a:endParaRPr sz="2090" b="1">
              <a:solidFill>
                <a:schemeClr val="bg1"/>
              </a:solidFill>
              <a:latin typeface="Montserrat"/>
              <a:ea typeface="Montserrat"/>
              <a:cs typeface="Montserrat"/>
              <a:sym typeface="Montserrat"/>
            </a:endParaRPr>
          </a:p>
          <a:p>
            <a:pPr marL="457200" lvl="0" indent="0" algn="l" rtl="0">
              <a:lnSpc>
                <a:spcPct val="115000"/>
              </a:lnSpc>
              <a:spcBef>
                <a:spcPts val="0"/>
              </a:spcBef>
              <a:spcAft>
                <a:spcPts val="1500"/>
              </a:spcAft>
              <a:buNone/>
            </a:pPr>
            <a:endParaRPr sz="2090" b="1">
              <a:latin typeface="Montserrat"/>
              <a:ea typeface="Montserrat"/>
              <a:cs typeface="Montserrat"/>
              <a:sym typeface="Montserrat"/>
            </a:endParaRPr>
          </a:p>
        </p:txBody>
      </p:sp>
      <p:pic>
        <p:nvPicPr>
          <p:cNvPr id="74" name="Google Shape;74;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75" name="Google Shape;75;p15"/>
          <p:cNvPicPr preferRelativeResize="0"/>
          <p:nvPr/>
        </p:nvPicPr>
        <p:blipFill>
          <a:blip r:embed="rId4">
            <a:alphaModFix/>
          </a:blip>
          <a:stretch>
            <a:fillRect/>
          </a:stretch>
        </p:blipFill>
        <p:spPr>
          <a:xfrm>
            <a:off x="1219925" y="1700150"/>
            <a:ext cx="5943600" cy="2857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7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1000"/>
                                        <p:tgtEl>
                                          <p:spTgt spid="7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9"/>
        <p:cNvGrpSpPr/>
        <p:nvPr/>
      </p:nvGrpSpPr>
      <p:grpSpPr>
        <a:xfrm>
          <a:off x="0" y="0"/>
          <a:ext cx="0" cy="0"/>
          <a:chOff x="0" y="0"/>
          <a:chExt cx="0" cy="0"/>
        </a:xfrm>
      </p:grpSpPr>
      <p:sp>
        <p:nvSpPr>
          <p:cNvPr id="80" name="Google Shape;80;p1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Types of Interviews</a:t>
            </a:r>
            <a:endParaRPr sz="2090" b="1">
              <a:solidFill>
                <a:schemeClr val="bg1"/>
              </a:solidFill>
              <a:latin typeface="Montserrat"/>
              <a:ea typeface="Montserrat"/>
              <a:cs typeface="Montserrat"/>
              <a:sym typeface="Montserrat"/>
            </a:endParaRPr>
          </a:p>
          <a:p>
            <a:pPr marL="457200" lvl="0" indent="0" algn="l" rtl="0">
              <a:lnSpc>
                <a:spcPct val="115000"/>
              </a:lnSpc>
              <a:spcBef>
                <a:spcPts val="0"/>
              </a:spcBef>
              <a:spcAft>
                <a:spcPts val="1500"/>
              </a:spcAft>
              <a:buNone/>
            </a:pPr>
            <a:endParaRPr sz="2090" b="1">
              <a:latin typeface="Montserrat"/>
              <a:ea typeface="Montserrat"/>
              <a:cs typeface="Montserrat"/>
              <a:sym typeface="Montserrat"/>
            </a:endParaRPr>
          </a:p>
        </p:txBody>
      </p:sp>
      <p:pic>
        <p:nvPicPr>
          <p:cNvPr id="82" name="Google Shape;82;p16"/>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83" name="Google Shape;83;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84" name="Google Shape;84;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935"/>
              <a:buNone/>
            </a:pPr>
            <a:endParaRPr sz="1276" b="1">
              <a:solidFill>
                <a:schemeClr val="bg1"/>
              </a:solidFill>
              <a:latin typeface="Montserrat"/>
              <a:ea typeface="Montserrat"/>
              <a:cs typeface="Montserrat"/>
              <a:sym typeface="Montserrat"/>
            </a:endParaRPr>
          </a:p>
          <a:p>
            <a:pPr marL="457200" lvl="0" indent="-309657" algn="l" rtl="0">
              <a:lnSpc>
                <a:spcPct val="150000"/>
              </a:lnSpc>
              <a:spcBef>
                <a:spcPts val="1500"/>
              </a:spcBef>
              <a:spcAft>
                <a:spcPts val="0"/>
              </a:spcAft>
              <a:buClr>
                <a:schemeClr val="dk1"/>
              </a:buClr>
              <a:buSzPts val="1277"/>
              <a:buFont typeface="Montserrat"/>
              <a:buChar char="●"/>
            </a:pPr>
            <a:r>
              <a:rPr lang="en" sz="1276" b="1">
                <a:solidFill>
                  <a:schemeClr val="bg1"/>
                </a:solidFill>
                <a:latin typeface="Montserrat"/>
                <a:ea typeface="Montserrat"/>
                <a:cs typeface="Montserrat"/>
                <a:sym typeface="Montserrat"/>
              </a:rPr>
              <a:t>When you apply for a job, there are quite a variety of different types of interviews and assessments you might be asked to do and will vary depending on the type of role, the industry, or the stage you’re at in the interview process.</a:t>
            </a:r>
            <a:endParaRPr sz="1276" b="1">
              <a:solidFill>
                <a:schemeClr val="bg1"/>
              </a:solidFill>
              <a:latin typeface="Montserrat"/>
              <a:ea typeface="Montserrat"/>
              <a:cs typeface="Montserrat"/>
              <a:sym typeface="Montserrat"/>
            </a:endParaRPr>
          </a:p>
          <a:p>
            <a:pPr marL="457200" lvl="0" indent="-309657" algn="l" rtl="0">
              <a:lnSpc>
                <a:spcPct val="150000"/>
              </a:lnSpc>
              <a:spcBef>
                <a:spcPts val="0"/>
              </a:spcBef>
              <a:spcAft>
                <a:spcPts val="0"/>
              </a:spcAft>
              <a:buClr>
                <a:schemeClr val="dk1"/>
              </a:buClr>
              <a:buSzPts val="1277"/>
              <a:buFont typeface="Montserrat"/>
              <a:buChar char="●"/>
            </a:pPr>
            <a:r>
              <a:rPr lang="en" sz="1276" b="1">
                <a:solidFill>
                  <a:schemeClr val="bg1"/>
                </a:solidFill>
                <a:latin typeface="Montserrat"/>
                <a:ea typeface="Montserrat"/>
                <a:cs typeface="Montserrat"/>
                <a:sym typeface="Montserrat"/>
              </a:rPr>
              <a:t>What type of interviews do you know?</a:t>
            </a:r>
            <a:endParaRPr sz="1276" b="1">
              <a:solidFill>
                <a:schemeClr val="bg1"/>
              </a:solidFill>
              <a:latin typeface="Montserrat"/>
              <a:ea typeface="Montserrat"/>
              <a:cs typeface="Montserrat"/>
              <a:sym typeface="Montserrat"/>
            </a:endParaRPr>
          </a:p>
        </p:txBody>
      </p:sp>
      <p:pic>
        <p:nvPicPr>
          <p:cNvPr id="85" name="Google Shape;85;p16"/>
          <p:cNvPicPr preferRelativeResize="0"/>
          <p:nvPr/>
        </p:nvPicPr>
        <p:blipFill rotWithShape="1">
          <a:blip r:embed="rId4">
            <a:alphaModFix/>
          </a:blip>
          <a:srcRect l="21470" t="26900" r="8818" b="5477"/>
          <a:stretch/>
        </p:blipFill>
        <p:spPr>
          <a:xfrm>
            <a:off x="168225" y="1239875"/>
            <a:ext cx="4143375" cy="2937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8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1000"/>
                                        <p:tgtEl>
                                          <p:spTgt spid="8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marR="0">
              <a:lnSpc>
                <a:spcPct val="115000"/>
              </a:lnSpc>
              <a:spcBef>
                <a:spcPts val="0"/>
              </a:spcBef>
              <a:spcAft>
                <a:spcPts val="0"/>
              </a:spcAft>
            </a:pPr>
            <a:br>
              <a:rPr lang="en-US" sz="1800">
                <a:effectLst/>
                <a:latin typeface="Raleway" pitchFamily="2" charset="0"/>
                <a:ea typeface="Raleway" pitchFamily="2" charset="0"/>
                <a:cs typeface="Raleway" pitchFamily="2" charset="0"/>
              </a:rPr>
            </a:br>
            <a:endParaRPr lang="en-US" sz="1100">
              <a:highlight>
                <a:srgbClr val="FFFFFF"/>
              </a:highligh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346877"/>
            <a:ext cx="9948238" cy="537391"/>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endParaRPr lang="en-US" sz="1200" b="1" u="none" strike="noStrike">
              <a:solidFill>
                <a:schemeClr val="bg1"/>
              </a:solidFill>
              <a:effectLst/>
              <a:latin typeface="Montserrat" panose="00000500000000000000" pitchFamily="2" charset="0"/>
              <a:ea typeface="Arial" panose="020B0604020202020204" pitchFamily="34" charset="0"/>
            </a:endParaRPr>
          </a:p>
        </p:txBody>
      </p:sp>
      <p:graphicFrame>
        <p:nvGraphicFramePr>
          <p:cNvPr id="4" name="Table 3">
            <a:extLst>
              <a:ext uri="{FF2B5EF4-FFF2-40B4-BE49-F238E27FC236}">
                <a16:creationId xmlns:a16="http://schemas.microsoft.com/office/drawing/2014/main" id="{9CC74883-D313-C5D1-3D85-866D4FBE37BD}"/>
              </a:ext>
            </a:extLst>
          </p:cNvPr>
          <p:cNvGraphicFramePr>
            <a:graphicFrameLocks noGrp="1"/>
          </p:cNvGraphicFramePr>
          <p:nvPr/>
        </p:nvGraphicFramePr>
        <p:xfrm>
          <a:off x="1168079" y="1152525"/>
          <a:ext cx="6807841" cy="3416300"/>
        </p:xfrm>
        <a:graphic>
          <a:graphicData uri="http://schemas.openxmlformats.org/drawingml/2006/table">
            <a:tbl>
              <a:tblPr>
                <a:tableStyleId>{5C22544A-7EE6-4342-B048-85BDC9FD1C3A}</a:tableStyleId>
              </a:tblPr>
              <a:tblGrid>
                <a:gridCol w="636193">
                  <a:extLst>
                    <a:ext uri="{9D8B030D-6E8A-4147-A177-3AD203B41FA5}">
                      <a16:colId xmlns:a16="http://schemas.microsoft.com/office/drawing/2014/main" val="220005233"/>
                    </a:ext>
                  </a:extLst>
                </a:gridCol>
                <a:gridCol w="570281">
                  <a:extLst>
                    <a:ext uri="{9D8B030D-6E8A-4147-A177-3AD203B41FA5}">
                      <a16:colId xmlns:a16="http://schemas.microsoft.com/office/drawing/2014/main" val="1968591738"/>
                    </a:ext>
                  </a:extLst>
                </a:gridCol>
                <a:gridCol w="985240">
                  <a:extLst>
                    <a:ext uri="{9D8B030D-6E8A-4147-A177-3AD203B41FA5}">
                      <a16:colId xmlns:a16="http://schemas.microsoft.com/office/drawing/2014/main" val="4102749086"/>
                    </a:ext>
                  </a:extLst>
                </a:gridCol>
                <a:gridCol w="1515401">
                  <a:extLst>
                    <a:ext uri="{9D8B030D-6E8A-4147-A177-3AD203B41FA5}">
                      <a16:colId xmlns:a16="http://schemas.microsoft.com/office/drawing/2014/main" val="1211409667"/>
                    </a:ext>
                  </a:extLst>
                </a:gridCol>
                <a:gridCol w="1398479">
                  <a:extLst>
                    <a:ext uri="{9D8B030D-6E8A-4147-A177-3AD203B41FA5}">
                      <a16:colId xmlns:a16="http://schemas.microsoft.com/office/drawing/2014/main" val="2774559083"/>
                    </a:ext>
                  </a:extLst>
                </a:gridCol>
                <a:gridCol w="1702247">
                  <a:extLst>
                    <a:ext uri="{9D8B030D-6E8A-4147-A177-3AD203B41FA5}">
                      <a16:colId xmlns:a16="http://schemas.microsoft.com/office/drawing/2014/main" val="2990310984"/>
                    </a:ext>
                  </a:extLst>
                </a:gridCol>
              </a:tblGrid>
              <a:tr h="353737">
                <a:tc>
                  <a:txBody>
                    <a:bodyPr/>
                    <a:lstStyle/>
                    <a:p>
                      <a:pPr marL="0" marR="0">
                        <a:lnSpc>
                          <a:spcPct val="115000"/>
                        </a:lnSpc>
                        <a:spcBef>
                          <a:spcPts val="0"/>
                        </a:spcBef>
                        <a:spcAft>
                          <a:spcPts val="0"/>
                        </a:spcAft>
                      </a:pPr>
                      <a:r>
                        <a:rPr lang="en-US" sz="700">
                          <a:effectLst/>
                        </a:rPr>
                        <a:t>Date</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gn="ctr">
                        <a:lnSpc>
                          <a:spcPct val="115000"/>
                        </a:lnSpc>
                        <a:spcBef>
                          <a:spcPts val="0"/>
                        </a:spcBef>
                        <a:spcAft>
                          <a:spcPts val="0"/>
                        </a:spcAft>
                      </a:pPr>
                      <a:r>
                        <a:rPr lang="en-US" sz="700">
                          <a:effectLst/>
                        </a:rPr>
                        <a:t>Lesson</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nSpc>
                          <a:spcPct val="115000"/>
                        </a:lnSpc>
                        <a:spcBef>
                          <a:spcPts val="0"/>
                        </a:spcBef>
                        <a:spcAft>
                          <a:spcPts val="0"/>
                        </a:spcAft>
                      </a:pPr>
                      <a:r>
                        <a:rPr lang="en-US" sz="700">
                          <a:effectLst/>
                        </a:rPr>
                        <a:t>Theme</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nSpc>
                          <a:spcPct val="115000"/>
                        </a:lnSpc>
                        <a:spcBef>
                          <a:spcPts val="0"/>
                        </a:spcBef>
                        <a:spcAft>
                          <a:spcPts val="0"/>
                        </a:spcAft>
                      </a:pPr>
                      <a:r>
                        <a:rPr lang="en-US" sz="700">
                          <a:effectLst/>
                        </a:rPr>
                        <a:t>Learning Outcomes/Objectives</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nSpc>
                          <a:spcPct val="115000"/>
                        </a:lnSpc>
                        <a:spcBef>
                          <a:spcPts val="0"/>
                        </a:spcBef>
                        <a:spcAft>
                          <a:spcPts val="0"/>
                        </a:spcAft>
                      </a:pPr>
                      <a:r>
                        <a:rPr lang="en-US" sz="700">
                          <a:effectLst/>
                        </a:rPr>
                        <a:t>Theme/Activities/Skills targeted</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nSpc>
                          <a:spcPct val="115000"/>
                        </a:lnSpc>
                        <a:spcBef>
                          <a:spcPts val="0"/>
                        </a:spcBef>
                        <a:spcAft>
                          <a:spcPts val="0"/>
                        </a:spcAft>
                      </a:pPr>
                      <a:r>
                        <a:rPr lang="en-US" sz="700">
                          <a:effectLst/>
                        </a:rPr>
                        <a:t>Resources</a:t>
                      </a:r>
                      <a:endParaRPr lang="en-US" sz="900">
                        <a:effectLst/>
                        <a:latin typeface="Arial" panose="020B0604020202020204" pitchFamily="34" charset="0"/>
                        <a:ea typeface="Arial" panose="020B0604020202020204" pitchFamily="34" charset="0"/>
                      </a:endParaRPr>
                    </a:p>
                  </a:txBody>
                  <a:tcPr marL="52227" marR="52227" marT="52227" marB="52227"/>
                </a:tc>
                <a:extLst>
                  <a:ext uri="{0D108BD9-81ED-4DB2-BD59-A6C34878D82A}">
                    <a16:rowId xmlns:a16="http://schemas.microsoft.com/office/drawing/2014/main" val="4194144143"/>
                  </a:ext>
                </a:extLst>
              </a:tr>
              <a:tr h="3062563">
                <a:tc>
                  <a:txBody>
                    <a:bodyPr/>
                    <a:lstStyle/>
                    <a:p>
                      <a:pPr marL="0" marR="0">
                        <a:lnSpc>
                          <a:spcPct val="115000"/>
                        </a:lnSpc>
                        <a:spcBef>
                          <a:spcPts val="0"/>
                        </a:spcBef>
                        <a:spcAft>
                          <a:spcPts val="0"/>
                        </a:spcAft>
                      </a:pPr>
                      <a:r>
                        <a:rPr lang="en-US" sz="700">
                          <a:effectLst/>
                        </a:rPr>
                        <a:t>27/01/23</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gn="ctr">
                        <a:lnSpc>
                          <a:spcPct val="115000"/>
                        </a:lnSpc>
                        <a:spcBef>
                          <a:spcPts val="0"/>
                        </a:spcBef>
                        <a:spcAft>
                          <a:spcPts val="0"/>
                        </a:spcAft>
                      </a:pPr>
                      <a:r>
                        <a:rPr lang="en-US" sz="700">
                          <a:effectLst/>
                        </a:rPr>
                        <a:t>1</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nSpc>
                          <a:spcPct val="115000"/>
                        </a:lnSpc>
                        <a:spcBef>
                          <a:spcPts val="0"/>
                        </a:spcBef>
                        <a:spcAft>
                          <a:spcPts val="0"/>
                        </a:spcAft>
                      </a:pPr>
                      <a:r>
                        <a:rPr lang="en-US" sz="700">
                          <a:effectLst/>
                        </a:rPr>
                        <a:t>Getting a job in the future of the IT/Engineering Sector</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nSpc>
                          <a:spcPct val="115000"/>
                        </a:lnSpc>
                        <a:spcBef>
                          <a:spcPts val="0"/>
                        </a:spcBef>
                        <a:spcAft>
                          <a:spcPts val="0"/>
                        </a:spcAft>
                      </a:pPr>
                      <a:r>
                        <a:rPr lang="en-US" sz="700">
                          <a:effectLst/>
                        </a:rPr>
                        <a:t>After completing this lesson students should be able to:-</a:t>
                      </a:r>
                      <a:endParaRPr lang="en-US" sz="900">
                        <a:effectLst/>
                      </a:endParaRPr>
                    </a:p>
                    <a:p>
                      <a:pPr marL="0" marR="0">
                        <a:lnSpc>
                          <a:spcPct val="115000"/>
                        </a:lnSpc>
                        <a:spcBef>
                          <a:spcPts val="0"/>
                        </a:spcBef>
                        <a:spcAft>
                          <a:spcPts val="0"/>
                        </a:spcAft>
                      </a:pPr>
                      <a:r>
                        <a:rPr lang="en-US" sz="700">
                          <a:effectLst/>
                        </a:rPr>
                        <a:t>•Identify their skills (trained and transferable)</a:t>
                      </a:r>
                      <a:endParaRPr lang="en-US" sz="900">
                        <a:effectLst/>
                      </a:endParaRPr>
                    </a:p>
                    <a:p>
                      <a:pPr marL="0" marR="0">
                        <a:lnSpc>
                          <a:spcPct val="115000"/>
                        </a:lnSpc>
                        <a:spcBef>
                          <a:spcPts val="0"/>
                        </a:spcBef>
                        <a:spcAft>
                          <a:spcPts val="0"/>
                        </a:spcAft>
                      </a:pPr>
                      <a:r>
                        <a:rPr lang="en-US" sz="700">
                          <a:effectLst/>
                        </a:rPr>
                        <a:t>•Use correct grammar in describing their skills</a:t>
                      </a:r>
                      <a:endParaRPr lang="en-US" sz="900">
                        <a:effectLst/>
                      </a:endParaRPr>
                    </a:p>
                    <a:p>
                      <a:pPr marL="0" marR="0">
                        <a:lnSpc>
                          <a:spcPct val="115000"/>
                        </a:lnSpc>
                        <a:spcBef>
                          <a:spcPts val="0"/>
                        </a:spcBef>
                        <a:spcAft>
                          <a:spcPts val="0"/>
                        </a:spcAft>
                      </a:pPr>
                      <a:r>
                        <a:rPr lang="en-US" sz="700">
                          <a:effectLst/>
                        </a:rPr>
                        <a:t>•Learn useful skills for the IT industry and workplace</a:t>
                      </a:r>
                      <a:endParaRPr lang="en-US" sz="900">
                        <a:effectLst/>
                      </a:endParaRPr>
                    </a:p>
                    <a:p>
                      <a:pPr marL="0" marR="0">
                        <a:lnSpc>
                          <a:spcPct val="115000"/>
                        </a:lnSpc>
                        <a:spcBef>
                          <a:spcPts val="0"/>
                        </a:spcBef>
                        <a:spcAft>
                          <a:spcPts val="0"/>
                        </a:spcAft>
                      </a:pPr>
                      <a:r>
                        <a:rPr lang="en-US" sz="700">
                          <a:effectLst/>
                        </a:rPr>
                        <a:t>•Learn useful employment vocabulary</a:t>
                      </a:r>
                      <a:endParaRPr lang="en-US" sz="900">
                        <a:effectLst/>
                      </a:endParaRPr>
                    </a:p>
                    <a:p>
                      <a:pPr marL="0" marR="0">
                        <a:lnSpc>
                          <a:spcPct val="115000"/>
                        </a:lnSpc>
                        <a:spcBef>
                          <a:spcPts val="0"/>
                        </a:spcBef>
                        <a:spcAft>
                          <a:spcPts val="0"/>
                        </a:spcAft>
                      </a:pPr>
                      <a:r>
                        <a:rPr lang="en-US" sz="700">
                          <a:effectLst/>
                        </a:rPr>
                        <a:t>Recall the top personal skills employers look for which are essential for success</a:t>
                      </a:r>
                      <a:endParaRPr lang="en-US" sz="900">
                        <a:effectLst/>
                      </a:endParaRPr>
                    </a:p>
                    <a:p>
                      <a:pPr marL="0" marR="0">
                        <a:lnSpc>
                          <a:spcPct val="115000"/>
                        </a:lnSpc>
                        <a:spcBef>
                          <a:spcPts val="0"/>
                        </a:spcBef>
                        <a:spcAft>
                          <a:spcPts val="0"/>
                        </a:spcAft>
                      </a:pPr>
                      <a:r>
                        <a:rPr lang="en-US" sz="700">
                          <a:effectLst/>
                        </a:rPr>
                        <a:t>Explain how they already</a:t>
                      </a:r>
                      <a:r>
                        <a:rPr lang="en-US" sz="1200">
                          <a:effectLst/>
                        </a:rPr>
                        <a:t> </a:t>
                      </a:r>
                      <a:r>
                        <a:rPr lang="en-US" sz="700">
                          <a:effectLst/>
                        </a:rPr>
                        <a:t>demonstrate these skills in their everyday lives</a:t>
                      </a:r>
                      <a:endParaRPr lang="en-US" sz="900">
                        <a:effectLst/>
                      </a:endParaRPr>
                    </a:p>
                    <a:p>
                      <a:pPr marL="0" marR="0">
                        <a:lnSpc>
                          <a:spcPct val="115000"/>
                        </a:lnSpc>
                        <a:spcBef>
                          <a:spcPts val="0"/>
                        </a:spcBef>
                        <a:spcAft>
                          <a:spcPts val="0"/>
                        </a:spcAft>
                      </a:pPr>
                      <a:r>
                        <a:rPr lang="en-US" sz="700">
                          <a:effectLst/>
                        </a:rPr>
                        <a:t>Evaluate how they can build on these skills and adapt them to a workplace setting </a:t>
                      </a:r>
                      <a:endParaRPr lang="en-US" sz="900">
                        <a:effectLst/>
                      </a:endParaRPr>
                    </a:p>
                    <a:p>
                      <a:pPr marL="0" marR="0">
                        <a:lnSpc>
                          <a:spcPct val="115000"/>
                        </a:lnSpc>
                        <a:spcBef>
                          <a:spcPts val="0"/>
                        </a:spcBef>
                        <a:spcAft>
                          <a:spcPts val="0"/>
                        </a:spcAft>
                      </a:pPr>
                      <a:r>
                        <a:rPr lang="en-US" sz="800">
                          <a:effectLst/>
                        </a:rPr>
                        <a:t> </a:t>
                      </a:r>
                      <a:endParaRPr lang="en-US" sz="900">
                        <a:effectLst/>
                      </a:endParaRPr>
                    </a:p>
                    <a:p>
                      <a:pPr marL="0" marR="0">
                        <a:lnSpc>
                          <a:spcPct val="115000"/>
                        </a:lnSpc>
                        <a:spcBef>
                          <a:spcPts val="0"/>
                        </a:spcBef>
                        <a:spcAft>
                          <a:spcPts val="0"/>
                        </a:spcAft>
                      </a:pPr>
                      <a:r>
                        <a:rPr lang="en-US" sz="700">
                          <a:effectLst/>
                        </a:rPr>
                        <a:t> </a:t>
                      </a:r>
                      <a:endParaRPr lang="en-US" sz="900">
                        <a:effectLst/>
                      </a:endParaRPr>
                    </a:p>
                    <a:p>
                      <a:pPr marL="0" marR="0">
                        <a:lnSpc>
                          <a:spcPct val="115000"/>
                        </a:lnSpc>
                        <a:spcBef>
                          <a:spcPts val="0"/>
                        </a:spcBef>
                        <a:spcAft>
                          <a:spcPts val="0"/>
                        </a:spcAft>
                      </a:pPr>
                      <a:r>
                        <a:rPr lang="en-US" sz="800">
                          <a:effectLst/>
                        </a:rPr>
                        <a:t> </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nSpc>
                          <a:spcPct val="115000"/>
                        </a:lnSpc>
                        <a:spcBef>
                          <a:spcPts val="0"/>
                        </a:spcBef>
                        <a:spcAft>
                          <a:spcPts val="0"/>
                        </a:spcAft>
                      </a:pPr>
                      <a:r>
                        <a:rPr lang="en-US" sz="700">
                          <a:effectLst/>
                        </a:rPr>
                        <a:t>•</a:t>
                      </a:r>
                      <a:r>
                        <a:rPr lang="en-US" sz="800">
                          <a:effectLst/>
                        </a:rPr>
                        <a:t>Teacher led discussion on students’ skills</a:t>
                      </a:r>
                      <a:endParaRPr lang="en-US" sz="900">
                        <a:effectLst/>
                      </a:endParaRPr>
                    </a:p>
                    <a:p>
                      <a:pPr marL="0" marR="0">
                        <a:lnSpc>
                          <a:spcPct val="115000"/>
                        </a:lnSpc>
                        <a:spcBef>
                          <a:spcPts val="0"/>
                        </a:spcBef>
                        <a:spcAft>
                          <a:spcPts val="0"/>
                        </a:spcAft>
                      </a:pPr>
                      <a:r>
                        <a:rPr lang="en-US" sz="700">
                          <a:effectLst/>
                        </a:rPr>
                        <a:t>•</a:t>
                      </a:r>
                      <a:r>
                        <a:rPr lang="en-US" sz="800">
                          <a:effectLst/>
                        </a:rPr>
                        <a:t>Grammar exercise on describing skills</a:t>
                      </a:r>
                      <a:endParaRPr lang="en-US" sz="900">
                        <a:effectLst/>
                      </a:endParaRPr>
                    </a:p>
                    <a:p>
                      <a:pPr marL="0" marR="0">
                        <a:lnSpc>
                          <a:spcPct val="115000"/>
                        </a:lnSpc>
                        <a:spcBef>
                          <a:spcPts val="0"/>
                        </a:spcBef>
                        <a:spcAft>
                          <a:spcPts val="0"/>
                        </a:spcAft>
                      </a:pPr>
                      <a:r>
                        <a:rPr lang="en-US" sz="700">
                          <a:effectLst/>
                        </a:rPr>
                        <a:t>• Reading and vocabulary Read an article on Top skills that are in demand for IT in 2022</a:t>
                      </a:r>
                      <a:endParaRPr lang="en-US" sz="900">
                        <a:effectLst/>
                      </a:endParaRPr>
                    </a:p>
                    <a:p>
                      <a:pPr marL="0" marR="0">
                        <a:lnSpc>
                          <a:spcPct val="115000"/>
                        </a:lnSpc>
                        <a:spcBef>
                          <a:spcPts val="0"/>
                        </a:spcBef>
                        <a:spcAft>
                          <a:spcPts val="0"/>
                        </a:spcAft>
                      </a:pPr>
                      <a:r>
                        <a:rPr lang="en-US" sz="700">
                          <a:effectLst/>
                        </a:rPr>
                        <a:t>•Listening and vocabulary: Listen to an article on transferable skills</a:t>
                      </a:r>
                      <a:endParaRPr lang="en-US" sz="900">
                        <a:effectLst/>
                      </a:endParaRPr>
                    </a:p>
                    <a:p>
                      <a:pPr marL="0" marR="0">
                        <a:lnSpc>
                          <a:spcPct val="115000"/>
                        </a:lnSpc>
                        <a:spcBef>
                          <a:spcPts val="0"/>
                        </a:spcBef>
                        <a:spcAft>
                          <a:spcPts val="0"/>
                        </a:spcAft>
                      </a:pPr>
                      <a:r>
                        <a:rPr lang="en-US" sz="700">
                          <a:effectLst/>
                        </a:rPr>
                        <a:t>•Teacher led activity: exercise to identify vocabulary for transferable skills</a:t>
                      </a:r>
                      <a:endParaRPr lang="en-US" sz="900">
                        <a:effectLst/>
                      </a:endParaRPr>
                    </a:p>
                    <a:p>
                      <a:pPr marL="0" marR="0">
                        <a:lnSpc>
                          <a:spcPct val="115000"/>
                        </a:lnSpc>
                        <a:spcBef>
                          <a:spcPts val="0"/>
                        </a:spcBef>
                        <a:spcAft>
                          <a:spcPts val="0"/>
                        </a:spcAft>
                      </a:pPr>
                      <a:r>
                        <a:rPr lang="en-US" sz="700">
                          <a:effectLst/>
                        </a:rPr>
                        <a:t> </a:t>
                      </a:r>
                      <a:endParaRPr lang="en-US" sz="900">
                        <a:effectLst/>
                      </a:endParaRPr>
                    </a:p>
                    <a:p>
                      <a:pPr marL="0" marR="0">
                        <a:lnSpc>
                          <a:spcPct val="115000"/>
                        </a:lnSpc>
                        <a:spcBef>
                          <a:spcPts val="0"/>
                        </a:spcBef>
                        <a:spcAft>
                          <a:spcPts val="0"/>
                        </a:spcAft>
                      </a:pPr>
                      <a:r>
                        <a:rPr lang="en-US" sz="700">
                          <a:effectLst/>
                        </a:rPr>
                        <a:t> </a:t>
                      </a:r>
                      <a:endParaRPr lang="en-US" sz="900">
                        <a:effectLst/>
                      </a:endParaRPr>
                    </a:p>
                    <a:p>
                      <a:pPr marL="0" marR="0">
                        <a:lnSpc>
                          <a:spcPct val="115000"/>
                        </a:lnSpc>
                        <a:spcBef>
                          <a:spcPts val="0"/>
                        </a:spcBef>
                        <a:spcAft>
                          <a:spcPts val="0"/>
                        </a:spcAft>
                      </a:pPr>
                      <a:r>
                        <a:rPr lang="en-US" sz="800">
                          <a:effectLst/>
                        </a:rPr>
                        <a:t> </a:t>
                      </a:r>
                      <a:endParaRPr lang="en-US" sz="900">
                        <a:effectLst/>
                      </a:endParaRPr>
                    </a:p>
                    <a:p>
                      <a:pPr marL="0" marR="0">
                        <a:lnSpc>
                          <a:spcPct val="115000"/>
                        </a:lnSpc>
                        <a:spcBef>
                          <a:spcPts val="0"/>
                        </a:spcBef>
                        <a:spcAft>
                          <a:spcPts val="0"/>
                        </a:spcAft>
                      </a:pPr>
                      <a:r>
                        <a:rPr lang="en-US" sz="700">
                          <a:effectLst/>
                        </a:rPr>
                        <a:t> </a:t>
                      </a:r>
                      <a:endParaRPr lang="en-US" sz="900">
                        <a:effectLst/>
                      </a:endParaRPr>
                    </a:p>
                    <a:p>
                      <a:pPr marL="0" marR="0">
                        <a:lnSpc>
                          <a:spcPct val="115000"/>
                        </a:lnSpc>
                        <a:spcBef>
                          <a:spcPts val="0"/>
                        </a:spcBef>
                        <a:spcAft>
                          <a:spcPts val="0"/>
                        </a:spcAft>
                      </a:pPr>
                      <a:r>
                        <a:rPr lang="en-US" sz="700">
                          <a:effectLst/>
                        </a:rPr>
                        <a:t> </a:t>
                      </a:r>
                      <a:endParaRPr lang="en-US" sz="900">
                        <a:effectLst/>
                        <a:latin typeface="Arial" panose="020B0604020202020204" pitchFamily="34" charset="0"/>
                        <a:ea typeface="Arial" panose="020B0604020202020204" pitchFamily="34" charset="0"/>
                      </a:endParaRPr>
                    </a:p>
                  </a:txBody>
                  <a:tcPr marL="52227" marR="52227" marT="52227" marB="52227"/>
                </a:tc>
                <a:tc>
                  <a:txBody>
                    <a:bodyPr/>
                    <a:lstStyle/>
                    <a:p>
                      <a:pPr marL="0" marR="0">
                        <a:lnSpc>
                          <a:spcPct val="115000"/>
                        </a:lnSpc>
                        <a:spcBef>
                          <a:spcPts val="0"/>
                        </a:spcBef>
                        <a:spcAft>
                          <a:spcPts val="0"/>
                        </a:spcAft>
                      </a:pPr>
                      <a:r>
                        <a:rPr lang="en-US" sz="700">
                          <a:effectLst/>
                        </a:rPr>
                        <a:t> </a:t>
                      </a:r>
                      <a:endParaRPr lang="en-US" sz="900">
                        <a:effectLst/>
                      </a:endParaRPr>
                    </a:p>
                    <a:p>
                      <a:pPr marL="0" marR="0">
                        <a:lnSpc>
                          <a:spcPct val="115000"/>
                        </a:lnSpc>
                        <a:spcBef>
                          <a:spcPts val="0"/>
                        </a:spcBef>
                        <a:spcAft>
                          <a:spcPts val="0"/>
                        </a:spcAft>
                      </a:pPr>
                      <a:r>
                        <a:rPr lang="en-US" sz="700">
                          <a:effectLst/>
                        </a:rPr>
                        <a:t>Reading Activity: (Trained Skills)</a:t>
                      </a:r>
                      <a:endParaRPr lang="en-US" sz="900">
                        <a:effectLst/>
                      </a:endParaRPr>
                    </a:p>
                    <a:p>
                      <a:pPr marL="0" marR="0">
                        <a:lnSpc>
                          <a:spcPct val="115000"/>
                        </a:lnSpc>
                        <a:spcBef>
                          <a:spcPts val="0"/>
                        </a:spcBef>
                        <a:spcAft>
                          <a:spcPts val="0"/>
                        </a:spcAft>
                      </a:pPr>
                      <a:r>
                        <a:rPr lang="en-US" sz="700">
                          <a:effectLst/>
                        </a:rPr>
                        <a:t> </a:t>
                      </a:r>
                      <a:endParaRPr lang="en-US" sz="900">
                        <a:effectLst/>
                      </a:endParaRPr>
                    </a:p>
                    <a:p>
                      <a:pPr marL="0" marR="0">
                        <a:lnSpc>
                          <a:spcPct val="115000"/>
                        </a:lnSpc>
                        <a:spcBef>
                          <a:spcPts val="0"/>
                        </a:spcBef>
                        <a:spcAft>
                          <a:spcPts val="0"/>
                        </a:spcAft>
                      </a:pPr>
                      <a:r>
                        <a:rPr lang="en-US" sz="700" u="sng">
                          <a:effectLst/>
                        </a:rPr>
                        <a:t>https://barclayslifeskills.com/educators/lessons/recognising-and-building-personal-skills-lesson/</a:t>
                      </a:r>
                      <a:endParaRPr lang="en-US" sz="900">
                        <a:effectLst/>
                      </a:endParaRPr>
                    </a:p>
                    <a:p>
                      <a:pPr marL="0" marR="0">
                        <a:lnSpc>
                          <a:spcPct val="115000"/>
                        </a:lnSpc>
                        <a:spcBef>
                          <a:spcPts val="0"/>
                        </a:spcBef>
                        <a:spcAft>
                          <a:spcPts val="0"/>
                        </a:spcAft>
                      </a:pPr>
                      <a:r>
                        <a:rPr lang="en-US" sz="700">
                          <a:effectLst/>
                        </a:rPr>
                        <a:t> </a:t>
                      </a:r>
                      <a:endParaRPr lang="en-US" sz="900">
                        <a:effectLst/>
                      </a:endParaRPr>
                    </a:p>
                    <a:p>
                      <a:pPr marL="0" marR="0">
                        <a:lnSpc>
                          <a:spcPct val="115000"/>
                        </a:lnSpc>
                        <a:spcBef>
                          <a:spcPts val="0"/>
                        </a:spcBef>
                        <a:spcAft>
                          <a:spcPts val="0"/>
                        </a:spcAft>
                      </a:pPr>
                      <a:r>
                        <a:rPr lang="en-US" sz="700">
                          <a:effectLst/>
                        </a:rPr>
                        <a:t>Listening Activity (transferable skills)</a:t>
                      </a:r>
                      <a:endParaRPr lang="en-US" sz="900">
                        <a:effectLst/>
                      </a:endParaRPr>
                    </a:p>
                    <a:p>
                      <a:pPr marL="0" marR="0">
                        <a:lnSpc>
                          <a:spcPct val="115000"/>
                        </a:lnSpc>
                        <a:spcBef>
                          <a:spcPts val="0"/>
                        </a:spcBef>
                        <a:spcAft>
                          <a:spcPts val="0"/>
                        </a:spcAft>
                      </a:pPr>
                      <a:r>
                        <a:rPr lang="en-US" sz="700">
                          <a:effectLst/>
                        </a:rPr>
                        <a:t> </a:t>
                      </a:r>
                      <a:endParaRPr lang="en-US" sz="900">
                        <a:effectLst/>
                      </a:endParaRPr>
                    </a:p>
                    <a:p>
                      <a:pPr marL="0" marR="0">
                        <a:lnSpc>
                          <a:spcPct val="115000"/>
                        </a:lnSpc>
                        <a:spcBef>
                          <a:spcPts val="0"/>
                        </a:spcBef>
                        <a:spcAft>
                          <a:spcPts val="0"/>
                        </a:spcAft>
                      </a:pPr>
                      <a:r>
                        <a:rPr lang="en-US" sz="700" u="sng">
                          <a:effectLst/>
                        </a:rPr>
                        <a:t>https://barclayslifeskills.com/i-want-virtual-work-experience/school/transferable-skills-examples/</a:t>
                      </a:r>
                      <a:endParaRPr lang="en-US" sz="900">
                        <a:effectLst/>
                        <a:latin typeface="Arial" panose="020B0604020202020204" pitchFamily="34" charset="0"/>
                        <a:ea typeface="Arial" panose="020B0604020202020204" pitchFamily="34" charset="0"/>
                      </a:endParaRPr>
                    </a:p>
                  </a:txBody>
                  <a:tcPr marL="52227" marR="52227" marT="52227" marB="52227"/>
                </a:tc>
                <a:extLst>
                  <a:ext uri="{0D108BD9-81ED-4DB2-BD59-A6C34878D82A}">
                    <a16:rowId xmlns:a16="http://schemas.microsoft.com/office/drawing/2014/main" val="2286717518"/>
                  </a:ext>
                </a:extLst>
              </a:tr>
            </a:tbl>
          </a:graphicData>
        </a:graphic>
      </p:graphicFrame>
    </p:spTree>
    <p:extLst>
      <p:ext uri="{BB962C8B-B14F-4D97-AF65-F5344CB8AC3E}">
        <p14:creationId xmlns:p14="http://schemas.microsoft.com/office/powerpoint/2010/main" val="385298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9"/>
        <p:cNvGrpSpPr/>
        <p:nvPr/>
      </p:nvGrpSpPr>
      <p:grpSpPr>
        <a:xfrm>
          <a:off x="0" y="0"/>
          <a:ext cx="0" cy="0"/>
          <a:chOff x="0" y="0"/>
          <a:chExt cx="0" cy="0"/>
        </a:xfrm>
      </p:grpSpPr>
      <p:sp>
        <p:nvSpPr>
          <p:cNvPr id="90" name="Google Shape;90;p1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Clr>
                <a:schemeClr val="dk1"/>
              </a:buClr>
              <a:buSzPct val="52631"/>
              <a:buFont typeface="Arial"/>
              <a:buNone/>
            </a:pPr>
            <a:r>
              <a:rPr lang="en" sz="2090" b="1">
                <a:latin typeface="Montserrat"/>
                <a:ea typeface="Montserrat"/>
                <a:cs typeface="Montserrat"/>
                <a:sym typeface="Montserrat"/>
              </a:rPr>
              <a:t>1.	</a:t>
            </a:r>
            <a:r>
              <a:rPr lang="en" sz="2090" b="1">
                <a:solidFill>
                  <a:schemeClr val="bg1"/>
                </a:solidFill>
                <a:latin typeface="Montserrat"/>
                <a:ea typeface="Montserrat"/>
                <a:cs typeface="Montserrat"/>
                <a:sym typeface="Montserrat"/>
              </a:rPr>
              <a:t>The Online Interview</a:t>
            </a:r>
            <a:endParaRPr sz="2090" b="1">
              <a:solidFill>
                <a:schemeClr val="bg1"/>
              </a:solidFill>
              <a:latin typeface="Montserrat"/>
              <a:ea typeface="Montserrat"/>
              <a:cs typeface="Montserrat"/>
              <a:sym typeface="Montserrat"/>
            </a:endParaRPr>
          </a:p>
        </p:txBody>
      </p:sp>
      <p:pic>
        <p:nvPicPr>
          <p:cNvPr id="92" name="Google Shape;92;p17"/>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93" name="Google Shape;93;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94" name="Google Shape;94;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70000" lnSpcReduction="20000"/>
          </a:bodyPr>
          <a:lstStyle/>
          <a:p>
            <a:pPr marL="0" lvl="0" indent="0" algn="l" rtl="0">
              <a:lnSpc>
                <a:spcPct val="150000"/>
              </a:lnSpc>
              <a:spcBef>
                <a:spcPts val="0"/>
              </a:spcBef>
              <a:spcAft>
                <a:spcPts val="0"/>
              </a:spcAft>
              <a:buSzPct val="73247"/>
              <a:buNone/>
            </a:pPr>
            <a:endParaRPr sz="1276" b="1">
              <a:solidFill>
                <a:schemeClr val="dk1"/>
              </a:solidFill>
              <a:latin typeface="Montserrat"/>
              <a:ea typeface="Montserrat"/>
              <a:cs typeface="Montserrat"/>
              <a:sym typeface="Montserrat"/>
            </a:endParaRPr>
          </a:p>
          <a:p>
            <a:pPr marL="0" lvl="0" indent="0" algn="l" rtl="0">
              <a:lnSpc>
                <a:spcPct val="170000"/>
              </a:lnSpc>
              <a:spcBef>
                <a:spcPts val="1500"/>
              </a:spcBef>
              <a:spcAft>
                <a:spcPts val="0"/>
              </a:spcAft>
              <a:buClr>
                <a:schemeClr val="dk1"/>
              </a:buClr>
              <a:buSzPct val="52631"/>
              <a:buFont typeface="Arial"/>
              <a:buNone/>
            </a:pPr>
            <a:r>
              <a:rPr lang="en" sz="2090" b="1">
                <a:solidFill>
                  <a:schemeClr val="bg1"/>
                </a:solidFill>
                <a:latin typeface="Montserrat"/>
                <a:ea typeface="Montserrat"/>
                <a:cs typeface="Montserrat"/>
                <a:sym typeface="Montserrat"/>
              </a:rPr>
              <a:t>The Online Interview</a:t>
            </a:r>
            <a:endParaRPr sz="2090" b="1">
              <a:solidFill>
                <a:schemeClr val="bg1"/>
              </a:solidFill>
              <a:latin typeface="Montserrat"/>
              <a:ea typeface="Montserrat"/>
              <a:cs typeface="Montserrat"/>
              <a:sym typeface="Montserrat"/>
            </a:endParaRPr>
          </a:p>
          <a:p>
            <a:pPr marL="457200" marR="381000" lvl="0" indent="-301593" algn="l" rtl="0">
              <a:lnSpc>
                <a:spcPct val="150000"/>
              </a:lnSpc>
              <a:spcBef>
                <a:spcPts val="3000"/>
              </a:spcBef>
              <a:spcAft>
                <a:spcPts val="0"/>
              </a:spcAft>
              <a:buClr>
                <a:schemeClr val="dk1"/>
              </a:buClr>
              <a:buSzPct val="100000"/>
              <a:buFont typeface="Montserrat"/>
              <a:buChar char="●"/>
            </a:pPr>
            <a:r>
              <a:rPr lang="en" sz="2090" b="1">
                <a:solidFill>
                  <a:schemeClr val="bg1"/>
                </a:solidFill>
                <a:latin typeface="Montserrat"/>
                <a:ea typeface="Montserrat"/>
                <a:cs typeface="Montserrat"/>
                <a:sym typeface="Montserrat"/>
              </a:rPr>
              <a:t>This might be used to test specific abilities and/or judgement (e.g. a theory test)</a:t>
            </a:r>
            <a:endParaRPr sz="2090" b="1">
              <a:solidFill>
                <a:schemeClr val="bg1"/>
              </a:solidFill>
              <a:latin typeface="Montserrat"/>
              <a:ea typeface="Montserrat"/>
              <a:cs typeface="Montserrat"/>
              <a:sym typeface="Montserrat"/>
            </a:endParaRPr>
          </a:p>
          <a:p>
            <a:pPr marL="457200" marR="381000" lvl="0" indent="-301593" algn="l" rtl="0">
              <a:lnSpc>
                <a:spcPct val="150000"/>
              </a:lnSpc>
              <a:spcBef>
                <a:spcPts val="0"/>
              </a:spcBef>
              <a:spcAft>
                <a:spcPts val="0"/>
              </a:spcAft>
              <a:buClr>
                <a:schemeClr val="dk1"/>
              </a:buClr>
              <a:buSzPct val="100000"/>
              <a:buFont typeface="Montserrat"/>
              <a:buChar char="●"/>
            </a:pPr>
            <a:r>
              <a:rPr lang="en" sz="2090" b="1">
                <a:solidFill>
                  <a:schemeClr val="bg1"/>
                </a:solidFill>
                <a:latin typeface="Montserrat"/>
                <a:ea typeface="Montserrat"/>
                <a:cs typeface="Montserrat"/>
                <a:sym typeface="Montserrat"/>
              </a:rPr>
              <a:t>Employers can assess skills including digital, online communication and problem solving</a:t>
            </a:r>
            <a:endParaRPr sz="2090" b="1">
              <a:solidFill>
                <a:schemeClr val="bg1"/>
              </a:solidFill>
              <a:latin typeface="Montserrat"/>
              <a:ea typeface="Montserrat"/>
              <a:cs typeface="Montserrat"/>
              <a:sym typeface="Montserrat"/>
            </a:endParaRPr>
          </a:p>
          <a:p>
            <a:pPr marL="0" lvl="0" indent="0" algn="l" rtl="0">
              <a:lnSpc>
                <a:spcPct val="150000"/>
              </a:lnSpc>
              <a:spcBef>
                <a:spcPts val="3800"/>
              </a:spcBef>
              <a:spcAft>
                <a:spcPts val="1500"/>
              </a:spcAft>
              <a:buNone/>
            </a:pPr>
            <a:endParaRPr sz="1276" b="1">
              <a:solidFill>
                <a:schemeClr val="dk1"/>
              </a:solidFill>
              <a:latin typeface="Montserrat"/>
              <a:ea typeface="Montserrat"/>
              <a:cs typeface="Montserrat"/>
              <a:sym typeface="Montserrat"/>
            </a:endParaRPr>
          </a:p>
        </p:txBody>
      </p:sp>
      <p:pic>
        <p:nvPicPr>
          <p:cNvPr id="95" name="Google Shape;95;p17"/>
          <p:cNvPicPr preferRelativeResize="0"/>
          <p:nvPr/>
        </p:nvPicPr>
        <p:blipFill>
          <a:blip r:embed="rId4">
            <a:alphaModFix/>
          </a:blip>
          <a:stretch>
            <a:fillRect/>
          </a:stretch>
        </p:blipFill>
        <p:spPr>
          <a:xfrm>
            <a:off x="417175" y="1293175"/>
            <a:ext cx="3306525" cy="2687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9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10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9"/>
        <p:cNvGrpSpPr/>
        <p:nvPr/>
      </p:nvGrpSpPr>
      <p:grpSpPr>
        <a:xfrm>
          <a:off x="0" y="0"/>
          <a:ext cx="0" cy="0"/>
          <a:chOff x="0" y="0"/>
          <a:chExt cx="0" cy="0"/>
        </a:xfrm>
      </p:grpSpPr>
      <p:sp>
        <p:nvSpPr>
          <p:cNvPr id="100" name="Google Shape;100;p1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2.	</a:t>
            </a:r>
            <a:r>
              <a:rPr lang="en" sz="2090" b="1">
                <a:solidFill>
                  <a:schemeClr val="bg1"/>
                </a:solidFill>
                <a:latin typeface="Montserrat"/>
                <a:ea typeface="Montserrat"/>
                <a:cs typeface="Montserrat"/>
                <a:sym typeface="Montserrat"/>
              </a:rPr>
              <a:t>The Phone Interview</a:t>
            </a:r>
            <a:endParaRPr sz="2090" b="1">
              <a:solidFill>
                <a:schemeClr val="bg1"/>
              </a:solidFill>
              <a:latin typeface="Montserrat"/>
              <a:ea typeface="Montserrat"/>
              <a:cs typeface="Montserrat"/>
              <a:sym typeface="Montserrat"/>
            </a:endParaRPr>
          </a:p>
        </p:txBody>
      </p:sp>
      <p:pic>
        <p:nvPicPr>
          <p:cNvPr id="102" name="Google Shape;102;p1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03" name="Google Shape;103;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4" name="Google Shape;104;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32500" lnSpcReduction="20000"/>
          </a:bodyPr>
          <a:lstStyle/>
          <a:p>
            <a:pPr marL="0" lvl="0" indent="0" algn="l" rtl="0">
              <a:lnSpc>
                <a:spcPct val="150000"/>
              </a:lnSpc>
              <a:spcBef>
                <a:spcPts val="0"/>
              </a:spcBef>
              <a:spcAft>
                <a:spcPts val="0"/>
              </a:spcAft>
              <a:buSzPct val="73247"/>
              <a:buNone/>
            </a:pPr>
            <a:endParaRPr sz="1276" b="1">
              <a:solidFill>
                <a:schemeClr val="dk1"/>
              </a:solidFill>
              <a:latin typeface="Montserrat"/>
              <a:ea typeface="Montserrat"/>
              <a:cs typeface="Montserrat"/>
              <a:sym typeface="Montserrat"/>
            </a:endParaRPr>
          </a:p>
          <a:p>
            <a:pPr marL="0" lvl="0" indent="0" algn="l" rtl="0">
              <a:lnSpc>
                <a:spcPct val="100000"/>
              </a:lnSpc>
              <a:spcBef>
                <a:spcPts val="1500"/>
              </a:spcBef>
              <a:spcAft>
                <a:spcPts val="0"/>
              </a:spcAft>
              <a:buNone/>
            </a:pPr>
            <a:r>
              <a:rPr lang="en" sz="4859" b="1">
                <a:solidFill>
                  <a:schemeClr val="bg1"/>
                </a:solidFill>
                <a:latin typeface="Montserrat"/>
                <a:ea typeface="Montserrat"/>
                <a:cs typeface="Montserrat"/>
                <a:sym typeface="Montserrat"/>
              </a:rPr>
              <a:t>Th</a:t>
            </a:r>
            <a:r>
              <a:rPr lang="en" sz="4490" b="1">
                <a:solidFill>
                  <a:schemeClr val="bg1"/>
                </a:solidFill>
                <a:latin typeface="Montserrat"/>
                <a:ea typeface="Montserrat"/>
                <a:cs typeface="Montserrat"/>
                <a:sym typeface="Montserrat"/>
              </a:rPr>
              <a:t>e Phone Interview</a:t>
            </a:r>
            <a:endParaRPr sz="4490" b="1">
              <a:solidFill>
                <a:schemeClr val="bg1"/>
              </a:solidFill>
              <a:latin typeface="Montserrat"/>
              <a:ea typeface="Montserrat"/>
              <a:cs typeface="Montserrat"/>
              <a:sym typeface="Montserrat"/>
            </a:endParaRPr>
          </a:p>
          <a:p>
            <a:pPr marL="0" lvl="0" indent="0" algn="l" rtl="0">
              <a:lnSpc>
                <a:spcPct val="100000"/>
              </a:lnSpc>
              <a:spcBef>
                <a:spcPts val="100"/>
              </a:spcBef>
              <a:spcAft>
                <a:spcPts val="0"/>
              </a:spcAft>
              <a:buNone/>
            </a:pPr>
            <a:endParaRPr sz="4490" b="1">
              <a:solidFill>
                <a:schemeClr val="bg1"/>
              </a:solidFill>
              <a:latin typeface="Montserrat"/>
              <a:ea typeface="Montserrat"/>
              <a:cs typeface="Montserrat"/>
              <a:sym typeface="Montserrat"/>
            </a:endParaRPr>
          </a:p>
          <a:p>
            <a:pPr marL="457200" marR="381000" lvl="0" indent="-304473" algn="l" rtl="0">
              <a:lnSpc>
                <a:spcPct val="100000"/>
              </a:lnSpc>
              <a:spcBef>
                <a:spcPts val="10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This can be used to find out if you sound like a good match for the role before an invitation to meet face-to-face</a:t>
            </a:r>
            <a:endParaRPr sz="3676" b="1">
              <a:solidFill>
                <a:schemeClr val="bg1"/>
              </a:solidFill>
              <a:latin typeface="Montserrat"/>
              <a:ea typeface="Montserrat"/>
              <a:cs typeface="Montserrat"/>
              <a:sym typeface="Montserrat"/>
            </a:endParaRPr>
          </a:p>
          <a:p>
            <a:pPr marL="457200" marR="381000" lvl="0" indent="0" algn="l" rtl="0">
              <a:lnSpc>
                <a:spcPct val="100000"/>
              </a:lnSpc>
              <a:spcBef>
                <a:spcPts val="100"/>
              </a:spcBef>
              <a:spcAft>
                <a:spcPts val="0"/>
              </a:spcAft>
              <a:buNone/>
            </a:pPr>
            <a:endParaRPr sz="3676" b="1">
              <a:solidFill>
                <a:schemeClr val="bg1"/>
              </a:solidFill>
              <a:latin typeface="Montserrat"/>
              <a:ea typeface="Montserrat"/>
              <a:cs typeface="Montserrat"/>
              <a:sym typeface="Montserrat"/>
            </a:endParaRPr>
          </a:p>
          <a:p>
            <a:pPr marL="457200" marR="381000" lvl="0" indent="-304473" algn="l" rtl="0">
              <a:lnSpc>
                <a:spcPct val="100000"/>
              </a:lnSpc>
              <a:spcBef>
                <a:spcPts val="10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You can ask any questions you may have about the employer or role</a:t>
            </a:r>
            <a:endParaRPr sz="3676" b="1">
              <a:solidFill>
                <a:schemeClr val="bg1"/>
              </a:solidFill>
              <a:latin typeface="Montserrat"/>
              <a:ea typeface="Montserrat"/>
              <a:cs typeface="Montserrat"/>
              <a:sym typeface="Montserrat"/>
            </a:endParaRPr>
          </a:p>
          <a:p>
            <a:pPr marL="457200" marR="381000" lvl="0" indent="0" algn="l" rtl="0">
              <a:lnSpc>
                <a:spcPct val="100000"/>
              </a:lnSpc>
              <a:spcBef>
                <a:spcPts val="100"/>
              </a:spcBef>
              <a:spcAft>
                <a:spcPts val="0"/>
              </a:spcAft>
              <a:buNone/>
            </a:pPr>
            <a:endParaRPr sz="3676" b="1">
              <a:solidFill>
                <a:schemeClr val="bg1"/>
              </a:solidFill>
              <a:latin typeface="Montserrat"/>
              <a:ea typeface="Montserrat"/>
              <a:cs typeface="Montserrat"/>
              <a:sym typeface="Montserrat"/>
            </a:endParaRPr>
          </a:p>
          <a:p>
            <a:pPr marL="457200" marR="381000" lvl="0" indent="-304473" algn="l" rtl="0">
              <a:lnSpc>
                <a:spcPct val="100000"/>
              </a:lnSpc>
              <a:spcBef>
                <a:spcPts val="10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Employers can assess your confidence, verbal communication and listening skills</a:t>
            </a:r>
            <a:endParaRPr sz="1276" b="1">
              <a:solidFill>
                <a:schemeClr val="bg1"/>
              </a:solidFill>
              <a:latin typeface="Montserrat"/>
              <a:ea typeface="Montserrat"/>
              <a:cs typeface="Montserrat"/>
              <a:sym typeface="Montserrat"/>
            </a:endParaRPr>
          </a:p>
          <a:p>
            <a:pPr marL="0" lvl="0" indent="0" algn="l" rtl="0">
              <a:lnSpc>
                <a:spcPct val="150000"/>
              </a:lnSpc>
              <a:spcBef>
                <a:spcPts val="100"/>
              </a:spcBef>
              <a:spcAft>
                <a:spcPts val="1500"/>
              </a:spcAft>
              <a:buNone/>
            </a:pPr>
            <a:endParaRPr sz="1276" b="1">
              <a:solidFill>
                <a:schemeClr val="dk1"/>
              </a:solidFill>
              <a:latin typeface="Montserrat"/>
              <a:ea typeface="Montserrat"/>
              <a:cs typeface="Montserrat"/>
              <a:sym typeface="Montserrat"/>
            </a:endParaRPr>
          </a:p>
        </p:txBody>
      </p:sp>
      <p:pic>
        <p:nvPicPr>
          <p:cNvPr id="105" name="Google Shape;105;p18"/>
          <p:cNvPicPr preferRelativeResize="0"/>
          <p:nvPr/>
        </p:nvPicPr>
        <p:blipFill>
          <a:blip r:embed="rId4">
            <a:alphaModFix/>
          </a:blip>
          <a:stretch>
            <a:fillRect/>
          </a:stretch>
        </p:blipFill>
        <p:spPr>
          <a:xfrm>
            <a:off x="404675" y="1271475"/>
            <a:ext cx="2869100" cy="2492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0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1000"/>
                                        <p:tgtEl>
                                          <p:spTgt spid="10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9"/>
        <p:cNvGrpSpPr/>
        <p:nvPr/>
      </p:nvGrpSpPr>
      <p:grpSpPr>
        <a:xfrm>
          <a:off x="0" y="0"/>
          <a:ext cx="0" cy="0"/>
          <a:chOff x="0" y="0"/>
          <a:chExt cx="0" cy="0"/>
        </a:xfrm>
      </p:grpSpPr>
      <p:sp>
        <p:nvSpPr>
          <p:cNvPr id="110" name="Google Shape;110;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1" name="Google Shape;111;p19"/>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3.	</a:t>
            </a:r>
            <a:r>
              <a:rPr lang="en" sz="2090" b="1">
                <a:solidFill>
                  <a:schemeClr val="bg1"/>
                </a:solidFill>
                <a:latin typeface="Montserrat"/>
                <a:ea typeface="Montserrat"/>
                <a:cs typeface="Montserrat"/>
                <a:sym typeface="Montserrat"/>
              </a:rPr>
              <a:t>The face to face Interview</a:t>
            </a:r>
            <a:endParaRPr sz="2090" b="1">
              <a:solidFill>
                <a:schemeClr val="bg1"/>
              </a:solidFill>
              <a:latin typeface="Montserrat"/>
              <a:ea typeface="Montserrat"/>
              <a:cs typeface="Montserrat"/>
              <a:sym typeface="Montserrat"/>
            </a:endParaRPr>
          </a:p>
        </p:txBody>
      </p:sp>
      <p:pic>
        <p:nvPicPr>
          <p:cNvPr id="112" name="Google Shape;112;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13" name="Google Shape;113;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4" name="Google Shape;114;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32500" lnSpcReduction="20000"/>
          </a:bodyPr>
          <a:lstStyle/>
          <a:p>
            <a:pPr marL="0" lvl="0" indent="0" algn="l" rtl="0">
              <a:lnSpc>
                <a:spcPct val="150000"/>
              </a:lnSpc>
              <a:spcBef>
                <a:spcPts val="0"/>
              </a:spcBef>
              <a:spcAft>
                <a:spcPts val="0"/>
              </a:spcAft>
              <a:buSzPct val="73247"/>
              <a:buNone/>
            </a:pPr>
            <a:endParaRPr sz="1276" b="1">
              <a:solidFill>
                <a:schemeClr val="dk1"/>
              </a:solidFill>
              <a:latin typeface="Montserrat"/>
              <a:ea typeface="Montserrat"/>
              <a:cs typeface="Montserrat"/>
              <a:sym typeface="Montserrat"/>
            </a:endParaRPr>
          </a:p>
          <a:p>
            <a:pPr marL="0" lvl="0" indent="0" algn="l" rtl="0">
              <a:lnSpc>
                <a:spcPct val="100000"/>
              </a:lnSpc>
              <a:spcBef>
                <a:spcPts val="1500"/>
              </a:spcBef>
              <a:spcAft>
                <a:spcPts val="0"/>
              </a:spcAft>
              <a:buNone/>
            </a:pPr>
            <a:r>
              <a:rPr lang="en" sz="4859" b="1">
                <a:solidFill>
                  <a:schemeClr val="bg1"/>
                </a:solidFill>
                <a:latin typeface="Montserrat"/>
                <a:ea typeface="Montserrat"/>
                <a:cs typeface="Montserrat"/>
                <a:sym typeface="Montserrat"/>
              </a:rPr>
              <a:t>Th</a:t>
            </a:r>
            <a:r>
              <a:rPr lang="en" sz="4490" b="1">
                <a:solidFill>
                  <a:schemeClr val="bg1"/>
                </a:solidFill>
                <a:latin typeface="Montserrat"/>
                <a:ea typeface="Montserrat"/>
                <a:cs typeface="Montserrat"/>
                <a:sym typeface="Montserrat"/>
              </a:rPr>
              <a:t>e face to face Interview</a:t>
            </a:r>
            <a:endParaRPr sz="4490" b="1">
              <a:solidFill>
                <a:schemeClr val="bg1"/>
              </a:solidFill>
              <a:latin typeface="Montserrat"/>
              <a:ea typeface="Montserrat"/>
              <a:cs typeface="Montserrat"/>
              <a:sym typeface="Montserrat"/>
            </a:endParaRPr>
          </a:p>
          <a:p>
            <a:pPr marL="0" lvl="0" indent="0" algn="l" rtl="0">
              <a:lnSpc>
                <a:spcPct val="100000"/>
              </a:lnSpc>
              <a:spcBef>
                <a:spcPts val="100"/>
              </a:spcBef>
              <a:spcAft>
                <a:spcPts val="0"/>
              </a:spcAft>
              <a:buNone/>
            </a:pPr>
            <a:endParaRPr sz="4490" b="1">
              <a:solidFill>
                <a:schemeClr val="bg1"/>
              </a:solidFill>
              <a:latin typeface="Montserrat"/>
              <a:ea typeface="Montserrat"/>
              <a:cs typeface="Montserrat"/>
              <a:sym typeface="Montserrat"/>
            </a:endParaRPr>
          </a:p>
          <a:p>
            <a:pPr marL="457200" marR="381000" lvl="0" indent="-304473" algn="l" rtl="0">
              <a:lnSpc>
                <a:spcPct val="100000"/>
              </a:lnSpc>
              <a:spcBef>
                <a:spcPts val="10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This can be used to find out if you sound like a good match for the role before an invitation to meet face-to-face</a:t>
            </a:r>
            <a:endParaRPr sz="3676" b="1">
              <a:solidFill>
                <a:schemeClr val="bg1"/>
              </a:solidFill>
              <a:latin typeface="Montserrat"/>
              <a:ea typeface="Montserrat"/>
              <a:cs typeface="Montserrat"/>
              <a:sym typeface="Montserrat"/>
            </a:endParaRPr>
          </a:p>
          <a:p>
            <a:pPr marL="457200" marR="381000" lvl="0" indent="0" algn="l" rtl="0">
              <a:lnSpc>
                <a:spcPct val="100000"/>
              </a:lnSpc>
              <a:spcBef>
                <a:spcPts val="100"/>
              </a:spcBef>
              <a:spcAft>
                <a:spcPts val="0"/>
              </a:spcAft>
              <a:buNone/>
            </a:pPr>
            <a:endParaRPr sz="3676" b="1">
              <a:solidFill>
                <a:schemeClr val="bg1"/>
              </a:solidFill>
              <a:latin typeface="Montserrat"/>
              <a:ea typeface="Montserrat"/>
              <a:cs typeface="Montserrat"/>
              <a:sym typeface="Montserrat"/>
            </a:endParaRPr>
          </a:p>
          <a:p>
            <a:pPr marL="457200" marR="381000" lvl="0" indent="-304473" algn="l" rtl="0">
              <a:lnSpc>
                <a:spcPct val="100000"/>
              </a:lnSpc>
              <a:spcBef>
                <a:spcPts val="10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You can ask any questions you may have about the employer or role</a:t>
            </a:r>
            <a:endParaRPr sz="3676" b="1">
              <a:solidFill>
                <a:schemeClr val="bg1"/>
              </a:solidFill>
              <a:latin typeface="Montserrat"/>
              <a:ea typeface="Montserrat"/>
              <a:cs typeface="Montserrat"/>
              <a:sym typeface="Montserrat"/>
            </a:endParaRPr>
          </a:p>
          <a:p>
            <a:pPr marL="457200" marR="381000" lvl="0" indent="0" algn="l" rtl="0">
              <a:lnSpc>
                <a:spcPct val="100000"/>
              </a:lnSpc>
              <a:spcBef>
                <a:spcPts val="100"/>
              </a:spcBef>
              <a:spcAft>
                <a:spcPts val="0"/>
              </a:spcAft>
              <a:buNone/>
            </a:pPr>
            <a:endParaRPr sz="3676" b="1">
              <a:solidFill>
                <a:schemeClr val="bg1"/>
              </a:solidFill>
              <a:latin typeface="Montserrat"/>
              <a:ea typeface="Montserrat"/>
              <a:cs typeface="Montserrat"/>
              <a:sym typeface="Montserrat"/>
            </a:endParaRPr>
          </a:p>
          <a:p>
            <a:pPr marL="457200" marR="381000" lvl="0" indent="-304473" algn="l" rtl="0">
              <a:lnSpc>
                <a:spcPct val="100000"/>
              </a:lnSpc>
              <a:spcBef>
                <a:spcPts val="10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Employers can assess your confidence, verbal communication and listening skills</a:t>
            </a:r>
            <a:endParaRPr sz="1276" b="1">
              <a:solidFill>
                <a:schemeClr val="bg1"/>
              </a:solidFill>
              <a:latin typeface="Montserrat"/>
              <a:ea typeface="Montserrat"/>
              <a:cs typeface="Montserrat"/>
              <a:sym typeface="Montserrat"/>
            </a:endParaRPr>
          </a:p>
          <a:p>
            <a:pPr marL="0" lvl="0" indent="0" algn="l" rtl="0">
              <a:lnSpc>
                <a:spcPct val="150000"/>
              </a:lnSpc>
              <a:spcBef>
                <a:spcPts val="100"/>
              </a:spcBef>
              <a:spcAft>
                <a:spcPts val="1500"/>
              </a:spcAft>
              <a:buNone/>
            </a:pPr>
            <a:endParaRPr sz="1276" b="1">
              <a:solidFill>
                <a:schemeClr val="dk1"/>
              </a:solidFill>
              <a:latin typeface="Montserrat"/>
              <a:ea typeface="Montserrat"/>
              <a:cs typeface="Montserrat"/>
              <a:sym typeface="Montserrat"/>
            </a:endParaRPr>
          </a:p>
        </p:txBody>
      </p:sp>
      <p:pic>
        <p:nvPicPr>
          <p:cNvPr id="115" name="Google Shape;115;p19"/>
          <p:cNvPicPr preferRelativeResize="0"/>
          <p:nvPr/>
        </p:nvPicPr>
        <p:blipFill>
          <a:blip r:embed="rId4">
            <a:alphaModFix/>
          </a:blip>
          <a:stretch>
            <a:fillRect/>
          </a:stretch>
        </p:blipFill>
        <p:spPr>
          <a:xfrm>
            <a:off x="404675" y="1271475"/>
            <a:ext cx="2869100" cy="2492075"/>
          </a:xfrm>
          <a:prstGeom prst="rect">
            <a:avLst/>
          </a:prstGeom>
          <a:noFill/>
          <a:ln>
            <a:noFill/>
          </a:ln>
        </p:spPr>
      </p:pic>
      <p:pic>
        <p:nvPicPr>
          <p:cNvPr id="116" name="Google Shape;116;p19"/>
          <p:cNvPicPr preferRelativeResize="0"/>
          <p:nvPr/>
        </p:nvPicPr>
        <p:blipFill>
          <a:blip r:embed="rId5">
            <a:alphaModFix/>
          </a:blip>
          <a:stretch>
            <a:fillRect/>
          </a:stretch>
        </p:blipFill>
        <p:spPr>
          <a:xfrm>
            <a:off x="404675" y="1152475"/>
            <a:ext cx="3999900" cy="3094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1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1000"/>
                                        <p:tgtEl>
                                          <p:spTgt spid="1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20"/>
        <p:cNvGrpSpPr/>
        <p:nvPr/>
      </p:nvGrpSpPr>
      <p:grpSpPr>
        <a:xfrm>
          <a:off x="0" y="0"/>
          <a:ext cx="0" cy="0"/>
          <a:chOff x="0" y="0"/>
          <a:chExt cx="0" cy="0"/>
        </a:xfrm>
      </p:grpSpPr>
      <p:sp>
        <p:nvSpPr>
          <p:cNvPr id="121" name="Google Shape;121;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2" name="Google Shape;122;p20"/>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4.	</a:t>
            </a:r>
            <a:r>
              <a:rPr lang="en" sz="2090" b="1">
                <a:solidFill>
                  <a:schemeClr val="bg1"/>
                </a:solidFill>
                <a:latin typeface="Montserrat"/>
                <a:ea typeface="Montserrat"/>
                <a:cs typeface="Montserrat"/>
                <a:sym typeface="Montserrat"/>
              </a:rPr>
              <a:t>The Video Interview</a:t>
            </a:r>
            <a:endParaRPr sz="2090" b="1">
              <a:solidFill>
                <a:schemeClr val="bg1"/>
              </a:solidFill>
              <a:latin typeface="Montserrat"/>
              <a:ea typeface="Montserrat"/>
              <a:cs typeface="Montserrat"/>
              <a:sym typeface="Montserrat"/>
            </a:endParaRPr>
          </a:p>
        </p:txBody>
      </p:sp>
      <p:pic>
        <p:nvPicPr>
          <p:cNvPr id="123" name="Google Shape;123;p20"/>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24" name="Google Shape;124;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5" name="Google Shape;125;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0"/>
              </a:spcAft>
              <a:buSzPct val="73247"/>
              <a:buNone/>
            </a:pPr>
            <a:endParaRPr sz="1276" b="1">
              <a:solidFill>
                <a:schemeClr val="bg1"/>
              </a:solidFill>
              <a:latin typeface="Montserrat"/>
              <a:ea typeface="Montserrat"/>
              <a:cs typeface="Montserrat"/>
              <a:sym typeface="Montserrat"/>
            </a:endParaRPr>
          </a:p>
          <a:p>
            <a:pPr marL="0" lvl="0" indent="0" algn="l" rtl="0">
              <a:lnSpc>
                <a:spcPct val="100000"/>
              </a:lnSpc>
              <a:spcBef>
                <a:spcPts val="1500"/>
              </a:spcBef>
              <a:spcAft>
                <a:spcPts val="0"/>
              </a:spcAft>
              <a:buNone/>
            </a:pPr>
            <a:r>
              <a:rPr lang="en" sz="4859" b="1">
                <a:solidFill>
                  <a:schemeClr val="bg1"/>
                </a:solidFill>
                <a:latin typeface="Montserrat"/>
                <a:ea typeface="Montserrat"/>
                <a:cs typeface="Montserrat"/>
                <a:sym typeface="Montserrat"/>
              </a:rPr>
              <a:t>Th</a:t>
            </a:r>
            <a:r>
              <a:rPr lang="en" sz="4490" b="1">
                <a:solidFill>
                  <a:schemeClr val="bg1"/>
                </a:solidFill>
                <a:latin typeface="Montserrat"/>
                <a:ea typeface="Montserrat"/>
                <a:cs typeface="Montserrat"/>
                <a:sym typeface="Montserrat"/>
              </a:rPr>
              <a:t>e Video Interview</a:t>
            </a:r>
            <a:endParaRPr sz="4490" b="1">
              <a:solidFill>
                <a:schemeClr val="bg1"/>
              </a:solidFill>
              <a:latin typeface="Montserrat"/>
              <a:ea typeface="Montserrat"/>
              <a:cs typeface="Montserrat"/>
              <a:sym typeface="Montserrat"/>
            </a:endParaRPr>
          </a:p>
          <a:p>
            <a:pPr marL="0" lvl="0" indent="0" algn="l" rtl="0">
              <a:lnSpc>
                <a:spcPct val="100000"/>
              </a:lnSpc>
              <a:spcBef>
                <a:spcPts val="100"/>
              </a:spcBef>
              <a:spcAft>
                <a:spcPts val="0"/>
              </a:spcAft>
              <a:buNone/>
            </a:pPr>
            <a:endParaRPr sz="4490" b="1">
              <a:solidFill>
                <a:schemeClr val="bg1"/>
              </a:solidFill>
              <a:latin typeface="Montserrat"/>
              <a:ea typeface="Montserrat"/>
              <a:cs typeface="Montserrat"/>
              <a:sym typeface="Montserrat"/>
            </a:endParaRPr>
          </a:p>
          <a:p>
            <a:pPr marL="457200" marR="381000" lvl="0" indent="-307266" algn="l" rtl="0">
              <a:lnSpc>
                <a:spcPct val="150000"/>
              </a:lnSpc>
              <a:spcBef>
                <a:spcPts val="100"/>
              </a:spcBef>
              <a:spcAft>
                <a:spcPts val="0"/>
              </a:spcAft>
              <a:buClr>
                <a:schemeClr val="dk1"/>
              </a:buClr>
              <a:buSzPct val="131954"/>
              <a:buFont typeface="Montserrat"/>
              <a:buChar char="●"/>
            </a:pPr>
            <a:r>
              <a:rPr lang="en" sz="3755" b="1">
                <a:solidFill>
                  <a:schemeClr val="bg1"/>
                </a:solidFill>
                <a:latin typeface="Montserrat"/>
                <a:ea typeface="Montserrat"/>
                <a:cs typeface="Montserrat"/>
                <a:sym typeface="Montserrat"/>
              </a:rPr>
              <a:t>If the interview is in a different location, involves working remotely or from home, or you are unable to attend in person, a video call is a good replacement for a face-to-face interview</a:t>
            </a:r>
            <a:endParaRPr sz="3755" b="1">
              <a:solidFill>
                <a:schemeClr val="bg1"/>
              </a:solidFill>
              <a:latin typeface="Montserrat"/>
              <a:ea typeface="Montserrat"/>
              <a:cs typeface="Montserrat"/>
              <a:sym typeface="Montserrat"/>
            </a:endParaRPr>
          </a:p>
          <a:p>
            <a:pPr marL="457200" marR="381000" lvl="0" indent="0" algn="l" rtl="0">
              <a:lnSpc>
                <a:spcPct val="150000"/>
              </a:lnSpc>
              <a:spcBef>
                <a:spcPts val="100"/>
              </a:spcBef>
              <a:spcAft>
                <a:spcPts val="0"/>
              </a:spcAft>
              <a:buNone/>
            </a:pPr>
            <a:endParaRPr sz="3755" b="1">
              <a:solidFill>
                <a:schemeClr val="bg1"/>
              </a:solidFill>
              <a:latin typeface="Montserrat"/>
              <a:ea typeface="Montserrat"/>
              <a:cs typeface="Montserrat"/>
              <a:sym typeface="Montserrat"/>
            </a:endParaRPr>
          </a:p>
          <a:p>
            <a:pPr marL="457200" marR="381000" lvl="0" indent="-288216" algn="l" rtl="0">
              <a:lnSpc>
                <a:spcPct val="150000"/>
              </a:lnSpc>
              <a:spcBef>
                <a:spcPts val="100"/>
              </a:spcBef>
              <a:spcAft>
                <a:spcPts val="0"/>
              </a:spcAft>
              <a:buClr>
                <a:schemeClr val="dk1"/>
              </a:buClr>
              <a:buSzPct val="100000"/>
              <a:buFont typeface="Montserrat"/>
              <a:buChar char="●"/>
            </a:pPr>
            <a:r>
              <a:rPr lang="en" sz="3755" b="1">
                <a:solidFill>
                  <a:schemeClr val="bg1"/>
                </a:solidFill>
                <a:latin typeface="Montserrat"/>
                <a:ea typeface="Montserrat"/>
                <a:cs typeface="Montserrat"/>
                <a:sym typeface="Montserrat"/>
              </a:rPr>
              <a:t>Video can be used to assess your confidence, face-to-face communication skills and to hear examples of key areas that are essential to the role (e.g. teamwork or problem solving)</a:t>
            </a:r>
            <a:endParaRPr sz="3755" b="1">
              <a:solidFill>
                <a:schemeClr val="bg1"/>
              </a:solidFill>
              <a:latin typeface="Montserrat"/>
              <a:ea typeface="Montserrat"/>
              <a:cs typeface="Montserrat"/>
              <a:sym typeface="Montserrat"/>
            </a:endParaRPr>
          </a:p>
          <a:p>
            <a:pPr marL="457200" marR="381000" lvl="0" indent="0" algn="l" rtl="0">
              <a:lnSpc>
                <a:spcPct val="100000"/>
              </a:lnSpc>
              <a:spcBef>
                <a:spcPts val="100"/>
              </a:spcBef>
              <a:spcAft>
                <a:spcPts val="0"/>
              </a:spcAft>
              <a:buNone/>
            </a:pPr>
            <a:endParaRPr sz="3676" b="1">
              <a:solidFill>
                <a:schemeClr val="bg1"/>
              </a:solidFill>
              <a:latin typeface="Montserrat"/>
              <a:ea typeface="Montserrat"/>
              <a:cs typeface="Montserrat"/>
              <a:sym typeface="Montserrat"/>
            </a:endParaRPr>
          </a:p>
          <a:p>
            <a:pPr marL="0" lvl="0" indent="0" algn="l" rtl="0">
              <a:lnSpc>
                <a:spcPct val="150000"/>
              </a:lnSpc>
              <a:spcBef>
                <a:spcPts val="100"/>
              </a:spcBef>
              <a:spcAft>
                <a:spcPts val="1500"/>
              </a:spcAft>
              <a:buNone/>
            </a:pPr>
            <a:endParaRPr sz="1276" b="1">
              <a:solidFill>
                <a:schemeClr val="dk1"/>
              </a:solidFill>
              <a:latin typeface="Montserrat"/>
              <a:ea typeface="Montserrat"/>
              <a:cs typeface="Montserrat"/>
              <a:sym typeface="Montserrat"/>
            </a:endParaRPr>
          </a:p>
        </p:txBody>
      </p:sp>
      <p:pic>
        <p:nvPicPr>
          <p:cNvPr id="126" name="Google Shape;126;p20"/>
          <p:cNvPicPr preferRelativeResize="0"/>
          <p:nvPr/>
        </p:nvPicPr>
        <p:blipFill>
          <a:blip r:embed="rId4">
            <a:alphaModFix/>
          </a:blip>
          <a:stretch>
            <a:fillRect/>
          </a:stretch>
        </p:blipFill>
        <p:spPr>
          <a:xfrm>
            <a:off x="404675" y="1271475"/>
            <a:ext cx="2869100" cy="2492075"/>
          </a:xfrm>
          <a:prstGeom prst="rect">
            <a:avLst/>
          </a:prstGeom>
          <a:noFill/>
          <a:ln>
            <a:noFill/>
          </a:ln>
        </p:spPr>
      </p:pic>
      <p:pic>
        <p:nvPicPr>
          <p:cNvPr id="127" name="Google Shape;127;p20"/>
          <p:cNvPicPr preferRelativeResize="0"/>
          <p:nvPr/>
        </p:nvPicPr>
        <p:blipFill>
          <a:blip r:embed="rId5">
            <a:alphaModFix/>
          </a:blip>
          <a:stretch>
            <a:fillRect/>
          </a:stretch>
        </p:blipFill>
        <p:spPr>
          <a:xfrm>
            <a:off x="404675" y="1152475"/>
            <a:ext cx="3999900" cy="3094250"/>
          </a:xfrm>
          <a:prstGeom prst="rect">
            <a:avLst/>
          </a:prstGeom>
          <a:noFill/>
          <a:ln>
            <a:noFill/>
          </a:ln>
        </p:spPr>
      </p:pic>
      <p:pic>
        <p:nvPicPr>
          <p:cNvPr id="128" name="Google Shape;128;p20"/>
          <p:cNvPicPr preferRelativeResize="0"/>
          <p:nvPr/>
        </p:nvPicPr>
        <p:blipFill>
          <a:blip r:embed="rId6">
            <a:alphaModFix/>
          </a:blip>
          <a:stretch>
            <a:fillRect/>
          </a:stretch>
        </p:blipFill>
        <p:spPr>
          <a:xfrm>
            <a:off x="404675" y="1145375"/>
            <a:ext cx="3999900" cy="3094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fade">
                                      <p:cBhvr>
                                        <p:cTn id="11" dur="1000"/>
                                        <p:tgtEl>
                                          <p:spTgt spid="1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fade">
                                      <p:cBhvr>
                                        <p:cTn id="16"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32"/>
        <p:cNvGrpSpPr/>
        <p:nvPr/>
      </p:nvGrpSpPr>
      <p:grpSpPr>
        <a:xfrm>
          <a:off x="0" y="0"/>
          <a:ext cx="0" cy="0"/>
          <a:chOff x="0" y="0"/>
          <a:chExt cx="0" cy="0"/>
        </a:xfrm>
      </p:grpSpPr>
      <p:sp>
        <p:nvSpPr>
          <p:cNvPr id="133" name="Google Shape;133;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4" name="Google Shape;134;p21"/>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5.	</a:t>
            </a:r>
            <a:r>
              <a:rPr lang="en" sz="2090" b="1">
                <a:solidFill>
                  <a:schemeClr val="bg1"/>
                </a:solidFill>
                <a:latin typeface="Montserrat"/>
                <a:ea typeface="Montserrat"/>
                <a:cs typeface="Montserrat"/>
                <a:sym typeface="Montserrat"/>
              </a:rPr>
              <a:t>The Panel Interview</a:t>
            </a:r>
            <a:endParaRPr sz="2090" b="1">
              <a:solidFill>
                <a:schemeClr val="bg1"/>
              </a:solidFill>
              <a:latin typeface="Montserrat"/>
              <a:ea typeface="Montserrat"/>
              <a:cs typeface="Montserrat"/>
              <a:sym typeface="Montserrat"/>
            </a:endParaRPr>
          </a:p>
        </p:txBody>
      </p:sp>
      <p:pic>
        <p:nvPicPr>
          <p:cNvPr id="135" name="Google Shape;135;p2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36" name="Google Shape;136;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37" name="Google Shape;137;p21"/>
          <p:cNvSpPr txBox="1">
            <a:spLocks noGrp="1"/>
          </p:cNvSpPr>
          <p:nvPr>
            <p:ph type="body" idx="2"/>
          </p:nvPr>
        </p:nvSpPr>
        <p:spPr>
          <a:xfrm>
            <a:off x="4832400" y="1173642"/>
            <a:ext cx="3999900" cy="3416400"/>
          </a:xfrm>
          <a:prstGeom prst="rect">
            <a:avLst/>
          </a:prstGeom>
        </p:spPr>
        <p:txBody>
          <a:bodyPr spcFirstLastPara="1" wrap="square" lIns="91425" tIns="91425" rIns="91425" bIns="91425" anchor="t" anchorCtr="0">
            <a:normAutofit fontScale="32500" lnSpcReduction="20000"/>
          </a:bodyPr>
          <a:lstStyle/>
          <a:p>
            <a:pPr marL="0" lvl="0" indent="0" algn="l" rtl="0">
              <a:lnSpc>
                <a:spcPct val="150000"/>
              </a:lnSpc>
              <a:spcBef>
                <a:spcPts val="0"/>
              </a:spcBef>
              <a:spcAft>
                <a:spcPts val="0"/>
              </a:spcAft>
              <a:buSzPct val="73247"/>
              <a:buNone/>
            </a:pPr>
            <a:endParaRPr sz="1276" b="1">
              <a:solidFill>
                <a:schemeClr val="dk1"/>
              </a:solidFill>
              <a:latin typeface="Montserrat"/>
              <a:ea typeface="Montserrat"/>
              <a:cs typeface="Montserrat"/>
              <a:sym typeface="Montserrat"/>
            </a:endParaRPr>
          </a:p>
          <a:p>
            <a:pPr marL="0" lvl="0" indent="0" algn="l" rtl="0">
              <a:lnSpc>
                <a:spcPct val="100000"/>
              </a:lnSpc>
              <a:spcBef>
                <a:spcPts val="1500"/>
              </a:spcBef>
              <a:spcAft>
                <a:spcPts val="0"/>
              </a:spcAft>
              <a:buNone/>
            </a:pPr>
            <a:r>
              <a:rPr lang="en" sz="4859" b="1">
                <a:solidFill>
                  <a:schemeClr val="bg1"/>
                </a:solidFill>
                <a:latin typeface="Montserrat"/>
                <a:ea typeface="Montserrat"/>
                <a:cs typeface="Montserrat"/>
                <a:sym typeface="Montserrat"/>
              </a:rPr>
              <a:t>Th</a:t>
            </a:r>
            <a:r>
              <a:rPr lang="en" sz="4490" b="1">
                <a:solidFill>
                  <a:schemeClr val="bg1"/>
                </a:solidFill>
                <a:latin typeface="Montserrat"/>
                <a:ea typeface="Montserrat"/>
                <a:cs typeface="Montserrat"/>
                <a:sym typeface="Montserrat"/>
              </a:rPr>
              <a:t>e Panel Interview</a:t>
            </a:r>
            <a:endParaRPr sz="4490" b="1">
              <a:solidFill>
                <a:schemeClr val="bg1"/>
              </a:solidFill>
              <a:latin typeface="Montserrat"/>
              <a:ea typeface="Montserrat"/>
              <a:cs typeface="Montserrat"/>
              <a:sym typeface="Montserrat"/>
            </a:endParaRPr>
          </a:p>
          <a:p>
            <a:pPr marL="0" lvl="0" indent="0" algn="l" rtl="0">
              <a:lnSpc>
                <a:spcPct val="100000"/>
              </a:lnSpc>
              <a:spcBef>
                <a:spcPts val="100"/>
              </a:spcBef>
              <a:spcAft>
                <a:spcPts val="0"/>
              </a:spcAft>
              <a:buNone/>
            </a:pPr>
            <a:endParaRPr sz="4490" b="1">
              <a:solidFill>
                <a:schemeClr val="bg1"/>
              </a:solidFill>
              <a:latin typeface="Montserrat"/>
              <a:ea typeface="Montserrat"/>
              <a:cs typeface="Montserrat"/>
              <a:sym typeface="Montserrat"/>
            </a:endParaRPr>
          </a:p>
          <a:p>
            <a:pPr marL="457200" marR="381000" lvl="0" indent="-306101" algn="l" rtl="0">
              <a:lnSpc>
                <a:spcPct val="150000"/>
              </a:lnSpc>
              <a:spcBef>
                <a:spcPts val="100"/>
              </a:spcBef>
              <a:spcAft>
                <a:spcPts val="0"/>
              </a:spcAft>
              <a:buClr>
                <a:schemeClr val="dk1"/>
              </a:buClr>
              <a:buSzPct val="100000"/>
              <a:buFont typeface="Montserrat"/>
              <a:buChar char="●"/>
            </a:pPr>
            <a:r>
              <a:rPr lang="en" sz="3755" b="1">
                <a:solidFill>
                  <a:schemeClr val="bg1"/>
                </a:solidFill>
                <a:latin typeface="Montserrat"/>
                <a:ea typeface="Montserrat"/>
                <a:cs typeface="Montserrat"/>
                <a:sym typeface="Montserrat"/>
              </a:rPr>
              <a:t>Each person making up the panel could be assessing different things, and your role might link to each of theirs</a:t>
            </a:r>
            <a:endParaRPr sz="3755" b="1">
              <a:solidFill>
                <a:schemeClr val="bg1"/>
              </a:solidFill>
              <a:latin typeface="Montserrat"/>
              <a:ea typeface="Montserrat"/>
              <a:cs typeface="Montserrat"/>
              <a:sym typeface="Montserrat"/>
            </a:endParaRPr>
          </a:p>
          <a:p>
            <a:pPr marL="457200" marR="381000" lvl="0" indent="0" algn="l" rtl="0">
              <a:lnSpc>
                <a:spcPct val="150000"/>
              </a:lnSpc>
              <a:spcBef>
                <a:spcPts val="0"/>
              </a:spcBef>
              <a:spcAft>
                <a:spcPts val="0"/>
              </a:spcAft>
              <a:buNone/>
            </a:pPr>
            <a:endParaRPr sz="3755" b="1">
              <a:solidFill>
                <a:schemeClr val="bg1"/>
              </a:solidFill>
              <a:latin typeface="Montserrat"/>
              <a:ea typeface="Montserrat"/>
              <a:cs typeface="Montserrat"/>
              <a:sym typeface="Montserrat"/>
            </a:endParaRPr>
          </a:p>
          <a:p>
            <a:pPr marL="457200" marR="381000" lvl="0" indent="-306101" algn="l" rtl="0">
              <a:lnSpc>
                <a:spcPct val="150000"/>
              </a:lnSpc>
              <a:spcBef>
                <a:spcPts val="0"/>
              </a:spcBef>
              <a:spcAft>
                <a:spcPts val="0"/>
              </a:spcAft>
              <a:buClr>
                <a:schemeClr val="dk1"/>
              </a:buClr>
              <a:buSzPct val="100000"/>
              <a:buFont typeface="Montserrat"/>
              <a:buChar char="●"/>
            </a:pPr>
            <a:r>
              <a:rPr lang="en" sz="3755" b="1">
                <a:solidFill>
                  <a:schemeClr val="bg1"/>
                </a:solidFill>
                <a:latin typeface="Montserrat"/>
                <a:ea typeface="Montserrat"/>
                <a:cs typeface="Montserrat"/>
                <a:sym typeface="Montserrat"/>
              </a:rPr>
              <a:t>Employers can evaluate how well you speak under pressure and to an audience</a:t>
            </a:r>
            <a:endParaRPr sz="3755" b="1">
              <a:solidFill>
                <a:schemeClr val="bg1"/>
              </a:solidFill>
              <a:latin typeface="Montserrat"/>
              <a:ea typeface="Montserrat"/>
              <a:cs typeface="Montserrat"/>
              <a:sym typeface="Montserrat"/>
            </a:endParaRPr>
          </a:p>
          <a:p>
            <a:pPr marL="457200" marR="381000" lvl="0" indent="0" algn="l" rtl="0">
              <a:lnSpc>
                <a:spcPct val="150000"/>
              </a:lnSpc>
              <a:spcBef>
                <a:spcPts val="100"/>
              </a:spcBef>
              <a:spcAft>
                <a:spcPts val="0"/>
              </a:spcAft>
              <a:buNone/>
            </a:pPr>
            <a:endParaRPr sz="3755" b="1">
              <a:solidFill>
                <a:schemeClr val="bg1"/>
              </a:solidFill>
              <a:latin typeface="Montserrat"/>
              <a:ea typeface="Montserrat"/>
              <a:cs typeface="Montserrat"/>
              <a:sym typeface="Montserrat"/>
            </a:endParaRPr>
          </a:p>
          <a:p>
            <a:pPr marL="457200" marR="381000" lvl="0" indent="0" algn="l" rtl="0">
              <a:lnSpc>
                <a:spcPct val="100000"/>
              </a:lnSpc>
              <a:spcBef>
                <a:spcPts val="100"/>
              </a:spcBef>
              <a:spcAft>
                <a:spcPts val="0"/>
              </a:spcAft>
              <a:buNone/>
            </a:pPr>
            <a:endParaRPr sz="3676" b="1">
              <a:solidFill>
                <a:schemeClr val="bg1"/>
              </a:solidFill>
              <a:latin typeface="Montserrat"/>
              <a:ea typeface="Montserrat"/>
              <a:cs typeface="Montserrat"/>
              <a:sym typeface="Montserrat"/>
            </a:endParaRPr>
          </a:p>
          <a:p>
            <a:pPr marL="0" lvl="0" indent="0" algn="l" rtl="0">
              <a:lnSpc>
                <a:spcPct val="150000"/>
              </a:lnSpc>
              <a:spcBef>
                <a:spcPts val="100"/>
              </a:spcBef>
              <a:spcAft>
                <a:spcPts val="1500"/>
              </a:spcAft>
              <a:buNone/>
            </a:pPr>
            <a:endParaRPr sz="1276" b="1">
              <a:solidFill>
                <a:schemeClr val="dk1"/>
              </a:solidFill>
              <a:latin typeface="Montserrat"/>
              <a:ea typeface="Montserrat"/>
              <a:cs typeface="Montserrat"/>
              <a:sym typeface="Montserrat"/>
            </a:endParaRPr>
          </a:p>
        </p:txBody>
      </p:sp>
      <p:pic>
        <p:nvPicPr>
          <p:cNvPr id="138" name="Google Shape;138;p21"/>
          <p:cNvPicPr preferRelativeResize="0"/>
          <p:nvPr/>
        </p:nvPicPr>
        <p:blipFill>
          <a:blip r:embed="rId4">
            <a:alphaModFix/>
          </a:blip>
          <a:stretch>
            <a:fillRect/>
          </a:stretch>
        </p:blipFill>
        <p:spPr>
          <a:xfrm>
            <a:off x="404675" y="1271475"/>
            <a:ext cx="2869100" cy="2492075"/>
          </a:xfrm>
          <a:prstGeom prst="rect">
            <a:avLst/>
          </a:prstGeom>
          <a:noFill/>
          <a:ln>
            <a:noFill/>
          </a:ln>
        </p:spPr>
      </p:pic>
      <p:pic>
        <p:nvPicPr>
          <p:cNvPr id="139" name="Google Shape;139;p21"/>
          <p:cNvPicPr preferRelativeResize="0"/>
          <p:nvPr/>
        </p:nvPicPr>
        <p:blipFill>
          <a:blip r:embed="rId5">
            <a:alphaModFix/>
          </a:blip>
          <a:stretch>
            <a:fillRect/>
          </a:stretch>
        </p:blipFill>
        <p:spPr>
          <a:xfrm>
            <a:off x="260600" y="1271475"/>
            <a:ext cx="4450025" cy="2681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3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fade">
                                      <p:cBhvr>
                                        <p:cTn id="11" dur="1000"/>
                                        <p:tgtEl>
                                          <p:spTgt spid="13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4"/>
                                        </p:tgtEl>
                                        <p:attrNameLst>
                                          <p:attrName>style.visibility</p:attrName>
                                        </p:attrNameLst>
                                      </p:cBhvr>
                                      <p:to>
                                        <p:strVal val="visible"/>
                                      </p:to>
                                    </p:set>
                                    <p:animEffect transition="in" filter="fade">
                                      <p:cBhvr>
                                        <p:cTn id="16"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43"/>
        <p:cNvGrpSpPr/>
        <p:nvPr/>
      </p:nvGrpSpPr>
      <p:grpSpPr>
        <a:xfrm>
          <a:off x="0" y="0"/>
          <a:ext cx="0" cy="0"/>
          <a:chOff x="0" y="0"/>
          <a:chExt cx="0" cy="0"/>
        </a:xfrm>
      </p:grpSpPr>
      <p:sp>
        <p:nvSpPr>
          <p:cNvPr id="144" name="Google Shape;144;p2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5" name="Google Shape;145;p22"/>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6.	</a:t>
            </a:r>
            <a:r>
              <a:rPr lang="en" sz="2090" b="1">
                <a:solidFill>
                  <a:schemeClr val="bg1"/>
                </a:solidFill>
                <a:latin typeface="Montserrat"/>
                <a:ea typeface="Montserrat"/>
                <a:cs typeface="Montserrat"/>
                <a:sym typeface="Montserrat"/>
              </a:rPr>
              <a:t>The Group Interview</a:t>
            </a:r>
            <a:endParaRPr sz="2090" b="1">
              <a:solidFill>
                <a:schemeClr val="bg1"/>
              </a:solidFill>
              <a:latin typeface="Montserrat"/>
              <a:ea typeface="Montserrat"/>
              <a:cs typeface="Montserrat"/>
              <a:sym typeface="Montserrat"/>
            </a:endParaRPr>
          </a:p>
        </p:txBody>
      </p:sp>
      <p:pic>
        <p:nvPicPr>
          <p:cNvPr id="146" name="Google Shape;146;p22"/>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47" name="Google Shape;147;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48" name="Google Shape;148;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0"/>
              </a:spcAft>
              <a:buSzPct val="73247"/>
              <a:buNone/>
            </a:pPr>
            <a:endParaRPr sz="1276" b="1">
              <a:solidFill>
                <a:schemeClr val="bg1"/>
              </a:solidFill>
              <a:latin typeface="Montserrat"/>
              <a:ea typeface="Montserrat"/>
              <a:cs typeface="Montserrat"/>
              <a:sym typeface="Montserrat"/>
            </a:endParaRPr>
          </a:p>
          <a:p>
            <a:pPr marL="0" lvl="0" indent="0" algn="l" rtl="0">
              <a:lnSpc>
                <a:spcPct val="100000"/>
              </a:lnSpc>
              <a:spcBef>
                <a:spcPts val="1500"/>
              </a:spcBef>
              <a:spcAft>
                <a:spcPts val="0"/>
              </a:spcAft>
              <a:buNone/>
            </a:pPr>
            <a:r>
              <a:rPr lang="en" sz="4859" b="1">
                <a:solidFill>
                  <a:schemeClr val="bg1"/>
                </a:solidFill>
                <a:latin typeface="Montserrat"/>
                <a:ea typeface="Montserrat"/>
                <a:cs typeface="Montserrat"/>
                <a:sym typeface="Montserrat"/>
              </a:rPr>
              <a:t>Th</a:t>
            </a:r>
            <a:r>
              <a:rPr lang="en" sz="4490" b="1">
                <a:solidFill>
                  <a:schemeClr val="bg1"/>
                </a:solidFill>
                <a:latin typeface="Montserrat"/>
                <a:ea typeface="Montserrat"/>
                <a:cs typeface="Montserrat"/>
                <a:sym typeface="Montserrat"/>
              </a:rPr>
              <a:t>e Group Interview</a:t>
            </a:r>
            <a:endParaRPr sz="4490" b="1">
              <a:solidFill>
                <a:schemeClr val="bg1"/>
              </a:solidFill>
              <a:latin typeface="Montserrat"/>
              <a:ea typeface="Montserrat"/>
              <a:cs typeface="Montserrat"/>
              <a:sym typeface="Montserrat"/>
            </a:endParaRPr>
          </a:p>
          <a:p>
            <a:pPr marL="0" lvl="0" indent="0" algn="l" rtl="0">
              <a:lnSpc>
                <a:spcPct val="100000"/>
              </a:lnSpc>
              <a:spcBef>
                <a:spcPts val="100"/>
              </a:spcBef>
              <a:spcAft>
                <a:spcPts val="0"/>
              </a:spcAft>
              <a:buNone/>
            </a:pPr>
            <a:endParaRPr sz="4490" b="1">
              <a:solidFill>
                <a:schemeClr val="bg1"/>
              </a:solidFill>
              <a:latin typeface="Montserrat"/>
              <a:ea typeface="Montserrat"/>
              <a:cs typeface="Montserrat"/>
              <a:sym typeface="Montserrat"/>
            </a:endParaRPr>
          </a:p>
          <a:p>
            <a:pPr marL="0" lvl="0" indent="0" algn="l" rtl="0">
              <a:lnSpc>
                <a:spcPct val="100000"/>
              </a:lnSpc>
              <a:spcBef>
                <a:spcPts val="100"/>
              </a:spcBef>
              <a:spcAft>
                <a:spcPts val="0"/>
              </a:spcAft>
              <a:buNone/>
            </a:pPr>
            <a:endParaRPr sz="4490" b="1">
              <a:solidFill>
                <a:schemeClr val="bg1"/>
              </a:solidFill>
              <a:latin typeface="Montserrat"/>
              <a:ea typeface="Montserrat"/>
              <a:cs typeface="Montserrat"/>
              <a:sym typeface="Montserrat"/>
            </a:endParaRPr>
          </a:p>
          <a:p>
            <a:pPr marL="457200" marR="381000" lvl="0" indent="-286964" algn="l" rtl="0">
              <a:lnSpc>
                <a:spcPct val="150000"/>
              </a:lnSpc>
              <a:spcBef>
                <a:spcPts val="10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Employers can discover stand-out candidates within a group or when hiring for multiple roles</a:t>
            </a:r>
            <a:endParaRPr sz="3676" b="1">
              <a:solidFill>
                <a:schemeClr val="bg1"/>
              </a:solidFill>
              <a:latin typeface="Montserrat"/>
              <a:ea typeface="Montserrat"/>
              <a:cs typeface="Montserrat"/>
              <a:sym typeface="Montserrat"/>
            </a:endParaRPr>
          </a:p>
          <a:p>
            <a:pPr marL="914400" marR="381000" lvl="0" indent="0" algn="l" rtl="0">
              <a:lnSpc>
                <a:spcPct val="150000"/>
              </a:lnSpc>
              <a:spcBef>
                <a:spcPts val="0"/>
              </a:spcBef>
              <a:spcAft>
                <a:spcPts val="0"/>
              </a:spcAft>
              <a:buNone/>
            </a:pPr>
            <a:endParaRPr sz="3676" b="1">
              <a:solidFill>
                <a:schemeClr val="bg1"/>
              </a:solidFill>
              <a:latin typeface="Montserrat"/>
              <a:ea typeface="Montserrat"/>
              <a:cs typeface="Montserrat"/>
              <a:sym typeface="Montserrat"/>
            </a:endParaRPr>
          </a:p>
          <a:p>
            <a:pPr marL="457200" marR="381000" lvl="0" indent="-286964" algn="l" rtl="0">
              <a:lnSpc>
                <a:spcPct val="150000"/>
              </a:lnSpc>
              <a:spcBef>
                <a:spcPts val="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Candidates may be asked to complete tasks rather than answer questions</a:t>
            </a:r>
            <a:endParaRPr sz="3676" b="1">
              <a:solidFill>
                <a:schemeClr val="bg1"/>
              </a:solidFill>
              <a:latin typeface="Montserrat"/>
              <a:ea typeface="Montserrat"/>
              <a:cs typeface="Montserrat"/>
              <a:sym typeface="Montserrat"/>
            </a:endParaRPr>
          </a:p>
          <a:p>
            <a:pPr marL="914400" marR="381000" lvl="0" indent="0" algn="l" rtl="0">
              <a:lnSpc>
                <a:spcPct val="150000"/>
              </a:lnSpc>
              <a:spcBef>
                <a:spcPts val="0"/>
              </a:spcBef>
              <a:spcAft>
                <a:spcPts val="0"/>
              </a:spcAft>
              <a:buNone/>
            </a:pPr>
            <a:endParaRPr sz="3676" b="1">
              <a:solidFill>
                <a:schemeClr val="bg1"/>
              </a:solidFill>
              <a:latin typeface="Montserrat"/>
              <a:ea typeface="Montserrat"/>
              <a:cs typeface="Montserrat"/>
              <a:sym typeface="Montserrat"/>
            </a:endParaRPr>
          </a:p>
          <a:p>
            <a:pPr marL="457200" marR="381000" lvl="0" indent="-286964" algn="l" rtl="0">
              <a:lnSpc>
                <a:spcPct val="150000"/>
              </a:lnSpc>
              <a:spcBef>
                <a:spcPts val="0"/>
              </a:spcBef>
              <a:spcAft>
                <a:spcPts val="0"/>
              </a:spcAft>
              <a:buClr>
                <a:schemeClr val="dk1"/>
              </a:buClr>
              <a:buSzPct val="100000"/>
              <a:buFont typeface="Montserrat"/>
              <a:buChar char="●"/>
            </a:pPr>
            <a:r>
              <a:rPr lang="en" sz="3676" b="1">
                <a:solidFill>
                  <a:schemeClr val="bg1"/>
                </a:solidFill>
                <a:latin typeface="Montserrat"/>
                <a:ea typeface="Montserrat"/>
                <a:cs typeface="Montserrat"/>
                <a:sym typeface="Montserrat"/>
              </a:rPr>
              <a:t>Especially used to assess teamwork and leadership skills, as well as communication and problem solving</a:t>
            </a:r>
            <a:endParaRPr sz="3676" b="1">
              <a:solidFill>
                <a:schemeClr val="bg1"/>
              </a:solidFill>
              <a:latin typeface="Montserrat"/>
              <a:ea typeface="Montserrat"/>
              <a:cs typeface="Montserrat"/>
              <a:sym typeface="Montserrat"/>
            </a:endParaRPr>
          </a:p>
          <a:p>
            <a:pPr marL="457200" marR="381000" lvl="0" indent="0" algn="l" rtl="0">
              <a:lnSpc>
                <a:spcPct val="100000"/>
              </a:lnSpc>
              <a:spcBef>
                <a:spcPts val="0"/>
              </a:spcBef>
              <a:spcAft>
                <a:spcPts val="0"/>
              </a:spcAft>
              <a:buNone/>
            </a:pPr>
            <a:endParaRPr sz="3676" b="1">
              <a:solidFill>
                <a:schemeClr val="bg1"/>
              </a:solidFill>
              <a:latin typeface="Montserrat"/>
              <a:ea typeface="Montserrat"/>
              <a:cs typeface="Montserrat"/>
              <a:sym typeface="Montserrat"/>
            </a:endParaRPr>
          </a:p>
          <a:p>
            <a:pPr marL="0" lvl="0" indent="0" algn="l" rtl="0">
              <a:lnSpc>
                <a:spcPct val="150000"/>
              </a:lnSpc>
              <a:spcBef>
                <a:spcPts val="100"/>
              </a:spcBef>
              <a:spcAft>
                <a:spcPts val="1500"/>
              </a:spcAft>
              <a:buNone/>
            </a:pPr>
            <a:endParaRPr sz="1276" b="1">
              <a:solidFill>
                <a:schemeClr val="dk1"/>
              </a:solidFill>
              <a:latin typeface="Montserrat"/>
              <a:ea typeface="Montserrat"/>
              <a:cs typeface="Montserrat"/>
              <a:sym typeface="Montserrat"/>
            </a:endParaRPr>
          </a:p>
        </p:txBody>
      </p:sp>
      <p:pic>
        <p:nvPicPr>
          <p:cNvPr id="149" name="Google Shape;149;p22"/>
          <p:cNvPicPr preferRelativeResize="0"/>
          <p:nvPr/>
        </p:nvPicPr>
        <p:blipFill>
          <a:blip r:embed="rId4">
            <a:alphaModFix/>
          </a:blip>
          <a:stretch>
            <a:fillRect/>
          </a:stretch>
        </p:blipFill>
        <p:spPr>
          <a:xfrm>
            <a:off x="268250" y="1152475"/>
            <a:ext cx="4190525" cy="3343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4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5"/>
                                        </p:tgtEl>
                                        <p:attrNameLst>
                                          <p:attrName>style.visibility</p:attrName>
                                        </p:attrNameLst>
                                      </p:cBhvr>
                                      <p:to>
                                        <p:strVal val="visible"/>
                                      </p:to>
                                    </p:set>
                                    <p:animEffect transition="in" filter="fade">
                                      <p:cBhvr>
                                        <p:cTn id="11" dur="1000"/>
                                        <p:tgtEl>
                                          <p:spTgt spid="14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53"/>
        <p:cNvGrpSpPr/>
        <p:nvPr/>
      </p:nvGrpSpPr>
      <p:grpSpPr>
        <a:xfrm>
          <a:off x="0" y="0"/>
          <a:ext cx="0" cy="0"/>
          <a:chOff x="0" y="0"/>
          <a:chExt cx="0" cy="0"/>
        </a:xfrm>
      </p:grpSpPr>
      <p:sp>
        <p:nvSpPr>
          <p:cNvPr id="154" name="Google Shape;154;p2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5" name="Google Shape;155;p23"/>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The Eight Types of Interview Questions</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50000"/>
              </a:lnSpc>
              <a:spcBef>
                <a:spcPts val="0"/>
              </a:spcBef>
              <a:spcAft>
                <a:spcPts val="0"/>
              </a:spcAft>
              <a:buClr>
                <a:schemeClr val="dk1"/>
              </a:buClr>
              <a:buSzPct val="104761"/>
              <a:buFont typeface="Arial"/>
              <a:buNone/>
            </a:pPr>
            <a:r>
              <a:rPr lang="en" sz="1050" b="1">
                <a:solidFill>
                  <a:schemeClr val="bg1"/>
                </a:solidFill>
                <a:latin typeface="Montserrat"/>
                <a:ea typeface="Montserrat"/>
                <a:cs typeface="Montserrat"/>
                <a:sym typeface="Montserrat"/>
              </a:rPr>
              <a:t>There are eight basic types of questions you may face during the course of your interview:</a:t>
            </a:r>
            <a:endParaRPr sz="1050" b="1">
              <a:solidFill>
                <a:schemeClr val="bg1"/>
              </a:solidFill>
              <a:latin typeface="Montserrat"/>
              <a:ea typeface="Montserrat"/>
              <a:cs typeface="Montserrat"/>
              <a:sym typeface="Montserrat"/>
            </a:endParaRPr>
          </a:p>
          <a:p>
            <a:pPr marL="266700" marR="266700" lvl="0" indent="0" algn="l" rtl="0">
              <a:lnSpc>
                <a:spcPct val="110000"/>
              </a:lnSpc>
              <a:spcBef>
                <a:spcPts val="1500"/>
              </a:spcBef>
              <a:spcAft>
                <a:spcPts val="0"/>
              </a:spcAft>
              <a:buClr>
                <a:schemeClr val="dk1"/>
              </a:buClr>
              <a:buSzPct val="61111"/>
              <a:buFont typeface="Arial"/>
              <a:buNone/>
            </a:pPr>
            <a:r>
              <a:rPr lang="en" sz="1800" b="1">
                <a:solidFill>
                  <a:schemeClr val="bg1"/>
                </a:solidFill>
                <a:latin typeface="Montserrat"/>
                <a:ea typeface="Montserrat"/>
                <a:cs typeface="Montserrat"/>
                <a:sym typeface="Montserrat"/>
              </a:rPr>
              <a:t>1. Credential verification questions</a:t>
            </a: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800"/>
              </a:spcBef>
              <a:spcAft>
                <a:spcPts val="0"/>
              </a:spcAft>
              <a:buClr>
                <a:schemeClr val="dk1"/>
              </a:buClr>
              <a:buSzPct val="104761"/>
              <a:buFont typeface="Arial"/>
              <a:buNone/>
            </a:pPr>
            <a:r>
              <a:rPr lang="en" sz="1050" b="1">
                <a:solidFill>
                  <a:schemeClr val="bg1"/>
                </a:solidFill>
                <a:latin typeface="Montserrat"/>
                <a:ea typeface="Montserrat"/>
                <a:cs typeface="Montserrat"/>
                <a:sym typeface="Montserrat"/>
              </a:rPr>
              <a:t>This type of question includes "What is your GPA?" and "How long were you at _____?" Also known as resume verification questions. The purpose is to objectively verify the credentials presented in your background.</a:t>
            </a:r>
            <a:endParaRPr sz="1050" b="1">
              <a:solidFill>
                <a:schemeClr val="bg1"/>
              </a:solidFill>
              <a:latin typeface="Montserrat"/>
              <a:ea typeface="Montserrat"/>
              <a:cs typeface="Montserrat"/>
              <a:sym typeface="Montserrat"/>
            </a:endParaRPr>
          </a:p>
          <a:p>
            <a:pPr marL="266700" marR="266700" lvl="0" indent="0" algn="l" rtl="0">
              <a:lnSpc>
                <a:spcPct val="110000"/>
              </a:lnSpc>
              <a:spcBef>
                <a:spcPts val="1500"/>
              </a:spcBef>
              <a:spcAft>
                <a:spcPts val="0"/>
              </a:spcAft>
              <a:buClr>
                <a:schemeClr val="dk1"/>
              </a:buClr>
              <a:buSzPct val="61111"/>
              <a:buFont typeface="Arial"/>
              <a:buNone/>
            </a:pPr>
            <a:r>
              <a:rPr lang="en" sz="1800" b="1">
                <a:solidFill>
                  <a:schemeClr val="bg1"/>
                </a:solidFill>
                <a:latin typeface="Montserrat"/>
                <a:ea typeface="Montserrat"/>
                <a:cs typeface="Montserrat"/>
                <a:sym typeface="Montserrat"/>
              </a:rPr>
              <a:t>2. Experience verification questions</a:t>
            </a: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800"/>
              </a:spcBef>
              <a:spcAft>
                <a:spcPts val="0"/>
              </a:spcAft>
              <a:buClr>
                <a:schemeClr val="dk1"/>
              </a:buClr>
              <a:buSzPct val="104761"/>
              <a:buFont typeface="Arial"/>
              <a:buNone/>
            </a:pPr>
            <a:r>
              <a:rPr lang="en" sz="1050" b="1">
                <a:solidFill>
                  <a:schemeClr val="bg1"/>
                </a:solidFill>
                <a:latin typeface="Montserrat"/>
                <a:ea typeface="Montserrat"/>
                <a:cs typeface="Montserrat"/>
                <a:sym typeface="Montserrat"/>
              </a:rPr>
              <a:t>This type of question includes "What did you learn in that class?" and "What were your responsibilities in that position?" The purpose is to subjectively evaluate the experiences in your background.</a:t>
            </a:r>
            <a:endParaRPr sz="1050" b="1">
              <a:solidFill>
                <a:schemeClr val="bg1"/>
              </a:solidFill>
              <a:latin typeface="Montserrat"/>
              <a:ea typeface="Montserrat"/>
              <a:cs typeface="Montserrat"/>
              <a:sym typeface="Montserrat"/>
            </a:endParaRPr>
          </a:p>
          <a:p>
            <a:pPr marL="266700" marR="266700" lvl="0" indent="0" algn="l" rtl="0">
              <a:lnSpc>
                <a:spcPct val="110000"/>
              </a:lnSpc>
              <a:spcBef>
                <a:spcPts val="1500"/>
              </a:spcBef>
              <a:spcAft>
                <a:spcPts val="0"/>
              </a:spcAft>
              <a:buClr>
                <a:schemeClr val="dk1"/>
              </a:buClr>
              <a:buSzPct val="61111"/>
              <a:buFont typeface="Arial"/>
              <a:buNone/>
            </a:pPr>
            <a:r>
              <a:rPr lang="en" sz="1800" b="1">
                <a:solidFill>
                  <a:schemeClr val="bg1"/>
                </a:solidFill>
                <a:latin typeface="Montserrat"/>
                <a:ea typeface="Montserrat"/>
                <a:cs typeface="Montserrat"/>
                <a:sym typeface="Montserrat"/>
              </a:rPr>
              <a:t>3. Opinion questions</a:t>
            </a: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800"/>
              </a:spcBef>
              <a:spcAft>
                <a:spcPts val="0"/>
              </a:spcAft>
              <a:buClr>
                <a:schemeClr val="dk1"/>
              </a:buClr>
              <a:buSzPct val="104761"/>
              <a:buFont typeface="Arial"/>
              <a:buNone/>
            </a:pPr>
            <a:r>
              <a:rPr lang="en" sz="1050" b="1">
                <a:solidFill>
                  <a:schemeClr val="bg1"/>
                </a:solidFill>
                <a:latin typeface="Montserrat"/>
                <a:ea typeface="Montserrat"/>
                <a:cs typeface="Montserrat"/>
                <a:sym typeface="Montserrat"/>
              </a:rPr>
              <a:t>This type of question includes "What would you do in this situation?" and "</a:t>
            </a:r>
            <a:r>
              <a:rPr lang="en" sz="1050" b="1" u="sng">
                <a:solidFill>
                  <a:schemeClr val="bg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What is your greatest weakness?</a:t>
            </a:r>
            <a:r>
              <a:rPr lang="en" sz="1050" b="1">
                <a:solidFill>
                  <a:schemeClr val="bg1"/>
                </a:solidFill>
                <a:latin typeface="Montserrat"/>
                <a:ea typeface="Montserrat"/>
                <a:cs typeface="Montserrat"/>
                <a:sym typeface="Montserrat"/>
              </a:rPr>
              <a:t>" The purpose is to subjectively analyze how you would respond in a series of scenarios. The reality is that Response #43 in your brain </a:t>
            </a:r>
            <a:endParaRPr sz="2090" b="1">
              <a:solidFill>
                <a:schemeClr val="bg1"/>
              </a:solidFill>
              <a:latin typeface="Montserrat"/>
              <a:ea typeface="Montserrat"/>
              <a:cs typeface="Montserrat"/>
              <a:sym typeface="Montserrat"/>
            </a:endParaRPr>
          </a:p>
          <a:p>
            <a:pPr marL="457200" lvl="0" indent="0" algn="l" rtl="0">
              <a:lnSpc>
                <a:spcPct val="100000"/>
              </a:lnSpc>
              <a:spcBef>
                <a:spcPts val="1200"/>
              </a:spcBef>
              <a:spcAft>
                <a:spcPts val="0"/>
              </a:spcAft>
              <a:buNone/>
            </a:pPr>
            <a:endParaRPr sz="2090" b="1">
              <a:latin typeface="Montserrat"/>
              <a:ea typeface="Montserrat"/>
              <a:cs typeface="Montserrat"/>
              <a:sym typeface="Montserrat"/>
            </a:endParaRPr>
          </a:p>
        </p:txBody>
      </p:sp>
      <p:pic>
        <p:nvPicPr>
          <p:cNvPr id="156" name="Google Shape;156;p23"/>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5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5"/>
                                        </p:tgtEl>
                                        <p:attrNameLst>
                                          <p:attrName>style.visibility</p:attrName>
                                        </p:attrNameLst>
                                      </p:cBhvr>
                                      <p:to>
                                        <p:strVal val="visible"/>
                                      </p:to>
                                    </p:set>
                                    <p:animEffect transition="in" filter="fade">
                                      <p:cBhvr>
                                        <p:cTn id="11" dur="1000"/>
                                        <p:tgtEl>
                                          <p:spTgt spid="15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5"/>
                                        </p:tgtEl>
                                        <p:attrNameLst>
                                          <p:attrName>style.visibility</p:attrName>
                                        </p:attrNameLst>
                                      </p:cBhvr>
                                      <p:to>
                                        <p:strVal val="visible"/>
                                      </p:to>
                                    </p:set>
                                    <p:animEffect transition="in" filter="fade">
                                      <p:cBhvr>
                                        <p:cTn id="16"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60"/>
        <p:cNvGrpSpPr/>
        <p:nvPr/>
      </p:nvGrpSpPr>
      <p:grpSpPr>
        <a:xfrm>
          <a:off x="0" y="0"/>
          <a:ext cx="0" cy="0"/>
          <a:chOff x="0" y="0"/>
          <a:chExt cx="0" cy="0"/>
        </a:xfrm>
      </p:grpSpPr>
      <p:sp>
        <p:nvSpPr>
          <p:cNvPr id="161" name="Google Shape;161;p2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2" name="Google Shape;162;p24"/>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The Eight Types of Interview Questions</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50000"/>
              </a:lnSpc>
              <a:spcBef>
                <a:spcPts val="0"/>
              </a:spcBef>
              <a:spcAft>
                <a:spcPts val="0"/>
              </a:spcAft>
              <a:buNone/>
            </a:pPr>
            <a:r>
              <a:rPr lang="en" sz="1050" b="1">
                <a:solidFill>
                  <a:schemeClr val="bg1"/>
                </a:solidFill>
                <a:latin typeface="Montserrat"/>
                <a:ea typeface="Montserrat"/>
                <a:cs typeface="Montserrat"/>
                <a:sym typeface="Montserrat"/>
              </a:rPr>
              <a:t>There are eight basic types of questions you may face during the course of your interview:</a:t>
            </a:r>
            <a:endParaRPr sz="1050" b="1">
              <a:solidFill>
                <a:schemeClr val="bg1"/>
              </a:solidFill>
              <a:latin typeface="Montserrat"/>
              <a:ea typeface="Montserrat"/>
              <a:cs typeface="Montserrat"/>
              <a:sym typeface="Montserrat"/>
            </a:endParaRPr>
          </a:p>
          <a:p>
            <a:pPr marL="266700" marR="266700" lvl="0" indent="0" algn="l" rtl="0">
              <a:lnSpc>
                <a:spcPct val="110000"/>
              </a:lnSpc>
              <a:spcBef>
                <a:spcPts val="1500"/>
              </a:spcBef>
              <a:spcAft>
                <a:spcPts val="0"/>
              </a:spcAft>
              <a:buNone/>
            </a:pPr>
            <a:r>
              <a:rPr lang="en" sz="1800" b="1">
                <a:solidFill>
                  <a:schemeClr val="bg1"/>
                </a:solidFill>
                <a:latin typeface="Montserrat"/>
                <a:ea typeface="Montserrat"/>
                <a:cs typeface="Montserrat"/>
                <a:sym typeface="Montserrat"/>
              </a:rPr>
              <a:t>4. Behavioral questions</a:t>
            </a: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800"/>
              </a:spcBef>
              <a:spcAft>
                <a:spcPts val="0"/>
              </a:spcAft>
              <a:buNone/>
            </a:pPr>
            <a:r>
              <a:rPr lang="en" sz="1050" b="1">
                <a:solidFill>
                  <a:schemeClr val="bg1"/>
                </a:solidFill>
                <a:latin typeface="Montserrat"/>
                <a:ea typeface="Montserrat"/>
                <a:cs typeface="Montserrat"/>
                <a:sym typeface="Montserrat"/>
              </a:rPr>
              <a:t>This type of question includes "</a:t>
            </a:r>
            <a:r>
              <a:rPr lang="en" sz="1050" b="1" u="sng">
                <a:solidFill>
                  <a:schemeClr val="bg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Can you give me a specific example</a:t>
            </a:r>
            <a:r>
              <a:rPr lang="en" sz="1050" b="1">
                <a:solidFill>
                  <a:schemeClr val="bg1"/>
                </a:solidFill>
                <a:latin typeface="Montserrat"/>
                <a:ea typeface="Montserrat"/>
                <a:cs typeface="Montserrat"/>
                <a:sym typeface="Montserrat"/>
              </a:rPr>
              <a:t> of how you did that?" and "What were the steps you followed to deliver that result?" The purpose is to objectively measure past behaviors as a potential predictor of future results.</a:t>
            </a:r>
            <a:endParaRPr sz="1050" b="1">
              <a:solidFill>
                <a:schemeClr val="bg1"/>
              </a:solidFill>
              <a:latin typeface="Montserrat"/>
              <a:ea typeface="Montserrat"/>
              <a:cs typeface="Montserrat"/>
              <a:sym typeface="Montserrat"/>
            </a:endParaRPr>
          </a:p>
          <a:p>
            <a:pPr marL="266700" marR="266700" lvl="0" indent="0" algn="l" rtl="0">
              <a:lnSpc>
                <a:spcPct val="110000"/>
              </a:lnSpc>
              <a:spcBef>
                <a:spcPts val="1500"/>
              </a:spcBef>
              <a:spcAft>
                <a:spcPts val="0"/>
              </a:spcAft>
              <a:buNone/>
            </a:pPr>
            <a:r>
              <a:rPr lang="en" sz="1800" b="1">
                <a:solidFill>
                  <a:schemeClr val="bg1"/>
                </a:solidFill>
                <a:latin typeface="Montserrat"/>
                <a:ea typeface="Montserrat"/>
                <a:cs typeface="Montserrat"/>
                <a:sym typeface="Montserrat"/>
              </a:rPr>
              <a:t>5. Competency questions</a:t>
            </a: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800"/>
              </a:spcBef>
              <a:spcAft>
                <a:spcPts val="0"/>
              </a:spcAft>
              <a:buNone/>
            </a:pPr>
            <a:r>
              <a:rPr lang="en" sz="1050" b="1">
                <a:solidFill>
                  <a:schemeClr val="bg1"/>
                </a:solidFill>
                <a:latin typeface="Montserrat"/>
                <a:ea typeface="Montserrat"/>
                <a:cs typeface="Montserrat"/>
                <a:sym typeface="Montserrat"/>
              </a:rPr>
              <a:t>This type of question includes "Can you give me a specific example of your leadership skills?" or "Explain a way in which you sought a creative solution to a recent problem you needed to solve." The purpose is to </a:t>
            </a:r>
            <a:r>
              <a:rPr lang="en" sz="1050" b="1" u="sng">
                <a:solidFill>
                  <a:schemeClr val="bg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align your past behaviors with specific competencies</a:t>
            </a:r>
            <a:r>
              <a:rPr lang="en" sz="1050" b="1">
                <a:solidFill>
                  <a:schemeClr val="bg1"/>
                </a:solidFill>
                <a:latin typeface="Montserrat"/>
                <a:ea typeface="Montserrat"/>
                <a:cs typeface="Montserrat"/>
                <a:sym typeface="Montserrat"/>
              </a:rPr>
              <a:t> which are required for the position.</a:t>
            </a:r>
            <a:endParaRPr sz="1050" b="1">
              <a:solidFill>
                <a:schemeClr val="bg1"/>
              </a:solidFill>
              <a:latin typeface="Montserrat"/>
              <a:ea typeface="Montserrat"/>
              <a:cs typeface="Montserrat"/>
              <a:sym typeface="Montserrat"/>
            </a:endParaRPr>
          </a:p>
          <a:p>
            <a:pPr marL="266700" marR="266700" lvl="0" indent="0" algn="l" rtl="0">
              <a:lnSpc>
                <a:spcPct val="110000"/>
              </a:lnSpc>
              <a:spcBef>
                <a:spcPts val="1500"/>
              </a:spcBef>
              <a:spcAft>
                <a:spcPts val="0"/>
              </a:spcAft>
              <a:buNone/>
            </a:pPr>
            <a:r>
              <a:rPr lang="en" sz="1800" b="1">
                <a:solidFill>
                  <a:schemeClr val="bg1"/>
                </a:solidFill>
                <a:latin typeface="Montserrat"/>
                <a:ea typeface="Montserrat"/>
                <a:cs typeface="Montserrat"/>
                <a:sym typeface="Montserrat"/>
              </a:rPr>
              <a:t>6. Brainteaser questions</a:t>
            </a: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800"/>
              </a:spcBef>
              <a:spcAft>
                <a:spcPts val="0"/>
              </a:spcAft>
              <a:buNone/>
            </a:pPr>
            <a:r>
              <a:rPr lang="en" sz="1050" b="1">
                <a:solidFill>
                  <a:schemeClr val="bg1"/>
                </a:solidFill>
                <a:latin typeface="Montserrat"/>
                <a:ea typeface="Montserrat"/>
                <a:cs typeface="Montserrat"/>
                <a:sym typeface="Montserrat"/>
              </a:rPr>
              <a:t>This type of question includes "What is 1000 divided by 73?" to "How many ping pong balls could fit in a Volkswagen?" to complex algorithms. The purpose is to evaluate not only your mental math calculation skills, but also your creative ability in formulating the mathematical formula for providing an answer (or estimate, as can often be the case).</a:t>
            </a:r>
            <a:endParaRPr sz="1050" b="1">
              <a:solidFill>
                <a:schemeClr val="bg1"/>
              </a:solidFill>
              <a:latin typeface="Montserrat"/>
              <a:ea typeface="Montserrat"/>
              <a:cs typeface="Montserrat"/>
              <a:sym typeface="Montserrat"/>
            </a:endParaRPr>
          </a:p>
          <a:p>
            <a:pPr marL="266700" marR="266700" lvl="0" indent="0" algn="l" rtl="0">
              <a:lnSpc>
                <a:spcPct val="150000"/>
              </a:lnSpc>
              <a:spcBef>
                <a:spcPts val="1200"/>
              </a:spcBef>
              <a:spcAft>
                <a:spcPts val="1200"/>
              </a:spcAft>
              <a:buNone/>
            </a:pPr>
            <a:endParaRPr sz="1800" b="1">
              <a:solidFill>
                <a:srgbClr val="032D56"/>
              </a:solidFill>
              <a:latin typeface="Montserrat"/>
              <a:ea typeface="Montserrat"/>
              <a:cs typeface="Montserrat"/>
              <a:sym typeface="Montserrat"/>
            </a:endParaRPr>
          </a:p>
        </p:txBody>
      </p:sp>
      <p:pic>
        <p:nvPicPr>
          <p:cNvPr id="163" name="Google Shape;163;p24"/>
          <p:cNvPicPr preferRelativeResize="0"/>
          <p:nvPr/>
        </p:nvPicPr>
        <p:blipFill rotWithShape="1">
          <a:blip r:embed="rId5">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6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2"/>
                                        </p:tgtEl>
                                        <p:attrNameLst>
                                          <p:attrName>style.visibility</p:attrName>
                                        </p:attrNameLst>
                                      </p:cBhvr>
                                      <p:to>
                                        <p:strVal val="visible"/>
                                      </p:to>
                                    </p:set>
                                    <p:animEffect transition="in" filter="fade">
                                      <p:cBhvr>
                                        <p:cTn id="11" dur="1000"/>
                                        <p:tgtEl>
                                          <p:spTgt spid="16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2"/>
                                        </p:tgtEl>
                                        <p:attrNameLst>
                                          <p:attrName>style.visibility</p:attrName>
                                        </p:attrNameLst>
                                      </p:cBhvr>
                                      <p:to>
                                        <p:strVal val="visible"/>
                                      </p:to>
                                    </p:set>
                                    <p:animEffect transition="in" filter="fade">
                                      <p:cBhvr>
                                        <p:cTn id="16"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67"/>
        <p:cNvGrpSpPr/>
        <p:nvPr/>
      </p:nvGrpSpPr>
      <p:grpSpPr>
        <a:xfrm>
          <a:off x="0" y="0"/>
          <a:ext cx="0" cy="0"/>
          <a:chOff x="0" y="0"/>
          <a:chExt cx="0" cy="0"/>
        </a:xfrm>
      </p:grpSpPr>
      <p:sp>
        <p:nvSpPr>
          <p:cNvPr id="168" name="Google Shape;168;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The Eight Types of Interview Questions</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50000"/>
              </a:lnSpc>
              <a:spcBef>
                <a:spcPts val="0"/>
              </a:spcBef>
              <a:spcAft>
                <a:spcPts val="0"/>
              </a:spcAft>
              <a:buNone/>
            </a:pPr>
            <a:r>
              <a:rPr lang="en" sz="1050" b="1">
                <a:solidFill>
                  <a:schemeClr val="bg1"/>
                </a:solidFill>
                <a:latin typeface="Montserrat"/>
                <a:ea typeface="Montserrat"/>
                <a:cs typeface="Montserrat"/>
                <a:sym typeface="Montserrat"/>
              </a:rPr>
              <a:t>There are eight basic types of questions you may face during the course of your interview:</a:t>
            </a:r>
            <a:endParaRPr sz="1050" b="1">
              <a:solidFill>
                <a:schemeClr val="bg1"/>
              </a:solidFill>
              <a:latin typeface="Montserrat"/>
              <a:ea typeface="Montserrat"/>
              <a:cs typeface="Montserrat"/>
              <a:sym typeface="Montserrat"/>
            </a:endParaRPr>
          </a:p>
          <a:p>
            <a:pPr marL="266700" marR="266700" lvl="0" indent="0" algn="l" rtl="0">
              <a:lnSpc>
                <a:spcPct val="110000"/>
              </a:lnSpc>
              <a:spcBef>
                <a:spcPts val="1500"/>
              </a:spcBef>
              <a:spcAft>
                <a:spcPts val="0"/>
              </a:spcAft>
              <a:buNone/>
            </a:pPr>
            <a:r>
              <a:rPr lang="en" sz="1800" b="1">
                <a:solidFill>
                  <a:schemeClr val="bg1"/>
                </a:solidFill>
                <a:latin typeface="Montserrat"/>
                <a:ea typeface="Montserrat"/>
                <a:cs typeface="Montserrat"/>
                <a:sym typeface="Montserrat"/>
              </a:rPr>
              <a:t>7. Case questions</a:t>
            </a: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800"/>
              </a:spcBef>
              <a:spcAft>
                <a:spcPts val="0"/>
              </a:spcAft>
              <a:buNone/>
            </a:pPr>
            <a:r>
              <a:rPr lang="en" sz="1050" b="1">
                <a:solidFill>
                  <a:schemeClr val="bg1"/>
                </a:solidFill>
                <a:latin typeface="Montserrat"/>
                <a:ea typeface="Montserrat"/>
                <a:cs typeface="Montserrat"/>
                <a:sym typeface="Montserrat"/>
              </a:rPr>
              <a:t>This type of question includes problem-solving questions ranging from: "How many gas stations are there in Europe?" to "What is your estimate for the global online retail market for books?" The purpose is to evaluate your problem-solving abilities and how you would analyze and work through potential case situations.</a:t>
            </a:r>
            <a:endParaRPr sz="1050" b="1">
              <a:solidFill>
                <a:schemeClr val="bg1"/>
              </a:solidFill>
              <a:latin typeface="Montserrat"/>
              <a:ea typeface="Montserrat"/>
              <a:cs typeface="Montserrat"/>
              <a:sym typeface="Montserrat"/>
            </a:endParaRPr>
          </a:p>
          <a:p>
            <a:pPr marL="266700" marR="266700" lvl="0" indent="0" algn="l" rtl="0">
              <a:lnSpc>
                <a:spcPct val="110000"/>
              </a:lnSpc>
              <a:spcBef>
                <a:spcPts val="1500"/>
              </a:spcBef>
              <a:spcAft>
                <a:spcPts val="0"/>
              </a:spcAft>
              <a:buNone/>
            </a:pPr>
            <a:r>
              <a:rPr lang="en" sz="1800" b="1">
                <a:solidFill>
                  <a:schemeClr val="bg1"/>
                </a:solidFill>
                <a:latin typeface="Montserrat"/>
                <a:ea typeface="Montserrat"/>
                <a:cs typeface="Montserrat"/>
                <a:sym typeface="Montserrat"/>
              </a:rPr>
              <a:t>8. Nonsense questions</a:t>
            </a: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800"/>
              </a:spcBef>
              <a:spcAft>
                <a:spcPts val="0"/>
              </a:spcAft>
              <a:buNone/>
            </a:pPr>
            <a:r>
              <a:rPr lang="en" sz="1050" b="1">
                <a:solidFill>
                  <a:schemeClr val="bg1"/>
                </a:solidFill>
                <a:latin typeface="Montserrat"/>
                <a:ea typeface="Montserrat"/>
                <a:cs typeface="Montserrat"/>
                <a:sym typeface="Montserrat"/>
              </a:rPr>
              <a:t>This type of question includes "What kind of animal would you like to be?" and "What color best describes you?" The purpose is to get past your pre-programmed answers to find out if you are capable of an original thought. There is not necessarily a right or wrong answer, since it is used primarily to test your ability to think on your feet.</a:t>
            </a:r>
            <a:endParaRPr sz="1050" b="1">
              <a:solidFill>
                <a:schemeClr val="bg1"/>
              </a:solidFill>
              <a:latin typeface="Montserrat"/>
              <a:ea typeface="Montserrat"/>
              <a:cs typeface="Montserrat"/>
              <a:sym typeface="Montserrat"/>
            </a:endParaRPr>
          </a:p>
          <a:p>
            <a:pPr marL="266700" marR="266700" lvl="0" indent="0" algn="l" rtl="0">
              <a:lnSpc>
                <a:spcPct val="150000"/>
              </a:lnSpc>
              <a:spcBef>
                <a:spcPts val="1200"/>
              </a:spcBef>
              <a:spcAft>
                <a:spcPts val="0"/>
              </a:spcAft>
              <a:buNone/>
            </a:pPr>
            <a:endParaRPr sz="1800" b="1">
              <a:solidFill>
                <a:schemeClr val="bg1"/>
              </a:solidFill>
              <a:latin typeface="Montserrat"/>
              <a:ea typeface="Montserrat"/>
              <a:cs typeface="Montserrat"/>
              <a:sym typeface="Montserrat"/>
            </a:endParaRPr>
          </a:p>
          <a:p>
            <a:pPr marL="266700" marR="266700" lvl="0" indent="0" algn="l" rtl="0">
              <a:lnSpc>
                <a:spcPct val="150000"/>
              </a:lnSpc>
              <a:spcBef>
                <a:spcPts val="1200"/>
              </a:spcBef>
              <a:spcAft>
                <a:spcPts val="1200"/>
              </a:spcAft>
              <a:buNone/>
            </a:pPr>
            <a:endParaRPr sz="1800" b="1">
              <a:solidFill>
                <a:srgbClr val="032D56"/>
              </a:solidFill>
              <a:latin typeface="Montserrat"/>
              <a:ea typeface="Montserrat"/>
              <a:cs typeface="Montserrat"/>
              <a:sym typeface="Montserrat"/>
            </a:endParaRPr>
          </a:p>
        </p:txBody>
      </p:sp>
      <p:pic>
        <p:nvPicPr>
          <p:cNvPr id="170" name="Google Shape;170;p2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6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animEffect transition="in" filter="fade">
                                      <p:cBhvr>
                                        <p:cTn id="11" dur="1000"/>
                                        <p:tgtEl>
                                          <p:spTgt spid="16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9"/>
                                        </p:tgtEl>
                                        <p:attrNameLst>
                                          <p:attrName>style.visibility</p:attrName>
                                        </p:attrNameLst>
                                      </p:cBhvr>
                                      <p:to>
                                        <p:strVal val="visible"/>
                                      </p:to>
                                    </p:set>
                                    <p:animEffect transition="in" filter="fade">
                                      <p:cBhvr>
                                        <p:cTn id="16"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84"/>
        <p:cNvGrpSpPr/>
        <p:nvPr/>
      </p:nvGrpSpPr>
      <p:grpSpPr>
        <a:xfrm>
          <a:off x="0" y="0"/>
          <a:ext cx="0" cy="0"/>
          <a:chOff x="0" y="0"/>
          <a:chExt cx="0" cy="0"/>
        </a:xfrm>
      </p:grpSpPr>
      <p:sp>
        <p:nvSpPr>
          <p:cNvPr id="185" name="Google Shape;185;p2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6" name="Google Shape;18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Introducing the S.T.A.R Interview Model</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marR="381000" lvl="0" indent="0" algn="l" rtl="0">
              <a:lnSpc>
                <a:spcPct val="150000"/>
              </a:lnSpc>
              <a:spcBef>
                <a:spcPts val="3000"/>
              </a:spcBef>
              <a:spcAft>
                <a:spcPts val="0"/>
              </a:spcAft>
              <a:buClr>
                <a:schemeClr val="dk1"/>
              </a:buClr>
              <a:buSzPct val="84615"/>
              <a:buFont typeface="Arial"/>
              <a:buNone/>
            </a:pPr>
            <a:r>
              <a:rPr lang="en" sz="1300" b="1">
                <a:solidFill>
                  <a:schemeClr val="bg1"/>
                </a:solidFill>
                <a:latin typeface="Montserrat"/>
                <a:ea typeface="Montserrat"/>
                <a:cs typeface="Montserrat"/>
                <a:sym typeface="Montserrat"/>
              </a:rPr>
              <a:t>Interviews can be stressful and nerve-wracking, which can make it difficult to answer questions clearly and precisely. The STAR model is a useful way to approach interview questions because it can help you provide the detail that an employer might be looking for in a structured way.</a:t>
            </a:r>
            <a:endParaRPr sz="1300" b="1">
              <a:solidFill>
                <a:schemeClr val="bg1"/>
              </a:solidFill>
              <a:latin typeface="Montserrat"/>
              <a:ea typeface="Montserrat"/>
              <a:cs typeface="Montserrat"/>
              <a:sym typeface="Montserrat"/>
            </a:endParaRPr>
          </a:p>
          <a:p>
            <a:pPr marL="0" lvl="0" indent="0" algn="l" rtl="0">
              <a:lnSpc>
                <a:spcPct val="115000"/>
              </a:lnSpc>
              <a:spcBef>
                <a:spcPts val="3800"/>
              </a:spcBef>
              <a:spcAft>
                <a:spcPts val="0"/>
              </a:spcAft>
              <a:buNone/>
            </a:pPr>
            <a:endParaRPr sz="2090" b="1">
              <a:latin typeface="Montserrat"/>
              <a:ea typeface="Montserrat"/>
              <a:cs typeface="Montserrat"/>
              <a:sym typeface="Montserrat"/>
            </a:endParaRPr>
          </a:p>
        </p:txBody>
      </p:sp>
      <p:pic>
        <p:nvPicPr>
          <p:cNvPr id="187" name="Google Shape;187;p27"/>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88" name="Google Shape;188;p27"/>
          <p:cNvSpPr txBox="1">
            <a:spLocks noGrp="1"/>
          </p:cNvSpPr>
          <p:nvPr>
            <p:ph type="body" idx="4294967295"/>
          </p:nvPr>
        </p:nvSpPr>
        <p:spPr>
          <a:xfrm>
            <a:off x="4037275" y="13139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89" name="Google Shape;189;p27"/>
          <p:cNvPicPr preferRelativeResize="0"/>
          <p:nvPr/>
        </p:nvPicPr>
        <p:blipFill>
          <a:blip r:embed="rId4">
            <a:alphaModFix/>
          </a:blip>
          <a:stretch>
            <a:fillRect/>
          </a:stretch>
        </p:blipFill>
        <p:spPr>
          <a:xfrm>
            <a:off x="1332650" y="2791450"/>
            <a:ext cx="4480350" cy="227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marR="0">
              <a:lnSpc>
                <a:spcPct val="115000"/>
              </a:lnSpc>
              <a:spcBef>
                <a:spcPts val="0"/>
              </a:spcBef>
              <a:spcAft>
                <a:spcPts val="0"/>
              </a:spcAft>
            </a:pPr>
            <a:r>
              <a:rPr lang="en-US" sz="1800" b="1">
                <a:solidFill>
                  <a:schemeClr val="bg1"/>
                </a:solidFill>
                <a:effectLst/>
                <a:latin typeface="Montserrat" panose="00000500000000000000" pitchFamily="2" charset="0"/>
                <a:ea typeface="Raleway" pitchFamily="2" charset="0"/>
                <a:cs typeface="Raleway" pitchFamily="2" charset="0"/>
              </a:rPr>
              <a:t>Identifying and </a:t>
            </a:r>
            <a:r>
              <a:rPr lang="en-US" sz="1800" b="1" err="1">
                <a:solidFill>
                  <a:schemeClr val="bg1"/>
                </a:solidFill>
                <a:effectLst/>
                <a:latin typeface="Montserrat" panose="00000500000000000000" pitchFamily="2" charset="0"/>
                <a:ea typeface="Raleway" pitchFamily="2" charset="0"/>
                <a:cs typeface="Raleway" pitchFamily="2" charset="0"/>
              </a:rPr>
              <a:t>Recognising</a:t>
            </a:r>
            <a:r>
              <a:rPr lang="en-US" sz="1800" b="1">
                <a:solidFill>
                  <a:schemeClr val="bg1"/>
                </a:solidFill>
                <a:effectLst/>
                <a:latin typeface="Montserrat" panose="00000500000000000000" pitchFamily="2" charset="0"/>
                <a:ea typeface="Raleway" pitchFamily="2" charset="0"/>
                <a:cs typeface="Raleway" pitchFamily="2" charset="0"/>
              </a:rPr>
              <a:t>  your skills </a:t>
            </a:r>
            <a:br>
              <a:rPr lang="en-US" sz="1800" b="1">
                <a:solidFill>
                  <a:schemeClr val="bg1"/>
                </a:solidFill>
                <a:effectLst/>
                <a:latin typeface="Montserrat" panose="00000500000000000000" pitchFamily="2" charset="0"/>
                <a:ea typeface="Arial" panose="020B0604020202020204" pitchFamily="34" charset="0"/>
              </a:rPr>
            </a:br>
            <a:endParaRPr sz="2090" b="1">
              <a:solidFill>
                <a:schemeClr val="bg1"/>
              </a:solidFill>
              <a:latin typeface="Montserrat" panose="00000500000000000000" pitchFamily="2" charset="0"/>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panose="00000500000000000000" pitchFamily="2" charset="0"/>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panose="00000500000000000000" pitchFamily="2" charset="0"/>
              <a:ea typeface="Montserrat"/>
              <a:cs typeface="Montserrat"/>
              <a:sym typeface="Montserrat"/>
            </a:endParaRPr>
          </a:p>
          <a:p>
            <a:pPr marL="0" marR="0">
              <a:lnSpc>
                <a:spcPct val="115000"/>
              </a:lnSpc>
              <a:spcBef>
                <a:spcPts val="0"/>
              </a:spcBef>
              <a:spcAft>
                <a:spcPts val="0"/>
              </a:spcAft>
            </a:pPr>
            <a:r>
              <a:rPr lang="en-US" sz="1800" b="1">
                <a:solidFill>
                  <a:schemeClr val="bg1"/>
                </a:solidFill>
                <a:effectLst/>
                <a:latin typeface="Montserrat" panose="00000500000000000000" pitchFamily="2" charset="0"/>
                <a:ea typeface="Raleway" pitchFamily="2" charset="0"/>
                <a:cs typeface="Raleway" pitchFamily="2" charset="0"/>
              </a:rPr>
              <a:t>1.1	Discussion</a:t>
            </a:r>
            <a:br>
              <a:rPr lang="en-US" sz="1800" b="1">
                <a:solidFill>
                  <a:schemeClr val="bg1"/>
                </a:solidFill>
                <a:effectLst/>
                <a:latin typeface="Montserrat" panose="00000500000000000000" pitchFamily="2" charset="0"/>
                <a:ea typeface="Raleway" pitchFamily="2" charset="0"/>
                <a:cs typeface="Raleway" pitchFamily="2" charset="0"/>
              </a:rPr>
            </a:b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 What are skills?</a:t>
            </a:r>
            <a:br>
              <a:rPr lang="en-US" sz="1800" b="1">
                <a:solidFill>
                  <a:schemeClr val="bg1"/>
                </a:solidFill>
                <a:effectLst/>
                <a:latin typeface="Montserrat" panose="00000500000000000000" pitchFamily="2" charset="0"/>
                <a:ea typeface="Raleway" pitchFamily="2" charset="0"/>
                <a:cs typeface="Raleway" pitchFamily="2" charset="0"/>
              </a:rPr>
            </a:br>
            <a:r>
              <a:rPr lang="en-US" sz="1800" b="1">
                <a:solidFill>
                  <a:schemeClr val="bg1"/>
                </a:solidFill>
                <a:effectLst/>
                <a:latin typeface="Montserrat" panose="00000500000000000000" pitchFamily="2" charset="0"/>
                <a:ea typeface="Raleway" pitchFamily="2" charset="0"/>
                <a:cs typeface="Raleway" pitchFamily="2" charset="0"/>
              </a:rPr>
              <a:t>- What are you skilled at?</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1.2	What are skills?</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A skill is the ability to do something well. This can be divided into:-</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Arial" panose="020B0604020202020204" pitchFamily="34" charset="0"/>
              </a:rPr>
              <a:t>- </a:t>
            </a:r>
            <a:r>
              <a:rPr lang="en-US" sz="1800" b="1" u="none" strike="noStrike">
                <a:solidFill>
                  <a:schemeClr val="bg1"/>
                </a:solidFill>
                <a:effectLst/>
                <a:latin typeface="Montserrat" panose="00000500000000000000" pitchFamily="2" charset="0"/>
                <a:ea typeface="Raleway" pitchFamily="2" charset="0"/>
                <a:cs typeface="Raleway" pitchFamily="2" charset="0"/>
              </a:rPr>
              <a:t>Trained </a:t>
            </a:r>
            <a:br>
              <a:rPr lang="en-US" sz="1800" b="1" u="none" strike="noStrike">
                <a:solidFill>
                  <a:schemeClr val="bg1"/>
                </a:solidFill>
                <a:effectLst/>
                <a:latin typeface="Montserrat" panose="00000500000000000000" pitchFamily="2" charset="0"/>
                <a:ea typeface="Arial" panose="020B0604020202020204" pitchFamily="34" charset="0"/>
              </a:rPr>
            </a:br>
            <a:r>
              <a:rPr lang="en-US" sz="1800" b="1" u="none" strike="noStrike">
                <a:solidFill>
                  <a:schemeClr val="bg1"/>
                </a:solidFill>
                <a:effectLst/>
                <a:latin typeface="Montserrat" panose="00000500000000000000" pitchFamily="2" charset="0"/>
                <a:ea typeface="Arial" panose="020B0604020202020204" pitchFamily="34" charset="0"/>
              </a:rPr>
              <a:t>- </a:t>
            </a:r>
            <a:r>
              <a:rPr lang="en-US" sz="1800" b="1" u="none" strike="noStrike">
                <a:solidFill>
                  <a:schemeClr val="bg1"/>
                </a:solidFill>
                <a:effectLst/>
                <a:latin typeface="Montserrat" panose="00000500000000000000" pitchFamily="2" charset="0"/>
                <a:ea typeface="Raleway" pitchFamily="2" charset="0"/>
                <a:cs typeface="Raleway" pitchFamily="2" charset="0"/>
              </a:rPr>
              <a:t>Transferable skills </a:t>
            </a:r>
            <a:endParaRPr lang="en-US" sz="1800" b="1" u="none" strike="noStrike">
              <a:solidFill>
                <a:schemeClr val="bg1"/>
              </a:solidFill>
              <a:effectLst/>
              <a:latin typeface="Montserrat" panose="00000500000000000000" pitchFamily="2" charset="0"/>
              <a:ea typeface="Arial" panose="020B0604020202020204" pitchFamily="34" charset="0"/>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93"/>
        <p:cNvGrpSpPr/>
        <p:nvPr/>
      </p:nvGrpSpPr>
      <p:grpSpPr>
        <a:xfrm>
          <a:off x="0" y="0"/>
          <a:ext cx="0" cy="0"/>
          <a:chOff x="0" y="0"/>
          <a:chExt cx="0" cy="0"/>
        </a:xfrm>
      </p:grpSpPr>
      <p:sp>
        <p:nvSpPr>
          <p:cNvPr id="194" name="Google Shape;194;p2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5" name="Google Shape;19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Introducing the S.T.A.R Interview Model</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marR="381000" lvl="0" indent="0" algn="l" rtl="0">
              <a:lnSpc>
                <a:spcPct val="150000"/>
              </a:lnSpc>
              <a:spcBef>
                <a:spcPts val="3000"/>
              </a:spcBef>
              <a:spcAft>
                <a:spcPts val="0"/>
              </a:spcAft>
              <a:buNone/>
            </a:pPr>
            <a:r>
              <a:rPr lang="en" sz="1300" b="1">
                <a:solidFill>
                  <a:schemeClr val="bg1"/>
                </a:solidFill>
                <a:latin typeface="Montserrat"/>
                <a:ea typeface="Montserrat"/>
                <a:cs typeface="Montserrat"/>
                <a:sym typeface="Montserrat"/>
              </a:rPr>
              <a:t>Let us look at an example of how the STAR model can be applied to the common interview question “Tell me about a time when you worked well in a team”. The person being interviewed has used their own personal experience of working in a group on a school project. </a:t>
            </a:r>
            <a:endParaRPr sz="1300" b="1">
              <a:solidFill>
                <a:schemeClr val="bg1"/>
              </a:solidFill>
              <a:latin typeface="Montserrat"/>
              <a:ea typeface="Montserrat"/>
              <a:cs typeface="Montserrat"/>
              <a:sym typeface="Montserrat"/>
            </a:endParaRPr>
          </a:p>
          <a:p>
            <a:pPr marL="0" marR="381000" lvl="0" indent="0" algn="l" rtl="0">
              <a:lnSpc>
                <a:spcPct val="150000"/>
              </a:lnSpc>
              <a:spcBef>
                <a:spcPts val="3800"/>
              </a:spcBef>
              <a:spcAft>
                <a:spcPts val="0"/>
              </a:spcAft>
              <a:buNone/>
            </a:pPr>
            <a:endParaRPr sz="1300" b="1">
              <a:latin typeface="Montserrat"/>
              <a:ea typeface="Montserrat"/>
              <a:cs typeface="Montserrat"/>
              <a:sym typeface="Montserrat"/>
            </a:endParaRPr>
          </a:p>
          <a:p>
            <a:pPr marL="0" lvl="0" indent="0" algn="l" rtl="0">
              <a:lnSpc>
                <a:spcPct val="115000"/>
              </a:lnSpc>
              <a:spcBef>
                <a:spcPts val="3800"/>
              </a:spcBef>
              <a:spcAft>
                <a:spcPts val="0"/>
              </a:spcAft>
              <a:buNone/>
            </a:pPr>
            <a:endParaRPr sz="2090" b="1">
              <a:latin typeface="Montserrat"/>
              <a:ea typeface="Montserrat"/>
              <a:cs typeface="Montserrat"/>
              <a:sym typeface="Montserrat"/>
            </a:endParaRPr>
          </a:p>
        </p:txBody>
      </p:sp>
      <p:pic>
        <p:nvPicPr>
          <p:cNvPr id="196" name="Google Shape;196;p2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97" name="Google Shape;197;p28"/>
          <p:cNvSpPr txBox="1">
            <a:spLocks noGrp="1"/>
          </p:cNvSpPr>
          <p:nvPr>
            <p:ph type="body" idx="4294967295"/>
          </p:nvPr>
        </p:nvSpPr>
        <p:spPr>
          <a:xfrm>
            <a:off x="4037275" y="13139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98" name="Google Shape;198;p28"/>
          <p:cNvPicPr preferRelativeResize="0"/>
          <p:nvPr/>
        </p:nvPicPr>
        <p:blipFill>
          <a:blip r:embed="rId4">
            <a:alphaModFix/>
          </a:blip>
          <a:stretch>
            <a:fillRect/>
          </a:stretch>
        </p:blipFill>
        <p:spPr>
          <a:xfrm>
            <a:off x="1493850" y="2837775"/>
            <a:ext cx="4312899" cy="2152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202"/>
        <p:cNvGrpSpPr/>
        <p:nvPr/>
      </p:nvGrpSpPr>
      <p:grpSpPr>
        <a:xfrm>
          <a:off x="0" y="0"/>
          <a:ext cx="0" cy="0"/>
          <a:chOff x="0" y="0"/>
          <a:chExt cx="0" cy="0"/>
        </a:xfrm>
      </p:grpSpPr>
      <p:sp>
        <p:nvSpPr>
          <p:cNvPr id="203" name="Google Shape;203;p2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4" name="Google Shape;20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Questions You Can Ask During the Interview</a:t>
            </a:r>
            <a:endParaRPr sz="2090" b="1">
              <a:solidFill>
                <a:schemeClr val="bg1"/>
              </a:solidFill>
              <a:latin typeface="Montserrat"/>
              <a:ea typeface="Montserrat"/>
              <a:cs typeface="Montserrat"/>
              <a:sym typeface="Montserrat"/>
            </a:endParaRPr>
          </a:p>
          <a:p>
            <a:pPr marL="0" marR="381000" lvl="0" indent="0" algn="l" rtl="0">
              <a:lnSpc>
                <a:spcPct val="150000"/>
              </a:lnSpc>
              <a:spcBef>
                <a:spcPts val="3000"/>
              </a:spcBef>
              <a:spcAft>
                <a:spcPts val="0"/>
              </a:spcAft>
              <a:buNone/>
            </a:pPr>
            <a:r>
              <a:rPr lang="en" sz="1300" b="1">
                <a:solidFill>
                  <a:schemeClr val="bg1"/>
                </a:solidFill>
                <a:latin typeface="Montserrat"/>
                <a:ea typeface="Montserrat"/>
                <a:cs typeface="Montserrat"/>
                <a:sym typeface="Montserrat"/>
              </a:rPr>
              <a:t>Don’t forget to ask questions too</a:t>
            </a:r>
            <a:r>
              <a:rPr lang="en" sz="1300" b="1">
                <a:latin typeface="Montserrat"/>
                <a:ea typeface="Montserrat"/>
                <a:cs typeface="Montserrat"/>
                <a:sym typeface="Montserrat"/>
              </a:rPr>
              <a:t>.</a:t>
            </a:r>
            <a:endParaRPr sz="1300" b="1">
              <a:latin typeface="Montserrat"/>
              <a:ea typeface="Montserrat"/>
              <a:cs typeface="Montserrat"/>
              <a:sym typeface="Montserrat"/>
            </a:endParaRPr>
          </a:p>
          <a:p>
            <a:pPr marL="0" marR="381000" lvl="0" indent="0" algn="l" rtl="0">
              <a:lnSpc>
                <a:spcPct val="150000"/>
              </a:lnSpc>
              <a:spcBef>
                <a:spcPts val="3800"/>
              </a:spcBef>
              <a:spcAft>
                <a:spcPts val="0"/>
              </a:spcAft>
              <a:buNone/>
            </a:pPr>
            <a:endParaRPr sz="1300" b="1">
              <a:latin typeface="Montserrat"/>
              <a:ea typeface="Montserrat"/>
              <a:cs typeface="Montserrat"/>
              <a:sym typeface="Montserrat"/>
            </a:endParaRPr>
          </a:p>
          <a:p>
            <a:pPr marL="0" lvl="0" indent="0" algn="l" rtl="0">
              <a:lnSpc>
                <a:spcPct val="115000"/>
              </a:lnSpc>
              <a:spcBef>
                <a:spcPts val="3800"/>
              </a:spcBef>
              <a:spcAft>
                <a:spcPts val="0"/>
              </a:spcAft>
              <a:buNone/>
            </a:pPr>
            <a:endParaRPr sz="2090" b="1">
              <a:latin typeface="Montserrat"/>
              <a:ea typeface="Montserrat"/>
              <a:cs typeface="Montserrat"/>
              <a:sym typeface="Montserrat"/>
            </a:endParaRPr>
          </a:p>
        </p:txBody>
      </p:sp>
      <p:pic>
        <p:nvPicPr>
          <p:cNvPr id="205" name="Google Shape;205;p2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206" name="Google Shape;206;p29"/>
          <p:cNvSpPr txBox="1">
            <a:spLocks noGrp="1"/>
          </p:cNvSpPr>
          <p:nvPr>
            <p:ph type="body" idx="4294967295"/>
          </p:nvPr>
        </p:nvSpPr>
        <p:spPr>
          <a:xfrm>
            <a:off x="4037275" y="13139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207" name="Google Shape;207;p29"/>
          <p:cNvPicPr preferRelativeResize="0"/>
          <p:nvPr/>
        </p:nvPicPr>
        <p:blipFill>
          <a:blip r:embed="rId4">
            <a:alphaModFix/>
          </a:blip>
          <a:stretch>
            <a:fillRect/>
          </a:stretch>
        </p:blipFill>
        <p:spPr>
          <a:xfrm>
            <a:off x="2054750" y="1688575"/>
            <a:ext cx="4321125" cy="3320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211"/>
        <p:cNvGrpSpPr/>
        <p:nvPr/>
      </p:nvGrpSpPr>
      <p:grpSpPr>
        <a:xfrm>
          <a:off x="0" y="0"/>
          <a:ext cx="0" cy="0"/>
          <a:chOff x="0" y="0"/>
          <a:chExt cx="0" cy="0"/>
        </a:xfrm>
      </p:grpSpPr>
      <p:sp>
        <p:nvSpPr>
          <p:cNvPr id="212" name="Google Shape;212;p3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3" name="Google Shape;213;p30"/>
          <p:cNvSpPr txBox="1">
            <a:spLocks noGrp="1"/>
          </p:cNvSpPr>
          <p:nvPr>
            <p:ph type="title" idx="4294967295"/>
          </p:nvPr>
        </p:nvSpPr>
        <p:spPr>
          <a:xfrm>
            <a:off x="335000" y="445025"/>
            <a:ext cx="8497200" cy="92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1681" b="1">
                <a:solidFill>
                  <a:schemeClr val="bg1"/>
                </a:solidFill>
                <a:latin typeface="Montserrat"/>
                <a:ea typeface="Montserrat"/>
                <a:cs typeface="Montserrat"/>
                <a:sym typeface="Montserrat"/>
              </a:rPr>
              <a:t>Interactive Listening and Speaking Activity:</a:t>
            </a:r>
            <a:endParaRPr sz="1681"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SzPts val="990"/>
              <a:buNone/>
            </a:pPr>
            <a:r>
              <a:rPr lang="en" sz="1681" b="1">
                <a:solidFill>
                  <a:schemeClr val="bg1"/>
                </a:solidFill>
                <a:latin typeface="Montserrat"/>
                <a:ea typeface="Montserrat"/>
                <a:cs typeface="Montserrat"/>
                <a:sym typeface="Montserrat"/>
              </a:rPr>
              <a:t>The Virtual Interview Practice Tool</a:t>
            </a:r>
            <a:endParaRPr sz="1681"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SzPts val="990"/>
              <a:buNone/>
            </a:pPr>
            <a:endParaRPr sz="1681"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SzPts val="990"/>
              <a:buNone/>
            </a:pPr>
            <a:endParaRPr sz="1681"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SzPts val="990"/>
              <a:buNone/>
            </a:pPr>
            <a:endParaRPr sz="1681"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SzPts val="990"/>
              <a:buNone/>
            </a:pPr>
            <a:r>
              <a:rPr lang="en" sz="1681" b="1">
                <a:solidFill>
                  <a:schemeClr val="bg1"/>
                </a:solidFill>
                <a:latin typeface="Montserrat"/>
                <a:ea typeface="Montserrat"/>
                <a:cs typeface="Montserrat"/>
                <a:sym typeface="Montserrat"/>
              </a:rPr>
              <a:t>With the help of a virtual interview practice tool, you will gain interview practice by listening to interview questions that you could be asked in real life interviews and practicing your answers.</a:t>
            </a:r>
            <a:endParaRPr sz="1681"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SzPts val="990"/>
              <a:buNone/>
            </a:pPr>
            <a:endParaRPr sz="1681" b="1">
              <a:latin typeface="Montserrat"/>
              <a:ea typeface="Montserrat"/>
              <a:cs typeface="Montserrat"/>
              <a:sym typeface="Montserrat"/>
            </a:endParaRPr>
          </a:p>
          <a:p>
            <a:pPr marL="0" lvl="0" indent="0" algn="l" rtl="0">
              <a:lnSpc>
                <a:spcPct val="115000"/>
              </a:lnSpc>
              <a:spcBef>
                <a:spcPts val="0"/>
              </a:spcBef>
              <a:spcAft>
                <a:spcPts val="0"/>
              </a:spcAft>
              <a:buSzPts val="990"/>
              <a:buNone/>
            </a:pPr>
            <a:r>
              <a:rPr lang="en" sz="2185" u="sng">
                <a:solidFill>
                  <a:schemeClr val="hlink"/>
                </a:solidFill>
                <a:hlinkClick r:id="rId3"/>
              </a:rPr>
              <a:t>Virtual Interview Practice tool | Barclays LifeSkills</a:t>
            </a:r>
            <a:endParaRPr sz="2185" b="1">
              <a:latin typeface="Montserrat"/>
              <a:ea typeface="Montserrat"/>
              <a:cs typeface="Montserrat"/>
              <a:sym typeface="Montserrat"/>
            </a:endParaRPr>
          </a:p>
          <a:p>
            <a:pPr marL="0" lvl="0" indent="0" algn="l" rtl="0">
              <a:lnSpc>
                <a:spcPct val="115000"/>
              </a:lnSpc>
              <a:spcBef>
                <a:spcPts val="0"/>
              </a:spcBef>
              <a:spcAft>
                <a:spcPts val="0"/>
              </a:spcAft>
              <a:buSzPts val="990"/>
              <a:buNone/>
            </a:pPr>
            <a:endParaRPr sz="1681" b="1">
              <a:latin typeface="Montserrat"/>
              <a:ea typeface="Montserrat"/>
              <a:cs typeface="Montserrat"/>
              <a:sym typeface="Montserrat"/>
            </a:endParaRPr>
          </a:p>
          <a:p>
            <a:pPr marL="0" lvl="0" indent="0" algn="l" rtl="0">
              <a:lnSpc>
                <a:spcPct val="115000"/>
              </a:lnSpc>
              <a:spcBef>
                <a:spcPts val="0"/>
              </a:spcBef>
              <a:spcAft>
                <a:spcPts val="0"/>
              </a:spcAft>
              <a:buSzPts val="990"/>
              <a:buNone/>
            </a:pPr>
            <a:endParaRPr sz="1681" b="1">
              <a:latin typeface="Montserrat"/>
              <a:ea typeface="Montserrat"/>
              <a:cs typeface="Montserrat"/>
              <a:sym typeface="Montserrat"/>
            </a:endParaRPr>
          </a:p>
        </p:txBody>
      </p:sp>
      <p:pic>
        <p:nvPicPr>
          <p:cNvPr id="214" name="Google Shape;214;p30"/>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215" name="Google Shape;215;p30"/>
          <p:cNvSpPr txBox="1">
            <a:spLocks noGrp="1"/>
          </p:cNvSpPr>
          <p:nvPr>
            <p:ph type="body" idx="4294967295"/>
          </p:nvPr>
        </p:nvSpPr>
        <p:spPr>
          <a:xfrm>
            <a:off x="4832400" y="2742425"/>
            <a:ext cx="2509200" cy="18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219"/>
        <p:cNvGrpSpPr/>
        <p:nvPr/>
      </p:nvGrpSpPr>
      <p:grpSpPr>
        <a:xfrm>
          <a:off x="0" y="0"/>
          <a:ext cx="0" cy="0"/>
          <a:chOff x="0" y="0"/>
          <a:chExt cx="0" cy="0"/>
        </a:xfrm>
      </p:grpSpPr>
      <p:sp>
        <p:nvSpPr>
          <p:cNvPr id="220" name="Google Shape;220;p3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1" name="Google Shape;221;p31"/>
          <p:cNvSpPr txBox="1">
            <a:spLocks noGrp="1"/>
          </p:cNvSpPr>
          <p:nvPr>
            <p:ph type="title" idx="4294967295"/>
          </p:nvPr>
        </p:nvSpPr>
        <p:spPr>
          <a:xfrm>
            <a:off x="335000" y="445025"/>
            <a:ext cx="8497200" cy="928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The End. </a:t>
            </a: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r>
              <a:rPr lang="en" sz="2090" b="1">
                <a:latin typeface="Montserrat"/>
                <a:ea typeface="Montserrat"/>
                <a:cs typeface="Montserrat"/>
                <a:sym typeface="Montserrat"/>
              </a:rPr>
              <a:t>Thank you for your time</a:t>
            </a: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222" name="Google Shape;222;p3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223" name="Google Shape;223;p31"/>
          <p:cNvSpPr txBox="1">
            <a:spLocks noGrp="1"/>
          </p:cNvSpPr>
          <p:nvPr>
            <p:ph type="body" idx="4294967295"/>
          </p:nvPr>
        </p:nvSpPr>
        <p:spPr>
          <a:xfrm>
            <a:off x="4832400" y="2742425"/>
            <a:ext cx="2509200" cy="18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224" name="Google Shape;224;p31"/>
          <p:cNvPicPr preferRelativeResize="0"/>
          <p:nvPr/>
        </p:nvPicPr>
        <p:blipFill rotWithShape="1">
          <a:blip r:embed="rId4">
            <a:alphaModFix/>
          </a:blip>
          <a:srcRect/>
          <a:stretch/>
        </p:blipFill>
        <p:spPr>
          <a:xfrm>
            <a:off x="2875375" y="2286000"/>
            <a:ext cx="2857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marR="0">
              <a:lnSpc>
                <a:spcPct val="115000"/>
              </a:lnSpc>
              <a:spcBef>
                <a:spcPts val="0"/>
              </a:spcBef>
              <a:spcAft>
                <a:spcPts val="0"/>
              </a:spcAft>
            </a:pPr>
            <a:br>
              <a:rPr lang="en-US" sz="1800">
                <a:effectLst/>
                <a:latin typeface="Raleway" pitchFamily="2" charset="0"/>
                <a:ea typeface="Raleway" pitchFamily="2" charset="0"/>
                <a:cs typeface="Raleway" pitchFamily="2" charset="0"/>
              </a:rPr>
            </a:br>
            <a:endParaRPr lang="en-US" sz="1100">
              <a:highlight>
                <a:srgbClr val="FFFFFF"/>
              </a:highligh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346877"/>
            <a:ext cx="9948238" cy="4534446"/>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endParaRPr lang="en-US" b="1">
              <a:solidFill>
                <a:schemeClr val="bg1"/>
              </a:solidFill>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When talking about skills, use:-</a:t>
            </a:r>
            <a:endParaRPr lang="en-US" sz="12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 </a:t>
            </a:r>
            <a:endParaRPr lang="en-US" sz="12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i="1">
                <a:solidFill>
                  <a:schemeClr val="bg1"/>
                </a:solidFill>
                <a:effectLst/>
                <a:latin typeface="Montserrat" panose="00000500000000000000" pitchFamily="2" charset="0"/>
                <a:ea typeface="Raleway" pitchFamily="2" charset="0"/>
                <a:cs typeface="Raleway" pitchFamily="2" charset="0"/>
              </a:rPr>
              <a:t>Skilled at + Verb or skilled in + Verb</a:t>
            </a:r>
            <a:endParaRPr lang="en-US" sz="12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 </a:t>
            </a:r>
            <a:endParaRPr lang="en-US" sz="1200" b="1">
              <a:solidFill>
                <a:schemeClr val="bg1"/>
              </a:solidFill>
              <a:effectLst/>
              <a:latin typeface="Montserrat" panose="00000500000000000000" pitchFamily="2"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400" b="1" u="none" strike="noStrike">
                <a:solidFill>
                  <a:schemeClr val="bg1"/>
                </a:solidFill>
                <a:effectLst/>
                <a:latin typeface="Montserrat" panose="00000500000000000000" pitchFamily="2" charset="0"/>
                <a:ea typeface="Raleway" pitchFamily="2" charset="0"/>
                <a:cs typeface="Raleway" pitchFamily="2" charset="0"/>
              </a:rPr>
              <a:t>She is skilled at/in data analytics</a:t>
            </a:r>
            <a:endParaRPr lang="en-US" sz="1200" b="1" u="none" strike="noStrike">
              <a:solidFill>
                <a:schemeClr val="bg1"/>
              </a:solidFill>
              <a:effectLst/>
              <a:latin typeface="Montserrat" panose="00000500000000000000" pitchFamily="2"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400" b="1" u="none" strike="noStrike">
                <a:solidFill>
                  <a:schemeClr val="bg1"/>
                </a:solidFill>
                <a:effectLst/>
                <a:latin typeface="Montserrat" panose="00000500000000000000" pitchFamily="2" charset="0"/>
                <a:ea typeface="Raleway" pitchFamily="2" charset="0"/>
                <a:cs typeface="Raleway" pitchFamily="2" charset="0"/>
              </a:rPr>
              <a:t>Jennifer is skilled at/in machine learning</a:t>
            </a:r>
            <a:endParaRPr lang="en-US" sz="1200" b="1" u="none" strike="noStrike">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 </a:t>
            </a:r>
            <a:endParaRPr lang="en-US" sz="12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You can also use</a:t>
            </a:r>
            <a:r>
              <a:rPr lang="en-US" sz="1400" b="1" i="1">
                <a:solidFill>
                  <a:schemeClr val="bg1"/>
                </a:solidFill>
                <a:effectLst/>
                <a:latin typeface="Montserrat" panose="00000500000000000000" pitchFamily="2" charset="0"/>
                <a:ea typeface="Raleway" pitchFamily="2" charset="0"/>
                <a:cs typeface="Raleway" pitchFamily="2" charset="0"/>
              </a:rPr>
              <a:t> skilled at +verb - </a:t>
            </a:r>
            <a:r>
              <a:rPr lang="en-US" sz="1400" b="1" i="1" err="1">
                <a:solidFill>
                  <a:schemeClr val="bg1"/>
                </a:solidFill>
                <a:effectLst/>
                <a:latin typeface="Montserrat" panose="00000500000000000000" pitchFamily="2" charset="0"/>
                <a:ea typeface="Raleway" pitchFamily="2" charset="0"/>
                <a:cs typeface="Raleway" pitchFamily="2" charset="0"/>
              </a:rPr>
              <a:t>ing</a:t>
            </a:r>
            <a:r>
              <a:rPr lang="en-US" sz="1400" b="1" i="1">
                <a:solidFill>
                  <a:schemeClr val="bg1"/>
                </a:solidFill>
                <a:effectLst/>
                <a:latin typeface="Montserrat" panose="00000500000000000000" pitchFamily="2" charset="0"/>
                <a:ea typeface="Raleway" pitchFamily="2" charset="0"/>
                <a:cs typeface="Raleway" pitchFamily="2" charset="0"/>
              </a:rPr>
              <a:t> or skilled in +verb -</a:t>
            </a:r>
            <a:r>
              <a:rPr lang="en-US" sz="1400" b="1" i="1" err="1">
                <a:solidFill>
                  <a:schemeClr val="bg1"/>
                </a:solidFill>
                <a:effectLst/>
                <a:latin typeface="Montserrat" panose="00000500000000000000" pitchFamily="2" charset="0"/>
                <a:ea typeface="Raleway" pitchFamily="2" charset="0"/>
                <a:cs typeface="Raleway" pitchFamily="2" charset="0"/>
              </a:rPr>
              <a:t>ing</a:t>
            </a:r>
            <a:endParaRPr lang="en-US" sz="12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 </a:t>
            </a:r>
            <a:endParaRPr lang="en-US" sz="1200" b="1">
              <a:solidFill>
                <a:schemeClr val="bg1"/>
              </a:solidFill>
              <a:effectLst/>
              <a:latin typeface="Montserrat" panose="00000500000000000000" pitchFamily="2"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400" b="1" u="none" strike="noStrike">
                <a:solidFill>
                  <a:schemeClr val="bg1"/>
                </a:solidFill>
                <a:effectLst/>
                <a:latin typeface="Montserrat" panose="00000500000000000000" pitchFamily="2" charset="0"/>
                <a:ea typeface="Raleway" pitchFamily="2" charset="0"/>
                <a:cs typeface="Raleway" pitchFamily="2" charset="0"/>
              </a:rPr>
              <a:t>Hugo is skilled at/in programming language skills</a:t>
            </a:r>
            <a:endParaRPr lang="en-US" sz="1200" b="1" u="none" strike="noStrike">
              <a:solidFill>
                <a:schemeClr val="bg1"/>
              </a:solidFill>
              <a:effectLst/>
              <a:latin typeface="Montserrat" panose="00000500000000000000" pitchFamily="2"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400" b="1" u="none" strike="noStrike">
                <a:solidFill>
                  <a:schemeClr val="bg1"/>
                </a:solidFill>
                <a:effectLst/>
                <a:latin typeface="Montserrat" panose="00000500000000000000" pitchFamily="2" charset="0"/>
                <a:ea typeface="Raleway" pitchFamily="2" charset="0"/>
                <a:cs typeface="Raleway" pitchFamily="2" charset="0"/>
              </a:rPr>
              <a:t>They are skilled at/in </a:t>
            </a:r>
            <a:r>
              <a:rPr lang="en-US" sz="1400" b="1" u="none" strike="noStrike" err="1">
                <a:solidFill>
                  <a:schemeClr val="bg1"/>
                </a:solidFill>
                <a:effectLst/>
                <a:latin typeface="Montserrat" panose="00000500000000000000" pitchFamily="2" charset="0"/>
                <a:ea typeface="Raleway" pitchFamily="2" charset="0"/>
                <a:cs typeface="Raleway" pitchFamily="2" charset="0"/>
              </a:rPr>
              <a:t>analysing</a:t>
            </a:r>
            <a:r>
              <a:rPr lang="en-US" sz="1400" b="1" u="none" strike="noStrike">
                <a:solidFill>
                  <a:schemeClr val="bg1"/>
                </a:solidFill>
                <a:effectLst/>
                <a:latin typeface="Montserrat" panose="00000500000000000000" pitchFamily="2" charset="0"/>
                <a:ea typeface="Raleway" pitchFamily="2" charset="0"/>
                <a:cs typeface="Raleway" pitchFamily="2" charset="0"/>
              </a:rPr>
              <a:t> risk</a:t>
            </a:r>
            <a:endParaRPr lang="en-US" sz="1200" b="1" u="none" strike="noStrike">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 </a:t>
            </a:r>
            <a:endParaRPr lang="en-US" sz="12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You can also say that you are</a:t>
            </a:r>
            <a:r>
              <a:rPr lang="en-US" sz="1400" b="1" i="1">
                <a:solidFill>
                  <a:schemeClr val="bg1"/>
                </a:solidFill>
                <a:effectLst/>
                <a:latin typeface="Montserrat" panose="00000500000000000000" pitchFamily="2" charset="0"/>
                <a:ea typeface="Raleway" pitchFamily="2" charset="0"/>
                <a:cs typeface="Raleway" pitchFamily="2" charset="0"/>
              </a:rPr>
              <a:t> good at/in</a:t>
            </a:r>
            <a:r>
              <a:rPr lang="en-US" sz="1400" b="1">
                <a:solidFill>
                  <a:schemeClr val="bg1"/>
                </a:solidFill>
                <a:effectLst/>
                <a:latin typeface="Montserrat" panose="00000500000000000000" pitchFamily="2" charset="0"/>
                <a:ea typeface="Raleway" pitchFamily="2" charset="0"/>
                <a:cs typeface="Raleway" pitchFamily="2" charset="0"/>
              </a:rPr>
              <a:t> something</a:t>
            </a:r>
            <a:endParaRPr lang="en-US" sz="1200" b="1">
              <a:solidFill>
                <a:schemeClr val="bg1"/>
              </a:solidFill>
              <a:effectLst/>
              <a:latin typeface="Montserrat" panose="00000500000000000000" pitchFamily="2" charset="0"/>
              <a:ea typeface="Arial" panose="020B0604020202020204" pitchFamily="34" charset="0"/>
            </a:endParaRPr>
          </a:p>
          <a:p>
            <a:pPr marL="0" marR="0">
              <a:lnSpc>
                <a:spcPct val="115000"/>
              </a:lnSpc>
              <a:spcBef>
                <a:spcPts val="0"/>
              </a:spcBef>
              <a:spcAft>
                <a:spcPts val="0"/>
              </a:spcAft>
            </a:pPr>
            <a:r>
              <a:rPr lang="en-US" sz="1400" b="1">
                <a:solidFill>
                  <a:schemeClr val="bg1"/>
                </a:solidFill>
                <a:effectLst/>
                <a:latin typeface="Montserrat" panose="00000500000000000000" pitchFamily="2" charset="0"/>
                <a:ea typeface="Raleway" pitchFamily="2" charset="0"/>
                <a:cs typeface="Raleway" pitchFamily="2" charset="0"/>
              </a:rPr>
              <a:t> </a:t>
            </a:r>
            <a:endParaRPr lang="en-US" sz="1200" b="1">
              <a:solidFill>
                <a:schemeClr val="bg1"/>
              </a:solidFill>
              <a:effectLst/>
              <a:latin typeface="Montserrat" panose="00000500000000000000" pitchFamily="2"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400" b="1" u="none" strike="noStrike" err="1">
                <a:solidFill>
                  <a:schemeClr val="bg1"/>
                </a:solidFill>
                <a:effectLst/>
                <a:latin typeface="Montserrat" panose="00000500000000000000" pitchFamily="2" charset="0"/>
                <a:ea typeface="Raleway" pitchFamily="2" charset="0"/>
                <a:cs typeface="Raleway" pitchFamily="2" charset="0"/>
              </a:rPr>
              <a:t>Efrei</a:t>
            </a:r>
            <a:r>
              <a:rPr lang="en-US" sz="1400" b="1" u="none" strike="noStrike">
                <a:solidFill>
                  <a:schemeClr val="bg1"/>
                </a:solidFill>
                <a:effectLst/>
                <a:latin typeface="Montserrat" panose="00000500000000000000" pitchFamily="2" charset="0"/>
                <a:ea typeface="Raleway" pitchFamily="2" charset="0"/>
                <a:cs typeface="Raleway" pitchFamily="2" charset="0"/>
              </a:rPr>
              <a:t> students are good at problem solving</a:t>
            </a:r>
            <a:endParaRPr lang="en-US" sz="1200" b="1" u="none" strike="noStrike">
              <a:solidFill>
                <a:schemeClr val="bg1"/>
              </a:solidFill>
              <a:effectLst/>
              <a:latin typeface="Montserrat" panose="00000500000000000000" pitchFamily="2"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400" b="1" u="none" strike="noStrike">
                <a:solidFill>
                  <a:schemeClr val="bg1"/>
                </a:solidFill>
                <a:effectLst/>
                <a:latin typeface="Montserrat" panose="00000500000000000000" pitchFamily="2" charset="0"/>
                <a:ea typeface="Raleway" pitchFamily="2" charset="0"/>
                <a:cs typeface="Raleway" pitchFamily="2" charset="0"/>
              </a:rPr>
              <a:t>They are also good in data modeling</a:t>
            </a:r>
            <a:endParaRPr lang="en-US" sz="1200" b="1" u="none" strike="noStrike">
              <a:solidFill>
                <a:schemeClr val="bg1"/>
              </a:solidFill>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141202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marR="0">
              <a:lnSpc>
                <a:spcPct val="115000"/>
              </a:lnSpc>
              <a:spcBef>
                <a:spcPts val="0"/>
              </a:spcBef>
              <a:spcAft>
                <a:spcPts val="0"/>
              </a:spcAft>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r>
              <a:rPr lang="en-US" sz="1800" b="1">
                <a:solidFill>
                  <a:schemeClr val="bg1"/>
                </a:solidFill>
                <a:effectLst/>
                <a:latin typeface="Montserrat" panose="00000500000000000000" pitchFamily="2" charset="0"/>
                <a:ea typeface="Raleway" pitchFamily="2" charset="0"/>
                <a:cs typeface="Raleway" pitchFamily="2" charset="0"/>
              </a:rPr>
              <a:t>(</a:t>
            </a:r>
            <a:r>
              <a:rPr lang="en-US" sz="1800" b="1" err="1">
                <a:solidFill>
                  <a:schemeClr val="bg1"/>
                </a:solidFill>
                <a:effectLst/>
                <a:latin typeface="Montserrat" panose="00000500000000000000" pitchFamily="2" charset="0"/>
                <a:ea typeface="Raleway" pitchFamily="2" charset="0"/>
                <a:cs typeface="Raleway" pitchFamily="2" charset="0"/>
              </a:rPr>
              <a:t>i</a:t>
            </a:r>
            <a:r>
              <a:rPr lang="en-US" sz="1800" b="1">
                <a:solidFill>
                  <a:schemeClr val="bg1"/>
                </a:solidFill>
                <a:effectLst/>
                <a:latin typeface="Montserrat" panose="00000500000000000000" pitchFamily="2" charset="0"/>
                <a:ea typeface="Raleway" pitchFamily="2" charset="0"/>
                <a:cs typeface="Raleway" pitchFamily="2" charset="0"/>
              </a:rPr>
              <a:t>) Trained Skills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These are job specific trained skills gained from what you have studied at university or at the workplace.</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(ii) Transferable Skills.</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These are skills that you gain in real life and that can  be transferable to the workplace, you just need to know how to describe them, especially because you have learned how to do it and practiced it. Many skills that you use on a day-to-day basis are transferable skills that employers love! You just need to describe them in the right way. Learning the lingo and applying these skills in a professional environment can help you get the job you want.</a:t>
            </a:r>
            <a:br>
              <a:rPr lang="en-US" sz="1800" b="1">
                <a:solidFill>
                  <a:schemeClr val="bg1"/>
                </a:solidFill>
                <a:effectLst/>
                <a:latin typeface="Montserrat" panose="00000500000000000000" pitchFamily="2" charset="0"/>
                <a:ea typeface="Arial" panose="020B0604020202020204" pitchFamily="34" charset="0"/>
              </a:rPr>
            </a:br>
            <a:r>
              <a:rPr lang="en-US" sz="1800" b="1">
                <a:solidFill>
                  <a:schemeClr val="bg1"/>
                </a:solidFill>
                <a:effectLst/>
                <a:latin typeface="Montserrat" panose="00000500000000000000" pitchFamily="2" charset="0"/>
                <a:ea typeface="Raleway" pitchFamily="2" charset="0"/>
                <a:cs typeface="Raleway" pitchFamily="2" charset="0"/>
              </a:rPr>
              <a:t> </a:t>
            </a:r>
            <a:br>
              <a:rPr lang="en-US" sz="1800" b="1">
                <a:solidFill>
                  <a:schemeClr val="bg1"/>
                </a:solidFill>
                <a:effectLst/>
                <a:latin typeface="Montserrat" panose="00000500000000000000" pitchFamily="2" charset="0"/>
                <a:ea typeface="Arial" panose="020B0604020202020204" pitchFamily="34" charset="0"/>
              </a:rPr>
            </a:br>
            <a:br>
              <a:rPr lang="en-US" sz="1800" u="none" strike="noStrike">
                <a:effectLst/>
                <a:latin typeface="Arial" panose="020B0604020202020204" pitchFamily="34" charset="0"/>
                <a:ea typeface="Arial" panose="020B0604020202020204" pitchFamily="34" charset="0"/>
              </a:rPr>
            </a:br>
            <a:endParaRPr sz="1100">
              <a:highlight>
                <a:srgbClr val="FFFFFF"/>
              </a:highligh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262129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marR="0">
              <a:lnSpc>
                <a:spcPct val="115000"/>
              </a:lnSpc>
              <a:spcBef>
                <a:spcPts val="0"/>
              </a:spcBef>
              <a:spcAft>
                <a:spcPts val="0"/>
              </a:spcAft>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r>
              <a:rPr lang="en-US" sz="1800" b="1">
                <a:solidFill>
                  <a:schemeClr val="bg1"/>
                </a:solidFill>
                <a:effectLst/>
                <a:latin typeface="Montserrat"/>
                <a:ea typeface="Raleway" pitchFamily="2" charset="0"/>
                <a:cs typeface="Raleway" pitchFamily="2" charset="0"/>
              </a:rPr>
              <a:t>Transferable skills video</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 </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Arial" panose="020B0604020202020204" pitchFamily="34" charset="0"/>
              </a:rPr>
              <a:t>We shall watch a video on Transferable skills</a:t>
            </a:r>
            <a:br>
              <a:rPr lang="en-US" sz="1800" b="1">
                <a:effectLst/>
                <a:latin typeface="Montserrat" panose="00000500000000000000" pitchFamily="2" charset="0"/>
                <a:ea typeface="Arial" panose="020B0604020202020204" pitchFamily="34" charset="0"/>
              </a:rPr>
            </a:br>
            <a:br>
              <a:rPr lang="en-US" sz="1600" b="1">
                <a:effectLst/>
                <a:latin typeface="Montserrat" panose="00000500000000000000" pitchFamily="2" charset="0"/>
                <a:ea typeface="Arial" panose="020B0604020202020204" pitchFamily="34" charset="0"/>
              </a:rPr>
            </a:br>
            <a:br>
              <a:rPr lang="en-US" sz="1600">
                <a:effectLst/>
                <a:latin typeface="Arial" panose="020B0604020202020204" pitchFamily="34" charset="0"/>
                <a:ea typeface="Arial" panose="020B0604020202020204" pitchFamily="34" charset="0"/>
              </a:rPr>
            </a:br>
            <a:r>
              <a:rPr lang="en-US" sz="1600">
                <a:solidFill>
                  <a:srgbClr val="FF0000"/>
                </a:solidFill>
                <a:effectLst/>
                <a:latin typeface="Raleway"/>
                <a:ea typeface="Raleway" pitchFamily="2" charset="0"/>
                <a:cs typeface="Raleway" pitchFamily="2" charset="0"/>
                <a:hlinkClick r:id="rId3"/>
              </a:rPr>
              <a:t>https://barclayslifeskills.com/i-want-virtual-work-experience/school/transferable-skills-examples/</a:t>
            </a:r>
            <a:br>
              <a:rPr lang="en-US" sz="1600">
                <a:effectLst/>
                <a:latin typeface="Arial" panose="020B0604020202020204" pitchFamily="34" charset="0"/>
                <a:ea typeface="Arial" panose="020B0604020202020204" pitchFamily="34" charset="0"/>
              </a:rPr>
            </a:br>
            <a:endParaRPr sz="1600">
              <a:highlight>
                <a:srgbClr val="FFFFFF"/>
              </a:highlight>
            </a:endParaRPr>
          </a:p>
        </p:txBody>
      </p:sp>
      <p:pic>
        <p:nvPicPr>
          <p:cNvPr id="67" name="Google Shape;67;p14"/>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369432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a:lnSpc>
                <a:spcPct val="115000"/>
              </a:lnSpc>
            </a:pPr>
            <a:br>
              <a:rPr lang="en-US" sz="1800" b="1">
                <a:effectLst/>
                <a:latin typeface="Montserrat" panose="00000500000000000000" pitchFamily="2" charset="0"/>
                <a:ea typeface="Raleway" pitchFamily="2" charset="0"/>
                <a:cs typeface="Raleway" pitchFamily="2" charset="0"/>
              </a:rPr>
            </a:br>
            <a:r>
              <a:rPr lang="en-US" sz="1800" b="1">
                <a:solidFill>
                  <a:srgbClr val="9900FF"/>
                </a:solidFill>
                <a:effectLst/>
                <a:latin typeface="Montserrat"/>
                <a:ea typeface="Raleway" pitchFamily="2" charset="0"/>
                <a:cs typeface="Raleway" pitchFamily="2" charset="0"/>
              </a:rPr>
              <a:t>TASK</a:t>
            </a:r>
            <a:br>
              <a:rPr lang="en-US" sz="1800" b="1">
                <a:effectLst/>
                <a:latin typeface="Montserrat" panose="00000500000000000000" pitchFamily="2" charset="0"/>
                <a:ea typeface="Arial" panose="020B0604020202020204" pitchFamily="34" charset="0"/>
              </a:rPr>
            </a:br>
            <a:r>
              <a:rPr lang="en-US" sz="1800" b="1">
                <a:solidFill>
                  <a:srgbClr val="9900FF"/>
                </a:solidFill>
                <a:effectLst/>
                <a:latin typeface="Montserrat"/>
                <a:ea typeface="Raleway" pitchFamily="2" charset="0"/>
                <a:cs typeface="Raleway" pitchFamily="2" charset="0"/>
              </a:rPr>
              <a:t>Identifying transferable skills</a:t>
            </a:r>
            <a:br>
              <a:rPr lang="en-US" sz="1800" b="1">
                <a:effectLst/>
                <a:latin typeface="Montserrat" panose="00000500000000000000" pitchFamily="2" charset="0"/>
                <a:ea typeface="Arial" panose="020B0604020202020204" pitchFamily="34" charset="0"/>
              </a:rPr>
            </a:br>
            <a:r>
              <a:rPr lang="en-US" sz="1800" b="1">
                <a:solidFill>
                  <a:srgbClr val="FF0000"/>
                </a:solidFill>
                <a:effectLst/>
                <a:latin typeface="Montserrat"/>
                <a:ea typeface="Raleway" pitchFamily="2" charset="0"/>
                <a:cs typeface="Raleway" pitchFamily="2" charset="0"/>
              </a:rPr>
              <a:t> </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Put the right skill (</a:t>
            </a:r>
            <a:r>
              <a:rPr lang="en-US" sz="1800" b="1" i="1">
                <a:solidFill>
                  <a:srgbClr val="9900FF"/>
                </a:solidFill>
                <a:effectLst/>
                <a:latin typeface="Montserrat"/>
                <a:ea typeface="Raleway" pitchFamily="2" charset="0"/>
                <a:cs typeface="Raleway" pitchFamily="2" charset="0"/>
              </a:rPr>
              <a:t>leadership, problem solving</a:t>
            </a:r>
            <a:r>
              <a:rPr lang="en-US" sz="1800" b="1" i="1">
                <a:solidFill>
                  <a:srgbClr val="9900FF"/>
                </a:solidFill>
                <a:latin typeface="Montserrat"/>
                <a:ea typeface="Raleway" pitchFamily="2" charset="0"/>
              </a:rPr>
              <a:t>,</a:t>
            </a:r>
            <a:r>
              <a:rPr lang="en-US" sz="1800" b="1" i="1">
                <a:solidFill>
                  <a:srgbClr val="231F20"/>
                </a:solidFill>
                <a:effectLst/>
                <a:latin typeface="Montserrat"/>
                <a:ea typeface="Arial" panose="020B0604020202020204" pitchFamily="34" charset="0"/>
              </a:rPr>
              <a:t> </a:t>
            </a:r>
            <a:r>
              <a:rPr lang="en-US" sz="1800" b="1" i="1">
                <a:solidFill>
                  <a:srgbClr val="9900FF"/>
                </a:solidFill>
                <a:effectLst/>
                <a:latin typeface="Montserrat"/>
                <a:ea typeface="Raleway" pitchFamily="2" charset="0"/>
                <a:cs typeface="Raleway" pitchFamily="2" charset="0"/>
              </a:rPr>
              <a:t>creativity, negotiating, time management, teamwork)</a:t>
            </a:r>
            <a:r>
              <a:rPr lang="en-US" sz="1800" b="1">
                <a:solidFill>
                  <a:srgbClr val="231F20"/>
                </a:solidFill>
                <a:latin typeface="Montserrat"/>
                <a:ea typeface="Raleway" pitchFamily="2" charset="0"/>
                <a:cs typeface="Raleway" pitchFamily="2" charset="0"/>
              </a:rPr>
              <a:t> </a:t>
            </a:r>
            <a:r>
              <a:rPr lang="en-US" sz="1800" b="1">
                <a:solidFill>
                  <a:srgbClr val="231F20"/>
                </a:solidFill>
                <a:effectLst/>
                <a:latin typeface="Montserrat"/>
                <a:ea typeface="Raleway" pitchFamily="2" charset="0"/>
                <a:cs typeface="Raleway" pitchFamily="2" charset="0"/>
              </a:rPr>
              <a:t> </a:t>
            </a:r>
            <a:r>
              <a:rPr lang="en-US" sz="1800" b="1">
                <a:solidFill>
                  <a:schemeClr val="bg1"/>
                </a:solidFill>
                <a:effectLst/>
                <a:latin typeface="Montserrat"/>
                <a:ea typeface="Raleway" pitchFamily="2" charset="0"/>
                <a:cs typeface="Raleway" pitchFamily="2" charset="0"/>
              </a:rPr>
              <a:t>next to the description</a:t>
            </a:r>
            <a:br>
              <a:rPr lang="en-US" sz="1800" b="1">
                <a:effectLst/>
                <a:latin typeface="Montserrat" panose="00000500000000000000" pitchFamily="2" charset="0"/>
                <a:ea typeface="Arial" panose="020B0604020202020204" pitchFamily="34" charset="0"/>
              </a:rPr>
            </a:br>
            <a:r>
              <a:rPr lang="en-US" sz="1800" b="1">
                <a:solidFill>
                  <a:srgbClr val="231F20"/>
                </a:solidFill>
                <a:effectLst/>
                <a:latin typeface="Montserrat"/>
                <a:ea typeface="Raleway" pitchFamily="2" charset="0"/>
                <a:cs typeface="Raleway" pitchFamily="2" charset="0"/>
              </a:rPr>
              <a:t> </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You can haggle a brilliant bargain, or persuade people that something’s worth doing……………</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If you’re the decision maker, everyone follows your lead, AND you can keep them motivated……………….</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You’re the go-to person to sort a tricky issue, then you’re a natural at ……………….</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You work well with others – whether it’s on a sports team or a project with others……………………..</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You can fit a lot into a day or love a to-do list ………..</a:t>
            </a: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You are the one that always comes up with imaginative solutions – ………………</a:t>
            </a:r>
            <a:br>
              <a:rPr lang="en-US" sz="1800" b="1">
                <a:effectLst/>
                <a:latin typeface="Montserrat" panose="00000500000000000000" pitchFamily="2" charset="0"/>
                <a:ea typeface="Arial" panose="020B0604020202020204" pitchFamily="34" charset="0"/>
              </a:rPr>
            </a:br>
            <a:endParaRPr sz="1600" b="1">
              <a:latin typeface="Montserrat" panose="00000500000000000000" pitchFamily="2" charset="0"/>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270169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a:lnSpc>
                <a:spcPct val="115000"/>
              </a:lnSpc>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r>
              <a:rPr lang="en-US" sz="1800" b="1">
                <a:solidFill>
                  <a:srgbClr val="9900FF"/>
                </a:solidFill>
                <a:effectLst/>
                <a:latin typeface="Raleway"/>
                <a:ea typeface="Raleway" pitchFamily="2" charset="0"/>
                <a:cs typeface="Raleway" pitchFamily="2" charset="0"/>
              </a:rPr>
              <a:t> </a:t>
            </a:r>
            <a:br>
              <a:rPr lang="en-US" sz="1800">
                <a:effectLst/>
                <a:latin typeface="Montserrat" panose="00000500000000000000" pitchFamily="2" charset="0"/>
                <a:ea typeface="Arial" panose="020B0604020202020204" pitchFamily="34" charset="0"/>
              </a:rPr>
            </a:br>
            <a:r>
              <a:rPr lang="en-US" sz="1800" b="1">
                <a:solidFill>
                  <a:schemeClr val="bg1"/>
                </a:solidFill>
                <a:latin typeface="Montserrat"/>
                <a:ea typeface="Arial" panose="020B0604020202020204" pitchFamily="34" charset="0"/>
              </a:rPr>
              <a:t>We shall watch </a:t>
            </a:r>
            <a:r>
              <a:rPr lang="en-US" sz="1800" b="1">
                <a:solidFill>
                  <a:schemeClr val="bg1"/>
                </a:solidFill>
                <a:effectLst/>
                <a:latin typeface="Montserrat"/>
                <a:ea typeface="Raleway" pitchFamily="2" charset="0"/>
                <a:cs typeface="Raleway" pitchFamily="2" charset="0"/>
              </a:rPr>
              <a:t>a video on why these top skills are important in the workplace, and why it is good for students to be able to identify their own skills.</a:t>
            </a:r>
            <a:br>
              <a:rPr lang="en-US" sz="1800" b="1">
                <a:effectLst/>
                <a:latin typeface="Montserrat" panose="00000500000000000000" pitchFamily="2" charset="0"/>
                <a:ea typeface="Raleway" pitchFamily="2" charset="0"/>
                <a:cs typeface="Raleway" pitchFamily="2" charset="0"/>
              </a:rPr>
            </a:br>
            <a:br>
              <a:rPr lang="en-US" sz="1800" b="1">
                <a:effectLst/>
                <a:latin typeface="Montserrat" panose="00000500000000000000" pitchFamily="2" charset="0"/>
                <a:ea typeface="Raleway" pitchFamily="2" charset="0"/>
                <a:cs typeface="Raleway" pitchFamily="2" charset="0"/>
              </a:rPr>
            </a:br>
            <a:r>
              <a:rPr lang="en-US" sz="1800" u="sng">
                <a:solidFill>
                  <a:schemeClr val="bg1"/>
                </a:solidFill>
                <a:effectLst/>
                <a:latin typeface="Raleway"/>
                <a:ea typeface="Raleway" pitchFamily="2" charset="0"/>
                <a:cs typeface="Raleway" pitchFamily="2" charset="0"/>
                <a:hlinkClick r:id="rId3">
                  <a:extLst>
                    <a:ext uri="{A12FA001-AC4F-418D-AE19-62706E023703}">
                      <ahyp:hlinkClr xmlns:ahyp="http://schemas.microsoft.com/office/drawing/2018/hyperlinkcolor" val="tx"/>
                    </a:ext>
                  </a:extLst>
                </a:hlinkClick>
              </a:rPr>
              <a:t>https://barclayslifeskills.com/educators/lessons/recognising-and-building-personal-skills-lesson/</a:t>
            </a:r>
            <a:br>
              <a:rPr lang="en-US" sz="1800">
                <a:effectLst/>
                <a:latin typeface="Arial" panose="020B0604020202020204" pitchFamily="34" charset="0"/>
                <a:ea typeface="Arial" panose="020B0604020202020204" pitchFamily="34" charset="0"/>
              </a:rPr>
            </a:br>
            <a:br>
              <a:rPr lang="en-US" sz="1800" b="1">
                <a:effectLst/>
                <a:latin typeface="Montserrat" panose="00000500000000000000" pitchFamily="2" charset="0"/>
                <a:ea typeface="Arial" panose="020B0604020202020204" pitchFamily="34" charset="0"/>
              </a:rPr>
            </a:br>
            <a:r>
              <a:rPr lang="en-US" sz="1800" b="1">
                <a:solidFill>
                  <a:schemeClr val="bg1"/>
                </a:solidFill>
                <a:effectLst/>
                <a:latin typeface="Montserrat"/>
                <a:ea typeface="Raleway" pitchFamily="2" charset="0"/>
                <a:cs typeface="Raleway" pitchFamily="2" charset="0"/>
              </a:rPr>
              <a:t> </a:t>
            </a:r>
            <a:br>
              <a:rPr lang="en-US" sz="1800">
                <a:effectLst/>
                <a:latin typeface="Arial" panose="020B0604020202020204" pitchFamily="34" charset="0"/>
                <a:ea typeface="Arial" panose="020B0604020202020204" pitchFamily="34" charset="0"/>
              </a:rPr>
            </a:br>
            <a:endParaRPr lang="en-US" sz="1100" b="1">
              <a:solidFill>
                <a:schemeClr val="bg1"/>
              </a:solidFill>
              <a:highlight>
                <a:srgbClr val="FFFFFF"/>
              </a:highlight>
              <a:latin typeface="Montserrat" panose="00000500000000000000" pitchFamily="2" charset="0"/>
            </a:endParaRPr>
          </a:p>
        </p:txBody>
      </p:sp>
      <p:pic>
        <p:nvPicPr>
          <p:cNvPr id="67" name="Google Shape;67;p14"/>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346877"/>
            <a:ext cx="9948238" cy="636072"/>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r>
              <a:rPr lang="en-US" sz="1800" b="1">
                <a:solidFill>
                  <a:schemeClr val="bg1"/>
                </a:solidFill>
                <a:latin typeface="Montserrat" panose="00000500000000000000" pitchFamily="2" charset="0"/>
                <a:ea typeface="Arial" panose="020B0604020202020204" pitchFamily="34" charset="0"/>
              </a:rPr>
              <a:t>Skills for Success at Work</a:t>
            </a:r>
            <a:endParaRPr lang="en-US" sz="1800" b="1" u="none" strike="noStrike">
              <a:solidFill>
                <a:schemeClr val="bg1"/>
              </a:solidFill>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96095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idx="4294967295"/>
          </p:nvPr>
        </p:nvSpPr>
        <p:spPr>
          <a:xfrm>
            <a:off x="0" y="79375"/>
            <a:ext cx="8721725"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457200" marR="0">
              <a:lnSpc>
                <a:spcPct val="115000"/>
              </a:lnSpc>
              <a:spcBef>
                <a:spcPts val="0"/>
              </a:spcBef>
              <a:spcAft>
                <a:spcPts val="0"/>
              </a:spcAft>
            </a:pPr>
            <a:br>
              <a:rPr lang="en-US" sz="1800">
                <a:effectLst/>
                <a:latin typeface="Raleway" pitchFamily="2" charset="0"/>
                <a:ea typeface="Raleway" pitchFamily="2" charset="0"/>
                <a:cs typeface="Raleway" pitchFamily="2" charset="0"/>
              </a:rPr>
            </a:br>
            <a:br>
              <a:rPr lang="en-US" sz="1800">
                <a:effectLst/>
                <a:latin typeface="Raleway" pitchFamily="2" charset="0"/>
                <a:ea typeface="Raleway" pitchFamily="2" charset="0"/>
                <a:cs typeface="Raleway" pitchFamily="2" charset="0"/>
              </a:rPr>
            </a:br>
            <a:r>
              <a:rPr lang="en-US" sz="1800">
                <a:effectLst/>
                <a:latin typeface="Raleway" pitchFamily="2" charset="0"/>
                <a:ea typeface="Raleway" pitchFamily="2" charset="0"/>
                <a:cs typeface="Raleway" pitchFamily="2" charset="0"/>
              </a:rPr>
              <a:t> </a:t>
            </a:r>
            <a:br>
              <a:rPr lang="en-US" sz="1800">
                <a:effectLst/>
                <a:latin typeface="Raleway" pitchFamily="2" charset="0"/>
                <a:ea typeface="Raleway" pitchFamily="2" charset="0"/>
                <a:cs typeface="Raleway" pitchFamily="2" charset="0"/>
              </a:rPr>
            </a:br>
            <a:br>
              <a:rPr lang="en-US" sz="1800">
                <a:effectLst/>
                <a:latin typeface="Arial" panose="020B0604020202020204" pitchFamily="34" charset="0"/>
                <a:ea typeface="Arial" panose="020B0604020202020204" pitchFamily="34" charset="0"/>
              </a:rPr>
            </a:br>
            <a:endParaRPr lang="en-US" sz="1100" b="1">
              <a:solidFill>
                <a:schemeClr val="bg1"/>
              </a:solidFill>
              <a:highlight>
                <a:srgbClr val="FFFFFF"/>
              </a:highlight>
              <a:latin typeface="Montserrat" panose="00000500000000000000" pitchFamily="2" charset="0"/>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 name="TextBox 2">
            <a:extLst>
              <a:ext uri="{FF2B5EF4-FFF2-40B4-BE49-F238E27FC236}">
                <a16:creationId xmlns:a16="http://schemas.microsoft.com/office/drawing/2014/main" id="{B9032760-6D08-4CAC-16FF-82FD899085B9}"/>
              </a:ext>
            </a:extLst>
          </p:cNvPr>
          <p:cNvSpPr txBox="1"/>
          <p:nvPr/>
        </p:nvSpPr>
        <p:spPr>
          <a:xfrm>
            <a:off x="43050" y="346877"/>
            <a:ext cx="9948238" cy="636072"/>
          </a:xfrm>
          <a:prstGeom prst="rect">
            <a:avLst/>
          </a:prstGeom>
          <a:noFill/>
        </p:spPr>
        <p:txBody>
          <a:bodyPr wrap="square">
            <a:spAutoFit/>
          </a:bodyPr>
          <a:lstStyle/>
          <a:p>
            <a:pPr marL="0" marR="0">
              <a:lnSpc>
                <a:spcPct val="115000"/>
              </a:lnSpc>
              <a:spcBef>
                <a:spcPts val="0"/>
              </a:spcBef>
              <a:spcAft>
                <a:spcPts val="0"/>
              </a:spcAft>
            </a:pPr>
            <a:endParaRPr lang="en-US" sz="1400" b="1">
              <a:solidFill>
                <a:schemeClr val="bg1"/>
              </a:solidFill>
              <a:effectLst/>
              <a:latin typeface="Montserrat" panose="00000500000000000000" pitchFamily="2" charset="0"/>
              <a:ea typeface="Raleway" pitchFamily="2" charset="0"/>
              <a:cs typeface="Raleway" pitchFamily="2" charset="0"/>
            </a:endParaRPr>
          </a:p>
          <a:p>
            <a:pPr marL="0" marR="0">
              <a:lnSpc>
                <a:spcPct val="115000"/>
              </a:lnSpc>
              <a:spcBef>
                <a:spcPts val="0"/>
              </a:spcBef>
              <a:spcAft>
                <a:spcPts val="0"/>
              </a:spcAft>
            </a:pPr>
            <a:r>
              <a:rPr lang="en-US" sz="1800" b="1">
                <a:solidFill>
                  <a:schemeClr val="bg1"/>
                </a:solidFill>
                <a:latin typeface="Montserrat" panose="00000500000000000000" pitchFamily="2" charset="0"/>
                <a:ea typeface="Arial" panose="020B0604020202020204" pitchFamily="34" charset="0"/>
              </a:rPr>
              <a:t>Skills for Success at Work</a:t>
            </a:r>
            <a:endParaRPr lang="en-US" sz="1800" b="1" u="none" strike="noStrike">
              <a:solidFill>
                <a:schemeClr val="bg1"/>
              </a:solidFill>
              <a:effectLst/>
              <a:latin typeface="Montserrat" panose="00000500000000000000" pitchFamily="2" charset="0"/>
              <a:ea typeface="Arial" panose="020B0604020202020204" pitchFamily="34" charset="0"/>
            </a:endParaRPr>
          </a:p>
        </p:txBody>
      </p:sp>
      <p:pic>
        <p:nvPicPr>
          <p:cNvPr id="2" name="image1.png">
            <a:extLst>
              <a:ext uri="{FF2B5EF4-FFF2-40B4-BE49-F238E27FC236}">
                <a16:creationId xmlns:a16="http://schemas.microsoft.com/office/drawing/2014/main" id="{3259AAE2-C21A-9897-D0F3-2EA9B6BFAD13}"/>
              </a:ext>
            </a:extLst>
          </p:cNvPr>
          <p:cNvPicPr/>
          <p:nvPr/>
        </p:nvPicPr>
        <p:blipFill>
          <a:blip r:embed="rId4"/>
          <a:srcRect/>
          <a:stretch>
            <a:fillRect/>
          </a:stretch>
        </p:blipFill>
        <p:spPr>
          <a:xfrm>
            <a:off x="-7284" y="1219200"/>
            <a:ext cx="8229600" cy="3924300"/>
          </a:xfrm>
          <a:prstGeom prst="rect">
            <a:avLst/>
          </a:prstGeom>
          <a:ln/>
        </p:spPr>
      </p:pic>
    </p:spTree>
    <p:extLst>
      <p:ext uri="{BB962C8B-B14F-4D97-AF65-F5344CB8AC3E}">
        <p14:creationId xmlns:p14="http://schemas.microsoft.com/office/powerpoint/2010/main" val="31692279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3DC9F144E51744BF26B61B11743036" ma:contentTypeVersion="2" ma:contentTypeDescription="Crée un document." ma:contentTypeScope="" ma:versionID="407832ad2c3d750491731d4557281612">
  <xsd:schema xmlns:xsd="http://www.w3.org/2001/XMLSchema" xmlns:xs="http://www.w3.org/2001/XMLSchema" xmlns:p="http://schemas.microsoft.com/office/2006/metadata/properties" xmlns:ns2="dc0a4e51-1e5b-4384-bef5-bf4d419802ee" targetNamespace="http://schemas.microsoft.com/office/2006/metadata/properties" ma:root="true" ma:fieldsID="1f2f46e5eb37642b56e2f79b8b6493a0" ns2:_="">
    <xsd:import namespace="dc0a4e51-1e5b-4384-bef5-bf4d419802e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a4e51-1e5b-4384-bef5-bf4d419802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7DFADF-C97F-460D-89AA-E3F33A8A9572}">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05BA9316-C725-46E1-A776-1E91550C972D}">
  <ds:schemaRefs>
    <ds:schemaRef ds:uri="http://schemas.microsoft.com/sharepoint/v3/contenttype/forms"/>
  </ds:schemaRefs>
</ds:datastoreItem>
</file>

<file path=customXml/itemProps3.xml><?xml version="1.0" encoding="utf-8"?>
<ds:datastoreItem xmlns:ds="http://schemas.openxmlformats.org/officeDocument/2006/customXml" ds:itemID="{36CC36C3-E80C-4952-8905-AC37A493F2AE}">
  <ds:schemaRefs>
    <ds:schemaRef ds:uri="dc0a4e51-1e5b-4384-bef5-bf4d419802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33</Slides>
  <Notes>33</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Simple Light</vt:lpstr>
      <vt:lpstr>      Job Market Skills (FL601):  Introduction to the Interview Process   </vt:lpstr>
      <vt:lpstr>   </vt:lpstr>
      <vt:lpstr>   Identifying and Recognising  your skills     1.1 Discussion   - What are skills? - What are you skilled at?   1.2 What are skills?   A skill is the ability to do something well. This can be divided into:-   - Trained  - Transferable skills </vt:lpstr>
      <vt:lpstr>   </vt:lpstr>
      <vt:lpstr>    (i) Trained Skills    These are job specific trained skills gained from what you have studied at university or at the workplace.   (ii) Transferable Skills.   These are skills that you gain in real life and that can  be transferable to the workplace, you just need to know how to describe them, especially because you have learned how to do it and practiced it. Many skills that you use on a day-to-day basis are transferable skills that employers love! You just need to describe them in the right way. Learning the lingo and applying these skills in a professional environment can help you get the job you want.    </vt:lpstr>
      <vt:lpstr>    Transferable skills video   We shall watch a video on Transferable skills   https://barclayslifeskills.com/i-want-virtual-work-experience/school/transferable-skills-examples/ </vt:lpstr>
      <vt:lpstr>   TASK Identifying transferable skills   Put the right skill (leadership, problem solving, creativity, negotiating, time management, teamwork)  next to the description   You can haggle a brilliant bargain, or persuade people that something’s worth doing…………… If you’re the decision maker, everyone follows your lead, AND you can keep them motivated………………. You’re the go-to person to sort a tricky issue, then you’re a natural at ………………. You work well with others – whether it’s on a sports team or a project with others…………………….. You can fit a lot into a day or love a to-do list ……….. You are the one that always comes up with imaginative solutions – ……………… </vt:lpstr>
      <vt:lpstr>       We shall watch a video on why these top skills are important in the workplace, and why it is good for students to be able to identify their own skills.  https://barclayslifeskills.com/educators/lessons/recognising-and-building-personal-skills-lesson/    </vt:lpstr>
      <vt:lpstr>       </vt:lpstr>
      <vt:lpstr>     (i) Communication skills:    Whether you’re speaking to a colleague or a customer, how you say something can be just as important as what you say at work.   Show you’re really listening. Make sure there are no distractions when someone has something to say – you don’t want to miss anything important   (ii) Working in a team   Make sure everybody gets the opportunity to voice their opinion and give their perspective. As brilliant as you are, there may be something you haven’t thought about  </vt:lpstr>
      <vt:lpstr>      (ii)  Managing yourself   There are lots of different organisational tools out there – from coloured pens and sticky notes to software, including spreadsheets. Find the ones that work for you   (iv) Staying Positive   Don’t kick yourself when you’re down! It’s not nice to feel you’ve made a mistake, but you can learn from it and do better next time   </vt:lpstr>
      <vt:lpstr>       (ii)  Managing yourself   There are lots of different organisational tools out there – from coloured pens and sticky notes to software, including spreadsheets. Find the ones that work for you   (iv) Staying Positive   Don’t kick yourself when you’re down! It’s not nice to feel you’ve made a mistake, but you can learn from it and do better next time   </vt:lpstr>
      <vt:lpstr>         </vt:lpstr>
      <vt:lpstr>         </vt:lpstr>
      <vt:lpstr>Practice Makes Perfect</vt:lpstr>
      <vt:lpstr>    </vt:lpstr>
      <vt:lpstr>   Discussion    What is an Interview and What Role Does it Play?</vt:lpstr>
      <vt:lpstr>What is the purpose of an Interview? </vt:lpstr>
      <vt:lpstr>Types of Interviews </vt:lpstr>
      <vt:lpstr>1. The Online Interview</vt:lpstr>
      <vt:lpstr>2. The Phone Interview</vt:lpstr>
      <vt:lpstr>3. The face to face Interview</vt:lpstr>
      <vt:lpstr>4. The Video Interview</vt:lpstr>
      <vt:lpstr>5. The Panel Interview</vt:lpstr>
      <vt:lpstr>6. The Group Interview</vt:lpstr>
      <vt:lpstr>The Eight Types of Interview Questions   There are eight basic types of questions you may face during the course of your interview: 1. Credential verification questions This type of question includes "What is your GPA?" and "How long were you at _____?" Also known as resume verification questions. The purpose is to objectively verify the credentials presented in your background. 2. Experience verification questions This type of question includes "What did you learn in that class?" and "What were your responsibilities in that position?" The purpose is to subjectively evaluate the experiences in your background. 3. Opinion questions This type of question includes "What would you do in this situation?" and "What is your greatest weakness?" The purpose is to subjectively analyze how you would respond in a series of scenarios. The reality is that Response #43 in your brain  </vt:lpstr>
      <vt:lpstr>The Eight Types of Interview Questions  There are eight basic types of questions you may face during the course of your interview: 4. Behavioral questions This type of question includes "Can you give me a specific example of how you did that?" and "What were the steps you followed to deliver that result?" The purpose is to objectively measure past behaviors as a potential predictor of future results. 5. Competency questions This type of question includes "Can you give me a specific example of your leadership skills?" or "Explain a way in which you sought a creative solution to a recent problem you needed to solve." The purpose is to align your past behaviors with specific competencies which are required for the position. 6. Brainteaser questions This type of question includes "What is 1000 divided by 73?" to "How many ping pong balls could fit in a Volkswagen?" to complex algorithms. The purpose is to evaluate not only your mental math calculation skills, but also your creative ability in formulating the mathematical formula for providing an answer (or estimate, as can often be the case). </vt:lpstr>
      <vt:lpstr>The Eight Types of Interview Questions  There are eight basic types of questions you may face during the course of your interview: 7. Case questions This type of question includes problem-solving questions ranging from: "How many gas stations are there in Europe?" to "What is your estimate for the global online retail market for books?" The purpose is to evaluate your problem-solving abilities and how you would analyze and work through potential case situations. 8. Nonsense questions This type of question includes "What kind of animal would you like to be?" and "What color best describes you?" The purpose is to get past your pre-programmed answers to find out if you are capable of an original thought. There is not necessarily a right or wrong answer, since it is used primarily to test your ability to think on your feet.  </vt:lpstr>
      <vt:lpstr>Introducing the S.T.A.R Interview Model   Interviews can be stressful and nerve-wracking, which can make it difficult to answer questions clearly and precisely. The STAR model is a useful way to approach interview questions because it can help you provide the detail that an employer might be looking for in a structured way. </vt:lpstr>
      <vt:lpstr>Introducing the S.T.A.R Interview Model   Let us look at an example of how the STAR model can be applied to the common interview question “Tell me about a time when you worked well in a team”. The person being interviewed has used their own personal experience of working in a group on a school project.   </vt:lpstr>
      <vt:lpstr>Questions You Can Ask During the Interview Don’t forget to ask questions too.  </vt:lpstr>
      <vt:lpstr>Interactive Listening and Speaking Activity: The Virtual Interview Practice Tool    With the help of a virtual interview practice tool, you will gain interview practice by listening to interview questions that you could be asked in real life interviews and practicing your answers.  Virtual Interview Practice tool | Barclays LifeSkills  </vt:lpstr>
      <vt:lpstr>The End.     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Skills (FL501):  Introduction to the Interview Process</dc:title>
  <dc:creator>Mbugua</dc:creator>
  <cp:revision>1</cp:revision>
  <dcterms:modified xsi:type="dcterms:W3CDTF">2023-01-27T09:48:27Z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0x010100393DC9F144E51744BF26B61B11743036</vt:lpwstr>
  </property>
</Properties>
</file>