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0.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70" r:id="rId4"/>
    <p:sldId id="258" r:id="rId5"/>
    <p:sldId id="259" r:id="rId6"/>
    <p:sldId id="260" r:id="rId7"/>
    <p:sldId id="261" r:id="rId8"/>
    <p:sldId id="262" r:id="rId9"/>
    <p:sldId id="263" r:id="rId10"/>
    <p:sldId id="264" r:id="rId11"/>
    <p:sldId id="265" r:id="rId12"/>
    <p:sldId id="267" r:id="rId13"/>
    <p:sldId id="268" r:id="rId14"/>
    <p:sldId id="269" r:id="rId15"/>
    <p:sldId id="266" r:id="rId16"/>
  </p:sldIdLst>
  <p:sldSz cx="9144000" cy="5143500" type="screen16x9"/>
  <p:notesSz cx="6858000" cy="9144000"/>
  <p:embeddedFontLst>
    <p:embeddedFont>
      <p:font typeface="Montserrat" panose="00000500000000000000" pitchFamily="2" charset="0"/>
      <p:regular r:id="rId18"/>
      <p:bold r:id="rId19"/>
      <p:italic r:id="rId20"/>
      <p:boldItalic r:id="rId21"/>
    </p:embeddedFont>
    <p:embeddedFont>
      <p:font typeface="Raleway"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510"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5bdc96627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5bdc96627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5e7305acb8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5e7305acb8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5e7305acb8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5e7305acb8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5e7305acb8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5e7305acb8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6250123a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6250123a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6250123a7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6250123a7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5bdc9662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5bdc9662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5c26da7839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5c26da7839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5c26da7839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5c26da7839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3650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5e7305acb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5e7305acb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5e7305acb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5e7305acb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5e7305acb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5e7305acb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5e7305acb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5e7305acb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5e7305acb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5e7305acb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5e7305acb8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5e7305acb8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hyperlink" Target="https://www.bing.com/videos/search?q=cv+writing+workshop+for+it+engineers+video&amp;&amp;view=detail&amp;mid=AB066576F4B41E3569FEAB066576F4B41E3569FE&amp;&amp;FORM=VDRVRV" TargetMode="External"/><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hyperlink" Target="https://www.bing.com/videos/search?q=cv+writing+workshop+for+it+engineers+video&amp;&amp;view=detail&amp;mid=AB066576F4B41E3569FEAB066576F4B41E3569FE&amp;&amp;FORM=VDRVRV" TargetMode="External"/><Relationship Id="rId4" Type="http://schemas.openxmlformats.org/officeDocument/2006/relationships/hyperlink" Target="https://interactive.barclayslifeskills.com/module/play-the-boss-studen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s://interactive.barclayslifeskills.com/module/play-the-boss-student" TargetMode="External"/><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53"/>
        <p:cNvGrpSpPr/>
        <p:nvPr/>
      </p:nvGrpSpPr>
      <p:grpSpPr>
        <a:xfrm>
          <a:off x="0" y="0"/>
          <a:ext cx="0" cy="0"/>
          <a:chOff x="0" y="0"/>
          <a:chExt cx="0" cy="0"/>
        </a:xfrm>
      </p:grpSpPr>
      <p:sp>
        <p:nvSpPr>
          <p:cNvPr id="54" name="Google Shape;54;p13"/>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55" name="Google Shape;55;p13"/>
          <p:cNvSpPr txBox="1">
            <a:spLocks noGrp="1"/>
          </p:cNvSpPr>
          <p:nvPr>
            <p:ph type="title"/>
          </p:nvPr>
        </p:nvSpPr>
        <p:spPr>
          <a:xfrm>
            <a:off x="111125" y="445025"/>
            <a:ext cx="8721300" cy="79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381" b="1" dirty="0">
                <a:solidFill>
                  <a:schemeClr val="bg1"/>
                </a:solidFill>
                <a:latin typeface="Montserrat"/>
                <a:ea typeface="Montserrat"/>
                <a:cs typeface="Montserrat"/>
                <a:sym typeface="Montserrat"/>
              </a:rPr>
              <a:t>Job Market Skills (FL501):  Getting a Job in the Future of the IT Sector</a:t>
            </a:r>
            <a:endParaRPr sz="1381" b="1" dirty="0">
              <a:solidFill>
                <a:schemeClr val="bg1"/>
              </a:solidFill>
              <a:latin typeface="Montserrat"/>
              <a:ea typeface="Montserrat"/>
              <a:cs typeface="Montserrat"/>
              <a:sym typeface="Montserrat"/>
            </a:endParaRPr>
          </a:p>
          <a:p>
            <a:pPr marL="0" lvl="0" indent="0" algn="l" rtl="0">
              <a:spcBef>
                <a:spcPts val="0"/>
              </a:spcBef>
              <a:spcAft>
                <a:spcPts val="0"/>
              </a:spcAft>
              <a:buSzPts val="990"/>
              <a:buNone/>
            </a:pPr>
            <a:r>
              <a:rPr lang="en" sz="1381" b="1" dirty="0">
                <a:solidFill>
                  <a:schemeClr val="bg1"/>
                </a:solidFill>
                <a:latin typeface="Montserrat"/>
                <a:ea typeface="Montserrat"/>
                <a:cs typeface="Montserrat"/>
                <a:sym typeface="Montserrat"/>
              </a:rPr>
              <a:t>CV Writing Workshop</a:t>
            </a:r>
            <a:endParaRPr sz="1381" b="1" dirty="0">
              <a:solidFill>
                <a:schemeClr val="bg1"/>
              </a:solidFill>
              <a:latin typeface="Montserrat"/>
              <a:ea typeface="Montserrat"/>
              <a:cs typeface="Montserrat"/>
              <a:sym typeface="Montserrat"/>
            </a:endParaRPr>
          </a:p>
          <a:p>
            <a:pPr marL="0" lvl="0" indent="0" algn="l" rtl="0">
              <a:spcBef>
                <a:spcPts val="0"/>
              </a:spcBef>
              <a:spcAft>
                <a:spcPts val="0"/>
              </a:spcAft>
              <a:buSzPts val="990"/>
              <a:buNone/>
            </a:pPr>
            <a:endParaRPr sz="1381" b="1" dirty="0">
              <a:solidFill>
                <a:schemeClr val="bg1"/>
              </a:solidFill>
              <a:latin typeface="Montserrat"/>
              <a:ea typeface="Montserrat"/>
              <a:cs typeface="Montserrat"/>
              <a:sym typeface="Montserrat"/>
            </a:endParaRPr>
          </a:p>
          <a:p>
            <a:pPr marL="0" lvl="0" indent="0" algn="l" rtl="0">
              <a:spcBef>
                <a:spcPts val="0"/>
              </a:spcBef>
              <a:spcAft>
                <a:spcPts val="0"/>
              </a:spcAft>
              <a:buSzPts val="990"/>
              <a:buNone/>
            </a:pPr>
            <a:endParaRPr sz="1381" b="1" dirty="0">
              <a:latin typeface="Montserrat"/>
              <a:ea typeface="Montserrat"/>
              <a:cs typeface="Montserrat"/>
              <a:sym typeface="Montserrat"/>
            </a:endParaRPr>
          </a:p>
        </p:txBody>
      </p:sp>
      <p:sp>
        <p:nvSpPr>
          <p:cNvPr id="56" name="Google Shape;56;p1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SzPts val="1018"/>
              <a:buNone/>
            </a:pPr>
            <a:endParaRPr sz="2090" b="1" dirty="0">
              <a:solidFill>
                <a:schemeClr val="dk1"/>
              </a:solidFill>
              <a:latin typeface="Montserrat"/>
              <a:ea typeface="Montserrat"/>
              <a:cs typeface="Montserrat"/>
              <a:sym typeface="Montserrat"/>
            </a:endParaRPr>
          </a:p>
          <a:p>
            <a:pPr marL="0" lvl="0" indent="0" algn="l" rtl="0">
              <a:lnSpc>
                <a:spcPct val="90000"/>
              </a:lnSpc>
              <a:spcBef>
                <a:spcPts val="0"/>
              </a:spcBef>
              <a:spcAft>
                <a:spcPts val="0"/>
              </a:spcAft>
              <a:buSzPts val="1018"/>
              <a:buNone/>
            </a:pPr>
            <a:r>
              <a:rPr lang="en" sz="1390" b="1" dirty="0">
                <a:solidFill>
                  <a:schemeClr val="bg1"/>
                </a:solidFill>
                <a:latin typeface="Montserrat"/>
                <a:ea typeface="Montserrat"/>
                <a:cs typeface="Montserrat"/>
                <a:sym typeface="Montserrat"/>
              </a:rPr>
              <a:t>Lesson 2: 17/02/23</a:t>
            </a:r>
            <a:endParaRPr sz="1390" b="1" dirty="0">
              <a:solidFill>
                <a:schemeClr val="bg1"/>
              </a:solidFill>
              <a:latin typeface="Montserrat"/>
              <a:ea typeface="Montserrat"/>
              <a:cs typeface="Montserrat"/>
              <a:sym typeface="Montserrat"/>
            </a:endParaRPr>
          </a:p>
          <a:p>
            <a:pPr marL="0" lvl="0" indent="0" algn="l" rtl="0">
              <a:lnSpc>
                <a:spcPct val="90000"/>
              </a:lnSpc>
              <a:spcBef>
                <a:spcPts val="0"/>
              </a:spcBef>
              <a:spcAft>
                <a:spcPts val="0"/>
              </a:spcAft>
              <a:buSzPts val="1018"/>
              <a:buNone/>
            </a:pPr>
            <a:endParaRPr sz="1390" b="1" dirty="0">
              <a:solidFill>
                <a:schemeClr val="bg1"/>
              </a:solidFill>
              <a:latin typeface="Montserrat"/>
              <a:ea typeface="Montserrat"/>
              <a:cs typeface="Montserrat"/>
              <a:sym typeface="Montserrat"/>
            </a:endParaRPr>
          </a:p>
          <a:p>
            <a:pPr marL="0" lvl="0" indent="0" algn="l" rtl="0">
              <a:lnSpc>
                <a:spcPct val="90000"/>
              </a:lnSpc>
              <a:spcBef>
                <a:spcPts val="0"/>
              </a:spcBef>
              <a:spcAft>
                <a:spcPts val="0"/>
              </a:spcAft>
              <a:buClr>
                <a:schemeClr val="dk1"/>
              </a:buClr>
              <a:buSzPts val="1018"/>
              <a:buFont typeface="Arial"/>
              <a:buNone/>
            </a:pPr>
            <a:endParaRPr sz="1390" b="1" dirty="0">
              <a:solidFill>
                <a:schemeClr val="bg1"/>
              </a:solidFill>
              <a:latin typeface="Montserrat"/>
              <a:ea typeface="Montserrat"/>
              <a:cs typeface="Montserrat"/>
              <a:sym typeface="Montserrat"/>
            </a:endParaRPr>
          </a:p>
          <a:p>
            <a:pPr marL="457200" lvl="0" indent="-316865" algn="l" rtl="0">
              <a:lnSpc>
                <a:spcPct val="90000"/>
              </a:lnSpc>
              <a:spcBef>
                <a:spcPts val="0"/>
              </a:spcBef>
              <a:spcAft>
                <a:spcPts val="0"/>
              </a:spcAft>
              <a:buClr>
                <a:schemeClr val="dk1"/>
              </a:buClr>
              <a:buSzPts val="1390"/>
              <a:buFont typeface="Montserrat"/>
              <a:buChar char="●"/>
            </a:pPr>
            <a:r>
              <a:rPr lang="en" sz="1390" b="1" dirty="0">
                <a:solidFill>
                  <a:schemeClr val="bg1"/>
                </a:solidFill>
                <a:latin typeface="Montserrat"/>
                <a:ea typeface="Montserrat"/>
                <a:cs typeface="Montserrat"/>
                <a:sym typeface="Montserrat"/>
              </a:rPr>
              <a:t>CV Writing Workshop</a:t>
            </a:r>
            <a:endParaRPr sz="1390" b="1" dirty="0">
              <a:solidFill>
                <a:schemeClr val="bg1"/>
              </a:solidFill>
              <a:latin typeface="Montserrat"/>
              <a:ea typeface="Montserrat"/>
              <a:cs typeface="Montserrat"/>
              <a:sym typeface="Montserrat"/>
            </a:endParaRPr>
          </a:p>
          <a:p>
            <a:pPr marL="457200" lvl="0" indent="0" algn="l" rtl="0">
              <a:lnSpc>
                <a:spcPct val="90000"/>
              </a:lnSpc>
              <a:spcBef>
                <a:spcPts val="0"/>
              </a:spcBef>
              <a:spcAft>
                <a:spcPts val="0"/>
              </a:spcAft>
              <a:buNone/>
            </a:pPr>
            <a:endParaRPr sz="1390" b="1" dirty="0">
              <a:solidFill>
                <a:schemeClr val="dk1"/>
              </a:solidFill>
              <a:latin typeface="Montserrat"/>
              <a:ea typeface="Montserrat"/>
              <a:cs typeface="Montserrat"/>
              <a:sym typeface="Montserrat"/>
            </a:endParaRPr>
          </a:p>
        </p:txBody>
      </p:sp>
      <p:pic>
        <p:nvPicPr>
          <p:cNvPr id="57" name="Google Shape;57;p13"/>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pic>
        <p:nvPicPr>
          <p:cNvPr id="58" name="Google Shape;58;p13"/>
          <p:cNvPicPr preferRelativeResize="0"/>
          <p:nvPr/>
        </p:nvPicPr>
        <p:blipFill>
          <a:blip r:embed="rId4">
            <a:alphaModFix/>
          </a:blip>
          <a:stretch>
            <a:fillRect/>
          </a:stretch>
        </p:blipFill>
        <p:spPr>
          <a:xfrm>
            <a:off x="501300" y="1520000"/>
            <a:ext cx="3000000" cy="2623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13"/>
        <p:cNvGrpSpPr/>
        <p:nvPr/>
      </p:nvGrpSpPr>
      <p:grpSpPr>
        <a:xfrm>
          <a:off x="0" y="0"/>
          <a:ext cx="0" cy="0"/>
          <a:chOff x="0" y="0"/>
          <a:chExt cx="0" cy="0"/>
        </a:xfrm>
      </p:grpSpPr>
      <p:sp>
        <p:nvSpPr>
          <p:cNvPr id="114" name="Google Shape;114;p21"/>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15" name="Google Shape;115;p21"/>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90" b="1">
                <a:latin typeface="Montserrat"/>
                <a:ea typeface="Montserrat"/>
                <a:cs typeface="Montserrat"/>
                <a:sym typeface="Montserrat"/>
              </a:rPr>
              <a:t>CV Writing Workshop: Playing the Boss - Yea or Nay?</a:t>
            </a:r>
            <a:endParaRPr sz="1590" b="1">
              <a:latin typeface="Montserrat"/>
              <a:ea typeface="Montserrat"/>
              <a:cs typeface="Montserrat"/>
              <a:sym typeface="Montserrat"/>
            </a:endParaRPr>
          </a:p>
          <a:p>
            <a:pPr marL="0" lvl="0" indent="0" algn="l" rtl="0">
              <a:spcBef>
                <a:spcPts val="0"/>
              </a:spcBef>
              <a:spcAft>
                <a:spcPts val="0"/>
              </a:spcAft>
              <a:buNone/>
            </a:pPr>
            <a:endParaRPr sz="1590" b="1">
              <a:latin typeface="Montserrat"/>
              <a:ea typeface="Montserrat"/>
              <a:cs typeface="Montserrat"/>
              <a:sym typeface="Montserrat"/>
            </a:endParaRPr>
          </a:p>
          <a:p>
            <a:pPr marL="0" lvl="0" indent="0" algn="l" rtl="0">
              <a:spcBef>
                <a:spcPts val="0"/>
              </a:spcBef>
              <a:spcAft>
                <a:spcPts val="0"/>
              </a:spcAft>
              <a:buNone/>
            </a:pPr>
            <a:endParaRPr sz="1590" b="1">
              <a:latin typeface="Montserrat"/>
              <a:ea typeface="Montserrat"/>
              <a:cs typeface="Montserrat"/>
              <a:sym typeface="Montserrat"/>
            </a:endParaRPr>
          </a:p>
          <a:p>
            <a:pPr marL="0" marR="0" lvl="0" indent="0" algn="l" rtl="0">
              <a:lnSpc>
                <a:spcPct val="100000"/>
              </a:lnSpc>
              <a:spcBef>
                <a:spcPts val="100"/>
              </a:spcBef>
              <a:spcAft>
                <a:spcPts val="0"/>
              </a:spcAft>
              <a:buNone/>
            </a:pPr>
            <a:endParaRPr sz="1590" b="1">
              <a:latin typeface="Montserrat"/>
              <a:ea typeface="Montserrat"/>
              <a:cs typeface="Montserrat"/>
              <a:sym typeface="Montserrat"/>
            </a:endParaRPr>
          </a:p>
          <a:p>
            <a:pPr marL="0" lvl="0" indent="0" algn="l" rtl="0">
              <a:lnSpc>
                <a:spcPct val="115000"/>
              </a:lnSpc>
              <a:spcBef>
                <a:spcPts val="100"/>
              </a:spcBef>
              <a:spcAft>
                <a:spcPts val="0"/>
              </a:spcAft>
              <a:buNone/>
            </a:pPr>
            <a:endParaRPr sz="1422" b="1">
              <a:latin typeface="Raleway"/>
              <a:ea typeface="Raleway"/>
              <a:cs typeface="Raleway"/>
              <a:sym typeface="Raleway"/>
            </a:endParaRPr>
          </a:p>
          <a:p>
            <a:pPr marL="0" marR="0" lvl="0" indent="0" algn="just" rtl="0">
              <a:lnSpc>
                <a:spcPct val="100000"/>
              </a:lnSpc>
              <a:spcBef>
                <a:spcPts val="0"/>
              </a:spcBef>
              <a:spcAft>
                <a:spcPts val="0"/>
              </a:spcAft>
              <a:buNone/>
            </a:pPr>
            <a:endParaRPr sz="1756" b="1">
              <a:latin typeface="Montserrat"/>
              <a:ea typeface="Montserrat"/>
              <a:cs typeface="Montserrat"/>
              <a:sym typeface="Montserrat"/>
            </a:endParaRPr>
          </a:p>
        </p:txBody>
      </p:sp>
      <p:pic>
        <p:nvPicPr>
          <p:cNvPr id="116" name="Google Shape;116;p21"/>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pic>
        <p:nvPicPr>
          <p:cNvPr id="117" name="Google Shape;117;p21"/>
          <p:cNvPicPr preferRelativeResize="0"/>
          <p:nvPr/>
        </p:nvPicPr>
        <p:blipFill>
          <a:blip r:embed="rId4">
            <a:alphaModFix/>
          </a:blip>
          <a:stretch>
            <a:fillRect/>
          </a:stretch>
        </p:blipFill>
        <p:spPr>
          <a:xfrm>
            <a:off x="152400" y="1170125"/>
            <a:ext cx="5172075" cy="3324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21"/>
        <p:cNvGrpSpPr/>
        <p:nvPr/>
      </p:nvGrpSpPr>
      <p:grpSpPr>
        <a:xfrm>
          <a:off x="0" y="0"/>
          <a:ext cx="0" cy="0"/>
          <a:chOff x="0" y="0"/>
          <a:chExt cx="0" cy="0"/>
        </a:xfrm>
      </p:grpSpPr>
      <p:sp>
        <p:nvSpPr>
          <p:cNvPr id="122" name="Google Shape;122;p22"/>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23" name="Google Shape;123;p22"/>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590" b="1" dirty="0">
                <a:solidFill>
                  <a:schemeClr val="bg1"/>
                </a:solidFill>
                <a:latin typeface="Montserrat"/>
                <a:ea typeface="Montserrat"/>
                <a:cs typeface="Montserrat"/>
                <a:sym typeface="Montserrat"/>
              </a:rPr>
              <a:t>CV Writing Workshop</a:t>
            </a:r>
            <a:endParaRPr sz="1590" b="1" dirty="0">
              <a:solidFill>
                <a:schemeClr val="bg1"/>
              </a:solidFill>
              <a:latin typeface="Montserrat"/>
              <a:ea typeface="Montserrat"/>
              <a:cs typeface="Montserrat"/>
              <a:sym typeface="Montserrat"/>
            </a:endParaRPr>
          </a:p>
          <a:p>
            <a:pPr marL="0" lvl="0" indent="0" algn="l" rtl="0">
              <a:spcBef>
                <a:spcPts val="0"/>
              </a:spcBef>
              <a:spcAft>
                <a:spcPts val="0"/>
              </a:spcAft>
              <a:buNone/>
            </a:pPr>
            <a:endParaRPr sz="1590" b="1" dirty="0">
              <a:solidFill>
                <a:schemeClr val="bg1"/>
              </a:solidFill>
              <a:latin typeface="Montserrat"/>
              <a:ea typeface="Montserrat"/>
              <a:cs typeface="Montserrat"/>
              <a:sym typeface="Montserrat"/>
            </a:endParaRPr>
          </a:p>
          <a:p>
            <a:pPr marL="0" lvl="0" indent="0" algn="l" rtl="0">
              <a:spcBef>
                <a:spcPts val="0"/>
              </a:spcBef>
              <a:spcAft>
                <a:spcPts val="0"/>
              </a:spcAft>
              <a:buNone/>
            </a:pPr>
            <a:endParaRPr sz="1590" b="1" dirty="0">
              <a:solidFill>
                <a:schemeClr val="bg1"/>
              </a:solidFill>
              <a:latin typeface="Montserrat"/>
              <a:ea typeface="Montserrat"/>
              <a:cs typeface="Montserrat"/>
              <a:sym typeface="Montserrat"/>
            </a:endParaRPr>
          </a:p>
          <a:p>
            <a:pPr marL="0" lvl="0" indent="0" algn="l" rtl="0">
              <a:spcBef>
                <a:spcPts val="0"/>
              </a:spcBef>
              <a:spcAft>
                <a:spcPts val="0"/>
              </a:spcAft>
              <a:buNone/>
            </a:pPr>
            <a:endParaRPr sz="1422" b="1" dirty="0">
              <a:solidFill>
                <a:schemeClr val="bg1"/>
              </a:solidFill>
              <a:latin typeface="Raleway"/>
              <a:ea typeface="Raleway"/>
              <a:cs typeface="Raleway"/>
              <a:sym typeface="Raleway"/>
            </a:endParaRPr>
          </a:p>
          <a:p>
            <a:pPr marL="0" lvl="0" indent="0" algn="l" rtl="0">
              <a:spcBef>
                <a:spcPts val="0"/>
              </a:spcBef>
              <a:spcAft>
                <a:spcPts val="0"/>
              </a:spcAft>
              <a:buNone/>
            </a:pPr>
            <a:endParaRPr sz="1422" b="1" dirty="0">
              <a:solidFill>
                <a:schemeClr val="bg1"/>
              </a:solidFill>
              <a:latin typeface="Raleway"/>
              <a:ea typeface="Raleway"/>
              <a:cs typeface="Raleway"/>
              <a:sym typeface="Raleway"/>
            </a:endParaRPr>
          </a:p>
          <a:p>
            <a:pPr marL="0" lvl="0" indent="0" algn="l" rtl="0">
              <a:spcBef>
                <a:spcPts val="0"/>
              </a:spcBef>
              <a:spcAft>
                <a:spcPts val="0"/>
              </a:spcAft>
              <a:buNone/>
            </a:pPr>
            <a:r>
              <a:rPr lang="en" sz="1755" b="1" dirty="0">
                <a:solidFill>
                  <a:schemeClr val="bg1"/>
                </a:solidFill>
                <a:latin typeface="Raleway"/>
                <a:ea typeface="Raleway"/>
                <a:cs typeface="Raleway"/>
                <a:sym typeface="Raleway"/>
              </a:rPr>
              <a:t>Discussion</a:t>
            </a:r>
            <a:endParaRPr sz="1755" b="1" dirty="0">
              <a:solidFill>
                <a:schemeClr val="bg1"/>
              </a:solidFill>
              <a:latin typeface="Raleway"/>
              <a:ea typeface="Raleway"/>
              <a:cs typeface="Raleway"/>
              <a:sym typeface="Raleway"/>
            </a:endParaRPr>
          </a:p>
          <a:p>
            <a:pPr marL="0" marR="0" lvl="0" indent="0" algn="l" rtl="0">
              <a:lnSpc>
                <a:spcPct val="100000"/>
              </a:lnSpc>
              <a:spcBef>
                <a:spcPts val="100"/>
              </a:spcBef>
              <a:spcAft>
                <a:spcPts val="0"/>
              </a:spcAft>
              <a:buNone/>
            </a:pPr>
            <a:r>
              <a:rPr lang="en" sz="1733" b="1" dirty="0">
                <a:solidFill>
                  <a:schemeClr val="bg1"/>
                </a:solidFill>
                <a:latin typeface="Montserrat"/>
                <a:ea typeface="Montserrat"/>
                <a:cs typeface="Montserrat"/>
                <a:sym typeface="Montserrat"/>
              </a:rPr>
              <a:t>	</a:t>
            </a:r>
            <a:endParaRPr sz="1733" b="1" dirty="0">
              <a:solidFill>
                <a:schemeClr val="bg1"/>
              </a:solidFill>
              <a:latin typeface="Montserrat"/>
              <a:ea typeface="Montserrat"/>
              <a:cs typeface="Montserrat"/>
              <a:sym typeface="Montserrat"/>
            </a:endParaRPr>
          </a:p>
          <a:p>
            <a:pPr marL="457200" marR="0" lvl="0" indent="-310514" algn="l" rtl="0">
              <a:lnSpc>
                <a:spcPct val="100000"/>
              </a:lnSpc>
              <a:spcBef>
                <a:spcPts val="100"/>
              </a:spcBef>
              <a:spcAft>
                <a:spcPts val="0"/>
              </a:spcAft>
              <a:buSzPct val="100000"/>
              <a:buFont typeface="Montserrat"/>
              <a:buChar char="●"/>
            </a:pPr>
            <a:r>
              <a:rPr lang="en" sz="1433" b="1" dirty="0">
                <a:solidFill>
                  <a:schemeClr val="bg1"/>
                </a:solidFill>
                <a:latin typeface="Montserrat"/>
                <a:ea typeface="Montserrat"/>
                <a:cs typeface="Montserrat"/>
                <a:sym typeface="Montserrat"/>
              </a:rPr>
              <a:t>What did you find most challenging about reviewing the CVs?</a:t>
            </a:r>
            <a:endParaRPr sz="1433" b="1" dirty="0">
              <a:solidFill>
                <a:schemeClr val="bg1"/>
              </a:solidFill>
              <a:latin typeface="Montserrat"/>
              <a:ea typeface="Montserrat"/>
              <a:cs typeface="Montserrat"/>
              <a:sym typeface="Montserrat"/>
            </a:endParaRPr>
          </a:p>
          <a:p>
            <a:pPr marL="457200" marR="0" lvl="0" indent="-310514" algn="l" rtl="0">
              <a:lnSpc>
                <a:spcPct val="100000"/>
              </a:lnSpc>
              <a:spcBef>
                <a:spcPts val="0"/>
              </a:spcBef>
              <a:spcAft>
                <a:spcPts val="0"/>
              </a:spcAft>
              <a:buSzPct val="100000"/>
              <a:buFont typeface="Montserrat"/>
              <a:buChar char="●"/>
            </a:pPr>
            <a:r>
              <a:rPr lang="en" sz="1433" b="1" dirty="0">
                <a:solidFill>
                  <a:schemeClr val="bg1"/>
                </a:solidFill>
                <a:latin typeface="Montserrat"/>
                <a:ea typeface="Montserrat"/>
                <a:cs typeface="Montserrat"/>
                <a:sym typeface="Montserrat"/>
              </a:rPr>
              <a:t>What did you learn about the way an employer may review your CV?</a:t>
            </a:r>
            <a:endParaRPr sz="1433" b="1" dirty="0">
              <a:solidFill>
                <a:schemeClr val="bg1"/>
              </a:solidFill>
              <a:latin typeface="Montserrat"/>
              <a:ea typeface="Montserrat"/>
              <a:cs typeface="Montserrat"/>
              <a:sym typeface="Montserrat"/>
            </a:endParaRPr>
          </a:p>
          <a:p>
            <a:pPr marL="457200" marR="0" lvl="0" indent="-310514" algn="l" rtl="0">
              <a:lnSpc>
                <a:spcPct val="100000"/>
              </a:lnSpc>
              <a:spcBef>
                <a:spcPts val="0"/>
              </a:spcBef>
              <a:spcAft>
                <a:spcPts val="0"/>
              </a:spcAft>
              <a:buSzPct val="100000"/>
              <a:buFont typeface="Montserrat"/>
              <a:buChar char="●"/>
            </a:pPr>
            <a:r>
              <a:rPr lang="en" sz="1433" b="1" dirty="0">
                <a:solidFill>
                  <a:schemeClr val="bg1"/>
                </a:solidFill>
                <a:latin typeface="Montserrat"/>
                <a:ea typeface="Montserrat"/>
                <a:cs typeface="Montserrat"/>
                <a:sym typeface="Montserrat"/>
              </a:rPr>
              <a:t>What three things will you consider when writing or fine tuning your CV?</a:t>
            </a:r>
            <a:endParaRPr sz="1433" b="1" dirty="0">
              <a:solidFill>
                <a:schemeClr val="bg1"/>
              </a:solidFill>
              <a:latin typeface="Montserrat"/>
              <a:ea typeface="Montserrat"/>
              <a:cs typeface="Montserrat"/>
              <a:sym typeface="Montserrat"/>
            </a:endParaRPr>
          </a:p>
          <a:p>
            <a:pPr marL="457200" marR="0" lvl="0" indent="0" algn="l" rtl="0">
              <a:lnSpc>
                <a:spcPct val="100000"/>
              </a:lnSpc>
              <a:spcBef>
                <a:spcPts val="100"/>
              </a:spcBef>
              <a:spcAft>
                <a:spcPts val="0"/>
              </a:spcAft>
              <a:buNone/>
            </a:pPr>
            <a:endParaRPr sz="1433" b="1" dirty="0">
              <a:solidFill>
                <a:schemeClr val="bg1"/>
              </a:solidFill>
              <a:latin typeface="Montserrat"/>
              <a:ea typeface="Montserrat"/>
              <a:cs typeface="Montserrat"/>
              <a:sym typeface="Montserrat"/>
            </a:endParaRPr>
          </a:p>
          <a:p>
            <a:pPr marL="0" marR="0" lvl="0" indent="0" algn="just" rtl="0">
              <a:lnSpc>
                <a:spcPct val="100000"/>
              </a:lnSpc>
              <a:spcBef>
                <a:spcPts val="100"/>
              </a:spcBef>
              <a:spcAft>
                <a:spcPts val="0"/>
              </a:spcAft>
              <a:buNone/>
            </a:pPr>
            <a:endParaRPr sz="2090" b="1" dirty="0">
              <a:latin typeface="Montserrat"/>
              <a:ea typeface="Montserrat"/>
              <a:cs typeface="Montserrat"/>
              <a:sym typeface="Montserrat"/>
            </a:endParaRPr>
          </a:p>
        </p:txBody>
      </p:sp>
      <p:pic>
        <p:nvPicPr>
          <p:cNvPr id="124" name="Google Shape;124;p22"/>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37"/>
        <p:cNvGrpSpPr/>
        <p:nvPr/>
      </p:nvGrpSpPr>
      <p:grpSpPr>
        <a:xfrm>
          <a:off x="0" y="0"/>
          <a:ext cx="0" cy="0"/>
          <a:chOff x="0" y="0"/>
          <a:chExt cx="0" cy="0"/>
        </a:xfrm>
      </p:grpSpPr>
      <p:sp>
        <p:nvSpPr>
          <p:cNvPr id="138" name="Google Shape;138;p24"/>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39" name="Google Shape;139;p24"/>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590" b="1" dirty="0">
                <a:solidFill>
                  <a:schemeClr val="bg1"/>
                </a:solidFill>
                <a:latin typeface="Montserrat"/>
                <a:ea typeface="Montserrat"/>
                <a:cs typeface="Montserrat"/>
                <a:sym typeface="Montserrat"/>
              </a:rPr>
              <a:t>CV Writing Workshop</a:t>
            </a:r>
            <a:endParaRPr sz="1590" b="1" dirty="0">
              <a:solidFill>
                <a:schemeClr val="bg1"/>
              </a:solidFill>
              <a:latin typeface="Montserrat"/>
              <a:ea typeface="Montserrat"/>
              <a:cs typeface="Montserrat"/>
              <a:sym typeface="Montserrat"/>
            </a:endParaRPr>
          </a:p>
          <a:p>
            <a:pPr marL="0" lvl="0" indent="0" algn="l" rtl="0">
              <a:spcBef>
                <a:spcPts val="0"/>
              </a:spcBef>
              <a:spcAft>
                <a:spcPts val="0"/>
              </a:spcAft>
              <a:buNone/>
            </a:pPr>
            <a:endParaRPr sz="1590" b="1" dirty="0">
              <a:solidFill>
                <a:schemeClr val="bg1"/>
              </a:solidFill>
              <a:latin typeface="Montserrat"/>
              <a:ea typeface="Montserrat"/>
              <a:cs typeface="Montserrat"/>
              <a:sym typeface="Montserrat"/>
            </a:endParaRPr>
          </a:p>
          <a:p>
            <a:pPr marL="0" lvl="0" indent="0" algn="l" rtl="0">
              <a:spcBef>
                <a:spcPts val="0"/>
              </a:spcBef>
              <a:spcAft>
                <a:spcPts val="0"/>
              </a:spcAft>
              <a:buNone/>
            </a:pPr>
            <a:endParaRPr sz="1590" b="1" dirty="0">
              <a:solidFill>
                <a:schemeClr val="bg1"/>
              </a:solidFill>
              <a:latin typeface="Montserrat"/>
              <a:ea typeface="Montserrat"/>
              <a:cs typeface="Montserrat"/>
              <a:sym typeface="Montserrat"/>
            </a:endParaRPr>
          </a:p>
          <a:p>
            <a:pPr marL="0" lvl="0" indent="0" algn="l" rtl="0">
              <a:spcBef>
                <a:spcPts val="0"/>
              </a:spcBef>
              <a:spcAft>
                <a:spcPts val="0"/>
              </a:spcAft>
              <a:buNone/>
            </a:pPr>
            <a:endParaRPr sz="1422" b="1" dirty="0">
              <a:solidFill>
                <a:schemeClr val="bg1"/>
              </a:solidFill>
              <a:latin typeface="Raleway"/>
              <a:ea typeface="Raleway"/>
              <a:cs typeface="Raleway"/>
              <a:sym typeface="Raleway"/>
            </a:endParaRPr>
          </a:p>
          <a:p>
            <a:pPr marL="0" lvl="0" indent="0" algn="l" rtl="0">
              <a:spcBef>
                <a:spcPts val="0"/>
              </a:spcBef>
              <a:spcAft>
                <a:spcPts val="0"/>
              </a:spcAft>
              <a:buNone/>
            </a:pPr>
            <a:endParaRPr sz="1422" b="1" dirty="0">
              <a:solidFill>
                <a:schemeClr val="bg1"/>
              </a:solidFill>
              <a:latin typeface="Raleway"/>
              <a:ea typeface="Raleway"/>
              <a:cs typeface="Raleway"/>
              <a:sym typeface="Raleway"/>
            </a:endParaRPr>
          </a:p>
          <a:p>
            <a:pPr marL="0" lvl="0" indent="0" algn="l" rtl="0">
              <a:spcBef>
                <a:spcPts val="0"/>
              </a:spcBef>
              <a:spcAft>
                <a:spcPts val="0"/>
              </a:spcAft>
              <a:buNone/>
            </a:pPr>
            <a:r>
              <a:rPr lang="en" sz="1755" b="1" dirty="0">
                <a:solidFill>
                  <a:schemeClr val="bg1"/>
                </a:solidFill>
                <a:latin typeface="Raleway"/>
                <a:ea typeface="Raleway"/>
                <a:cs typeface="Raleway"/>
                <a:sym typeface="Raleway"/>
              </a:rPr>
              <a:t>Discussion</a:t>
            </a:r>
            <a:endParaRPr sz="1755" b="1" dirty="0">
              <a:solidFill>
                <a:schemeClr val="bg1"/>
              </a:solidFill>
              <a:latin typeface="Raleway"/>
              <a:ea typeface="Raleway"/>
              <a:cs typeface="Raleway"/>
              <a:sym typeface="Raleway"/>
            </a:endParaRPr>
          </a:p>
          <a:p>
            <a:pPr marL="0" marR="0" lvl="0" indent="0" algn="l" rtl="0">
              <a:lnSpc>
                <a:spcPct val="100000"/>
              </a:lnSpc>
              <a:spcBef>
                <a:spcPts val="100"/>
              </a:spcBef>
              <a:spcAft>
                <a:spcPts val="0"/>
              </a:spcAft>
              <a:buNone/>
            </a:pPr>
            <a:r>
              <a:rPr lang="en" sz="1733" b="1" dirty="0">
                <a:solidFill>
                  <a:schemeClr val="bg1"/>
                </a:solidFill>
                <a:latin typeface="Montserrat"/>
                <a:ea typeface="Montserrat"/>
                <a:cs typeface="Montserrat"/>
                <a:sym typeface="Montserrat"/>
              </a:rPr>
              <a:t>	</a:t>
            </a:r>
            <a:endParaRPr sz="1733" b="1" dirty="0">
              <a:solidFill>
                <a:schemeClr val="bg1"/>
              </a:solidFill>
              <a:latin typeface="Montserrat"/>
              <a:ea typeface="Montserrat"/>
              <a:cs typeface="Montserrat"/>
              <a:sym typeface="Montserrat"/>
            </a:endParaRPr>
          </a:p>
          <a:p>
            <a:pPr marL="457200" marR="0" lvl="0" indent="-310514" algn="l" rtl="0">
              <a:lnSpc>
                <a:spcPct val="100000"/>
              </a:lnSpc>
              <a:spcBef>
                <a:spcPts val="100"/>
              </a:spcBef>
              <a:spcAft>
                <a:spcPts val="0"/>
              </a:spcAft>
              <a:buSzPct val="100000"/>
              <a:buFont typeface="Montserrat"/>
              <a:buChar char="●"/>
            </a:pPr>
            <a:r>
              <a:rPr lang="en" sz="1433" b="1" dirty="0">
                <a:solidFill>
                  <a:schemeClr val="bg1"/>
                </a:solidFill>
                <a:latin typeface="Montserrat"/>
                <a:ea typeface="Montserrat"/>
                <a:cs typeface="Montserrat"/>
                <a:sym typeface="Montserrat"/>
              </a:rPr>
              <a:t>What did you find most challenging about reviewing the CVs?</a:t>
            </a:r>
            <a:endParaRPr sz="1433" b="1" dirty="0">
              <a:solidFill>
                <a:schemeClr val="bg1"/>
              </a:solidFill>
              <a:latin typeface="Montserrat"/>
              <a:ea typeface="Montserrat"/>
              <a:cs typeface="Montserrat"/>
              <a:sym typeface="Montserrat"/>
            </a:endParaRPr>
          </a:p>
          <a:p>
            <a:pPr marL="457200" marR="0" lvl="0" indent="-310514" algn="l" rtl="0">
              <a:lnSpc>
                <a:spcPct val="100000"/>
              </a:lnSpc>
              <a:spcBef>
                <a:spcPts val="0"/>
              </a:spcBef>
              <a:spcAft>
                <a:spcPts val="0"/>
              </a:spcAft>
              <a:buSzPct val="100000"/>
              <a:buFont typeface="Montserrat"/>
              <a:buChar char="●"/>
            </a:pPr>
            <a:r>
              <a:rPr lang="en" sz="1433" b="1" dirty="0">
                <a:solidFill>
                  <a:schemeClr val="bg1"/>
                </a:solidFill>
                <a:latin typeface="Montserrat"/>
                <a:ea typeface="Montserrat"/>
                <a:cs typeface="Montserrat"/>
                <a:sym typeface="Montserrat"/>
              </a:rPr>
              <a:t>What did you learn about the way an employer may review your CV?</a:t>
            </a:r>
            <a:endParaRPr sz="1433" b="1" dirty="0">
              <a:solidFill>
                <a:schemeClr val="bg1"/>
              </a:solidFill>
              <a:latin typeface="Montserrat"/>
              <a:ea typeface="Montserrat"/>
              <a:cs typeface="Montserrat"/>
              <a:sym typeface="Montserrat"/>
            </a:endParaRPr>
          </a:p>
          <a:p>
            <a:pPr marL="457200" marR="0" lvl="0" indent="-310514" algn="l" rtl="0">
              <a:lnSpc>
                <a:spcPct val="100000"/>
              </a:lnSpc>
              <a:spcBef>
                <a:spcPts val="0"/>
              </a:spcBef>
              <a:spcAft>
                <a:spcPts val="0"/>
              </a:spcAft>
              <a:buSzPct val="100000"/>
              <a:buFont typeface="Montserrat"/>
              <a:buChar char="●"/>
            </a:pPr>
            <a:r>
              <a:rPr lang="en" sz="1433" b="1" dirty="0">
                <a:solidFill>
                  <a:schemeClr val="bg1"/>
                </a:solidFill>
                <a:latin typeface="Montserrat"/>
                <a:ea typeface="Montserrat"/>
                <a:cs typeface="Montserrat"/>
                <a:sym typeface="Montserrat"/>
              </a:rPr>
              <a:t>What three things will you consider when writing or fine tuning your CV?</a:t>
            </a:r>
            <a:endParaRPr sz="1433" b="1" dirty="0">
              <a:solidFill>
                <a:schemeClr val="bg1"/>
              </a:solidFill>
              <a:latin typeface="Montserrat"/>
              <a:ea typeface="Montserrat"/>
              <a:cs typeface="Montserrat"/>
              <a:sym typeface="Montserrat"/>
            </a:endParaRPr>
          </a:p>
          <a:p>
            <a:pPr marL="457200" marR="0" lvl="0" indent="0" algn="l" rtl="0">
              <a:lnSpc>
                <a:spcPct val="100000"/>
              </a:lnSpc>
              <a:spcBef>
                <a:spcPts val="100"/>
              </a:spcBef>
              <a:spcAft>
                <a:spcPts val="0"/>
              </a:spcAft>
              <a:buNone/>
            </a:pPr>
            <a:endParaRPr sz="1433" b="1" dirty="0">
              <a:solidFill>
                <a:schemeClr val="bg1"/>
              </a:solidFill>
              <a:latin typeface="Montserrat"/>
              <a:ea typeface="Montserrat"/>
              <a:cs typeface="Montserrat"/>
              <a:sym typeface="Montserrat"/>
            </a:endParaRPr>
          </a:p>
          <a:p>
            <a:pPr marL="0" marR="0" lvl="0" indent="0" algn="just" rtl="0">
              <a:lnSpc>
                <a:spcPct val="100000"/>
              </a:lnSpc>
              <a:spcBef>
                <a:spcPts val="100"/>
              </a:spcBef>
              <a:spcAft>
                <a:spcPts val="0"/>
              </a:spcAft>
              <a:buNone/>
            </a:pPr>
            <a:endParaRPr sz="2090" b="1" dirty="0">
              <a:latin typeface="Montserrat"/>
              <a:ea typeface="Montserrat"/>
              <a:cs typeface="Montserrat"/>
              <a:sym typeface="Montserrat"/>
            </a:endParaRPr>
          </a:p>
        </p:txBody>
      </p:sp>
      <p:pic>
        <p:nvPicPr>
          <p:cNvPr id="140" name="Google Shape;140;p24"/>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44"/>
        <p:cNvGrpSpPr/>
        <p:nvPr/>
      </p:nvGrpSpPr>
      <p:grpSpPr>
        <a:xfrm>
          <a:off x="0" y="0"/>
          <a:ext cx="0" cy="0"/>
          <a:chOff x="0" y="0"/>
          <a:chExt cx="0" cy="0"/>
        </a:xfrm>
      </p:grpSpPr>
      <p:sp>
        <p:nvSpPr>
          <p:cNvPr id="145" name="Google Shape;145;p25"/>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46" name="Google Shape;146;p25"/>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590" b="1" dirty="0">
                <a:solidFill>
                  <a:schemeClr val="bg1"/>
                </a:solidFill>
                <a:latin typeface="Montserrat"/>
                <a:ea typeface="Montserrat"/>
                <a:cs typeface="Montserrat"/>
                <a:sym typeface="Montserrat"/>
              </a:rPr>
              <a:t>CV Writing Workshop</a:t>
            </a:r>
            <a:endParaRPr sz="1590" b="1" dirty="0">
              <a:solidFill>
                <a:schemeClr val="bg1"/>
              </a:solidFill>
              <a:latin typeface="Montserrat"/>
              <a:ea typeface="Montserrat"/>
              <a:cs typeface="Montserrat"/>
              <a:sym typeface="Montserrat"/>
            </a:endParaRPr>
          </a:p>
          <a:p>
            <a:pPr marL="0" lvl="0" indent="0" algn="l" rtl="0">
              <a:spcBef>
                <a:spcPts val="0"/>
              </a:spcBef>
              <a:spcAft>
                <a:spcPts val="0"/>
              </a:spcAft>
              <a:buNone/>
            </a:pPr>
            <a:endParaRPr sz="1590" b="1" dirty="0">
              <a:solidFill>
                <a:schemeClr val="bg1"/>
              </a:solidFill>
              <a:latin typeface="Montserrat"/>
              <a:ea typeface="Montserrat"/>
              <a:cs typeface="Montserrat"/>
              <a:sym typeface="Montserrat"/>
            </a:endParaRPr>
          </a:p>
          <a:p>
            <a:pPr marL="0" lvl="0" indent="0" algn="l" rtl="0">
              <a:spcBef>
                <a:spcPts val="0"/>
              </a:spcBef>
              <a:spcAft>
                <a:spcPts val="0"/>
              </a:spcAft>
              <a:buNone/>
            </a:pPr>
            <a:endParaRPr sz="1590" b="1" dirty="0">
              <a:solidFill>
                <a:schemeClr val="bg1"/>
              </a:solidFill>
              <a:latin typeface="Montserrat"/>
              <a:ea typeface="Montserrat"/>
              <a:cs typeface="Montserrat"/>
              <a:sym typeface="Montserrat"/>
            </a:endParaRPr>
          </a:p>
          <a:p>
            <a:pPr marL="0" lvl="0" indent="0" algn="l" rtl="0">
              <a:spcBef>
                <a:spcPts val="0"/>
              </a:spcBef>
              <a:spcAft>
                <a:spcPts val="0"/>
              </a:spcAft>
              <a:buNone/>
            </a:pPr>
            <a:endParaRPr sz="1422" b="1" dirty="0">
              <a:solidFill>
                <a:schemeClr val="bg1"/>
              </a:solidFill>
              <a:latin typeface="Raleway"/>
              <a:ea typeface="Raleway"/>
              <a:cs typeface="Raleway"/>
              <a:sym typeface="Raleway"/>
            </a:endParaRPr>
          </a:p>
          <a:p>
            <a:pPr marL="0" lvl="0" indent="0" algn="l" rtl="0">
              <a:spcBef>
                <a:spcPts val="0"/>
              </a:spcBef>
              <a:spcAft>
                <a:spcPts val="0"/>
              </a:spcAft>
              <a:buNone/>
            </a:pPr>
            <a:endParaRPr sz="1422" b="1" dirty="0">
              <a:solidFill>
                <a:schemeClr val="bg1"/>
              </a:solidFill>
              <a:latin typeface="Raleway"/>
              <a:ea typeface="Raleway"/>
              <a:cs typeface="Raleway"/>
              <a:sym typeface="Raleway"/>
            </a:endParaRPr>
          </a:p>
          <a:p>
            <a:pPr marL="0" lvl="0" indent="0" algn="l" rtl="0">
              <a:spcBef>
                <a:spcPts val="0"/>
              </a:spcBef>
              <a:spcAft>
                <a:spcPts val="0"/>
              </a:spcAft>
              <a:buNone/>
            </a:pPr>
            <a:r>
              <a:rPr lang="en" sz="1755" b="1" dirty="0">
                <a:solidFill>
                  <a:schemeClr val="bg1"/>
                </a:solidFill>
                <a:latin typeface="Raleway"/>
                <a:ea typeface="Raleway"/>
                <a:cs typeface="Raleway"/>
                <a:sym typeface="Raleway"/>
              </a:rPr>
              <a:t>Listening Activity</a:t>
            </a:r>
            <a:endParaRPr sz="1755" b="1" dirty="0">
              <a:solidFill>
                <a:schemeClr val="bg1"/>
              </a:solidFill>
              <a:latin typeface="Raleway"/>
              <a:ea typeface="Raleway"/>
              <a:cs typeface="Raleway"/>
              <a:sym typeface="Raleway"/>
            </a:endParaRPr>
          </a:p>
          <a:p>
            <a:pPr marL="0" marR="0" lvl="0" indent="0" algn="l" rtl="0">
              <a:lnSpc>
                <a:spcPct val="100000"/>
              </a:lnSpc>
              <a:spcBef>
                <a:spcPts val="100"/>
              </a:spcBef>
              <a:spcAft>
                <a:spcPts val="0"/>
              </a:spcAft>
              <a:buNone/>
            </a:pPr>
            <a:r>
              <a:rPr lang="en" sz="1733" b="1" dirty="0">
                <a:solidFill>
                  <a:schemeClr val="bg1"/>
                </a:solidFill>
                <a:latin typeface="Montserrat"/>
                <a:ea typeface="Montserrat"/>
                <a:cs typeface="Montserrat"/>
                <a:sym typeface="Montserrat"/>
              </a:rPr>
              <a:t>	</a:t>
            </a:r>
            <a:endParaRPr sz="1733" b="1" dirty="0">
              <a:solidFill>
                <a:schemeClr val="bg1"/>
              </a:solidFill>
              <a:latin typeface="Montserrat"/>
              <a:ea typeface="Montserrat"/>
              <a:cs typeface="Montserrat"/>
              <a:sym typeface="Montserrat"/>
            </a:endParaRPr>
          </a:p>
          <a:p>
            <a:pPr marL="0" marR="0" lvl="0" indent="0" algn="just" rtl="0">
              <a:lnSpc>
                <a:spcPct val="100000"/>
              </a:lnSpc>
              <a:spcBef>
                <a:spcPts val="100"/>
              </a:spcBef>
              <a:spcAft>
                <a:spcPts val="0"/>
              </a:spcAft>
              <a:buNone/>
            </a:pPr>
            <a:r>
              <a:rPr lang="en" sz="1433" b="1" dirty="0">
                <a:solidFill>
                  <a:schemeClr val="bg1"/>
                </a:solidFill>
                <a:latin typeface="Montserrat"/>
                <a:ea typeface="Montserrat"/>
                <a:cs typeface="Montserrat"/>
                <a:sym typeface="Montserrat"/>
              </a:rPr>
              <a:t>Listen to the following video on how to Create the Perfect Software developer CV</a:t>
            </a:r>
            <a:endParaRPr sz="1433" b="1" dirty="0">
              <a:solidFill>
                <a:schemeClr val="bg1"/>
              </a:solidFill>
              <a:latin typeface="Montserrat"/>
              <a:ea typeface="Montserrat"/>
              <a:cs typeface="Montserrat"/>
              <a:sym typeface="Montserrat"/>
            </a:endParaRPr>
          </a:p>
          <a:p>
            <a:pPr marL="0" marR="0" lvl="0" indent="0" algn="just" rtl="0">
              <a:lnSpc>
                <a:spcPct val="100000"/>
              </a:lnSpc>
              <a:spcBef>
                <a:spcPts val="0"/>
              </a:spcBef>
              <a:spcAft>
                <a:spcPts val="0"/>
              </a:spcAft>
              <a:buNone/>
            </a:pPr>
            <a:endParaRPr sz="1433" b="1" dirty="0">
              <a:solidFill>
                <a:schemeClr val="bg1"/>
              </a:solidFill>
              <a:latin typeface="Montserrat"/>
              <a:ea typeface="Montserrat"/>
              <a:cs typeface="Montserrat"/>
              <a:sym typeface="Montserrat"/>
            </a:endParaRPr>
          </a:p>
          <a:p>
            <a:pPr marL="0" marR="0" lvl="0" indent="0" algn="just" rtl="0">
              <a:lnSpc>
                <a:spcPct val="100000"/>
              </a:lnSpc>
              <a:spcBef>
                <a:spcPts val="0"/>
              </a:spcBef>
              <a:spcAft>
                <a:spcPts val="0"/>
              </a:spcAft>
              <a:buNone/>
            </a:pPr>
            <a:r>
              <a:rPr lang="en" sz="1433" b="1" u="sng" dirty="0">
                <a:solidFill>
                  <a:schemeClr val="bg1"/>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https://www.bing.com/videos/search?q</a:t>
            </a:r>
            <a:endParaRPr sz="1433" b="1" dirty="0">
              <a:solidFill>
                <a:schemeClr val="bg1"/>
              </a:solidFill>
              <a:latin typeface="Montserrat"/>
              <a:ea typeface="Montserrat"/>
              <a:cs typeface="Montserrat"/>
              <a:sym typeface="Montserrat"/>
            </a:endParaRPr>
          </a:p>
        </p:txBody>
      </p:sp>
      <p:pic>
        <p:nvPicPr>
          <p:cNvPr id="147" name="Google Shape;147;p25"/>
          <p:cNvPicPr preferRelativeResize="0"/>
          <p:nvPr/>
        </p:nvPicPr>
        <p:blipFill rotWithShape="1">
          <a:blip r:embed="rId4">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51"/>
        <p:cNvGrpSpPr/>
        <p:nvPr/>
      </p:nvGrpSpPr>
      <p:grpSpPr>
        <a:xfrm>
          <a:off x="0" y="0"/>
          <a:ext cx="0" cy="0"/>
          <a:chOff x="0" y="0"/>
          <a:chExt cx="0" cy="0"/>
        </a:xfrm>
      </p:grpSpPr>
      <p:sp>
        <p:nvSpPr>
          <p:cNvPr id="152" name="Google Shape;152;p26"/>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53" name="Google Shape;153;p26"/>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590" b="1" dirty="0">
                <a:solidFill>
                  <a:schemeClr val="bg1"/>
                </a:solidFill>
                <a:latin typeface="Montserrat"/>
                <a:ea typeface="Montserrat"/>
                <a:cs typeface="Montserrat"/>
                <a:sym typeface="Montserrat"/>
              </a:rPr>
              <a:t>Discussion</a:t>
            </a:r>
            <a:endParaRPr sz="1590" b="1" dirty="0">
              <a:solidFill>
                <a:schemeClr val="bg1"/>
              </a:solidFill>
              <a:latin typeface="Montserrat"/>
              <a:ea typeface="Montserrat"/>
              <a:cs typeface="Montserrat"/>
              <a:sym typeface="Montserrat"/>
            </a:endParaRPr>
          </a:p>
          <a:p>
            <a:pPr marL="0" lvl="0" indent="0" algn="l" rtl="0">
              <a:spcBef>
                <a:spcPts val="0"/>
              </a:spcBef>
              <a:spcAft>
                <a:spcPts val="0"/>
              </a:spcAft>
              <a:buNone/>
            </a:pPr>
            <a:endParaRPr sz="1422" b="1" dirty="0">
              <a:solidFill>
                <a:schemeClr val="bg1"/>
              </a:solidFill>
              <a:latin typeface="Raleway"/>
              <a:ea typeface="Raleway"/>
              <a:cs typeface="Raleway"/>
              <a:sym typeface="Raleway"/>
            </a:endParaRPr>
          </a:p>
          <a:p>
            <a:pPr marL="0" lvl="0" indent="0" algn="l" rtl="0">
              <a:spcBef>
                <a:spcPts val="0"/>
              </a:spcBef>
              <a:spcAft>
                <a:spcPts val="0"/>
              </a:spcAft>
              <a:buNone/>
            </a:pPr>
            <a:endParaRPr sz="1422" b="1" dirty="0">
              <a:solidFill>
                <a:schemeClr val="bg1"/>
              </a:solidFill>
              <a:latin typeface="Raleway"/>
              <a:ea typeface="Raleway"/>
              <a:cs typeface="Raleway"/>
              <a:sym typeface="Raleway"/>
            </a:endParaRPr>
          </a:p>
          <a:p>
            <a:pPr marL="0" marR="0" lvl="0" indent="0" algn="just" rtl="0">
              <a:lnSpc>
                <a:spcPct val="100000"/>
              </a:lnSpc>
              <a:spcBef>
                <a:spcPts val="0"/>
              </a:spcBef>
              <a:spcAft>
                <a:spcPts val="0"/>
              </a:spcAft>
              <a:buNone/>
            </a:pPr>
            <a:endParaRPr sz="1755" b="1" dirty="0">
              <a:solidFill>
                <a:schemeClr val="bg1"/>
              </a:solidFill>
              <a:latin typeface="Raleway"/>
              <a:ea typeface="Raleway"/>
              <a:cs typeface="Raleway"/>
              <a:sym typeface="Raleway"/>
            </a:endParaRPr>
          </a:p>
          <a:p>
            <a:pPr marL="0" marR="0" lvl="0" indent="0" algn="just" rtl="0">
              <a:lnSpc>
                <a:spcPct val="100000"/>
              </a:lnSpc>
              <a:spcBef>
                <a:spcPts val="0"/>
              </a:spcBef>
              <a:spcAft>
                <a:spcPts val="0"/>
              </a:spcAft>
              <a:buNone/>
            </a:pPr>
            <a:endParaRPr sz="1755" b="1" dirty="0">
              <a:solidFill>
                <a:schemeClr val="bg1"/>
              </a:solidFill>
              <a:latin typeface="Raleway"/>
              <a:ea typeface="Raleway"/>
              <a:cs typeface="Raleway"/>
              <a:sym typeface="Raleway"/>
            </a:endParaRPr>
          </a:p>
          <a:p>
            <a:pPr marL="0" marR="0" lvl="0" indent="0" algn="just" rtl="0">
              <a:lnSpc>
                <a:spcPct val="100000"/>
              </a:lnSpc>
              <a:spcBef>
                <a:spcPts val="0"/>
              </a:spcBef>
              <a:spcAft>
                <a:spcPts val="0"/>
              </a:spcAft>
              <a:buNone/>
            </a:pPr>
            <a:r>
              <a:rPr lang="en" sz="1755" b="1" dirty="0">
                <a:solidFill>
                  <a:schemeClr val="bg1"/>
                </a:solidFill>
                <a:latin typeface="Raleway"/>
                <a:ea typeface="Raleway"/>
                <a:cs typeface="Raleway"/>
                <a:sym typeface="Raleway"/>
              </a:rPr>
              <a:t>Teacher Led Discussion on CV Reviews</a:t>
            </a:r>
            <a:endParaRPr sz="1755" b="1" dirty="0">
              <a:solidFill>
                <a:schemeClr val="bg1"/>
              </a:solidFill>
              <a:latin typeface="Raleway"/>
              <a:ea typeface="Raleway"/>
              <a:cs typeface="Raleway"/>
              <a:sym typeface="Raleway"/>
            </a:endParaRPr>
          </a:p>
        </p:txBody>
      </p:sp>
      <p:pic>
        <p:nvPicPr>
          <p:cNvPr id="154" name="Google Shape;154;p26"/>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28"/>
        <p:cNvGrpSpPr/>
        <p:nvPr/>
      </p:nvGrpSpPr>
      <p:grpSpPr>
        <a:xfrm>
          <a:off x="0" y="0"/>
          <a:ext cx="0" cy="0"/>
          <a:chOff x="0" y="0"/>
          <a:chExt cx="0" cy="0"/>
        </a:xfrm>
      </p:grpSpPr>
      <p:sp>
        <p:nvSpPr>
          <p:cNvPr id="129" name="Google Shape;129;p23"/>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130" name="Google Shape;130;p23"/>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
        <p:nvSpPr>
          <p:cNvPr id="131" name="Google Shape;131;p23"/>
          <p:cNvSpPr txBox="1">
            <a:spLocks noGrp="1"/>
          </p:cNvSpPr>
          <p:nvPr>
            <p:ph type="body" idx="4294967295"/>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090" b="1">
                <a:solidFill>
                  <a:schemeClr val="dk1"/>
                </a:solidFill>
                <a:latin typeface="Montserrat"/>
                <a:ea typeface="Montserrat"/>
                <a:cs typeface="Montserrat"/>
                <a:sym typeface="Montserrat"/>
              </a:rPr>
              <a:t>Coffee Break</a:t>
            </a:r>
            <a:endParaRPr/>
          </a:p>
        </p:txBody>
      </p:sp>
      <p:sp>
        <p:nvSpPr>
          <p:cNvPr id="132" name="Google Shape;132;p23"/>
          <p:cNvSpPr txBox="1">
            <a:spLocks noGrp="1"/>
          </p:cNvSpPr>
          <p:nvPr>
            <p:ph type="body" idx="4294967295"/>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pic>
        <p:nvPicPr>
          <p:cNvPr id="133" name="Google Shape;133;p23"/>
          <p:cNvPicPr preferRelativeResize="0"/>
          <p:nvPr/>
        </p:nvPicPr>
        <p:blipFill>
          <a:blip r:embed="rId4">
            <a:alphaModFix/>
          </a:blip>
          <a:stretch>
            <a:fillRect/>
          </a:stretch>
        </p:blipFill>
        <p:spPr>
          <a:xfrm>
            <a:off x="812600" y="1908175"/>
            <a:ext cx="1905000" cy="1905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62"/>
        <p:cNvGrpSpPr/>
        <p:nvPr/>
      </p:nvGrpSpPr>
      <p:grpSpPr>
        <a:xfrm>
          <a:off x="0" y="0"/>
          <a:ext cx="0" cy="0"/>
          <a:chOff x="0" y="0"/>
          <a:chExt cx="0" cy="0"/>
        </a:xfrm>
      </p:grpSpPr>
      <p:sp>
        <p:nvSpPr>
          <p:cNvPr id="63" name="Google Shape;63;p14"/>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4" name="Google Shape;64;p14"/>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90" b="1" dirty="0">
                <a:solidFill>
                  <a:schemeClr val="bg1"/>
                </a:solidFill>
                <a:latin typeface="Montserrat"/>
                <a:ea typeface="Montserrat"/>
                <a:cs typeface="Montserrat"/>
                <a:sym typeface="Montserrat"/>
              </a:rPr>
              <a:t>CV Writing Workshop</a:t>
            </a:r>
            <a:endParaRPr sz="1590" b="1" dirty="0">
              <a:solidFill>
                <a:schemeClr val="bg1"/>
              </a:solidFill>
              <a:latin typeface="Montserrat"/>
              <a:ea typeface="Montserrat"/>
              <a:cs typeface="Montserrat"/>
              <a:sym typeface="Montserrat"/>
            </a:endParaRPr>
          </a:p>
          <a:p>
            <a:pPr marL="0" lvl="0" indent="0" algn="l" rtl="0">
              <a:spcBef>
                <a:spcPts val="0"/>
              </a:spcBef>
              <a:spcAft>
                <a:spcPts val="0"/>
              </a:spcAft>
              <a:buNone/>
            </a:pPr>
            <a:endParaRPr sz="1590" b="1" dirty="0">
              <a:solidFill>
                <a:schemeClr val="bg1"/>
              </a:solidFill>
              <a:latin typeface="Montserrat"/>
              <a:ea typeface="Montserrat"/>
              <a:cs typeface="Montserrat"/>
              <a:sym typeface="Montserrat"/>
            </a:endParaRPr>
          </a:p>
          <a:p>
            <a:pPr marL="0" lvl="0" indent="0" algn="l" rtl="0">
              <a:spcBef>
                <a:spcPts val="0"/>
              </a:spcBef>
              <a:spcAft>
                <a:spcPts val="0"/>
              </a:spcAft>
              <a:buNone/>
            </a:pPr>
            <a:endParaRPr sz="1422" b="1" dirty="0">
              <a:solidFill>
                <a:schemeClr val="bg1"/>
              </a:solidFill>
              <a:latin typeface="Raleway"/>
              <a:ea typeface="Raleway"/>
              <a:cs typeface="Raleway"/>
              <a:sym typeface="Raleway"/>
            </a:endParaRPr>
          </a:p>
          <a:p>
            <a:pPr marL="0" lvl="0" indent="0" algn="l" rtl="0">
              <a:spcBef>
                <a:spcPts val="0"/>
              </a:spcBef>
              <a:spcAft>
                <a:spcPts val="0"/>
              </a:spcAft>
              <a:buClr>
                <a:schemeClr val="dk1"/>
              </a:buClr>
              <a:buSzPct val="77343"/>
              <a:buFont typeface="Arial"/>
              <a:buNone/>
            </a:pPr>
            <a:endParaRPr sz="1422" b="1" dirty="0">
              <a:solidFill>
                <a:schemeClr val="bg1"/>
              </a:solidFill>
              <a:latin typeface="Raleway"/>
              <a:ea typeface="Raleway"/>
              <a:cs typeface="Raleway"/>
              <a:sym typeface="Raleway"/>
            </a:endParaRPr>
          </a:p>
          <a:p>
            <a:pPr marL="0" lvl="0" indent="0" algn="l" rtl="0">
              <a:lnSpc>
                <a:spcPct val="115000"/>
              </a:lnSpc>
              <a:spcBef>
                <a:spcPts val="0"/>
              </a:spcBef>
              <a:spcAft>
                <a:spcPts val="0"/>
              </a:spcAft>
              <a:buClr>
                <a:schemeClr val="dk1"/>
              </a:buClr>
              <a:buSzPct val="83193"/>
              <a:buFont typeface="Arial"/>
              <a:buNone/>
            </a:pPr>
            <a:endParaRPr sz="1322" dirty="0">
              <a:solidFill>
                <a:schemeClr val="bg1"/>
              </a:solidFill>
              <a:latin typeface="Raleway"/>
              <a:ea typeface="Raleway"/>
              <a:cs typeface="Raleway"/>
              <a:sym typeface="Raleway"/>
            </a:endParaRPr>
          </a:p>
          <a:p>
            <a:pPr marL="0" lvl="0" indent="0" algn="l" rtl="0">
              <a:lnSpc>
                <a:spcPct val="115000"/>
              </a:lnSpc>
              <a:spcBef>
                <a:spcPts val="0"/>
              </a:spcBef>
              <a:spcAft>
                <a:spcPts val="0"/>
              </a:spcAft>
              <a:buClr>
                <a:schemeClr val="dk1"/>
              </a:buClr>
              <a:buSzPct val="71223"/>
              <a:buFont typeface="Arial"/>
              <a:buNone/>
            </a:pPr>
            <a:endParaRPr sz="1544" b="1" dirty="0">
              <a:solidFill>
                <a:schemeClr val="bg1"/>
              </a:solidFill>
              <a:latin typeface="Montserrat"/>
              <a:ea typeface="Montserrat"/>
              <a:cs typeface="Montserrat"/>
              <a:sym typeface="Montserrat"/>
            </a:endParaRPr>
          </a:p>
          <a:p>
            <a:pPr marL="0" marR="0" lvl="0" indent="0" algn="l" rtl="0">
              <a:lnSpc>
                <a:spcPct val="115000"/>
              </a:lnSpc>
              <a:spcBef>
                <a:spcPts val="3500"/>
              </a:spcBef>
              <a:spcAft>
                <a:spcPts val="0"/>
              </a:spcAft>
              <a:buClr>
                <a:schemeClr val="dk1"/>
              </a:buClr>
              <a:buSzPct val="61300"/>
              <a:buFont typeface="Arial"/>
              <a:buNone/>
            </a:pPr>
            <a:endParaRPr sz="1794" b="1" dirty="0">
              <a:solidFill>
                <a:schemeClr val="bg1"/>
              </a:solidFill>
              <a:latin typeface="Montserrat"/>
              <a:ea typeface="Montserrat"/>
              <a:cs typeface="Montserrat"/>
              <a:sym typeface="Montserrat"/>
            </a:endParaRPr>
          </a:p>
          <a:p>
            <a:pPr marL="0" lvl="0" indent="0" algn="l" rtl="0">
              <a:lnSpc>
                <a:spcPct val="115000"/>
              </a:lnSpc>
              <a:spcBef>
                <a:spcPts val="3500"/>
              </a:spcBef>
              <a:spcAft>
                <a:spcPts val="0"/>
              </a:spcAft>
              <a:buNone/>
            </a:pPr>
            <a:endParaRPr sz="1422" b="1" dirty="0">
              <a:solidFill>
                <a:schemeClr val="bg1"/>
              </a:solidFill>
              <a:latin typeface="Raleway"/>
              <a:ea typeface="Raleway"/>
              <a:cs typeface="Raleway"/>
              <a:sym typeface="Raleway"/>
            </a:endParaRPr>
          </a:p>
          <a:p>
            <a:pPr marL="0" lvl="0" indent="0" algn="l" rtl="0">
              <a:lnSpc>
                <a:spcPct val="115000"/>
              </a:lnSpc>
              <a:spcBef>
                <a:spcPts val="0"/>
              </a:spcBef>
              <a:spcAft>
                <a:spcPts val="0"/>
              </a:spcAft>
              <a:buNone/>
            </a:pPr>
            <a:endParaRPr sz="1100" b="1" dirty="0">
              <a:solidFill>
                <a:schemeClr val="bg1"/>
              </a:solidFill>
              <a:latin typeface="Montserrat"/>
              <a:ea typeface="Montserrat"/>
              <a:cs typeface="Montserrat"/>
              <a:sym typeface="Montserrat"/>
            </a:endParaRPr>
          </a:p>
          <a:p>
            <a:pPr marL="0" marR="0" lvl="0" indent="0" algn="l" rtl="0">
              <a:lnSpc>
                <a:spcPct val="100000"/>
              </a:lnSpc>
              <a:spcBef>
                <a:spcPts val="0"/>
              </a:spcBef>
              <a:spcAft>
                <a:spcPts val="0"/>
              </a:spcAft>
              <a:buNone/>
            </a:pPr>
            <a:endParaRPr sz="1812" b="1" dirty="0">
              <a:solidFill>
                <a:schemeClr val="bg1"/>
              </a:solidFill>
              <a:latin typeface="Montserrat"/>
              <a:ea typeface="Montserrat"/>
              <a:cs typeface="Montserrat"/>
              <a:sym typeface="Montserrat"/>
            </a:endParaRPr>
          </a:p>
          <a:p>
            <a:pPr marL="0" marR="0" lvl="0" indent="0" algn="l" rtl="0">
              <a:lnSpc>
                <a:spcPct val="100000"/>
              </a:lnSpc>
              <a:spcBef>
                <a:spcPts val="0"/>
              </a:spcBef>
              <a:spcAft>
                <a:spcPts val="0"/>
              </a:spcAft>
              <a:buNone/>
            </a:pPr>
            <a:endParaRPr sz="1867" b="1" dirty="0">
              <a:solidFill>
                <a:schemeClr val="bg1"/>
              </a:solidFill>
              <a:latin typeface="Montserrat"/>
              <a:ea typeface="Montserrat"/>
              <a:cs typeface="Montserrat"/>
              <a:sym typeface="Montserrat"/>
            </a:endParaRPr>
          </a:p>
          <a:p>
            <a:pPr marL="457200" lvl="0" indent="0" algn="l" rtl="0">
              <a:lnSpc>
                <a:spcPct val="100000"/>
              </a:lnSpc>
              <a:spcBef>
                <a:spcPts val="0"/>
              </a:spcBef>
              <a:spcAft>
                <a:spcPts val="0"/>
              </a:spcAft>
              <a:buNone/>
            </a:pPr>
            <a:endParaRPr sz="1756" b="1" dirty="0">
              <a:solidFill>
                <a:schemeClr val="bg1"/>
              </a:solidFill>
              <a:latin typeface="Montserrat"/>
              <a:ea typeface="Montserrat"/>
              <a:cs typeface="Montserrat"/>
              <a:sym typeface="Montserrat"/>
            </a:endParaRPr>
          </a:p>
          <a:p>
            <a:pPr marL="0" marR="0" lvl="0" indent="0" algn="just" rtl="0">
              <a:lnSpc>
                <a:spcPct val="100000"/>
              </a:lnSpc>
              <a:spcBef>
                <a:spcPts val="0"/>
              </a:spcBef>
              <a:spcAft>
                <a:spcPts val="0"/>
              </a:spcAft>
              <a:buNone/>
            </a:pPr>
            <a:endParaRPr sz="1756" b="1" dirty="0">
              <a:latin typeface="Montserrat"/>
              <a:ea typeface="Montserrat"/>
              <a:cs typeface="Montserrat"/>
              <a:sym typeface="Montserrat"/>
            </a:endParaRPr>
          </a:p>
        </p:txBody>
      </p:sp>
      <p:pic>
        <p:nvPicPr>
          <p:cNvPr id="65" name="Google Shape;65;p14"/>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graphicFrame>
        <p:nvGraphicFramePr>
          <p:cNvPr id="2" name="Table 1">
            <a:extLst>
              <a:ext uri="{FF2B5EF4-FFF2-40B4-BE49-F238E27FC236}">
                <a16:creationId xmlns:a16="http://schemas.microsoft.com/office/drawing/2014/main" id="{29C1D508-70DE-7C29-94D4-73C6F74B87B7}"/>
              </a:ext>
            </a:extLst>
          </p:cNvPr>
          <p:cNvGraphicFramePr>
            <a:graphicFrameLocks noGrp="1"/>
          </p:cNvGraphicFramePr>
          <p:nvPr>
            <p:extLst>
              <p:ext uri="{D42A27DB-BD31-4B8C-83A1-F6EECF244321}">
                <p14:modId xmlns:p14="http://schemas.microsoft.com/office/powerpoint/2010/main" val="1263878527"/>
              </p:ext>
            </p:extLst>
          </p:nvPr>
        </p:nvGraphicFramePr>
        <p:xfrm>
          <a:off x="311150" y="2734810"/>
          <a:ext cx="8521700" cy="1830382"/>
        </p:xfrm>
        <a:graphic>
          <a:graphicData uri="http://schemas.openxmlformats.org/drawingml/2006/table">
            <a:tbl>
              <a:tblPr/>
              <a:tblGrid>
                <a:gridCol w="629865">
                  <a:extLst>
                    <a:ext uri="{9D8B030D-6E8A-4147-A177-3AD203B41FA5}">
                      <a16:colId xmlns:a16="http://schemas.microsoft.com/office/drawing/2014/main" val="2281878231"/>
                    </a:ext>
                  </a:extLst>
                </a:gridCol>
                <a:gridCol w="490924">
                  <a:extLst>
                    <a:ext uri="{9D8B030D-6E8A-4147-A177-3AD203B41FA5}">
                      <a16:colId xmlns:a16="http://schemas.microsoft.com/office/drawing/2014/main" val="938618184"/>
                    </a:ext>
                  </a:extLst>
                </a:gridCol>
                <a:gridCol w="1472772">
                  <a:extLst>
                    <a:ext uri="{9D8B030D-6E8A-4147-A177-3AD203B41FA5}">
                      <a16:colId xmlns:a16="http://schemas.microsoft.com/office/drawing/2014/main" val="3013500952"/>
                    </a:ext>
                  </a:extLst>
                </a:gridCol>
                <a:gridCol w="2584298">
                  <a:extLst>
                    <a:ext uri="{9D8B030D-6E8A-4147-A177-3AD203B41FA5}">
                      <a16:colId xmlns:a16="http://schemas.microsoft.com/office/drawing/2014/main" val="3961892074"/>
                    </a:ext>
                  </a:extLst>
                </a:gridCol>
                <a:gridCol w="1935908">
                  <a:extLst>
                    <a:ext uri="{9D8B030D-6E8A-4147-A177-3AD203B41FA5}">
                      <a16:colId xmlns:a16="http://schemas.microsoft.com/office/drawing/2014/main" val="700639213"/>
                    </a:ext>
                  </a:extLst>
                </a:gridCol>
                <a:gridCol w="1407933">
                  <a:extLst>
                    <a:ext uri="{9D8B030D-6E8A-4147-A177-3AD203B41FA5}">
                      <a16:colId xmlns:a16="http://schemas.microsoft.com/office/drawing/2014/main" val="668323500"/>
                    </a:ext>
                  </a:extLst>
                </a:gridCol>
              </a:tblGrid>
              <a:tr h="1041055">
                <a:tc>
                  <a:txBody>
                    <a:bodyPr/>
                    <a:lstStyle/>
                    <a:p>
                      <a:pPr rtl="0" fontAlgn="t">
                        <a:spcBef>
                          <a:spcPts val="0"/>
                        </a:spcBef>
                        <a:spcAft>
                          <a:spcPts val="0"/>
                        </a:spcAft>
                      </a:pPr>
                      <a:r>
                        <a:rPr lang="en-US" sz="800" b="0" i="0" u="none" strike="noStrike" dirty="0">
                          <a:solidFill>
                            <a:schemeClr val="bg1"/>
                          </a:solidFill>
                          <a:effectLst/>
                          <a:latin typeface="Raleway" pitchFamily="2" charset="0"/>
                        </a:rPr>
                        <a:t>17/02/23</a:t>
                      </a:r>
                      <a:endParaRPr lang="en-US" sz="1400" dirty="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dirty="0">
                          <a:solidFill>
                            <a:schemeClr val="bg1"/>
                          </a:solidFill>
                          <a:effectLst/>
                          <a:latin typeface="Raleway" pitchFamily="2" charset="0"/>
                        </a:rPr>
                        <a:t>2</a:t>
                      </a:r>
                      <a:endParaRPr lang="en-US" sz="1400" dirty="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dirty="0">
                          <a:solidFill>
                            <a:schemeClr val="bg1"/>
                          </a:solidFill>
                          <a:effectLst/>
                          <a:latin typeface="Raleway" pitchFamily="2" charset="0"/>
                        </a:rPr>
                        <a:t>Getting a job in the future of the IT/Engineering Sector</a:t>
                      </a:r>
                      <a:endParaRPr lang="en-US" sz="1400" dirty="0">
                        <a:solidFill>
                          <a:schemeClr val="bg1"/>
                        </a:solidFill>
                        <a:effectLst/>
                      </a:endParaRPr>
                    </a:p>
                    <a:p>
                      <a:pPr rtl="0" fontAlgn="t">
                        <a:spcBef>
                          <a:spcPts val="0"/>
                        </a:spcBef>
                        <a:spcAft>
                          <a:spcPts val="0"/>
                        </a:spcAft>
                      </a:pPr>
                      <a:br>
                        <a:rPr lang="en-US" sz="1400" dirty="0">
                          <a:solidFill>
                            <a:schemeClr val="bg1"/>
                          </a:solidFill>
                          <a:effectLst/>
                        </a:rPr>
                      </a:br>
                      <a:r>
                        <a:rPr lang="en-US" sz="800" b="0" i="0" u="none" strike="noStrike" dirty="0">
                          <a:solidFill>
                            <a:schemeClr val="bg1"/>
                          </a:solidFill>
                          <a:effectLst/>
                          <a:latin typeface="Raleway" pitchFamily="2" charset="0"/>
                        </a:rPr>
                        <a:t>CV writing workshop</a:t>
                      </a:r>
                      <a:endParaRPr lang="en-US" sz="1400" dirty="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chemeClr val="bg1"/>
                          </a:solidFill>
                          <a:effectLst/>
                          <a:latin typeface="Raleway" pitchFamily="2" charset="0"/>
                        </a:rPr>
                        <a:t>After completing this lesson students should be able to:-</a:t>
                      </a:r>
                      <a:endParaRPr lang="en-US" sz="1400">
                        <a:solidFill>
                          <a:schemeClr val="bg1"/>
                        </a:solidFill>
                        <a:effectLst/>
                      </a:endParaRPr>
                    </a:p>
                    <a:p>
                      <a:pPr rtl="0" fontAlgn="t">
                        <a:spcBef>
                          <a:spcPts val="0"/>
                        </a:spcBef>
                        <a:spcAft>
                          <a:spcPts val="0"/>
                        </a:spcAft>
                      </a:pPr>
                      <a:r>
                        <a:rPr lang="en-US" sz="800" b="1" i="0" u="none" strike="noStrike">
                          <a:solidFill>
                            <a:schemeClr val="bg1"/>
                          </a:solidFill>
                          <a:effectLst/>
                          <a:latin typeface="Raleway" pitchFamily="2" charset="0"/>
                        </a:rPr>
                        <a:t>•</a:t>
                      </a:r>
                      <a:r>
                        <a:rPr lang="en-US" sz="800" b="0" i="0" u="none" strike="noStrike">
                          <a:solidFill>
                            <a:schemeClr val="bg1"/>
                          </a:solidFill>
                          <a:effectLst/>
                          <a:latin typeface="Raleway" pitchFamily="2" charset="0"/>
                        </a:rPr>
                        <a:t> Understand that a CV should highlight the skills, personal qualities, qualifications, interests, and experience that a potential employer is looking for</a:t>
                      </a:r>
                      <a:endParaRPr lang="en-US" sz="1400">
                        <a:solidFill>
                          <a:schemeClr val="bg1"/>
                        </a:solidFill>
                        <a:effectLst/>
                      </a:endParaRPr>
                    </a:p>
                    <a:p>
                      <a:pPr rtl="0" fontAlgn="t">
                        <a:spcBef>
                          <a:spcPts val="0"/>
                        </a:spcBef>
                        <a:spcAft>
                          <a:spcPts val="0"/>
                        </a:spcAft>
                      </a:pPr>
                      <a:r>
                        <a:rPr lang="en-US" sz="800" b="1" i="0" u="none" strike="noStrike">
                          <a:solidFill>
                            <a:schemeClr val="bg1"/>
                          </a:solidFill>
                          <a:effectLst/>
                          <a:latin typeface="Raleway" pitchFamily="2" charset="0"/>
                        </a:rPr>
                        <a:t>•</a:t>
                      </a:r>
                      <a:r>
                        <a:rPr lang="en-US" sz="800" b="0" i="0" u="none" strike="noStrike">
                          <a:solidFill>
                            <a:schemeClr val="bg1"/>
                          </a:solidFill>
                          <a:effectLst/>
                          <a:latin typeface="Raleway" pitchFamily="2" charset="0"/>
                        </a:rPr>
                        <a:t> Create a draft CV</a:t>
                      </a:r>
                      <a:endParaRPr lang="en-US" sz="1400">
                        <a:solidFill>
                          <a:schemeClr val="bg1"/>
                        </a:solidFill>
                        <a:effectLst/>
                      </a:endParaRPr>
                    </a:p>
                    <a:p>
                      <a:pPr fontAlgn="t"/>
                      <a:br>
                        <a:rPr lang="en-US" sz="1400">
                          <a:solidFill>
                            <a:schemeClr val="bg1"/>
                          </a:solidFill>
                          <a:effectLst/>
                        </a:rPr>
                      </a:br>
                      <a:endParaRPr lang="en-US" sz="140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1" i="0" u="none" strike="noStrike" dirty="0">
                          <a:solidFill>
                            <a:schemeClr val="bg1"/>
                          </a:solidFill>
                          <a:effectLst/>
                          <a:latin typeface="Raleway" pitchFamily="2" charset="0"/>
                        </a:rPr>
                        <a:t>•</a:t>
                      </a:r>
                      <a:r>
                        <a:rPr lang="en-US" sz="800" b="0" i="0" u="none" strike="noStrike" dirty="0">
                          <a:solidFill>
                            <a:schemeClr val="bg1"/>
                          </a:solidFill>
                          <a:effectLst/>
                          <a:latin typeface="Raleway" pitchFamily="2" charset="0"/>
                        </a:rPr>
                        <a:t>Interactive Worksheet: What makes a Winning CV</a:t>
                      </a:r>
                      <a:endParaRPr lang="en-US" sz="1400" dirty="0">
                        <a:solidFill>
                          <a:schemeClr val="bg1"/>
                        </a:solidFill>
                        <a:effectLst/>
                      </a:endParaRPr>
                    </a:p>
                    <a:p>
                      <a:pPr rtl="0" fontAlgn="t">
                        <a:spcBef>
                          <a:spcPts val="0"/>
                        </a:spcBef>
                        <a:spcAft>
                          <a:spcPts val="0"/>
                        </a:spcAft>
                      </a:pPr>
                      <a:r>
                        <a:rPr lang="en-US" sz="800" b="1" i="0" u="none" strike="noStrike" dirty="0">
                          <a:solidFill>
                            <a:schemeClr val="bg1"/>
                          </a:solidFill>
                          <a:effectLst/>
                          <a:latin typeface="Raleway" pitchFamily="2" charset="0"/>
                        </a:rPr>
                        <a:t>•</a:t>
                      </a:r>
                      <a:r>
                        <a:rPr lang="en-US" sz="800" b="0" i="0" u="none" strike="noStrike" dirty="0">
                          <a:solidFill>
                            <a:schemeClr val="bg1"/>
                          </a:solidFill>
                          <a:effectLst/>
                          <a:latin typeface="Raleway" pitchFamily="2" charset="0"/>
                        </a:rPr>
                        <a:t>Teacher led discussion on advantages of  a functional and chronological CV</a:t>
                      </a:r>
                      <a:endParaRPr lang="en-US" sz="1400" dirty="0">
                        <a:solidFill>
                          <a:schemeClr val="bg1"/>
                        </a:solidFill>
                        <a:effectLst/>
                      </a:endParaRPr>
                    </a:p>
                    <a:p>
                      <a:pPr rtl="0" fontAlgn="t">
                        <a:spcBef>
                          <a:spcPts val="0"/>
                        </a:spcBef>
                        <a:spcAft>
                          <a:spcPts val="0"/>
                        </a:spcAft>
                      </a:pPr>
                      <a:r>
                        <a:rPr lang="en-US" sz="800" b="1" i="0" u="none" strike="noStrike" dirty="0">
                          <a:solidFill>
                            <a:schemeClr val="bg1"/>
                          </a:solidFill>
                          <a:effectLst/>
                          <a:latin typeface="Raleway" pitchFamily="2" charset="0"/>
                        </a:rPr>
                        <a:t>•</a:t>
                      </a:r>
                      <a:r>
                        <a:rPr lang="en-US" sz="800" b="0" i="0" u="none" strike="noStrike" dirty="0">
                          <a:solidFill>
                            <a:schemeClr val="bg1"/>
                          </a:solidFill>
                          <a:effectLst/>
                          <a:latin typeface="Raleway" pitchFamily="2" charset="0"/>
                        </a:rPr>
                        <a:t>Activity: Play the Boss: students look at a number of CVs and identify the successful ones. They give their reasons for picking or rejecting the CVs.</a:t>
                      </a:r>
                      <a:endParaRPr lang="en-US" sz="1400" dirty="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br>
                        <a:rPr lang="en-US" sz="1400" dirty="0">
                          <a:solidFill>
                            <a:schemeClr val="bg1"/>
                          </a:solidFill>
                          <a:effectLst/>
                        </a:rPr>
                      </a:br>
                      <a:br>
                        <a:rPr lang="en-US" sz="1400" dirty="0">
                          <a:solidFill>
                            <a:schemeClr val="bg1"/>
                          </a:solidFill>
                          <a:effectLst/>
                        </a:rPr>
                      </a:br>
                      <a:br>
                        <a:rPr lang="en-US" sz="1400" dirty="0">
                          <a:solidFill>
                            <a:schemeClr val="bg1"/>
                          </a:solidFill>
                          <a:effectLst/>
                        </a:rPr>
                      </a:br>
                      <a:r>
                        <a:rPr lang="en-US" sz="800" b="0" i="0" u="sng" strike="noStrike" dirty="0">
                          <a:solidFill>
                            <a:schemeClr val="bg1"/>
                          </a:solidFill>
                          <a:effectLst/>
                          <a:latin typeface="Raleway" pitchFamily="2" charset="0"/>
                          <a:hlinkClick r:id="rId4">
                            <a:extLst>
                              <a:ext uri="{A12FA001-AC4F-418D-AE19-62706E023703}">
                                <ahyp:hlinkClr xmlns:ahyp="http://schemas.microsoft.com/office/drawing/2018/hyperlinkcolor" val="tx"/>
                              </a:ext>
                            </a:extLst>
                          </a:hlinkClick>
                        </a:rPr>
                        <a:t>play-the-boss-student | work |Barclays Life Skills</a:t>
                      </a:r>
                      <a:r>
                        <a:rPr lang="en-US" sz="800" b="0" i="0" u="none" strike="noStrike" dirty="0">
                          <a:solidFill>
                            <a:schemeClr val="bg1"/>
                          </a:solidFill>
                          <a:effectLst/>
                          <a:latin typeface="Raleway" pitchFamily="2" charset="0"/>
                        </a:rPr>
                        <a:t>        </a:t>
                      </a:r>
                      <a:endParaRPr lang="en-US" sz="1400" dirty="0">
                        <a:solidFill>
                          <a:schemeClr val="bg1"/>
                        </a:solidFill>
                        <a:effectLst/>
                      </a:endParaRPr>
                    </a:p>
                    <a:p>
                      <a:pPr rtl="0" fontAlgn="t">
                        <a:spcBef>
                          <a:spcPts val="0"/>
                        </a:spcBef>
                        <a:spcAft>
                          <a:spcPts val="0"/>
                        </a:spcAft>
                      </a:pPr>
                      <a:br>
                        <a:rPr lang="en-US" sz="1400" dirty="0">
                          <a:solidFill>
                            <a:schemeClr val="bg1"/>
                          </a:solidFill>
                          <a:effectLst/>
                        </a:rPr>
                      </a:br>
                      <a:r>
                        <a:rPr lang="en-US" sz="800" b="0" i="0" u="sng" strike="noStrike" dirty="0">
                          <a:solidFill>
                            <a:schemeClr val="bg1"/>
                          </a:solidFill>
                          <a:effectLst/>
                          <a:latin typeface="Raleway" pitchFamily="2" charset="0"/>
                          <a:hlinkClick r:id="rId5">
                            <a:extLst>
                              <a:ext uri="{A12FA001-AC4F-418D-AE19-62706E023703}">
                                <ahyp:hlinkClr xmlns:ahyp="http://schemas.microsoft.com/office/drawing/2018/hyperlinkcolor" val="tx"/>
                              </a:ext>
                            </a:extLst>
                          </a:hlinkClick>
                        </a:rPr>
                        <a:t>How to CREATE the PERFECT Software Developer RESUME/CV - Bing video</a:t>
                      </a:r>
                      <a:endParaRPr lang="en-US" sz="1400" dirty="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3159696"/>
                  </a:ext>
                </a:extLst>
              </a:tr>
            </a:tbl>
          </a:graphicData>
        </a:graphic>
      </p:graphicFrame>
      <p:sp>
        <p:nvSpPr>
          <p:cNvPr id="3" name="Rectangle 1">
            <a:hlinkClick r:id="rId5"/>
            <a:extLst>
              <a:ext uri="{FF2B5EF4-FFF2-40B4-BE49-F238E27FC236}">
                <a16:creationId xmlns:a16="http://schemas.microsoft.com/office/drawing/2014/main" id="{B107B90F-6D37-AF90-A2B9-39BD2FE1AA92}"/>
              </a:ext>
            </a:extLst>
          </p:cNvPr>
          <p:cNvSpPr>
            <a:spLocks noChangeArrowheads="1"/>
          </p:cNvSpPr>
          <p:nvPr/>
        </p:nvSpPr>
        <p:spPr bwMode="auto">
          <a:xfrm>
            <a:off x="311150" y="19462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Table 3">
            <a:extLst>
              <a:ext uri="{FF2B5EF4-FFF2-40B4-BE49-F238E27FC236}">
                <a16:creationId xmlns:a16="http://schemas.microsoft.com/office/drawing/2014/main" id="{2EFDB6C6-60F2-3927-1FB7-54A863C28F08}"/>
              </a:ext>
            </a:extLst>
          </p:cNvPr>
          <p:cNvGraphicFramePr>
            <a:graphicFrameLocks noGrp="1"/>
          </p:cNvGraphicFramePr>
          <p:nvPr>
            <p:extLst>
              <p:ext uri="{D42A27DB-BD31-4B8C-83A1-F6EECF244321}">
                <p14:modId xmlns:p14="http://schemas.microsoft.com/office/powerpoint/2010/main" val="470418223"/>
              </p:ext>
            </p:extLst>
          </p:nvPr>
        </p:nvGraphicFramePr>
        <p:xfrm>
          <a:off x="311150" y="2031905"/>
          <a:ext cx="8521700" cy="702905"/>
        </p:xfrm>
        <a:graphic>
          <a:graphicData uri="http://schemas.openxmlformats.org/drawingml/2006/table">
            <a:tbl>
              <a:tblPr/>
              <a:tblGrid>
                <a:gridCol w="629865">
                  <a:extLst>
                    <a:ext uri="{9D8B030D-6E8A-4147-A177-3AD203B41FA5}">
                      <a16:colId xmlns:a16="http://schemas.microsoft.com/office/drawing/2014/main" val="2944068224"/>
                    </a:ext>
                  </a:extLst>
                </a:gridCol>
                <a:gridCol w="490924">
                  <a:extLst>
                    <a:ext uri="{9D8B030D-6E8A-4147-A177-3AD203B41FA5}">
                      <a16:colId xmlns:a16="http://schemas.microsoft.com/office/drawing/2014/main" val="2998992873"/>
                    </a:ext>
                  </a:extLst>
                </a:gridCol>
                <a:gridCol w="1472772">
                  <a:extLst>
                    <a:ext uri="{9D8B030D-6E8A-4147-A177-3AD203B41FA5}">
                      <a16:colId xmlns:a16="http://schemas.microsoft.com/office/drawing/2014/main" val="3764434787"/>
                    </a:ext>
                  </a:extLst>
                </a:gridCol>
                <a:gridCol w="2584298">
                  <a:extLst>
                    <a:ext uri="{9D8B030D-6E8A-4147-A177-3AD203B41FA5}">
                      <a16:colId xmlns:a16="http://schemas.microsoft.com/office/drawing/2014/main" val="2505156846"/>
                    </a:ext>
                  </a:extLst>
                </a:gridCol>
                <a:gridCol w="1935908">
                  <a:extLst>
                    <a:ext uri="{9D8B030D-6E8A-4147-A177-3AD203B41FA5}">
                      <a16:colId xmlns:a16="http://schemas.microsoft.com/office/drawing/2014/main" val="4137164107"/>
                    </a:ext>
                  </a:extLst>
                </a:gridCol>
                <a:gridCol w="1407933">
                  <a:extLst>
                    <a:ext uri="{9D8B030D-6E8A-4147-A177-3AD203B41FA5}">
                      <a16:colId xmlns:a16="http://schemas.microsoft.com/office/drawing/2014/main" val="291753181"/>
                    </a:ext>
                  </a:extLst>
                </a:gridCol>
              </a:tblGrid>
              <a:tr h="702905">
                <a:tc>
                  <a:txBody>
                    <a:bodyPr/>
                    <a:lstStyle/>
                    <a:p>
                      <a:pPr rtl="0" fontAlgn="t">
                        <a:spcBef>
                          <a:spcPts val="0"/>
                        </a:spcBef>
                        <a:spcAft>
                          <a:spcPts val="0"/>
                        </a:spcAft>
                      </a:pPr>
                      <a:r>
                        <a:rPr lang="en-US" sz="800" b="0" i="0" u="none" strike="noStrike" dirty="0">
                          <a:solidFill>
                            <a:schemeClr val="bg1"/>
                          </a:solidFill>
                          <a:effectLst/>
                          <a:latin typeface="Raleway" pitchFamily="2" charset="0"/>
                        </a:rPr>
                        <a:t>Date</a:t>
                      </a:r>
                      <a:endParaRPr lang="en-US" sz="1400" dirty="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800" b="0" i="0" u="none" strike="noStrike" dirty="0">
                          <a:solidFill>
                            <a:schemeClr val="bg1"/>
                          </a:solidFill>
                          <a:effectLst/>
                          <a:latin typeface="Raleway" pitchFamily="2" charset="0"/>
                        </a:rPr>
                        <a:t>Lesson</a:t>
                      </a:r>
                      <a:endParaRPr lang="en-US" sz="1400" dirty="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dirty="0">
                          <a:solidFill>
                            <a:schemeClr val="bg1"/>
                          </a:solidFill>
                          <a:effectLst/>
                          <a:latin typeface="Raleway" pitchFamily="2" charset="0"/>
                        </a:rPr>
                        <a:t>Theme</a:t>
                      </a:r>
                      <a:endParaRPr lang="en-US" sz="1400" dirty="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dirty="0">
                          <a:solidFill>
                            <a:schemeClr val="bg1"/>
                          </a:solidFill>
                          <a:effectLst/>
                          <a:latin typeface="Raleway" pitchFamily="2" charset="0"/>
                        </a:rPr>
                        <a:t>Learning Outcomes/Objectives</a:t>
                      </a:r>
                      <a:endParaRPr lang="en-US" sz="1400" dirty="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dirty="0">
                          <a:solidFill>
                            <a:schemeClr val="bg1"/>
                          </a:solidFill>
                          <a:effectLst/>
                          <a:latin typeface="Raleway" pitchFamily="2" charset="0"/>
                        </a:rPr>
                        <a:t>Theme/Activities/Skills targeted</a:t>
                      </a:r>
                      <a:endParaRPr lang="en-US" sz="1400" dirty="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dirty="0">
                          <a:solidFill>
                            <a:schemeClr val="bg1"/>
                          </a:solidFill>
                          <a:effectLst/>
                          <a:latin typeface="Raleway" pitchFamily="2" charset="0"/>
                        </a:rPr>
                        <a:t>Resources</a:t>
                      </a:r>
                      <a:endParaRPr lang="en-US" sz="1400" dirty="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2899016"/>
                  </a:ext>
                </a:extLst>
              </a:tr>
            </a:tbl>
          </a:graphicData>
        </a:graphic>
      </p:graphicFrame>
      <p:sp>
        <p:nvSpPr>
          <p:cNvPr id="5" name="Rectangle 2">
            <a:extLst>
              <a:ext uri="{FF2B5EF4-FFF2-40B4-BE49-F238E27FC236}">
                <a16:creationId xmlns:a16="http://schemas.microsoft.com/office/drawing/2014/main" id="{87EE6486-8F7F-FB66-404F-C77E4B3ABF0E}"/>
              </a:ext>
            </a:extLst>
          </p:cNvPr>
          <p:cNvSpPr>
            <a:spLocks noChangeArrowheads="1"/>
          </p:cNvSpPr>
          <p:nvPr/>
        </p:nvSpPr>
        <p:spPr bwMode="auto">
          <a:xfrm>
            <a:off x="311150" y="20325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62"/>
        <p:cNvGrpSpPr/>
        <p:nvPr/>
      </p:nvGrpSpPr>
      <p:grpSpPr>
        <a:xfrm>
          <a:off x="0" y="0"/>
          <a:ext cx="0" cy="0"/>
          <a:chOff x="0" y="0"/>
          <a:chExt cx="0" cy="0"/>
        </a:xfrm>
      </p:grpSpPr>
      <p:sp>
        <p:nvSpPr>
          <p:cNvPr id="63" name="Google Shape;63;p14"/>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4" name="Google Shape;64;p14"/>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590" b="1" dirty="0">
                <a:solidFill>
                  <a:schemeClr val="bg1"/>
                </a:solidFill>
                <a:latin typeface="Montserrat"/>
                <a:ea typeface="Montserrat"/>
                <a:cs typeface="Montserrat"/>
                <a:sym typeface="Montserrat"/>
              </a:rPr>
              <a:t>CV Writing Workshop</a:t>
            </a:r>
            <a:endParaRPr sz="1590" b="1" dirty="0">
              <a:solidFill>
                <a:schemeClr val="bg1"/>
              </a:solidFill>
              <a:latin typeface="Montserrat"/>
              <a:ea typeface="Montserrat"/>
              <a:cs typeface="Montserrat"/>
              <a:sym typeface="Montserrat"/>
            </a:endParaRPr>
          </a:p>
          <a:p>
            <a:pPr marL="0" lvl="0" indent="0" algn="l" rtl="0">
              <a:spcBef>
                <a:spcPts val="0"/>
              </a:spcBef>
              <a:spcAft>
                <a:spcPts val="0"/>
              </a:spcAft>
              <a:buNone/>
            </a:pPr>
            <a:endParaRPr sz="1590" b="1" dirty="0">
              <a:solidFill>
                <a:schemeClr val="bg1"/>
              </a:solidFill>
              <a:latin typeface="Montserrat"/>
              <a:ea typeface="Montserrat"/>
              <a:cs typeface="Montserrat"/>
              <a:sym typeface="Montserrat"/>
            </a:endParaRPr>
          </a:p>
          <a:p>
            <a:pPr marL="0" lvl="0" indent="0" algn="l" rtl="0">
              <a:spcBef>
                <a:spcPts val="0"/>
              </a:spcBef>
              <a:spcAft>
                <a:spcPts val="0"/>
              </a:spcAft>
              <a:buNone/>
            </a:pPr>
            <a:endParaRPr sz="1422" b="1" dirty="0">
              <a:solidFill>
                <a:schemeClr val="bg1"/>
              </a:solidFill>
              <a:latin typeface="Raleway"/>
              <a:ea typeface="Raleway"/>
              <a:cs typeface="Raleway"/>
              <a:sym typeface="Raleway"/>
            </a:endParaRPr>
          </a:p>
          <a:p>
            <a:pPr marL="0" lvl="0" indent="0" algn="l" rtl="0">
              <a:spcBef>
                <a:spcPts val="0"/>
              </a:spcBef>
              <a:spcAft>
                <a:spcPts val="0"/>
              </a:spcAft>
              <a:buClr>
                <a:schemeClr val="dk1"/>
              </a:buClr>
              <a:buSzPct val="77343"/>
              <a:buFont typeface="Arial"/>
              <a:buNone/>
            </a:pPr>
            <a:endParaRPr sz="1422" b="1" dirty="0">
              <a:solidFill>
                <a:schemeClr val="bg1"/>
              </a:solidFill>
              <a:latin typeface="Raleway"/>
              <a:ea typeface="Raleway"/>
              <a:cs typeface="Raleway"/>
              <a:sym typeface="Raleway"/>
            </a:endParaRPr>
          </a:p>
          <a:p>
            <a:pPr marL="0" lvl="0" indent="0" algn="l" rtl="0">
              <a:lnSpc>
                <a:spcPct val="115000"/>
              </a:lnSpc>
              <a:spcBef>
                <a:spcPts val="0"/>
              </a:spcBef>
              <a:spcAft>
                <a:spcPts val="0"/>
              </a:spcAft>
              <a:buClr>
                <a:schemeClr val="dk1"/>
              </a:buClr>
              <a:buSzPct val="83193"/>
              <a:buFont typeface="Arial"/>
              <a:buNone/>
            </a:pPr>
            <a:endParaRPr sz="1322" dirty="0">
              <a:solidFill>
                <a:schemeClr val="bg1"/>
              </a:solidFill>
              <a:latin typeface="Raleway"/>
              <a:ea typeface="Raleway"/>
              <a:cs typeface="Raleway"/>
              <a:sym typeface="Raleway"/>
            </a:endParaRPr>
          </a:p>
          <a:p>
            <a:pPr marL="0" marR="0" lvl="0" indent="0" algn="l" rtl="0">
              <a:lnSpc>
                <a:spcPct val="100000"/>
              </a:lnSpc>
              <a:spcBef>
                <a:spcPts val="100"/>
              </a:spcBef>
              <a:spcAft>
                <a:spcPts val="0"/>
              </a:spcAft>
              <a:buClr>
                <a:schemeClr val="dk1"/>
              </a:buClr>
              <a:buSzPct val="69964"/>
              <a:buFont typeface="Arial"/>
              <a:buNone/>
            </a:pPr>
            <a:r>
              <a:rPr lang="en" sz="1572" b="1" dirty="0">
                <a:solidFill>
                  <a:schemeClr val="bg1"/>
                </a:solidFill>
                <a:latin typeface="Raleway"/>
                <a:ea typeface="Raleway"/>
                <a:cs typeface="Raleway"/>
                <a:sym typeface="Raleway"/>
              </a:rPr>
              <a:t>Introduction</a:t>
            </a:r>
            <a:endParaRPr sz="1572" b="1" dirty="0">
              <a:solidFill>
                <a:schemeClr val="bg1"/>
              </a:solidFill>
              <a:latin typeface="Raleway"/>
              <a:ea typeface="Raleway"/>
              <a:cs typeface="Raleway"/>
              <a:sym typeface="Raleway"/>
            </a:endParaRPr>
          </a:p>
          <a:p>
            <a:pPr marL="0" marR="0" lvl="0" indent="0" algn="l" rtl="0">
              <a:lnSpc>
                <a:spcPct val="100000"/>
              </a:lnSpc>
              <a:spcBef>
                <a:spcPts val="100"/>
              </a:spcBef>
              <a:spcAft>
                <a:spcPts val="0"/>
              </a:spcAft>
              <a:buClr>
                <a:schemeClr val="dk1"/>
              </a:buClr>
              <a:buSzPct val="69964"/>
              <a:buFont typeface="Arial"/>
              <a:buNone/>
            </a:pPr>
            <a:endParaRPr sz="1572" b="1" dirty="0">
              <a:solidFill>
                <a:schemeClr val="bg1"/>
              </a:solidFill>
              <a:latin typeface="Raleway"/>
              <a:ea typeface="Raleway"/>
              <a:cs typeface="Raleway"/>
              <a:sym typeface="Raleway"/>
            </a:endParaRPr>
          </a:p>
          <a:p>
            <a:pPr marL="0" lvl="0" indent="0" algn="l" rtl="0">
              <a:lnSpc>
                <a:spcPct val="115000"/>
              </a:lnSpc>
              <a:spcBef>
                <a:spcPts val="100"/>
              </a:spcBef>
              <a:spcAft>
                <a:spcPts val="0"/>
              </a:spcAft>
              <a:buClr>
                <a:schemeClr val="dk1"/>
              </a:buClr>
              <a:buSzPct val="71223"/>
              <a:buFont typeface="Arial"/>
              <a:buNone/>
            </a:pPr>
            <a:r>
              <a:rPr lang="en" sz="1544" b="1" dirty="0">
                <a:solidFill>
                  <a:schemeClr val="bg1"/>
                </a:solidFill>
                <a:latin typeface="Montserrat"/>
                <a:ea typeface="Montserrat"/>
                <a:cs typeface="Montserrat"/>
                <a:sym typeface="Montserrat"/>
              </a:rPr>
              <a:t>You might have written a CV when you applied for previous jobs or internships or you may never have written a CV before. </a:t>
            </a:r>
            <a:endParaRPr sz="1544" b="1"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Clr>
                <a:schemeClr val="dk1"/>
              </a:buClr>
              <a:buSzPct val="71223"/>
              <a:buFont typeface="Arial"/>
              <a:buNone/>
            </a:pPr>
            <a:endParaRPr sz="1544" b="1"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Clr>
                <a:schemeClr val="dk1"/>
              </a:buClr>
              <a:buSzPct val="71223"/>
              <a:buFont typeface="Arial"/>
              <a:buNone/>
            </a:pPr>
            <a:r>
              <a:rPr lang="en" sz="1544" b="1" dirty="0">
                <a:solidFill>
                  <a:schemeClr val="bg1"/>
                </a:solidFill>
                <a:latin typeface="Montserrat"/>
                <a:ea typeface="Montserrat"/>
                <a:cs typeface="Montserrat"/>
                <a:sym typeface="Montserrat"/>
              </a:rPr>
              <a:t>Either way, the Curriculum Vitae (CV, meaning ‘course of life’ in Latin) is likely to be your first opportunity to tell potential employers why you’re the right person for the job. So, it’s worth spending the time and energy to make it as impactful as possible for every application.</a:t>
            </a:r>
            <a:endParaRPr sz="1544" b="1"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Clr>
                <a:schemeClr val="dk1"/>
              </a:buClr>
              <a:buSzPct val="71223"/>
              <a:buFont typeface="Arial"/>
              <a:buNone/>
            </a:pPr>
            <a:endParaRPr sz="1544" b="1" dirty="0">
              <a:solidFill>
                <a:schemeClr val="bg1"/>
              </a:solidFill>
              <a:latin typeface="Montserrat"/>
              <a:ea typeface="Montserrat"/>
              <a:cs typeface="Montserrat"/>
              <a:sym typeface="Montserrat"/>
            </a:endParaRPr>
          </a:p>
          <a:p>
            <a:pPr marL="0" marR="0" lvl="0" indent="0" algn="l" rtl="0">
              <a:lnSpc>
                <a:spcPct val="115000"/>
              </a:lnSpc>
              <a:spcBef>
                <a:spcPts val="3500"/>
              </a:spcBef>
              <a:spcAft>
                <a:spcPts val="0"/>
              </a:spcAft>
              <a:buClr>
                <a:schemeClr val="dk1"/>
              </a:buClr>
              <a:buSzPct val="61300"/>
              <a:buFont typeface="Arial"/>
              <a:buNone/>
            </a:pPr>
            <a:endParaRPr sz="1794" b="1" dirty="0">
              <a:solidFill>
                <a:schemeClr val="bg1"/>
              </a:solidFill>
              <a:latin typeface="Montserrat"/>
              <a:ea typeface="Montserrat"/>
              <a:cs typeface="Montserrat"/>
              <a:sym typeface="Montserrat"/>
            </a:endParaRPr>
          </a:p>
          <a:p>
            <a:pPr marL="0" lvl="0" indent="0" algn="l" rtl="0">
              <a:lnSpc>
                <a:spcPct val="115000"/>
              </a:lnSpc>
              <a:spcBef>
                <a:spcPts val="3500"/>
              </a:spcBef>
              <a:spcAft>
                <a:spcPts val="0"/>
              </a:spcAft>
              <a:buNone/>
            </a:pPr>
            <a:endParaRPr sz="1422" b="1" dirty="0">
              <a:latin typeface="Raleway"/>
              <a:ea typeface="Raleway"/>
              <a:cs typeface="Raleway"/>
              <a:sym typeface="Raleway"/>
            </a:endParaRPr>
          </a:p>
          <a:p>
            <a:pPr marL="0" lvl="0" indent="0" algn="l" rtl="0">
              <a:lnSpc>
                <a:spcPct val="115000"/>
              </a:lnSpc>
              <a:spcBef>
                <a:spcPts val="0"/>
              </a:spcBef>
              <a:spcAft>
                <a:spcPts val="0"/>
              </a:spcAft>
              <a:buNone/>
            </a:pPr>
            <a:endParaRPr sz="1100" b="1" dirty="0">
              <a:latin typeface="Montserrat"/>
              <a:ea typeface="Montserrat"/>
              <a:cs typeface="Montserrat"/>
              <a:sym typeface="Montserrat"/>
            </a:endParaRPr>
          </a:p>
          <a:p>
            <a:pPr marL="0" marR="0" lvl="0" indent="0" algn="l" rtl="0">
              <a:lnSpc>
                <a:spcPct val="100000"/>
              </a:lnSpc>
              <a:spcBef>
                <a:spcPts val="0"/>
              </a:spcBef>
              <a:spcAft>
                <a:spcPts val="0"/>
              </a:spcAft>
              <a:buNone/>
            </a:pPr>
            <a:endParaRPr sz="1812" b="1" dirty="0">
              <a:latin typeface="Montserrat"/>
              <a:ea typeface="Montserrat"/>
              <a:cs typeface="Montserrat"/>
              <a:sym typeface="Montserrat"/>
            </a:endParaRPr>
          </a:p>
          <a:p>
            <a:pPr marL="0" marR="0" lvl="0" indent="0" algn="l" rtl="0">
              <a:lnSpc>
                <a:spcPct val="100000"/>
              </a:lnSpc>
              <a:spcBef>
                <a:spcPts val="0"/>
              </a:spcBef>
              <a:spcAft>
                <a:spcPts val="0"/>
              </a:spcAft>
              <a:buNone/>
            </a:pPr>
            <a:endParaRPr sz="1867" b="1" dirty="0">
              <a:latin typeface="Montserrat"/>
              <a:ea typeface="Montserrat"/>
              <a:cs typeface="Montserrat"/>
              <a:sym typeface="Montserrat"/>
            </a:endParaRPr>
          </a:p>
          <a:p>
            <a:pPr marL="457200" lvl="0" indent="0" algn="l" rtl="0">
              <a:lnSpc>
                <a:spcPct val="100000"/>
              </a:lnSpc>
              <a:spcBef>
                <a:spcPts val="0"/>
              </a:spcBef>
              <a:spcAft>
                <a:spcPts val="0"/>
              </a:spcAft>
              <a:buNone/>
            </a:pPr>
            <a:endParaRPr sz="1756" b="1" dirty="0">
              <a:latin typeface="Montserrat"/>
              <a:ea typeface="Montserrat"/>
              <a:cs typeface="Montserrat"/>
              <a:sym typeface="Montserrat"/>
            </a:endParaRPr>
          </a:p>
          <a:p>
            <a:pPr marL="0" marR="0" lvl="0" indent="0" algn="just" rtl="0">
              <a:lnSpc>
                <a:spcPct val="100000"/>
              </a:lnSpc>
              <a:spcBef>
                <a:spcPts val="0"/>
              </a:spcBef>
              <a:spcAft>
                <a:spcPts val="0"/>
              </a:spcAft>
              <a:buNone/>
            </a:pPr>
            <a:endParaRPr sz="1756" b="1" dirty="0">
              <a:latin typeface="Montserrat"/>
              <a:ea typeface="Montserrat"/>
              <a:cs typeface="Montserrat"/>
              <a:sym typeface="Montserrat"/>
            </a:endParaRPr>
          </a:p>
        </p:txBody>
      </p:sp>
      <p:pic>
        <p:nvPicPr>
          <p:cNvPr id="65" name="Google Shape;65;p14"/>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extLst>
      <p:ext uri="{BB962C8B-B14F-4D97-AF65-F5344CB8AC3E}">
        <p14:creationId xmlns:p14="http://schemas.microsoft.com/office/powerpoint/2010/main" val="332151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69"/>
        <p:cNvGrpSpPr/>
        <p:nvPr/>
      </p:nvGrpSpPr>
      <p:grpSpPr>
        <a:xfrm>
          <a:off x="0" y="0"/>
          <a:ext cx="0" cy="0"/>
          <a:chOff x="0" y="0"/>
          <a:chExt cx="0" cy="0"/>
        </a:xfrm>
      </p:grpSpPr>
      <p:sp>
        <p:nvSpPr>
          <p:cNvPr id="70" name="Google Shape;70;p15"/>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71" name="Google Shape;71;p15"/>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590" b="1" dirty="0">
                <a:solidFill>
                  <a:schemeClr val="bg1"/>
                </a:solidFill>
                <a:latin typeface="Montserrat"/>
                <a:ea typeface="Montserrat"/>
                <a:cs typeface="Montserrat"/>
                <a:sym typeface="Montserrat"/>
              </a:rPr>
              <a:t>CV Writing Workshop</a:t>
            </a:r>
            <a:endParaRPr sz="1590" b="1" dirty="0">
              <a:solidFill>
                <a:schemeClr val="bg1"/>
              </a:solidFill>
              <a:latin typeface="Montserrat"/>
              <a:ea typeface="Montserrat"/>
              <a:cs typeface="Montserrat"/>
              <a:sym typeface="Montserrat"/>
            </a:endParaRPr>
          </a:p>
          <a:p>
            <a:pPr marL="0" lvl="0" indent="0" algn="l" rtl="0">
              <a:spcBef>
                <a:spcPts val="0"/>
              </a:spcBef>
              <a:spcAft>
                <a:spcPts val="0"/>
              </a:spcAft>
              <a:buNone/>
            </a:pPr>
            <a:endParaRPr sz="1590" b="1" dirty="0">
              <a:solidFill>
                <a:schemeClr val="bg1"/>
              </a:solidFill>
              <a:latin typeface="Montserrat"/>
              <a:ea typeface="Montserrat"/>
              <a:cs typeface="Montserrat"/>
              <a:sym typeface="Montserrat"/>
            </a:endParaRPr>
          </a:p>
          <a:p>
            <a:pPr marL="0" lvl="0" indent="0" algn="l" rtl="0">
              <a:spcBef>
                <a:spcPts val="0"/>
              </a:spcBef>
              <a:spcAft>
                <a:spcPts val="0"/>
              </a:spcAft>
              <a:buNone/>
            </a:pPr>
            <a:endParaRPr sz="1590" b="1" dirty="0">
              <a:solidFill>
                <a:schemeClr val="bg1"/>
              </a:solidFill>
              <a:latin typeface="Montserrat"/>
              <a:ea typeface="Montserrat"/>
              <a:cs typeface="Montserrat"/>
              <a:sym typeface="Montserrat"/>
            </a:endParaRPr>
          </a:p>
          <a:p>
            <a:pPr marL="0" lvl="0" indent="0" algn="l" rtl="0">
              <a:spcBef>
                <a:spcPts val="0"/>
              </a:spcBef>
              <a:spcAft>
                <a:spcPts val="0"/>
              </a:spcAft>
              <a:buNone/>
            </a:pPr>
            <a:endParaRPr sz="1422" b="1" dirty="0">
              <a:solidFill>
                <a:schemeClr val="bg1"/>
              </a:solidFill>
              <a:latin typeface="Raleway"/>
              <a:ea typeface="Raleway"/>
              <a:cs typeface="Raleway"/>
              <a:sym typeface="Raleway"/>
            </a:endParaRPr>
          </a:p>
          <a:p>
            <a:pPr marL="0" lvl="0" indent="0" algn="l" rtl="0">
              <a:spcBef>
                <a:spcPts val="0"/>
              </a:spcBef>
              <a:spcAft>
                <a:spcPts val="0"/>
              </a:spcAft>
              <a:buNone/>
            </a:pPr>
            <a:endParaRPr sz="1422" b="1" dirty="0">
              <a:solidFill>
                <a:schemeClr val="bg1"/>
              </a:solidFill>
              <a:latin typeface="Raleway"/>
              <a:ea typeface="Raleway"/>
              <a:cs typeface="Raleway"/>
              <a:sym typeface="Raleway"/>
            </a:endParaRPr>
          </a:p>
          <a:p>
            <a:pPr marL="0" marR="0" lvl="0" indent="0" algn="l" rtl="0">
              <a:lnSpc>
                <a:spcPct val="100000"/>
              </a:lnSpc>
              <a:spcBef>
                <a:spcPts val="100"/>
              </a:spcBef>
              <a:spcAft>
                <a:spcPts val="0"/>
              </a:spcAft>
              <a:buNone/>
            </a:pPr>
            <a:r>
              <a:rPr lang="en" sz="1400" b="1" dirty="0">
                <a:solidFill>
                  <a:schemeClr val="bg1"/>
                </a:solidFill>
                <a:latin typeface="Montserrat"/>
                <a:ea typeface="Montserrat"/>
                <a:cs typeface="Montserrat"/>
                <a:sym typeface="Montserrat"/>
              </a:rPr>
              <a:t>	</a:t>
            </a:r>
            <a:r>
              <a:rPr lang="en" sz="1550" b="1" dirty="0">
                <a:solidFill>
                  <a:schemeClr val="bg1"/>
                </a:solidFill>
                <a:latin typeface="Raleway"/>
                <a:ea typeface="Raleway"/>
                <a:cs typeface="Raleway"/>
                <a:sym typeface="Raleway"/>
              </a:rPr>
              <a:t>What  is a CV?</a:t>
            </a:r>
            <a:endParaRPr sz="1550" b="1" dirty="0">
              <a:solidFill>
                <a:schemeClr val="bg1"/>
              </a:solidFill>
              <a:latin typeface="Raleway"/>
              <a:ea typeface="Raleway"/>
              <a:cs typeface="Raleway"/>
              <a:sym typeface="Raleway"/>
            </a:endParaRPr>
          </a:p>
          <a:p>
            <a:pPr marL="0" marR="0" lvl="0" indent="0" algn="l" rtl="0">
              <a:lnSpc>
                <a:spcPct val="100000"/>
              </a:lnSpc>
              <a:spcBef>
                <a:spcPts val="100"/>
              </a:spcBef>
              <a:spcAft>
                <a:spcPts val="0"/>
              </a:spcAft>
              <a:buNone/>
            </a:pPr>
            <a:endParaRPr sz="1550" b="1" dirty="0">
              <a:solidFill>
                <a:schemeClr val="bg1"/>
              </a:solidFill>
              <a:latin typeface="Raleway"/>
              <a:ea typeface="Raleway"/>
              <a:cs typeface="Raleway"/>
              <a:sym typeface="Raleway"/>
            </a:endParaRPr>
          </a:p>
          <a:p>
            <a:pPr marL="457200" lvl="0" indent="-317182" algn="l" rtl="0">
              <a:lnSpc>
                <a:spcPct val="115000"/>
              </a:lnSpc>
              <a:spcBef>
                <a:spcPts val="100"/>
              </a:spcBef>
              <a:spcAft>
                <a:spcPts val="0"/>
              </a:spcAft>
              <a:buSzPct val="100000"/>
              <a:buFont typeface="Montserrat"/>
              <a:buChar char="●"/>
            </a:pPr>
            <a:r>
              <a:rPr lang="en" sz="1550" b="1" dirty="0">
                <a:solidFill>
                  <a:schemeClr val="bg1"/>
                </a:solidFill>
                <a:latin typeface="Montserrat"/>
                <a:ea typeface="Montserrat"/>
                <a:cs typeface="Montserrat"/>
                <a:sym typeface="Montserrat"/>
              </a:rPr>
              <a:t>The CV is a document that helps one demonstrate their skills, interests and experience to potential employers.</a:t>
            </a:r>
            <a:endParaRPr sz="1550" b="1"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1550" b="1"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r>
              <a:rPr lang="en" sz="1550" b="1" dirty="0">
                <a:solidFill>
                  <a:schemeClr val="bg1"/>
                </a:solidFill>
                <a:latin typeface="Raleway"/>
                <a:ea typeface="Raleway"/>
                <a:cs typeface="Raleway"/>
                <a:sym typeface="Raleway"/>
              </a:rPr>
              <a:t>Class Activity</a:t>
            </a:r>
            <a:endParaRPr sz="1550" b="1" dirty="0">
              <a:solidFill>
                <a:schemeClr val="bg1"/>
              </a:solidFill>
              <a:latin typeface="Raleway"/>
              <a:ea typeface="Raleway"/>
              <a:cs typeface="Raleway"/>
              <a:sym typeface="Raleway"/>
            </a:endParaRPr>
          </a:p>
          <a:p>
            <a:pPr marL="0" lvl="0" indent="0" algn="l" rtl="0">
              <a:lnSpc>
                <a:spcPct val="115000"/>
              </a:lnSpc>
              <a:spcBef>
                <a:spcPts val="0"/>
              </a:spcBef>
              <a:spcAft>
                <a:spcPts val="0"/>
              </a:spcAft>
              <a:buNone/>
            </a:pPr>
            <a:endParaRPr sz="1550" b="1" dirty="0">
              <a:solidFill>
                <a:schemeClr val="bg1"/>
              </a:solidFill>
              <a:highlight>
                <a:srgbClr val="FFFFFF"/>
              </a:highlight>
              <a:latin typeface="Montserrat"/>
              <a:ea typeface="Montserrat"/>
              <a:cs typeface="Montserrat"/>
              <a:sym typeface="Montserrat"/>
            </a:endParaRPr>
          </a:p>
          <a:p>
            <a:pPr marL="457200" lvl="0" indent="-317182" algn="l" rtl="0">
              <a:lnSpc>
                <a:spcPct val="115000"/>
              </a:lnSpc>
              <a:spcBef>
                <a:spcPts val="0"/>
              </a:spcBef>
              <a:spcAft>
                <a:spcPts val="0"/>
              </a:spcAft>
              <a:buSzPct val="100000"/>
              <a:buFont typeface="Montserrat"/>
              <a:buChar char="●"/>
            </a:pPr>
            <a:r>
              <a:rPr lang="en" sz="1550" b="1" dirty="0">
                <a:solidFill>
                  <a:schemeClr val="bg1"/>
                </a:solidFill>
                <a:latin typeface="Montserrat"/>
                <a:ea typeface="Montserrat"/>
                <a:cs typeface="Montserrat"/>
                <a:sym typeface="Montserrat"/>
              </a:rPr>
              <a:t>What do you think makes a CV stand out? Use the interactive worksheet to give your answers</a:t>
            </a:r>
            <a:endParaRPr sz="1550" b="1"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1550" b="1" dirty="0">
              <a:solidFill>
                <a:schemeClr val="bg1"/>
              </a:solidFill>
              <a:highlight>
                <a:srgbClr val="FFFFFF"/>
              </a:highlight>
              <a:latin typeface="Montserrat"/>
              <a:ea typeface="Montserrat"/>
              <a:cs typeface="Montserrat"/>
              <a:sym typeface="Montserrat"/>
            </a:endParaRPr>
          </a:p>
          <a:p>
            <a:pPr marL="0" lvl="0" indent="0" algn="l" rtl="0">
              <a:lnSpc>
                <a:spcPct val="115000"/>
              </a:lnSpc>
              <a:spcBef>
                <a:spcPts val="0"/>
              </a:spcBef>
              <a:spcAft>
                <a:spcPts val="0"/>
              </a:spcAft>
              <a:buNone/>
            </a:pPr>
            <a:endParaRPr sz="1550" b="1" dirty="0">
              <a:solidFill>
                <a:srgbClr val="666666"/>
              </a:solidFill>
              <a:highlight>
                <a:srgbClr val="FFFFFF"/>
              </a:highlight>
              <a:latin typeface="Montserrat"/>
              <a:ea typeface="Montserrat"/>
              <a:cs typeface="Montserrat"/>
              <a:sym typeface="Montserrat"/>
            </a:endParaRPr>
          </a:p>
          <a:p>
            <a:pPr marL="0" lvl="0" indent="0" algn="l" rtl="0">
              <a:lnSpc>
                <a:spcPct val="115000"/>
              </a:lnSpc>
              <a:spcBef>
                <a:spcPts val="0"/>
              </a:spcBef>
              <a:spcAft>
                <a:spcPts val="0"/>
              </a:spcAft>
              <a:buNone/>
            </a:pPr>
            <a:endParaRPr sz="1550" dirty="0"/>
          </a:p>
          <a:p>
            <a:pPr marL="457200" lvl="0" indent="0" algn="l" rtl="0">
              <a:lnSpc>
                <a:spcPct val="100000"/>
              </a:lnSpc>
              <a:spcBef>
                <a:spcPts val="0"/>
              </a:spcBef>
              <a:spcAft>
                <a:spcPts val="0"/>
              </a:spcAft>
              <a:buNone/>
            </a:pPr>
            <a:endParaRPr sz="1550" b="1" dirty="0">
              <a:latin typeface="Raleway"/>
              <a:ea typeface="Raleway"/>
              <a:cs typeface="Raleway"/>
              <a:sym typeface="Raleway"/>
            </a:endParaRPr>
          </a:p>
          <a:p>
            <a:pPr marL="0" marR="0" lvl="0" indent="0" algn="just" rtl="0">
              <a:lnSpc>
                <a:spcPct val="100000"/>
              </a:lnSpc>
              <a:spcBef>
                <a:spcPts val="0"/>
              </a:spcBef>
              <a:spcAft>
                <a:spcPts val="0"/>
              </a:spcAft>
              <a:buNone/>
            </a:pPr>
            <a:endParaRPr sz="1756" b="1" dirty="0">
              <a:latin typeface="Montserrat"/>
              <a:ea typeface="Montserrat"/>
              <a:cs typeface="Montserrat"/>
              <a:sym typeface="Montserrat"/>
            </a:endParaRPr>
          </a:p>
        </p:txBody>
      </p:sp>
      <p:pic>
        <p:nvPicPr>
          <p:cNvPr id="72" name="Google Shape;72;p15"/>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76"/>
        <p:cNvGrpSpPr/>
        <p:nvPr/>
      </p:nvGrpSpPr>
      <p:grpSpPr>
        <a:xfrm>
          <a:off x="0" y="0"/>
          <a:ext cx="0" cy="0"/>
          <a:chOff x="0" y="0"/>
          <a:chExt cx="0" cy="0"/>
        </a:xfrm>
      </p:grpSpPr>
      <p:sp>
        <p:nvSpPr>
          <p:cNvPr id="77" name="Google Shape;77;p16"/>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78" name="Google Shape;78;p16"/>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590" b="1" dirty="0">
                <a:solidFill>
                  <a:schemeClr val="bg1"/>
                </a:solidFill>
                <a:latin typeface="Montserrat"/>
                <a:ea typeface="Montserrat"/>
                <a:cs typeface="Montserrat"/>
                <a:sym typeface="Montserrat"/>
              </a:rPr>
              <a:t>CV Writing Workshop</a:t>
            </a:r>
            <a:endParaRPr sz="1590" b="1" dirty="0">
              <a:solidFill>
                <a:schemeClr val="bg1"/>
              </a:solidFill>
              <a:latin typeface="Montserrat"/>
              <a:ea typeface="Montserrat"/>
              <a:cs typeface="Montserrat"/>
              <a:sym typeface="Montserrat"/>
            </a:endParaRPr>
          </a:p>
          <a:p>
            <a:pPr marL="0" lvl="0" indent="0" algn="l" rtl="0">
              <a:spcBef>
                <a:spcPts val="0"/>
              </a:spcBef>
              <a:spcAft>
                <a:spcPts val="0"/>
              </a:spcAft>
              <a:buNone/>
            </a:pPr>
            <a:endParaRPr sz="1590" b="1" dirty="0">
              <a:solidFill>
                <a:schemeClr val="bg1"/>
              </a:solidFill>
              <a:latin typeface="Montserrat"/>
              <a:ea typeface="Montserrat"/>
              <a:cs typeface="Montserrat"/>
              <a:sym typeface="Montserrat"/>
            </a:endParaRPr>
          </a:p>
          <a:p>
            <a:pPr marL="0" lvl="0" indent="0" algn="l" rtl="0">
              <a:spcBef>
                <a:spcPts val="0"/>
              </a:spcBef>
              <a:spcAft>
                <a:spcPts val="0"/>
              </a:spcAft>
              <a:buNone/>
            </a:pPr>
            <a:endParaRPr sz="1590" b="1" dirty="0">
              <a:solidFill>
                <a:schemeClr val="bg1"/>
              </a:solidFill>
              <a:latin typeface="Montserrat"/>
              <a:ea typeface="Montserrat"/>
              <a:cs typeface="Montserrat"/>
              <a:sym typeface="Montserrat"/>
            </a:endParaRPr>
          </a:p>
          <a:p>
            <a:pPr marL="0" lvl="0" indent="0" algn="l" rtl="0">
              <a:spcBef>
                <a:spcPts val="0"/>
              </a:spcBef>
              <a:spcAft>
                <a:spcPts val="0"/>
              </a:spcAft>
              <a:buNone/>
            </a:pPr>
            <a:endParaRPr sz="1422" b="1" dirty="0">
              <a:solidFill>
                <a:schemeClr val="bg1"/>
              </a:solidFill>
              <a:latin typeface="Raleway"/>
              <a:ea typeface="Raleway"/>
              <a:cs typeface="Raleway"/>
              <a:sym typeface="Raleway"/>
            </a:endParaRPr>
          </a:p>
          <a:p>
            <a:pPr marL="0" marR="0" lvl="0" indent="0" algn="l" rtl="0">
              <a:lnSpc>
                <a:spcPct val="100000"/>
              </a:lnSpc>
              <a:spcBef>
                <a:spcPts val="100"/>
              </a:spcBef>
              <a:spcAft>
                <a:spcPts val="0"/>
              </a:spcAft>
              <a:buNone/>
            </a:pPr>
            <a:r>
              <a:rPr lang="en" sz="1400" b="1" dirty="0">
                <a:solidFill>
                  <a:schemeClr val="bg1"/>
                </a:solidFill>
                <a:latin typeface="Montserrat"/>
                <a:ea typeface="Montserrat"/>
                <a:cs typeface="Montserrat"/>
                <a:sym typeface="Montserrat"/>
              </a:rPr>
              <a:t>	</a:t>
            </a:r>
            <a:r>
              <a:rPr lang="en" sz="1590" b="1" dirty="0">
                <a:solidFill>
                  <a:schemeClr val="bg1"/>
                </a:solidFill>
                <a:latin typeface="Montserrat"/>
                <a:ea typeface="Montserrat"/>
                <a:cs typeface="Montserrat"/>
                <a:sym typeface="Montserrat"/>
              </a:rPr>
              <a:t>What should go on my CV?</a:t>
            </a:r>
            <a:endParaRPr sz="1590" b="1" dirty="0">
              <a:solidFill>
                <a:schemeClr val="bg1"/>
              </a:solidFill>
              <a:latin typeface="Montserrat"/>
              <a:ea typeface="Montserrat"/>
              <a:cs typeface="Montserrat"/>
              <a:sym typeface="Montserrat"/>
            </a:endParaRPr>
          </a:p>
          <a:p>
            <a:pPr marL="0" lvl="0" indent="0" algn="l" rtl="0">
              <a:lnSpc>
                <a:spcPct val="115000"/>
              </a:lnSpc>
              <a:spcBef>
                <a:spcPts val="100"/>
              </a:spcBef>
              <a:spcAft>
                <a:spcPts val="0"/>
              </a:spcAft>
              <a:buNone/>
            </a:pPr>
            <a:endParaRPr sz="1590" b="1" dirty="0">
              <a:solidFill>
                <a:schemeClr val="bg1"/>
              </a:solidFill>
              <a:latin typeface="Montserrat"/>
              <a:ea typeface="Montserrat"/>
              <a:cs typeface="Montserrat"/>
              <a:sym typeface="Montserrat"/>
            </a:endParaRPr>
          </a:p>
          <a:p>
            <a:pPr marL="457200" lvl="0" indent="-291465" algn="l" rtl="0">
              <a:lnSpc>
                <a:spcPct val="115000"/>
              </a:lnSpc>
              <a:spcBef>
                <a:spcPts val="0"/>
              </a:spcBef>
              <a:spcAft>
                <a:spcPts val="0"/>
              </a:spcAft>
              <a:buSzPct val="100000"/>
              <a:buFont typeface="Montserrat"/>
              <a:buChar char="●"/>
            </a:pPr>
            <a:r>
              <a:rPr lang="en" sz="1100" b="1" dirty="0">
                <a:solidFill>
                  <a:schemeClr val="bg1"/>
                </a:solidFill>
                <a:latin typeface="Montserrat"/>
                <a:ea typeface="Montserrat"/>
                <a:cs typeface="Montserrat"/>
                <a:sym typeface="Montserrat"/>
              </a:rPr>
              <a:t>Your name and contact details </a:t>
            </a:r>
            <a:endParaRPr sz="1100" b="1" dirty="0">
              <a:solidFill>
                <a:schemeClr val="bg1"/>
              </a:solidFill>
              <a:latin typeface="Montserrat"/>
              <a:ea typeface="Montserrat"/>
              <a:cs typeface="Montserrat"/>
              <a:sym typeface="Montserrat"/>
            </a:endParaRPr>
          </a:p>
          <a:p>
            <a:pPr marL="457200" lvl="0" indent="-291465" algn="l" rtl="0">
              <a:lnSpc>
                <a:spcPct val="115000"/>
              </a:lnSpc>
              <a:spcBef>
                <a:spcPts val="0"/>
              </a:spcBef>
              <a:spcAft>
                <a:spcPts val="0"/>
              </a:spcAft>
              <a:buSzPct val="100000"/>
              <a:buFont typeface="Montserrat"/>
              <a:buChar char="●"/>
            </a:pPr>
            <a:r>
              <a:rPr lang="en" sz="1100" b="1" dirty="0">
                <a:solidFill>
                  <a:schemeClr val="bg1"/>
                </a:solidFill>
                <a:latin typeface="Montserrat"/>
                <a:ea typeface="Montserrat"/>
                <a:cs typeface="Montserrat"/>
                <a:sym typeface="Montserrat"/>
              </a:rPr>
              <a:t>Skills and personality traits that show you are a fit for the job description advertised </a:t>
            </a:r>
            <a:endParaRPr sz="1100" b="1" dirty="0">
              <a:solidFill>
                <a:schemeClr val="bg1"/>
              </a:solidFill>
              <a:latin typeface="Montserrat"/>
              <a:ea typeface="Montserrat"/>
              <a:cs typeface="Montserrat"/>
              <a:sym typeface="Montserrat"/>
            </a:endParaRPr>
          </a:p>
          <a:p>
            <a:pPr marL="457200" lvl="0" indent="-291465" algn="l" rtl="0">
              <a:lnSpc>
                <a:spcPct val="115000"/>
              </a:lnSpc>
              <a:spcBef>
                <a:spcPts val="0"/>
              </a:spcBef>
              <a:spcAft>
                <a:spcPts val="0"/>
              </a:spcAft>
              <a:buSzPct val="100000"/>
              <a:buFont typeface="Montserrat"/>
              <a:buChar char="●"/>
            </a:pPr>
            <a:r>
              <a:rPr lang="en" sz="1100" b="1" dirty="0">
                <a:solidFill>
                  <a:schemeClr val="bg1"/>
                </a:solidFill>
                <a:latin typeface="Montserrat"/>
                <a:ea typeface="Montserrat"/>
                <a:cs typeface="Montserrat"/>
                <a:sym typeface="Montserrat"/>
              </a:rPr>
              <a:t>Your education and qualifications </a:t>
            </a:r>
            <a:endParaRPr sz="1100" b="1" dirty="0">
              <a:solidFill>
                <a:schemeClr val="bg1"/>
              </a:solidFill>
              <a:latin typeface="Montserrat"/>
              <a:ea typeface="Montserrat"/>
              <a:cs typeface="Montserrat"/>
              <a:sym typeface="Montserrat"/>
            </a:endParaRPr>
          </a:p>
          <a:p>
            <a:pPr marL="457200" lvl="0" indent="-291465" algn="l" rtl="0">
              <a:lnSpc>
                <a:spcPct val="115000"/>
              </a:lnSpc>
              <a:spcBef>
                <a:spcPts val="0"/>
              </a:spcBef>
              <a:spcAft>
                <a:spcPts val="0"/>
              </a:spcAft>
              <a:buSzPct val="100000"/>
              <a:buFont typeface="Montserrat"/>
              <a:buChar char="●"/>
            </a:pPr>
            <a:r>
              <a:rPr lang="en" sz="1100" b="1" dirty="0">
                <a:solidFill>
                  <a:schemeClr val="bg1"/>
                </a:solidFill>
                <a:latin typeface="Montserrat"/>
                <a:ea typeface="Montserrat"/>
                <a:cs typeface="Montserrat"/>
                <a:sym typeface="Montserrat"/>
              </a:rPr>
              <a:t>Past jobs and work experience </a:t>
            </a:r>
            <a:endParaRPr sz="1100" b="1" dirty="0">
              <a:solidFill>
                <a:schemeClr val="bg1"/>
              </a:solidFill>
              <a:latin typeface="Montserrat"/>
              <a:ea typeface="Montserrat"/>
              <a:cs typeface="Montserrat"/>
              <a:sym typeface="Montserrat"/>
            </a:endParaRPr>
          </a:p>
          <a:p>
            <a:pPr marL="457200" lvl="0" indent="-291465" algn="l" rtl="0">
              <a:lnSpc>
                <a:spcPct val="115000"/>
              </a:lnSpc>
              <a:spcBef>
                <a:spcPts val="0"/>
              </a:spcBef>
              <a:spcAft>
                <a:spcPts val="0"/>
              </a:spcAft>
              <a:buSzPct val="100000"/>
              <a:buFont typeface="Montserrat"/>
              <a:buChar char="●"/>
            </a:pPr>
            <a:r>
              <a:rPr lang="en" sz="1100" b="1" dirty="0">
                <a:solidFill>
                  <a:schemeClr val="bg1"/>
                </a:solidFill>
                <a:latin typeface="Montserrat"/>
                <a:ea typeface="Montserrat"/>
                <a:cs typeface="Montserrat"/>
                <a:sym typeface="Montserrat"/>
              </a:rPr>
              <a:t>Interests that show the ‘whole person’ </a:t>
            </a:r>
            <a:endParaRPr sz="1100" b="1" dirty="0">
              <a:solidFill>
                <a:schemeClr val="bg1"/>
              </a:solidFill>
              <a:latin typeface="Montserrat"/>
              <a:ea typeface="Montserrat"/>
              <a:cs typeface="Montserrat"/>
              <a:sym typeface="Montserrat"/>
            </a:endParaRPr>
          </a:p>
          <a:p>
            <a:pPr marL="457200" lvl="0" indent="-291465" algn="l" rtl="0">
              <a:lnSpc>
                <a:spcPct val="115000"/>
              </a:lnSpc>
              <a:spcBef>
                <a:spcPts val="0"/>
              </a:spcBef>
              <a:spcAft>
                <a:spcPts val="0"/>
              </a:spcAft>
              <a:buSzPct val="100000"/>
              <a:buFont typeface="Montserrat"/>
              <a:buChar char="●"/>
            </a:pPr>
            <a:r>
              <a:rPr lang="en" sz="1100" b="1" dirty="0">
                <a:solidFill>
                  <a:schemeClr val="bg1"/>
                </a:solidFill>
                <a:latin typeface="Montserrat"/>
                <a:ea typeface="Montserrat"/>
                <a:cs typeface="Montserrat"/>
                <a:sym typeface="Montserrat"/>
              </a:rPr>
              <a:t>Referees – people who can back up what you say on your CV</a:t>
            </a:r>
            <a:endParaRPr sz="1100" b="1"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1100" b="1" dirty="0">
              <a:solidFill>
                <a:schemeClr val="bg1"/>
              </a:solidFill>
              <a:latin typeface="Montserrat"/>
              <a:ea typeface="Montserrat"/>
              <a:cs typeface="Montserrat"/>
              <a:sym typeface="Montserrat"/>
            </a:endParaRPr>
          </a:p>
          <a:p>
            <a:pPr marL="0" marR="0" lvl="0" indent="0" algn="l" rtl="0">
              <a:lnSpc>
                <a:spcPct val="100000"/>
              </a:lnSpc>
              <a:spcBef>
                <a:spcPts val="100"/>
              </a:spcBef>
              <a:spcAft>
                <a:spcPts val="0"/>
              </a:spcAft>
              <a:buNone/>
            </a:pPr>
            <a:r>
              <a:rPr lang="en" sz="1590" b="1" dirty="0">
                <a:solidFill>
                  <a:schemeClr val="bg1"/>
                </a:solidFill>
                <a:latin typeface="Montserrat"/>
                <a:ea typeface="Montserrat"/>
                <a:cs typeface="Montserrat"/>
                <a:sym typeface="Montserrat"/>
              </a:rPr>
              <a:t>Writing a Personal Profile.</a:t>
            </a:r>
            <a:endParaRPr sz="1590" b="1" dirty="0">
              <a:solidFill>
                <a:schemeClr val="bg1"/>
              </a:solidFill>
              <a:latin typeface="Montserrat"/>
              <a:ea typeface="Montserrat"/>
              <a:cs typeface="Montserrat"/>
              <a:sym typeface="Montserrat"/>
            </a:endParaRPr>
          </a:p>
          <a:p>
            <a:pPr marL="0" marR="0" lvl="0" indent="0" algn="l" rtl="0">
              <a:lnSpc>
                <a:spcPct val="100000"/>
              </a:lnSpc>
              <a:spcBef>
                <a:spcPts val="100"/>
              </a:spcBef>
              <a:spcAft>
                <a:spcPts val="0"/>
              </a:spcAft>
              <a:buNone/>
            </a:pPr>
            <a:endParaRPr sz="1590" b="1" dirty="0">
              <a:solidFill>
                <a:schemeClr val="bg1"/>
              </a:solidFill>
              <a:latin typeface="Montserrat"/>
              <a:ea typeface="Montserrat"/>
              <a:cs typeface="Montserrat"/>
              <a:sym typeface="Montserrat"/>
            </a:endParaRPr>
          </a:p>
          <a:p>
            <a:pPr marL="0" lvl="0" indent="0" algn="l" rtl="0">
              <a:lnSpc>
                <a:spcPct val="115000"/>
              </a:lnSpc>
              <a:spcBef>
                <a:spcPts val="100"/>
              </a:spcBef>
              <a:spcAft>
                <a:spcPts val="0"/>
              </a:spcAft>
              <a:buNone/>
            </a:pPr>
            <a:r>
              <a:rPr lang="en" sz="1100" b="1" dirty="0">
                <a:solidFill>
                  <a:schemeClr val="bg1"/>
                </a:solidFill>
                <a:latin typeface="Montserrat"/>
                <a:ea typeface="Montserrat"/>
                <a:cs typeface="Montserrat"/>
                <a:sym typeface="Montserrat"/>
              </a:rPr>
              <a:t>In this part, you need to highlight your best skills and personal qualities. Think about whether your skills can transfer to the field of work as learnt in Lesson 2.</a:t>
            </a:r>
            <a:endParaRPr sz="1400" b="1"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1400" b="1" dirty="0">
              <a:solidFill>
                <a:schemeClr val="bg1"/>
              </a:solidFill>
              <a:latin typeface="Montserrat"/>
              <a:ea typeface="Montserrat"/>
              <a:cs typeface="Montserrat"/>
              <a:sym typeface="Montserrat"/>
            </a:endParaRPr>
          </a:p>
          <a:p>
            <a:pPr marL="0" marR="0" lvl="0" indent="0" algn="l" rtl="0">
              <a:lnSpc>
                <a:spcPct val="100000"/>
              </a:lnSpc>
              <a:spcBef>
                <a:spcPts val="100"/>
              </a:spcBef>
              <a:spcAft>
                <a:spcPts val="0"/>
              </a:spcAft>
              <a:buNone/>
            </a:pPr>
            <a:endParaRPr sz="1572" b="1" dirty="0">
              <a:latin typeface="Montserrat"/>
              <a:ea typeface="Montserrat"/>
              <a:cs typeface="Montserrat"/>
              <a:sym typeface="Montserrat"/>
            </a:endParaRPr>
          </a:p>
          <a:p>
            <a:pPr marL="0" lvl="0" indent="0" algn="l" rtl="0">
              <a:lnSpc>
                <a:spcPct val="115000"/>
              </a:lnSpc>
              <a:spcBef>
                <a:spcPts val="100"/>
              </a:spcBef>
              <a:spcAft>
                <a:spcPts val="0"/>
              </a:spcAft>
              <a:buNone/>
            </a:pPr>
            <a:endParaRPr sz="1100" b="1" dirty="0">
              <a:latin typeface="Montserrat"/>
              <a:ea typeface="Montserrat"/>
              <a:cs typeface="Montserrat"/>
              <a:sym typeface="Montserrat"/>
            </a:endParaRPr>
          </a:p>
          <a:p>
            <a:pPr marL="457200" lvl="0" indent="0" algn="l" rtl="0">
              <a:lnSpc>
                <a:spcPct val="100000"/>
              </a:lnSpc>
              <a:spcBef>
                <a:spcPts val="0"/>
              </a:spcBef>
              <a:spcAft>
                <a:spcPts val="0"/>
              </a:spcAft>
              <a:buNone/>
            </a:pPr>
            <a:endParaRPr sz="1422" b="1" dirty="0">
              <a:latin typeface="Montserrat"/>
              <a:ea typeface="Montserrat"/>
              <a:cs typeface="Montserrat"/>
              <a:sym typeface="Montserrat"/>
            </a:endParaRPr>
          </a:p>
          <a:p>
            <a:pPr marL="0" marR="0" lvl="0" indent="0" algn="just" rtl="0">
              <a:lnSpc>
                <a:spcPct val="100000"/>
              </a:lnSpc>
              <a:spcBef>
                <a:spcPts val="0"/>
              </a:spcBef>
              <a:spcAft>
                <a:spcPts val="0"/>
              </a:spcAft>
              <a:buNone/>
            </a:pPr>
            <a:endParaRPr sz="1756" b="1" dirty="0">
              <a:latin typeface="Montserrat"/>
              <a:ea typeface="Montserrat"/>
              <a:cs typeface="Montserrat"/>
              <a:sym typeface="Montserrat"/>
            </a:endParaRPr>
          </a:p>
        </p:txBody>
      </p:sp>
      <p:pic>
        <p:nvPicPr>
          <p:cNvPr id="79" name="Google Shape;79;p16"/>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83"/>
        <p:cNvGrpSpPr/>
        <p:nvPr/>
      </p:nvGrpSpPr>
      <p:grpSpPr>
        <a:xfrm>
          <a:off x="0" y="0"/>
          <a:ext cx="0" cy="0"/>
          <a:chOff x="0" y="0"/>
          <a:chExt cx="0" cy="0"/>
        </a:xfrm>
      </p:grpSpPr>
      <p:sp>
        <p:nvSpPr>
          <p:cNvPr id="84" name="Google Shape;84;p17"/>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85" name="Google Shape;85;p17"/>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590" b="1">
                <a:latin typeface="Montserrat"/>
                <a:ea typeface="Montserrat"/>
                <a:cs typeface="Montserrat"/>
                <a:sym typeface="Montserrat"/>
              </a:rPr>
              <a:t>CV Writing Workshop</a:t>
            </a:r>
            <a:endParaRPr sz="1590" b="1">
              <a:latin typeface="Montserrat"/>
              <a:ea typeface="Montserrat"/>
              <a:cs typeface="Montserrat"/>
              <a:sym typeface="Montserrat"/>
            </a:endParaRPr>
          </a:p>
          <a:p>
            <a:pPr marL="0" lvl="0" indent="0" algn="l" rtl="0">
              <a:spcBef>
                <a:spcPts val="0"/>
              </a:spcBef>
              <a:spcAft>
                <a:spcPts val="0"/>
              </a:spcAft>
              <a:buNone/>
            </a:pPr>
            <a:endParaRPr sz="1590" b="1">
              <a:latin typeface="Montserrat"/>
              <a:ea typeface="Montserrat"/>
              <a:cs typeface="Montserrat"/>
              <a:sym typeface="Montserrat"/>
            </a:endParaRPr>
          </a:p>
          <a:p>
            <a:pPr marL="0" lvl="0" indent="0" algn="l" rtl="0">
              <a:spcBef>
                <a:spcPts val="0"/>
              </a:spcBef>
              <a:spcAft>
                <a:spcPts val="0"/>
              </a:spcAft>
              <a:buNone/>
            </a:pPr>
            <a:endParaRPr sz="1590" b="1">
              <a:latin typeface="Montserrat"/>
              <a:ea typeface="Montserrat"/>
              <a:cs typeface="Montserrat"/>
              <a:sym typeface="Montserrat"/>
            </a:endParaRPr>
          </a:p>
          <a:p>
            <a:pPr marL="0" lvl="0" indent="0" algn="l" rtl="0">
              <a:spcBef>
                <a:spcPts val="0"/>
              </a:spcBef>
              <a:spcAft>
                <a:spcPts val="0"/>
              </a:spcAft>
              <a:buNone/>
            </a:pPr>
            <a:endParaRPr sz="1422" b="1">
              <a:latin typeface="Raleway"/>
              <a:ea typeface="Raleway"/>
              <a:cs typeface="Raleway"/>
              <a:sym typeface="Raleway"/>
            </a:endParaRPr>
          </a:p>
          <a:p>
            <a:pPr marL="0" marR="0" lvl="0" indent="0" algn="l" rtl="0">
              <a:lnSpc>
                <a:spcPct val="100000"/>
              </a:lnSpc>
              <a:spcBef>
                <a:spcPts val="100"/>
              </a:spcBef>
              <a:spcAft>
                <a:spcPts val="0"/>
              </a:spcAft>
              <a:buNone/>
            </a:pPr>
            <a:r>
              <a:rPr lang="en" sz="1400" b="1">
                <a:solidFill>
                  <a:srgbClr val="9900FF"/>
                </a:solidFill>
                <a:latin typeface="Montserrat"/>
                <a:ea typeface="Montserrat"/>
                <a:cs typeface="Montserrat"/>
                <a:sym typeface="Montserrat"/>
              </a:rPr>
              <a:t>	</a:t>
            </a:r>
            <a:r>
              <a:rPr lang="en" sz="1590" b="1">
                <a:latin typeface="Montserrat"/>
                <a:ea typeface="Montserrat"/>
                <a:cs typeface="Montserrat"/>
                <a:sym typeface="Montserrat"/>
              </a:rPr>
              <a:t>How Should I Organise my CV?</a:t>
            </a:r>
            <a:endParaRPr sz="1400" b="1">
              <a:solidFill>
                <a:srgbClr val="9900FF"/>
              </a:solidFill>
              <a:latin typeface="Montserrat"/>
              <a:ea typeface="Montserrat"/>
              <a:cs typeface="Montserrat"/>
              <a:sym typeface="Montserrat"/>
            </a:endParaRPr>
          </a:p>
          <a:p>
            <a:pPr marL="0" lvl="0" indent="0" algn="l" rtl="0">
              <a:lnSpc>
                <a:spcPct val="115000"/>
              </a:lnSpc>
              <a:spcBef>
                <a:spcPts val="100"/>
              </a:spcBef>
              <a:spcAft>
                <a:spcPts val="0"/>
              </a:spcAft>
              <a:buNone/>
            </a:pPr>
            <a:endParaRPr sz="1100" b="1">
              <a:latin typeface="Montserrat"/>
              <a:ea typeface="Montserrat"/>
              <a:cs typeface="Montserrat"/>
              <a:sym typeface="Montserrat"/>
            </a:endParaRPr>
          </a:p>
          <a:p>
            <a:pPr marL="0" lvl="0" indent="0" algn="l" rtl="0">
              <a:lnSpc>
                <a:spcPct val="115000"/>
              </a:lnSpc>
              <a:spcBef>
                <a:spcPts val="0"/>
              </a:spcBef>
              <a:spcAft>
                <a:spcPts val="0"/>
              </a:spcAft>
              <a:buNone/>
            </a:pPr>
            <a:r>
              <a:rPr lang="en" sz="1100" b="1">
                <a:latin typeface="Montserrat"/>
                <a:ea typeface="Montserrat"/>
                <a:cs typeface="Montserrat"/>
                <a:sym typeface="Montserrat"/>
              </a:rPr>
              <a:t>The information on your CV should be organised in either:- </a:t>
            </a:r>
            <a:endParaRPr sz="1100" b="1">
              <a:latin typeface="Montserrat"/>
              <a:ea typeface="Montserrat"/>
              <a:cs typeface="Montserrat"/>
              <a:sym typeface="Montserrat"/>
            </a:endParaRPr>
          </a:p>
          <a:p>
            <a:pPr marL="0" lvl="0" indent="0" algn="l" rtl="0">
              <a:lnSpc>
                <a:spcPct val="115000"/>
              </a:lnSpc>
              <a:spcBef>
                <a:spcPts val="0"/>
              </a:spcBef>
              <a:spcAft>
                <a:spcPts val="0"/>
              </a:spcAft>
              <a:buNone/>
            </a:pPr>
            <a:endParaRPr sz="1100" b="1">
              <a:latin typeface="Montserrat"/>
              <a:ea typeface="Montserrat"/>
              <a:cs typeface="Montserrat"/>
              <a:sym typeface="Montserrat"/>
            </a:endParaRPr>
          </a:p>
          <a:p>
            <a:pPr marL="0" lvl="0" indent="0" algn="l" rtl="0">
              <a:lnSpc>
                <a:spcPct val="115000"/>
              </a:lnSpc>
              <a:spcBef>
                <a:spcPts val="0"/>
              </a:spcBef>
              <a:spcAft>
                <a:spcPts val="0"/>
              </a:spcAft>
              <a:buNone/>
            </a:pPr>
            <a:r>
              <a:rPr lang="en" sz="1100" b="1">
                <a:latin typeface="Montserrat"/>
                <a:ea typeface="Montserrat"/>
                <a:cs typeface="Montserrat"/>
                <a:sym typeface="Montserrat"/>
              </a:rPr>
              <a:t>(i)	a Chronological  (starting with the most recent) or </a:t>
            </a:r>
            <a:endParaRPr sz="1100" b="1">
              <a:latin typeface="Montserrat"/>
              <a:ea typeface="Montserrat"/>
              <a:cs typeface="Montserrat"/>
              <a:sym typeface="Montserrat"/>
            </a:endParaRPr>
          </a:p>
          <a:p>
            <a:pPr marL="0" lvl="0" indent="0" algn="l" rtl="0">
              <a:lnSpc>
                <a:spcPct val="115000"/>
              </a:lnSpc>
              <a:spcBef>
                <a:spcPts val="0"/>
              </a:spcBef>
              <a:spcAft>
                <a:spcPts val="0"/>
              </a:spcAft>
              <a:buNone/>
            </a:pPr>
            <a:endParaRPr sz="1100" b="1">
              <a:latin typeface="Montserrat"/>
              <a:ea typeface="Montserrat"/>
              <a:cs typeface="Montserrat"/>
              <a:sym typeface="Montserrat"/>
            </a:endParaRPr>
          </a:p>
          <a:p>
            <a:pPr marL="0" lvl="0" indent="0" algn="l" rtl="0">
              <a:lnSpc>
                <a:spcPct val="115000"/>
              </a:lnSpc>
              <a:spcBef>
                <a:spcPts val="0"/>
              </a:spcBef>
              <a:spcAft>
                <a:spcPts val="0"/>
              </a:spcAft>
              <a:buNone/>
            </a:pPr>
            <a:r>
              <a:rPr lang="en" sz="1100" b="1">
                <a:latin typeface="Montserrat"/>
                <a:ea typeface="Montserrat"/>
                <a:cs typeface="Montserrat"/>
                <a:sym typeface="Montserrat"/>
              </a:rPr>
              <a:t>(ii )       a functional manner (skill based)</a:t>
            </a:r>
            <a:endParaRPr sz="1100" b="1">
              <a:latin typeface="Montserrat"/>
              <a:ea typeface="Montserrat"/>
              <a:cs typeface="Montserrat"/>
              <a:sym typeface="Montserrat"/>
            </a:endParaRPr>
          </a:p>
          <a:p>
            <a:pPr marL="0" lvl="0" indent="0" algn="l" rtl="0">
              <a:lnSpc>
                <a:spcPct val="115000"/>
              </a:lnSpc>
              <a:spcBef>
                <a:spcPts val="0"/>
              </a:spcBef>
              <a:spcAft>
                <a:spcPts val="0"/>
              </a:spcAft>
              <a:buNone/>
            </a:pPr>
            <a:endParaRPr sz="1100" b="1">
              <a:latin typeface="Montserrat"/>
              <a:ea typeface="Montserrat"/>
              <a:cs typeface="Montserrat"/>
              <a:sym typeface="Montserrat"/>
            </a:endParaRPr>
          </a:p>
          <a:p>
            <a:pPr marL="0" marR="0" lvl="0" indent="0" algn="l" rtl="0">
              <a:lnSpc>
                <a:spcPct val="115000"/>
              </a:lnSpc>
              <a:spcBef>
                <a:spcPts val="0"/>
              </a:spcBef>
              <a:spcAft>
                <a:spcPts val="0"/>
              </a:spcAft>
              <a:buNone/>
            </a:pPr>
            <a:r>
              <a:rPr lang="en" sz="1590" b="1">
                <a:latin typeface="Montserrat"/>
                <a:ea typeface="Montserrat"/>
                <a:cs typeface="Montserrat"/>
                <a:sym typeface="Montserrat"/>
              </a:rPr>
              <a:t>Chronological Format</a:t>
            </a:r>
            <a:endParaRPr sz="1590" b="1">
              <a:latin typeface="Montserrat"/>
              <a:ea typeface="Montserrat"/>
              <a:cs typeface="Montserrat"/>
              <a:sym typeface="Montserrat"/>
            </a:endParaRPr>
          </a:p>
          <a:p>
            <a:pPr marL="0" marR="0" lvl="0" indent="0" algn="l" rtl="0">
              <a:lnSpc>
                <a:spcPct val="115000"/>
              </a:lnSpc>
              <a:spcBef>
                <a:spcPts val="0"/>
              </a:spcBef>
              <a:spcAft>
                <a:spcPts val="0"/>
              </a:spcAft>
              <a:buNone/>
            </a:pPr>
            <a:endParaRPr sz="1590" b="1">
              <a:latin typeface="Montserrat"/>
              <a:ea typeface="Montserrat"/>
              <a:cs typeface="Montserrat"/>
              <a:sym typeface="Montserrat"/>
            </a:endParaRPr>
          </a:p>
          <a:p>
            <a:pPr marL="0" lvl="0" indent="0" algn="l" rtl="0">
              <a:lnSpc>
                <a:spcPct val="115000"/>
              </a:lnSpc>
              <a:spcBef>
                <a:spcPts val="0"/>
              </a:spcBef>
              <a:spcAft>
                <a:spcPts val="0"/>
              </a:spcAft>
              <a:buNone/>
            </a:pPr>
            <a:r>
              <a:rPr lang="en" sz="1100" b="1">
                <a:latin typeface="Montserrat"/>
                <a:ea typeface="Montserrat"/>
                <a:cs typeface="Montserrat"/>
                <a:sym typeface="Montserrat"/>
              </a:rPr>
              <a:t>Starts with the most recent</a:t>
            </a:r>
            <a:endParaRPr sz="1100" b="1">
              <a:latin typeface="Montserrat"/>
              <a:ea typeface="Montserrat"/>
              <a:cs typeface="Montserrat"/>
              <a:sym typeface="Montserrat"/>
            </a:endParaRPr>
          </a:p>
          <a:p>
            <a:pPr marL="0" lvl="0" indent="0" algn="l" rtl="0">
              <a:lnSpc>
                <a:spcPct val="115000"/>
              </a:lnSpc>
              <a:spcBef>
                <a:spcPts val="0"/>
              </a:spcBef>
              <a:spcAft>
                <a:spcPts val="0"/>
              </a:spcAft>
              <a:buNone/>
            </a:pPr>
            <a:endParaRPr sz="1100" b="1">
              <a:latin typeface="Montserrat"/>
              <a:ea typeface="Montserrat"/>
              <a:cs typeface="Montserrat"/>
              <a:sym typeface="Montserrat"/>
            </a:endParaRPr>
          </a:p>
          <a:p>
            <a:pPr marL="457200" lvl="0" indent="-291465" algn="l" rtl="0">
              <a:lnSpc>
                <a:spcPct val="115000"/>
              </a:lnSpc>
              <a:spcBef>
                <a:spcPts val="0"/>
              </a:spcBef>
              <a:spcAft>
                <a:spcPts val="0"/>
              </a:spcAft>
              <a:buSzPct val="100000"/>
              <a:buFont typeface="Montserrat"/>
              <a:buChar char="●"/>
            </a:pPr>
            <a:r>
              <a:rPr lang="en" sz="1100" b="1">
                <a:latin typeface="Montserrat"/>
                <a:ea typeface="Montserrat"/>
                <a:cs typeface="Montserrat"/>
                <a:sym typeface="Montserrat"/>
              </a:rPr>
              <a:t>Highlights your qualifications and jobs </a:t>
            </a:r>
            <a:endParaRPr sz="1100" b="1">
              <a:latin typeface="Montserrat"/>
              <a:ea typeface="Montserrat"/>
              <a:cs typeface="Montserrat"/>
              <a:sym typeface="Montserrat"/>
            </a:endParaRPr>
          </a:p>
          <a:p>
            <a:pPr marL="457200" lvl="0" indent="-291465" algn="l" rtl="0">
              <a:lnSpc>
                <a:spcPct val="115000"/>
              </a:lnSpc>
              <a:spcBef>
                <a:spcPts val="0"/>
              </a:spcBef>
              <a:spcAft>
                <a:spcPts val="0"/>
              </a:spcAft>
              <a:buSzPct val="100000"/>
              <a:buFont typeface="Montserrat"/>
              <a:buChar char="●"/>
            </a:pPr>
            <a:r>
              <a:rPr lang="en" sz="1100" b="1">
                <a:latin typeface="Montserrat"/>
                <a:ea typeface="Montserrat"/>
                <a:cs typeface="Montserrat"/>
                <a:sym typeface="Montserrat"/>
              </a:rPr>
              <a:t>Shows your experience</a:t>
            </a:r>
            <a:endParaRPr sz="1100" b="1">
              <a:latin typeface="Montserrat"/>
              <a:ea typeface="Montserrat"/>
              <a:cs typeface="Montserrat"/>
              <a:sym typeface="Montserrat"/>
            </a:endParaRPr>
          </a:p>
          <a:p>
            <a:pPr marL="457200" lvl="0" indent="0" algn="l" rtl="0">
              <a:lnSpc>
                <a:spcPct val="115000"/>
              </a:lnSpc>
              <a:spcBef>
                <a:spcPts val="0"/>
              </a:spcBef>
              <a:spcAft>
                <a:spcPts val="0"/>
              </a:spcAft>
              <a:buNone/>
            </a:pPr>
            <a:endParaRPr sz="1100" b="1">
              <a:latin typeface="Montserrat"/>
              <a:ea typeface="Montserrat"/>
              <a:cs typeface="Montserrat"/>
              <a:sym typeface="Montserrat"/>
            </a:endParaRPr>
          </a:p>
          <a:p>
            <a:pPr marL="0" marR="0" lvl="0" indent="0" algn="l" rtl="0">
              <a:lnSpc>
                <a:spcPct val="115000"/>
              </a:lnSpc>
              <a:spcBef>
                <a:spcPts val="0"/>
              </a:spcBef>
              <a:spcAft>
                <a:spcPts val="0"/>
              </a:spcAft>
              <a:buNone/>
            </a:pPr>
            <a:r>
              <a:rPr lang="en" sz="1590" b="1">
                <a:latin typeface="Montserrat"/>
                <a:ea typeface="Montserrat"/>
                <a:cs typeface="Montserrat"/>
                <a:sym typeface="Montserrat"/>
              </a:rPr>
              <a:t>Functional or skills-based</a:t>
            </a:r>
            <a:endParaRPr sz="1590" b="1">
              <a:latin typeface="Montserrat"/>
              <a:ea typeface="Montserrat"/>
              <a:cs typeface="Montserrat"/>
              <a:sym typeface="Montserrat"/>
            </a:endParaRPr>
          </a:p>
          <a:p>
            <a:pPr marL="0" lvl="0" indent="0" algn="l" rtl="0">
              <a:lnSpc>
                <a:spcPct val="115000"/>
              </a:lnSpc>
              <a:spcBef>
                <a:spcPts val="0"/>
              </a:spcBef>
              <a:spcAft>
                <a:spcPts val="0"/>
              </a:spcAft>
              <a:buNone/>
            </a:pPr>
            <a:endParaRPr sz="1100"/>
          </a:p>
          <a:p>
            <a:pPr marL="457200" marR="0" lvl="0" indent="-291465" algn="l" rtl="0">
              <a:lnSpc>
                <a:spcPct val="115000"/>
              </a:lnSpc>
              <a:spcBef>
                <a:spcPts val="0"/>
              </a:spcBef>
              <a:spcAft>
                <a:spcPts val="0"/>
              </a:spcAft>
              <a:buSzPct val="100000"/>
              <a:buFont typeface="Montserrat"/>
              <a:buChar char="●"/>
            </a:pPr>
            <a:r>
              <a:rPr lang="en" sz="1100" b="1">
                <a:latin typeface="Montserrat"/>
                <a:ea typeface="Montserrat"/>
                <a:cs typeface="Montserrat"/>
                <a:sym typeface="Montserrat"/>
              </a:rPr>
              <a:t>Highlights your skills and qualities </a:t>
            </a:r>
            <a:endParaRPr sz="1100" b="1">
              <a:latin typeface="Montserrat"/>
              <a:ea typeface="Montserrat"/>
              <a:cs typeface="Montserrat"/>
              <a:sym typeface="Montserrat"/>
            </a:endParaRPr>
          </a:p>
          <a:p>
            <a:pPr marL="457200" marR="0" lvl="0" indent="-291465" algn="l" rtl="0">
              <a:lnSpc>
                <a:spcPct val="115000"/>
              </a:lnSpc>
              <a:spcBef>
                <a:spcPts val="0"/>
              </a:spcBef>
              <a:spcAft>
                <a:spcPts val="0"/>
              </a:spcAft>
              <a:buSzPct val="100000"/>
              <a:buFont typeface="Montserrat"/>
              <a:buChar char="●"/>
            </a:pPr>
            <a:r>
              <a:rPr lang="en" sz="1100" b="1">
                <a:latin typeface="Montserrat"/>
                <a:ea typeface="Montserrat"/>
                <a:cs typeface="Montserrat"/>
                <a:sym typeface="Montserrat"/>
              </a:rPr>
              <a:t>Shows your ability</a:t>
            </a:r>
            <a:endParaRPr sz="1100" b="1">
              <a:latin typeface="Montserrat"/>
              <a:ea typeface="Montserrat"/>
              <a:cs typeface="Montserrat"/>
              <a:sym typeface="Montserrat"/>
            </a:endParaRPr>
          </a:p>
          <a:p>
            <a:pPr marL="457200" lvl="0" indent="0" algn="l" rtl="0">
              <a:lnSpc>
                <a:spcPct val="115000"/>
              </a:lnSpc>
              <a:spcBef>
                <a:spcPts val="0"/>
              </a:spcBef>
              <a:spcAft>
                <a:spcPts val="0"/>
              </a:spcAft>
              <a:buNone/>
            </a:pPr>
            <a:endParaRPr sz="1100" b="1">
              <a:latin typeface="Montserrat"/>
              <a:ea typeface="Montserrat"/>
              <a:cs typeface="Montserrat"/>
              <a:sym typeface="Montserrat"/>
            </a:endParaRPr>
          </a:p>
          <a:p>
            <a:pPr marL="0" lvl="0" indent="0" algn="l" rtl="0">
              <a:lnSpc>
                <a:spcPct val="115000"/>
              </a:lnSpc>
              <a:spcBef>
                <a:spcPts val="0"/>
              </a:spcBef>
              <a:spcAft>
                <a:spcPts val="0"/>
              </a:spcAft>
              <a:buNone/>
            </a:pPr>
            <a:endParaRPr sz="1422" b="1">
              <a:latin typeface="Raleway"/>
              <a:ea typeface="Raleway"/>
              <a:cs typeface="Raleway"/>
              <a:sym typeface="Raleway"/>
            </a:endParaRPr>
          </a:p>
          <a:p>
            <a:pPr marL="0" marR="0" lvl="0" indent="0" algn="just" rtl="0">
              <a:lnSpc>
                <a:spcPct val="100000"/>
              </a:lnSpc>
              <a:spcBef>
                <a:spcPts val="0"/>
              </a:spcBef>
              <a:spcAft>
                <a:spcPts val="0"/>
              </a:spcAft>
              <a:buNone/>
            </a:pPr>
            <a:endParaRPr sz="1756" b="1">
              <a:latin typeface="Montserrat"/>
              <a:ea typeface="Montserrat"/>
              <a:cs typeface="Montserrat"/>
              <a:sym typeface="Montserrat"/>
            </a:endParaRPr>
          </a:p>
        </p:txBody>
      </p:sp>
      <p:pic>
        <p:nvPicPr>
          <p:cNvPr id="86" name="Google Shape;86;p17"/>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90"/>
        <p:cNvGrpSpPr/>
        <p:nvPr/>
      </p:nvGrpSpPr>
      <p:grpSpPr>
        <a:xfrm>
          <a:off x="0" y="0"/>
          <a:ext cx="0" cy="0"/>
          <a:chOff x="0" y="0"/>
          <a:chExt cx="0" cy="0"/>
        </a:xfrm>
      </p:grpSpPr>
      <p:sp>
        <p:nvSpPr>
          <p:cNvPr id="91" name="Google Shape;91;p18"/>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92" name="Google Shape;92;p18"/>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590" b="1">
                <a:latin typeface="Montserrat"/>
                <a:ea typeface="Montserrat"/>
                <a:cs typeface="Montserrat"/>
                <a:sym typeface="Montserrat"/>
              </a:rPr>
              <a:t>CV Writing Workshop: Chronological CV</a:t>
            </a:r>
            <a:endParaRPr sz="1590" b="1">
              <a:latin typeface="Montserrat"/>
              <a:ea typeface="Montserrat"/>
              <a:cs typeface="Montserrat"/>
              <a:sym typeface="Montserrat"/>
            </a:endParaRPr>
          </a:p>
          <a:p>
            <a:pPr marL="0" lvl="0" indent="0" algn="l" rtl="0">
              <a:spcBef>
                <a:spcPts val="0"/>
              </a:spcBef>
              <a:spcAft>
                <a:spcPts val="0"/>
              </a:spcAft>
              <a:buNone/>
            </a:pPr>
            <a:endParaRPr sz="1590" b="1">
              <a:latin typeface="Montserrat"/>
              <a:ea typeface="Montserrat"/>
              <a:cs typeface="Montserrat"/>
              <a:sym typeface="Montserrat"/>
            </a:endParaRPr>
          </a:p>
          <a:p>
            <a:pPr marL="0" lvl="0" indent="0" algn="l" rtl="0">
              <a:spcBef>
                <a:spcPts val="0"/>
              </a:spcBef>
              <a:spcAft>
                <a:spcPts val="0"/>
              </a:spcAft>
              <a:buNone/>
            </a:pPr>
            <a:endParaRPr sz="1590" b="1">
              <a:latin typeface="Montserrat"/>
              <a:ea typeface="Montserrat"/>
              <a:cs typeface="Montserrat"/>
              <a:sym typeface="Montserrat"/>
            </a:endParaRPr>
          </a:p>
          <a:p>
            <a:pPr marL="0" lvl="0" indent="0" algn="l" rtl="0">
              <a:spcBef>
                <a:spcPts val="0"/>
              </a:spcBef>
              <a:spcAft>
                <a:spcPts val="0"/>
              </a:spcAft>
              <a:buNone/>
            </a:pPr>
            <a:endParaRPr sz="1422" b="1">
              <a:latin typeface="Raleway"/>
              <a:ea typeface="Raleway"/>
              <a:cs typeface="Raleway"/>
              <a:sym typeface="Raleway"/>
            </a:endParaRPr>
          </a:p>
          <a:p>
            <a:pPr marL="0" marR="0" lvl="0" indent="0" algn="l" rtl="0">
              <a:lnSpc>
                <a:spcPct val="100000"/>
              </a:lnSpc>
              <a:spcBef>
                <a:spcPts val="100"/>
              </a:spcBef>
              <a:spcAft>
                <a:spcPts val="0"/>
              </a:spcAft>
              <a:buNone/>
            </a:pPr>
            <a:r>
              <a:rPr lang="en" sz="1400" b="1">
                <a:solidFill>
                  <a:srgbClr val="9900FF"/>
                </a:solidFill>
                <a:latin typeface="Montserrat"/>
                <a:ea typeface="Montserrat"/>
                <a:cs typeface="Montserrat"/>
                <a:sym typeface="Montserrat"/>
              </a:rPr>
              <a:t>	</a:t>
            </a:r>
            <a:r>
              <a:rPr lang="en" sz="1590" b="1">
                <a:latin typeface="Montserrat"/>
                <a:ea typeface="Montserrat"/>
                <a:cs typeface="Montserrat"/>
                <a:sym typeface="Montserrat"/>
              </a:rPr>
              <a:t>How Should I Organise my CV?</a:t>
            </a:r>
            <a:endParaRPr sz="1400" b="1">
              <a:solidFill>
                <a:srgbClr val="9900FF"/>
              </a:solidFill>
              <a:latin typeface="Montserrat"/>
              <a:ea typeface="Montserrat"/>
              <a:cs typeface="Montserrat"/>
              <a:sym typeface="Montserrat"/>
            </a:endParaRPr>
          </a:p>
          <a:p>
            <a:pPr marL="0" lvl="0" indent="0" algn="l" rtl="0">
              <a:lnSpc>
                <a:spcPct val="115000"/>
              </a:lnSpc>
              <a:spcBef>
                <a:spcPts val="100"/>
              </a:spcBef>
              <a:spcAft>
                <a:spcPts val="0"/>
              </a:spcAft>
              <a:buNone/>
            </a:pPr>
            <a:endParaRPr sz="1100" b="1">
              <a:latin typeface="Montserrat"/>
              <a:ea typeface="Montserrat"/>
              <a:cs typeface="Montserrat"/>
              <a:sym typeface="Montserrat"/>
            </a:endParaRPr>
          </a:p>
          <a:p>
            <a:pPr marL="0" lvl="0" indent="0" algn="l" rtl="0">
              <a:lnSpc>
                <a:spcPct val="115000"/>
              </a:lnSpc>
              <a:spcBef>
                <a:spcPts val="0"/>
              </a:spcBef>
              <a:spcAft>
                <a:spcPts val="0"/>
              </a:spcAft>
              <a:buNone/>
            </a:pPr>
            <a:r>
              <a:rPr lang="en" sz="1100" b="1">
                <a:latin typeface="Montserrat"/>
                <a:ea typeface="Montserrat"/>
                <a:cs typeface="Montserrat"/>
                <a:sym typeface="Montserrat"/>
              </a:rPr>
              <a:t>The information on your CV should be organised in either:- </a:t>
            </a:r>
            <a:endParaRPr sz="1100" b="1">
              <a:latin typeface="Montserrat"/>
              <a:ea typeface="Montserrat"/>
              <a:cs typeface="Montserrat"/>
              <a:sym typeface="Montserrat"/>
            </a:endParaRPr>
          </a:p>
          <a:p>
            <a:pPr marL="0" lvl="0" indent="0" algn="l" rtl="0">
              <a:lnSpc>
                <a:spcPct val="115000"/>
              </a:lnSpc>
              <a:spcBef>
                <a:spcPts val="0"/>
              </a:spcBef>
              <a:spcAft>
                <a:spcPts val="0"/>
              </a:spcAft>
              <a:buNone/>
            </a:pPr>
            <a:endParaRPr sz="1100" b="1">
              <a:latin typeface="Montserrat"/>
              <a:ea typeface="Montserrat"/>
              <a:cs typeface="Montserrat"/>
              <a:sym typeface="Montserrat"/>
            </a:endParaRPr>
          </a:p>
          <a:p>
            <a:pPr marL="0" lvl="0" indent="0" algn="l" rtl="0">
              <a:lnSpc>
                <a:spcPct val="115000"/>
              </a:lnSpc>
              <a:spcBef>
                <a:spcPts val="0"/>
              </a:spcBef>
              <a:spcAft>
                <a:spcPts val="0"/>
              </a:spcAft>
              <a:buNone/>
            </a:pPr>
            <a:r>
              <a:rPr lang="en" sz="1100" b="1">
                <a:latin typeface="Montserrat"/>
                <a:ea typeface="Montserrat"/>
                <a:cs typeface="Montserrat"/>
                <a:sym typeface="Montserrat"/>
              </a:rPr>
              <a:t>(i)	a Chronological  (starting with the most recent) or </a:t>
            </a:r>
            <a:endParaRPr sz="1100" b="1">
              <a:latin typeface="Montserrat"/>
              <a:ea typeface="Montserrat"/>
              <a:cs typeface="Montserrat"/>
              <a:sym typeface="Montserrat"/>
            </a:endParaRPr>
          </a:p>
          <a:p>
            <a:pPr marL="0" lvl="0" indent="0" algn="l" rtl="0">
              <a:lnSpc>
                <a:spcPct val="115000"/>
              </a:lnSpc>
              <a:spcBef>
                <a:spcPts val="0"/>
              </a:spcBef>
              <a:spcAft>
                <a:spcPts val="0"/>
              </a:spcAft>
              <a:buNone/>
            </a:pPr>
            <a:endParaRPr sz="1100" b="1">
              <a:latin typeface="Montserrat"/>
              <a:ea typeface="Montserrat"/>
              <a:cs typeface="Montserrat"/>
              <a:sym typeface="Montserrat"/>
            </a:endParaRPr>
          </a:p>
          <a:p>
            <a:pPr marL="0" lvl="0" indent="0" algn="l" rtl="0">
              <a:lnSpc>
                <a:spcPct val="115000"/>
              </a:lnSpc>
              <a:spcBef>
                <a:spcPts val="0"/>
              </a:spcBef>
              <a:spcAft>
                <a:spcPts val="0"/>
              </a:spcAft>
              <a:buNone/>
            </a:pPr>
            <a:r>
              <a:rPr lang="en" sz="1100" b="1">
                <a:latin typeface="Montserrat"/>
                <a:ea typeface="Montserrat"/>
                <a:cs typeface="Montserrat"/>
                <a:sym typeface="Montserrat"/>
              </a:rPr>
              <a:t>(ii )       a functional manner (skill based)</a:t>
            </a:r>
            <a:endParaRPr sz="1100" b="1">
              <a:latin typeface="Montserrat"/>
              <a:ea typeface="Montserrat"/>
              <a:cs typeface="Montserrat"/>
              <a:sym typeface="Montserrat"/>
            </a:endParaRPr>
          </a:p>
          <a:p>
            <a:pPr marL="0" lvl="0" indent="0" algn="l" rtl="0">
              <a:lnSpc>
                <a:spcPct val="115000"/>
              </a:lnSpc>
              <a:spcBef>
                <a:spcPts val="0"/>
              </a:spcBef>
              <a:spcAft>
                <a:spcPts val="0"/>
              </a:spcAft>
              <a:buNone/>
            </a:pPr>
            <a:endParaRPr sz="1100" b="1">
              <a:latin typeface="Montserrat"/>
              <a:ea typeface="Montserrat"/>
              <a:cs typeface="Montserrat"/>
              <a:sym typeface="Montserrat"/>
            </a:endParaRPr>
          </a:p>
          <a:p>
            <a:pPr marL="0" marR="0" lvl="0" indent="0" algn="l" rtl="0">
              <a:lnSpc>
                <a:spcPct val="115000"/>
              </a:lnSpc>
              <a:spcBef>
                <a:spcPts val="0"/>
              </a:spcBef>
              <a:spcAft>
                <a:spcPts val="0"/>
              </a:spcAft>
              <a:buNone/>
            </a:pPr>
            <a:r>
              <a:rPr lang="en" sz="1590" b="1">
                <a:latin typeface="Montserrat"/>
                <a:ea typeface="Montserrat"/>
                <a:cs typeface="Montserrat"/>
                <a:sym typeface="Montserrat"/>
              </a:rPr>
              <a:t>Chronological Format</a:t>
            </a:r>
            <a:endParaRPr sz="1590" b="1">
              <a:latin typeface="Montserrat"/>
              <a:ea typeface="Montserrat"/>
              <a:cs typeface="Montserrat"/>
              <a:sym typeface="Montserrat"/>
            </a:endParaRPr>
          </a:p>
          <a:p>
            <a:pPr marL="0" marR="0" lvl="0" indent="0" algn="l" rtl="0">
              <a:lnSpc>
                <a:spcPct val="115000"/>
              </a:lnSpc>
              <a:spcBef>
                <a:spcPts val="0"/>
              </a:spcBef>
              <a:spcAft>
                <a:spcPts val="0"/>
              </a:spcAft>
              <a:buNone/>
            </a:pPr>
            <a:endParaRPr sz="1590" b="1">
              <a:latin typeface="Montserrat"/>
              <a:ea typeface="Montserrat"/>
              <a:cs typeface="Montserrat"/>
              <a:sym typeface="Montserrat"/>
            </a:endParaRPr>
          </a:p>
          <a:p>
            <a:pPr marL="0" lvl="0" indent="0" algn="l" rtl="0">
              <a:lnSpc>
                <a:spcPct val="115000"/>
              </a:lnSpc>
              <a:spcBef>
                <a:spcPts val="0"/>
              </a:spcBef>
              <a:spcAft>
                <a:spcPts val="0"/>
              </a:spcAft>
              <a:buNone/>
            </a:pPr>
            <a:r>
              <a:rPr lang="en" sz="1100" b="1">
                <a:latin typeface="Montserrat"/>
                <a:ea typeface="Montserrat"/>
                <a:cs typeface="Montserrat"/>
                <a:sym typeface="Montserrat"/>
              </a:rPr>
              <a:t>Starts with the most recent</a:t>
            </a:r>
            <a:endParaRPr sz="1100" b="1">
              <a:latin typeface="Montserrat"/>
              <a:ea typeface="Montserrat"/>
              <a:cs typeface="Montserrat"/>
              <a:sym typeface="Montserrat"/>
            </a:endParaRPr>
          </a:p>
          <a:p>
            <a:pPr marL="0" lvl="0" indent="0" algn="l" rtl="0">
              <a:lnSpc>
                <a:spcPct val="115000"/>
              </a:lnSpc>
              <a:spcBef>
                <a:spcPts val="0"/>
              </a:spcBef>
              <a:spcAft>
                <a:spcPts val="0"/>
              </a:spcAft>
              <a:buNone/>
            </a:pPr>
            <a:endParaRPr sz="1100" b="1">
              <a:latin typeface="Montserrat"/>
              <a:ea typeface="Montserrat"/>
              <a:cs typeface="Montserrat"/>
              <a:sym typeface="Montserrat"/>
            </a:endParaRPr>
          </a:p>
          <a:p>
            <a:pPr marL="457200" lvl="0" indent="-291465" algn="l" rtl="0">
              <a:lnSpc>
                <a:spcPct val="115000"/>
              </a:lnSpc>
              <a:spcBef>
                <a:spcPts val="0"/>
              </a:spcBef>
              <a:spcAft>
                <a:spcPts val="0"/>
              </a:spcAft>
              <a:buSzPct val="100000"/>
              <a:buFont typeface="Montserrat"/>
              <a:buChar char="●"/>
            </a:pPr>
            <a:r>
              <a:rPr lang="en" sz="1100" b="1">
                <a:latin typeface="Montserrat"/>
                <a:ea typeface="Montserrat"/>
                <a:cs typeface="Montserrat"/>
                <a:sym typeface="Montserrat"/>
              </a:rPr>
              <a:t>Highlights your qualifications and jobs </a:t>
            </a:r>
            <a:endParaRPr sz="1100" b="1">
              <a:latin typeface="Montserrat"/>
              <a:ea typeface="Montserrat"/>
              <a:cs typeface="Montserrat"/>
              <a:sym typeface="Montserrat"/>
            </a:endParaRPr>
          </a:p>
          <a:p>
            <a:pPr marL="457200" lvl="0" indent="-291465" algn="l" rtl="0">
              <a:lnSpc>
                <a:spcPct val="115000"/>
              </a:lnSpc>
              <a:spcBef>
                <a:spcPts val="0"/>
              </a:spcBef>
              <a:spcAft>
                <a:spcPts val="0"/>
              </a:spcAft>
              <a:buSzPct val="100000"/>
              <a:buFont typeface="Montserrat"/>
              <a:buChar char="●"/>
            </a:pPr>
            <a:r>
              <a:rPr lang="en" sz="1100" b="1">
                <a:latin typeface="Montserrat"/>
                <a:ea typeface="Montserrat"/>
                <a:cs typeface="Montserrat"/>
                <a:sym typeface="Montserrat"/>
              </a:rPr>
              <a:t>Shows your experience</a:t>
            </a:r>
            <a:endParaRPr sz="1100" b="1">
              <a:latin typeface="Montserrat"/>
              <a:ea typeface="Montserrat"/>
              <a:cs typeface="Montserrat"/>
              <a:sym typeface="Montserrat"/>
            </a:endParaRPr>
          </a:p>
          <a:p>
            <a:pPr marL="457200" lvl="0" indent="0" algn="l" rtl="0">
              <a:lnSpc>
                <a:spcPct val="115000"/>
              </a:lnSpc>
              <a:spcBef>
                <a:spcPts val="0"/>
              </a:spcBef>
              <a:spcAft>
                <a:spcPts val="0"/>
              </a:spcAft>
              <a:buNone/>
            </a:pPr>
            <a:endParaRPr sz="1100" b="1">
              <a:latin typeface="Montserrat"/>
              <a:ea typeface="Montserrat"/>
              <a:cs typeface="Montserrat"/>
              <a:sym typeface="Montserrat"/>
            </a:endParaRPr>
          </a:p>
          <a:p>
            <a:pPr marL="0" marR="0" lvl="0" indent="0" algn="l" rtl="0">
              <a:lnSpc>
                <a:spcPct val="115000"/>
              </a:lnSpc>
              <a:spcBef>
                <a:spcPts val="0"/>
              </a:spcBef>
              <a:spcAft>
                <a:spcPts val="0"/>
              </a:spcAft>
              <a:buNone/>
            </a:pPr>
            <a:r>
              <a:rPr lang="en" sz="1590" b="1">
                <a:latin typeface="Montserrat"/>
                <a:ea typeface="Montserrat"/>
                <a:cs typeface="Montserrat"/>
                <a:sym typeface="Montserrat"/>
              </a:rPr>
              <a:t>Functional or skills-based</a:t>
            </a:r>
            <a:endParaRPr sz="1590" b="1">
              <a:latin typeface="Montserrat"/>
              <a:ea typeface="Montserrat"/>
              <a:cs typeface="Montserrat"/>
              <a:sym typeface="Montserrat"/>
            </a:endParaRPr>
          </a:p>
          <a:p>
            <a:pPr marL="0" lvl="0" indent="0" algn="l" rtl="0">
              <a:lnSpc>
                <a:spcPct val="115000"/>
              </a:lnSpc>
              <a:spcBef>
                <a:spcPts val="0"/>
              </a:spcBef>
              <a:spcAft>
                <a:spcPts val="0"/>
              </a:spcAft>
              <a:buNone/>
            </a:pPr>
            <a:endParaRPr sz="1100"/>
          </a:p>
          <a:p>
            <a:pPr marL="0" lvl="0" indent="0" algn="l" rtl="0">
              <a:lnSpc>
                <a:spcPct val="115000"/>
              </a:lnSpc>
              <a:spcBef>
                <a:spcPts val="0"/>
              </a:spcBef>
              <a:spcAft>
                <a:spcPts val="0"/>
              </a:spcAft>
              <a:buNone/>
            </a:pPr>
            <a:endParaRPr sz="1422" b="1">
              <a:latin typeface="Raleway"/>
              <a:ea typeface="Raleway"/>
              <a:cs typeface="Raleway"/>
              <a:sym typeface="Raleway"/>
            </a:endParaRPr>
          </a:p>
          <a:p>
            <a:pPr marL="0" marR="0" lvl="0" indent="0" algn="just" rtl="0">
              <a:lnSpc>
                <a:spcPct val="100000"/>
              </a:lnSpc>
              <a:spcBef>
                <a:spcPts val="0"/>
              </a:spcBef>
              <a:spcAft>
                <a:spcPts val="0"/>
              </a:spcAft>
              <a:buNone/>
            </a:pPr>
            <a:endParaRPr sz="1756" b="1">
              <a:latin typeface="Montserrat"/>
              <a:ea typeface="Montserrat"/>
              <a:cs typeface="Montserrat"/>
              <a:sym typeface="Montserrat"/>
            </a:endParaRPr>
          </a:p>
        </p:txBody>
      </p:sp>
      <p:pic>
        <p:nvPicPr>
          <p:cNvPr id="93" name="Google Shape;93;p18"/>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pic>
        <p:nvPicPr>
          <p:cNvPr id="94" name="Google Shape;94;p18"/>
          <p:cNvPicPr preferRelativeResize="0"/>
          <p:nvPr/>
        </p:nvPicPr>
        <p:blipFill>
          <a:blip r:embed="rId4">
            <a:alphaModFix/>
          </a:blip>
          <a:stretch>
            <a:fillRect/>
          </a:stretch>
        </p:blipFill>
        <p:spPr>
          <a:xfrm>
            <a:off x="152400" y="1170125"/>
            <a:ext cx="5943600" cy="3390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98"/>
        <p:cNvGrpSpPr/>
        <p:nvPr/>
      </p:nvGrpSpPr>
      <p:grpSpPr>
        <a:xfrm>
          <a:off x="0" y="0"/>
          <a:ext cx="0" cy="0"/>
          <a:chOff x="0" y="0"/>
          <a:chExt cx="0" cy="0"/>
        </a:xfrm>
      </p:grpSpPr>
      <p:sp>
        <p:nvSpPr>
          <p:cNvPr id="99" name="Google Shape;99;p19"/>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00" name="Google Shape;100;p19"/>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590" b="1">
                <a:latin typeface="Montserrat"/>
                <a:ea typeface="Montserrat"/>
                <a:cs typeface="Montserrat"/>
                <a:sym typeface="Montserrat"/>
              </a:rPr>
              <a:t>CV Writing Workshop: Functional CV</a:t>
            </a:r>
            <a:endParaRPr sz="1590" b="1">
              <a:latin typeface="Montserrat"/>
              <a:ea typeface="Montserrat"/>
              <a:cs typeface="Montserrat"/>
              <a:sym typeface="Montserrat"/>
            </a:endParaRPr>
          </a:p>
          <a:p>
            <a:pPr marL="0" lvl="0" indent="0" algn="l" rtl="0">
              <a:spcBef>
                <a:spcPts val="0"/>
              </a:spcBef>
              <a:spcAft>
                <a:spcPts val="0"/>
              </a:spcAft>
              <a:buNone/>
            </a:pPr>
            <a:endParaRPr sz="1590" b="1">
              <a:latin typeface="Montserrat"/>
              <a:ea typeface="Montserrat"/>
              <a:cs typeface="Montserrat"/>
              <a:sym typeface="Montserrat"/>
            </a:endParaRPr>
          </a:p>
          <a:p>
            <a:pPr marL="0" lvl="0" indent="0" algn="l" rtl="0">
              <a:spcBef>
                <a:spcPts val="0"/>
              </a:spcBef>
              <a:spcAft>
                <a:spcPts val="0"/>
              </a:spcAft>
              <a:buNone/>
            </a:pPr>
            <a:endParaRPr sz="1590" b="1">
              <a:latin typeface="Montserrat"/>
              <a:ea typeface="Montserrat"/>
              <a:cs typeface="Montserrat"/>
              <a:sym typeface="Montserrat"/>
            </a:endParaRPr>
          </a:p>
          <a:p>
            <a:pPr marL="0" lvl="0" indent="0" algn="l" rtl="0">
              <a:spcBef>
                <a:spcPts val="0"/>
              </a:spcBef>
              <a:spcAft>
                <a:spcPts val="0"/>
              </a:spcAft>
              <a:buNone/>
            </a:pPr>
            <a:endParaRPr sz="1422" b="1">
              <a:latin typeface="Raleway"/>
              <a:ea typeface="Raleway"/>
              <a:cs typeface="Raleway"/>
              <a:sym typeface="Raleway"/>
            </a:endParaRPr>
          </a:p>
          <a:p>
            <a:pPr marL="0" marR="0" lvl="0" indent="0" algn="l" rtl="0">
              <a:lnSpc>
                <a:spcPct val="100000"/>
              </a:lnSpc>
              <a:spcBef>
                <a:spcPts val="100"/>
              </a:spcBef>
              <a:spcAft>
                <a:spcPts val="0"/>
              </a:spcAft>
              <a:buNone/>
            </a:pPr>
            <a:r>
              <a:rPr lang="en" sz="1400" b="1">
                <a:solidFill>
                  <a:srgbClr val="9900FF"/>
                </a:solidFill>
                <a:latin typeface="Montserrat"/>
                <a:ea typeface="Montserrat"/>
                <a:cs typeface="Montserrat"/>
                <a:sym typeface="Montserrat"/>
              </a:rPr>
              <a:t>	</a:t>
            </a:r>
            <a:r>
              <a:rPr lang="en" sz="1590" b="1">
                <a:latin typeface="Montserrat"/>
                <a:ea typeface="Montserrat"/>
                <a:cs typeface="Montserrat"/>
                <a:sym typeface="Montserrat"/>
              </a:rPr>
              <a:t>How Should I Organise my CV?</a:t>
            </a:r>
            <a:endParaRPr sz="1400" b="1">
              <a:solidFill>
                <a:srgbClr val="9900FF"/>
              </a:solidFill>
              <a:latin typeface="Montserrat"/>
              <a:ea typeface="Montserrat"/>
              <a:cs typeface="Montserrat"/>
              <a:sym typeface="Montserrat"/>
            </a:endParaRPr>
          </a:p>
          <a:p>
            <a:pPr marL="0" lvl="0" indent="0" algn="l" rtl="0">
              <a:lnSpc>
                <a:spcPct val="115000"/>
              </a:lnSpc>
              <a:spcBef>
                <a:spcPts val="100"/>
              </a:spcBef>
              <a:spcAft>
                <a:spcPts val="0"/>
              </a:spcAft>
              <a:buNone/>
            </a:pPr>
            <a:endParaRPr sz="1100" b="1">
              <a:latin typeface="Montserrat"/>
              <a:ea typeface="Montserrat"/>
              <a:cs typeface="Montserrat"/>
              <a:sym typeface="Montserrat"/>
            </a:endParaRPr>
          </a:p>
          <a:p>
            <a:pPr marL="0" lvl="0" indent="0" algn="l" rtl="0">
              <a:lnSpc>
                <a:spcPct val="115000"/>
              </a:lnSpc>
              <a:spcBef>
                <a:spcPts val="0"/>
              </a:spcBef>
              <a:spcAft>
                <a:spcPts val="0"/>
              </a:spcAft>
              <a:buNone/>
            </a:pPr>
            <a:r>
              <a:rPr lang="en" sz="1100" b="1">
                <a:latin typeface="Montserrat"/>
                <a:ea typeface="Montserrat"/>
                <a:cs typeface="Montserrat"/>
                <a:sym typeface="Montserrat"/>
              </a:rPr>
              <a:t>The information on your CV should be organised in either:- </a:t>
            </a:r>
            <a:endParaRPr sz="1100" b="1">
              <a:latin typeface="Montserrat"/>
              <a:ea typeface="Montserrat"/>
              <a:cs typeface="Montserrat"/>
              <a:sym typeface="Montserrat"/>
            </a:endParaRPr>
          </a:p>
          <a:p>
            <a:pPr marL="0" lvl="0" indent="0" algn="l" rtl="0">
              <a:lnSpc>
                <a:spcPct val="115000"/>
              </a:lnSpc>
              <a:spcBef>
                <a:spcPts val="0"/>
              </a:spcBef>
              <a:spcAft>
                <a:spcPts val="0"/>
              </a:spcAft>
              <a:buNone/>
            </a:pPr>
            <a:endParaRPr sz="1100" b="1">
              <a:latin typeface="Montserrat"/>
              <a:ea typeface="Montserrat"/>
              <a:cs typeface="Montserrat"/>
              <a:sym typeface="Montserrat"/>
            </a:endParaRPr>
          </a:p>
          <a:p>
            <a:pPr marL="0" lvl="0" indent="0" algn="l" rtl="0">
              <a:lnSpc>
                <a:spcPct val="115000"/>
              </a:lnSpc>
              <a:spcBef>
                <a:spcPts val="0"/>
              </a:spcBef>
              <a:spcAft>
                <a:spcPts val="0"/>
              </a:spcAft>
              <a:buNone/>
            </a:pPr>
            <a:r>
              <a:rPr lang="en" sz="1100" b="1">
                <a:latin typeface="Montserrat"/>
                <a:ea typeface="Montserrat"/>
                <a:cs typeface="Montserrat"/>
                <a:sym typeface="Montserrat"/>
              </a:rPr>
              <a:t>(i)	a Chronological  (starting with the most recent) or </a:t>
            </a:r>
            <a:endParaRPr sz="1100" b="1">
              <a:latin typeface="Montserrat"/>
              <a:ea typeface="Montserrat"/>
              <a:cs typeface="Montserrat"/>
              <a:sym typeface="Montserrat"/>
            </a:endParaRPr>
          </a:p>
          <a:p>
            <a:pPr marL="0" lvl="0" indent="0" algn="l" rtl="0">
              <a:lnSpc>
                <a:spcPct val="115000"/>
              </a:lnSpc>
              <a:spcBef>
                <a:spcPts val="0"/>
              </a:spcBef>
              <a:spcAft>
                <a:spcPts val="0"/>
              </a:spcAft>
              <a:buNone/>
            </a:pPr>
            <a:endParaRPr sz="1100" b="1">
              <a:latin typeface="Montserrat"/>
              <a:ea typeface="Montserrat"/>
              <a:cs typeface="Montserrat"/>
              <a:sym typeface="Montserrat"/>
            </a:endParaRPr>
          </a:p>
          <a:p>
            <a:pPr marL="0" lvl="0" indent="0" algn="l" rtl="0">
              <a:lnSpc>
                <a:spcPct val="115000"/>
              </a:lnSpc>
              <a:spcBef>
                <a:spcPts val="0"/>
              </a:spcBef>
              <a:spcAft>
                <a:spcPts val="0"/>
              </a:spcAft>
              <a:buNone/>
            </a:pPr>
            <a:r>
              <a:rPr lang="en" sz="1100" b="1">
                <a:latin typeface="Montserrat"/>
                <a:ea typeface="Montserrat"/>
                <a:cs typeface="Montserrat"/>
                <a:sym typeface="Montserrat"/>
              </a:rPr>
              <a:t>(ii )       a functional manner (skill based)</a:t>
            </a:r>
            <a:endParaRPr sz="1100" b="1">
              <a:latin typeface="Montserrat"/>
              <a:ea typeface="Montserrat"/>
              <a:cs typeface="Montserrat"/>
              <a:sym typeface="Montserrat"/>
            </a:endParaRPr>
          </a:p>
          <a:p>
            <a:pPr marL="0" lvl="0" indent="0" algn="l" rtl="0">
              <a:lnSpc>
                <a:spcPct val="115000"/>
              </a:lnSpc>
              <a:spcBef>
                <a:spcPts val="0"/>
              </a:spcBef>
              <a:spcAft>
                <a:spcPts val="0"/>
              </a:spcAft>
              <a:buNone/>
            </a:pPr>
            <a:endParaRPr sz="1100" b="1">
              <a:latin typeface="Montserrat"/>
              <a:ea typeface="Montserrat"/>
              <a:cs typeface="Montserrat"/>
              <a:sym typeface="Montserrat"/>
            </a:endParaRPr>
          </a:p>
          <a:p>
            <a:pPr marL="0" marR="0" lvl="0" indent="0" algn="l" rtl="0">
              <a:lnSpc>
                <a:spcPct val="115000"/>
              </a:lnSpc>
              <a:spcBef>
                <a:spcPts val="0"/>
              </a:spcBef>
              <a:spcAft>
                <a:spcPts val="0"/>
              </a:spcAft>
              <a:buNone/>
            </a:pPr>
            <a:r>
              <a:rPr lang="en" sz="1590" b="1">
                <a:latin typeface="Montserrat"/>
                <a:ea typeface="Montserrat"/>
                <a:cs typeface="Montserrat"/>
                <a:sym typeface="Montserrat"/>
              </a:rPr>
              <a:t>Chronological Format</a:t>
            </a:r>
            <a:endParaRPr sz="1590" b="1">
              <a:latin typeface="Montserrat"/>
              <a:ea typeface="Montserrat"/>
              <a:cs typeface="Montserrat"/>
              <a:sym typeface="Montserrat"/>
            </a:endParaRPr>
          </a:p>
          <a:p>
            <a:pPr marL="0" marR="0" lvl="0" indent="0" algn="l" rtl="0">
              <a:lnSpc>
                <a:spcPct val="115000"/>
              </a:lnSpc>
              <a:spcBef>
                <a:spcPts val="0"/>
              </a:spcBef>
              <a:spcAft>
                <a:spcPts val="0"/>
              </a:spcAft>
              <a:buNone/>
            </a:pPr>
            <a:endParaRPr sz="1590" b="1">
              <a:latin typeface="Montserrat"/>
              <a:ea typeface="Montserrat"/>
              <a:cs typeface="Montserrat"/>
              <a:sym typeface="Montserrat"/>
            </a:endParaRPr>
          </a:p>
          <a:p>
            <a:pPr marL="0" lvl="0" indent="0" algn="l" rtl="0">
              <a:lnSpc>
                <a:spcPct val="115000"/>
              </a:lnSpc>
              <a:spcBef>
                <a:spcPts val="0"/>
              </a:spcBef>
              <a:spcAft>
                <a:spcPts val="0"/>
              </a:spcAft>
              <a:buNone/>
            </a:pPr>
            <a:r>
              <a:rPr lang="en" sz="1100" b="1">
                <a:latin typeface="Montserrat"/>
                <a:ea typeface="Montserrat"/>
                <a:cs typeface="Montserrat"/>
                <a:sym typeface="Montserrat"/>
              </a:rPr>
              <a:t>Starts with the most recent</a:t>
            </a:r>
            <a:endParaRPr sz="1100" b="1">
              <a:latin typeface="Montserrat"/>
              <a:ea typeface="Montserrat"/>
              <a:cs typeface="Montserrat"/>
              <a:sym typeface="Montserrat"/>
            </a:endParaRPr>
          </a:p>
          <a:p>
            <a:pPr marL="0" lvl="0" indent="0" algn="l" rtl="0">
              <a:lnSpc>
                <a:spcPct val="115000"/>
              </a:lnSpc>
              <a:spcBef>
                <a:spcPts val="0"/>
              </a:spcBef>
              <a:spcAft>
                <a:spcPts val="0"/>
              </a:spcAft>
              <a:buNone/>
            </a:pPr>
            <a:endParaRPr sz="1100" b="1">
              <a:latin typeface="Montserrat"/>
              <a:ea typeface="Montserrat"/>
              <a:cs typeface="Montserrat"/>
              <a:sym typeface="Montserrat"/>
            </a:endParaRPr>
          </a:p>
          <a:p>
            <a:pPr marL="457200" lvl="0" indent="-291465" algn="l" rtl="0">
              <a:lnSpc>
                <a:spcPct val="115000"/>
              </a:lnSpc>
              <a:spcBef>
                <a:spcPts val="0"/>
              </a:spcBef>
              <a:spcAft>
                <a:spcPts val="0"/>
              </a:spcAft>
              <a:buSzPct val="100000"/>
              <a:buFont typeface="Montserrat"/>
              <a:buChar char="●"/>
            </a:pPr>
            <a:r>
              <a:rPr lang="en" sz="1100" b="1">
                <a:latin typeface="Montserrat"/>
                <a:ea typeface="Montserrat"/>
                <a:cs typeface="Montserrat"/>
                <a:sym typeface="Montserrat"/>
              </a:rPr>
              <a:t>Highlights your qualifications and jobs </a:t>
            </a:r>
            <a:endParaRPr sz="1100" b="1">
              <a:latin typeface="Montserrat"/>
              <a:ea typeface="Montserrat"/>
              <a:cs typeface="Montserrat"/>
              <a:sym typeface="Montserrat"/>
            </a:endParaRPr>
          </a:p>
          <a:p>
            <a:pPr marL="457200" lvl="0" indent="-291465" algn="l" rtl="0">
              <a:lnSpc>
                <a:spcPct val="115000"/>
              </a:lnSpc>
              <a:spcBef>
                <a:spcPts val="0"/>
              </a:spcBef>
              <a:spcAft>
                <a:spcPts val="0"/>
              </a:spcAft>
              <a:buSzPct val="100000"/>
              <a:buFont typeface="Montserrat"/>
              <a:buChar char="●"/>
            </a:pPr>
            <a:r>
              <a:rPr lang="en" sz="1100" b="1">
                <a:latin typeface="Montserrat"/>
                <a:ea typeface="Montserrat"/>
                <a:cs typeface="Montserrat"/>
                <a:sym typeface="Montserrat"/>
              </a:rPr>
              <a:t>Shows your experience</a:t>
            </a:r>
            <a:endParaRPr sz="1100" b="1">
              <a:latin typeface="Montserrat"/>
              <a:ea typeface="Montserrat"/>
              <a:cs typeface="Montserrat"/>
              <a:sym typeface="Montserrat"/>
            </a:endParaRPr>
          </a:p>
          <a:p>
            <a:pPr marL="457200" lvl="0" indent="0" algn="l" rtl="0">
              <a:lnSpc>
                <a:spcPct val="115000"/>
              </a:lnSpc>
              <a:spcBef>
                <a:spcPts val="0"/>
              </a:spcBef>
              <a:spcAft>
                <a:spcPts val="0"/>
              </a:spcAft>
              <a:buNone/>
            </a:pPr>
            <a:endParaRPr sz="1100" b="1">
              <a:latin typeface="Montserrat"/>
              <a:ea typeface="Montserrat"/>
              <a:cs typeface="Montserrat"/>
              <a:sym typeface="Montserrat"/>
            </a:endParaRPr>
          </a:p>
          <a:p>
            <a:pPr marL="0" marR="0" lvl="0" indent="0" algn="l" rtl="0">
              <a:lnSpc>
                <a:spcPct val="115000"/>
              </a:lnSpc>
              <a:spcBef>
                <a:spcPts val="0"/>
              </a:spcBef>
              <a:spcAft>
                <a:spcPts val="0"/>
              </a:spcAft>
              <a:buNone/>
            </a:pPr>
            <a:r>
              <a:rPr lang="en" sz="1590" b="1">
                <a:latin typeface="Montserrat"/>
                <a:ea typeface="Montserrat"/>
                <a:cs typeface="Montserrat"/>
                <a:sym typeface="Montserrat"/>
              </a:rPr>
              <a:t>Functional or skills-based</a:t>
            </a:r>
            <a:endParaRPr sz="1590" b="1">
              <a:latin typeface="Montserrat"/>
              <a:ea typeface="Montserrat"/>
              <a:cs typeface="Montserrat"/>
              <a:sym typeface="Montserrat"/>
            </a:endParaRPr>
          </a:p>
          <a:p>
            <a:pPr marL="0" lvl="0" indent="0" algn="l" rtl="0">
              <a:lnSpc>
                <a:spcPct val="115000"/>
              </a:lnSpc>
              <a:spcBef>
                <a:spcPts val="0"/>
              </a:spcBef>
              <a:spcAft>
                <a:spcPts val="0"/>
              </a:spcAft>
              <a:buNone/>
            </a:pPr>
            <a:endParaRPr sz="1100"/>
          </a:p>
          <a:p>
            <a:pPr marL="0" lvl="0" indent="0" algn="l" rtl="0">
              <a:lnSpc>
                <a:spcPct val="115000"/>
              </a:lnSpc>
              <a:spcBef>
                <a:spcPts val="0"/>
              </a:spcBef>
              <a:spcAft>
                <a:spcPts val="0"/>
              </a:spcAft>
              <a:buNone/>
            </a:pPr>
            <a:endParaRPr sz="1422" b="1">
              <a:latin typeface="Raleway"/>
              <a:ea typeface="Raleway"/>
              <a:cs typeface="Raleway"/>
              <a:sym typeface="Raleway"/>
            </a:endParaRPr>
          </a:p>
          <a:p>
            <a:pPr marL="0" marR="0" lvl="0" indent="0" algn="just" rtl="0">
              <a:lnSpc>
                <a:spcPct val="100000"/>
              </a:lnSpc>
              <a:spcBef>
                <a:spcPts val="0"/>
              </a:spcBef>
              <a:spcAft>
                <a:spcPts val="0"/>
              </a:spcAft>
              <a:buNone/>
            </a:pPr>
            <a:endParaRPr sz="1756" b="1">
              <a:latin typeface="Montserrat"/>
              <a:ea typeface="Montserrat"/>
              <a:cs typeface="Montserrat"/>
              <a:sym typeface="Montserrat"/>
            </a:endParaRPr>
          </a:p>
        </p:txBody>
      </p:sp>
      <p:pic>
        <p:nvPicPr>
          <p:cNvPr id="101" name="Google Shape;101;p19"/>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pic>
        <p:nvPicPr>
          <p:cNvPr id="102" name="Google Shape;102;p19"/>
          <p:cNvPicPr preferRelativeResize="0"/>
          <p:nvPr/>
        </p:nvPicPr>
        <p:blipFill>
          <a:blip r:embed="rId4">
            <a:alphaModFix/>
          </a:blip>
          <a:stretch>
            <a:fillRect/>
          </a:stretch>
        </p:blipFill>
        <p:spPr>
          <a:xfrm>
            <a:off x="152400" y="1170125"/>
            <a:ext cx="5943600" cy="3505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06"/>
        <p:cNvGrpSpPr/>
        <p:nvPr/>
      </p:nvGrpSpPr>
      <p:grpSpPr>
        <a:xfrm>
          <a:off x="0" y="0"/>
          <a:ext cx="0" cy="0"/>
          <a:chOff x="0" y="0"/>
          <a:chExt cx="0" cy="0"/>
        </a:xfrm>
      </p:grpSpPr>
      <p:sp>
        <p:nvSpPr>
          <p:cNvPr id="107" name="Google Shape;107;p20"/>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08" name="Google Shape;108;p20"/>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590" b="1" dirty="0">
                <a:solidFill>
                  <a:schemeClr val="bg1"/>
                </a:solidFill>
                <a:latin typeface="Montserrat"/>
                <a:ea typeface="Montserrat"/>
                <a:cs typeface="Montserrat"/>
                <a:sym typeface="Montserrat"/>
              </a:rPr>
              <a:t>CV Writing Workshop</a:t>
            </a:r>
            <a:endParaRPr sz="1590" b="1" dirty="0">
              <a:solidFill>
                <a:schemeClr val="bg1"/>
              </a:solidFill>
              <a:latin typeface="Montserrat"/>
              <a:ea typeface="Montserrat"/>
              <a:cs typeface="Montserrat"/>
              <a:sym typeface="Montserrat"/>
            </a:endParaRPr>
          </a:p>
          <a:p>
            <a:pPr marL="0" lvl="0" indent="0" algn="l" rtl="0">
              <a:spcBef>
                <a:spcPts val="0"/>
              </a:spcBef>
              <a:spcAft>
                <a:spcPts val="0"/>
              </a:spcAft>
              <a:buNone/>
            </a:pPr>
            <a:endParaRPr sz="1590" b="1" dirty="0">
              <a:solidFill>
                <a:schemeClr val="bg1"/>
              </a:solidFill>
              <a:latin typeface="Montserrat"/>
              <a:ea typeface="Montserrat"/>
              <a:cs typeface="Montserrat"/>
              <a:sym typeface="Montserrat"/>
            </a:endParaRPr>
          </a:p>
          <a:p>
            <a:pPr marL="0" lvl="0" indent="0" algn="l" rtl="0">
              <a:spcBef>
                <a:spcPts val="0"/>
              </a:spcBef>
              <a:spcAft>
                <a:spcPts val="0"/>
              </a:spcAft>
              <a:buNone/>
            </a:pPr>
            <a:endParaRPr sz="1590" b="1" dirty="0">
              <a:solidFill>
                <a:schemeClr val="bg1"/>
              </a:solidFill>
              <a:latin typeface="Montserrat"/>
              <a:ea typeface="Montserrat"/>
              <a:cs typeface="Montserrat"/>
              <a:sym typeface="Montserrat"/>
            </a:endParaRPr>
          </a:p>
          <a:p>
            <a:pPr marL="0" lvl="0" indent="0" algn="l" rtl="0">
              <a:spcBef>
                <a:spcPts val="0"/>
              </a:spcBef>
              <a:spcAft>
                <a:spcPts val="0"/>
              </a:spcAft>
              <a:buNone/>
            </a:pPr>
            <a:r>
              <a:rPr lang="en" sz="1422" b="1" dirty="0">
                <a:solidFill>
                  <a:schemeClr val="bg1"/>
                </a:solidFill>
                <a:latin typeface="Raleway"/>
                <a:ea typeface="Raleway"/>
                <a:cs typeface="Raleway"/>
                <a:sym typeface="Raleway"/>
              </a:rPr>
              <a:t>Discussion</a:t>
            </a:r>
            <a:endParaRPr sz="1422" b="1" dirty="0">
              <a:solidFill>
                <a:schemeClr val="bg1"/>
              </a:solidFill>
              <a:latin typeface="Raleway"/>
              <a:ea typeface="Raleway"/>
              <a:cs typeface="Raleway"/>
              <a:sym typeface="Raleway"/>
            </a:endParaRPr>
          </a:p>
          <a:p>
            <a:pPr marL="0" marR="0" lvl="0" indent="0" algn="l" rtl="0">
              <a:lnSpc>
                <a:spcPct val="100000"/>
              </a:lnSpc>
              <a:spcBef>
                <a:spcPts val="100"/>
              </a:spcBef>
              <a:spcAft>
                <a:spcPts val="0"/>
              </a:spcAft>
              <a:buNone/>
            </a:pPr>
            <a:r>
              <a:rPr lang="en" sz="1400" b="1" dirty="0">
                <a:solidFill>
                  <a:schemeClr val="bg1"/>
                </a:solidFill>
                <a:latin typeface="Montserrat"/>
                <a:ea typeface="Montserrat"/>
                <a:cs typeface="Montserrat"/>
                <a:sym typeface="Montserrat"/>
              </a:rPr>
              <a:t>	</a:t>
            </a:r>
            <a:endParaRPr sz="1400" b="1" dirty="0">
              <a:solidFill>
                <a:schemeClr val="bg1"/>
              </a:solidFill>
              <a:latin typeface="Montserrat"/>
              <a:ea typeface="Montserrat"/>
              <a:cs typeface="Montserrat"/>
              <a:sym typeface="Montserrat"/>
            </a:endParaRPr>
          </a:p>
          <a:p>
            <a:pPr marL="0" marR="0" lvl="0" indent="0" algn="l" rtl="0">
              <a:lnSpc>
                <a:spcPct val="100000"/>
              </a:lnSpc>
              <a:spcBef>
                <a:spcPts val="100"/>
              </a:spcBef>
              <a:spcAft>
                <a:spcPts val="0"/>
              </a:spcAft>
              <a:buNone/>
            </a:pPr>
            <a:r>
              <a:rPr lang="en" sz="1100" b="1" dirty="0">
                <a:solidFill>
                  <a:schemeClr val="bg1"/>
                </a:solidFill>
                <a:latin typeface="Montserrat"/>
                <a:ea typeface="Montserrat"/>
                <a:cs typeface="Montserrat"/>
                <a:sym typeface="Montserrat"/>
              </a:rPr>
              <a:t>Look at the two samples of CVs (chronological and functional).</a:t>
            </a:r>
            <a:endParaRPr sz="1100" b="1" dirty="0">
              <a:solidFill>
                <a:schemeClr val="bg1"/>
              </a:solidFill>
              <a:latin typeface="Montserrat"/>
              <a:ea typeface="Montserrat"/>
              <a:cs typeface="Montserrat"/>
              <a:sym typeface="Montserrat"/>
            </a:endParaRPr>
          </a:p>
          <a:p>
            <a:pPr marL="0" lvl="0" indent="0" algn="l" rtl="0">
              <a:lnSpc>
                <a:spcPct val="115000"/>
              </a:lnSpc>
              <a:spcBef>
                <a:spcPts val="100"/>
              </a:spcBef>
              <a:spcAft>
                <a:spcPts val="0"/>
              </a:spcAft>
              <a:buNone/>
            </a:pPr>
            <a:endParaRPr sz="1100" b="1" dirty="0">
              <a:solidFill>
                <a:schemeClr val="bg1"/>
              </a:solidFill>
              <a:latin typeface="Montserrat"/>
              <a:ea typeface="Montserrat"/>
              <a:cs typeface="Montserrat"/>
              <a:sym typeface="Montserrat"/>
            </a:endParaRPr>
          </a:p>
          <a:p>
            <a:pPr marL="457200" lvl="0" indent="-291465" algn="l" rtl="0">
              <a:lnSpc>
                <a:spcPct val="115000"/>
              </a:lnSpc>
              <a:spcBef>
                <a:spcPts val="0"/>
              </a:spcBef>
              <a:spcAft>
                <a:spcPts val="0"/>
              </a:spcAft>
              <a:buSzPct val="100000"/>
              <a:buFont typeface="Montserrat"/>
              <a:buChar char="●"/>
            </a:pPr>
            <a:r>
              <a:rPr lang="en" sz="1100" b="1" dirty="0">
                <a:solidFill>
                  <a:schemeClr val="bg1"/>
                </a:solidFill>
                <a:latin typeface="Montserrat"/>
                <a:ea typeface="Montserrat"/>
                <a:cs typeface="Montserrat"/>
                <a:sym typeface="Montserrat"/>
              </a:rPr>
              <a:t>How do they present the same information in different ways? </a:t>
            </a:r>
            <a:endParaRPr sz="1100" b="1" dirty="0">
              <a:solidFill>
                <a:schemeClr val="bg1"/>
              </a:solidFill>
              <a:latin typeface="Montserrat"/>
              <a:ea typeface="Montserrat"/>
              <a:cs typeface="Montserrat"/>
              <a:sym typeface="Montserrat"/>
            </a:endParaRPr>
          </a:p>
          <a:p>
            <a:pPr marL="457200" lvl="0" indent="-291465" algn="l" rtl="0">
              <a:lnSpc>
                <a:spcPct val="115000"/>
              </a:lnSpc>
              <a:spcBef>
                <a:spcPts val="0"/>
              </a:spcBef>
              <a:spcAft>
                <a:spcPts val="0"/>
              </a:spcAft>
              <a:buSzPct val="100000"/>
              <a:buFont typeface="Montserrat"/>
              <a:buChar char="●"/>
            </a:pPr>
            <a:r>
              <a:rPr lang="en" sz="1100" b="1" dirty="0">
                <a:solidFill>
                  <a:schemeClr val="bg1"/>
                </a:solidFill>
                <a:latin typeface="Montserrat"/>
                <a:ea typeface="Montserrat"/>
                <a:cs typeface="Montserrat"/>
                <a:sym typeface="Montserrat"/>
              </a:rPr>
              <a:t>What does each one highlight? </a:t>
            </a:r>
            <a:endParaRPr sz="1100" b="1" dirty="0">
              <a:solidFill>
                <a:schemeClr val="bg1"/>
              </a:solidFill>
              <a:latin typeface="Montserrat"/>
              <a:ea typeface="Montserrat"/>
              <a:cs typeface="Montserrat"/>
              <a:sym typeface="Montserrat"/>
            </a:endParaRPr>
          </a:p>
          <a:p>
            <a:pPr marL="457200" lvl="0" indent="-291465" algn="l" rtl="0">
              <a:lnSpc>
                <a:spcPct val="115000"/>
              </a:lnSpc>
              <a:spcBef>
                <a:spcPts val="0"/>
              </a:spcBef>
              <a:spcAft>
                <a:spcPts val="0"/>
              </a:spcAft>
              <a:buSzPct val="100000"/>
              <a:buFont typeface="Montserrat"/>
              <a:buChar char="●"/>
            </a:pPr>
            <a:r>
              <a:rPr lang="en" sz="1100" b="1" dirty="0">
                <a:solidFill>
                  <a:schemeClr val="bg1"/>
                </a:solidFill>
                <a:latin typeface="Montserrat"/>
                <a:ea typeface="Montserrat"/>
                <a:cs typeface="Montserrat"/>
                <a:sym typeface="Montserrat"/>
              </a:rPr>
              <a:t>What are the pros and cons of each?</a:t>
            </a:r>
            <a:endParaRPr sz="1100" b="1"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1100" b="1"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1100" dirty="0">
              <a:solidFill>
                <a:schemeClr val="bg1"/>
              </a:solidFill>
            </a:endParaRPr>
          </a:p>
          <a:p>
            <a:pPr marL="0" lvl="0" indent="0" algn="l" rtl="0">
              <a:lnSpc>
                <a:spcPct val="115000"/>
              </a:lnSpc>
              <a:spcBef>
                <a:spcPts val="0"/>
              </a:spcBef>
              <a:spcAft>
                <a:spcPts val="0"/>
              </a:spcAft>
              <a:buNone/>
            </a:pPr>
            <a:endParaRPr sz="1100" dirty="0">
              <a:solidFill>
                <a:schemeClr val="bg1"/>
              </a:solidFill>
            </a:endParaRPr>
          </a:p>
          <a:p>
            <a:pPr marL="0" lvl="0" indent="0" algn="l" rtl="0">
              <a:lnSpc>
                <a:spcPct val="115000"/>
              </a:lnSpc>
              <a:spcBef>
                <a:spcPts val="0"/>
              </a:spcBef>
              <a:spcAft>
                <a:spcPts val="0"/>
              </a:spcAft>
              <a:buNone/>
            </a:pPr>
            <a:r>
              <a:rPr lang="en" sz="1422" b="1" dirty="0">
                <a:solidFill>
                  <a:schemeClr val="bg1"/>
                </a:solidFill>
                <a:latin typeface="Raleway"/>
                <a:ea typeface="Raleway"/>
                <a:cs typeface="Raleway"/>
                <a:sym typeface="Raleway"/>
              </a:rPr>
              <a:t>Game - Activity: Play the Boss:</a:t>
            </a:r>
            <a:endParaRPr sz="1422" b="1" dirty="0">
              <a:solidFill>
                <a:schemeClr val="bg1"/>
              </a:solidFill>
              <a:latin typeface="Raleway"/>
              <a:ea typeface="Raleway"/>
              <a:cs typeface="Raleway"/>
              <a:sym typeface="Raleway"/>
            </a:endParaRPr>
          </a:p>
          <a:p>
            <a:pPr marL="0" lvl="0" indent="0" algn="l" rtl="0">
              <a:lnSpc>
                <a:spcPct val="115000"/>
              </a:lnSpc>
              <a:spcBef>
                <a:spcPts val="0"/>
              </a:spcBef>
              <a:spcAft>
                <a:spcPts val="0"/>
              </a:spcAft>
              <a:buNone/>
            </a:pPr>
            <a:endParaRPr sz="1422" b="1" dirty="0">
              <a:solidFill>
                <a:schemeClr val="bg1"/>
              </a:solidFill>
              <a:latin typeface="Raleway"/>
              <a:ea typeface="Raleway"/>
              <a:cs typeface="Raleway"/>
              <a:sym typeface="Raleway"/>
            </a:endParaRPr>
          </a:p>
          <a:p>
            <a:pPr marL="0" lvl="0" indent="0" algn="l" rtl="0">
              <a:lnSpc>
                <a:spcPct val="115000"/>
              </a:lnSpc>
              <a:spcBef>
                <a:spcPts val="0"/>
              </a:spcBef>
              <a:spcAft>
                <a:spcPts val="0"/>
              </a:spcAft>
              <a:buNone/>
            </a:pPr>
            <a:r>
              <a:rPr lang="en" sz="1100" u="sng" dirty="0">
                <a:solidFill>
                  <a:schemeClr val="bg1"/>
                </a:solidFill>
                <a:hlinkClick r:id="rId3">
                  <a:extLst>
                    <a:ext uri="{A12FA001-AC4F-418D-AE19-62706E023703}">
                      <ahyp:hlinkClr xmlns:ahyp="http://schemas.microsoft.com/office/drawing/2018/hyperlinkcolor" val="tx"/>
                    </a:ext>
                  </a:extLst>
                </a:hlinkClick>
              </a:rPr>
              <a:t>play-the-boss-student | work |Barclays Life Skills</a:t>
            </a:r>
            <a:endParaRPr sz="1100" dirty="0">
              <a:solidFill>
                <a:schemeClr val="bg1"/>
              </a:solidFill>
            </a:endParaRPr>
          </a:p>
          <a:p>
            <a:pPr marL="0" lvl="0" indent="0" algn="l" rtl="0">
              <a:lnSpc>
                <a:spcPct val="115000"/>
              </a:lnSpc>
              <a:spcBef>
                <a:spcPts val="0"/>
              </a:spcBef>
              <a:spcAft>
                <a:spcPts val="0"/>
              </a:spcAft>
              <a:buNone/>
            </a:pPr>
            <a:endParaRPr sz="1100" dirty="0">
              <a:solidFill>
                <a:schemeClr val="bg1"/>
              </a:solidFill>
            </a:endParaRPr>
          </a:p>
          <a:p>
            <a:pPr marL="457200" marR="0" lvl="0" indent="-291465" algn="l" rtl="0">
              <a:lnSpc>
                <a:spcPct val="115000"/>
              </a:lnSpc>
              <a:spcBef>
                <a:spcPts val="0"/>
              </a:spcBef>
              <a:spcAft>
                <a:spcPts val="0"/>
              </a:spcAft>
              <a:buSzPct val="100000"/>
              <a:buFont typeface="Montserrat"/>
              <a:buChar char="●"/>
            </a:pPr>
            <a:r>
              <a:rPr lang="en" sz="1100" b="1" dirty="0">
                <a:solidFill>
                  <a:schemeClr val="bg1"/>
                </a:solidFill>
                <a:latin typeface="Montserrat"/>
                <a:ea typeface="Montserrat"/>
                <a:cs typeface="Montserrat"/>
                <a:sym typeface="Montserrat"/>
              </a:rPr>
              <a:t>Against the clock, play the boss and choose the CVs you think should be picked for the job.</a:t>
            </a:r>
            <a:endParaRPr sz="1100" b="1" dirty="0">
              <a:solidFill>
                <a:schemeClr val="bg1"/>
              </a:solidFill>
              <a:latin typeface="Montserrat"/>
              <a:ea typeface="Montserrat"/>
              <a:cs typeface="Montserrat"/>
              <a:sym typeface="Montserrat"/>
            </a:endParaRPr>
          </a:p>
          <a:p>
            <a:pPr marL="457200" marR="0" lvl="0" indent="-291465" algn="l" rtl="0">
              <a:lnSpc>
                <a:spcPct val="115000"/>
              </a:lnSpc>
              <a:spcBef>
                <a:spcPts val="0"/>
              </a:spcBef>
              <a:spcAft>
                <a:spcPts val="0"/>
              </a:spcAft>
              <a:buSzPct val="100000"/>
              <a:buFont typeface="Montserrat"/>
              <a:buChar char="●"/>
            </a:pPr>
            <a:r>
              <a:rPr lang="en" sz="1100" b="1" dirty="0">
                <a:solidFill>
                  <a:schemeClr val="bg1"/>
                </a:solidFill>
                <a:latin typeface="Montserrat"/>
                <a:ea typeface="Montserrat"/>
                <a:cs typeface="Montserrat"/>
                <a:sym typeface="Montserrat"/>
              </a:rPr>
              <a:t>Give the correct CVs a thumbs up and the CVs with mistakes a thumbs down.</a:t>
            </a:r>
            <a:endParaRPr sz="1100" b="1" dirty="0">
              <a:solidFill>
                <a:schemeClr val="bg1"/>
              </a:solidFill>
              <a:latin typeface="Montserrat"/>
              <a:ea typeface="Montserrat"/>
              <a:cs typeface="Montserrat"/>
              <a:sym typeface="Montserrat"/>
            </a:endParaRPr>
          </a:p>
          <a:p>
            <a:pPr marL="457200" marR="0" lvl="0" indent="-291465" algn="l" rtl="0">
              <a:lnSpc>
                <a:spcPct val="115000"/>
              </a:lnSpc>
              <a:spcBef>
                <a:spcPts val="0"/>
              </a:spcBef>
              <a:spcAft>
                <a:spcPts val="0"/>
              </a:spcAft>
              <a:buSzPct val="100000"/>
              <a:buFont typeface="Montserrat"/>
              <a:buChar char="●"/>
            </a:pPr>
            <a:r>
              <a:rPr lang="en" sz="1100" b="1" dirty="0">
                <a:solidFill>
                  <a:schemeClr val="bg1"/>
                </a:solidFill>
                <a:latin typeface="Montserrat"/>
                <a:ea typeface="Montserrat"/>
                <a:cs typeface="Montserrat"/>
                <a:sym typeface="Montserrat"/>
              </a:rPr>
              <a:t>See how well you did by comparing your choices to the boss.</a:t>
            </a:r>
            <a:endParaRPr sz="1100" b="1" dirty="0">
              <a:solidFill>
                <a:schemeClr val="bg1"/>
              </a:solidFill>
              <a:latin typeface="Montserrat"/>
              <a:ea typeface="Montserrat"/>
              <a:cs typeface="Montserrat"/>
              <a:sym typeface="Montserrat"/>
            </a:endParaRPr>
          </a:p>
          <a:p>
            <a:pPr marL="457200" marR="0" lvl="0" indent="0" algn="l" rtl="0">
              <a:lnSpc>
                <a:spcPct val="115000"/>
              </a:lnSpc>
              <a:spcBef>
                <a:spcPts val="0"/>
              </a:spcBef>
              <a:spcAft>
                <a:spcPts val="0"/>
              </a:spcAft>
              <a:buNone/>
            </a:pPr>
            <a:endParaRPr sz="1100" b="1" dirty="0">
              <a:solidFill>
                <a:schemeClr val="bg1"/>
              </a:solidFill>
              <a:latin typeface="Montserrat"/>
              <a:ea typeface="Montserrat"/>
              <a:cs typeface="Montserrat"/>
              <a:sym typeface="Montserrat"/>
            </a:endParaRPr>
          </a:p>
          <a:p>
            <a:pPr marL="0" marR="0" lvl="0" indent="0" algn="l" rtl="0">
              <a:lnSpc>
                <a:spcPct val="100000"/>
              </a:lnSpc>
              <a:spcBef>
                <a:spcPts val="100"/>
              </a:spcBef>
              <a:spcAft>
                <a:spcPts val="0"/>
              </a:spcAft>
              <a:buNone/>
            </a:pPr>
            <a:endParaRPr sz="1590" b="1" dirty="0">
              <a:solidFill>
                <a:schemeClr val="bg1"/>
              </a:solidFill>
              <a:latin typeface="Montserrat"/>
              <a:ea typeface="Montserrat"/>
              <a:cs typeface="Montserrat"/>
              <a:sym typeface="Montserrat"/>
            </a:endParaRPr>
          </a:p>
          <a:p>
            <a:pPr marL="0" lvl="0" indent="0" algn="l" rtl="0">
              <a:lnSpc>
                <a:spcPct val="115000"/>
              </a:lnSpc>
              <a:spcBef>
                <a:spcPts val="100"/>
              </a:spcBef>
              <a:spcAft>
                <a:spcPts val="0"/>
              </a:spcAft>
              <a:buNone/>
            </a:pPr>
            <a:endParaRPr sz="1422" b="1" dirty="0">
              <a:latin typeface="Raleway"/>
              <a:ea typeface="Raleway"/>
              <a:cs typeface="Raleway"/>
              <a:sym typeface="Raleway"/>
            </a:endParaRPr>
          </a:p>
          <a:p>
            <a:pPr marL="0" marR="0" lvl="0" indent="0" algn="just" rtl="0">
              <a:lnSpc>
                <a:spcPct val="100000"/>
              </a:lnSpc>
              <a:spcBef>
                <a:spcPts val="0"/>
              </a:spcBef>
              <a:spcAft>
                <a:spcPts val="0"/>
              </a:spcAft>
              <a:buNone/>
            </a:pPr>
            <a:endParaRPr sz="1756" b="1" dirty="0">
              <a:latin typeface="Montserrat"/>
              <a:ea typeface="Montserrat"/>
              <a:cs typeface="Montserrat"/>
              <a:sym typeface="Montserrat"/>
            </a:endParaRPr>
          </a:p>
        </p:txBody>
      </p:sp>
      <p:pic>
        <p:nvPicPr>
          <p:cNvPr id="109" name="Google Shape;109;p20"/>
          <p:cNvPicPr preferRelativeResize="0"/>
          <p:nvPr/>
        </p:nvPicPr>
        <p:blipFill rotWithShape="1">
          <a:blip r:embed="rId4">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3DC9F144E51744BF26B61B11743036" ma:contentTypeVersion="2" ma:contentTypeDescription="Create a new document." ma:contentTypeScope="" ma:versionID="b74fb7551df0929310d3b764473be4ef">
  <xsd:schema xmlns:xsd="http://www.w3.org/2001/XMLSchema" xmlns:xs="http://www.w3.org/2001/XMLSchema" xmlns:p="http://schemas.microsoft.com/office/2006/metadata/properties" xmlns:ns2="dc0a4e51-1e5b-4384-bef5-bf4d419802ee" targetNamespace="http://schemas.microsoft.com/office/2006/metadata/properties" ma:root="true" ma:fieldsID="b951abe2556eae5ca41594dd2967819f" ns2:_="">
    <xsd:import namespace="dc0a4e51-1e5b-4384-bef5-bf4d419802e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0a4e51-1e5b-4384-bef5-bf4d419802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6395E8C-0FCD-4829-B88F-34A97E95F11A}"/>
</file>

<file path=customXml/itemProps2.xml><?xml version="1.0" encoding="utf-8"?>
<ds:datastoreItem xmlns:ds="http://schemas.openxmlformats.org/officeDocument/2006/customXml" ds:itemID="{F881A073-F9B9-45A5-8320-C9A450DDB379}"/>
</file>

<file path=customXml/itemProps3.xml><?xml version="1.0" encoding="utf-8"?>
<ds:datastoreItem xmlns:ds="http://schemas.openxmlformats.org/officeDocument/2006/customXml" ds:itemID="{CE8D063F-F625-43C2-82EA-D78F1B585BFE}"/>
</file>

<file path=docProps/app.xml><?xml version="1.0" encoding="utf-8"?>
<Properties xmlns="http://schemas.openxmlformats.org/officeDocument/2006/extended-properties" xmlns:vt="http://schemas.openxmlformats.org/officeDocument/2006/docPropsVTypes">
  <Template/>
  <TotalTime>14</TotalTime>
  <Words>867</Words>
  <Application>Microsoft Office PowerPoint</Application>
  <PresentationFormat>On-screen Show (16:9)</PresentationFormat>
  <Paragraphs>216</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Montserrat</vt:lpstr>
      <vt:lpstr>Raleway</vt:lpstr>
      <vt:lpstr>Simple Light</vt:lpstr>
      <vt:lpstr>Job Market Skills (FL501):  Getting a Job in the Future of the IT Sector CV Writing Workshop  </vt:lpstr>
      <vt:lpstr>CV Writing Workshop            </vt:lpstr>
      <vt:lpstr>CV Writing Workshop     Introduction  You might have written a CV when you applied for previous jobs or internships or you may never have written a CV before.   Either way, the Curriculum Vitae (CV, meaning ‘course of life’ in Latin) is likely to be your first opportunity to tell potential employers why you’re the right person for the job. So, it’s worth spending the time and energy to make it as impactful as possible for every application.        </vt:lpstr>
      <vt:lpstr>CV Writing Workshop      What  is a CV?  The CV is a document that helps one demonstrate their skills, interests and experience to potential employers.  Class Activity  What do you think makes a CV stand out? Use the interactive worksheet to give your answers     </vt:lpstr>
      <vt:lpstr>CV Writing Workshop     What should go on my CV?  Your name and contact details  Skills and personality traits that show you are a fit for the job description advertised  Your education and qualifications  Past jobs and work experience  Interests that show the ‘whole person’  Referees – people who can back up what you say on your CV  Writing a Personal Profile.  In this part, you need to highlight your best skills and personal qualities. Think about whether your skills can transfer to the field of work as learnt in Lesson 2.     </vt:lpstr>
      <vt:lpstr>CV Writing Workshop     How Should I Organise my CV?  The information on your CV should be organised in either:-   (i) a Chronological  (starting with the most recent) or   (ii )       a functional manner (skill based)  Chronological Format  Starts with the most recent  Highlights your qualifications and jobs  Shows your experience  Functional or skills-based  Highlights your skills and qualities  Shows your ability   </vt:lpstr>
      <vt:lpstr>CV Writing Workshop: Chronological CV     How Should I Organise my CV?  The information on your CV should be organised in either:-   (i) a Chronological  (starting with the most recent) or   (ii )       a functional manner (skill based)  Chronological Format  Starts with the most recent  Highlights your qualifications and jobs  Shows your experience  Functional or skills-based   </vt:lpstr>
      <vt:lpstr>CV Writing Workshop: Functional CV     How Should I Organise my CV?  The information on your CV should be organised in either:-   (i) a Chronological  (starting with the most recent) or   (ii )       a functional manner (skill based)  Chronological Format  Starts with the most recent  Highlights your qualifications and jobs  Shows your experience  Functional or skills-based   </vt:lpstr>
      <vt:lpstr>CV Writing Workshop   Discussion   Look at the two samples of CVs (chronological and functional).  How do they present the same information in different ways?  What does each one highlight?  What are the pros and cons of each?    Game - Activity: Play the Boss:  play-the-boss-student | work |Barclays Life Skills  Against the clock, play the boss and choose the CVs you think should be picked for the job. Give the correct CVs a thumbs up and the CVs with mistakes a thumbs down. See how well you did by comparing your choices to the boss.    </vt:lpstr>
      <vt:lpstr>CV Writing Workshop: Playing the Boss - Yea or Nay?     </vt:lpstr>
      <vt:lpstr>CV Writing Workshop     Discussion   What did you find most challenging about reviewing the CVs? What did you learn about the way an employer may review your CV? What three things will you consider when writing or fine tuning your CV?  </vt:lpstr>
      <vt:lpstr>CV Writing Workshop     Discussion   What did you find most challenging about reviewing the CVs? What did you learn about the way an employer may review your CV? What three things will you consider when writing or fine tuning your CV?  </vt:lpstr>
      <vt:lpstr>CV Writing Workshop     Listening Activity   Listen to the following video on how to Create the Perfect Software developer CV  https://www.bing.com/videos/search?q</vt:lpstr>
      <vt:lpstr>Discussion     Teacher Led Discussion on CV Reviews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Market Skills (FL501):  Getting a Job in the Future of the IT Sector CV Writing Workshop</dc:title>
  <dc:creator>Mbugua</dc:creator>
  <cp:lastModifiedBy>Mbugua</cp:lastModifiedBy>
  <cp:revision>2</cp:revision>
  <dcterms:modified xsi:type="dcterms:W3CDTF">2023-02-17T06:04:50Z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0x010100393DC9F144E51744BF26B61B11743036</vt:lpwstr>
  </property>
</Properties>
</file>