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63" r:id="rId3"/>
    <p:sldId id="257" r:id="rId4"/>
    <p:sldId id="258" r:id="rId5"/>
    <p:sldId id="259" r:id="rId6"/>
    <p:sldId id="260" r:id="rId7"/>
    <p:sldId id="261" r:id="rId8"/>
    <p:sldId id="264" r:id="rId9"/>
  </p:sldIdLst>
  <p:sldSz cx="9144000" cy="5143500" type="screen16x9"/>
  <p:notesSz cx="6858000" cy="9144000"/>
  <p:embeddedFontLst>
    <p:embeddedFont>
      <p:font typeface="Montserrat" panose="00000500000000000000" pitchFamily="2"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10"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bdc966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bdc9662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5bdc96627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5bdc96627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5bdc96627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5bdc96627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5bdc96627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5bdc96627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bdc96627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bdc96627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bdc96627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bdc96627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barclayslifeskills.com/i-want-to-prepare-for-an-interview/left-education/virtual-interview/"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hyperlink" Target="https://barclayslifeskills.com/i-want-to-prepare-for-an-interview/left-education/virtual-interview/" TargetMode="External"/><Relationship Id="rId5" Type="http://schemas.openxmlformats.org/officeDocument/2006/relationships/hyperlink" Target="http://hrweb.berkeley.edu/sites/default/files/attachments/action-verbs.pdf" TargetMode="External"/><Relationship Id="rId4" Type="http://schemas.openxmlformats.org/officeDocument/2006/relationships/hyperlink" Target="https://blog.ongig.com/writing-job-descriptions/action-verbs-for-job-description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blog.ongig.com/writing-job-descriptions/action-verbs-for-job-descriptions/"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073700" y="1525550"/>
            <a:ext cx="3000375" cy="2228850"/>
          </a:xfrm>
          <a:prstGeom prst="rect">
            <a:avLst/>
          </a:prstGeom>
          <a:noFill/>
          <a:ln>
            <a:noFill/>
          </a:ln>
        </p:spPr>
      </p:pic>
      <p:sp>
        <p:nvSpPr>
          <p:cNvPr id="56" name="Google Shape;56;p13"/>
          <p:cNvSpPr txBox="1">
            <a:spLocks noGrp="1"/>
          </p:cNvSpPr>
          <p:nvPr>
            <p:ph type="title"/>
          </p:nvPr>
        </p:nvSpPr>
        <p:spPr>
          <a:xfrm>
            <a:off x="111125" y="445025"/>
            <a:ext cx="872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90" b="1" dirty="0">
                <a:solidFill>
                  <a:schemeClr val="bg1"/>
                </a:solidFill>
                <a:latin typeface="Montserrat"/>
                <a:ea typeface="Montserrat"/>
                <a:cs typeface="Montserrat"/>
                <a:sym typeface="Montserrat"/>
              </a:rPr>
              <a:t>Job Market Skills Recruitment and HR</a:t>
            </a:r>
            <a:endParaRPr sz="2090" dirty="0">
              <a:solidFill>
                <a:schemeClr val="bg1"/>
              </a:solidFill>
              <a:latin typeface="Raleway"/>
              <a:ea typeface="Raleway"/>
              <a:cs typeface="Raleway"/>
              <a:sym typeface="Raleway"/>
            </a:endParaRPr>
          </a:p>
          <a:p>
            <a:pPr marL="0" lvl="0" indent="0" algn="l" rtl="0">
              <a:spcBef>
                <a:spcPts val="0"/>
              </a:spcBef>
              <a:spcAft>
                <a:spcPts val="0"/>
              </a:spcAft>
              <a:buClr>
                <a:schemeClr val="dk1"/>
              </a:buClr>
              <a:buSzPct val="78571"/>
              <a:buFont typeface="Arial"/>
              <a:buNone/>
            </a:pPr>
            <a:r>
              <a:rPr lang="en" sz="1400" dirty="0">
                <a:solidFill>
                  <a:schemeClr val="bg1"/>
                </a:solidFill>
              </a:rPr>
              <a:t> </a:t>
            </a:r>
            <a:endParaRPr sz="1400" dirty="0">
              <a:solidFill>
                <a:schemeClr val="bg1"/>
              </a:solidFill>
            </a:endParaRPr>
          </a:p>
          <a:p>
            <a:pPr marL="0" lvl="0" indent="0" algn="l" rtl="0">
              <a:spcBef>
                <a:spcPts val="0"/>
              </a:spcBef>
              <a:spcAft>
                <a:spcPts val="0"/>
              </a:spcAft>
              <a:buNone/>
            </a:pPr>
            <a:endParaRPr sz="1400" dirty="0">
              <a:solidFill>
                <a:srgbClr val="000000"/>
              </a:solidFill>
            </a:endParaRPr>
          </a:p>
        </p:txBody>
      </p:sp>
      <p:sp>
        <p:nvSpPr>
          <p:cNvPr id="57" name="Google Shape;57;p13"/>
          <p:cNvSpPr txBox="1">
            <a:spLocks noGrp="1"/>
          </p:cNvSpPr>
          <p:nvPr>
            <p:ph type="body" idx="1"/>
          </p:nvPr>
        </p:nvSpPr>
        <p:spPr>
          <a:xfrm rot="10800000" flipH="1">
            <a:off x="111125" y="1152400"/>
            <a:ext cx="3999900" cy="375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8" name="Google Shape;58;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018"/>
              <a:buNone/>
            </a:pPr>
            <a:endParaRPr sz="2090" b="1" dirty="0">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2090" b="1" dirty="0">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2090" b="1" dirty="0">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Clr>
                <a:schemeClr val="dk1"/>
              </a:buClr>
              <a:buSzPts val="1018"/>
              <a:buFont typeface="Arial"/>
              <a:buNone/>
            </a:pPr>
            <a:endParaRPr sz="2090" b="1" dirty="0">
              <a:solidFill>
                <a:schemeClr val="bg1"/>
              </a:solidFill>
              <a:latin typeface="Montserrat"/>
              <a:ea typeface="Montserrat"/>
              <a:cs typeface="Montserrat"/>
              <a:sym typeface="Montserrat"/>
            </a:endParaRPr>
          </a:p>
          <a:p>
            <a:pPr marL="914400" lvl="0" indent="0" algn="l" rtl="0">
              <a:lnSpc>
                <a:spcPct val="90000"/>
              </a:lnSpc>
              <a:spcBef>
                <a:spcPts val="0"/>
              </a:spcBef>
              <a:spcAft>
                <a:spcPts val="0"/>
              </a:spcAft>
              <a:buNone/>
            </a:pPr>
            <a:endParaRPr sz="2090" b="1" dirty="0">
              <a:solidFill>
                <a:schemeClr val="bg1"/>
              </a:solidFill>
              <a:latin typeface="Montserrat"/>
              <a:ea typeface="Montserrat"/>
              <a:cs typeface="Montserrat"/>
              <a:sym typeface="Montserrat"/>
            </a:endParaRPr>
          </a:p>
          <a:p>
            <a:pPr marL="457200" lvl="0" indent="-361315" algn="l" rtl="0">
              <a:lnSpc>
                <a:spcPct val="90000"/>
              </a:lnSpc>
              <a:spcBef>
                <a:spcPts val="0"/>
              </a:spcBef>
              <a:spcAft>
                <a:spcPts val="0"/>
              </a:spcAft>
              <a:buClr>
                <a:schemeClr val="dk1"/>
              </a:buClr>
              <a:buSzPts val="2090"/>
              <a:buFont typeface="Montserrat"/>
              <a:buChar char="●"/>
            </a:pPr>
            <a:r>
              <a:rPr lang="en" sz="2090" b="1" dirty="0">
                <a:solidFill>
                  <a:schemeClr val="bg1"/>
                </a:solidFill>
                <a:latin typeface="Montserrat"/>
                <a:ea typeface="Montserrat"/>
                <a:cs typeface="Montserrat"/>
                <a:sym typeface="Montserrat"/>
              </a:rPr>
              <a:t>Mock Job Interview Practice</a:t>
            </a:r>
          </a:p>
          <a:p>
            <a:pPr marL="457200" lvl="0" indent="-361315" algn="l" rtl="0">
              <a:lnSpc>
                <a:spcPct val="90000"/>
              </a:lnSpc>
              <a:spcBef>
                <a:spcPts val="0"/>
              </a:spcBef>
              <a:spcAft>
                <a:spcPts val="0"/>
              </a:spcAft>
              <a:buClr>
                <a:schemeClr val="dk1"/>
              </a:buClr>
              <a:buSzPts val="2090"/>
              <a:buFont typeface="Montserrat"/>
              <a:buChar char="●"/>
            </a:pPr>
            <a:endParaRPr lang="en" sz="2090" b="1" dirty="0">
              <a:solidFill>
                <a:schemeClr val="bg1"/>
              </a:solidFill>
              <a:latin typeface="Montserrat"/>
              <a:ea typeface="Montserrat"/>
              <a:cs typeface="Montserrat"/>
              <a:sym typeface="Montserrat"/>
            </a:endParaRPr>
          </a:p>
          <a:p>
            <a:pPr marL="457200" lvl="0" indent="-361315" algn="l" rtl="0">
              <a:lnSpc>
                <a:spcPct val="90000"/>
              </a:lnSpc>
              <a:spcBef>
                <a:spcPts val="0"/>
              </a:spcBef>
              <a:spcAft>
                <a:spcPts val="0"/>
              </a:spcAft>
              <a:buClr>
                <a:schemeClr val="dk1"/>
              </a:buClr>
              <a:buSzPts val="2090"/>
              <a:buFont typeface="Montserrat"/>
              <a:buChar char="●"/>
            </a:pPr>
            <a:r>
              <a:rPr lang="en-US" sz="2090" b="1" dirty="0">
                <a:solidFill>
                  <a:schemeClr val="bg1"/>
                </a:solidFill>
                <a:latin typeface="Montserrat"/>
                <a:ea typeface="Montserrat"/>
                <a:cs typeface="Montserrat"/>
                <a:sym typeface="Montserrat"/>
              </a:rPr>
              <a:t>CV Writing Workshop </a:t>
            </a:r>
          </a:p>
          <a:p>
            <a:pPr marL="914400" lvl="0" indent="0" algn="l" rtl="0">
              <a:lnSpc>
                <a:spcPct val="90000"/>
              </a:lnSpc>
              <a:spcBef>
                <a:spcPts val="0"/>
              </a:spcBef>
              <a:spcAft>
                <a:spcPts val="0"/>
              </a:spcAft>
              <a:buNone/>
            </a:pPr>
            <a:endParaRPr lang="en-US" sz="2090" b="1" dirty="0">
              <a:solidFill>
                <a:schemeClr val="bg1"/>
              </a:solidFill>
              <a:latin typeface="Montserrat"/>
              <a:ea typeface="Montserrat"/>
              <a:cs typeface="Montserrat"/>
              <a:sym typeface="Montserrat"/>
            </a:endParaRPr>
          </a:p>
          <a:p>
            <a:pPr marL="457200" lvl="0" indent="-361315" algn="l" rtl="0">
              <a:lnSpc>
                <a:spcPct val="90000"/>
              </a:lnSpc>
              <a:spcBef>
                <a:spcPts val="0"/>
              </a:spcBef>
              <a:spcAft>
                <a:spcPts val="0"/>
              </a:spcAft>
              <a:buClr>
                <a:schemeClr val="dk1"/>
              </a:buClr>
              <a:buSzPts val="2090"/>
              <a:buFont typeface="Montserrat"/>
              <a:buChar char="●"/>
            </a:pPr>
            <a:r>
              <a:rPr lang="en-US" sz="2090" b="1">
                <a:solidFill>
                  <a:schemeClr val="bg1"/>
                </a:solidFill>
                <a:latin typeface="Montserrat"/>
                <a:ea typeface="Montserrat"/>
                <a:cs typeface="Montserrat"/>
                <a:sym typeface="Montserrat"/>
              </a:rPr>
              <a:t>Action Verbs</a:t>
            </a:r>
          </a:p>
          <a:p>
            <a:pPr marL="457200" lvl="0" indent="-361315" algn="l" rtl="0">
              <a:lnSpc>
                <a:spcPct val="90000"/>
              </a:lnSpc>
              <a:spcBef>
                <a:spcPts val="0"/>
              </a:spcBef>
              <a:spcAft>
                <a:spcPts val="0"/>
              </a:spcAft>
              <a:buClr>
                <a:schemeClr val="dk1"/>
              </a:buClr>
              <a:buSzPts val="2090"/>
              <a:buFont typeface="Montserrat"/>
              <a:buChar char="●"/>
            </a:pPr>
            <a:endParaRPr sz="2090" b="1" dirty="0">
              <a:solidFill>
                <a:schemeClr val="bg1"/>
              </a:solidFill>
              <a:latin typeface="Montserrat"/>
              <a:ea typeface="Montserrat"/>
              <a:cs typeface="Montserrat"/>
              <a:sym typeface="Montserrat"/>
            </a:endParaRPr>
          </a:p>
          <a:p>
            <a:pPr marL="0" lvl="0" indent="0" algn="l" rtl="0">
              <a:lnSpc>
                <a:spcPct val="105000"/>
              </a:lnSpc>
              <a:spcBef>
                <a:spcPts val="0"/>
              </a:spcBef>
              <a:spcAft>
                <a:spcPts val="1200"/>
              </a:spcAft>
              <a:buSzPts val="1018"/>
              <a:buNone/>
            </a:pPr>
            <a:endParaRPr sz="1295" b="1" dirty="0"/>
          </a:p>
        </p:txBody>
      </p:sp>
      <p:pic>
        <p:nvPicPr>
          <p:cNvPr id="59" name="Google Shape;59;p13"/>
          <p:cNvPicPr preferRelativeResize="0"/>
          <p:nvPr/>
        </p:nvPicPr>
        <p:blipFill>
          <a:blip r:embed="rId3">
            <a:alphaModFix/>
          </a:blip>
          <a:stretch>
            <a:fillRect/>
          </a:stretch>
        </p:blipFill>
        <p:spPr>
          <a:xfrm>
            <a:off x="111125" y="1152399"/>
            <a:ext cx="3999900" cy="3751201"/>
          </a:xfrm>
          <a:prstGeom prst="rect">
            <a:avLst/>
          </a:prstGeom>
          <a:noFill/>
          <a:ln>
            <a:noFill/>
          </a:ln>
        </p:spPr>
      </p:pic>
      <p:pic>
        <p:nvPicPr>
          <p:cNvPr id="60" name="Google Shape;60;p13"/>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0"/>
                                        <p:tgtEl>
                                          <p:spTgt spid="57">
                                            <p:txEl>
                                              <p:pRg st="0" end="0"/>
                                            </p:txEl>
                                          </p:spTgt>
                                        </p:tgtEl>
                                      </p:cBhvr>
                                    </p:animEffect>
                                    <p:set>
                                      <p:cBhvr>
                                        <p:cTn id="7" dur="1" fill="hold">
                                          <p:stCondLst>
                                            <p:cond delay="5000"/>
                                          </p:stCondLst>
                                        </p:cTn>
                                        <p:tgtEl>
                                          <p:spTgt spid="5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12"/>
        <p:cNvGrpSpPr/>
        <p:nvPr/>
      </p:nvGrpSpPr>
      <p:grpSpPr>
        <a:xfrm>
          <a:off x="0" y="0"/>
          <a:ext cx="0" cy="0"/>
          <a:chOff x="0" y="0"/>
          <a:chExt cx="0" cy="0"/>
        </a:xfrm>
      </p:grpSpPr>
      <p:sp>
        <p:nvSpPr>
          <p:cNvPr id="113" name="Google Shape;113;p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4" name="Google Shape;114;p20"/>
          <p:cNvSpPr txBox="1">
            <a:spLocks noGrp="1"/>
          </p:cNvSpPr>
          <p:nvPr>
            <p:ph type="title" idx="4294967295"/>
          </p:nvPr>
        </p:nvSpPr>
        <p:spPr>
          <a:xfrm>
            <a:off x="335000" y="445025"/>
            <a:ext cx="8497200" cy="928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90" b="1" dirty="0">
                <a:solidFill>
                  <a:schemeClr val="bg1"/>
                </a:solidFill>
                <a:latin typeface="Montserrat"/>
                <a:ea typeface="Montserrat"/>
                <a:cs typeface="Montserrat"/>
                <a:sym typeface="Montserrat"/>
              </a:rPr>
              <a:t>Interactive Listening and Speaking Activity:</a:t>
            </a: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2090" b="1" dirty="0">
                <a:solidFill>
                  <a:schemeClr val="bg1"/>
                </a:solidFill>
                <a:latin typeface="Montserrat"/>
                <a:ea typeface="Montserrat"/>
                <a:cs typeface="Montserrat"/>
                <a:sym typeface="Montserrat"/>
              </a:rPr>
              <a:t>The Virtual Interview Practice Tool</a:t>
            </a: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2090" b="1" dirty="0">
                <a:solidFill>
                  <a:schemeClr val="bg1"/>
                </a:solidFill>
                <a:latin typeface="Montserrat"/>
                <a:ea typeface="Montserrat"/>
                <a:cs typeface="Montserrat"/>
                <a:sym typeface="Montserrat"/>
              </a:rPr>
              <a:t>With the help of a virtual interview practice tool, you will gain interview practice by listening to interview questions that you could be asked in real life interviews and practicing your answers.</a:t>
            </a: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2650" u="sng" dirty="0">
                <a:solidFill>
                  <a:schemeClr val="bg1"/>
                </a:solidFill>
                <a:hlinkClick r:id="rId3">
                  <a:extLst>
                    <a:ext uri="{A12FA001-AC4F-418D-AE19-62706E023703}">
                      <ahyp:hlinkClr xmlns:ahyp="http://schemas.microsoft.com/office/drawing/2018/hyperlinkcolor" val="tx"/>
                    </a:ext>
                  </a:extLst>
                </a:hlinkClick>
              </a:rPr>
              <a:t>Virtual Interview Practice tool | Barclays LifeSkills</a:t>
            </a:r>
            <a:endParaRPr sz="265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p:txBody>
      </p:sp>
      <p:pic>
        <p:nvPicPr>
          <p:cNvPr id="115" name="Google Shape;115;p20"/>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16" name="Google Shape;116;p20"/>
          <p:cNvSpPr txBox="1">
            <a:spLocks noGrp="1"/>
          </p:cNvSpPr>
          <p:nvPr>
            <p:ph type="body" idx="4294967295"/>
          </p:nvPr>
        </p:nvSpPr>
        <p:spPr>
          <a:xfrm>
            <a:off x="4832400" y="2742425"/>
            <a:ext cx="2509200" cy="18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graphicFrame>
        <p:nvGraphicFramePr>
          <p:cNvPr id="2" name="Table 1">
            <a:extLst>
              <a:ext uri="{FF2B5EF4-FFF2-40B4-BE49-F238E27FC236}">
                <a16:creationId xmlns:a16="http://schemas.microsoft.com/office/drawing/2014/main" id="{432F27C4-E392-F21D-8B97-D1648DB628AE}"/>
              </a:ext>
            </a:extLst>
          </p:cNvPr>
          <p:cNvGraphicFramePr>
            <a:graphicFrameLocks noGrp="1"/>
          </p:cNvGraphicFramePr>
          <p:nvPr>
            <p:extLst>
              <p:ext uri="{D42A27DB-BD31-4B8C-83A1-F6EECF244321}">
                <p14:modId xmlns:p14="http://schemas.microsoft.com/office/powerpoint/2010/main" val="4270809365"/>
              </p:ext>
            </p:extLst>
          </p:nvPr>
        </p:nvGraphicFramePr>
        <p:xfrm>
          <a:off x="311150" y="964734"/>
          <a:ext cx="8521700" cy="974400"/>
        </p:xfrm>
        <a:graphic>
          <a:graphicData uri="http://schemas.openxmlformats.org/drawingml/2006/table">
            <a:tbl>
              <a:tblPr/>
              <a:tblGrid>
                <a:gridCol w="629865">
                  <a:extLst>
                    <a:ext uri="{9D8B030D-6E8A-4147-A177-3AD203B41FA5}">
                      <a16:colId xmlns:a16="http://schemas.microsoft.com/office/drawing/2014/main" val="1293461377"/>
                    </a:ext>
                  </a:extLst>
                </a:gridCol>
                <a:gridCol w="490924">
                  <a:extLst>
                    <a:ext uri="{9D8B030D-6E8A-4147-A177-3AD203B41FA5}">
                      <a16:colId xmlns:a16="http://schemas.microsoft.com/office/drawing/2014/main" val="2017047312"/>
                    </a:ext>
                  </a:extLst>
                </a:gridCol>
                <a:gridCol w="1472772">
                  <a:extLst>
                    <a:ext uri="{9D8B030D-6E8A-4147-A177-3AD203B41FA5}">
                      <a16:colId xmlns:a16="http://schemas.microsoft.com/office/drawing/2014/main" val="2966727080"/>
                    </a:ext>
                  </a:extLst>
                </a:gridCol>
                <a:gridCol w="2584298">
                  <a:extLst>
                    <a:ext uri="{9D8B030D-6E8A-4147-A177-3AD203B41FA5}">
                      <a16:colId xmlns:a16="http://schemas.microsoft.com/office/drawing/2014/main" val="1342768044"/>
                    </a:ext>
                  </a:extLst>
                </a:gridCol>
                <a:gridCol w="1935908">
                  <a:extLst>
                    <a:ext uri="{9D8B030D-6E8A-4147-A177-3AD203B41FA5}">
                      <a16:colId xmlns:a16="http://schemas.microsoft.com/office/drawing/2014/main" val="4332730"/>
                    </a:ext>
                  </a:extLst>
                </a:gridCol>
                <a:gridCol w="1407933">
                  <a:extLst>
                    <a:ext uri="{9D8B030D-6E8A-4147-A177-3AD203B41FA5}">
                      <a16:colId xmlns:a16="http://schemas.microsoft.com/office/drawing/2014/main" val="1607556213"/>
                    </a:ext>
                  </a:extLst>
                </a:gridCol>
              </a:tblGrid>
              <a:tr h="974400">
                <a:tc>
                  <a:txBody>
                    <a:bodyPr/>
                    <a:lstStyle/>
                    <a:p>
                      <a:pPr rtl="0" fontAlgn="t">
                        <a:spcBef>
                          <a:spcPts val="0"/>
                        </a:spcBef>
                        <a:spcAft>
                          <a:spcPts val="0"/>
                        </a:spcAft>
                      </a:pPr>
                      <a:r>
                        <a:rPr lang="en-US" sz="800" b="1" i="0" u="none" strike="noStrike" dirty="0">
                          <a:solidFill>
                            <a:schemeClr val="bg1"/>
                          </a:solidFill>
                          <a:effectLst/>
                          <a:latin typeface="Raleway" pitchFamily="2" charset="0"/>
                        </a:rPr>
                        <a:t>Date</a:t>
                      </a:r>
                      <a:endParaRPr lang="en-US" sz="1400" b="1"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1" i="0" u="none" strike="noStrike">
                          <a:solidFill>
                            <a:schemeClr val="bg1"/>
                          </a:solidFill>
                          <a:effectLst/>
                          <a:latin typeface="Raleway" pitchFamily="2" charset="0"/>
                        </a:rPr>
                        <a:t>Lesson</a:t>
                      </a:r>
                      <a:endParaRPr lang="en-US" sz="1400" b="1">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1" i="0" u="none" strike="noStrike" dirty="0">
                          <a:solidFill>
                            <a:schemeClr val="bg1"/>
                          </a:solidFill>
                          <a:effectLst/>
                          <a:latin typeface="Raleway" pitchFamily="2" charset="0"/>
                        </a:rPr>
                        <a:t>Theme</a:t>
                      </a:r>
                      <a:endParaRPr lang="en-US" sz="1400" b="1"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1" i="0" u="none" strike="noStrike" dirty="0">
                          <a:solidFill>
                            <a:schemeClr val="bg1"/>
                          </a:solidFill>
                          <a:effectLst/>
                          <a:latin typeface="Raleway" pitchFamily="2" charset="0"/>
                        </a:rPr>
                        <a:t>Learning Outcomes/Objectives</a:t>
                      </a:r>
                      <a:endParaRPr lang="en-US" sz="1400" b="1"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1" i="0" u="none" strike="noStrike" dirty="0">
                          <a:solidFill>
                            <a:schemeClr val="bg1"/>
                          </a:solidFill>
                          <a:effectLst/>
                          <a:latin typeface="Raleway" pitchFamily="2" charset="0"/>
                        </a:rPr>
                        <a:t>Theme/Activities/Skills targeted</a:t>
                      </a:r>
                      <a:endParaRPr lang="en-US" sz="1400" b="1"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1" i="0" u="none" strike="noStrike" dirty="0">
                          <a:solidFill>
                            <a:schemeClr val="bg1"/>
                          </a:solidFill>
                          <a:effectLst/>
                          <a:latin typeface="Raleway" pitchFamily="2" charset="0"/>
                        </a:rPr>
                        <a:t>Resources</a:t>
                      </a:r>
                      <a:endParaRPr lang="en-US" sz="1400" b="1"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843384"/>
                  </a:ext>
                </a:extLst>
              </a:tr>
            </a:tbl>
          </a:graphicData>
        </a:graphic>
      </p:graphicFrame>
      <p:sp>
        <p:nvSpPr>
          <p:cNvPr id="3" name="Rectangle 1">
            <a:extLst>
              <a:ext uri="{FF2B5EF4-FFF2-40B4-BE49-F238E27FC236}">
                <a16:creationId xmlns:a16="http://schemas.microsoft.com/office/drawing/2014/main" id="{BBE6C757-05AA-BBB8-6EC0-CF36FE024F3F}"/>
              </a:ext>
            </a:extLst>
          </p:cNvPr>
          <p:cNvSpPr>
            <a:spLocks noChangeArrowheads="1"/>
          </p:cNvSpPr>
          <p:nvPr/>
        </p:nvSpPr>
        <p:spPr bwMode="auto">
          <a:xfrm>
            <a:off x="311150" y="2509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4063F941-84F6-A2B8-65B9-33CE7106D655}"/>
              </a:ext>
            </a:extLst>
          </p:cNvPr>
          <p:cNvGraphicFramePr>
            <a:graphicFrameLocks noGrp="1"/>
          </p:cNvGraphicFramePr>
          <p:nvPr>
            <p:extLst>
              <p:ext uri="{D42A27DB-BD31-4B8C-83A1-F6EECF244321}">
                <p14:modId xmlns:p14="http://schemas.microsoft.com/office/powerpoint/2010/main" val="2860123673"/>
              </p:ext>
            </p:extLst>
          </p:nvPr>
        </p:nvGraphicFramePr>
        <p:xfrm>
          <a:off x="311150" y="1939134"/>
          <a:ext cx="8521700" cy="1843082"/>
        </p:xfrm>
        <a:graphic>
          <a:graphicData uri="http://schemas.openxmlformats.org/drawingml/2006/table">
            <a:tbl>
              <a:tblPr/>
              <a:tblGrid>
                <a:gridCol w="629865">
                  <a:extLst>
                    <a:ext uri="{9D8B030D-6E8A-4147-A177-3AD203B41FA5}">
                      <a16:colId xmlns:a16="http://schemas.microsoft.com/office/drawing/2014/main" val="3222806377"/>
                    </a:ext>
                  </a:extLst>
                </a:gridCol>
                <a:gridCol w="490924">
                  <a:extLst>
                    <a:ext uri="{9D8B030D-6E8A-4147-A177-3AD203B41FA5}">
                      <a16:colId xmlns:a16="http://schemas.microsoft.com/office/drawing/2014/main" val="1802003956"/>
                    </a:ext>
                  </a:extLst>
                </a:gridCol>
                <a:gridCol w="1472772">
                  <a:extLst>
                    <a:ext uri="{9D8B030D-6E8A-4147-A177-3AD203B41FA5}">
                      <a16:colId xmlns:a16="http://schemas.microsoft.com/office/drawing/2014/main" val="4050244952"/>
                    </a:ext>
                  </a:extLst>
                </a:gridCol>
                <a:gridCol w="2584298">
                  <a:extLst>
                    <a:ext uri="{9D8B030D-6E8A-4147-A177-3AD203B41FA5}">
                      <a16:colId xmlns:a16="http://schemas.microsoft.com/office/drawing/2014/main" val="3535769724"/>
                    </a:ext>
                  </a:extLst>
                </a:gridCol>
                <a:gridCol w="1935908">
                  <a:extLst>
                    <a:ext uri="{9D8B030D-6E8A-4147-A177-3AD203B41FA5}">
                      <a16:colId xmlns:a16="http://schemas.microsoft.com/office/drawing/2014/main" val="3758065756"/>
                    </a:ext>
                  </a:extLst>
                </a:gridCol>
                <a:gridCol w="1407933">
                  <a:extLst>
                    <a:ext uri="{9D8B030D-6E8A-4147-A177-3AD203B41FA5}">
                      <a16:colId xmlns:a16="http://schemas.microsoft.com/office/drawing/2014/main" val="623572547"/>
                    </a:ext>
                  </a:extLst>
                </a:gridCol>
              </a:tblGrid>
              <a:tr h="1795732">
                <a:tc>
                  <a:txBody>
                    <a:bodyPr/>
                    <a:lstStyle/>
                    <a:p>
                      <a:pPr rtl="0" fontAlgn="t">
                        <a:spcBef>
                          <a:spcPts val="0"/>
                        </a:spcBef>
                        <a:spcAft>
                          <a:spcPts val="0"/>
                        </a:spcAft>
                      </a:pPr>
                      <a:r>
                        <a:rPr lang="en-US" sz="800" b="0" i="0" u="none" strike="noStrike" dirty="0">
                          <a:solidFill>
                            <a:schemeClr val="bg1"/>
                          </a:solidFill>
                          <a:effectLst/>
                          <a:latin typeface="Raleway" pitchFamily="2" charset="0"/>
                        </a:rPr>
                        <a:t>17/02/23</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2</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Recruitment and HR</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After completing this lesson students should be able to:-</a:t>
                      </a:r>
                      <a:endParaRPr lang="en-US" sz="1400" dirty="0">
                        <a:solidFill>
                          <a:schemeClr val="bg1"/>
                        </a:solidFill>
                        <a:effectLst/>
                      </a:endParaRPr>
                    </a:p>
                    <a:p>
                      <a:pPr marL="171450" indent="-171450" rtl="0" fontAlgn="t">
                        <a:spcBef>
                          <a:spcPts val="0"/>
                        </a:spcBef>
                        <a:spcAft>
                          <a:spcPts val="0"/>
                        </a:spcAft>
                        <a:buFont typeface="Arial" panose="020B0604020202020204" pitchFamily="34" charset="0"/>
                        <a:buChar char="•"/>
                      </a:pPr>
                      <a:r>
                        <a:rPr lang="en-US" sz="800" b="0" i="0" u="none" strike="noStrike" dirty="0" err="1">
                          <a:solidFill>
                            <a:schemeClr val="bg1"/>
                          </a:solidFill>
                          <a:effectLst/>
                          <a:latin typeface="Raleway" pitchFamily="2" charset="0"/>
                        </a:rPr>
                        <a:t>Finalise</a:t>
                      </a:r>
                      <a:r>
                        <a:rPr lang="en-US" sz="800" b="0" i="0" u="none" strike="noStrike" dirty="0">
                          <a:solidFill>
                            <a:schemeClr val="bg1"/>
                          </a:solidFill>
                          <a:effectLst/>
                          <a:latin typeface="Raleway" pitchFamily="2" charset="0"/>
                        </a:rPr>
                        <a:t> their CVs</a:t>
                      </a:r>
                      <a:endParaRPr lang="en-US" sz="1400" dirty="0">
                        <a:solidFill>
                          <a:schemeClr val="bg1"/>
                        </a:solidFill>
                        <a:effectLst/>
                      </a:endParaRPr>
                    </a:p>
                    <a:p>
                      <a:pPr marL="171450" indent="-171450" rtl="0" fontAlgn="t">
                        <a:spcBef>
                          <a:spcPts val="0"/>
                        </a:spcBef>
                        <a:spcAft>
                          <a:spcPts val="0"/>
                        </a:spcAft>
                        <a:buFont typeface="Arial" panose="020B0604020202020204" pitchFamily="34" charset="0"/>
                        <a:buChar char="•"/>
                      </a:pPr>
                      <a:r>
                        <a:rPr lang="en-US" sz="800" b="0" i="0" u="none" strike="noStrike" dirty="0">
                          <a:solidFill>
                            <a:schemeClr val="bg1"/>
                          </a:solidFill>
                          <a:effectLst/>
                          <a:latin typeface="Raleway" pitchFamily="2" charset="0"/>
                        </a:rPr>
                        <a:t>Identify and put into use the right action verbs in their CVs</a:t>
                      </a:r>
                      <a:endParaRPr lang="en-US" sz="1400" dirty="0">
                        <a:solidFill>
                          <a:schemeClr val="bg1"/>
                        </a:solidFill>
                        <a:effectLst/>
                      </a:endParaRPr>
                    </a:p>
                    <a:p>
                      <a:pPr marL="171450" indent="-171450" rtl="0" fontAlgn="t">
                        <a:spcBef>
                          <a:spcPts val="0"/>
                        </a:spcBef>
                        <a:spcAft>
                          <a:spcPts val="0"/>
                        </a:spcAft>
                        <a:buFont typeface="Arial" panose="020B0604020202020204" pitchFamily="34" charset="0"/>
                        <a:buChar char="•"/>
                      </a:pPr>
                      <a:r>
                        <a:rPr lang="en-US" sz="800" b="0" i="0" u="none" strike="noStrike" dirty="0">
                          <a:solidFill>
                            <a:schemeClr val="bg1"/>
                          </a:solidFill>
                          <a:effectLst/>
                          <a:latin typeface="Raleway" pitchFamily="2" charset="0"/>
                        </a:rPr>
                        <a:t>Answer typical interview questions</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800" b="0" i="0" u="none" strike="noStrike" cap="none" dirty="0">
                          <a:solidFill>
                            <a:schemeClr val="bg1"/>
                          </a:solidFill>
                          <a:effectLst/>
                          <a:latin typeface="Raleway" pitchFamily="2" charset="0"/>
                          <a:ea typeface="+mn-ea"/>
                          <a:cs typeface="+mn-cs"/>
                          <a:sym typeface="Arial"/>
                        </a:rPr>
                        <a:t>Teacher led discussion on Action Words to use in  a CV</a:t>
                      </a:r>
                    </a:p>
                    <a:p>
                      <a:pPr marL="171450" indent="-171450" rtl="0" fontAlgn="t">
                        <a:spcBef>
                          <a:spcPts val="0"/>
                        </a:spcBef>
                        <a:spcAft>
                          <a:spcPts val="0"/>
                        </a:spcAft>
                        <a:buFont typeface="Arial" panose="020B0604020202020204" pitchFamily="34" charset="0"/>
                        <a:buChar char="•"/>
                      </a:pPr>
                      <a:endParaRPr lang="en-US" sz="800" b="0" i="0" u="none" strike="noStrike" cap="none" dirty="0">
                        <a:solidFill>
                          <a:schemeClr val="bg1"/>
                        </a:solidFill>
                        <a:effectLst/>
                        <a:latin typeface="Raleway" pitchFamily="2" charset="0"/>
                        <a:ea typeface="+mn-ea"/>
                        <a:cs typeface="+mn-cs"/>
                        <a:sym typeface="Arial"/>
                      </a:endParaRPr>
                    </a:p>
                    <a:p>
                      <a:pPr marL="171450" indent="-171450" rtl="0" fontAlgn="t">
                        <a:spcBef>
                          <a:spcPts val="0"/>
                        </a:spcBef>
                        <a:spcAft>
                          <a:spcPts val="0"/>
                        </a:spcAft>
                        <a:buFont typeface="Arial" panose="020B0604020202020204" pitchFamily="34" charset="0"/>
                        <a:buChar char="•"/>
                      </a:pPr>
                      <a:r>
                        <a:rPr lang="en-US" sz="800" b="0" i="0" u="none" strike="noStrike" cap="none" dirty="0">
                          <a:solidFill>
                            <a:schemeClr val="bg1"/>
                          </a:solidFill>
                          <a:effectLst/>
                          <a:latin typeface="Raleway" pitchFamily="2" charset="0"/>
                          <a:ea typeface="+mn-ea"/>
                          <a:cs typeface="+mn-cs"/>
                          <a:sym typeface="Arial"/>
                        </a:rPr>
                        <a:t>Listening for detail: Mock Interviews whereby students answer interview questions</a:t>
                      </a: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2300"/>
                        </a:spcBef>
                        <a:spcAft>
                          <a:spcPts val="1300"/>
                        </a:spcAft>
                      </a:pPr>
                      <a:r>
                        <a:rPr lang="en-US" sz="800" b="0" i="0" u="sng" strike="noStrike" dirty="0">
                          <a:solidFill>
                            <a:srgbClr val="0097A7"/>
                          </a:solidFill>
                          <a:effectLst/>
                          <a:latin typeface="Raleway" pitchFamily="2" charset="0"/>
                          <a:hlinkClick r:id="rId4">
                            <a:extLst>
                              <a:ext uri="{A12FA001-AC4F-418D-AE19-62706E023703}">
                                <ahyp:hlinkClr xmlns:ahyp="http://schemas.microsoft.com/office/drawing/2018/hyperlinkcolor" val="tx"/>
                              </a:ext>
                            </a:extLst>
                          </a:hlinkClick>
                        </a:rPr>
                        <a:t>Action Verbs for Job Descriptions [The Comprehensive List] | </a:t>
                      </a:r>
                      <a:r>
                        <a:rPr lang="en-US" sz="800" b="0" i="0" u="sng" strike="noStrike" dirty="0" err="1">
                          <a:solidFill>
                            <a:srgbClr val="0097A7"/>
                          </a:solidFill>
                          <a:effectLst/>
                          <a:latin typeface="Raleway" pitchFamily="2" charset="0"/>
                          <a:hlinkClick r:id="rId4">
                            <a:extLst>
                              <a:ext uri="{A12FA001-AC4F-418D-AE19-62706E023703}">
                                <ahyp:hlinkClr xmlns:ahyp="http://schemas.microsoft.com/office/drawing/2018/hyperlinkcolor" val="tx"/>
                              </a:ext>
                            </a:extLst>
                          </a:hlinkClick>
                        </a:rPr>
                        <a:t>Ongig</a:t>
                      </a:r>
                      <a:r>
                        <a:rPr lang="en-US" sz="800" b="0" i="0" u="sng" strike="noStrike" dirty="0">
                          <a:solidFill>
                            <a:schemeClr val="bg1"/>
                          </a:solidFill>
                          <a:effectLst/>
                          <a:latin typeface="Raleway" pitchFamily="2" charset="0"/>
                          <a:hlinkClick r:id="rId4">
                            <a:extLst>
                              <a:ext uri="{A12FA001-AC4F-418D-AE19-62706E023703}">
                                <ahyp:hlinkClr xmlns:ahyp="http://schemas.microsoft.com/office/drawing/2018/hyperlinkcolor" val="tx"/>
                              </a:ext>
                            </a:extLst>
                          </a:hlinkClick>
                        </a:rPr>
                        <a:t> Blog</a:t>
                      </a:r>
                      <a:endParaRPr lang="en-US" sz="800" b="0" i="0" u="sng" strike="noStrike" dirty="0">
                        <a:solidFill>
                          <a:schemeClr val="bg1"/>
                        </a:solidFill>
                        <a:effectLst/>
                        <a:latin typeface="Raleway" pitchFamily="2" charset="0"/>
                      </a:endParaRPr>
                    </a:p>
                    <a:p>
                      <a:pPr rtl="0" fontAlgn="t">
                        <a:spcBef>
                          <a:spcPts val="2300"/>
                        </a:spcBef>
                        <a:spcAft>
                          <a:spcPts val="1300"/>
                        </a:spcAft>
                      </a:pPr>
                      <a:r>
                        <a:rPr lang="en-US" sz="800" b="0" i="0" u="sng" strike="noStrike" dirty="0">
                          <a:solidFill>
                            <a:schemeClr val="bg1"/>
                          </a:solidFill>
                          <a:effectLst/>
                          <a:latin typeface="Raleway" pitchFamily="2" charset="0"/>
                          <a:hlinkClick r:id="rId5">
                            <a:extLst>
                              <a:ext uri="{A12FA001-AC4F-418D-AE19-62706E023703}">
                                <ahyp:hlinkClr xmlns:ahyp="http://schemas.microsoft.com/office/drawing/2018/hyperlinkcolor" val="tx"/>
                              </a:ext>
                            </a:extLst>
                          </a:hlinkClick>
                        </a:rPr>
                        <a:t>http://hrweb.berkeley.edu/sites/default/files/attachments/action-verbs.pdf</a:t>
                      </a:r>
                      <a:endParaRPr lang="en-US" sz="1400" dirty="0">
                        <a:solidFill>
                          <a:schemeClr val="bg1"/>
                        </a:solidFill>
                        <a:effectLst/>
                      </a:endParaRPr>
                    </a:p>
                    <a:p>
                      <a:pPr rtl="0" fontAlgn="t">
                        <a:spcBef>
                          <a:spcPts val="0"/>
                        </a:spcBef>
                        <a:spcAft>
                          <a:spcPts val="0"/>
                        </a:spcAft>
                      </a:pPr>
                      <a:r>
                        <a:rPr lang="en-US" sz="800" b="0" i="0" u="sng" strike="noStrike" dirty="0">
                          <a:solidFill>
                            <a:srgbClr val="0097A7"/>
                          </a:solidFill>
                          <a:effectLst/>
                          <a:latin typeface="Raleway" pitchFamily="2" charset="0"/>
                          <a:hlinkClick r:id="rId6">
                            <a:extLst>
                              <a:ext uri="{A12FA001-AC4F-418D-AE19-62706E023703}">
                                <ahyp:hlinkClr xmlns:ahyp="http://schemas.microsoft.com/office/drawing/2018/hyperlinkcolor" val="tx"/>
                              </a:ext>
                            </a:extLst>
                          </a:hlinkClick>
                        </a:rPr>
                        <a:t>Virtual Interview Practice tool | Barclays </a:t>
                      </a:r>
                      <a:r>
                        <a:rPr lang="en-US" sz="800" b="0" i="0" u="sng" strike="noStrike" dirty="0" err="1">
                          <a:solidFill>
                            <a:schemeClr val="bg1"/>
                          </a:solidFill>
                          <a:effectLst/>
                          <a:latin typeface="Raleway" pitchFamily="2" charset="0"/>
                          <a:hlinkClick r:id="rId6">
                            <a:extLst>
                              <a:ext uri="{A12FA001-AC4F-418D-AE19-62706E023703}">
                                <ahyp:hlinkClr xmlns:ahyp="http://schemas.microsoft.com/office/drawing/2018/hyperlinkcolor" val="tx"/>
                              </a:ext>
                            </a:extLst>
                          </a:hlinkClick>
                        </a:rPr>
                        <a:t>LifeSkills</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0366220"/>
                  </a:ext>
                </a:extLst>
              </a:tr>
            </a:tbl>
          </a:graphicData>
        </a:graphic>
      </p:graphicFrame>
      <p:sp>
        <p:nvSpPr>
          <p:cNvPr id="7" name="Rectangle 3">
            <a:hlinkClick r:id="rId6"/>
            <a:extLst>
              <a:ext uri="{FF2B5EF4-FFF2-40B4-BE49-F238E27FC236}">
                <a16:creationId xmlns:a16="http://schemas.microsoft.com/office/drawing/2014/main" id="{E84423B1-2F28-1151-09D3-8535D2CAEB1F}"/>
              </a:ext>
            </a:extLst>
          </p:cNvPr>
          <p:cNvSpPr>
            <a:spLocks noChangeArrowheads="1"/>
          </p:cNvSpPr>
          <p:nvPr/>
        </p:nvSpPr>
        <p:spPr bwMode="auto">
          <a:xfrm>
            <a:off x="1108104" y="294527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1"/>
        <p:cNvGrpSpPr/>
        <p:nvPr/>
      </p:nvGrpSpPr>
      <p:grpSpPr>
        <a:xfrm>
          <a:off x="0" y="0"/>
          <a:ext cx="0" cy="0"/>
          <a:chOff x="0" y="0"/>
          <a:chExt cx="0" cy="0"/>
        </a:xfrm>
      </p:grpSpPr>
      <p:sp>
        <p:nvSpPr>
          <p:cNvPr id="72" name="Google Shape;72;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3" name="Google Shape;73;p15"/>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r>
              <a:rPr lang="en" sz="2090" b="1" dirty="0">
                <a:solidFill>
                  <a:schemeClr val="bg1"/>
                </a:solidFill>
                <a:latin typeface="Montserrat"/>
                <a:ea typeface="Montserrat"/>
                <a:cs typeface="Montserrat"/>
                <a:sym typeface="Montserrat"/>
              </a:rPr>
              <a:t>What are actions verbs?</a:t>
            </a: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457200" lvl="0" indent="-348043" algn="l" rtl="0">
              <a:lnSpc>
                <a:spcPct val="115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Action verbs convey doing—for example, “I Executed the software rollout to twelve departments within two months.”        “Mentored four colleagues, two of whom were promoted within three years.”</a:t>
            </a:r>
            <a:endParaRPr sz="2090" b="1" dirty="0">
              <a:solidFill>
                <a:schemeClr val="bg1"/>
              </a:solidFill>
              <a:latin typeface="Montserrat"/>
              <a:ea typeface="Montserrat"/>
              <a:cs typeface="Montserrat"/>
              <a:sym typeface="Montserrat"/>
            </a:endParaRPr>
          </a:p>
          <a:p>
            <a:pPr marL="457200" lvl="0" indent="0" algn="l" rtl="0">
              <a:lnSpc>
                <a:spcPct val="115000"/>
              </a:lnSpc>
              <a:spcBef>
                <a:spcPts val="1500"/>
              </a:spcBef>
              <a:spcAft>
                <a:spcPts val="0"/>
              </a:spcAft>
              <a:buNone/>
            </a:pPr>
            <a:endParaRPr sz="2090" b="1" dirty="0">
              <a:solidFill>
                <a:schemeClr val="bg1"/>
              </a:solidFill>
              <a:latin typeface="Montserrat"/>
              <a:ea typeface="Montserrat"/>
              <a:cs typeface="Montserrat"/>
              <a:sym typeface="Montserrat"/>
            </a:endParaRPr>
          </a:p>
          <a:p>
            <a:pPr marL="457200" lvl="0" indent="-348043" algn="l" rtl="0">
              <a:lnSpc>
                <a:spcPct val="115000"/>
              </a:lnSpc>
              <a:spcBef>
                <a:spcPts val="1500"/>
              </a:spcBef>
              <a:spcAft>
                <a:spcPts val="0"/>
              </a:spcAft>
              <a:buSzPct val="100000"/>
              <a:buFont typeface="Montserrat"/>
              <a:buChar char="●"/>
            </a:pPr>
            <a:r>
              <a:rPr lang="en" sz="2090" b="1" dirty="0">
                <a:solidFill>
                  <a:schemeClr val="bg1"/>
                </a:solidFill>
                <a:latin typeface="Montserrat"/>
                <a:ea typeface="Montserrat"/>
                <a:cs typeface="Montserrat"/>
                <a:sym typeface="Montserrat"/>
              </a:rPr>
              <a:t>On your resume, action verbs show readers you accomplished something at your past jobs, you weren’t just “responsible for” it. Instead you “streamlined” or “coordinated” or “executed” it. You got the job done and you achieved something in the process.</a:t>
            </a:r>
            <a:endParaRPr sz="1900" b="1" dirty="0">
              <a:solidFill>
                <a:schemeClr val="bg1"/>
              </a:solidFill>
              <a:highlight>
                <a:srgbClr val="FFFFFF"/>
              </a:highlight>
              <a:latin typeface="Montserrat"/>
              <a:ea typeface="Montserrat"/>
              <a:cs typeface="Montserrat"/>
              <a:sym typeface="Montserrat"/>
            </a:endParaRPr>
          </a:p>
        </p:txBody>
      </p:sp>
      <p:pic>
        <p:nvPicPr>
          <p:cNvPr id="74" name="Google Shape;74;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8"/>
        <p:cNvGrpSpPr/>
        <p:nvPr/>
      </p:nvGrpSpPr>
      <p:grpSpPr>
        <a:xfrm>
          <a:off x="0" y="0"/>
          <a:ext cx="0" cy="0"/>
          <a:chOff x="0" y="0"/>
          <a:chExt cx="0" cy="0"/>
        </a:xfrm>
      </p:grpSpPr>
      <p:sp>
        <p:nvSpPr>
          <p:cNvPr id="79" name="Google Shape;79;p1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0" name="Google Shape;80;p16"/>
          <p:cNvSpPr txBox="1">
            <a:spLocks noGrp="1"/>
          </p:cNvSpPr>
          <p:nvPr>
            <p:ph type="title" idx="4294967295"/>
          </p:nvPr>
        </p:nvSpPr>
        <p:spPr>
          <a:xfrm>
            <a:off x="111125" y="78725"/>
            <a:ext cx="8721300" cy="51435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a:p>
            <a:pPr marL="0" lvl="0" indent="0" algn="l" rtl="0">
              <a:lnSpc>
                <a:spcPct val="115000"/>
              </a:lnSpc>
              <a:spcBef>
                <a:spcPts val="2400"/>
              </a:spcBef>
              <a:spcAft>
                <a:spcPts val="0"/>
              </a:spcAft>
              <a:buNone/>
            </a:pPr>
            <a:r>
              <a:rPr lang="en" sz="2090" b="1" dirty="0">
                <a:solidFill>
                  <a:schemeClr val="bg1"/>
                </a:solidFill>
                <a:latin typeface="Montserrat"/>
                <a:ea typeface="Montserrat"/>
                <a:cs typeface="Montserrat"/>
                <a:sym typeface="Montserrat"/>
              </a:rPr>
              <a:t>Some of the best words you can include in your resume, most of which are action verbs include but are not limited to:-</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2400"/>
              </a:spcBef>
              <a:spcAft>
                <a:spcPts val="0"/>
              </a:spcAft>
              <a:buSzPct val="100000"/>
              <a:buFont typeface="Montserrat"/>
              <a:buChar char="●"/>
            </a:pPr>
            <a:r>
              <a:rPr lang="en" sz="2090" b="1" dirty="0">
                <a:solidFill>
                  <a:schemeClr val="bg1"/>
                </a:solidFill>
                <a:latin typeface="Montserrat"/>
                <a:ea typeface="Montserrat"/>
                <a:cs typeface="Montserrat"/>
                <a:sym typeface="Montserrat"/>
              </a:rPr>
              <a:t>Achieved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Improved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Trained/mentored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Managed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Created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Resolved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Volunteered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Influenced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Increased/decreased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Negotiated</a:t>
            </a:r>
            <a:endParaRPr sz="2090" b="1" dirty="0">
              <a:solidFill>
                <a:schemeClr val="bg1"/>
              </a:solidFill>
              <a:latin typeface="Montserrat"/>
              <a:ea typeface="Montserrat"/>
              <a:cs typeface="Montserrat"/>
              <a:sym typeface="Montserrat"/>
            </a:endParaRPr>
          </a:p>
          <a:p>
            <a:pPr marL="457200" lvl="0" indent="-348043" algn="l" rtl="0">
              <a:lnSpc>
                <a:spcPct val="100000"/>
              </a:lnSpc>
              <a:spcBef>
                <a:spcPts val="0"/>
              </a:spcBef>
              <a:spcAft>
                <a:spcPts val="0"/>
              </a:spcAft>
              <a:buSzPct val="100000"/>
              <a:buFont typeface="Montserrat"/>
              <a:buChar char="●"/>
            </a:pPr>
            <a:r>
              <a:rPr lang="en" sz="2090" b="1" dirty="0">
                <a:solidFill>
                  <a:schemeClr val="bg1"/>
                </a:solidFill>
                <a:latin typeface="Montserrat"/>
                <a:ea typeface="Montserrat"/>
                <a:cs typeface="Montserrat"/>
                <a:sym typeface="Montserrat"/>
              </a:rPr>
              <a:t>Launched</a:t>
            </a:r>
            <a:endParaRPr sz="2090" b="1" dirty="0">
              <a:solidFill>
                <a:schemeClr val="bg1"/>
              </a:solidFill>
              <a:latin typeface="Montserrat"/>
              <a:ea typeface="Montserrat"/>
              <a:cs typeface="Montserrat"/>
              <a:sym typeface="Montserrat"/>
            </a:endParaRPr>
          </a:p>
          <a:p>
            <a:pPr marL="457200" lvl="0" indent="0" algn="l" rtl="0">
              <a:lnSpc>
                <a:spcPct val="115000"/>
              </a:lnSpc>
              <a:spcBef>
                <a:spcPts val="0"/>
              </a:spcBef>
              <a:spcAft>
                <a:spcPts val="1500"/>
              </a:spcAft>
              <a:buNone/>
            </a:pPr>
            <a:endParaRPr sz="2090" b="1" dirty="0">
              <a:latin typeface="Montserrat"/>
              <a:ea typeface="Montserrat"/>
              <a:cs typeface="Montserrat"/>
              <a:sym typeface="Montserrat"/>
            </a:endParaRPr>
          </a:p>
        </p:txBody>
      </p:sp>
      <p:pic>
        <p:nvPicPr>
          <p:cNvPr id="81" name="Google Shape;81;p16"/>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80"/>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10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5"/>
        <p:cNvGrpSpPr/>
        <p:nvPr/>
      </p:nvGrpSpPr>
      <p:grpSpPr>
        <a:xfrm>
          <a:off x="0" y="0"/>
          <a:ext cx="0" cy="0"/>
          <a:chOff x="0" y="0"/>
          <a:chExt cx="0" cy="0"/>
        </a:xfrm>
      </p:grpSpPr>
      <p:sp>
        <p:nvSpPr>
          <p:cNvPr id="86" name="Google Shape;86;p1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7" name="Google Shape;87;p17"/>
          <p:cNvSpPr txBox="1">
            <a:spLocks noGrp="1"/>
          </p:cNvSpPr>
          <p:nvPr>
            <p:ph type="title" idx="4294967295"/>
          </p:nvPr>
        </p:nvSpPr>
        <p:spPr>
          <a:xfrm>
            <a:off x="111125" y="78725"/>
            <a:ext cx="8721300" cy="5143500"/>
          </a:xfrm>
          <a:prstGeom prst="rect">
            <a:avLst/>
          </a:prstGeom>
        </p:spPr>
        <p:txBody>
          <a:bodyPr spcFirstLastPara="1" wrap="square" lIns="91425" tIns="91425" rIns="91425" bIns="1005825" anchor="t" anchorCtr="0">
            <a:normAutofit/>
          </a:bodyPr>
          <a:lstStyle/>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a:p>
            <a:pPr marL="0" lvl="0" indent="0" algn="l" rtl="0">
              <a:lnSpc>
                <a:spcPct val="115000"/>
              </a:lnSpc>
              <a:spcBef>
                <a:spcPts val="2400"/>
              </a:spcBef>
              <a:spcAft>
                <a:spcPts val="0"/>
              </a:spcAft>
              <a:buNone/>
            </a:pPr>
            <a:r>
              <a:rPr lang="en" sz="2090" b="1" dirty="0">
                <a:solidFill>
                  <a:schemeClr val="bg1"/>
                </a:solidFill>
                <a:latin typeface="Montserrat"/>
                <a:ea typeface="Montserrat"/>
                <a:cs typeface="Montserrat"/>
                <a:sym typeface="Montserrat"/>
              </a:rPr>
              <a:t>Links to Winning Resume Action Verbs</a:t>
            </a:r>
            <a:endParaRPr sz="2090" b="1" dirty="0">
              <a:solidFill>
                <a:schemeClr val="bg1"/>
              </a:solidFill>
              <a:latin typeface="Montserrat"/>
              <a:ea typeface="Montserrat"/>
              <a:cs typeface="Montserrat"/>
              <a:sym typeface="Montserrat"/>
            </a:endParaRPr>
          </a:p>
          <a:p>
            <a:pPr marL="0" lvl="0" indent="0" algn="l" rtl="0">
              <a:lnSpc>
                <a:spcPct val="190000"/>
              </a:lnSpc>
              <a:spcBef>
                <a:spcPts val="2400"/>
              </a:spcBef>
              <a:spcAft>
                <a:spcPts val="0"/>
              </a:spcAft>
              <a:buClr>
                <a:schemeClr val="dk1"/>
              </a:buClr>
              <a:buSzPts val="1100"/>
              <a:buFont typeface="Arial"/>
              <a:buNone/>
            </a:pPr>
            <a:r>
              <a:rPr lang="en" sz="1556" b="1" dirty="0">
                <a:solidFill>
                  <a:schemeClr val="bg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Action Verbs for Job Descriptions [The Comprehensive List] | Ongig Blog</a:t>
            </a:r>
            <a:endParaRPr sz="1556" b="1" dirty="0">
              <a:solidFill>
                <a:schemeClr val="bg1"/>
              </a:solidFill>
              <a:latin typeface="Montserrat"/>
              <a:ea typeface="Montserrat"/>
              <a:cs typeface="Montserrat"/>
              <a:sym typeface="Montserrat"/>
            </a:endParaRPr>
          </a:p>
          <a:p>
            <a:pPr marL="0" marR="0" lvl="0" indent="0" algn="l" rtl="0">
              <a:lnSpc>
                <a:spcPct val="190000"/>
              </a:lnSpc>
              <a:spcBef>
                <a:spcPts val="2300"/>
              </a:spcBef>
              <a:spcAft>
                <a:spcPts val="0"/>
              </a:spcAft>
              <a:buNone/>
            </a:pPr>
            <a:r>
              <a:rPr lang="en" sz="1590" b="1" dirty="0">
                <a:solidFill>
                  <a:schemeClr val="bg1"/>
                </a:solidFill>
                <a:latin typeface="Montserrat"/>
                <a:ea typeface="Montserrat"/>
                <a:cs typeface="Montserrat"/>
                <a:sym typeface="Montserrat"/>
              </a:rPr>
              <a:t>http://hrweb.berkeley.edu/sites/default/files/attachments/action-verbs.pdf</a:t>
            </a:r>
            <a:endParaRPr sz="1590" b="1" dirty="0">
              <a:solidFill>
                <a:schemeClr val="bg1"/>
              </a:solidFill>
              <a:latin typeface="Montserrat"/>
              <a:ea typeface="Montserrat"/>
              <a:cs typeface="Montserrat"/>
              <a:sym typeface="Montserrat"/>
            </a:endParaRPr>
          </a:p>
          <a:p>
            <a:pPr marL="457200" lvl="0" indent="0" algn="l" rtl="0">
              <a:lnSpc>
                <a:spcPct val="100000"/>
              </a:lnSpc>
              <a:spcBef>
                <a:spcPts val="1300"/>
              </a:spcBef>
              <a:spcAft>
                <a:spcPts val="0"/>
              </a:spcAft>
              <a:buNone/>
            </a:pPr>
            <a:endParaRPr sz="2090" b="1" dirty="0">
              <a:latin typeface="Montserrat"/>
              <a:ea typeface="Montserrat"/>
              <a:cs typeface="Montserrat"/>
              <a:sym typeface="Montserrat"/>
            </a:endParaRPr>
          </a:p>
        </p:txBody>
      </p:sp>
      <p:pic>
        <p:nvPicPr>
          <p:cNvPr id="88" name="Google Shape;88;p17"/>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8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1000"/>
                                        <p:tgtEl>
                                          <p:spTgt spid="8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92"/>
        <p:cNvGrpSpPr/>
        <p:nvPr/>
      </p:nvGrpSpPr>
      <p:grpSpPr>
        <a:xfrm>
          <a:off x="0" y="0"/>
          <a:ext cx="0" cy="0"/>
          <a:chOff x="0" y="0"/>
          <a:chExt cx="0" cy="0"/>
        </a:xfrm>
      </p:grpSpPr>
      <p:sp>
        <p:nvSpPr>
          <p:cNvPr id="93" name="Google Shape;93;p1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090" b="1" dirty="0">
                <a:solidFill>
                  <a:schemeClr val="bg1"/>
                </a:solidFill>
                <a:latin typeface="Montserrat"/>
                <a:ea typeface="Montserrat"/>
                <a:cs typeface="Montserrat"/>
                <a:sym typeface="Montserrat"/>
              </a:rPr>
              <a:t>Practice Makes Perfect</a:t>
            </a:r>
            <a:endParaRPr sz="2090" b="1" dirty="0">
              <a:solidFill>
                <a:schemeClr val="bg1"/>
              </a:solidFill>
              <a:latin typeface="Montserrat"/>
              <a:ea typeface="Montserrat"/>
              <a:cs typeface="Montserrat"/>
              <a:sym typeface="Montserrat"/>
            </a:endParaRPr>
          </a:p>
        </p:txBody>
      </p:sp>
      <p:pic>
        <p:nvPicPr>
          <p:cNvPr id="95" name="Google Shape;95;p18"/>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96" name="Google Shape;96;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97" name="Google Shape;97;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r>
              <a:rPr lang="en" sz="2090" b="1" dirty="0">
                <a:solidFill>
                  <a:schemeClr val="bg1"/>
                </a:solidFill>
                <a:latin typeface="Montserrat"/>
                <a:ea typeface="Montserrat"/>
                <a:cs typeface="Montserrat"/>
                <a:sym typeface="Montserrat"/>
              </a:rPr>
              <a:t>Go through the action verbs and polish your CV to make a winning final draft.</a:t>
            </a:r>
            <a:endParaRPr sz="2090" b="1" dirty="0">
              <a:solidFill>
                <a:schemeClr val="bg1"/>
              </a:solidFill>
              <a:latin typeface="Montserrat"/>
              <a:ea typeface="Montserrat"/>
              <a:cs typeface="Montserrat"/>
              <a:sym typeface="Montserrat"/>
            </a:endParaRPr>
          </a:p>
          <a:p>
            <a:pPr marL="0" lvl="0" indent="0" algn="l" rtl="0">
              <a:spcBef>
                <a:spcPts val="1200"/>
              </a:spcBef>
              <a:spcAft>
                <a:spcPts val="1200"/>
              </a:spcAft>
              <a:buNone/>
            </a:pPr>
            <a:endParaRPr dirty="0"/>
          </a:p>
        </p:txBody>
      </p:sp>
      <p:pic>
        <p:nvPicPr>
          <p:cNvPr id="98" name="Google Shape;98;p18"/>
          <p:cNvPicPr preferRelativeResize="0"/>
          <p:nvPr/>
        </p:nvPicPr>
        <p:blipFill>
          <a:blip r:embed="rId4">
            <a:alphaModFix/>
          </a:blip>
          <a:stretch>
            <a:fillRect/>
          </a:stretch>
        </p:blipFill>
        <p:spPr>
          <a:xfrm>
            <a:off x="-579749" y="1017725"/>
            <a:ext cx="5143499" cy="406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20"/>
        <p:cNvGrpSpPr/>
        <p:nvPr/>
      </p:nvGrpSpPr>
      <p:grpSpPr>
        <a:xfrm>
          <a:off x="0" y="0"/>
          <a:ext cx="0" cy="0"/>
          <a:chOff x="0" y="0"/>
          <a:chExt cx="0" cy="0"/>
        </a:xfrm>
      </p:grpSpPr>
      <p:sp>
        <p:nvSpPr>
          <p:cNvPr id="121" name="Google Shape;121;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2" name="Google Shape;122;p21"/>
          <p:cNvSpPr txBox="1">
            <a:spLocks noGrp="1"/>
          </p:cNvSpPr>
          <p:nvPr>
            <p:ph type="title" idx="4294967295"/>
          </p:nvPr>
        </p:nvSpPr>
        <p:spPr>
          <a:xfrm>
            <a:off x="335000" y="445025"/>
            <a:ext cx="8497200" cy="928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90" b="1">
                <a:latin typeface="Montserrat"/>
                <a:ea typeface="Montserrat"/>
                <a:cs typeface="Montserrat"/>
                <a:sym typeface="Montserrat"/>
              </a:rPr>
              <a:t>The End. </a:t>
            </a: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r>
              <a:rPr lang="en" sz="2090" b="1">
                <a:latin typeface="Montserrat"/>
                <a:ea typeface="Montserrat"/>
                <a:cs typeface="Montserrat"/>
                <a:sym typeface="Montserrat"/>
              </a:rPr>
              <a:t>Thank you for your time</a:t>
            </a: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123" name="Google Shape;123;p21"/>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24" name="Google Shape;124;p21"/>
          <p:cNvSpPr txBox="1">
            <a:spLocks noGrp="1"/>
          </p:cNvSpPr>
          <p:nvPr>
            <p:ph type="body" idx="4294967295"/>
          </p:nvPr>
        </p:nvSpPr>
        <p:spPr>
          <a:xfrm>
            <a:off x="4832400" y="2742425"/>
            <a:ext cx="2509200" cy="18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25" name="Google Shape;125;p21"/>
          <p:cNvPicPr preferRelativeResize="0"/>
          <p:nvPr/>
        </p:nvPicPr>
        <p:blipFill rotWithShape="1">
          <a:blip r:embed="rId4">
            <a:alphaModFix/>
          </a:blip>
          <a:srcRect/>
          <a:stretch/>
        </p:blipFill>
        <p:spPr>
          <a:xfrm>
            <a:off x="2875375" y="2286000"/>
            <a:ext cx="2857500" cy="2857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3DC9F144E51744BF26B61B11743036" ma:contentTypeVersion="2" ma:contentTypeDescription="Create a new document." ma:contentTypeScope="" ma:versionID="b74fb7551df0929310d3b764473be4ef">
  <xsd:schema xmlns:xsd="http://www.w3.org/2001/XMLSchema" xmlns:xs="http://www.w3.org/2001/XMLSchema" xmlns:p="http://schemas.microsoft.com/office/2006/metadata/properties" xmlns:ns2="dc0a4e51-1e5b-4384-bef5-bf4d419802ee" targetNamespace="http://schemas.microsoft.com/office/2006/metadata/properties" ma:root="true" ma:fieldsID="b951abe2556eae5ca41594dd2967819f" ns2:_="">
    <xsd:import namespace="dc0a4e51-1e5b-4384-bef5-bf4d419802e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0a4e51-1e5b-4384-bef5-bf4d419802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13010B-6E9E-45D1-8164-8AC5E633AC94}"/>
</file>

<file path=customXml/itemProps2.xml><?xml version="1.0" encoding="utf-8"?>
<ds:datastoreItem xmlns:ds="http://schemas.openxmlformats.org/officeDocument/2006/customXml" ds:itemID="{B21D939A-5C34-4646-94BC-4DF44FF72D2B}"/>
</file>

<file path=customXml/itemProps3.xml><?xml version="1.0" encoding="utf-8"?>
<ds:datastoreItem xmlns:ds="http://schemas.openxmlformats.org/officeDocument/2006/customXml" ds:itemID="{FE071BD8-3801-41F6-B291-E80CA1865C24}"/>
</file>

<file path=docProps/app.xml><?xml version="1.0" encoding="utf-8"?>
<Properties xmlns="http://schemas.openxmlformats.org/officeDocument/2006/extended-properties" xmlns:vt="http://schemas.openxmlformats.org/officeDocument/2006/docPropsVTypes">
  <TotalTime>935</TotalTime>
  <Words>375</Words>
  <Application>Microsoft Office PowerPoint</Application>
  <PresentationFormat>On-screen Show (16:9)</PresentationFormat>
  <Paragraphs>73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Montserrat</vt:lpstr>
      <vt:lpstr>Raleway</vt:lpstr>
      <vt:lpstr>Simple Light</vt:lpstr>
      <vt:lpstr>Job Market Skills Recruitment and HR   </vt:lpstr>
      <vt:lpstr>Interactive Listening and Speaking Activity: The Virtual Interview Practice Tool    With the help of a virtual interview practice tool, you will gain interview practice by listening to interview questions that you could be asked in real life interviews and practicing your answers.  Virtual Interview Practice tool | Barclays LifeSkills  </vt:lpstr>
      <vt:lpstr>  </vt:lpstr>
      <vt:lpstr>   What are actions verbs?  Action verbs convey doing—for example, “I Executed the software rollout to twelve departments within two months.”        “Mentored four colleagues, two of whom were promoted within three years.”  On your resume, action verbs show readers you accomplished something at your past jobs, you weren’t just “responsible for” it. Instead you “streamlined” or “coordinated” or “executed” it. You got the job done and you achieved something in the process.</vt:lpstr>
      <vt:lpstr> Some of the best words you can include in your resume, most of which are action verbs include but are not limited to:- Achieved Improved Trained/mentored Managed Created Resolved Volunteered Influenced Increased/decreased Negotiated Launched </vt:lpstr>
      <vt:lpstr> Links to Winning Resume Action Verbs Action Verbs for Job Descriptions [The Comprehensive List] | Ongig Blog http://hrweb.berkeley.edu/sites/default/files/attachments/action-verbs.pdf </vt:lpstr>
      <vt:lpstr>Practice Makes Perfect</vt:lpstr>
      <vt:lpstr>The End.     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Skills (FL501):  Recruitment and HR</dc:title>
  <dc:creator>Mbugua</dc:creator>
  <cp:lastModifiedBy>Mbugua</cp:lastModifiedBy>
  <cp:revision>3</cp:revision>
  <dcterms:modified xsi:type="dcterms:W3CDTF">2023-02-17T06:08:03Z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0x010100393DC9F144E51744BF26B61B11743036</vt:lpwstr>
  </property>
</Properties>
</file>