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7" r:id="rId13"/>
    <p:sldId id="268" r:id="rId14"/>
    <p:sldId id="269" r:id="rId15"/>
    <p:sldId id="266"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1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bdc966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bdc9662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e7305acb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e7305acb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e7305acb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5e7305acb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5e7305acb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5e7305acb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250123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6250123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250123a7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250123a7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c26da783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c26da783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c26da783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c26da783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650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e7305ac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e7305ac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e7305ac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e7305ac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e7305ac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e7305ac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5e7305ac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5e7305ac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5e7305acb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5e7305acb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e7305ac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e7305ac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ng.com/videos/search?q=cv+writing+workshop+for+it+engineers+video&amp;&amp;view=detail&amp;mid=AB066576F4B41E3569FEAB066576F4B41E3569FE&amp;&amp;FORM=VDRVRV"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www.comptia.org/blog/top-it-skills-in-demand" TargetMode="External"/><Relationship Id="rId7"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www.untapped.io/blog/10-hot-topics-in-hr" TargetMode="External"/><Relationship Id="rId5" Type="http://schemas.openxmlformats.org/officeDocument/2006/relationships/hyperlink" Target="https://eu.usatoday.com/story/tech/2023/01/18/tech-layoffs-2023/11069223002/" TargetMode="External"/><Relationship Id="rId4" Type="http://schemas.openxmlformats.org/officeDocument/2006/relationships/hyperlink" Target="https://www.cnbc.com/2022/11/09/tech-layoffs-2022.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hyperlink" Target="https://www.bing.com/videos/search?q=cv+writing+workshop+for+it+engineers+video&amp;&amp;view=detail&amp;mid=AB066576F4B41E3569FEAB066576F4B41E3569FE&amp;&amp;FORM=VDRVRV" TargetMode="External"/><Relationship Id="rId4" Type="http://schemas.openxmlformats.org/officeDocument/2006/relationships/hyperlink" Target="https://interactive.barclayslifeskills.com/module/play-the-boss-studen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interactive.barclayslifeskills.com/module/play-the-boss-student"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111125" y="445025"/>
            <a:ext cx="8721300" cy="79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381" b="1" dirty="0">
                <a:solidFill>
                  <a:schemeClr val="bg1"/>
                </a:solidFill>
                <a:latin typeface="Montserrat"/>
                <a:ea typeface="Montserrat"/>
                <a:cs typeface="Montserrat"/>
                <a:sym typeface="Montserrat"/>
              </a:rPr>
              <a:t>Job Market Skills (FL501):  Getting a Job in the Future of the IT Sector</a:t>
            </a:r>
            <a:endParaRPr sz="1381" b="1" dirty="0">
              <a:solidFill>
                <a:schemeClr val="bg1"/>
              </a:solidFill>
              <a:latin typeface="Montserrat"/>
              <a:ea typeface="Montserrat"/>
              <a:cs typeface="Montserrat"/>
              <a:sym typeface="Montserrat"/>
            </a:endParaRPr>
          </a:p>
          <a:p>
            <a:pPr marL="0" lvl="0" indent="0" algn="l" rtl="0">
              <a:spcBef>
                <a:spcPts val="0"/>
              </a:spcBef>
              <a:spcAft>
                <a:spcPts val="0"/>
              </a:spcAft>
              <a:buSzPts val="990"/>
              <a:buNone/>
            </a:pPr>
            <a:r>
              <a:rPr lang="en" sz="1381" b="1" dirty="0">
                <a:solidFill>
                  <a:schemeClr val="bg1"/>
                </a:solidFill>
                <a:latin typeface="Montserrat"/>
                <a:ea typeface="Montserrat"/>
                <a:cs typeface="Montserrat"/>
                <a:sym typeface="Montserrat"/>
              </a:rPr>
              <a:t>CV Writing Workshop</a:t>
            </a:r>
            <a:endParaRPr sz="1381" b="1" dirty="0">
              <a:solidFill>
                <a:schemeClr val="bg1"/>
              </a:solidFill>
              <a:latin typeface="Montserrat"/>
              <a:ea typeface="Montserrat"/>
              <a:cs typeface="Montserrat"/>
              <a:sym typeface="Montserrat"/>
            </a:endParaRPr>
          </a:p>
          <a:p>
            <a:pPr marL="0" lvl="0" indent="0" algn="l" rtl="0">
              <a:spcBef>
                <a:spcPts val="0"/>
              </a:spcBef>
              <a:spcAft>
                <a:spcPts val="0"/>
              </a:spcAft>
              <a:buSzPts val="990"/>
              <a:buNone/>
            </a:pPr>
            <a:endParaRPr sz="1381" b="1" dirty="0">
              <a:solidFill>
                <a:schemeClr val="bg1"/>
              </a:solidFill>
              <a:latin typeface="Montserrat"/>
              <a:ea typeface="Montserrat"/>
              <a:cs typeface="Montserrat"/>
              <a:sym typeface="Montserrat"/>
            </a:endParaRPr>
          </a:p>
          <a:p>
            <a:pPr marL="0" lvl="0" indent="0" algn="l" rtl="0">
              <a:spcBef>
                <a:spcPts val="0"/>
              </a:spcBef>
              <a:spcAft>
                <a:spcPts val="0"/>
              </a:spcAft>
              <a:buSzPts val="990"/>
              <a:buNone/>
            </a:pPr>
            <a:endParaRPr sz="1381" b="1" dirty="0">
              <a:latin typeface="Montserrat"/>
              <a:ea typeface="Montserrat"/>
              <a:cs typeface="Montserrat"/>
              <a:sym typeface="Montserrat"/>
            </a:endParaRPr>
          </a:p>
        </p:txBody>
      </p:sp>
      <p:sp>
        <p:nvSpPr>
          <p:cNvPr id="56" name="Google Shape;56;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018"/>
              <a:buNone/>
            </a:pPr>
            <a:endParaRPr sz="2090" b="1" dirty="0">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r>
              <a:rPr lang="en" sz="1390" b="1" dirty="0">
                <a:solidFill>
                  <a:schemeClr val="bg1"/>
                </a:solidFill>
                <a:latin typeface="Montserrat"/>
                <a:ea typeface="Montserrat"/>
                <a:cs typeface="Montserrat"/>
                <a:sym typeface="Montserrat"/>
              </a:rPr>
              <a:t>Lesson 2: 17/02/23</a:t>
            </a:r>
            <a:endParaRPr sz="1390" b="1" dirty="0">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1390" b="1" dirty="0">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Clr>
                <a:schemeClr val="dk1"/>
              </a:buClr>
              <a:buSzPts val="1018"/>
              <a:buFont typeface="Arial"/>
              <a:buNone/>
            </a:pPr>
            <a:endParaRPr sz="1390" b="1" dirty="0">
              <a:solidFill>
                <a:schemeClr val="bg1"/>
              </a:solidFill>
              <a:latin typeface="Montserrat"/>
              <a:ea typeface="Montserrat"/>
              <a:cs typeface="Montserrat"/>
              <a:sym typeface="Montserrat"/>
            </a:endParaRPr>
          </a:p>
          <a:p>
            <a:pPr marL="457200" lvl="0" indent="-316865" algn="l" rtl="0">
              <a:lnSpc>
                <a:spcPct val="90000"/>
              </a:lnSpc>
              <a:spcBef>
                <a:spcPts val="0"/>
              </a:spcBef>
              <a:spcAft>
                <a:spcPts val="0"/>
              </a:spcAft>
              <a:buClr>
                <a:schemeClr val="dk1"/>
              </a:buClr>
              <a:buSzPts val="1390"/>
              <a:buFont typeface="Montserrat"/>
              <a:buChar char="●"/>
            </a:pPr>
            <a:r>
              <a:rPr lang="en" sz="1390" b="1" dirty="0">
                <a:solidFill>
                  <a:schemeClr val="bg1"/>
                </a:solidFill>
                <a:latin typeface="Montserrat"/>
                <a:ea typeface="Montserrat"/>
                <a:cs typeface="Montserrat"/>
                <a:sym typeface="Montserrat"/>
              </a:rPr>
              <a:t>CV Writing Workshop</a:t>
            </a:r>
            <a:endParaRPr sz="1390" b="1" dirty="0">
              <a:solidFill>
                <a:schemeClr val="bg1"/>
              </a:solidFill>
              <a:latin typeface="Montserrat"/>
              <a:ea typeface="Montserrat"/>
              <a:cs typeface="Montserrat"/>
              <a:sym typeface="Montserrat"/>
            </a:endParaRPr>
          </a:p>
          <a:p>
            <a:pPr marL="457200" lvl="0" indent="0" algn="l" rtl="0">
              <a:lnSpc>
                <a:spcPct val="90000"/>
              </a:lnSpc>
              <a:spcBef>
                <a:spcPts val="0"/>
              </a:spcBef>
              <a:spcAft>
                <a:spcPts val="0"/>
              </a:spcAft>
              <a:buNone/>
            </a:pPr>
            <a:endParaRPr sz="1390" b="1" dirty="0">
              <a:solidFill>
                <a:schemeClr val="dk1"/>
              </a:solidFill>
              <a:latin typeface="Montserrat"/>
              <a:ea typeface="Montserrat"/>
              <a:cs typeface="Montserrat"/>
              <a:sym typeface="Montserrat"/>
            </a:endParaRPr>
          </a:p>
        </p:txBody>
      </p:sp>
      <p:pic>
        <p:nvPicPr>
          <p:cNvPr id="57" name="Google Shape;57;p13"/>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58" name="Google Shape;58;p13"/>
          <p:cNvPicPr preferRelativeResize="0"/>
          <p:nvPr/>
        </p:nvPicPr>
        <p:blipFill>
          <a:blip r:embed="rId4">
            <a:alphaModFix/>
          </a:blip>
          <a:stretch>
            <a:fillRect/>
          </a:stretch>
        </p:blipFill>
        <p:spPr>
          <a:xfrm>
            <a:off x="501300" y="1520000"/>
            <a:ext cx="3000000" cy="262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13"/>
        <p:cNvGrpSpPr/>
        <p:nvPr/>
      </p:nvGrpSpPr>
      <p:grpSpPr>
        <a:xfrm>
          <a:off x="0" y="0"/>
          <a:ext cx="0" cy="0"/>
          <a:chOff x="0" y="0"/>
          <a:chExt cx="0" cy="0"/>
        </a:xfrm>
      </p:grpSpPr>
      <p:sp>
        <p:nvSpPr>
          <p:cNvPr id="114" name="Google Shape;114;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5" name="Google Shape;115;p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90" b="1">
                <a:latin typeface="Montserrat"/>
                <a:ea typeface="Montserrat"/>
                <a:cs typeface="Montserrat"/>
                <a:sym typeface="Montserrat"/>
              </a:rPr>
              <a:t>CV Writing Workshop: Playing the Boss - Yea or Nay?</a:t>
            </a: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marR="0" lvl="0" indent="0" algn="l" rtl="0">
              <a:lnSpc>
                <a:spcPct val="100000"/>
              </a:lnSpc>
              <a:spcBef>
                <a:spcPts val="100"/>
              </a:spcBef>
              <a:spcAft>
                <a:spcPts val="0"/>
              </a:spcAft>
              <a:buNone/>
            </a:pPr>
            <a:endParaRPr sz="1590" b="1">
              <a:latin typeface="Montserrat"/>
              <a:ea typeface="Montserrat"/>
              <a:cs typeface="Montserrat"/>
              <a:sym typeface="Montserrat"/>
            </a:endParaRPr>
          </a:p>
          <a:p>
            <a:pPr marL="0" lvl="0" indent="0" algn="l" rtl="0">
              <a:lnSpc>
                <a:spcPct val="115000"/>
              </a:lnSpc>
              <a:spcBef>
                <a:spcPts val="100"/>
              </a:spcBef>
              <a:spcAft>
                <a:spcPts val="0"/>
              </a:spcAft>
              <a:buNone/>
            </a:pPr>
            <a:endParaRPr sz="1422" b="1">
              <a:latin typeface="Raleway"/>
              <a:ea typeface="Raleway"/>
              <a:cs typeface="Raleway"/>
              <a:sym typeface="Raleway"/>
            </a:endParaRPr>
          </a:p>
          <a:p>
            <a:pPr marL="0" marR="0" lvl="0" indent="0" algn="just" rtl="0">
              <a:lnSpc>
                <a:spcPct val="100000"/>
              </a:lnSpc>
              <a:spcBef>
                <a:spcPts val="0"/>
              </a:spcBef>
              <a:spcAft>
                <a:spcPts val="0"/>
              </a:spcAft>
              <a:buNone/>
            </a:pPr>
            <a:endParaRPr sz="1756" b="1">
              <a:latin typeface="Montserrat"/>
              <a:ea typeface="Montserrat"/>
              <a:cs typeface="Montserrat"/>
              <a:sym typeface="Montserrat"/>
            </a:endParaRPr>
          </a:p>
        </p:txBody>
      </p:sp>
      <p:pic>
        <p:nvPicPr>
          <p:cNvPr id="116" name="Google Shape;116;p2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17" name="Google Shape;117;p21"/>
          <p:cNvPicPr preferRelativeResize="0"/>
          <p:nvPr/>
        </p:nvPicPr>
        <p:blipFill>
          <a:blip r:embed="rId4">
            <a:alphaModFix/>
          </a:blip>
          <a:stretch>
            <a:fillRect/>
          </a:stretch>
        </p:blipFill>
        <p:spPr>
          <a:xfrm>
            <a:off x="152400" y="1170125"/>
            <a:ext cx="5172075" cy="332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21"/>
        <p:cNvGrpSpPr/>
        <p:nvPr/>
      </p:nvGrpSpPr>
      <p:grpSpPr>
        <a:xfrm>
          <a:off x="0" y="0"/>
          <a:ext cx="0" cy="0"/>
          <a:chOff x="0" y="0"/>
          <a:chExt cx="0" cy="0"/>
        </a:xfrm>
      </p:grpSpPr>
      <p:sp>
        <p:nvSpPr>
          <p:cNvPr id="122" name="Google Shape;122;p2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3" name="Google Shape;123;p22"/>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r>
              <a:rPr lang="en" sz="1755" b="1" dirty="0">
                <a:solidFill>
                  <a:schemeClr val="bg1"/>
                </a:solidFill>
                <a:latin typeface="Raleway"/>
                <a:ea typeface="Raleway"/>
                <a:cs typeface="Raleway"/>
                <a:sym typeface="Raleway"/>
              </a:rPr>
              <a:t>Discussion</a:t>
            </a:r>
            <a:endParaRPr sz="1755"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733" b="1" dirty="0">
                <a:solidFill>
                  <a:schemeClr val="bg1"/>
                </a:solidFill>
                <a:latin typeface="Montserrat"/>
                <a:ea typeface="Montserrat"/>
                <a:cs typeface="Montserrat"/>
                <a:sym typeface="Montserrat"/>
              </a:rPr>
              <a:t>	</a:t>
            </a:r>
            <a:endParaRPr sz="1733" b="1" dirty="0">
              <a:solidFill>
                <a:schemeClr val="bg1"/>
              </a:solidFill>
              <a:latin typeface="Montserrat"/>
              <a:ea typeface="Montserrat"/>
              <a:cs typeface="Montserrat"/>
              <a:sym typeface="Montserrat"/>
            </a:endParaRPr>
          </a:p>
          <a:p>
            <a:pPr marL="457200" marR="0" lvl="0" indent="-310514" algn="l" rtl="0">
              <a:lnSpc>
                <a:spcPct val="100000"/>
              </a:lnSpc>
              <a:spcBef>
                <a:spcPts val="10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did you find most challenging about reviewing the CVs?</a:t>
            </a:r>
            <a:endParaRPr sz="1433" b="1" dirty="0">
              <a:solidFill>
                <a:schemeClr val="bg1"/>
              </a:solidFill>
              <a:latin typeface="Montserrat"/>
              <a:ea typeface="Montserrat"/>
              <a:cs typeface="Montserrat"/>
              <a:sym typeface="Montserrat"/>
            </a:endParaRPr>
          </a:p>
          <a:p>
            <a:pPr marL="457200" marR="0" lvl="0" indent="-310514" algn="l" rtl="0">
              <a:lnSpc>
                <a:spcPct val="100000"/>
              </a:lnSpc>
              <a:spcBef>
                <a:spcPts val="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did you learn about the way an employer may review your CV?</a:t>
            </a:r>
            <a:endParaRPr sz="1433" b="1" dirty="0">
              <a:solidFill>
                <a:schemeClr val="bg1"/>
              </a:solidFill>
              <a:latin typeface="Montserrat"/>
              <a:ea typeface="Montserrat"/>
              <a:cs typeface="Montserrat"/>
              <a:sym typeface="Montserrat"/>
            </a:endParaRPr>
          </a:p>
          <a:p>
            <a:pPr marL="457200" marR="0" lvl="0" indent="-310514" algn="l" rtl="0">
              <a:lnSpc>
                <a:spcPct val="100000"/>
              </a:lnSpc>
              <a:spcBef>
                <a:spcPts val="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three things will you consider when writing or fine tuning your CV?</a:t>
            </a:r>
            <a:endParaRPr sz="1433" b="1" dirty="0">
              <a:solidFill>
                <a:schemeClr val="bg1"/>
              </a:solidFill>
              <a:latin typeface="Montserrat"/>
              <a:ea typeface="Montserrat"/>
              <a:cs typeface="Montserrat"/>
              <a:sym typeface="Montserrat"/>
            </a:endParaRPr>
          </a:p>
          <a:p>
            <a:pPr marL="457200" marR="0" lvl="0" indent="0" algn="l" rtl="0">
              <a:lnSpc>
                <a:spcPct val="100000"/>
              </a:lnSpc>
              <a:spcBef>
                <a:spcPts val="100"/>
              </a:spcBef>
              <a:spcAft>
                <a:spcPts val="0"/>
              </a:spcAft>
              <a:buNone/>
            </a:pPr>
            <a:endParaRPr sz="1433" b="1" dirty="0">
              <a:solidFill>
                <a:schemeClr val="bg1"/>
              </a:solidFill>
              <a:latin typeface="Montserrat"/>
              <a:ea typeface="Montserrat"/>
              <a:cs typeface="Montserrat"/>
              <a:sym typeface="Montserrat"/>
            </a:endParaRPr>
          </a:p>
          <a:p>
            <a:pPr marL="0" marR="0" lvl="0" indent="0" algn="just" rtl="0">
              <a:lnSpc>
                <a:spcPct val="100000"/>
              </a:lnSpc>
              <a:spcBef>
                <a:spcPts val="100"/>
              </a:spcBef>
              <a:spcAft>
                <a:spcPts val="0"/>
              </a:spcAft>
              <a:buNone/>
            </a:pPr>
            <a:endParaRPr sz="2090" b="1" dirty="0">
              <a:latin typeface="Montserrat"/>
              <a:ea typeface="Montserrat"/>
              <a:cs typeface="Montserrat"/>
              <a:sym typeface="Montserrat"/>
            </a:endParaRPr>
          </a:p>
        </p:txBody>
      </p:sp>
      <p:pic>
        <p:nvPicPr>
          <p:cNvPr id="124" name="Google Shape;124;p22"/>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37"/>
        <p:cNvGrpSpPr/>
        <p:nvPr/>
      </p:nvGrpSpPr>
      <p:grpSpPr>
        <a:xfrm>
          <a:off x="0" y="0"/>
          <a:ext cx="0" cy="0"/>
          <a:chOff x="0" y="0"/>
          <a:chExt cx="0" cy="0"/>
        </a:xfrm>
      </p:grpSpPr>
      <p:sp>
        <p:nvSpPr>
          <p:cNvPr id="138" name="Google Shape;138;p2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9" name="Google Shape;139;p2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r>
              <a:rPr lang="en" sz="1755" b="1" dirty="0">
                <a:solidFill>
                  <a:schemeClr val="bg1"/>
                </a:solidFill>
                <a:latin typeface="Raleway"/>
                <a:ea typeface="Raleway"/>
                <a:cs typeface="Raleway"/>
                <a:sym typeface="Raleway"/>
              </a:rPr>
              <a:t>Discussion</a:t>
            </a:r>
            <a:endParaRPr sz="1755"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733" b="1" dirty="0">
                <a:solidFill>
                  <a:schemeClr val="bg1"/>
                </a:solidFill>
                <a:latin typeface="Montserrat"/>
                <a:ea typeface="Montserrat"/>
                <a:cs typeface="Montserrat"/>
                <a:sym typeface="Montserrat"/>
              </a:rPr>
              <a:t>	</a:t>
            </a:r>
            <a:endParaRPr sz="1733" b="1" dirty="0">
              <a:solidFill>
                <a:schemeClr val="bg1"/>
              </a:solidFill>
              <a:latin typeface="Montserrat"/>
              <a:ea typeface="Montserrat"/>
              <a:cs typeface="Montserrat"/>
              <a:sym typeface="Montserrat"/>
            </a:endParaRPr>
          </a:p>
          <a:p>
            <a:pPr marL="457200" marR="0" lvl="0" indent="-310514" algn="l" rtl="0">
              <a:lnSpc>
                <a:spcPct val="100000"/>
              </a:lnSpc>
              <a:spcBef>
                <a:spcPts val="10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did you find most challenging about reviewing the CVs?</a:t>
            </a:r>
            <a:endParaRPr sz="1433" b="1" dirty="0">
              <a:solidFill>
                <a:schemeClr val="bg1"/>
              </a:solidFill>
              <a:latin typeface="Montserrat"/>
              <a:ea typeface="Montserrat"/>
              <a:cs typeface="Montserrat"/>
              <a:sym typeface="Montserrat"/>
            </a:endParaRPr>
          </a:p>
          <a:p>
            <a:pPr marL="457200" marR="0" lvl="0" indent="-310514" algn="l" rtl="0">
              <a:lnSpc>
                <a:spcPct val="100000"/>
              </a:lnSpc>
              <a:spcBef>
                <a:spcPts val="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did you learn about the way an employer may review your CV?</a:t>
            </a:r>
            <a:endParaRPr sz="1433" b="1" dirty="0">
              <a:solidFill>
                <a:schemeClr val="bg1"/>
              </a:solidFill>
              <a:latin typeface="Montserrat"/>
              <a:ea typeface="Montserrat"/>
              <a:cs typeface="Montserrat"/>
              <a:sym typeface="Montserrat"/>
            </a:endParaRPr>
          </a:p>
          <a:p>
            <a:pPr marL="457200" marR="0" lvl="0" indent="-310514" algn="l" rtl="0">
              <a:lnSpc>
                <a:spcPct val="100000"/>
              </a:lnSpc>
              <a:spcBef>
                <a:spcPts val="0"/>
              </a:spcBef>
              <a:spcAft>
                <a:spcPts val="0"/>
              </a:spcAft>
              <a:buSzPct val="100000"/>
              <a:buFont typeface="Montserrat"/>
              <a:buChar char="●"/>
            </a:pPr>
            <a:r>
              <a:rPr lang="en" sz="1433" b="1" dirty="0">
                <a:solidFill>
                  <a:schemeClr val="bg1"/>
                </a:solidFill>
                <a:latin typeface="Montserrat"/>
                <a:ea typeface="Montserrat"/>
                <a:cs typeface="Montserrat"/>
                <a:sym typeface="Montserrat"/>
              </a:rPr>
              <a:t>What three things will you consider when writing or fine tuning your CV?</a:t>
            </a:r>
            <a:endParaRPr sz="1433" b="1" dirty="0">
              <a:solidFill>
                <a:schemeClr val="bg1"/>
              </a:solidFill>
              <a:latin typeface="Montserrat"/>
              <a:ea typeface="Montserrat"/>
              <a:cs typeface="Montserrat"/>
              <a:sym typeface="Montserrat"/>
            </a:endParaRPr>
          </a:p>
          <a:p>
            <a:pPr marL="457200" marR="0" lvl="0" indent="0" algn="l" rtl="0">
              <a:lnSpc>
                <a:spcPct val="100000"/>
              </a:lnSpc>
              <a:spcBef>
                <a:spcPts val="100"/>
              </a:spcBef>
              <a:spcAft>
                <a:spcPts val="0"/>
              </a:spcAft>
              <a:buNone/>
            </a:pPr>
            <a:endParaRPr sz="1433" b="1" dirty="0">
              <a:solidFill>
                <a:schemeClr val="bg1"/>
              </a:solidFill>
              <a:latin typeface="Montserrat"/>
              <a:ea typeface="Montserrat"/>
              <a:cs typeface="Montserrat"/>
              <a:sym typeface="Montserrat"/>
            </a:endParaRPr>
          </a:p>
          <a:p>
            <a:pPr marL="0" marR="0" lvl="0" indent="0" algn="just" rtl="0">
              <a:lnSpc>
                <a:spcPct val="100000"/>
              </a:lnSpc>
              <a:spcBef>
                <a:spcPts val="100"/>
              </a:spcBef>
              <a:spcAft>
                <a:spcPts val="0"/>
              </a:spcAft>
              <a:buNone/>
            </a:pPr>
            <a:endParaRPr sz="2090" b="1" dirty="0">
              <a:latin typeface="Montserrat"/>
              <a:ea typeface="Montserrat"/>
              <a:cs typeface="Montserrat"/>
              <a:sym typeface="Montserrat"/>
            </a:endParaRPr>
          </a:p>
        </p:txBody>
      </p:sp>
      <p:pic>
        <p:nvPicPr>
          <p:cNvPr id="140" name="Google Shape;140;p2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44"/>
        <p:cNvGrpSpPr/>
        <p:nvPr/>
      </p:nvGrpSpPr>
      <p:grpSpPr>
        <a:xfrm>
          <a:off x="0" y="0"/>
          <a:ext cx="0" cy="0"/>
          <a:chOff x="0" y="0"/>
          <a:chExt cx="0" cy="0"/>
        </a:xfrm>
      </p:grpSpPr>
      <p:sp>
        <p:nvSpPr>
          <p:cNvPr id="145" name="Google Shape;145;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6" name="Google Shape;146;p2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r>
              <a:rPr lang="en" sz="1755" b="1" dirty="0">
                <a:solidFill>
                  <a:schemeClr val="bg1"/>
                </a:solidFill>
                <a:latin typeface="Raleway"/>
                <a:ea typeface="Raleway"/>
                <a:cs typeface="Raleway"/>
                <a:sym typeface="Raleway"/>
              </a:rPr>
              <a:t>Listening Activity</a:t>
            </a:r>
            <a:endParaRPr sz="1755"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733" b="1" dirty="0">
                <a:solidFill>
                  <a:schemeClr val="bg1"/>
                </a:solidFill>
                <a:latin typeface="Montserrat"/>
                <a:ea typeface="Montserrat"/>
                <a:cs typeface="Montserrat"/>
                <a:sym typeface="Montserrat"/>
              </a:rPr>
              <a:t>	</a:t>
            </a:r>
            <a:endParaRPr sz="1733" b="1" dirty="0">
              <a:solidFill>
                <a:schemeClr val="bg1"/>
              </a:solidFill>
              <a:latin typeface="Montserrat"/>
              <a:ea typeface="Montserrat"/>
              <a:cs typeface="Montserrat"/>
              <a:sym typeface="Montserrat"/>
            </a:endParaRPr>
          </a:p>
          <a:p>
            <a:pPr marL="0" marR="0" lvl="0" indent="0" algn="just" rtl="0">
              <a:lnSpc>
                <a:spcPct val="100000"/>
              </a:lnSpc>
              <a:spcBef>
                <a:spcPts val="100"/>
              </a:spcBef>
              <a:spcAft>
                <a:spcPts val="0"/>
              </a:spcAft>
              <a:buNone/>
            </a:pPr>
            <a:r>
              <a:rPr lang="en" sz="1433" b="1" dirty="0">
                <a:solidFill>
                  <a:schemeClr val="bg1"/>
                </a:solidFill>
                <a:latin typeface="Montserrat"/>
                <a:ea typeface="Montserrat"/>
                <a:cs typeface="Montserrat"/>
                <a:sym typeface="Montserrat"/>
              </a:rPr>
              <a:t>Listen to the following video on how to Create the Perfect Software developer CV</a:t>
            </a:r>
            <a:endParaRPr sz="1433" b="1" dirty="0">
              <a:solidFill>
                <a:schemeClr val="bg1"/>
              </a:solidFill>
              <a:latin typeface="Montserrat"/>
              <a:ea typeface="Montserrat"/>
              <a:cs typeface="Montserrat"/>
              <a:sym typeface="Montserrat"/>
            </a:endParaRPr>
          </a:p>
          <a:p>
            <a:pPr marL="0" marR="0" lvl="0" indent="0" algn="just" rtl="0">
              <a:lnSpc>
                <a:spcPct val="100000"/>
              </a:lnSpc>
              <a:spcBef>
                <a:spcPts val="0"/>
              </a:spcBef>
              <a:spcAft>
                <a:spcPts val="0"/>
              </a:spcAft>
              <a:buNone/>
            </a:pPr>
            <a:endParaRPr sz="1433" b="1" dirty="0">
              <a:solidFill>
                <a:schemeClr val="bg1"/>
              </a:solidFill>
              <a:latin typeface="Montserrat"/>
              <a:ea typeface="Montserrat"/>
              <a:cs typeface="Montserrat"/>
              <a:sym typeface="Montserrat"/>
            </a:endParaRPr>
          </a:p>
          <a:p>
            <a:pPr marL="0" marR="0" lvl="0" indent="0" algn="just" rtl="0">
              <a:lnSpc>
                <a:spcPct val="100000"/>
              </a:lnSpc>
              <a:spcBef>
                <a:spcPts val="0"/>
              </a:spcBef>
              <a:spcAft>
                <a:spcPts val="0"/>
              </a:spcAft>
              <a:buNone/>
            </a:pPr>
            <a:r>
              <a:rPr lang="en" sz="1433" b="1" u="sng" dirty="0">
                <a:solidFill>
                  <a:schemeClr val="bg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https://www.bing.com/videos/search?q</a:t>
            </a:r>
            <a:endParaRPr sz="1433" b="1" dirty="0">
              <a:solidFill>
                <a:schemeClr val="bg1"/>
              </a:solidFill>
              <a:latin typeface="Montserrat"/>
              <a:ea typeface="Montserrat"/>
              <a:cs typeface="Montserrat"/>
              <a:sym typeface="Montserrat"/>
            </a:endParaRPr>
          </a:p>
        </p:txBody>
      </p:sp>
      <p:pic>
        <p:nvPicPr>
          <p:cNvPr id="147" name="Google Shape;147;p25"/>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51"/>
        <p:cNvGrpSpPr/>
        <p:nvPr/>
      </p:nvGrpSpPr>
      <p:grpSpPr>
        <a:xfrm>
          <a:off x="0" y="0"/>
          <a:ext cx="0" cy="0"/>
          <a:chOff x="0" y="0"/>
          <a:chExt cx="0" cy="0"/>
        </a:xfrm>
      </p:grpSpPr>
      <p:sp>
        <p:nvSpPr>
          <p:cNvPr id="152" name="Google Shape;152;p2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3" name="Google Shape;153;p2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Discussion:  Current Trends in the  IT Job Market</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marR="0" lvl="0" indent="0" algn="just" rtl="0">
              <a:lnSpc>
                <a:spcPct val="100000"/>
              </a:lnSpc>
              <a:spcBef>
                <a:spcPts val="0"/>
              </a:spcBef>
              <a:spcAft>
                <a:spcPts val="0"/>
              </a:spcAft>
              <a:buNone/>
            </a:pPr>
            <a:br>
              <a:rPr lang="en-US" sz="1755" b="1">
                <a:solidFill>
                  <a:schemeClr val="bg1"/>
                </a:solidFill>
                <a:latin typeface="Raleway"/>
                <a:ea typeface="Raleway"/>
                <a:cs typeface="Raleway"/>
                <a:sym typeface="Raleway"/>
              </a:rPr>
            </a:br>
            <a:br>
              <a:rPr lang="en-US" sz="1755" b="1">
                <a:solidFill>
                  <a:schemeClr val="bg1"/>
                </a:solidFill>
                <a:latin typeface="Raleway"/>
                <a:ea typeface="Raleway"/>
                <a:cs typeface="Raleway"/>
                <a:sym typeface="Raleway"/>
              </a:rPr>
            </a:br>
            <a:r>
              <a:rPr lang="en-US" sz="1600">
                <a:hlinkClick r:id="rId3"/>
              </a:rPr>
              <a:t>Top IT Skills That Are in Demand in 2022 | CompTIA</a:t>
            </a:r>
            <a:endParaRPr sz="1755" b="1" dirty="0">
              <a:solidFill>
                <a:schemeClr val="bg1"/>
              </a:solidFill>
              <a:latin typeface="Raleway"/>
              <a:ea typeface="Raleway"/>
              <a:cs typeface="Raleway"/>
              <a:sym typeface="Raleway"/>
            </a:endParaRPr>
          </a:p>
          <a:p>
            <a:pPr marL="0" marR="0" lvl="0" indent="0" algn="just" rtl="0">
              <a:lnSpc>
                <a:spcPct val="100000"/>
              </a:lnSpc>
              <a:spcBef>
                <a:spcPts val="0"/>
              </a:spcBef>
              <a:spcAft>
                <a:spcPts val="0"/>
              </a:spcAft>
              <a:buNone/>
            </a:pPr>
            <a:endParaRPr sz="1755" b="1" dirty="0">
              <a:solidFill>
                <a:schemeClr val="bg1"/>
              </a:solidFill>
              <a:latin typeface="Raleway"/>
              <a:ea typeface="Raleway"/>
              <a:cs typeface="Raleway"/>
              <a:sym typeface="Raleway"/>
            </a:endParaRPr>
          </a:p>
          <a:p>
            <a:pPr marL="0" marR="0">
              <a:lnSpc>
                <a:spcPct val="115000"/>
              </a:lnSpc>
              <a:spcBef>
                <a:spcPts val="0"/>
              </a:spcBef>
              <a:spcAft>
                <a:spcPts val="0"/>
              </a:spcAft>
            </a:pPr>
            <a:r>
              <a:rPr lang="en-US" sz="1800" dirty="0">
                <a:hlinkClick r:id="rId4"/>
              </a:rPr>
              <a:t>2022 tech layoffs: The companies that have cut jobs this year (cnbc.com)</a:t>
            </a:r>
            <a:br>
              <a:rPr lang="en-US" sz="1800" dirty="0"/>
            </a:br>
            <a:br>
              <a:rPr lang="en-US" sz="1800" dirty="0"/>
            </a:br>
            <a:r>
              <a:rPr lang="en-US" sz="1800" dirty="0">
                <a:hlinkClick r:id="rId5"/>
              </a:rPr>
              <a:t>Tech layoffs bleed into 2023. Why companies are firing workers (usatoday.com)</a:t>
            </a:r>
            <a:br>
              <a:rPr lang="en-US" sz="1800" b="1" dirty="0">
                <a:solidFill>
                  <a:schemeClr val="bg1"/>
                </a:solidFill>
                <a:latin typeface="Montserrat" panose="00000500000000000000" pitchFamily="2" charset="0"/>
                <a:ea typeface="Arial" panose="020B0604020202020204" pitchFamily="34" charset="0"/>
              </a:rPr>
            </a:br>
            <a:br>
              <a:rPr lang="en-US" sz="1800" b="1" dirty="0">
                <a:solidFill>
                  <a:schemeClr val="bg1"/>
                </a:solidFill>
                <a:latin typeface="Montserrat" panose="00000500000000000000" pitchFamily="2" charset="0"/>
                <a:ea typeface="Arial" panose="020B0604020202020204" pitchFamily="34" charset="0"/>
              </a:rPr>
            </a:br>
            <a:br>
              <a:rPr lang="en-US" sz="1800" dirty="0"/>
            </a:br>
            <a:br>
              <a:rPr lang="en-US" sz="1800" dirty="0"/>
            </a:br>
            <a:r>
              <a:rPr lang="en-US" sz="1200" dirty="0">
                <a:hlinkClick r:id="rId6"/>
              </a:rPr>
              <a:t>10 Hot Topics in HR That Will Shape 2022 (untapped.io)</a:t>
            </a:r>
            <a:endParaRPr lang="en-US" sz="1800" b="1" dirty="0">
              <a:solidFill>
                <a:schemeClr val="bg1"/>
              </a:solidFill>
              <a:effectLst/>
              <a:latin typeface="Montserrat" panose="00000500000000000000" pitchFamily="2" charset="0"/>
              <a:ea typeface="Arial" panose="020B0604020202020204" pitchFamily="34" charset="0"/>
            </a:endParaRPr>
          </a:p>
        </p:txBody>
      </p:sp>
      <p:pic>
        <p:nvPicPr>
          <p:cNvPr id="154" name="Google Shape;154;p26"/>
          <p:cNvPicPr preferRelativeResize="0"/>
          <p:nvPr/>
        </p:nvPicPr>
        <p:blipFill rotWithShape="1">
          <a:blip r:embed="rId7">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28"/>
        <p:cNvGrpSpPr/>
        <p:nvPr/>
      </p:nvGrpSpPr>
      <p:grpSpPr>
        <a:xfrm>
          <a:off x="0" y="0"/>
          <a:ext cx="0" cy="0"/>
          <a:chOff x="0" y="0"/>
          <a:chExt cx="0" cy="0"/>
        </a:xfrm>
      </p:grpSpPr>
      <p:sp>
        <p:nvSpPr>
          <p:cNvPr id="129" name="Google Shape;129;p2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30" name="Google Shape;130;p23"/>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31" name="Google Shape;131;p23"/>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90" b="1">
                <a:solidFill>
                  <a:schemeClr val="dk1"/>
                </a:solidFill>
                <a:latin typeface="Montserrat"/>
                <a:ea typeface="Montserrat"/>
                <a:cs typeface="Montserrat"/>
                <a:sym typeface="Montserrat"/>
              </a:rPr>
              <a:t>Coffee Break</a:t>
            </a:r>
            <a:endParaRPr/>
          </a:p>
        </p:txBody>
      </p:sp>
      <p:sp>
        <p:nvSpPr>
          <p:cNvPr id="132" name="Google Shape;132;p23"/>
          <p:cNvSpPr txBox="1">
            <a:spLocks noGrp="1"/>
          </p:cNvSpPr>
          <p:nvPr>
            <p:ph type="body" idx="4294967295"/>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33" name="Google Shape;133;p23"/>
          <p:cNvPicPr preferRelativeResize="0"/>
          <p:nvPr/>
        </p:nvPicPr>
        <p:blipFill>
          <a:blip r:embed="rId4">
            <a:alphaModFix/>
          </a:blip>
          <a:stretch>
            <a:fillRect/>
          </a:stretch>
        </p:blipFill>
        <p:spPr>
          <a:xfrm>
            <a:off x="812600" y="1908175"/>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4" name="Google Shape;64;p1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Clr>
                <a:schemeClr val="dk1"/>
              </a:buClr>
              <a:buSzPct val="77343"/>
              <a:buFont typeface="Arial"/>
              <a:buNone/>
            </a:pP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Clr>
                <a:schemeClr val="dk1"/>
              </a:buClr>
              <a:buSzPct val="83193"/>
              <a:buFont typeface="Arial"/>
              <a:buNone/>
            </a:pPr>
            <a:endParaRPr sz="1322" dirty="0">
              <a:solidFill>
                <a:schemeClr val="bg1"/>
              </a:solidFill>
              <a:latin typeface="Raleway"/>
              <a:ea typeface="Raleway"/>
              <a:cs typeface="Raleway"/>
              <a:sym typeface="Raleway"/>
            </a:endParaRPr>
          </a:p>
          <a:p>
            <a:pPr marL="0" lvl="0" indent="0" algn="l" rtl="0">
              <a:lnSpc>
                <a:spcPct val="115000"/>
              </a:lnSpc>
              <a:spcBef>
                <a:spcPts val="0"/>
              </a:spcBef>
              <a:spcAft>
                <a:spcPts val="0"/>
              </a:spcAft>
              <a:buClr>
                <a:schemeClr val="dk1"/>
              </a:buClr>
              <a:buSzPct val="71223"/>
              <a:buFont typeface="Arial"/>
              <a:buNone/>
            </a:pPr>
            <a:endParaRPr sz="1544" b="1" dirty="0">
              <a:solidFill>
                <a:schemeClr val="bg1"/>
              </a:solidFill>
              <a:latin typeface="Montserrat"/>
              <a:ea typeface="Montserrat"/>
              <a:cs typeface="Montserrat"/>
              <a:sym typeface="Montserrat"/>
            </a:endParaRPr>
          </a:p>
          <a:p>
            <a:pPr marL="0" marR="0" lvl="0" indent="0" algn="l" rtl="0">
              <a:lnSpc>
                <a:spcPct val="115000"/>
              </a:lnSpc>
              <a:spcBef>
                <a:spcPts val="3500"/>
              </a:spcBef>
              <a:spcAft>
                <a:spcPts val="0"/>
              </a:spcAft>
              <a:buClr>
                <a:schemeClr val="dk1"/>
              </a:buClr>
              <a:buSzPct val="61300"/>
              <a:buFont typeface="Arial"/>
              <a:buNone/>
            </a:pPr>
            <a:endParaRPr sz="1794" b="1" dirty="0">
              <a:solidFill>
                <a:schemeClr val="bg1"/>
              </a:solidFill>
              <a:latin typeface="Montserrat"/>
              <a:ea typeface="Montserrat"/>
              <a:cs typeface="Montserrat"/>
              <a:sym typeface="Montserrat"/>
            </a:endParaRPr>
          </a:p>
          <a:p>
            <a:pPr marL="0" lvl="0" indent="0" algn="l" rtl="0">
              <a:lnSpc>
                <a:spcPct val="115000"/>
              </a:lnSpc>
              <a:spcBef>
                <a:spcPts val="3500"/>
              </a:spcBef>
              <a:spcAft>
                <a:spcPts val="0"/>
              </a:spcAft>
              <a:buNone/>
            </a:pP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12" b="1" dirty="0">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67" b="1" dirty="0">
              <a:solidFill>
                <a:schemeClr val="bg1"/>
              </a:solidFill>
              <a:latin typeface="Montserrat"/>
              <a:ea typeface="Montserrat"/>
              <a:cs typeface="Montserrat"/>
              <a:sym typeface="Montserrat"/>
            </a:endParaRPr>
          </a:p>
          <a:p>
            <a:pPr marL="457200" lvl="0" indent="0" algn="l" rtl="0">
              <a:lnSpc>
                <a:spcPct val="100000"/>
              </a:lnSpc>
              <a:spcBef>
                <a:spcPts val="0"/>
              </a:spcBef>
              <a:spcAft>
                <a:spcPts val="0"/>
              </a:spcAft>
              <a:buNone/>
            </a:pPr>
            <a:endParaRPr sz="1756" b="1" dirty="0">
              <a:solidFill>
                <a:schemeClr val="bg1"/>
              </a:solidFill>
              <a:latin typeface="Montserrat"/>
              <a:ea typeface="Montserrat"/>
              <a:cs typeface="Montserrat"/>
              <a:sym typeface="Montserrat"/>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65" name="Google Shape;65;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graphicFrame>
        <p:nvGraphicFramePr>
          <p:cNvPr id="2" name="Table 1">
            <a:extLst>
              <a:ext uri="{FF2B5EF4-FFF2-40B4-BE49-F238E27FC236}">
                <a16:creationId xmlns:a16="http://schemas.microsoft.com/office/drawing/2014/main" id="{29C1D508-70DE-7C29-94D4-73C6F74B87B7}"/>
              </a:ext>
            </a:extLst>
          </p:cNvPr>
          <p:cNvGraphicFramePr>
            <a:graphicFrameLocks noGrp="1"/>
          </p:cNvGraphicFramePr>
          <p:nvPr>
            <p:extLst>
              <p:ext uri="{D42A27DB-BD31-4B8C-83A1-F6EECF244321}">
                <p14:modId xmlns:p14="http://schemas.microsoft.com/office/powerpoint/2010/main" val="1263878527"/>
              </p:ext>
            </p:extLst>
          </p:nvPr>
        </p:nvGraphicFramePr>
        <p:xfrm>
          <a:off x="311150" y="2734810"/>
          <a:ext cx="8521700" cy="1830382"/>
        </p:xfrm>
        <a:graphic>
          <a:graphicData uri="http://schemas.openxmlformats.org/drawingml/2006/table">
            <a:tbl>
              <a:tblPr/>
              <a:tblGrid>
                <a:gridCol w="629865">
                  <a:extLst>
                    <a:ext uri="{9D8B030D-6E8A-4147-A177-3AD203B41FA5}">
                      <a16:colId xmlns:a16="http://schemas.microsoft.com/office/drawing/2014/main" val="2281878231"/>
                    </a:ext>
                  </a:extLst>
                </a:gridCol>
                <a:gridCol w="490924">
                  <a:extLst>
                    <a:ext uri="{9D8B030D-6E8A-4147-A177-3AD203B41FA5}">
                      <a16:colId xmlns:a16="http://schemas.microsoft.com/office/drawing/2014/main" val="938618184"/>
                    </a:ext>
                  </a:extLst>
                </a:gridCol>
                <a:gridCol w="1472772">
                  <a:extLst>
                    <a:ext uri="{9D8B030D-6E8A-4147-A177-3AD203B41FA5}">
                      <a16:colId xmlns:a16="http://schemas.microsoft.com/office/drawing/2014/main" val="3013500952"/>
                    </a:ext>
                  </a:extLst>
                </a:gridCol>
                <a:gridCol w="2584298">
                  <a:extLst>
                    <a:ext uri="{9D8B030D-6E8A-4147-A177-3AD203B41FA5}">
                      <a16:colId xmlns:a16="http://schemas.microsoft.com/office/drawing/2014/main" val="3961892074"/>
                    </a:ext>
                  </a:extLst>
                </a:gridCol>
                <a:gridCol w="1935908">
                  <a:extLst>
                    <a:ext uri="{9D8B030D-6E8A-4147-A177-3AD203B41FA5}">
                      <a16:colId xmlns:a16="http://schemas.microsoft.com/office/drawing/2014/main" val="700639213"/>
                    </a:ext>
                  </a:extLst>
                </a:gridCol>
                <a:gridCol w="1407933">
                  <a:extLst>
                    <a:ext uri="{9D8B030D-6E8A-4147-A177-3AD203B41FA5}">
                      <a16:colId xmlns:a16="http://schemas.microsoft.com/office/drawing/2014/main" val="668323500"/>
                    </a:ext>
                  </a:extLst>
                </a:gridCol>
              </a:tblGrid>
              <a:tr h="1041055">
                <a:tc>
                  <a:txBody>
                    <a:bodyPr/>
                    <a:lstStyle/>
                    <a:p>
                      <a:pPr rtl="0" fontAlgn="t">
                        <a:spcBef>
                          <a:spcPts val="0"/>
                        </a:spcBef>
                        <a:spcAft>
                          <a:spcPts val="0"/>
                        </a:spcAft>
                      </a:pPr>
                      <a:r>
                        <a:rPr lang="en-US" sz="800" b="0" i="0" u="none" strike="noStrike" dirty="0">
                          <a:solidFill>
                            <a:schemeClr val="bg1"/>
                          </a:solidFill>
                          <a:effectLst/>
                          <a:latin typeface="Raleway" pitchFamily="2" charset="0"/>
                        </a:rPr>
                        <a:t>17/02/23</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2</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Getting a job in the future of the IT/Engineering Sector</a:t>
                      </a:r>
                      <a:endParaRPr lang="en-US" sz="1400" dirty="0">
                        <a:solidFill>
                          <a:schemeClr val="bg1"/>
                        </a:solidFill>
                        <a:effectLst/>
                      </a:endParaRPr>
                    </a:p>
                    <a:p>
                      <a:pPr rtl="0" fontAlgn="t">
                        <a:spcBef>
                          <a:spcPts val="0"/>
                        </a:spcBef>
                        <a:spcAft>
                          <a:spcPts val="0"/>
                        </a:spcAft>
                      </a:pPr>
                      <a:br>
                        <a:rPr lang="en-US" sz="1400" dirty="0">
                          <a:solidFill>
                            <a:schemeClr val="bg1"/>
                          </a:solidFill>
                          <a:effectLst/>
                        </a:rPr>
                      </a:br>
                      <a:r>
                        <a:rPr lang="en-US" sz="800" b="0" i="0" u="none" strike="noStrike" dirty="0">
                          <a:solidFill>
                            <a:schemeClr val="bg1"/>
                          </a:solidFill>
                          <a:effectLst/>
                          <a:latin typeface="Raleway" pitchFamily="2" charset="0"/>
                        </a:rPr>
                        <a:t>CV writing workshop</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After completing this lesson students should be able to:-</a:t>
                      </a:r>
                      <a:endParaRPr lang="en-US" sz="1400">
                        <a:solidFill>
                          <a:schemeClr val="bg1"/>
                        </a:solidFill>
                        <a:effectLst/>
                      </a:endParaRP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 Understand that a CV should highlight the skills, personal qualities, qualifications, interests, and experience that a potential employer is looking for</a:t>
                      </a:r>
                      <a:endParaRPr lang="en-US" sz="1400">
                        <a:solidFill>
                          <a:schemeClr val="bg1"/>
                        </a:solidFill>
                        <a:effectLst/>
                      </a:endParaRP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 Create a draft CV</a:t>
                      </a:r>
                      <a:endParaRPr lang="en-US" sz="1400">
                        <a:solidFill>
                          <a:schemeClr val="bg1"/>
                        </a:solidFill>
                        <a:effectLst/>
                      </a:endParaRPr>
                    </a:p>
                    <a:p>
                      <a:pPr fontAlgn="t"/>
                      <a:br>
                        <a:rPr lang="en-US" sz="1400">
                          <a:solidFill>
                            <a:schemeClr val="bg1"/>
                          </a:solidFill>
                          <a:effectLst/>
                        </a:rPr>
                      </a:b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1" i="0" u="none" strike="noStrike" dirty="0">
                          <a:solidFill>
                            <a:schemeClr val="bg1"/>
                          </a:solidFill>
                          <a:effectLst/>
                          <a:latin typeface="Raleway" pitchFamily="2" charset="0"/>
                        </a:rPr>
                        <a:t>•</a:t>
                      </a:r>
                      <a:r>
                        <a:rPr lang="en-US" sz="800" b="0" i="0" u="none" strike="noStrike" dirty="0">
                          <a:solidFill>
                            <a:schemeClr val="bg1"/>
                          </a:solidFill>
                          <a:effectLst/>
                          <a:latin typeface="Raleway" pitchFamily="2" charset="0"/>
                        </a:rPr>
                        <a:t>Interactive Worksheet: What makes a Winning CV</a:t>
                      </a:r>
                      <a:endParaRPr lang="en-US" sz="1400" dirty="0">
                        <a:solidFill>
                          <a:schemeClr val="bg1"/>
                        </a:solidFill>
                        <a:effectLst/>
                      </a:endParaRPr>
                    </a:p>
                    <a:p>
                      <a:pPr rtl="0" fontAlgn="t">
                        <a:spcBef>
                          <a:spcPts val="0"/>
                        </a:spcBef>
                        <a:spcAft>
                          <a:spcPts val="0"/>
                        </a:spcAft>
                      </a:pPr>
                      <a:r>
                        <a:rPr lang="en-US" sz="800" b="1" i="0" u="none" strike="noStrike" dirty="0">
                          <a:solidFill>
                            <a:schemeClr val="bg1"/>
                          </a:solidFill>
                          <a:effectLst/>
                          <a:latin typeface="Raleway" pitchFamily="2" charset="0"/>
                        </a:rPr>
                        <a:t>•</a:t>
                      </a:r>
                      <a:r>
                        <a:rPr lang="en-US" sz="800" b="0" i="0" u="none" strike="noStrike" dirty="0">
                          <a:solidFill>
                            <a:schemeClr val="bg1"/>
                          </a:solidFill>
                          <a:effectLst/>
                          <a:latin typeface="Raleway" pitchFamily="2" charset="0"/>
                        </a:rPr>
                        <a:t>Teacher led discussion on advantages of  a functional and chronological CV</a:t>
                      </a:r>
                      <a:endParaRPr lang="en-US" sz="1400" dirty="0">
                        <a:solidFill>
                          <a:schemeClr val="bg1"/>
                        </a:solidFill>
                        <a:effectLst/>
                      </a:endParaRPr>
                    </a:p>
                    <a:p>
                      <a:pPr rtl="0" fontAlgn="t">
                        <a:spcBef>
                          <a:spcPts val="0"/>
                        </a:spcBef>
                        <a:spcAft>
                          <a:spcPts val="0"/>
                        </a:spcAft>
                      </a:pPr>
                      <a:r>
                        <a:rPr lang="en-US" sz="800" b="1" i="0" u="none" strike="noStrike" dirty="0">
                          <a:solidFill>
                            <a:schemeClr val="bg1"/>
                          </a:solidFill>
                          <a:effectLst/>
                          <a:latin typeface="Raleway" pitchFamily="2" charset="0"/>
                        </a:rPr>
                        <a:t>•</a:t>
                      </a:r>
                      <a:r>
                        <a:rPr lang="en-US" sz="800" b="0" i="0" u="none" strike="noStrike" dirty="0">
                          <a:solidFill>
                            <a:schemeClr val="bg1"/>
                          </a:solidFill>
                          <a:effectLst/>
                          <a:latin typeface="Raleway" pitchFamily="2" charset="0"/>
                        </a:rPr>
                        <a:t>Activity: Play the Boss: students look at a number of CVs and identify the successful ones. They give their reasons for picking or rejecting the CVs.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br>
                        <a:rPr lang="en-US" sz="1400" dirty="0">
                          <a:solidFill>
                            <a:schemeClr val="bg1"/>
                          </a:solidFill>
                          <a:effectLst/>
                        </a:rPr>
                      </a:br>
                      <a:br>
                        <a:rPr lang="en-US" sz="1400" dirty="0">
                          <a:solidFill>
                            <a:schemeClr val="bg1"/>
                          </a:solidFill>
                          <a:effectLst/>
                        </a:rPr>
                      </a:br>
                      <a:br>
                        <a:rPr lang="en-US" sz="1400" dirty="0">
                          <a:solidFill>
                            <a:schemeClr val="bg1"/>
                          </a:solidFill>
                          <a:effectLst/>
                        </a:rPr>
                      </a:br>
                      <a:r>
                        <a:rPr lang="en-US" sz="800" b="0" i="0" u="sng" strike="noStrike" dirty="0">
                          <a:solidFill>
                            <a:schemeClr val="bg1"/>
                          </a:solidFill>
                          <a:effectLst/>
                          <a:latin typeface="Raleway" pitchFamily="2" charset="0"/>
                          <a:hlinkClick r:id="rId4">
                            <a:extLst>
                              <a:ext uri="{A12FA001-AC4F-418D-AE19-62706E023703}">
                                <ahyp:hlinkClr xmlns:ahyp="http://schemas.microsoft.com/office/drawing/2018/hyperlinkcolor" val="tx"/>
                              </a:ext>
                            </a:extLst>
                          </a:hlinkClick>
                        </a:rPr>
                        <a:t>play-the-boss-student | work |Barclays Life Skills</a:t>
                      </a:r>
                      <a:r>
                        <a:rPr lang="en-US" sz="800" b="0" i="0" u="none" strike="noStrike" dirty="0">
                          <a:solidFill>
                            <a:schemeClr val="bg1"/>
                          </a:solidFill>
                          <a:effectLst/>
                          <a:latin typeface="Raleway" pitchFamily="2" charset="0"/>
                        </a:rPr>
                        <a:t>        </a:t>
                      </a:r>
                      <a:endParaRPr lang="en-US" sz="1400" dirty="0">
                        <a:solidFill>
                          <a:schemeClr val="bg1"/>
                        </a:solidFill>
                        <a:effectLst/>
                      </a:endParaRPr>
                    </a:p>
                    <a:p>
                      <a:pPr rtl="0" fontAlgn="t">
                        <a:spcBef>
                          <a:spcPts val="0"/>
                        </a:spcBef>
                        <a:spcAft>
                          <a:spcPts val="0"/>
                        </a:spcAft>
                      </a:pPr>
                      <a:br>
                        <a:rPr lang="en-US" sz="1400" dirty="0">
                          <a:solidFill>
                            <a:schemeClr val="bg1"/>
                          </a:solidFill>
                          <a:effectLst/>
                        </a:rPr>
                      </a:br>
                      <a:r>
                        <a:rPr lang="en-US" sz="800" b="0" i="0" u="sng" strike="noStrike" dirty="0">
                          <a:solidFill>
                            <a:schemeClr val="bg1"/>
                          </a:solidFill>
                          <a:effectLst/>
                          <a:latin typeface="Raleway" pitchFamily="2" charset="0"/>
                          <a:hlinkClick r:id="rId5">
                            <a:extLst>
                              <a:ext uri="{A12FA001-AC4F-418D-AE19-62706E023703}">
                                <ahyp:hlinkClr xmlns:ahyp="http://schemas.microsoft.com/office/drawing/2018/hyperlinkcolor" val="tx"/>
                              </a:ext>
                            </a:extLst>
                          </a:hlinkClick>
                        </a:rPr>
                        <a:t>How to CREATE the PERFECT Software Developer RESUME/CV - Bing video</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3159696"/>
                  </a:ext>
                </a:extLst>
              </a:tr>
            </a:tbl>
          </a:graphicData>
        </a:graphic>
      </p:graphicFrame>
      <p:sp>
        <p:nvSpPr>
          <p:cNvPr id="3" name="Rectangle 1">
            <a:hlinkClick r:id="rId5"/>
            <a:extLst>
              <a:ext uri="{FF2B5EF4-FFF2-40B4-BE49-F238E27FC236}">
                <a16:creationId xmlns:a16="http://schemas.microsoft.com/office/drawing/2014/main" id="{B107B90F-6D37-AF90-A2B9-39BD2FE1AA92}"/>
              </a:ext>
            </a:extLst>
          </p:cNvPr>
          <p:cNvSpPr>
            <a:spLocks noChangeArrowheads="1"/>
          </p:cNvSpPr>
          <p:nvPr/>
        </p:nvSpPr>
        <p:spPr bwMode="auto">
          <a:xfrm>
            <a:off x="311150" y="194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2EFDB6C6-60F2-3927-1FB7-54A863C28F08}"/>
              </a:ext>
            </a:extLst>
          </p:cNvPr>
          <p:cNvGraphicFramePr>
            <a:graphicFrameLocks noGrp="1"/>
          </p:cNvGraphicFramePr>
          <p:nvPr>
            <p:extLst>
              <p:ext uri="{D42A27DB-BD31-4B8C-83A1-F6EECF244321}">
                <p14:modId xmlns:p14="http://schemas.microsoft.com/office/powerpoint/2010/main" val="470418223"/>
              </p:ext>
            </p:extLst>
          </p:nvPr>
        </p:nvGraphicFramePr>
        <p:xfrm>
          <a:off x="311150" y="2031905"/>
          <a:ext cx="8521700" cy="702905"/>
        </p:xfrm>
        <a:graphic>
          <a:graphicData uri="http://schemas.openxmlformats.org/drawingml/2006/table">
            <a:tbl>
              <a:tblPr/>
              <a:tblGrid>
                <a:gridCol w="629865">
                  <a:extLst>
                    <a:ext uri="{9D8B030D-6E8A-4147-A177-3AD203B41FA5}">
                      <a16:colId xmlns:a16="http://schemas.microsoft.com/office/drawing/2014/main" val="2944068224"/>
                    </a:ext>
                  </a:extLst>
                </a:gridCol>
                <a:gridCol w="490924">
                  <a:extLst>
                    <a:ext uri="{9D8B030D-6E8A-4147-A177-3AD203B41FA5}">
                      <a16:colId xmlns:a16="http://schemas.microsoft.com/office/drawing/2014/main" val="2998992873"/>
                    </a:ext>
                  </a:extLst>
                </a:gridCol>
                <a:gridCol w="1472772">
                  <a:extLst>
                    <a:ext uri="{9D8B030D-6E8A-4147-A177-3AD203B41FA5}">
                      <a16:colId xmlns:a16="http://schemas.microsoft.com/office/drawing/2014/main" val="3764434787"/>
                    </a:ext>
                  </a:extLst>
                </a:gridCol>
                <a:gridCol w="2584298">
                  <a:extLst>
                    <a:ext uri="{9D8B030D-6E8A-4147-A177-3AD203B41FA5}">
                      <a16:colId xmlns:a16="http://schemas.microsoft.com/office/drawing/2014/main" val="2505156846"/>
                    </a:ext>
                  </a:extLst>
                </a:gridCol>
                <a:gridCol w="1935908">
                  <a:extLst>
                    <a:ext uri="{9D8B030D-6E8A-4147-A177-3AD203B41FA5}">
                      <a16:colId xmlns:a16="http://schemas.microsoft.com/office/drawing/2014/main" val="4137164107"/>
                    </a:ext>
                  </a:extLst>
                </a:gridCol>
                <a:gridCol w="1407933">
                  <a:extLst>
                    <a:ext uri="{9D8B030D-6E8A-4147-A177-3AD203B41FA5}">
                      <a16:colId xmlns:a16="http://schemas.microsoft.com/office/drawing/2014/main" val="291753181"/>
                    </a:ext>
                  </a:extLst>
                </a:gridCol>
              </a:tblGrid>
              <a:tr h="702905">
                <a:tc>
                  <a:txBody>
                    <a:bodyPr/>
                    <a:lstStyle/>
                    <a:p>
                      <a:pPr rtl="0" fontAlgn="t">
                        <a:spcBef>
                          <a:spcPts val="0"/>
                        </a:spcBef>
                        <a:spcAft>
                          <a:spcPts val="0"/>
                        </a:spcAft>
                      </a:pPr>
                      <a:r>
                        <a:rPr lang="en-US" sz="800" b="0" i="0" u="none" strike="noStrike" dirty="0">
                          <a:solidFill>
                            <a:schemeClr val="bg1"/>
                          </a:solidFill>
                          <a:effectLst/>
                          <a:latin typeface="Raleway" pitchFamily="2" charset="0"/>
                        </a:rPr>
                        <a:t>Date</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dirty="0">
                          <a:solidFill>
                            <a:schemeClr val="bg1"/>
                          </a:solidFill>
                          <a:effectLst/>
                          <a:latin typeface="Raleway" pitchFamily="2" charset="0"/>
                        </a:rPr>
                        <a:t>Lesson</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Theme</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Learning Outcomes/Objectives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Theme/Activities/Skills targeted</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dirty="0">
                          <a:solidFill>
                            <a:schemeClr val="bg1"/>
                          </a:solidFill>
                          <a:effectLst/>
                          <a:latin typeface="Raleway" pitchFamily="2" charset="0"/>
                        </a:rPr>
                        <a:t>Resources</a:t>
                      </a:r>
                      <a:endParaRPr lang="en-US" sz="1400" dirty="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899016"/>
                  </a:ext>
                </a:extLst>
              </a:tr>
            </a:tbl>
          </a:graphicData>
        </a:graphic>
      </p:graphicFrame>
      <p:sp>
        <p:nvSpPr>
          <p:cNvPr id="5" name="Rectangle 2">
            <a:extLst>
              <a:ext uri="{FF2B5EF4-FFF2-40B4-BE49-F238E27FC236}">
                <a16:creationId xmlns:a16="http://schemas.microsoft.com/office/drawing/2014/main" id="{87EE6486-8F7F-FB66-404F-C77E4B3ABF0E}"/>
              </a:ext>
            </a:extLst>
          </p:cNvPr>
          <p:cNvSpPr>
            <a:spLocks noChangeArrowheads="1"/>
          </p:cNvSpPr>
          <p:nvPr/>
        </p:nvSpPr>
        <p:spPr bwMode="auto">
          <a:xfrm>
            <a:off x="311150" y="20325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4" name="Google Shape;64;p1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Clr>
                <a:schemeClr val="dk1"/>
              </a:buClr>
              <a:buSzPct val="77343"/>
              <a:buFont typeface="Arial"/>
              <a:buNone/>
            </a:pP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Clr>
                <a:schemeClr val="dk1"/>
              </a:buClr>
              <a:buSzPct val="83193"/>
              <a:buFont typeface="Arial"/>
              <a:buNone/>
            </a:pPr>
            <a:endParaRPr sz="1322"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Clr>
                <a:schemeClr val="dk1"/>
              </a:buClr>
              <a:buSzPct val="69964"/>
              <a:buFont typeface="Arial"/>
              <a:buNone/>
            </a:pPr>
            <a:r>
              <a:rPr lang="en" sz="1572" b="1" dirty="0">
                <a:solidFill>
                  <a:schemeClr val="bg1"/>
                </a:solidFill>
                <a:latin typeface="Raleway"/>
                <a:ea typeface="Raleway"/>
                <a:cs typeface="Raleway"/>
                <a:sym typeface="Raleway"/>
              </a:rPr>
              <a:t>Introduction</a:t>
            </a:r>
            <a:endParaRPr sz="157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Clr>
                <a:schemeClr val="dk1"/>
              </a:buClr>
              <a:buSzPct val="69964"/>
              <a:buFont typeface="Arial"/>
              <a:buNone/>
            </a:pPr>
            <a:endParaRPr sz="1572" b="1" dirty="0">
              <a:solidFill>
                <a:schemeClr val="bg1"/>
              </a:solidFill>
              <a:latin typeface="Raleway"/>
              <a:ea typeface="Raleway"/>
              <a:cs typeface="Raleway"/>
              <a:sym typeface="Raleway"/>
            </a:endParaRPr>
          </a:p>
          <a:p>
            <a:pPr marL="0" lvl="0" indent="0" algn="l" rtl="0">
              <a:lnSpc>
                <a:spcPct val="115000"/>
              </a:lnSpc>
              <a:spcBef>
                <a:spcPts val="100"/>
              </a:spcBef>
              <a:spcAft>
                <a:spcPts val="0"/>
              </a:spcAft>
              <a:buClr>
                <a:schemeClr val="dk1"/>
              </a:buClr>
              <a:buSzPct val="71223"/>
              <a:buFont typeface="Arial"/>
              <a:buNone/>
            </a:pPr>
            <a:r>
              <a:rPr lang="en" sz="1544" b="1" dirty="0">
                <a:solidFill>
                  <a:schemeClr val="bg1"/>
                </a:solidFill>
                <a:latin typeface="Montserrat"/>
                <a:ea typeface="Montserrat"/>
                <a:cs typeface="Montserrat"/>
                <a:sym typeface="Montserrat"/>
              </a:rPr>
              <a:t>You might have written a CV when you applied for previous jobs or internships or you may never have written a CV before. </a:t>
            </a:r>
            <a:endParaRPr sz="1544"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71223"/>
              <a:buFont typeface="Arial"/>
              <a:buNone/>
            </a:pPr>
            <a:endParaRPr sz="1544"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71223"/>
              <a:buFont typeface="Arial"/>
              <a:buNone/>
            </a:pPr>
            <a:r>
              <a:rPr lang="en" sz="1544" b="1" dirty="0">
                <a:solidFill>
                  <a:schemeClr val="bg1"/>
                </a:solidFill>
                <a:latin typeface="Montserrat"/>
                <a:ea typeface="Montserrat"/>
                <a:cs typeface="Montserrat"/>
                <a:sym typeface="Montserrat"/>
              </a:rPr>
              <a:t>Either way, the Curriculum Vitae (CV, meaning ‘course of life’ in Latin) is likely to be your first opportunity to tell potential employers why you’re the right person for the job. So, it’s worth spending the time and energy to make it as impactful as possible for every application.</a:t>
            </a:r>
            <a:endParaRPr sz="1544"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71223"/>
              <a:buFont typeface="Arial"/>
              <a:buNone/>
            </a:pPr>
            <a:endParaRPr sz="1544" b="1" dirty="0">
              <a:solidFill>
                <a:schemeClr val="bg1"/>
              </a:solidFill>
              <a:latin typeface="Montserrat"/>
              <a:ea typeface="Montserrat"/>
              <a:cs typeface="Montserrat"/>
              <a:sym typeface="Montserrat"/>
            </a:endParaRPr>
          </a:p>
          <a:p>
            <a:pPr marL="0" marR="0" lvl="0" indent="0" algn="l" rtl="0">
              <a:lnSpc>
                <a:spcPct val="115000"/>
              </a:lnSpc>
              <a:spcBef>
                <a:spcPts val="3500"/>
              </a:spcBef>
              <a:spcAft>
                <a:spcPts val="0"/>
              </a:spcAft>
              <a:buClr>
                <a:schemeClr val="dk1"/>
              </a:buClr>
              <a:buSzPct val="61300"/>
              <a:buFont typeface="Arial"/>
              <a:buNone/>
            </a:pPr>
            <a:endParaRPr sz="1794" b="1" dirty="0">
              <a:solidFill>
                <a:schemeClr val="bg1"/>
              </a:solidFill>
              <a:latin typeface="Montserrat"/>
              <a:ea typeface="Montserrat"/>
              <a:cs typeface="Montserrat"/>
              <a:sym typeface="Montserrat"/>
            </a:endParaRPr>
          </a:p>
          <a:p>
            <a:pPr marL="0" lvl="0" indent="0" algn="l" rtl="0">
              <a:lnSpc>
                <a:spcPct val="115000"/>
              </a:lnSpc>
              <a:spcBef>
                <a:spcPts val="3500"/>
              </a:spcBef>
              <a:spcAft>
                <a:spcPts val="0"/>
              </a:spcAft>
              <a:buNone/>
            </a:pPr>
            <a:endParaRPr sz="1422" b="1" dirty="0">
              <a:latin typeface="Raleway"/>
              <a:ea typeface="Raleway"/>
              <a:cs typeface="Raleway"/>
              <a:sym typeface="Raleway"/>
            </a:endParaRPr>
          </a:p>
          <a:p>
            <a:pPr marL="0" lvl="0" indent="0" algn="l" rtl="0">
              <a:lnSpc>
                <a:spcPct val="115000"/>
              </a:lnSpc>
              <a:spcBef>
                <a:spcPts val="0"/>
              </a:spcBef>
              <a:spcAft>
                <a:spcPts val="0"/>
              </a:spcAft>
              <a:buNone/>
            </a:pPr>
            <a:endParaRPr sz="1100" b="1" dirty="0">
              <a:latin typeface="Montserrat"/>
              <a:ea typeface="Montserrat"/>
              <a:cs typeface="Montserrat"/>
              <a:sym typeface="Montserrat"/>
            </a:endParaRPr>
          </a:p>
          <a:p>
            <a:pPr marL="0" marR="0" lvl="0" indent="0" algn="l" rtl="0">
              <a:lnSpc>
                <a:spcPct val="100000"/>
              </a:lnSpc>
              <a:spcBef>
                <a:spcPts val="0"/>
              </a:spcBef>
              <a:spcAft>
                <a:spcPts val="0"/>
              </a:spcAft>
              <a:buNone/>
            </a:pPr>
            <a:endParaRPr sz="1812" b="1" dirty="0">
              <a:latin typeface="Montserrat"/>
              <a:ea typeface="Montserrat"/>
              <a:cs typeface="Montserrat"/>
              <a:sym typeface="Montserrat"/>
            </a:endParaRPr>
          </a:p>
          <a:p>
            <a:pPr marL="0" marR="0" lvl="0" indent="0" algn="l" rtl="0">
              <a:lnSpc>
                <a:spcPct val="100000"/>
              </a:lnSpc>
              <a:spcBef>
                <a:spcPts val="0"/>
              </a:spcBef>
              <a:spcAft>
                <a:spcPts val="0"/>
              </a:spcAft>
              <a:buNone/>
            </a:pPr>
            <a:endParaRPr sz="1867" b="1" dirty="0">
              <a:latin typeface="Montserrat"/>
              <a:ea typeface="Montserrat"/>
              <a:cs typeface="Montserrat"/>
              <a:sym typeface="Montserrat"/>
            </a:endParaRPr>
          </a:p>
          <a:p>
            <a:pPr marL="457200" lvl="0" indent="0" algn="l" rtl="0">
              <a:lnSpc>
                <a:spcPct val="100000"/>
              </a:lnSpc>
              <a:spcBef>
                <a:spcPts val="0"/>
              </a:spcBef>
              <a:spcAft>
                <a:spcPts val="0"/>
              </a:spcAft>
              <a:buNone/>
            </a:pPr>
            <a:endParaRPr sz="1756" b="1" dirty="0">
              <a:latin typeface="Montserrat"/>
              <a:ea typeface="Montserrat"/>
              <a:cs typeface="Montserrat"/>
              <a:sym typeface="Montserrat"/>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65" name="Google Shape;65;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33215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9"/>
        <p:cNvGrpSpPr/>
        <p:nvPr/>
      </p:nvGrpSpPr>
      <p:grpSpPr>
        <a:xfrm>
          <a:off x="0" y="0"/>
          <a:ext cx="0" cy="0"/>
          <a:chOff x="0" y="0"/>
          <a:chExt cx="0" cy="0"/>
        </a:xfrm>
      </p:grpSpPr>
      <p:sp>
        <p:nvSpPr>
          <p:cNvPr id="70" name="Google Shape;70;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1" name="Google Shape;71;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400" b="1" dirty="0">
                <a:solidFill>
                  <a:schemeClr val="bg1"/>
                </a:solidFill>
                <a:latin typeface="Montserrat"/>
                <a:ea typeface="Montserrat"/>
                <a:cs typeface="Montserrat"/>
                <a:sym typeface="Montserrat"/>
              </a:rPr>
              <a:t>	</a:t>
            </a:r>
            <a:r>
              <a:rPr lang="en" sz="1550" b="1" dirty="0">
                <a:solidFill>
                  <a:schemeClr val="bg1"/>
                </a:solidFill>
                <a:latin typeface="Raleway"/>
                <a:ea typeface="Raleway"/>
                <a:cs typeface="Raleway"/>
                <a:sym typeface="Raleway"/>
              </a:rPr>
              <a:t>What  is a CV?</a:t>
            </a:r>
            <a:endParaRPr sz="1550"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endParaRPr sz="1550" b="1" dirty="0">
              <a:solidFill>
                <a:schemeClr val="bg1"/>
              </a:solidFill>
              <a:latin typeface="Raleway"/>
              <a:ea typeface="Raleway"/>
              <a:cs typeface="Raleway"/>
              <a:sym typeface="Raleway"/>
            </a:endParaRPr>
          </a:p>
          <a:p>
            <a:pPr marL="457200" lvl="0" indent="-317182" algn="l" rtl="0">
              <a:lnSpc>
                <a:spcPct val="115000"/>
              </a:lnSpc>
              <a:spcBef>
                <a:spcPts val="100"/>
              </a:spcBef>
              <a:spcAft>
                <a:spcPts val="0"/>
              </a:spcAft>
              <a:buSzPct val="100000"/>
              <a:buFont typeface="Montserrat"/>
              <a:buChar char="●"/>
            </a:pPr>
            <a:r>
              <a:rPr lang="en" sz="1550" b="1" dirty="0">
                <a:solidFill>
                  <a:schemeClr val="bg1"/>
                </a:solidFill>
                <a:latin typeface="Montserrat"/>
                <a:ea typeface="Montserrat"/>
                <a:cs typeface="Montserrat"/>
                <a:sym typeface="Montserrat"/>
              </a:rPr>
              <a:t>The CV is a document that helps one demonstrate their skills, interests and experience to potential employers.</a:t>
            </a:r>
            <a:endParaRPr sz="155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55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550" b="1" dirty="0">
                <a:solidFill>
                  <a:schemeClr val="bg1"/>
                </a:solidFill>
                <a:latin typeface="Raleway"/>
                <a:ea typeface="Raleway"/>
                <a:cs typeface="Raleway"/>
                <a:sym typeface="Raleway"/>
              </a:rPr>
              <a:t>Class Activity</a:t>
            </a:r>
            <a:endParaRPr sz="1550"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None/>
            </a:pPr>
            <a:endParaRPr sz="1550" b="1" dirty="0">
              <a:solidFill>
                <a:schemeClr val="bg1"/>
              </a:solidFill>
              <a:highlight>
                <a:srgbClr val="FFFFFF"/>
              </a:highlight>
              <a:latin typeface="Montserrat"/>
              <a:ea typeface="Montserrat"/>
              <a:cs typeface="Montserrat"/>
              <a:sym typeface="Montserrat"/>
            </a:endParaRPr>
          </a:p>
          <a:p>
            <a:pPr marL="457200" lvl="0" indent="-317182" algn="l" rtl="0">
              <a:lnSpc>
                <a:spcPct val="115000"/>
              </a:lnSpc>
              <a:spcBef>
                <a:spcPts val="0"/>
              </a:spcBef>
              <a:spcAft>
                <a:spcPts val="0"/>
              </a:spcAft>
              <a:buSzPct val="100000"/>
              <a:buFont typeface="Montserrat"/>
              <a:buChar char="●"/>
            </a:pPr>
            <a:r>
              <a:rPr lang="en" sz="1550" b="1" dirty="0">
                <a:solidFill>
                  <a:schemeClr val="bg1"/>
                </a:solidFill>
                <a:latin typeface="Montserrat"/>
                <a:ea typeface="Montserrat"/>
                <a:cs typeface="Montserrat"/>
                <a:sym typeface="Montserrat"/>
              </a:rPr>
              <a:t>What do you think makes a CV stand out? Use the interactive worksheet to give your answers</a:t>
            </a:r>
            <a:endParaRPr sz="155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550" b="1" dirty="0">
              <a:solidFill>
                <a:schemeClr val="bg1"/>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550" b="1" dirty="0">
              <a:solidFill>
                <a:srgbClr val="666666"/>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550" dirty="0"/>
          </a:p>
          <a:p>
            <a:pPr marL="457200" lvl="0" indent="0" algn="l" rtl="0">
              <a:lnSpc>
                <a:spcPct val="100000"/>
              </a:lnSpc>
              <a:spcBef>
                <a:spcPts val="0"/>
              </a:spcBef>
              <a:spcAft>
                <a:spcPts val="0"/>
              </a:spcAft>
              <a:buNone/>
            </a:pPr>
            <a:endParaRPr sz="1550" b="1" dirty="0">
              <a:latin typeface="Raleway"/>
              <a:ea typeface="Raleway"/>
              <a:cs typeface="Raleway"/>
              <a:sym typeface="Raleway"/>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72" name="Google Shape;72;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6"/>
        <p:cNvGrpSpPr/>
        <p:nvPr/>
      </p:nvGrpSpPr>
      <p:grpSpPr>
        <a:xfrm>
          <a:off x="0" y="0"/>
          <a:ext cx="0" cy="0"/>
          <a:chOff x="0" y="0"/>
          <a:chExt cx="0" cy="0"/>
        </a:xfrm>
      </p:grpSpPr>
      <p:sp>
        <p:nvSpPr>
          <p:cNvPr id="77" name="Google Shape;77;p1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8" name="Google Shape;78;p1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400" b="1" dirty="0">
                <a:solidFill>
                  <a:schemeClr val="bg1"/>
                </a:solidFill>
                <a:latin typeface="Montserrat"/>
                <a:ea typeface="Montserrat"/>
                <a:cs typeface="Montserrat"/>
                <a:sym typeface="Montserrat"/>
              </a:rPr>
              <a:t>	</a:t>
            </a:r>
            <a:r>
              <a:rPr lang="en" sz="1590" b="1" dirty="0">
                <a:solidFill>
                  <a:schemeClr val="bg1"/>
                </a:solidFill>
                <a:latin typeface="Montserrat"/>
                <a:ea typeface="Montserrat"/>
                <a:cs typeface="Montserrat"/>
                <a:sym typeface="Montserrat"/>
              </a:rPr>
              <a:t>What should go on my CV?</a:t>
            </a:r>
            <a:endParaRPr sz="159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59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Your name and contact details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Skills and personality traits that show you are a fit for the job description advertised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Your education and qualifications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Past jobs and work experience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Interests that show the ‘whole person’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Referees – people who can back up what you say on your CV</a:t>
            </a: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r>
              <a:rPr lang="en" sz="1590" b="1" dirty="0">
                <a:solidFill>
                  <a:schemeClr val="bg1"/>
                </a:solidFill>
                <a:latin typeface="Montserrat"/>
                <a:ea typeface="Montserrat"/>
                <a:cs typeface="Montserrat"/>
                <a:sym typeface="Montserrat"/>
              </a:rPr>
              <a:t>Writing a Personal Profile.</a:t>
            </a:r>
            <a:endParaRPr sz="159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endParaRPr sz="159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r>
              <a:rPr lang="en" sz="1100" b="1" dirty="0">
                <a:solidFill>
                  <a:schemeClr val="bg1"/>
                </a:solidFill>
                <a:latin typeface="Montserrat"/>
                <a:ea typeface="Montserrat"/>
                <a:cs typeface="Montserrat"/>
                <a:sym typeface="Montserrat"/>
              </a:rPr>
              <a:t>In this part, you need to highlight your best skills and personal qualities. Think about whether your skills can transfer to the field of work as learnt in Lesson 2.</a:t>
            </a:r>
            <a:endParaRPr sz="14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4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endParaRPr sz="1572" b="1" dirty="0">
              <a:latin typeface="Montserrat"/>
              <a:ea typeface="Montserrat"/>
              <a:cs typeface="Montserrat"/>
              <a:sym typeface="Montserrat"/>
            </a:endParaRPr>
          </a:p>
          <a:p>
            <a:pPr marL="0" lvl="0" indent="0" algn="l" rtl="0">
              <a:lnSpc>
                <a:spcPct val="115000"/>
              </a:lnSpc>
              <a:spcBef>
                <a:spcPts val="100"/>
              </a:spcBef>
              <a:spcAft>
                <a:spcPts val="0"/>
              </a:spcAft>
              <a:buNone/>
            </a:pPr>
            <a:endParaRPr sz="1100" b="1" dirty="0">
              <a:latin typeface="Montserrat"/>
              <a:ea typeface="Montserrat"/>
              <a:cs typeface="Montserrat"/>
              <a:sym typeface="Montserrat"/>
            </a:endParaRPr>
          </a:p>
          <a:p>
            <a:pPr marL="457200" lvl="0" indent="0" algn="l" rtl="0">
              <a:lnSpc>
                <a:spcPct val="100000"/>
              </a:lnSpc>
              <a:spcBef>
                <a:spcPts val="0"/>
              </a:spcBef>
              <a:spcAft>
                <a:spcPts val="0"/>
              </a:spcAft>
              <a:buNone/>
            </a:pPr>
            <a:endParaRPr sz="1422" b="1" dirty="0">
              <a:latin typeface="Montserrat"/>
              <a:ea typeface="Montserrat"/>
              <a:cs typeface="Montserrat"/>
              <a:sym typeface="Montserrat"/>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79" name="Google Shape;79;p16"/>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3"/>
        <p:cNvGrpSpPr/>
        <p:nvPr/>
      </p:nvGrpSpPr>
      <p:grpSpPr>
        <a:xfrm>
          <a:off x="0" y="0"/>
          <a:ext cx="0" cy="0"/>
          <a:chOff x="0" y="0"/>
          <a:chExt cx="0" cy="0"/>
        </a:xfrm>
      </p:grpSpPr>
      <p:sp>
        <p:nvSpPr>
          <p:cNvPr id="84" name="Google Shape;84;p1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5" name="Google Shape;85;p1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42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400" b="1" dirty="0">
                <a:solidFill>
                  <a:schemeClr val="bg1"/>
                </a:solidFill>
                <a:latin typeface="Montserrat"/>
                <a:ea typeface="Montserrat"/>
                <a:cs typeface="Montserrat"/>
                <a:sym typeface="Montserrat"/>
              </a:rPr>
              <a:t>	</a:t>
            </a:r>
            <a:r>
              <a:rPr lang="en" sz="1590" b="1" dirty="0">
                <a:solidFill>
                  <a:schemeClr val="bg1"/>
                </a:solidFill>
                <a:latin typeface="Montserrat"/>
                <a:ea typeface="Montserrat"/>
                <a:cs typeface="Montserrat"/>
                <a:sym typeface="Montserrat"/>
              </a:rPr>
              <a:t>How Should I Organise my CV?</a:t>
            </a:r>
            <a:endParaRPr sz="140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100" b="1" dirty="0">
                <a:solidFill>
                  <a:schemeClr val="bg1"/>
                </a:solidFill>
                <a:latin typeface="Montserrat"/>
                <a:ea typeface="Montserrat"/>
                <a:cs typeface="Montserrat"/>
                <a:sym typeface="Montserrat"/>
              </a:rPr>
              <a:t>The information on your CV should be organised in either:- </a:t>
            </a: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100" b="1" dirty="0">
                <a:solidFill>
                  <a:schemeClr val="bg1"/>
                </a:solidFill>
                <a:latin typeface="Montserrat"/>
                <a:ea typeface="Montserrat"/>
                <a:cs typeface="Montserrat"/>
                <a:sym typeface="Montserrat"/>
              </a:rPr>
              <a:t>(i)	a Chronological  (starting with the most recent) or </a:t>
            </a: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100" b="1" dirty="0">
                <a:solidFill>
                  <a:schemeClr val="bg1"/>
                </a:solidFill>
                <a:latin typeface="Montserrat"/>
                <a:ea typeface="Montserrat"/>
                <a:cs typeface="Montserrat"/>
                <a:sym typeface="Montserrat"/>
              </a:rPr>
              <a:t>(ii )       a functional manner (skill based)</a:t>
            </a: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dirty="0">
                <a:solidFill>
                  <a:schemeClr val="bg1"/>
                </a:solidFill>
                <a:latin typeface="Montserrat"/>
                <a:ea typeface="Montserrat"/>
                <a:cs typeface="Montserrat"/>
                <a:sym typeface="Montserrat"/>
              </a:rPr>
              <a:t>Chronological Format</a:t>
            </a:r>
            <a:endParaRPr sz="1590" b="1" dirty="0">
              <a:solidFill>
                <a:schemeClr val="bg1"/>
              </a:solidFill>
              <a:latin typeface="Montserrat"/>
              <a:ea typeface="Montserrat"/>
              <a:cs typeface="Montserrat"/>
              <a:sym typeface="Montserrat"/>
            </a:endParaRPr>
          </a:p>
          <a:p>
            <a:pPr marL="0" marR="0" lvl="0" indent="0" algn="l" rtl="0">
              <a:lnSpc>
                <a:spcPct val="115000"/>
              </a:lnSpc>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100" b="1" dirty="0">
                <a:solidFill>
                  <a:schemeClr val="bg1"/>
                </a:solidFill>
                <a:latin typeface="Montserrat"/>
                <a:ea typeface="Montserrat"/>
                <a:cs typeface="Montserrat"/>
                <a:sym typeface="Montserrat"/>
              </a:rPr>
              <a:t>Starts with the most recent</a:t>
            </a: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Highlights your qualifications and jobs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Shows your experience</a:t>
            </a:r>
            <a:endParaRPr sz="1100" b="1" dirty="0">
              <a:solidFill>
                <a:schemeClr val="bg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dirty="0">
                <a:solidFill>
                  <a:schemeClr val="bg1"/>
                </a:solidFill>
                <a:latin typeface="Montserrat"/>
                <a:ea typeface="Montserrat"/>
                <a:cs typeface="Montserrat"/>
                <a:sym typeface="Montserrat"/>
              </a:rPr>
              <a:t>Functional or skills-based</a:t>
            </a:r>
            <a:endParaRPr sz="159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dirty="0">
              <a:solidFill>
                <a:schemeClr val="bg1"/>
              </a:solidFill>
            </a:endParaRPr>
          </a:p>
          <a:p>
            <a:pPr marL="457200" marR="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Highlights your skills and qualities </a:t>
            </a:r>
            <a:endParaRPr sz="1100" b="1" dirty="0">
              <a:solidFill>
                <a:schemeClr val="bg1"/>
              </a:solidFill>
              <a:latin typeface="Montserrat"/>
              <a:ea typeface="Montserrat"/>
              <a:cs typeface="Montserrat"/>
              <a:sym typeface="Montserrat"/>
            </a:endParaRPr>
          </a:p>
          <a:p>
            <a:pPr marL="457200" marR="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Shows your ability</a:t>
            </a:r>
            <a:endParaRPr sz="1100" b="1" dirty="0">
              <a:solidFill>
                <a:schemeClr val="bg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422" b="1" dirty="0">
              <a:solidFill>
                <a:schemeClr val="bg1"/>
              </a:solidFill>
              <a:latin typeface="Raleway"/>
              <a:ea typeface="Raleway"/>
              <a:cs typeface="Raleway"/>
              <a:sym typeface="Raleway"/>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86" name="Google Shape;86;p17"/>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0"/>
        <p:cNvGrpSpPr/>
        <p:nvPr/>
      </p:nvGrpSpPr>
      <p:grpSpPr>
        <a:xfrm>
          <a:off x="0" y="0"/>
          <a:ext cx="0" cy="0"/>
          <a:chOff x="0" y="0"/>
          <a:chExt cx="0" cy="0"/>
        </a:xfrm>
      </p:grpSpPr>
      <p:sp>
        <p:nvSpPr>
          <p:cNvPr id="91" name="Google Shape;91;p1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2" name="Google Shape;92;p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a:latin typeface="Montserrat"/>
                <a:ea typeface="Montserrat"/>
                <a:cs typeface="Montserrat"/>
                <a:sym typeface="Montserrat"/>
              </a:rPr>
              <a:t>CV Writing Workshop: Chronological CV</a:t>
            </a: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422" b="1">
              <a:latin typeface="Raleway"/>
              <a:ea typeface="Raleway"/>
              <a:cs typeface="Raleway"/>
              <a:sym typeface="Raleway"/>
            </a:endParaRPr>
          </a:p>
          <a:p>
            <a:pPr marL="0" marR="0" lvl="0" indent="0" algn="l" rtl="0">
              <a:lnSpc>
                <a:spcPct val="100000"/>
              </a:lnSpc>
              <a:spcBef>
                <a:spcPts val="100"/>
              </a:spcBef>
              <a:spcAft>
                <a:spcPts val="0"/>
              </a:spcAft>
              <a:buNone/>
            </a:pPr>
            <a:r>
              <a:rPr lang="en" sz="1400" b="1">
                <a:solidFill>
                  <a:srgbClr val="9900FF"/>
                </a:solidFill>
                <a:latin typeface="Montserrat"/>
                <a:ea typeface="Montserrat"/>
                <a:cs typeface="Montserrat"/>
                <a:sym typeface="Montserrat"/>
              </a:rPr>
              <a:t>	</a:t>
            </a:r>
            <a:r>
              <a:rPr lang="en" sz="1590" b="1">
                <a:latin typeface="Montserrat"/>
                <a:ea typeface="Montserrat"/>
                <a:cs typeface="Montserrat"/>
                <a:sym typeface="Montserrat"/>
              </a:rPr>
              <a:t>How Should I Organise my CV?</a:t>
            </a:r>
            <a:endParaRPr sz="1400" b="1">
              <a:solidFill>
                <a:srgbClr val="9900FF"/>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The information on your CV should be organised in either:-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	a Chronological  (starting with the most recent) or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(ii )       a functional manner (skill based)</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Chronological Format</a:t>
            </a:r>
            <a:endParaRPr sz="1590" b="1">
              <a:latin typeface="Montserrat"/>
              <a:ea typeface="Montserrat"/>
              <a:cs typeface="Montserrat"/>
              <a:sym typeface="Montserrat"/>
            </a:endParaRPr>
          </a:p>
          <a:p>
            <a:pPr marL="0" marR="0" lvl="0" indent="0" algn="l" rtl="0">
              <a:lnSpc>
                <a:spcPct val="115000"/>
              </a:lnSpc>
              <a:spcBef>
                <a:spcPts val="0"/>
              </a:spcBef>
              <a:spcAft>
                <a:spcPts val="0"/>
              </a:spcAft>
              <a:buNone/>
            </a:pPr>
            <a:endParaRPr sz="159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Starts with the most recent</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Highlights your qualifications and jobs </a:t>
            </a: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Shows your experience</a:t>
            </a:r>
            <a:endParaRPr sz="1100" b="1">
              <a:latin typeface="Montserrat"/>
              <a:ea typeface="Montserrat"/>
              <a:cs typeface="Montserrat"/>
              <a:sym typeface="Montserrat"/>
            </a:endParaRPr>
          </a:p>
          <a:p>
            <a:pPr marL="45720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Functional or skills-based</a:t>
            </a:r>
            <a:endParaRPr sz="1590" b="1">
              <a:latin typeface="Montserrat"/>
              <a:ea typeface="Montserrat"/>
              <a:cs typeface="Montserrat"/>
              <a:sym typeface="Montserrat"/>
            </a:endParaRPr>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endParaRPr sz="1422" b="1">
              <a:latin typeface="Raleway"/>
              <a:ea typeface="Raleway"/>
              <a:cs typeface="Raleway"/>
              <a:sym typeface="Raleway"/>
            </a:endParaRPr>
          </a:p>
          <a:p>
            <a:pPr marL="0" marR="0" lvl="0" indent="0" algn="just" rtl="0">
              <a:lnSpc>
                <a:spcPct val="100000"/>
              </a:lnSpc>
              <a:spcBef>
                <a:spcPts val="0"/>
              </a:spcBef>
              <a:spcAft>
                <a:spcPts val="0"/>
              </a:spcAft>
              <a:buNone/>
            </a:pPr>
            <a:endParaRPr sz="1756" b="1">
              <a:latin typeface="Montserrat"/>
              <a:ea typeface="Montserrat"/>
              <a:cs typeface="Montserrat"/>
              <a:sym typeface="Montserrat"/>
            </a:endParaRPr>
          </a:p>
        </p:txBody>
      </p:sp>
      <p:pic>
        <p:nvPicPr>
          <p:cNvPr id="93" name="Google Shape;93;p1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94" name="Google Shape;94;p18"/>
          <p:cNvPicPr preferRelativeResize="0"/>
          <p:nvPr/>
        </p:nvPicPr>
        <p:blipFill>
          <a:blip r:embed="rId4">
            <a:alphaModFix/>
          </a:blip>
          <a:stretch>
            <a:fillRect/>
          </a:stretch>
        </p:blipFill>
        <p:spPr>
          <a:xfrm>
            <a:off x="152400" y="1170125"/>
            <a:ext cx="5943600"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8"/>
        <p:cNvGrpSpPr/>
        <p:nvPr/>
      </p:nvGrpSpPr>
      <p:grpSpPr>
        <a:xfrm>
          <a:off x="0" y="0"/>
          <a:ext cx="0" cy="0"/>
          <a:chOff x="0" y="0"/>
          <a:chExt cx="0" cy="0"/>
        </a:xfrm>
      </p:grpSpPr>
      <p:sp>
        <p:nvSpPr>
          <p:cNvPr id="99" name="Google Shape;99;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0" name="Google Shape;100;p19"/>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a:latin typeface="Montserrat"/>
                <a:ea typeface="Montserrat"/>
                <a:cs typeface="Montserrat"/>
                <a:sym typeface="Montserrat"/>
              </a:rPr>
              <a:t>CV Writing Workshop: Functional CV</a:t>
            </a: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a:p>
            <a:pPr marL="0" lvl="0" indent="0" algn="l" rtl="0">
              <a:spcBef>
                <a:spcPts val="0"/>
              </a:spcBef>
              <a:spcAft>
                <a:spcPts val="0"/>
              </a:spcAft>
              <a:buNone/>
            </a:pPr>
            <a:endParaRPr sz="1422" b="1">
              <a:latin typeface="Raleway"/>
              <a:ea typeface="Raleway"/>
              <a:cs typeface="Raleway"/>
              <a:sym typeface="Raleway"/>
            </a:endParaRPr>
          </a:p>
          <a:p>
            <a:pPr marL="0" marR="0" lvl="0" indent="0" algn="l" rtl="0">
              <a:lnSpc>
                <a:spcPct val="100000"/>
              </a:lnSpc>
              <a:spcBef>
                <a:spcPts val="100"/>
              </a:spcBef>
              <a:spcAft>
                <a:spcPts val="0"/>
              </a:spcAft>
              <a:buNone/>
            </a:pPr>
            <a:r>
              <a:rPr lang="en" sz="1400" b="1">
                <a:solidFill>
                  <a:srgbClr val="9900FF"/>
                </a:solidFill>
                <a:latin typeface="Montserrat"/>
                <a:ea typeface="Montserrat"/>
                <a:cs typeface="Montserrat"/>
                <a:sym typeface="Montserrat"/>
              </a:rPr>
              <a:t>	</a:t>
            </a:r>
            <a:r>
              <a:rPr lang="en" sz="1590" b="1">
                <a:latin typeface="Montserrat"/>
                <a:ea typeface="Montserrat"/>
                <a:cs typeface="Montserrat"/>
                <a:sym typeface="Montserrat"/>
              </a:rPr>
              <a:t>How Should I Organise my CV?</a:t>
            </a:r>
            <a:endParaRPr sz="1400" b="1">
              <a:solidFill>
                <a:srgbClr val="9900FF"/>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The information on your CV should be organised in either:-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	a Chronological  (starting with the most recent) or </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(ii )       a functional manner (skill based)</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Chronological Format</a:t>
            </a:r>
            <a:endParaRPr sz="1590" b="1">
              <a:latin typeface="Montserrat"/>
              <a:ea typeface="Montserrat"/>
              <a:cs typeface="Montserrat"/>
              <a:sym typeface="Montserrat"/>
            </a:endParaRPr>
          </a:p>
          <a:p>
            <a:pPr marL="0" marR="0" lvl="0" indent="0" algn="l" rtl="0">
              <a:lnSpc>
                <a:spcPct val="115000"/>
              </a:lnSpc>
              <a:spcBef>
                <a:spcPts val="0"/>
              </a:spcBef>
              <a:spcAft>
                <a:spcPts val="0"/>
              </a:spcAft>
              <a:buNone/>
            </a:pPr>
            <a:endParaRPr sz="1590" b="1">
              <a:latin typeface="Montserrat"/>
              <a:ea typeface="Montserrat"/>
              <a:cs typeface="Montserrat"/>
              <a:sym typeface="Montserrat"/>
            </a:endParaRPr>
          </a:p>
          <a:p>
            <a:pPr marL="0" lvl="0" indent="0" algn="l" rtl="0">
              <a:lnSpc>
                <a:spcPct val="115000"/>
              </a:lnSpc>
              <a:spcBef>
                <a:spcPts val="0"/>
              </a:spcBef>
              <a:spcAft>
                <a:spcPts val="0"/>
              </a:spcAft>
              <a:buNone/>
            </a:pPr>
            <a:r>
              <a:rPr lang="en" sz="1100" b="1">
                <a:latin typeface="Montserrat"/>
                <a:ea typeface="Montserrat"/>
                <a:cs typeface="Montserrat"/>
                <a:sym typeface="Montserrat"/>
              </a:rPr>
              <a:t>Starts with the most recent</a:t>
            </a:r>
            <a:endParaRPr sz="1100" b="1">
              <a:latin typeface="Montserrat"/>
              <a:ea typeface="Montserrat"/>
              <a:cs typeface="Montserrat"/>
              <a:sym typeface="Montserrat"/>
            </a:endParaRPr>
          </a:p>
          <a:p>
            <a:pPr marL="0" lvl="0" indent="0" algn="l" rtl="0">
              <a:lnSpc>
                <a:spcPct val="115000"/>
              </a:lnSpc>
              <a:spcBef>
                <a:spcPts val="0"/>
              </a:spcBef>
              <a:spcAft>
                <a:spcPts val="0"/>
              </a:spcAft>
              <a:buNone/>
            </a:pP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Highlights your qualifications and jobs </a:t>
            </a:r>
            <a:endParaRPr sz="1100" b="1">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a:latin typeface="Montserrat"/>
                <a:ea typeface="Montserrat"/>
                <a:cs typeface="Montserrat"/>
                <a:sym typeface="Montserrat"/>
              </a:rPr>
              <a:t>Shows your experience</a:t>
            </a:r>
            <a:endParaRPr sz="1100" b="1">
              <a:latin typeface="Montserrat"/>
              <a:ea typeface="Montserrat"/>
              <a:cs typeface="Montserrat"/>
              <a:sym typeface="Montserrat"/>
            </a:endParaRPr>
          </a:p>
          <a:p>
            <a:pPr marL="457200" lvl="0" indent="0" algn="l" rtl="0">
              <a:lnSpc>
                <a:spcPct val="115000"/>
              </a:lnSpc>
              <a:spcBef>
                <a:spcPts val="0"/>
              </a:spcBef>
              <a:spcAft>
                <a:spcPts val="0"/>
              </a:spcAft>
              <a:buNone/>
            </a:pPr>
            <a:endParaRPr sz="1100" b="1">
              <a:latin typeface="Montserrat"/>
              <a:ea typeface="Montserrat"/>
              <a:cs typeface="Montserrat"/>
              <a:sym typeface="Montserrat"/>
            </a:endParaRPr>
          </a:p>
          <a:p>
            <a:pPr marL="0" marR="0" lvl="0" indent="0" algn="l" rtl="0">
              <a:lnSpc>
                <a:spcPct val="115000"/>
              </a:lnSpc>
              <a:spcBef>
                <a:spcPts val="0"/>
              </a:spcBef>
              <a:spcAft>
                <a:spcPts val="0"/>
              </a:spcAft>
              <a:buNone/>
            </a:pPr>
            <a:r>
              <a:rPr lang="en" sz="1590" b="1">
                <a:latin typeface="Montserrat"/>
                <a:ea typeface="Montserrat"/>
                <a:cs typeface="Montserrat"/>
                <a:sym typeface="Montserrat"/>
              </a:rPr>
              <a:t>Functional or skills-based</a:t>
            </a:r>
            <a:endParaRPr sz="1590" b="1">
              <a:latin typeface="Montserrat"/>
              <a:ea typeface="Montserrat"/>
              <a:cs typeface="Montserrat"/>
              <a:sym typeface="Montserrat"/>
            </a:endParaRPr>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endParaRPr sz="1422" b="1">
              <a:latin typeface="Raleway"/>
              <a:ea typeface="Raleway"/>
              <a:cs typeface="Raleway"/>
              <a:sym typeface="Raleway"/>
            </a:endParaRPr>
          </a:p>
          <a:p>
            <a:pPr marL="0" marR="0" lvl="0" indent="0" algn="just" rtl="0">
              <a:lnSpc>
                <a:spcPct val="100000"/>
              </a:lnSpc>
              <a:spcBef>
                <a:spcPts val="0"/>
              </a:spcBef>
              <a:spcAft>
                <a:spcPts val="0"/>
              </a:spcAft>
              <a:buNone/>
            </a:pPr>
            <a:endParaRPr sz="1756" b="1">
              <a:latin typeface="Montserrat"/>
              <a:ea typeface="Montserrat"/>
              <a:cs typeface="Montserrat"/>
              <a:sym typeface="Montserrat"/>
            </a:endParaRPr>
          </a:p>
        </p:txBody>
      </p:sp>
      <p:pic>
        <p:nvPicPr>
          <p:cNvPr id="101" name="Google Shape;101;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02" name="Google Shape;102;p19"/>
          <p:cNvPicPr preferRelativeResize="0"/>
          <p:nvPr/>
        </p:nvPicPr>
        <p:blipFill>
          <a:blip r:embed="rId4">
            <a:alphaModFix/>
          </a:blip>
          <a:stretch>
            <a:fillRect/>
          </a:stretch>
        </p:blipFill>
        <p:spPr>
          <a:xfrm>
            <a:off x="152400" y="1170125"/>
            <a:ext cx="5943600" cy="350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6"/>
        <p:cNvGrpSpPr/>
        <p:nvPr/>
      </p:nvGrpSpPr>
      <p:grpSpPr>
        <a:xfrm>
          <a:off x="0" y="0"/>
          <a:ext cx="0" cy="0"/>
          <a:chOff x="0" y="0"/>
          <a:chExt cx="0" cy="0"/>
        </a:xfrm>
      </p:grpSpPr>
      <p:sp>
        <p:nvSpPr>
          <p:cNvPr id="107" name="Google Shape;107;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8" name="Google Shape;108;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590" b="1" dirty="0">
                <a:solidFill>
                  <a:schemeClr val="bg1"/>
                </a:solidFill>
                <a:latin typeface="Montserrat"/>
                <a:ea typeface="Montserrat"/>
                <a:cs typeface="Montserrat"/>
                <a:sym typeface="Montserrat"/>
              </a:rPr>
              <a:t>CV Writing Workshop</a:t>
            </a: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dirty="0">
              <a:solidFill>
                <a:schemeClr val="bg1"/>
              </a:solidFill>
              <a:latin typeface="Montserrat"/>
              <a:ea typeface="Montserrat"/>
              <a:cs typeface="Montserrat"/>
              <a:sym typeface="Montserrat"/>
            </a:endParaRPr>
          </a:p>
          <a:p>
            <a:pPr marL="0" lvl="0" indent="0" algn="l" rtl="0">
              <a:spcBef>
                <a:spcPts val="0"/>
              </a:spcBef>
              <a:spcAft>
                <a:spcPts val="0"/>
              </a:spcAft>
              <a:buNone/>
            </a:pPr>
            <a:r>
              <a:rPr lang="en" sz="1422" b="1" dirty="0">
                <a:solidFill>
                  <a:schemeClr val="bg1"/>
                </a:solidFill>
                <a:latin typeface="Raleway"/>
                <a:ea typeface="Raleway"/>
                <a:cs typeface="Raleway"/>
                <a:sym typeface="Raleway"/>
              </a:rPr>
              <a:t>Discussion</a:t>
            </a:r>
            <a:endParaRPr sz="1422" b="1" dirty="0">
              <a:solidFill>
                <a:schemeClr val="bg1"/>
              </a:solidFill>
              <a:latin typeface="Raleway"/>
              <a:ea typeface="Raleway"/>
              <a:cs typeface="Raleway"/>
              <a:sym typeface="Raleway"/>
            </a:endParaRPr>
          </a:p>
          <a:p>
            <a:pPr marL="0" marR="0" lvl="0" indent="0" algn="l" rtl="0">
              <a:lnSpc>
                <a:spcPct val="100000"/>
              </a:lnSpc>
              <a:spcBef>
                <a:spcPts val="100"/>
              </a:spcBef>
              <a:spcAft>
                <a:spcPts val="0"/>
              </a:spcAft>
              <a:buNone/>
            </a:pPr>
            <a:r>
              <a:rPr lang="en" sz="1400" b="1" dirty="0">
                <a:solidFill>
                  <a:schemeClr val="bg1"/>
                </a:solidFill>
                <a:latin typeface="Montserrat"/>
                <a:ea typeface="Montserrat"/>
                <a:cs typeface="Montserrat"/>
                <a:sym typeface="Montserrat"/>
              </a:rPr>
              <a:t>	</a:t>
            </a:r>
            <a:endParaRPr sz="14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r>
              <a:rPr lang="en" sz="1100" b="1" dirty="0">
                <a:solidFill>
                  <a:schemeClr val="bg1"/>
                </a:solidFill>
                <a:latin typeface="Montserrat"/>
                <a:ea typeface="Montserrat"/>
                <a:cs typeface="Montserrat"/>
                <a:sym typeface="Montserrat"/>
              </a:rPr>
              <a:t>Look at the two samples of CVs (chronological and functional).</a:t>
            </a:r>
            <a:endParaRPr sz="110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How do they present the same information in different ways?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What does each one highlight? </a:t>
            </a:r>
            <a:endParaRPr sz="1100" b="1" dirty="0">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What are the pros and cons of each?</a:t>
            </a: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dirty="0">
              <a:solidFill>
                <a:schemeClr val="bg1"/>
              </a:solidFill>
            </a:endParaRPr>
          </a:p>
          <a:p>
            <a:pPr marL="0" lvl="0" indent="0" algn="l" rtl="0">
              <a:lnSpc>
                <a:spcPct val="115000"/>
              </a:lnSpc>
              <a:spcBef>
                <a:spcPts val="0"/>
              </a:spcBef>
              <a:spcAft>
                <a:spcPts val="0"/>
              </a:spcAft>
              <a:buNone/>
            </a:pPr>
            <a:endParaRPr sz="1100" dirty="0">
              <a:solidFill>
                <a:schemeClr val="bg1"/>
              </a:solidFill>
            </a:endParaRPr>
          </a:p>
          <a:p>
            <a:pPr marL="0" lvl="0" indent="0" algn="l" rtl="0">
              <a:lnSpc>
                <a:spcPct val="115000"/>
              </a:lnSpc>
              <a:spcBef>
                <a:spcPts val="0"/>
              </a:spcBef>
              <a:spcAft>
                <a:spcPts val="0"/>
              </a:spcAft>
              <a:buNone/>
            </a:pPr>
            <a:r>
              <a:rPr lang="en" sz="1422" b="1" dirty="0">
                <a:solidFill>
                  <a:schemeClr val="bg1"/>
                </a:solidFill>
                <a:latin typeface="Raleway"/>
                <a:ea typeface="Raleway"/>
                <a:cs typeface="Raleway"/>
                <a:sym typeface="Raleway"/>
              </a:rPr>
              <a:t>Game - Activity: Play the Boss:</a:t>
            </a: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None/>
            </a:pPr>
            <a:endParaRPr sz="1422" b="1" dirty="0">
              <a:solidFill>
                <a:schemeClr val="bg1"/>
              </a:solidFill>
              <a:latin typeface="Raleway"/>
              <a:ea typeface="Raleway"/>
              <a:cs typeface="Raleway"/>
              <a:sym typeface="Raleway"/>
            </a:endParaRPr>
          </a:p>
          <a:p>
            <a:pPr marL="0" lvl="0" indent="0" algn="l" rtl="0">
              <a:lnSpc>
                <a:spcPct val="115000"/>
              </a:lnSpc>
              <a:spcBef>
                <a:spcPts val="0"/>
              </a:spcBef>
              <a:spcAft>
                <a:spcPts val="0"/>
              </a:spcAft>
              <a:buNone/>
            </a:pPr>
            <a:r>
              <a:rPr lang="en" sz="1100" u="sng" dirty="0">
                <a:solidFill>
                  <a:schemeClr val="bg1"/>
                </a:solidFill>
                <a:hlinkClick r:id="rId3">
                  <a:extLst>
                    <a:ext uri="{A12FA001-AC4F-418D-AE19-62706E023703}">
                      <ahyp:hlinkClr xmlns:ahyp="http://schemas.microsoft.com/office/drawing/2018/hyperlinkcolor" val="tx"/>
                    </a:ext>
                  </a:extLst>
                </a:hlinkClick>
              </a:rPr>
              <a:t>play-the-boss-student | work |Barclays Life Skills</a:t>
            </a:r>
            <a:endParaRPr sz="1100" dirty="0">
              <a:solidFill>
                <a:schemeClr val="bg1"/>
              </a:solidFill>
            </a:endParaRPr>
          </a:p>
          <a:p>
            <a:pPr marL="0" lvl="0" indent="0" algn="l" rtl="0">
              <a:lnSpc>
                <a:spcPct val="115000"/>
              </a:lnSpc>
              <a:spcBef>
                <a:spcPts val="0"/>
              </a:spcBef>
              <a:spcAft>
                <a:spcPts val="0"/>
              </a:spcAft>
              <a:buNone/>
            </a:pPr>
            <a:endParaRPr sz="1100" dirty="0">
              <a:solidFill>
                <a:schemeClr val="bg1"/>
              </a:solidFill>
            </a:endParaRPr>
          </a:p>
          <a:p>
            <a:pPr marL="457200" marR="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Against the clock, play the boss and choose the CVs you think should be picked for the job.</a:t>
            </a:r>
            <a:endParaRPr sz="1100" b="1" dirty="0">
              <a:solidFill>
                <a:schemeClr val="bg1"/>
              </a:solidFill>
              <a:latin typeface="Montserrat"/>
              <a:ea typeface="Montserrat"/>
              <a:cs typeface="Montserrat"/>
              <a:sym typeface="Montserrat"/>
            </a:endParaRPr>
          </a:p>
          <a:p>
            <a:pPr marL="457200" marR="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Give the correct CVs a thumbs up and the CVs with mistakes a thumbs down.</a:t>
            </a:r>
            <a:endParaRPr sz="1100" b="1" dirty="0">
              <a:solidFill>
                <a:schemeClr val="bg1"/>
              </a:solidFill>
              <a:latin typeface="Montserrat"/>
              <a:ea typeface="Montserrat"/>
              <a:cs typeface="Montserrat"/>
              <a:sym typeface="Montserrat"/>
            </a:endParaRPr>
          </a:p>
          <a:p>
            <a:pPr marL="457200" marR="0" lvl="0" indent="-291465" algn="l" rtl="0">
              <a:lnSpc>
                <a:spcPct val="115000"/>
              </a:lnSpc>
              <a:spcBef>
                <a:spcPts val="0"/>
              </a:spcBef>
              <a:spcAft>
                <a:spcPts val="0"/>
              </a:spcAft>
              <a:buSzPct val="100000"/>
              <a:buFont typeface="Montserrat"/>
              <a:buChar char="●"/>
            </a:pPr>
            <a:r>
              <a:rPr lang="en" sz="1100" b="1" dirty="0">
                <a:solidFill>
                  <a:schemeClr val="bg1"/>
                </a:solidFill>
                <a:latin typeface="Montserrat"/>
                <a:ea typeface="Montserrat"/>
                <a:cs typeface="Montserrat"/>
                <a:sym typeface="Montserrat"/>
              </a:rPr>
              <a:t>See how well you did by comparing your choices to the boss.</a:t>
            </a:r>
            <a:endParaRPr sz="1100" b="1" dirty="0">
              <a:solidFill>
                <a:schemeClr val="bg1"/>
              </a:solidFill>
              <a:latin typeface="Montserrat"/>
              <a:ea typeface="Montserrat"/>
              <a:cs typeface="Montserrat"/>
              <a:sym typeface="Montserrat"/>
            </a:endParaRPr>
          </a:p>
          <a:p>
            <a:pPr marL="457200" marR="0" lvl="0" indent="0" algn="l" rtl="0">
              <a:lnSpc>
                <a:spcPct val="115000"/>
              </a:lnSpc>
              <a:spcBef>
                <a:spcPts val="0"/>
              </a:spcBef>
              <a:spcAft>
                <a:spcPts val="0"/>
              </a:spcAft>
              <a:buNone/>
            </a:pPr>
            <a:endParaRPr sz="11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None/>
            </a:pPr>
            <a:endParaRPr sz="1590" b="1" dirty="0">
              <a:solidFill>
                <a:schemeClr val="bg1"/>
              </a:solidFill>
              <a:latin typeface="Montserrat"/>
              <a:ea typeface="Montserrat"/>
              <a:cs typeface="Montserrat"/>
              <a:sym typeface="Montserrat"/>
            </a:endParaRPr>
          </a:p>
          <a:p>
            <a:pPr marL="0" lvl="0" indent="0" algn="l" rtl="0">
              <a:lnSpc>
                <a:spcPct val="115000"/>
              </a:lnSpc>
              <a:spcBef>
                <a:spcPts val="100"/>
              </a:spcBef>
              <a:spcAft>
                <a:spcPts val="0"/>
              </a:spcAft>
              <a:buNone/>
            </a:pPr>
            <a:endParaRPr sz="1422" b="1" dirty="0">
              <a:latin typeface="Raleway"/>
              <a:ea typeface="Raleway"/>
              <a:cs typeface="Raleway"/>
              <a:sym typeface="Raleway"/>
            </a:endParaRPr>
          </a:p>
          <a:p>
            <a:pPr marL="0" marR="0" lvl="0" indent="0" algn="just" rtl="0">
              <a:lnSpc>
                <a:spcPct val="100000"/>
              </a:lnSpc>
              <a:spcBef>
                <a:spcPts val="0"/>
              </a:spcBef>
              <a:spcAft>
                <a:spcPts val="0"/>
              </a:spcAft>
              <a:buNone/>
            </a:pPr>
            <a:endParaRPr sz="1756" b="1" dirty="0">
              <a:latin typeface="Montserrat"/>
              <a:ea typeface="Montserrat"/>
              <a:cs typeface="Montserrat"/>
              <a:sym typeface="Montserrat"/>
            </a:endParaRPr>
          </a:p>
        </p:txBody>
      </p:sp>
      <p:pic>
        <p:nvPicPr>
          <p:cNvPr id="109" name="Google Shape;109;p20"/>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3DC9F144E51744BF26B61B11743036" ma:contentTypeVersion="2" ma:contentTypeDescription="Create a new document." ma:contentTypeScope="" ma:versionID="b74fb7551df0929310d3b764473be4ef">
  <xsd:schema xmlns:xsd="http://www.w3.org/2001/XMLSchema" xmlns:xs="http://www.w3.org/2001/XMLSchema" xmlns:p="http://schemas.microsoft.com/office/2006/metadata/properties" xmlns:ns2="dc0a4e51-1e5b-4384-bef5-bf4d419802ee" targetNamespace="http://schemas.microsoft.com/office/2006/metadata/properties" ma:root="true" ma:fieldsID="b951abe2556eae5ca41594dd2967819f" ns2:_="">
    <xsd:import namespace="dc0a4e51-1e5b-4384-bef5-bf4d419802e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a4e51-1e5b-4384-bef5-bf4d419802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BB9661-E419-4D3F-96C9-676FE389156A}"/>
</file>

<file path=customXml/itemProps2.xml><?xml version="1.0" encoding="utf-8"?>
<ds:datastoreItem xmlns:ds="http://schemas.openxmlformats.org/officeDocument/2006/customXml" ds:itemID="{4E3EA2B9-77BE-4C93-831A-7B1A8FFA06EA}"/>
</file>

<file path=customXml/itemProps3.xml><?xml version="1.0" encoding="utf-8"?>
<ds:datastoreItem xmlns:ds="http://schemas.openxmlformats.org/officeDocument/2006/customXml" ds:itemID="{CCB120BB-390C-4CC1-84C7-923B4C447537}"/>
</file>

<file path=docProps/app.xml><?xml version="1.0" encoding="utf-8"?>
<Properties xmlns="http://schemas.openxmlformats.org/officeDocument/2006/extended-properties" xmlns:vt="http://schemas.openxmlformats.org/officeDocument/2006/docPropsVTypes">
  <Template/>
  <TotalTime>23</TotalTime>
  <Words>935</Words>
  <Application>Microsoft Office PowerPoint</Application>
  <PresentationFormat>On-screen Show (16:9)</PresentationFormat>
  <Paragraphs>216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Montserrat</vt:lpstr>
      <vt:lpstr>Raleway</vt:lpstr>
      <vt:lpstr>Simple Light</vt:lpstr>
      <vt:lpstr>Job Market Skills (FL501):  Getting a Job in the Future of the IT Sector CV Writing Workshop  </vt:lpstr>
      <vt:lpstr>CV Writing Workshop            </vt:lpstr>
      <vt:lpstr>CV Writing Workshop     Introduction  You might have written a CV when you applied for previous jobs or internships or you may never have written a CV before.   Either way, the Curriculum Vitae (CV, meaning ‘course of life’ in Latin) is likely to be your first opportunity to tell potential employers why you’re the right person for the job. So, it’s worth spending the time and energy to make it as impactful as possible for every application.        </vt:lpstr>
      <vt:lpstr>CV Writing Workshop      What  is a CV?  The CV is a document that helps one demonstrate their skills, interests and experience to potential employers.  Class Activity  What do you think makes a CV stand out? Use the interactive worksheet to give your answers     </vt:lpstr>
      <vt:lpstr>CV Writing Workshop     What should go on my CV?  Your name and contact details  Skills and personality traits that show you are a fit for the job description advertised  Your education and qualifications  Past jobs and work experience  Interests that show the ‘whole person’  Referees – people who can back up what you say on your CV  Writing a Personal Profile.  In this part, you need to highlight your best skills and personal qualities. Think about whether your skills can transfer to the field of work as learnt in Lesson 2.     </vt:lpstr>
      <vt:lpstr>CV Writing Workshop     How Should I Organise my CV?  The information on your CV should be organised in either:-   (i) a Chronological  (starting with the most recent) or   (ii )       a functional manner (skill based)  Chronological Format  Starts with the most recent  Highlights your qualifications and jobs  Shows your experience  Functional or skills-based  Highlights your skills and qualities  Shows your ability   </vt:lpstr>
      <vt:lpstr>CV Writing Workshop: Chronological CV     How Should I Organise my CV?  The information on your CV should be organised in either:-   (i) a Chronological  (starting with the most recent) or   (ii )       a functional manner (skill based)  Chronological Format  Starts with the most recent  Highlights your qualifications and jobs  Shows your experience  Functional or skills-based   </vt:lpstr>
      <vt:lpstr>CV Writing Workshop: Functional CV     How Should I Organise my CV?  The information on your CV should be organised in either:-   (i) a Chronological  (starting with the most recent) or   (ii )       a functional manner (skill based)  Chronological Format  Starts with the most recent  Highlights your qualifications and jobs  Shows your experience  Functional or skills-based   </vt:lpstr>
      <vt:lpstr>CV Writing Workshop   Discussion   Look at the two samples of CVs (chronological and functional).  How do they present the same information in different ways?  What does each one highlight?  What are the pros and cons of each?    Game - Activity: Play the Boss:  play-the-boss-student | work |Barclays Life Skills  Against the clock, play the boss and choose the CVs you think should be picked for the job. Give the correct CVs a thumbs up and the CVs with mistakes a thumbs down. See how well you did by comparing your choices to the boss.    </vt:lpstr>
      <vt:lpstr>CV Writing Workshop: Playing the Boss - Yea or Nay?     </vt:lpstr>
      <vt:lpstr>CV Writing Workshop     Discussion   What did you find most challenging about reviewing the CVs? What did you learn about the way an employer may review your CV? What three things will you consider when writing or fine tuning your CV?  </vt:lpstr>
      <vt:lpstr>CV Writing Workshop     Discussion   What did you find most challenging about reviewing the CVs? What did you learn about the way an employer may review your CV? What three things will you consider when writing or fine tuning your CV?  </vt:lpstr>
      <vt:lpstr>CV Writing Workshop     Listening Activity   Listen to the following video on how to Create the Perfect Software developer CV  https://www.bing.com/videos/search?q</vt:lpstr>
      <vt:lpstr>Discussion:  Current Trends in the  IT Job Market     Top IT Skills That Are in Demand in 2022 | CompTIA  2022 tech layoffs: The companies that have cut jobs this year (cnbc.com)  Tech layoffs bleed into 2023. Why companies are firing workers (usatoday.com)    10 Hot Topics in HR That Will Shape 2022 (untapped.io)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Skills (FL501):  Getting a Job in the Future of the IT Sector CV Writing Workshop</dc:title>
  <dc:creator>Mbugua</dc:creator>
  <cp:lastModifiedBy>Mbugua</cp:lastModifiedBy>
  <cp:revision>3</cp:revision>
  <dcterms:modified xsi:type="dcterms:W3CDTF">2023-02-17T06:13:52Z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0x010100393DC9F144E51744BF26B61B11743036</vt:lpwstr>
  </property>
</Properties>
</file>