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9"/>
  </p:notesMasterIdLst>
  <p:sldIdLst>
    <p:sldId id="256" r:id="rId5"/>
    <p:sldId id="265" r:id="rId6"/>
    <p:sldId id="257" r:id="rId7"/>
    <p:sldId id="258" r:id="rId8"/>
    <p:sldId id="259" r:id="rId9"/>
    <p:sldId id="260" r:id="rId10"/>
    <p:sldId id="261" r:id="rId11"/>
    <p:sldId id="266" r:id="rId12"/>
    <p:sldId id="267" r:id="rId13"/>
    <p:sldId id="268" r:id="rId14"/>
    <p:sldId id="269" r:id="rId15"/>
    <p:sldId id="270" r:id="rId16"/>
    <p:sldId id="263" r:id="rId17"/>
    <p:sldId id="264"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1D7FA-9DE0-418A-98CF-2C4ED849B6A8}" v="2" dt="2023-03-10T08:48:45.088"/>
    <p1510:client id="{DD11A03E-6CE6-43EB-BD7A-04B9D00C4DC6}" v="2" dt="2023-03-10T08:32:49.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ABOULHADID" userId="S::sara.aboulhadid@efrei.net::8df47b19-0699-47ef-b93f-9e34dec7a793" providerId="AD" clId="Web-{DD11A03E-6CE6-43EB-BD7A-04B9D00C4DC6}"/>
    <pc:docChg chg="addSld delSld">
      <pc:chgData name="Sara ABOULHADID" userId="S::sara.aboulhadid@efrei.net::8df47b19-0699-47ef-b93f-9e34dec7a793" providerId="AD" clId="Web-{DD11A03E-6CE6-43EB-BD7A-04B9D00C4DC6}" dt="2023-03-10T08:32:49.885" v="1"/>
      <pc:docMkLst>
        <pc:docMk/>
      </pc:docMkLst>
      <pc:sldChg chg="new del">
        <pc:chgData name="Sara ABOULHADID" userId="S::sara.aboulhadid@efrei.net::8df47b19-0699-47ef-b93f-9e34dec7a793" providerId="AD" clId="Web-{DD11A03E-6CE6-43EB-BD7A-04B9D00C4DC6}" dt="2023-03-10T08:32:49.885" v="1"/>
        <pc:sldMkLst>
          <pc:docMk/>
          <pc:sldMk cId="3552290506" sldId="271"/>
        </pc:sldMkLst>
      </pc:sldChg>
    </pc:docChg>
  </pc:docChgLst>
  <pc:docChgLst>
    <pc:chgData name="Nael HASSOUNI" userId="S::nael.hassouni@efrei.net::28a3ffbf-02f6-4968-a697-573f5ebe6823" providerId="AD" clId="Web-{C221D7FA-9DE0-418A-98CF-2C4ED849B6A8}"/>
    <pc:docChg chg="addSld delSld">
      <pc:chgData name="Nael HASSOUNI" userId="S::nael.hassouni@efrei.net::28a3ffbf-02f6-4968-a697-573f5ebe6823" providerId="AD" clId="Web-{C221D7FA-9DE0-418A-98CF-2C4ED849B6A8}" dt="2023-03-10T08:48:45.088" v="1"/>
      <pc:docMkLst>
        <pc:docMk/>
      </pc:docMkLst>
      <pc:sldChg chg="new del">
        <pc:chgData name="Nael HASSOUNI" userId="S::nael.hassouni@efrei.net::28a3ffbf-02f6-4968-a697-573f5ebe6823" providerId="AD" clId="Web-{C221D7FA-9DE0-418A-98CF-2C4ED849B6A8}" dt="2023-03-10T08:48:45.088" v="1"/>
        <pc:sldMkLst>
          <pc:docMk/>
          <pc:sldMk cId="3614713157"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c36b59e7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c36b59e7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449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c36b59e7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c36b59e7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91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c36b59e7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c36b59e7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78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5c26da783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c26da783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92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c26da783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c26da783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c36b59e7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c36b59e7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c26da783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c26da783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bdc96627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bdc96627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5c26da783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5c26da783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c36b59e7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c36b59e7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44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c36b59e7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c36b59e7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18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www.bing.com/videos/search?q=Writing+a+cover+letter+that+has+impact&amp;docid=607999883007120759&amp;mid=F233069A6EE797F3FEA0F233069A6EE797F3FEA0&amp;view=detail&amp;FORM=VIR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bing.com/videos/search?q=Writing+a+cover+letter+that+has+impact&amp;docid=607999883007120759&amp;mid=F233069A6EE797F3FEA0F233069A6EE797F3FEA0&amp;view=detail&amp;FORM=VIRE"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5" name="Google Shape;55;p13"/>
          <p:cNvSpPr txBox="1">
            <a:spLocks noGrp="1"/>
          </p:cNvSpPr>
          <p:nvPr>
            <p:ph type="title"/>
          </p:nvPr>
        </p:nvSpPr>
        <p:spPr>
          <a:xfrm>
            <a:off x="111125" y="445025"/>
            <a:ext cx="8721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67" b="1">
                <a:solidFill>
                  <a:schemeClr val="bg1"/>
                </a:solidFill>
                <a:latin typeface="Montserrat"/>
                <a:ea typeface="Montserrat"/>
                <a:cs typeface="Montserrat"/>
                <a:sym typeface="Montserrat"/>
              </a:rPr>
              <a:t>Job Market Skills:  Introduction to Cover Letter Writing</a:t>
            </a:r>
            <a:r>
              <a:rPr lang="en" sz="1400">
                <a:solidFill>
                  <a:schemeClr val="bg1"/>
                </a:solidFill>
              </a:rPr>
              <a:t> </a:t>
            </a:r>
            <a:endParaRPr sz="1400">
              <a:solidFill>
                <a:schemeClr val="bg1"/>
              </a:solidFill>
            </a:endParaRPr>
          </a:p>
          <a:p>
            <a:pPr marL="0" lvl="0" indent="0" algn="l" rtl="0">
              <a:spcBef>
                <a:spcPts val="0"/>
              </a:spcBef>
              <a:spcAft>
                <a:spcPts val="0"/>
              </a:spcAft>
              <a:buNone/>
            </a:pPr>
            <a:endParaRPr sz="1400">
              <a:solidFill>
                <a:srgbClr val="000000"/>
              </a:solidFill>
            </a:endParaRPr>
          </a:p>
        </p:txBody>
      </p:sp>
      <p:sp>
        <p:nvSpPr>
          <p:cNvPr id="56" name="Google Shape;56;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ct val="48684"/>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ct val="73201"/>
              <a:buNone/>
            </a:pPr>
            <a:r>
              <a:rPr lang="en" sz="1390" b="1">
                <a:solidFill>
                  <a:schemeClr val="bg1"/>
                </a:solidFill>
                <a:latin typeface="Montserrat"/>
                <a:ea typeface="Montserrat"/>
                <a:cs typeface="Montserrat"/>
                <a:sym typeface="Montserrat"/>
              </a:rPr>
              <a:t>Lesson 3:	10/03/23</a:t>
            </a:r>
            <a:endParaRPr sz="1390"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ct val="73201"/>
              <a:buNone/>
            </a:pPr>
            <a:endParaRPr sz="1390"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Clr>
                <a:schemeClr val="dk1"/>
              </a:buClr>
              <a:buSzPct val="73201"/>
              <a:buFont typeface="Arial"/>
              <a:buNone/>
            </a:pPr>
            <a:endParaRPr sz="1390" b="1">
              <a:solidFill>
                <a:schemeClr val="bg1"/>
              </a:solidFill>
              <a:latin typeface="Montserrat"/>
              <a:ea typeface="Montserrat"/>
              <a:cs typeface="Montserrat"/>
              <a:sym typeface="Montserrat"/>
            </a:endParaRPr>
          </a:p>
          <a:p>
            <a:pPr marL="457200" lvl="0" indent="-303625" algn="l" rtl="0">
              <a:lnSpc>
                <a:spcPct val="90000"/>
              </a:lnSpc>
              <a:spcBef>
                <a:spcPts val="0"/>
              </a:spcBef>
              <a:spcAft>
                <a:spcPts val="0"/>
              </a:spcAft>
              <a:buClr>
                <a:schemeClr val="dk1"/>
              </a:buClr>
              <a:buSzPct val="100000"/>
              <a:buFont typeface="Montserrat"/>
              <a:buChar char="●"/>
            </a:pPr>
            <a:r>
              <a:rPr lang="en" sz="1390" b="1">
                <a:solidFill>
                  <a:schemeClr val="bg1"/>
                </a:solidFill>
                <a:latin typeface="Montserrat"/>
                <a:ea typeface="Montserrat"/>
                <a:cs typeface="Montserrat"/>
                <a:sym typeface="Montserrat"/>
              </a:rPr>
              <a:t>Introduction to Cover Letter Writing</a:t>
            </a:r>
            <a:endParaRPr sz="1390" b="1">
              <a:solidFill>
                <a:schemeClr val="bg1"/>
              </a:solidFill>
              <a:latin typeface="Montserrat"/>
              <a:ea typeface="Montserrat"/>
              <a:cs typeface="Montserrat"/>
              <a:sym typeface="Montserrat"/>
            </a:endParaRPr>
          </a:p>
          <a:p>
            <a:pPr marL="0" lvl="0" indent="0" algn="l" rtl="0">
              <a:lnSpc>
                <a:spcPct val="105000"/>
              </a:lnSpc>
              <a:spcBef>
                <a:spcPts val="1200"/>
              </a:spcBef>
              <a:spcAft>
                <a:spcPts val="1200"/>
              </a:spcAft>
              <a:buSzPct val="73201"/>
              <a:buNone/>
            </a:pPr>
            <a:endParaRPr sz="1390" b="1">
              <a:solidFill>
                <a:schemeClr val="dk1"/>
              </a:solidFill>
              <a:latin typeface="Montserrat"/>
              <a:ea typeface="Montserrat"/>
              <a:cs typeface="Montserrat"/>
              <a:sym typeface="Montserrat"/>
            </a:endParaRPr>
          </a:p>
        </p:txBody>
      </p:sp>
      <p:pic>
        <p:nvPicPr>
          <p:cNvPr id="57" name="Google Shape;57;p1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58" name="Google Shape;58;p13"/>
          <p:cNvPicPr preferRelativeResize="0"/>
          <p:nvPr/>
        </p:nvPicPr>
        <p:blipFill>
          <a:blip r:embed="rId4">
            <a:alphaModFix/>
          </a:blip>
          <a:stretch>
            <a:fillRect/>
          </a:stretch>
        </p:blipFill>
        <p:spPr>
          <a:xfrm>
            <a:off x="219675" y="833675"/>
            <a:ext cx="4250325" cy="43098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spcBef>
                <a:spcPts val="0"/>
              </a:spcBef>
              <a:spcAft>
                <a:spcPts val="0"/>
              </a:spcAft>
              <a:buNone/>
            </a:pPr>
            <a:r>
              <a:rPr lang="en-US" sz="2000" b="1">
                <a:solidFill>
                  <a:schemeClr val="bg1"/>
                </a:solidFill>
                <a:latin typeface="Montserrat"/>
                <a:ea typeface="Montserrat"/>
                <a:cs typeface="Montserrat"/>
                <a:sym typeface="Montserrat"/>
              </a:rPr>
              <a:t>Cover Letter</a:t>
            </a:r>
            <a:r>
              <a:rPr lang="en-US" sz="2000" b="1">
                <a:solidFill>
                  <a:schemeClr val="bg1"/>
                </a:solidFill>
                <a:latin typeface="Raleway"/>
                <a:ea typeface="Raleway"/>
                <a:cs typeface="Raleway"/>
                <a:sym typeface="Raleway"/>
              </a:rPr>
              <a:t>-</a:t>
            </a:r>
            <a:r>
              <a:rPr lang="en-US" sz="2000" b="1">
                <a:solidFill>
                  <a:schemeClr val="bg1"/>
                </a:solidFill>
                <a:latin typeface="Montserrat"/>
                <a:ea typeface="Montserrat"/>
                <a:cs typeface="Montserrat"/>
                <a:sym typeface="Montserrat"/>
              </a:rPr>
              <a:t> Practice and Review</a:t>
            </a: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Qualifications required</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Depending on the job offer, a required qualification may be verified. Foreign language levels will also be checked.</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This information is something you must pay attention to in a job offer, especially if it’s marked as “required”.</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Level of experience</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The details will often qualify the level of experience required. Let’s look at how much experience these usually refer to:</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beginner: less than 2 years’ experience </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junior: 2–5 years’ experience </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experienced: over 5 years’ experience </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senior or expert: more than 10 years’ experience, usually with several companies</a:t>
            </a:r>
            <a:br>
              <a:rPr lang="en-US" sz="1300" b="1">
                <a:solidFill>
                  <a:schemeClr val="bg1"/>
                </a:solidFill>
                <a:latin typeface="Montserrat"/>
                <a:ea typeface="Montserrat"/>
                <a:cs typeface="Montserrat"/>
                <a:sym typeface="Montserrat"/>
              </a:rPr>
            </a:br>
            <a:endParaRPr sz="1300" b="1">
              <a:latin typeface="Montserrat"/>
              <a:ea typeface="Montserrat"/>
              <a:cs typeface="Montserrat"/>
              <a:sym typeface="Montserrat"/>
            </a:endParaRPr>
          </a:p>
        </p:txBody>
      </p:sp>
      <p:pic>
        <p:nvPicPr>
          <p:cNvPr id="106" name="Google Shape;106;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275006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spcBef>
                <a:spcPts val="0"/>
              </a:spcBef>
              <a:spcAft>
                <a:spcPts val="0"/>
              </a:spcAft>
              <a:buNone/>
            </a:pPr>
            <a:r>
              <a:rPr lang="en-US" sz="2000" b="1">
                <a:solidFill>
                  <a:schemeClr val="bg1"/>
                </a:solidFill>
                <a:latin typeface="Montserrat"/>
                <a:ea typeface="Montserrat"/>
                <a:cs typeface="Montserrat"/>
                <a:sym typeface="Montserrat"/>
              </a:rPr>
              <a:t>Cover Letter</a:t>
            </a:r>
            <a:r>
              <a:rPr lang="en-US" sz="2000" b="1">
                <a:solidFill>
                  <a:schemeClr val="bg1"/>
                </a:solidFill>
                <a:latin typeface="Raleway"/>
                <a:ea typeface="Raleway"/>
                <a:cs typeface="Raleway"/>
                <a:sym typeface="Raleway"/>
              </a:rPr>
              <a:t>-</a:t>
            </a:r>
            <a:r>
              <a:rPr lang="en-US" sz="2000" b="1">
                <a:solidFill>
                  <a:schemeClr val="bg1"/>
                </a:solidFill>
                <a:latin typeface="Montserrat"/>
                <a:ea typeface="Montserrat"/>
                <a:cs typeface="Montserrat"/>
                <a:sym typeface="Montserrat"/>
              </a:rPr>
              <a:t> Practice and Review</a:t>
            </a: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Qualifications required</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Depending on the job offer, a required qualification may be verified. Foreign language levels will also be checked.</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This information is something you must pay attention to in a job offer, especially if it’s marked as “required”.</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Level of experience</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The details will often qualify the level of experience required. Let’s look at how much experience these usually refer to:</a:t>
            </a:r>
            <a:br>
              <a:rPr lang="en-US" sz="1300" b="1">
                <a:solidFill>
                  <a:schemeClr val="bg1"/>
                </a:solidFill>
                <a:latin typeface="Montserrat"/>
                <a:ea typeface="Montserrat"/>
                <a:cs typeface="Montserrat"/>
                <a:sym typeface="Montserrat"/>
              </a:rPr>
            </a:b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beginner: less than 2 years’ experience </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junior: 2–5 years’ experience </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experienced: over 5 years’ experience </a:t>
            </a:r>
            <a:br>
              <a:rPr lang="en-US" sz="1300" b="1">
                <a:solidFill>
                  <a:schemeClr val="bg1"/>
                </a:solidFill>
                <a:latin typeface="Montserrat"/>
                <a:ea typeface="Montserrat"/>
                <a:cs typeface="Montserrat"/>
                <a:sym typeface="Montserrat"/>
              </a:rPr>
            </a:br>
            <a:r>
              <a:rPr lang="en-US" sz="1300" b="1">
                <a:solidFill>
                  <a:schemeClr val="bg1"/>
                </a:solidFill>
                <a:latin typeface="Montserrat"/>
                <a:ea typeface="Montserrat"/>
                <a:cs typeface="Montserrat"/>
                <a:sym typeface="Montserrat"/>
              </a:rPr>
              <a:t>senior or expert: more than 10 years’ experience, usually with several companies</a:t>
            </a:r>
            <a:br>
              <a:rPr lang="en-US" sz="1300" b="1">
                <a:solidFill>
                  <a:schemeClr val="bg1"/>
                </a:solidFill>
                <a:latin typeface="Montserrat"/>
                <a:ea typeface="Montserrat"/>
                <a:cs typeface="Montserrat"/>
                <a:sym typeface="Montserrat"/>
              </a:rPr>
            </a:br>
            <a:endParaRPr sz="1300" b="1">
              <a:latin typeface="Montserrat"/>
              <a:ea typeface="Montserrat"/>
              <a:cs typeface="Montserrat"/>
              <a:sym typeface="Montserrat"/>
            </a:endParaRPr>
          </a:p>
        </p:txBody>
      </p:sp>
      <p:pic>
        <p:nvPicPr>
          <p:cNvPr id="106" name="Google Shape;106;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69792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spcBef>
                <a:spcPts val="0"/>
              </a:spcBef>
              <a:spcAft>
                <a:spcPts val="0"/>
              </a:spcAft>
              <a:buNone/>
            </a:pPr>
            <a:r>
              <a:rPr lang="en-US" sz="2000" b="1">
                <a:solidFill>
                  <a:schemeClr val="bg1"/>
                </a:solidFill>
                <a:latin typeface="Montserrat"/>
                <a:ea typeface="Montserrat"/>
                <a:cs typeface="Montserrat"/>
                <a:sym typeface="Montserrat"/>
              </a:rPr>
              <a:t>Cover Letter</a:t>
            </a:r>
            <a:r>
              <a:rPr lang="en-US" sz="2000" b="1">
                <a:solidFill>
                  <a:schemeClr val="bg1"/>
                </a:solidFill>
                <a:latin typeface="Raleway"/>
                <a:ea typeface="Raleway"/>
                <a:cs typeface="Raleway"/>
                <a:sym typeface="Raleway"/>
              </a:rPr>
              <a:t>-</a:t>
            </a:r>
            <a:r>
              <a:rPr lang="en-US" sz="2000" b="1">
                <a:solidFill>
                  <a:schemeClr val="bg1"/>
                </a:solidFill>
                <a:latin typeface="Montserrat"/>
                <a:ea typeface="Montserrat"/>
                <a:cs typeface="Montserrat"/>
                <a:sym typeface="Montserrat"/>
              </a:rPr>
              <a:t> Practice and Review</a:t>
            </a: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r>
              <a:rPr lang="en" sz="1400" b="1">
                <a:solidFill>
                  <a:schemeClr val="lt1"/>
                </a:solidFill>
                <a:latin typeface="Montserrat"/>
                <a:ea typeface="Montserrat"/>
                <a:cs typeface="Montserrat"/>
                <a:sym typeface="Montserrat"/>
              </a:rPr>
              <a:t>Review Cover letters with students on job advert</a:t>
            </a:r>
            <a:br>
              <a:rPr lang="en-US" sz="1300" b="1">
                <a:solidFill>
                  <a:schemeClr val="bg1"/>
                </a:solidFill>
                <a:latin typeface="Montserrat"/>
                <a:ea typeface="Montserrat"/>
                <a:cs typeface="Montserrat"/>
                <a:sym typeface="Montserrat"/>
              </a:rPr>
            </a:br>
            <a:endParaRPr sz="1300" b="1">
              <a:latin typeface="Montserrat"/>
              <a:ea typeface="Montserrat"/>
              <a:cs typeface="Montserrat"/>
              <a:sym typeface="Montserrat"/>
            </a:endParaRPr>
          </a:p>
        </p:txBody>
      </p:sp>
      <p:pic>
        <p:nvPicPr>
          <p:cNvPr id="106" name="Google Shape;106;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1128576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12"/>
        <p:cNvGrpSpPr/>
        <p:nvPr/>
      </p:nvGrpSpPr>
      <p:grpSpPr>
        <a:xfrm>
          <a:off x="0" y="0"/>
          <a:ext cx="0" cy="0"/>
          <a:chOff x="0" y="0"/>
          <a:chExt cx="0" cy="0"/>
        </a:xfrm>
      </p:grpSpPr>
      <p:sp>
        <p:nvSpPr>
          <p:cNvPr id="113" name="Google Shape;113;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14" name="Google Shape;114;p20"/>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15" name="Google Shape;115;p20"/>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90" b="1">
                <a:solidFill>
                  <a:schemeClr val="dk1"/>
                </a:solidFill>
                <a:latin typeface="Montserrat"/>
                <a:ea typeface="Montserrat"/>
                <a:cs typeface="Montserrat"/>
                <a:sym typeface="Montserrat"/>
              </a:rPr>
              <a:t>Coffee Break</a:t>
            </a:r>
            <a:endParaRPr/>
          </a:p>
        </p:txBody>
      </p:sp>
      <p:sp>
        <p:nvSpPr>
          <p:cNvPr id="116" name="Google Shape;116;p20"/>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17" name="Google Shape;117;p20"/>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1"/>
        <p:cNvGrpSpPr/>
        <p:nvPr/>
      </p:nvGrpSpPr>
      <p:grpSpPr>
        <a:xfrm>
          <a:off x="0" y="0"/>
          <a:ext cx="0" cy="0"/>
          <a:chOff x="0" y="0"/>
          <a:chExt cx="0" cy="0"/>
        </a:xfrm>
      </p:grpSpPr>
      <p:sp>
        <p:nvSpPr>
          <p:cNvPr id="122" name="Google Shape;122;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marR="0" lvl="0" indent="0" algn="l" rtl="0">
              <a:lnSpc>
                <a:spcPct val="100000"/>
              </a:lnSpc>
              <a:spcBef>
                <a:spcPts val="0"/>
              </a:spcBef>
              <a:spcAft>
                <a:spcPts val="0"/>
              </a:spcAft>
              <a:buNone/>
            </a:pPr>
            <a:r>
              <a:rPr lang="en" sz="1867" b="1">
                <a:solidFill>
                  <a:schemeClr val="bg1"/>
                </a:solidFill>
                <a:latin typeface="Montserrat"/>
                <a:ea typeface="Montserrat"/>
                <a:cs typeface="Montserrat"/>
                <a:sym typeface="Montserrat"/>
              </a:rPr>
              <a:t>Mock Interview</a:t>
            </a:r>
            <a:endParaRPr sz="1645" b="1">
              <a:solidFill>
                <a:schemeClr val="bg1"/>
              </a:solidFill>
              <a:latin typeface="Montserrat"/>
              <a:ea typeface="Montserrat"/>
              <a:cs typeface="Montserrat"/>
              <a:sym typeface="Montserrat"/>
            </a:endParaRPr>
          </a:p>
          <a:p>
            <a:pPr marL="0" lvl="0" indent="0" algn="just" rtl="0">
              <a:lnSpc>
                <a:spcPct val="100000"/>
              </a:lnSpc>
              <a:spcBef>
                <a:spcPts val="0"/>
              </a:spcBef>
              <a:spcAft>
                <a:spcPts val="0"/>
              </a:spcAft>
              <a:buNone/>
            </a:pPr>
            <a:endParaRPr sz="1645" b="1">
              <a:latin typeface="Montserrat"/>
              <a:ea typeface="Montserrat"/>
              <a:cs typeface="Montserrat"/>
              <a:sym typeface="Montserrat"/>
            </a:endParaRPr>
          </a:p>
          <a:p>
            <a:pPr marL="0" lvl="0" indent="0" algn="just" rtl="0">
              <a:lnSpc>
                <a:spcPct val="100000"/>
              </a:lnSpc>
              <a:spcBef>
                <a:spcPts val="1500"/>
              </a:spcBef>
              <a:spcAft>
                <a:spcPts val="0"/>
              </a:spcAft>
              <a:buNone/>
            </a:pPr>
            <a:endParaRPr sz="1867" b="1">
              <a:solidFill>
                <a:schemeClr val="lt1"/>
              </a:solidFill>
              <a:latin typeface="Montserrat"/>
              <a:ea typeface="Montserrat"/>
              <a:cs typeface="Montserrat"/>
              <a:sym typeface="Montserrat"/>
            </a:endParaRPr>
          </a:p>
          <a:p>
            <a:pPr marL="0" lvl="0" indent="0" algn="just" rtl="0">
              <a:lnSpc>
                <a:spcPct val="100000"/>
              </a:lnSpc>
              <a:spcBef>
                <a:spcPts val="1500"/>
              </a:spcBef>
              <a:spcAft>
                <a:spcPts val="0"/>
              </a:spcAft>
              <a:buNone/>
            </a:pPr>
            <a:endParaRPr sz="1867" b="1">
              <a:solidFill>
                <a:schemeClr val="lt1"/>
              </a:solidFill>
              <a:latin typeface="Montserrat"/>
              <a:ea typeface="Montserrat"/>
              <a:cs typeface="Montserrat"/>
              <a:sym typeface="Montserrat"/>
            </a:endParaRPr>
          </a:p>
          <a:p>
            <a:pPr marL="0" lvl="0" indent="0" algn="just" rtl="0">
              <a:lnSpc>
                <a:spcPct val="100000"/>
              </a:lnSpc>
              <a:spcBef>
                <a:spcPts val="1500"/>
              </a:spcBef>
              <a:spcAft>
                <a:spcPts val="0"/>
              </a:spcAft>
              <a:buNone/>
            </a:pPr>
            <a:endParaRPr sz="1867" b="1">
              <a:solidFill>
                <a:schemeClr val="lt1"/>
              </a:solidFill>
              <a:latin typeface="Montserrat"/>
              <a:ea typeface="Montserrat"/>
              <a:cs typeface="Montserrat"/>
              <a:sym typeface="Montserrat"/>
            </a:endParaRPr>
          </a:p>
          <a:p>
            <a:pPr marL="0" marR="0" lvl="0" indent="0" algn="just" rtl="0">
              <a:lnSpc>
                <a:spcPct val="100000"/>
              </a:lnSpc>
              <a:spcBef>
                <a:spcPts val="1500"/>
              </a:spcBef>
              <a:spcAft>
                <a:spcPts val="0"/>
              </a:spcAft>
              <a:buNone/>
            </a:pPr>
            <a:endParaRPr sz="1867" b="1">
              <a:latin typeface="Montserrat"/>
              <a:ea typeface="Montserrat"/>
              <a:cs typeface="Montserrat"/>
              <a:sym typeface="Montserrat"/>
            </a:endParaRPr>
          </a:p>
        </p:txBody>
      </p:sp>
      <p:pic>
        <p:nvPicPr>
          <p:cNvPr id="124" name="Google Shape;124;p2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25" name="Google Shape;125;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Peeeeeeeee</a:t>
            </a:r>
            <a:endParaRPr/>
          </a:p>
        </p:txBody>
      </p:sp>
      <p:sp>
        <p:nvSpPr>
          <p:cNvPr id="126" name="Google Shape;126;p21"/>
          <p:cNvSpPr txBox="1">
            <a:spLocks noGrp="1"/>
          </p:cNvSpPr>
          <p:nvPr>
            <p:ph type="body" idx="2"/>
          </p:nvPr>
        </p:nvSpPr>
        <p:spPr>
          <a:xfrm>
            <a:off x="4832400" y="1271575"/>
            <a:ext cx="3999900" cy="2370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1867" b="1">
              <a:solidFill>
                <a:schemeClr val="dk1"/>
              </a:solidFill>
              <a:latin typeface="Montserrat"/>
              <a:ea typeface="Montserrat"/>
              <a:cs typeface="Montserrat"/>
              <a:sym typeface="Montserrat"/>
            </a:endParaRPr>
          </a:p>
          <a:p>
            <a:pPr marL="0" lvl="0" indent="0" algn="l" rtl="0">
              <a:spcBef>
                <a:spcPts val="1200"/>
              </a:spcBef>
              <a:spcAft>
                <a:spcPts val="0"/>
              </a:spcAft>
              <a:buNone/>
            </a:pPr>
            <a:endParaRPr sz="6267" b="1">
              <a:solidFill>
                <a:schemeClr val="dk1"/>
              </a:solidFill>
              <a:latin typeface="Montserrat"/>
              <a:ea typeface="Montserrat"/>
              <a:cs typeface="Montserrat"/>
              <a:sym typeface="Montserrat"/>
            </a:endParaRPr>
          </a:p>
        </p:txBody>
      </p:sp>
      <p:pic>
        <p:nvPicPr>
          <p:cNvPr id="127" name="Google Shape;127;p21"/>
          <p:cNvPicPr preferRelativeResize="0"/>
          <p:nvPr/>
        </p:nvPicPr>
        <p:blipFill>
          <a:blip r:embed="rId4">
            <a:alphaModFix/>
          </a:blip>
          <a:stretch>
            <a:fillRect/>
          </a:stretch>
        </p:blipFill>
        <p:spPr>
          <a:xfrm>
            <a:off x="311700" y="1241925"/>
            <a:ext cx="3600450" cy="240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5" name="Google Shape;55;p13"/>
          <p:cNvSpPr txBox="1">
            <a:spLocks noGrp="1"/>
          </p:cNvSpPr>
          <p:nvPr>
            <p:ph type="title" idx="4294967295"/>
          </p:nvPr>
        </p:nvSpPr>
        <p:spPr>
          <a:xfrm>
            <a:off x="0" y="444500"/>
            <a:ext cx="8721725"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br>
              <a:rPr lang="en" sz="1867" b="1">
                <a:latin typeface="Montserrat"/>
                <a:ea typeface="Montserrat"/>
                <a:cs typeface="Montserrat"/>
                <a:sym typeface="Montserrat"/>
              </a:rPr>
            </a:br>
            <a:br>
              <a:rPr lang="en" sz="1867" b="1">
                <a:latin typeface="Montserrat"/>
                <a:ea typeface="Montserrat"/>
                <a:cs typeface="Montserrat"/>
                <a:sym typeface="Montserrat"/>
              </a:rPr>
            </a:br>
            <a:r>
              <a:rPr lang="en" sz="1867" b="1">
                <a:solidFill>
                  <a:schemeClr val="bg1"/>
                </a:solidFill>
                <a:latin typeface="Montserrat"/>
                <a:ea typeface="Montserrat"/>
                <a:cs typeface="Montserrat"/>
                <a:sym typeface="Montserrat"/>
              </a:rPr>
              <a:t>Job Market Skills (FL501):  Introduction to Cover Letter Writing</a:t>
            </a:r>
            <a:br>
              <a:rPr lang="en" sz="1867" b="1">
                <a:latin typeface="Montserrat"/>
                <a:ea typeface="Montserrat"/>
                <a:cs typeface="Montserrat"/>
                <a:sym typeface="Montserrat"/>
              </a:rPr>
            </a:br>
            <a:br>
              <a:rPr lang="en" sz="1867" b="1">
                <a:latin typeface="Montserrat"/>
                <a:ea typeface="Montserrat"/>
                <a:cs typeface="Montserrat"/>
                <a:sym typeface="Montserrat"/>
              </a:rPr>
            </a:br>
            <a:r>
              <a:rPr lang="en" sz="1400"/>
              <a:t> </a:t>
            </a:r>
            <a:endParaRPr sz="1400"/>
          </a:p>
          <a:p>
            <a:pPr marL="0" lvl="0" indent="0" algn="l" rtl="0">
              <a:spcBef>
                <a:spcPts val="0"/>
              </a:spcBef>
              <a:spcAft>
                <a:spcPts val="0"/>
              </a:spcAft>
              <a:buNone/>
            </a:pPr>
            <a:endParaRPr sz="1400">
              <a:solidFill>
                <a:srgbClr val="000000"/>
              </a:solidFill>
            </a:endParaRPr>
          </a:p>
        </p:txBody>
      </p:sp>
      <p:pic>
        <p:nvPicPr>
          <p:cNvPr id="57" name="Google Shape;57;p1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2" name="Table 1">
            <a:extLst>
              <a:ext uri="{FF2B5EF4-FFF2-40B4-BE49-F238E27FC236}">
                <a16:creationId xmlns:a16="http://schemas.microsoft.com/office/drawing/2014/main" id="{9D12566E-5C3F-7CEA-A4B4-7B4F0A6B409C}"/>
              </a:ext>
            </a:extLst>
          </p:cNvPr>
          <p:cNvGraphicFramePr>
            <a:graphicFrameLocks noGrp="1"/>
          </p:cNvGraphicFramePr>
          <p:nvPr>
            <p:extLst>
              <p:ext uri="{D42A27DB-BD31-4B8C-83A1-F6EECF244321}">
                <p14:modId xmlns:p14="http://schemas.microsoft.com/office/powerpoint/2010/main" val="2877232901"/>
              </p:ext>
            </p:extLst>
          </p:nvPr>
        </p:nvGraphicFramePr>
        <p:xfrm>
          <a:off x="311150" y="2421280"/>
          <a:ext cx="8521700" cy="1617022"/>
        </p:xfrm>
        <a:graphic>
          <a:graphicData uri="http://schemas.openxmlformats.org/drawingml/2006/table">
            <a:tbl>
              <a:tblPr/>
              <a:tblGrid>
                <a:gridCol w="629865">
                  <a:extLst>
                    <a:ext uri="{9D8B030D-6E8A-4147-A177-3AD203B41FA5}">
                      <a16:colId xmlns:a16="http://schemas.microsoft.com/office/drawing/2014/main" val="2781553099"/>
                    </a:ext>
                  </a:extLst>
                </a:gridCol>
                <a:gridCol w="490924">
                  <a:extLst>
                    <a:ext uri="{9D8B030D-6E8A-4147-A177-3AD203B41FA5}">
                      <a16:colId xmlns:a16="http://schemas.microsoft.com/office/drawing/2014/main" val="3377924804"/>
                    </a:ext>
                  </a:extLst>
                </a:gridCol>
                <a:gridCol w="1472772">
                  <a:extLst>
                    <a:ext uri="{9D8B030D-6E8A-4147-A177-3AD203B41FA5}">
                      <a16:colId xmlns:a16="http://schemas.microsoft.com/office/drawing/2014/main" val="3433382369"/>
                    </a:ext>
                  </a:extLst>
                </a:gridCol>
                <a:gridCol w="2584298">
                  <a:extLst>
                    <a:ext uri="{9D8B030D-6E8A-4147-A177-3AD203B41FA5}">
                      <a16:colId xmlns:a16="http://schemas.microsoft.com/office/drawing/2014/main" val="679787036"/>
                    </a:ext>
                  </a:extLst>
                </a:gridCol>
                <a:gridCol w="1935908">
                  <a:extLst>
                    <a:ext uri="{9D8B030D-6E8A-4147-A177-3AD203B41FA5}">
                      <a16:colId xmlns:a16="http://schemas.microsoft.com/office/drawing/2014/main" val="1174210155"/>
                    </a:ext>
                  </a:extLst>
                </a:gridCol>
                <a:gridCol w="1407933">
                  <a:extLst>
                    <a:ext uri="{9D8B030D-6E8A-4147-A177-3AD203B41FA5}">
                      <a16:colId xmlns:a16="http://schemas.microsoft.com/office/drawing/2014/main" val="1429352013"/>
                    </a:ext>
                  </a:extLst>
                </a:gridCol>
              </a:tblGrid>
              <a:tr h="1575897">
                <a:tc>
                  <a:txBody>
                    <a:bodyPr/>
                    <a:lstStyle/>
                    <a:p>
                      <a:pPr rtl="0" fontAlgn="t">
                        <a:spcBef>
                          <a:spcPts val="0"/>
                        </a:spcBef>
                        <a:spcAft>
                          <a:spcPts val="0"/>
                        </a:spcAft>
                      </a:pPr>
                      <a:r>
                        <a:rPr lang="en-US" sz="800" b="0" i="0" u="none" strike="noStrike">
                          <a:solidFill>
                            <a:schemeClr val="bg1"/>
                          </a:solidFill>
                          <a:effectLst/>
                          <a:latin typeface="Raleway" pitchFamily="2" charset="0"/>
                        </a:rPr>
                        <a:t>10/03/23</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3</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br>
                        <a:rPr lang="en-US" sz="1400">
                          <a:solidFill>
                            <a:schemeClr val="bg1"/>
                          </a:solidFill>
                          <a:effectLst/>
                        </a:rPr>
                      </a:br>
                      <a:r>
                        <a:rPr lang="en-US" sz="800" b="0" i="0" u="none" strike="noStrike">
                          <a:solidFill>
                            <a:schemeClr val="bg1"/>
                          </a:solidFill>
                          <a:effectLst/>
                          <a:latin typeface="Raleway" pitchFamily="2" charset="0"/>
                        </a:rPr>
                        <a:t>Introduction to Cover Letter Writing</a:t>
                      </a:r>
                      <a:endParaRPr lang="en-US" sz="1400">
                        <a:solidFill>
                          <a:schemeClr val="bg1"/>
                        </a:solidFill>
                        <a:effectLst/>
                      </a:endParaRPr>
                    </a:p>
                    <a:p>
                      <a:pPr rtl="0" fontAlgn="t">
                        <a:spcBef>
                          <a:spcPts val="0"/>
                        </a:spcBef>
                        <a:spcAft>
                          <a:spcPts val="0"/>
                        </a:spcAft>
                      </a:pPr>
                      <a:r>
                        <a:rPr lang="en-US" sz="800" b="0" i="0" u="none" strike="noStrike">
                          <a:solidFill>
                            <a:schemeClr val="bg1"/>
                          </a:solidFill>
                          <a:effectLst/>
                          <a:latin typeface="Raleway" pitchFamily="2" charset="0"/>
                        </a:rPr>
                        <a:t>Mock Interviews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After completing this lesson students should be able to:-</a:t>
                      </a:r>
                      <a:endParaRPr lang="en-US" sz="1400">
                        <a:solidFill>
                          <a:schemeClr val="bg1"/>
                        </a:solidFill>
                        <a:effectLst/>
                      </a:endParaRPr>
                    </a:p>
                    <a:p>
                      <a:pPr rtl="0" fontAlgn="base">
                        <a:spcBef>
                          <a:spcPts val="0"/>
                        </a:spcBef>
                        <a:spcAft>
                          <a:spcPts val="0"/>
                        </a:spcAft>
                        <a:buFont typeface="Arial" panose="020B0604020202020204" pitchFamily="34" charset="0"/>
                        <a:buChar char="•"/>
                      </a:pPr>
                      <a:br>
                        <a:rPr lang="en-US" sz="1400">
                          <a:solidFill>
                            <a:schemeClr val="bg1"/>
                          </a:solidFill>
                          <a:effectLst/>
                        </a:rPr>
                      </a:br>
                      <a:r>
                        <a:rPr lang="en-US" sz="800" b="0" i="0" u="none" strike="noStrike">
                          <a:solidFill>
                            <a:schemeClr val="bg1"/>
                          </a:solidFill>
                          <a:effectLst/>
                          <a:latin typeface="Raleway" pitchFamily="2" charset="0"/>
                        </a:rPr>
                        <a:t>Explain what a cover letter is and why they should write one</a:t>
                      </a:r>
                    </a:p>
                    <a:p>
                      <a:pPr rtl="0" fontAlgn="base">
                        <a:spcBef>
                          <a:spcPts val="0"/>
                        </a:spcBef>
                        <a:spcAft>
                          <a:spcPts val="0"/>
                        </a:spcAft>
                        <a:buFont typeface="Arial" panose="020B0604020202020204" pitchFamily="34" charset="0"/>
                        <a:buChar char="•"/>
                      </a:pPr>
                      <a:r>
                        <a:rPr lang="en-US" sz="800" b="0" i="0" u="none" strike="noStrike">
                          <a:solidFill>
                            <a:schemeClr val="bg1"/>
                          </a:solidFill>
                          <a:effectLst/>
                          <a:latin typeface="Raleway" pitchFamily="2" charset="0"/>
                        </a:rPr>
                        <a:t>Structure a cover letter</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800" b="0" i="0" u="none" strike="noStrike">
                          <a:solidFill>
                            <a:schemeClr val="bg1"/>
                          </a:solidFill>
                          <a:effectLst/>
                          <a:latin typeface="Raleway" pitchFamily="2" charset="0"/>
                        </a:rPr>
                        <a:t>3 mock job interviews</a:t>
                      </a:r>
                    </a:p>
                    <a:p>
                      <a:pPr rtl="0" fontAlgn="base">
                        <a:spcBef>
                          <a:spcPts val="0"/>
                        </a:spcBef>
                        <a:spcAft>
                          <a:spcPts val="0"/>
                        </a:spcAft>
                        <a:buFont typeface="Arial" panose="020B0604020202020204" pitchFamily="34" charset="0"/>
                        <a:buChar char="•"/>
                      </a:pPr>
                      <a:r>
                        <a:rPr lang="en-US" sz="800" b="0" i="0" u="none" strike="noStrike">
                          <a:solidFill>
                            <a:schemeClr val="bg1"/>
                          </a:solidFill>
                          <a:effectLst/>
                          <a:latin typeface="Raleway" pitchFamily="2" charset="0"/>
                        </a:rPr>
                        <a:t>Teacher led discussion on the importance of cover letters and their structure.</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 Listening activity: Video: How to write an incredible cover letter</a:t>
                      </a:r>
                      <a:endParaRPr lang="en-US" sz="1400">
                        <a:solidFill>
                          <a:schemeClr val="bg1"/>
                        </a:solidFill>
                        <a:effectLst/>
                      </a:endParaRPr>
                    </a:p>
                    <a:p>
                      <a:pPr rtl="0" fontAlgn="t">
                        <a:spcBef>
                          <a:spcPts val="0"/>
                        </a:spcBef>
                        <a:spcAft>
                          <a:spcPts val="0"/>
                        </a:spcAft>
                      </a:pPr>
                      <a:r>
                        <a:rPr lang="en-US" sz="800" b="0" i="0" u="sng" strike="noStrike">
                          <a:solidFill>
                            <a:schemeClr val="bg1"/>
                          </a:solidFill>
                          <a:effectLst/>
                          <a:latin typeface="Raleway" pitchFamily="2" charset="0"/>
                          <a:hlinkClick r:id="rId4">
                            <a:extLst>
                              <a:ext uri="{A12FA001-AC4F-418D-AE19-62706E023703}">
                                <ahyp:hlinkClr xmlns:ahyp="http://schemas.microsoft.com/office/drawing/2018/hyperlinkcolor" val="tx"/>
                              </a:ext>
                            </a:extLst>
                          </a:hlinkClick>
                        </a:rPr>
                        <a:t>How To Write An INCREDIBLE Cover Letter - Cover Letter Examples INCLUDED - Bing video</a:t>
                      </a:r>
                      <a:endParaRPr lang="en-US" sz="1400">
                        <a:solidFill>
                          <a:schemeClr val="bg1"/>
                        </a:solidFill>
                        <a:effectLst/>
                      </a:endParaRPr>
                    </a:p>
                    <a:p>
                      <a:pPr fontAlgn="t"/>
                      <a:br>
                        <a:rPr lang="en-US" sz="1400">
                          <a:solidFill>
                            <a:schemeClr val="bg1"/>
                          </a:solidFill>
                          <a:effectLst/>
                        </a:rPr>
                      </a:br>
                      <a:br>
                        <a:rPr lang="en-US" sz="1400">
                          <a:solidFill>
                            <a:schemeClr val="bg1"/>
                          </a:solidFill>
                          <a:effectLst/>
                        </a:rPr>
                      </a:b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0560290"/>
                  </a:ext>
                </a:extLst>
              </a:tr>
            </a:tbl>
          </a:graphicData>
        </a:graphic>
      </p:graphicFrame>
      <p:sp>
        <p:nvSpPr>
          <p:cNvPr id="3" name="Rectangle 1">
            <a:extLst>
              <a:ext uri="{FF2B5EF4-FFF2-40B4-BE49-F238E27FC236}">
                <a16:creationId xmlns:a16="http://schemas.microsoft.com/office/drawing/2014/main" id="{6E997EBB-672C-4DE8-6F76-9E24890DCD9B}"/>
              </a:ext>
            </a:extLst>
          </p:cNvPr>
          <p:cNvSpPr>
            <a:spLocks noChangeArrowheads="1"/>
          </p:cNvSpPr>
          <p:nvPr/>
        </p:nvSpPr>
        <p:spPr bwMode="auto">
          <a:xfrm>
            <a:off x="311150" y="242175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69A161E6-8CF8-5CD3-9A5B-37B505B3C4B4}"/>
              </a:ext>
            </a:extLst>
          </p:cNvPr>
          <p:cNvGraphicFramePr>
            <a:graphicFrameLocks noGrp="1"/>
          </p:cNvGraphicFramePr>
          <p:nvPr>
            <p:extLst>
              <p:ext uri="{D42A27DB-BD31-4B8C-83A1-F6EECF244321}">
                <p14:modId xmlns:p14="http://schemas.microsoft.com/office/powerpoint/2010/main" val="1783364709"/>
              </p:ext>
            </p:extLst>
          </p:nvPr>
        </p:nvGraphicFramePr>
        <p:xfrm>
          <a:off x="311150" y="1718612"/>
          <a:ext cx="8521700" cy="702905"/>
        </p:xfrm>
        <a:graphic>
          <a:graphicData uri="http://schemas.openxmlformats.org/drawingml/2006/table">
            <a:tbl>
              <a:tblPr/>
              <a:tblGrid>
                <a:gridCol w="629865">
                  <a:extLst>
                    <a:ext uri="{9D8B030D-6E8A-4147-A177-3AD203B41FA5}">
                      <a16:colId xmlns:a16="http://schemas.microsoft.com/office/drawing/2014/main" val="2188683759"/>
                    </a:ext>
                  </a:extLst>
                </a:gridCol>
                <a:gridCol w="490924">
                  <a:extLst>
                    <a:ext uri="{9D8B030D-6E8A-4147-A177-3AD203B41FA5}">
                      <a16:colId xmlns:a16="http://schemas.microsoft.com/office/drawing/2014/main" val="3943485777"/>
                    </a:ext>
                  </a:extLst>
                </a:gridCol>
                <a:gridCol w="1472772">
                  <a:extLst>
                    <a:ext uri="{9D8B030D-6E8A-4147-A177-3AD203B41FA5}">
                      <a16:colId xmlns:a16="http://schemas.microsoft.com/office/drawing/2014/main" val="2897937663"/>
                    </a:ext>
                  </a:extLst>
                </a:gridCol>
                <a:gridCol w="2584298">
                  <a:extLst>
                    <a:ext uri="{9D8B030D-6E8A-4147-A177-3AD203B41FA5}">
                      <a16:colId xmlns:a16="http://schemas.microsoft.com/office/drawing/2014/main" val="2471766641"/>
                    </a:ext>
                  </a:extLst>
                </a:gridCol>
                <a:gridCol w="1935908">
                  <a:extLst>
                    <a:ext uri="{9D8B030D-6E8A-4147-A177-3AD203B41FA5}">
                      <a16:colId xmlns:a16="http://schemas.microsoft.com/office/drawing/2014/main" val="2181979442"/>
                    </a:ext>
                  </a:extLst>
                </a:gridCol>
                <a:gridCol w="1407933">
                  <a:extLst>
                    <a:ext uri="{9D8B030D-6E8A-4147-A177-3AD203B41FA5}">
                      <a16:colId xmlns:a16="http://schemas.microsoft.com/office/drawing/2014/main" val="3194295475"/>
                    </a:ext>
                  </a:extLst>
                </a:gridCol>
              </a:tblGrid>
              <a:tr h="702905">
                <a:tc>
                  <a:txBody>
                    <a:bodyPr/>
                    <a:lstStyle/>
                    <a:p>
                      <a:pPr rtl="0" fontAlgn="t">
                        <a:spcBef>
                          <a:spcPts val="0"/>
                        </a:spcBef>
                        <a:spcAft>
                          <a:spcPts val="0"/>
                        </a:spcAft>
                      </a:pPr>
                      <a:r>
                        <a:rPr lang="en-US" sz="800" b="0" i="0" u="none" strike="noStrike">
                          <a:solidFill>
                            <a:schemeClr val="bg1"/>
                          </a:solidFill>
                          <a:effectLst/>
                          <a:latin typeface="Raleway" pitchFamily="2" charset="0"/>
                        </a:rPr>
                        <a:t>Date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a:solidFill>
                            <a:schemeClr val="bg1"/>
                          </a:solidFill>
                          <a:effectLst/>
                          <a:latin typeface="Raleway" pitchFamily="2" charset="0"/>
                        </a:rPr>
                        <a:t>Lesson</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Learning Outcomes/Objectives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Theme/Activities/Skills targeted</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Resources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775099"/>
                  </a:ext>
                </a:extLst>
              </a:tr>
            </a:tbl>
          </a:graphicData>
        </a:graphic>
      </p:graphicFrame>
      <p:sp>
        <p:nvSpPr>
          <p:cNvPr id="5" name="Rectangle 2">
            <a:extLst>
              <a:ext uri="{FF2B5EF4-FFF2-40B4-BE49-F238E27FC236}">
                <a16:creationId xmlns:a16="http://schemas.microsoft.com/office/drawing/2014/main" id="{B3CAAC37-0AA8-AA84-277C-4848BC1FDAC7}"/>
              </a:ext>
            </a:extLst>
          </p:cNvPr>
          <p:cNvSpPr>
            <a:spLocks noChangeArrowheads="1"/>
          </p:cNvSpPr>
          <p:nvPr/>
        </p:nvSpPr>
        <p:spPr bwMode="auto">
          <a:xfrm>
            <a:off x="311150" y="171922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3146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4" name="Google Shape;64;p14"/>
          <p:cNvSpPr txBox="1">
            <a:spLocks noGrp="1"/>
          </p:cNvSpPr>
          <p:nvPr>
            <p:ph type="title"/>
          </p:nvPr>
        </p:nvSpPr>
        <p:spPr>
          <a:xfrm>
            <a:off x="111125" y="376323"/>
            <a:ext cx="8721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90" b="1">
                <a:solidFill>
                  <a:schemeClr val="bg1"/>
                </a:solidFill>
                <a:latin typeface="Montserrat"/>
                <a:ea typeface="Montserrat"/>
                <a:cs typeface="Montserrat"/>
                <a:sym typeface="Montserrat"/>
              </a:rPr>
              <a:t>Why Write a Cover Letter?</a:t>
            </a:r>
            <a:endParaRPr sz="1590" b="1">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p:txBody>
      </p:sp>
      <p:sp>
        <p:nvSpPr>
          <p:cNvPr id="65" name="Google Shape;65;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r>
              <a:rPr lang="en" sz="2090" b="1">
                <a:solidFill>
                  <a:schemeClr val="bg1"/>
                </a:solidFill>
                <a:latin typeface="Montserrat"/>
                <a:ea typeface="Montserrat"/>
                <a:cs typeface="Montserrat"/>
                <a:sym typeface="Montserrat"/>
              </a:rPr>
              <a:t>A Cover Letter:-</a:t>
            </a:r>
            <a:endParaRPr sz="2090"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a:solidFill>
                <a:schemeClr val="bg1"/>
              </a:solidFill>
              <a:latin typeface="Montserrat"/>
              <a:ea typeface="Montserrat"/>
              <a:cs typeface="Montserrat"/>
              <a:sym typeface="Montserrat"/>
            </a:endParaRPr>
          </a:p>
          <a:p>
            <a:pPr marL="457200" lvl="0" indent="-329565" algn="l" rtl="0">
              <a:spcBef>
                <a:spcPts val="0"/>
              </a:spcBef>
              <a:spcAft>
                <a:spcPts val="0"/>
              </a:spcAft>
              <a:buClr>
                <a:schemeClr val="dk1"/>
              </a:buClr>
              <a:buSzPts val="1590"/>
              <a:buFont typeface="Montserrat"/>
              <a:buChar char="●"/>
            </a:pPr>
            <a:r>
              <a:rPr lang="en" sz="1100" b="1">
                <a:solidFill>
                  <a:schemeClr val="bg1"/>
                </a:solidFill>
                <a:latin typeface="Montserrat"/>
                <a:ea typeface="Montserrat"/>
                <a:cs typeface="Montserrat"/>
                <a:sym typeface="Montserrat"/>
              </a:rPr>
              <a:t>Is a mini sales presentation. The employer has a problem and you are the solution</a:t>
            </a:r>
            <a:endParaRPr sz="1100" b="1">
              <a:solidFill>
                <a:schemeClr val="bg1"/>
              </a:solidFill>
              <a:latin typeface="Montserrat"/>
              <a:ea typeface="Montserrat"/>
              <a:cs typeface="Montserrat"/>
              <a:sym typeface="Montserrat"/>
            </a:endParaRPr>
          </a:p>
          <a:p>
            <a:pPr marL="457200" lvl="0" indent="-329565" algn="l" rtl="0">
              <a:spcBef>
                <a:spcPts val="0"/>
              </a:spcBef>
              <a:spcAft>
                <a:spcPts val="0"/>
              </a:spcAft>
              <a:buClr>
                <a:schemeClr val="dk1"/>
              </a:buClr>
              <a:buSzPts val="1590"/>
              <a:buFont typeface="Montserrat"/>
              <a:buChar char="●"/>
            </a:pPr>
            <a:r>
              <a:rPr lang="en" sz="1100" b="1">
                <a:solidFill>
                  <a:schemeClr val="bg1"/>
                </a:solidFill>
                <a:latin typeface="Montserrat"/>
                <a:ea typeface="Montserrat"/>
                <a:cs typeface="Montserrat"/>
                <a:sym typeface="Montserrat"/>
              </a:rPr>
              <a:t>Helps show your personality</a:t>
            </a:r>
            <a:endParaRPr sz="1100" b="1">
              <a:solidFill>
                <a:schemeClr val="bg1"/>
              </a:solidFill>
              <a:latin typeface="Montserrat"/>
              <a:ea typeface="Montserrat"/>
              <a:cs typeface="Montserrat"/>
              <a:sym typeface="Montserrat"/>
            </a:endParaRPr>
          </a:p>
          <a:p>
            <a:pPr marL="457200" lvl="0" indent="-329565" algn="l" rtl="0">
              <a:spcBef>
                <a:spcPts val="0"/>
              </a:spcBef>
              <a:spcAft>
                <a:spcPts val="0"/>
              </a:spcAft>
              <a:buClr>
                <a:schemeClr val="dk1"/>
              </a:buClr>
              <a:buSzPts val="1590"/>
              <a:buFont typeface="Montserrat"/>
              <a:buChar char="●"/>
            </a:pPr>
            <a:r>
              <a:rPr lang="en" sz="1100" b="1">
                <a:solidFill>
                  <a:schemeClr val="bg1"/>
                </a:solidFill>
                <a:latin typeface="Montserrat"/>
                <a:ea typeface="Montserrat"/>
                <a:cs typeface="Montserrat"/>
                <a:sym typeface="Montserrat"/>
              </a:rPr>
              <a:t>Brings your back ground to life and develops your career story</a:t>
            </a:r>
            <a:endParaRPr sz="1100" b="1">
              <a:solidFill>
                <a:schemeClr val="bg1"/>
              </a:solidFill>
              <a:latin typeface="Montserrat"/>
              <a:ea typeface="Montserrat"/>
              <a:cs typeface="Montserrat"/>
              <a:sym typeface="Montserrat"/>
            </a:endParaRPr>
          </a:p>
          <a:p>
            <a:pPr marL="457200" lvl="0" indent="-329565" algn="l" rtl="0">
              <a:spcBef>
                <a:spcPts val="0"/>
              </a:spcBef>
              <a:spcAft>
                <a:spcPts val="0"/>
              </a:spcAft>
              <a:buClr>
                <a:schemeClr val="dk1"/>
              </a:buClr>
              <a:buSzPts val="1590"/>
              <a:buFont typeface="Montserrat"/>
              <a:buChar char="●"/>
            </a:pPr>
            <a:r>
              <a:rPr lang="en" sz="1100" b="1">
                <a:solidFill>
                  <a:schemeClr val="bg1"/>
                </a:solidFill>
                <a:latin typeface="Montserrat"/>
                <a:ea typeface="Montserrat"/>
                <a:cs typeface="Montserrat"/>
                <a:sym typeface="Montserrat"/>
              </a:rPr>
              <a:t>Paints a better picture of your CV</a:t>
            </a:r>
            <a:endParaRPr sz="1100" b="1">
              <a:solidFill>
                <a:schemeClr val="bg1"/>
              </a:solidFill>
              <a:latin typeface="Montserrat"/>
              <a:ea typeface="Montserrat"/>
              <a:cs typeface="Montserrat"/>
              <a:sym typeface="Montserrat"/>
            </a:endParaRPr>
          </a:p>
          <a:p>
            <a:pPr marL="457200" lvl="0" indent="0" algn="l" rtl="0">
              <a:spcBef>
                <a:spcPts val="0"/>
              </a:spcBef>
              <a:spcAft>
                <a:spcPts val="0"/>
              </a:spcAft>
              <a:buNone/>
            </a:pPr>
            <a:r>
              <a:rPr lang="en" sz="1590" b="1">
                <a:solidFill>
                  <a:schemeClr val="bg1"/>
                </a:solidFill>
                <a:latin typeface="Montserrat"/>
                <a:ea typeface="Montserrat"/>
                <a:cs typeface="Montserrat"/>
                <a:sym typeface="Montserrat"/>
              </a:rPr>
              <a:t> </a:t>
            </a:r>
            <a:endParaRPr sz="1590" b="1">
              <a:solidFill>
                <a:schemeClr val="bg1"/>
              </a:solidFill>
              <a:latin typeface="Montserrat"/>
              <a:ea typeface="Montserrat"/>
              <a:cs typeface="Montserrat"/>
              <a:sym typeface="Montserrat"/>
            </a:endParaRPr>
          </a:p>
          <a:p>
            <a:pPr marL="0" lvl="0" indent="0" algn="l" rtl="0">
              <a:lnSpc>
                <a:spcPct val="105000"/>
              </a:lnSpc>
              <a:spcBef>
                <a:spcPts val="0"/>
              </a:spcBef>
              <a:spcAft>
                <a:spcPts val="1200"/>
              </a:spcAft>
              <a:buSzPts val="1018"/>
              <a:buNone/>
            </a:pPr>
            <a:endParaRPr sz="1295" b="1"/>
          </a:p>
        </p:txBody>
      </p:sp>
      <p:pic>
        <p:nvPicPr>
          <p:cNvPr id="66" name="Google Shape;66;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67" name="Google Shape;67;p14"/>
          <p:cNvPicPr preferRelativeResize="0"/>
          <p:nvPr/>
        </p:nvPicPr>
        <p:blipFill>
          <a:blip r:embed="rId4">
            <a:alphaModFix/>
          </a:blip>
          <a:stretch>
            <a:fillRect/>
          </a:stretch>
        </p:blipFill>
        <p:spPr>
          <a:xfrm>
            <a:off x="524925" y="1272850"/>
            <a:ext cx="2830800" cy="319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1"/>
        <p:cNvGrpSpPr/>
        <p:nvPr/>
      </p:nvGrpSpPr>
      <p:grpSpPr>
        <a:xfrm>
          <a:off x="0" y="0"/>
          <a:ext cx="0" cy="0"/>
          <a:chOff x="0" y="0"/>
          <a:chExt cx="0" cy="0"/>
        </a:xfrm>
      </p:grpSpPr>
      <p:sp>
        <p:nvSpPr>
          <p:cNvPr id="72" name="Google Shape;72;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3" name="Google Shape;73;p15"/>
          <p:cNvSpPr txBox="1">
            <a:spLocks noGrp="1"/>
          </p:cNvSpPr>
          <p:nvPr>
            <p:ph type="title"/>
          </p:nvPr>
        </p:nvSpPr>
        <p:spPr>
          <a:xfrm>
            <a:off x="111125" y="376323"/>
            <a:ext cx="8721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90" b="1">
                <a:solidFill>
                  <a:schemeClr val="bg1"/>
                </a:solidFill>
                <a:latin typeface="Montserrat"/>
                <a:ea typeface="Montserrat"/>
                <a:cs typeface="Montserrat"/>
                <a:sym typeface="Montserrat"/>
              </a:rPr>
              <a:t>Why Write a Cover Letter?</a:t>
            </a:r>
            <a:endParaRPr sz="1590" b="1">
              <a:solidFill>
                <a:schemeClr val="bg1"/>
              </a:solidFill>
              <a:latin typeface="Montserrat"/>
              <a:ea typeface="Montserrat"/>
              <a:cs typeface="Montserrat"/>
              <a:sym typeface="Montserrat"/>
            </a:endParaRPr>
          </a:p>
          <a:p>
            <a:pPr marL="0" lvl="0" indent="0" algn="l" rtl="0">
              <a:spcBef>
                <a:spcPts val="0"/>
              </a:spcBef>
              <a:spcAft>
                <a:spcPts val="0"/>
              </a:spcAft>
              <a:buNone/>
            </a:pPr>
            <a:endParaRPr sz="1590" b="1">
              <a:latin typeface="Montserrat"/>
              <a:ea typeface="Montserrat"/>
              <a:cs typeface="Montserrat"/>
              <a:sym typeface="Montserrat"/>
            </a:endParaRPr>
          </a:p>
        </p:txBody>
      </p:sp>
      <p:sp>
        <p:nvSpPr>
          <p:cNvPr id="74" name="Google Shape;74;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r>
              <a:rPr lang="en" sz="2090" b="1">
                <a:solidFill>
                  <a:schemeClr val="bg1"/>
                </a:solidFill>
                <a:latin typeface="Montserrat"/>
                <a:ea typeface="Montserrat"/>
                <a:cs typeface="Montserrat"/>
                <a:sym typeface="Montserrat"/>
              </a:rPr>
              <a:t>A Cover Letter</a:t>
            </a:r>
            <a:endParaRPr sz="2090"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a:solidFill>
                <a:schemeClr val="bg1"/>
              </a:solidFill>
              <a:latin typeface="Montserrat"/>
              <a:ea typeface="Montserrat"/>
              <a:cs typeface="Montserrat"/>
              <a:sym typeface="Montserrat"/>
            </a:endParaRPr>
          </a:p>
          <a:p>
            <a:pPr marL="0" lvl="0" indent="0" algn="just" rtl="0">
              <a:lnSpc>
                <a:spcPct val="90000"/>
              </a:lnSpc>
              <a:spcBef>
                <a:spcPts val="0"/>
              </a:spcBef>
              <a:spcAft>
                <a:spcPts val="0"/>
              </a:spcAft>
              <a:buSzPts val="1018"/>
              <a:buNone/>
            </a:pPr>
            <a:r>
              <a:rPr lang="en" sz="1445" b="1">
                <a:solidFill>
                  <a:schemeClr val="bg1"/>
                </a:solidFill>
                <a:latin typeface="Montserrat"/>
                <a:ea typeface="Montserrat"/>
                <a:cs typeface="Montserrat"/>
                <a:sym typeface="Montserrat"/>
              </a:rPr>
              <a:t>A winning cover letter, along with your resume, can boost your chances of landing an interview for your dream job. </a:t>
            </a:r>
            <a:endParaRPr sz="1445" b="1">
              <a:solidFill>
                <a:schemeClr val="bg1"/>
              </a:solidFill>
              <a:latin typeface="Montserrat"/>
              <a:ea typeface="Montserrat"/>
              <a:cs typeface="Montserrat"/>
              <a:sym typeface="Montserrat"/>
            </a:endParaRPr>
          </a:p>
          <a:p>
            <a:pPr marL="0" lvl="0" indent="0" algn="just" rtl="0">
              <a:lnSpc>
                <a:spcPct val="90000"/>
              </a:lnSpc>
              <a:spcBef>
                <a:spcPts val="0"/>
              </a:spcBef>
              <a:spcAft>
                <a:spcPts val="0"/>
              </a:spcAft>
              <a:buSzPts val="1018"/>
              <a:buNone/>
            </a:pPr>
            <a:endParaRPr sz="1445" b="1">
              <a:solidFill>
                <a:schemeClr val="bg1"/>
              </a:solidFill>
              <a:latin typeface="Montserrat"/>
              <a:ea typeface="Montserrat"/>
              <a:cs typeface="Montserrat"/>
              <a:sym typeface="Montserrat"/>
            </a:endParaRPr>
          </a:p>
          <a:p>
            <a:pPr marL="0" lvl="0" indent="0" algn="just" rtl="0">
              <a:lnSpc>
                <a:spcPct val="90000"/>
              </a:lnSpc>
              <a:spcBef>
                <a:spcPts val="0"/>
              </a:spcBef>
              <a:spcAft>
                <a:spcPts val="0"/>
              </a:spcAft>
              <a:buSzPts val="1018"/>
              <a:buNone/>
            </a:pPr>
            <a:r>
              <a:rPr lang="en" sz="1445" b="1">
                <a:solidFill>
                  <a:schemeClr val="bg1"/>
                </a:solidFill>
                <a:latin typeface="Montserrat"/>
                <a:ea typeface="Montserrat"/>
                <a:cs typeface="Montserrat"/>
                <a:sym typeface="Montserrat"/>
              </a:rPr>
              <a:t>When skilfully crafted, it showcases your personality and explains how and why you are a great fit for the job – something a resume alone might not do.</a:t>
            </a:r>
            <a:endParaRPr sz="1445" b="1">
              <a:solidFill>
                <a:schemeClr val="bg1"/>
              </a:solidFill>
              <a:latin typeface="Montserrat"/>
              <a:ea typeface="Montserrat"/>
              <a:cs typeface="Montserrat"/>
              <a:sym typeface="Montserrat"/>
            </a:endParaRPr>
          </a:p>
        </p:txBody>
      </p:sp>
      <p:pic>
        <p:nvPicPr>
          <p:cNvPr id="75" name="Google Shape;75;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76" name="Google Shape;76;p15"/>
          <p:cNvPicPr preferRelativeResize="0"/>
          <p:nvPr/>
        </p:nvPicPr>
        <p:blipFill>
          <a:blip r:embed="rId4">
            <a:alphaModFix/>
          </a:blip>
          <a:stretch>
            <a:fillRect/>
          </a:stretch>
        </p:blipFill>
        <p:spPr>
          <a:xfrm>
            <a:off x="524925" y="1272850"/>
            <a:ext cx="2830800" cy="319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0"/>
        <p:cNvGrpSpPr/>
        <p:nvPr/>
      </p:nvGrpSpPr>
      <p:grpSpPr>
        <a:xfrm>
          <a:off x="0" y="0"/>
          <a:ext cx="0" cy="0"/>
          <a:chOff x="0" y="0"/>
          <a:chExt cx="0" cy="0"/>
        </a:xfrm>
      </p:grpSpPr>
      <p:sp>
        <p:nvSpPr>
          <p:cNvPr id="81" name="Google Shape;81;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marR="0" lvl="0" indent="0" algn="l" rtl="0">
              <a:lnSpc>
                <a:spcPct val="100000"/>
              </a:lnSpc>
              <a:spcBef>
                <a:spcPts val="0"/>
              </a:spcBef>
              <a:spcAft>
                <a:spcPts val="0"/>
              </a:spcAft>
              <a:buNone/>
            </a:pPr>
            <a:r>
              <a:rPr lang="en" sz="1867" b="1">
                <a:solidFill>
                  <a:schemeClr val="bg1"/>
                </a:solidFill>
                <a:latin typeface="Montserrat"/>
                <a:ea typeface="Montserrat"/>
                <a:cs typeface="Montserrat"/>
                <a:sym typeface="Montserrat"/>
              </a:rPr>
              <a:t>Listening Activity: How to write an Incredible Cover Letter</a:t>
            </a:r>
            <a:endParaRPr sz="1867" b="1">
              <a:solidFill>
                <a:schemeClr val="bg1"/>
              </a:solidFill>
              <a:latin typeface="Montserrat"/>
              <a:ea typeface="Montserrat"/>
              <a:cs typeface="Montserrat"/>
              <a:sym typeface="Montserrat"/>
            </a:endParaRPr>
          </a:p>
          <a:p>
            <a:pPr marL="0" lvl="0" indent="0" algn="just" rtl="0">
              <a:lnSpc>
                <a:spcPct val="100000"/>
              </a:lnSpc>
              <a:spcBef>
                <a:spcPts val="0"/>
              </a:spcBef>
              <a:spcAft>
                <a:spcPts val="0"/>
              </a:spcAft>
              <a:buNone/>
            </a:pPr>
            <a:endParaRPr sz="1867" b="1">
              <a:solidFill>
                <a:schemeClr val="bg1"/>
              </a:solidFill>
              <a:latin typeface="Montserrat"/>
              <a:ea typeface="Montserrat"/>
              <a:cs typeface="Montserrat"/>
              <a:sym typeface="Montserrat"/>
            </a:endParaRPr>
          </a:p>
          <a:p>
            <a:pPr marL="0" lvl="0" indent="0" algn="just" rtl="0">
              <a:lnSpc>
                <a:spcPct val="100000"/>
              </a:lnSpc>
              <a:spcBef>
                <a:spcPts val="1500"/>
              </a:spcBef>
              <a:spcAft>
                <a:spcPts val="0"/>
              </a:spcAft>
              <a:buNone/>
            </a:pPr>
            <a:endParaRPr sz="1867" b="1">
              <a:latin typeface="Montserrat"/>
              <a:ea typeface="Montserrat"/>
              <a:cs typeface="Montserrat"/>
              <a:sym typeface="Montserrat"/>
            </a:endParaRPr>
          </a:p>
          <a:p>
            <a:pPr marL="0" lvl="0" indent="0" algn="l" rtl="0">
              <a:lnSpc>
                <a:spcPct val="115000"/>
              </a:lnSpc>
              <a:spcBef>
                <a:spcPts val="1500"/>
              </a:spcBef>
              <a:spcAft>
                <a:spcPts val="0"/>
              </a:spcAft>
              <a:buClr>
                <a:schemeClr val="dk1"/>
              </a:buClr>
              <a:buSzPct val="71223"/>
              <a:buFont typeface="Arial"/>
              <a:buNone/>
            </a:pPr>
            <a:r>
              <a:rPr lang="en" sz="1544" b="1" u="sng">
                <a:latin typeface="Montserrat"/>
                <a:ea typeface="Montserrat"/>
                <a:cs typeface="Montserrat"/>
                <a:sym typeface="Montserrat"/>
                <a:hlinkClick r:id="rId3"/>
              </a:rPr>
              <a:t>How To Write An INCREDIBLE Cover Letter - Cover Letter Examples INCLUDED - Bing video</a:t>
            </a:r>
            <a:endParaRPr sz="2312" b="1">
              <a:latin typeface="Montserrat"/>
              <a:ea typeface="Montserrat"/>
              <a:cs typeface="Montserrat"/>
              <a:sym typeface="Montserrat"/>
            </a:endParaRPr>
          </a:p>
          <a:p>
            <a:pPr marL="0" marR="0" lvl="0" indent="0" algn="just" rtl="0">
              <a:lnSpc>
                <a:spcPct val="100000"/>
              </a:lnSpc>
              <a:spcBef>
                <a:spcPts val="0"/>
              </a:spcBef>
              <a:spcAft>
                <a:spcPts val="0"/>
              </a:spcAft>
              <a:buNone/>
            </a:pPr>
            <a:endParaRPr sz="1867" b="1">
              <a:latin typeface="Montserrat"/>
              <a:ea typeface="Montserrat"/>
              <a:cs typeface="Montserrat"/>
              <a:sym typeface="Montserrat"/>
            </a:endParaRPr>
          </a:p>
        </p:txBody>
      </p:sp>
      <p:pic>
        <p:nvPicPr>
          <p:cNvPr id="83" name="Google Shape;83;p16"/>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7"/>
        <p:cNvGrpSpPr/>
        <p:nvPr/>
      </p:nvGrpSpPr>
      <p:grpSpPr>
        <a:xfrm>
          <a:off x="0" y="0"/>
          <a:ext cx="0" cy="0"/>
          <a:chOff x="0" y="0"/>
          <a:chExt cx="0" cy="0"/>
        </a:xfrm>
      </p:grpSpPr>
      <p:sp>
        <p:nvSpPr>
          <p:cNvPr id="88" name="Google Shape;88;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marR="0" lvl="0" indent="0" algn="l" rtl="0">
              <a:lnSpc>
                <a:spcPct val="100000"/>
              </a:lnSpc>
              <a:spcBef>
                <a:spcPts val="0"/>
              </a:spcBef>
              <a:spcAft>
                <a:spcPts val="0"/>
              </a:spcAft>
              <a:buNone/>
            </a:pPr>
            <a:r>
              <a:rPr lang="en" sz="1867" b="1">
                <a:solidFill>
                  <a:schemeClr val="bg1"/>
                </a:solidFill>
                <a:latin typeface="Montserrat"/>
                <a:ea typeface="Montserrat"/>
                <a:cs typeface="Montserrat"/>
                <a:sym typeface="Montserrat"/>
              </a:rPr>
              <a:t>The Parts of  a Cover Letter (Discussion)</a:t>
            </a:r>
            <a:endParaRPr sz="1867" b="1">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67"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r>
              <a:rPr lang="en" sz="1100" b="1">
                <a:solidFill>
                  <a:schemeClr val="bg1"/>
                </a:solidFill>
                <a:latin typeface="Montserrat"/>
                <a:ea typeface="Montserrat"/>
                <a:cs typeface="Montserrat"/>
                <a:sym typeface="Montserrat"/>
              </a:rPr>
              <a:t>Ideally, the format of your cover letter needs to be similar to that of your resume (font size, style) as that of your CV. </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r>
              <a:rPr lang="en" sz="1100" b="1">
                <a:solidFill>
                  <a:schemeClr val="bg1"/>
                </a:solidFill>
                <a:latin typeface="Montserrat"/>
                <a:ea typeface="Montserrat"/>
                <a:cs typeface="Montserrat"/>
                <a:sym typeface="Montserrat"/>
              </a:rPr>
              <a:t>Have four consistent paragraphs</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58893"/>
              <a:buFont typeface="Arial"/>
              <a:buNone/>
            </a:pPr>
            <a:endParaRPr sz="1867" b="1">
              <a:solidFill>
                <a:schemeClr val="bg1"/>
              </a:solidFill>
              <a:latin typeface="Montserrat"/>
              <a:ea typeface="Montserrat"/>
              <a:cs typeface="Montserrat"/>
              <a:sym typeface="Montserrat"/>
            </a:endParaRPr>
          </a:p>
          <a:p>
            <a:pPr marL="457200" lvl="0" indent="-291465" algn="l" rtl="0">
              <a:lnSpc>
                <a:spcPct val="115000"/>
              </a:lnSpc>
              <a:spcBef>
                <a:spcPts val="0"/>
              </a:spcBef>
              <a:spcAft>
                <a:spcPts val="0"/>
              </a:spcAft>
              <a:buClr>
                <a:schemeClr val="lt1"/>
              </a:buClr>
              <a:buSzPct val="100000"/>
              <a:buFont typeface="Montserrat"/>
              <a:buChar char="●"/>
            </a:pPr>
            <a:r>
              <a:rPr lang="en" sz="1100" b="1">
                <a:solidFill>
                  <a:schemeClr val="bg1"/>
                </a:solidFill>
                <a:latin typeface="Montserrat"/>
                <a:ea typeface="Montserrat"/>
                <a:cs typeface="Montserrat"/>
                <a:sym typeface="Montserrat"/>
              </a:rPr>
              <a:t>Paragraph 1</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r>
              <a:rPr lang="en" sz="1100" b="1">
                <a:solidFill>
                  <a:schemeClr val="bg1"/>
                </a:solidFill>
                <a:latin typeface="Montserrat"/>
                <a:ea typeface="Montserrat"/>
                <a:cs typeface="Montserrat"/>
                <a:sym typeface="Montserrat"/>
              </a:rPr>
              <a:t>State why you are writing and how you learnt about this job position</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endParaRPr sz="1100" b="1">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Clr>
                <a:schemeClr val="lt1"/>
              </a:buClr>
              <a:buSzPct val="100000"/>
              <a:buFont typeface="Montserrat"/>
              <a:buChar char="●"/>
            </a:pPr>
            <a:r>
              <a:rPr lang="en" sz="1100" b="1">
                <a:solidFill>
                  <a:schemeClr val="bg1"/>
                </a:solidFill>
                <a:latin typeface="Montserrat"/>
                <a:ea typeface="Montserrat"/>
                <a:cs typeface="Montserrat"/>
                <a:sym typeface="Montserrat"/>
              </a:rPr>
              <a:t>Paragraph 2</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r>
              <a:rPr lang="en" sz="1100" b="1">
                <a:solidFill>
                  <a:schemeClr val="bg1"/>
                </a:solidFill>
                <a:latin typeface="Montserrat"/>
                <a:ea typeface="Montserrat"/>
                <a:cs typeface="Montserrat"/>
                <a:sym typeface="Montserrat"/>
              </a:rPr>
              <a:t>Explain why you are interested in the company and position. </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endParaRPr sz="1100" b="1">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Clr>
                <a:schemeClr val="lt1"/>
              </a:buClr>
              <a:buSzPct val="100000"/>
              <a:buFont typeface="Montserrat"/>
              <a:buChar char="●"/>
            </a:pPr>
            <a:r>
              <a:rPr lang="en" sz="1100" b="1">
                <a:solidFill>
                  <a:schemeClr val="bg1"/>
                </a:solidFill>
                <a:latin typeface="Montserrat"/>
                <a:ea typeface="Montserrat"/>
                <a:cs typeface="Montserrat"/>
                <a:sym typeface="Montserrat"/>
              </a:rPr>
              <a:t>Paragraph 3</a:t>
            </a:r>
            <a:endParaRPr sz="1100" b="1">
              <a:solidFill>
                <a:schemeClr val="bg1"/>
              </a:solidFill>
              <a:latin typeface="Montserrat"/>
              <a:ea typeface="Montserrat"/>
              <a:cs typeface="Montserrat"/>
              <a:sym typeface="Montserrat"/>
            </a:endParaRPr>
          </a:p>
          <a:p>
            <a:pPr marL="457200" marR="0" lvl="0" indent="0" algn="l" rtl="0">
              <a:lnSpc>
                <a:spcPct val="115000"/>
              </a:lnSpc>
              <a:spcBef>
                <a:spcPts val="0"/>
              </a:spcBef>
              <a:spcAft>
                <a:spcPts val="0"/>
              </a:spcAft>
              <a:buNone/>
            </a:pP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r>
              <a:rPr lang="en" sz="1100" b="1">
                <a:solidFill>
                  <a:schemeClr val="bg1"/>
                </a:solidFill>
                <a:latin typeface="Montserrat"/>
                <a:ea typeface="Montserrat"/>
                <a:cs typeface="Montserrat"/>
                <a:sym typeface="Montserrat"/>
              </a:rPr>
              <a:t>Demonstrate some examples from your educational background, skills and experience that show you are a great match for the company/role.</a:t>
            </a: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endParaRPr sz="1100" b="1">
              <a:solidFill>
                <a:schemeClr val="bg1"/>
              </a:solidFill>
              <a:latin typeface="Montserrat"/>
              <a:ea typeface="Montserrat"/>
              <a:cs typeface="Montserrat"/>
              <a:sym typeface="Montserrat"/>
            </a:endParaRPr>
          </a:p>
          <a:p>
            <a:pPr marL="457200" marR="0" lvl="0" indent="-291465" algn="l" rtl="0">
              <a:lnSpc>
                <a:spcPct val="115000"/>
              </a:lnSpc>
              <a:spcBef>
                <a:spcPts val="0"/>
              </a:spcBef>
              <a:spcAft>
                <a:spcPts val="0"/>
              </a:spcAft>
              <a:buClr>
                <a:schemeClr val="lt1"/>
              </a:buClr>
              <a:buSzPct val="100000"/>
              <a:buFont typeface="Montserrat"/>
              <a:buChar char="●"/>
            </a:pPr>
            <a:r>
              <a:rPr lang="en" sz="1100" b="1">
                <a:solidFill>
                  <a:schemeClr val="bg1"/>
                </a:solidFill>
                <a:latin typeface="Montserrat"/>
                <a:ea typeface="Montserrat"/>
                <a:cs typeface="Montserrat"/>
                <a:sym typeface="Montserrat"/>
              </a:rPr>
              <a:t>Paragraph 4</a:t>
            </a:r>
            <a:endParaRPr sz="1100" b="1">
              <a:solidFill>
                <a:schemeClr val="bg1"/>
              </a:solidFill>
              <a:latin typeface="Montserrat"/>
              <a:ea typeface="Montserrat"/>
              <a:cs typeface="Montserrat"/>
              <a:sym typeface="Montserrat"/>
            </a:endParaRPr>
          </a:p>
          <a:p>
            <a:pPr marL="457200" marR="0" lvl="0" indent="0" algn="l" rtl="0">
              <a:lnSpc>
                <a:spcPct val="115000"/>
              </a:lnSpc>
              <a:spcBef>
                <a:spcPts val="0"/>
              </a:spcBef>
              <a:spcAft>
                <a:spcPts val="0"/>
              </a:spcAft>
              <a:buNone/>
            </a:pPr>
            <a:endParaRPr sz="110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ct val="100000"/>
              <a:buFont typeface="Arial"/>
              <a:buNone/>
            </a:pPr>
            <a:r>
              <a:rPr lang="en" sz="1100" b="1">
                <a:solidFill>
                  <a:schemeClr val="bg1"/>
                </a:solidFill>
                <a:latin typeface="Montserrat"/>
                <a:ea typeface="Montserrat"/>
                <a:cs typeface="Montserrat"/>
                <a:sym typeface="Montserrat"/>
              </a:rPr>
              <a:t>Thank the employers and mention the resume and supporting material enclosed. Invite the employer to contact you to request additional info.</a:t>
            </a:r>
            <a:endParaRPr sz="1100" b="1">
              <a:solidFill>
                <a:schemeClr val="bg1"/>
              </a:solidFill>
              <a:latin typeface="Montserrat"/>
              <a:ea typeface="Montserrat"/>
              <a:cs typeface="Montserrat"/>
              <a:sym typeface="Montserrat"/>
            </a:endParaRPr>
          </a:p>
          <a:p>
            <a:pPr marL="0" lvl="0" indent="0" algn="just" rtl="0">
              <a:lnSpc>
                <a:spcPct val="100000"/>
              </a:lnSpc>
              <a:spcBef>
                <a:spcPts val="0"/>
              </a:spcBef>
              <a:spcAft>
                <a:spcPts val="0"/>
              </a:spcAft>
              <a:buClr>
                <a:schemeClr val="dk1"/>
              </a:buClr>
              <a:buSzPct val="58893"/>
              <a:buFont typeface="Arial"/>
              <a:buNone/>
            </a:pPr>
            <a:endParaRPr sz="1867" b="1">
              <a:solidFill>
                <a:schemeClr val="bg1"/>
              </a:solidFill>
              <a:latin typeface="Montserrat"/>
              <a:ea typeface="Montserrat"/>
              <a:cs typeface="Montserrat"/>
              <a:sym typeface="Montserrat"/>
            </a:endParaRPr>
          </a:p>
          <a:p>
            <a:pPr marL="0" marR="0" lvl="0" indent="0" algn="l" rtl="0">
              <a:lnSpc>
                <a:spcPct val="100000"/>
              </a:lnSpc>
              <a:spcBef>
                <a:spcPts val="1500"/>
              </a:spcBef>
              <a:spcAft>
                <a:spcPts val="0"/>
              </a:spcAft>
              <a:buNone/>
            </a:pPr>
            <a:endParaRPr sz="1867" b="1">
              <a:latin typeface="Montserrat"/>
              <a:ea typeface="Montserrat"/>
              <a:cs typeface="Montserrat"/>
              <a:sym typeface="Montserrat"/>
            </a:endParaRPr>
          </a:p>
        </p:txBody>
      </p:sp>
      <p:pic>
        <p:nvPicPr>
          <p:cNvPr id="90" name="Google Shape;90;p1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4"/>
        <p:cNvGrpSpPr/>
        <p:nvPr/>
      </p:nvGrpSpPr>
      <p:grpSpPr>
        <a:xfrm>
          <a:off x="0" y="0"/>
          <a:ext cx="0" cy="0"/>
          <a:chOff x="0" y="0"/>
          <a:chExt cx="0" cy="0"/>
        </a:xfrm>
      </p:grpSpPr>
      <p:sp>
        <p:nvSpPr>
          <p:cNvPr id="95" name="Google Shape;95;p1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marR="0" lvl="0" indent="0" algn="l" rtl="0">
              <a:lnSpc>
                <a:spcPct val="100000"/>
              </a:lnSpc>
              <a:spcBef>
                <a:spcPts val="0"/>
              </a:spcBef>
              <a:spcAft>
                <a:spcPts val="0"/>
              </a:spcAft>
              <a:buNone/>
            </a:pPr>
            <a:r>
              <a:rPr lang="en" sz="1867" b="1">
                <a:solidFill>
                  <a:schemeClr val="bg1"/>
                </a:solidFill>
                <a:latin typeface="Montserrat"/>
                <a:ea typeface="Montserrat"/>
                <a:cs typeface="Montserrat"/>
                <a:sym typeface="Montserrat"/>
              </a:rPr>
              <a:t>How Is a Cover Letter Different From a CV/Resume?</a:t>
            </a:r>
            <a:endParaRPr sz="1867" b="1">
              <a:solidFill>
                <a:schemeClr val="bg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67" b="1">
              <a:solidFill>
                <a:schemeClr val="bg1"/>
              </a:solidFill>
              <a:latin typeface="Montserrat"/>
              <a:ea typeface="Montserrat"/>
              <a:cs typeface="Montserrat"/>
              <a:sym typeface="Montserrat"/>
            </a:endParaRPr>
          </a:p>
          <a:p>
            <a:pPr marL="0" lvl="0" indent="0" algn="just" rtl="0">
              <a:lnSpc>
                <a:spcPct val="100000"/>
              </a:lnSpc>
              <a:spcBef>
                <a:spcPts val="0"/>
              </a:spcBef>
              <a:spcAft>
                <a:spcPts val="0"/>
              </a:spcAft>
              <a:buNone/>
            </a:pPr>
            <a:r>
              <a:rPr lang="en" sz="1312" b="1">
                <a:solidFill>
                  <a:schemeClr val="bg1"/>
                </a:solidFill>
                <a:latin typeface="Montserrat"/>
                <a:ea typeface="Montserrat"/>
                <a:cs typeface="Montserrat"/>
                <a:sym typeface="Montserrat"/>
              </a:rPr>
              <a:t>Both a cover letter and a resume aim to illustrate that you have the right skills to excel at the job for which you are applying. However, they are very different in terms of structure and intent. While complementary, they each are unique.</a:t>
            </a:r>
            <a:endParaRPr sz="1312" b="1">
              <a:solidFill>
                <a:schemeClr val="bg1"/>
              </a:solidFill>
              <a:latin typeface="Montserrat"/>
              <a:ea typeface="Montserrat"/>
              <a:cs typeface="Montserrat"/>
              <a:sym typeface="Montserrat"/>
            </a:endParaRPr>
          </a:p>
          <a:p>
            <a:pPr marL="0" lvl="0" indent="0" algn="just" rtl="0">
              <a:lnSpc>
                <a:spcPct val="100000"/>
              </a:lnSpc>
              <a:spcBef>
                <a:spcPts val="1500"/>
              </a:spcBef>
              <a:spcAft>
                <a:spcPts val="0"/>
              </a:spcAft>
              <a:buNone/>
            </a:pPr>
            <a:r>
              <a:rPr lang="en" sz="1312" b="1">
                <a:solidFill>
                  <a:schemeClr val="bg1"/>
                </a:solidFill>
                <a:latin typeface="Montserrat"/>
                <a:ea typeface="Montserrat"/>
                <a:cs typeface="Montserrat"/>
                <a:sym typeface="Montserrat"/>
              </a:rPr>
              <a:t>CV	</a:t>
            </a:r>
            <a:r>
              <a:rPr lang="en" sz="1312" b="1">
                <a:latin typeface="Montserrat"/>
                <a:ea typeface="Montserrat"/>
                <a:cs typeface="Montserrat"/>
                <a:sym typeface="Montserrat"/>
              </a:rPr>
              <a:t>										</a:t>
            </a:r>
            <a:r>
              <a:rPr lang="en" sz="1312" b="1">
                <a:solidFill>
                  <a:schemeClr val="lt1"/>
                </a:solidFill>
                <a:latin typeface="Montserrat"/>
                <a:ea typeface="Montserrat"/>
                <a:cs typeface="Montserrat"/>
                <a:sym typeface="Montserrat"/>
              </a:rPr>
              <a:t>Cover Letter</a:t>
            </a:r>
            <a:endParaRPr sz="1312" b="1">
              <a:solidFill>
                <a:schemeClr val="lt1"/>
              </a:solidFill>
              <a:latin typeface="Montserrat"/>
              <a:ea typeface="Montserrat"/>
              <a:cs typeface="Montserrat"/>
              <a:sym typeface="Montserrat"/>
            </a:endParaRPr>
          </a:p>
          <a:p>
            <a:pPr marL="0" lvl="0" indent="0" algn="just" rtl="0">
              <a:lnSpc>
                <a:spcPct val="100000"/>
              </a:lnSpc>
              <a:spcBef>
                <a:spcPts val="1500"/>
              </a:spcBef>
              <a:spcAft>
                <a:spcPts val="0"/>
              </a:spcAft>
              <a:buNone/>
            </a:pPr>
            <a:endParaRPr sz="1312" b="1">
              <a:latin typeface="Montserrat"/>
              <a:ea typeface="Montserrat"/>
              <a:cs typeface="Montserrat"/>
              <a:sym typeface="Montserrat"/>
            </a:endParaRPr>
          </a:p>
          <a:p>
            <a:pPr marL="0" lvl="0" indent="0" algn="just" rtl="0">
              <a:lnSpc>
                <a:spcPct val="100000"/>
              </a:lnSpc>
              <a:spcBef>
                <a:spcPts val="1500"/>
              </a:spcBef>
              <a:spcAft>
                <a:spcPts val="0"/>
              </a:spcAft>
              <a:buNone/>
            </a:pPr>
            <a:endParaRPr sz="1645" b="1">
              <a:latin typeface="Montserrat"/>
              <a:ea typeface="Montserrat"/>
              <a:cs typeface="Montserrat"/>
              <a:sym typeface="Montserrat"/>
            </a:endParaRPr>
          </a:p>
          <a:p>
            <a:pPr marL="0" lvl="0" indent="0" algn="just" rtl="0">
              <a:lnSpc>
                <a:spcPct val="100000"/>
              </a:lnSpc>
              <a:spcBef>
                <a:spcPts val="1500"/>
              </a:spcBef>
              <a:spcAft>
                <a:spcPts val="0"/>
              </a:spcAft>
              <a:buNone/>
            </a:pPr>
            <a:endParaRPr sz="1867" b="1">
              <a:solidFill>
                <a:schemeClr val="lt1"/>
              </a:solidFill>
              <a:latin typeface="Montserrat"/>
              <a:ea typeface="Montserrat"/>
              <a:cs typeface="Montserrat"/>
              <a:sym typeface="Montserrat"/>
            </a:endParaRPr>
          </a:p>
          <a:p>
            <a:pPr marL="0" marR="0" lvl="0" indent="0" algn="just" rtl="0">
              <a:lnSpc>
                <a:spcPct val="100000"/>
              </a:lnSpc>
              <a:spcBef>
                <a:spcPts val="1500"/>
              </a:spcBef>
              <a:spcAft>
                <a:spcPts val="0"/>
              </a:spcAft>
              <a:buNone/>
            </a:pPr>
            <a:endParaRPr sz="1867" b="1">
              <a:latin typeface="Montserrat"/>
              <a:ea typeface="Montserrat"/>
              <a:cs typeface="Montserrat"/>
              <a:sym typeface="Montserrat"/>
            </a:endParaRPr>
          </a:p>
        </p:txBody>
      </p:sp>
      <p:pic>
        <p:nvPicPr>
          <p:cNvPr id="97" name="Google Shape;97;p1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98" name="Google Shape;98;p18"/>
          <p:cNvSpPr txBox="1">
            <a:spLocks noGrp="1"/>
          </p:cNvSpPr>
          <p:nvPr>
            <p:ph type="body" idx="1"/>
          </p:nvPr>
        </p:nvSpPr>
        <p:spPr>
          <a:xfrm>
            <a:off x="311700" y="2215275"/>
            <a:ext cx="3999900" cy="2687100"/>
          </a:xfrm>
          <a:prstGeom prst="rect">
            <a:avLst/>
          </a:prstGeom>
        </p:spPr>
        <p:txBody>
          <a:bodyPr spcFirstLastPara="1" wrap="square" lIns="91425" tIns="91425" rIns="91425" bIns="91425" anchor="t" anchorCtr="0">
            <a:noAutofit/>
          </a:bodyPr>
          <a:lstStyle/>
          <a:p>
            <a:pPr marL="457200" lvl="0" indent="-293881" algn="l" rtl="0">
              <a:lnSpc>
                <a:spcPct val="100000"/>
              </a:lnSpc>
              <a:spcBef>
                <a:spcPts val="0"/>
              </a:spcBef>
              <a:spcAft>
                <a:spcPts val="0"/>
              </a:spcAft>
              <a:buClr>
                <a:schemeClr val="lt1"/>
              </a:buClr>
              <a:buSzPts val="1028"/>
              <a:buFont typeface="Montserrat"/>
              <a:buChar char="●"/>
            </a:pPr>
            <a:r>
              <a:rPr lang="en" sz="1028" b="1">
                <a:solidFill>
                  <a:schemeClr val="lt1"/>
                </a:solidFill>
                <a:latin typeface="Montserrat"/>
                <a:ea typeface="Montserrat"/>
                <a:cs typeface="Montserrat"/>
                <a:sym typeface="Montserrat"/>
              </a:rPr>
              <a:t>Summary of your education and employment history, and other skills attained</a:t>
            </a:r>
            <a:endParaRPr sz="1028" b="1">
              <a:solidFill>
                <a:schemeClr val="lt1"/>
              </a:solidFill>
              <a:latin typeface="Montserrat"/>
              <a:ea typeface="Montserrat"/>
              <a:cs typeface="Montserrat"/>
              <a:sym typeface="Montserrat"/>
            </a:endParaRPr>
          </a:p>
          <a:p>
            <a:pPr marL="457200" lvl="0" indent="0" algn="l" rtl="0">
              <a:lnSpc>
                <a:spcPct val="100000"/>
              </a:lnSpc>
              <a:spcBef>
                <a:spcPts val="0"/>
              </a:spcBef>
              <a:spcAft>
                <a:spcPts val="0"/>
              </a:spcAft>
              <a:buSzPts val="275"/>
              <a:buNone/>
            </a:pPr>
            <a:r>
              <a:rPr lang="en" sz="1028" b="1">
                <a:solidFill>
                  <a:schemeClr val="lt1"/>
                </a:solidFill>
                <a:latin typeface="Montserrat"/>
                <a:ea typeface="Montserrat"/>
                <a:cs typeface="Montserrat"/>
                <a:sym typeface="Montserrat"/>
              </a:rPr>
              <a:t> </a:t>
            </a:r>
            <a:endParaRPr sz="1028" b="1">
              <a:solidFill>
                <a:schemeClr val="lt1"/>
              </a:solidFill>
              <a:latin typeface="Montserrat"/>
              <a:ea typeface="Montserrat"/>
              <a:cs typeface="Montserrat"/>
              <a:sym typeface="Montserrat"/>
            </a:endParaRPr>
          </a:p>
          <a:p>
            <a:pPr marL="457200" lvl="0" indent="-293881" algn="l" rtl="0">
              <a:lnSpc>
                <a:spcPct val="100000"/>
              </a:lnSpc>
              <a:spcBef>
                <a:spcPts val="0"/>
              </a:spcBef>
              <a:spcAft>
                <a:spcPts val="0"/>
              </a:spcAft>
              <a:buClr>
                <a:schemeClr val="lt1"/>
              </a:buClr>
              <a:buSzPts val="1028"/>
              <a:buFont typeface="Montserrat"/>
              <a:buChar char="●"/>
            </a:pPr>
            <a:r>
              <a:rPr lang="en" sz="1028" b="1">
                <a:solidFill>
                  <a:schemeClr val="lt1"/>
                </a:solidFill>
                <a:latin typeface="Montserrat"/>
                <a:ea typeface="Montserrat"/>
                <a:cs typeface="Montserrat"/>
                <a:sym typeface="Montserrat"/>
              </a:rPr>
              <a:t>Often presented in bullet lists for recruiters to scan through quickly, with headings to highlight experiences</a:t>
            </a:r>
            <a:endParaRPr sz="1028"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275"/>
              <a:buNone/>
            </a:pPr>
            <a:endParaRPr sz="1028" b="1">
              <a:solidFill>
                <a:schemeClr val="lt1"/>
              </a:solidFill>
              <a:latin typeface="Montserrat"/>
              <a:ea typeface="Montserrat"/>
              <a:cs typeface="Montserrat"/>
              <a:sym typeface="Montserrat"/>
            </a:endParaRPr>
          </a:p>
          <a:p>
            <a:pPr marL="457200" lvl="0" indent="-293881" algn="l" rtl="0">
              <a:lnSpc>
                <a:spcPct val="100000"/>
              </a:lnSpc>
              <a:spcBef>
                <a:spcPts val="0"/>
              </a:spcBef>
              <a:spcAft>
                <a:spcPts val="0"/>
              </a:spcAft>
              <a:buClr>
                <a:schemeClr val="lt1"/>
              </a:buClr>
              <a:buSzPts val="1028"/>
              <a:buFont typeface="Montserrat"/>
              <a:buChar char="●"/>
            </a:pPr>
            <a:r>
              <a:rPr lang="en" sz="1028" b="1">
                <a:solidFill>
                  <a:schemeClr val="lt1"/>
                </a:solidFill>
                <a:latin typeface="Montserrat"/>
                <a:ea typeface="Montserrat"/>
                <a:cs typeface="Montserrat"/>
                <a:sym typeface="Montserrat"/>
              </a:rPr>
              <a:t>More emphasis on quality content in short statements</a:t>
            </a:r>
            <a:endParaRPr sz="1028"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028" b="1">
              <a:solidFill>
                <a:schemeClr val="lt1"/>
              </a:solidFill>
              <a:latin typeface="Montserrat"/>
              <a:ea typeface="Montserrat"/>
              <a:cs typeface="Montserrat"/>
              <a:sym typeface="Montserrat"/>
            </a:endParaRPr>
          </a:p>
          <a:p>
            <a:pPr marL="457200" lvl="0" indent="-293881" algn="l" rtl="0">
              <a:lnSpc>
                <a:spcPct val="100000"/>
              </a:lnSpc>
              <a:spcBef>
                <a:spcPts val="0"/>
              </a:spcBef>
              <a:spcAft>
                <a:spcPts val="0"/>
              </a:spcAft>
              <a:buClr>
                <a:schemeClr val="lt1"/>
              </a:buClr>
              <a:buSzPts val="1028"/>
              <a:buFont typeface="Montserrat"/>
              <a:buChar char="●"/>
            </a:pPr>
            <a:r>
              <a:rPr lang="en" sz="1028" b="1">
                <a:solidFill>
                  <a:schemeClr val="lt1"/>
                </a:solidFill>
                <a:latin typeface="Montserrat"/>
                <a:ea typeface="Montserrat"/>
                <a:cs typeface="Montserrat"/>
                <a:sym typeface="Montserrat"/>
              </a:rPr>
              <a:t> Excludes references to specific people</a:t>
            </a:r>
            <a:endParaRPr sz="1028" b="1">
              <a:solidFill>
                <a:schemeClr val="lt1"/>
              </a:solidFill>
              <a:latin typeface="Montserrat"/>
              <a:ea typeface="Montserrat"/>
              <a:cs typeface="Montserrat"/>
              <a:sym typeface="Montserrat"/>
            </a:endParaRPr>
          </a:p>
          <a:p>
            <a:pPr marL="457200" lvl="0" indent="0" algn="l" rtl="0">
              <a:lnSpc>
                <a:spcPct val="100000"/>
              </a:lnSpc>
              <a:spcBef>
                <a:spcPts val="0"/>
              </a:spcBef>
              <a:spcAft>
                <a:spcPts val="0"/>
              </a:spcAft>
              <a:buSzPts val="275"/>
              <a:buNone/>
            </a:pPr>
            <a:r>
              <a:rPr lang="en" sz="1028" b="1">
                <a:solidFill>
                  <a:schemeClr val="lt1"/>
                </a:solidFill>
                <a:latin typeface="Montserrat"/>
                <a:ea typeface="Montserrat"/>
                <a:cs typeface="Montserrat"/>
                <a:sym typeface="Montserrat"/>
              </a:rPr>
              <a:t> Written in the third person</a:t>
            </a:r>
            <a:endParaRPr sz="1028" b="1">
              <a:solidFill>
                <a:schemeClr val="lt1"/>
              </a:solidFill>
              <a:latin typeface="Montserrat"/>
              <a:ea typeface="Montserrat"/>
              <a:cs typeface="Montserrat"/>
              <a:sym typeface="Montserrat"/>
            </a:endParaRPr>
          </a:p>
          <a:p>
            <a:pPr marL="457200" lvl="0" indent="0" algn="l" rtl="0">
              <a:lnSpc>
                <a:spcPct val="100000"/>
              </a:lnSpc>
              <a:spcBef>
                <a:spcPts val="0"/>
              </a:spcBef>
              <a:spcAft>
                <a:spcPts val="0"/>
              </a:spcAft>
              <a:buSzPts val="275"/>
              <a:buNone/>
            </a:pPr>
            <a:r>
              <a:rPr lang="en" sz="1028" b="1">
                <a:solidFill>
                  <a:schemeClr val="lt1"/>
                </a:solidFill>
                <a:latin typeface="Montserrat"/>
                <a:ea typeface="Montserrat"/>
                <a:cs typeface="Montserrat"/>
                <a:sym typeface="Montserrat"/>
              </a:rPr>
              <a:t> </a:t>
            </a:r>
            <a:endParaRPr sz="1028" b="1">
              <a:solidFill>
                <a:schemeClr val="lt1"/>
              </a:solidFill>
              <a:latin typeface="Montserrat"/>
              <a:ea typeface="Montserrat"/>
              <a:cs typeface="Montserrat"/>
              <a:sym typeface="Montserrat"/>
            </a:endParaRPr>
          </a:p>
          <a:p>
            <a:pPr marL="457200" lvl="0" indent="-293881" algn="l" rtl="0">
              <a:lnSpc>
                <a:spcPct val="100000"/>
              </a:lnSpc>
              <a:spcBef>
                <a:spcPts val="0"/>
              </a:spcBef>
              <a:spcAft>
                <a:spcPts val="0"/>
              </a:spcAft>
              <a:buClr>
                <a:schemeClr val="lt1"/>
              </a:buClr>
              <a:buSzPts val="1028"/>
              <a:buFont typeface="Montserrat"/>
              <a:buChar char="●"/>
            </a:pPr>
            <a:r>
              <a:rPr lang="en" sz="1028" b="1">
                <a:solidFill>
                  <a:schemeClr val="lt1"/>
                </a:solidFill>
                <a:latin typeface="Montserrat"/>
                <a:ea typeface="Montserrat"/>
                <a:cs typeface="Montserrat"/>
                <a:sym typeface="Montserrat"/>
              </a:rPr>
              <a:t>Conveys objective information and states the facts – the who, what, when, and how</a:t>
            </a:r>
            <a:br>
              <a:rPr lang="en" sz="1028" b="1">
                <a:solidFill>
                  <a:schemeClr val="lt1"/>
                </a:solidFill>
                <a:latin typeface="Montserrat"/>
                <a:ea typeface="Montserrat"/>
                <a:cs typeface="Montserrat"/>
                <a:sym typeface="Montserrat"/>
              </a:rPr>
            </a:br>
            <a:r>
              <a:rPr lang="en" sz="1028" b="1">
                <a:solidFill>
                  <a:schemeClr val="lt1"/>
                </a:solidFill>
                <a:latin typeface="Montserrat"/>
                <a:ea typeface="Montserrat"/>
                <a:cs typeface="Montserrat"/>
                <a:sym typeface="Montserrat"/>
              </a:rPr>
              <a:t>E.g. List of work experiences, volunteering experiences, etc.</a:t>
            </a:r>
            <a:endParaRPr sz="1028" b="1">
              <a:solidFill>
                <a:schemeClr val="lt1"/>
              </a:solidFill>
              <a:latin typeface="Montserrat"/>
              <a:ea typeface="Montserrat"/>
              <a:cs typeface="Montserrat"/>
              <a:sym typeface="Montserrat"/>
            </a:endParaRPr>
          </a:p>
          <a:p>
            <a:pPr marL="0" lvl="0" indent="0" algn="l" rtl="0">
              <a:lnSpc>
                <a:spcPct val="95000"/>
              </a:lnSpc>
              <a:spcBef>
                <a:spcPts val="0"/>
              </a:spcBef>
              <a:spcAft>
                <a:spcPts val="1200"/>
              </a:spcAft>
              <a:buSzPts val="275"/>
              <a:buNone/>
            </a:pPr>
            <a:endParaRPr sz="350">
              <a:solidFill>
                <a:schemeClr val="lt1"/>
              </a:solidFill>
            </a:endParaRPr>
          </a:p>
        </p:txBody>
      </p:sp>
      <p:sp>
        <p:nvSpPr>
          <p:cNvPr id="99" name="Google Shape;99;p18"/>
          <p:cNvSpPr txBox="1">
            <a:spLocks noGrp="1"/>
          </p:cNvSpPr>
          <p:nvPr>
            <p:ph type="body" idx="2"/>
          </p:nvPr>
        </p:nvSpPr>
        <p:spPr>
          <a:xfrm>
            <a:off x="4832400" y="2215275"/>
            <a:ext cx="3999900" cy="2499900"/>
          </a:xfrm>
          <a:prstGeom prst="rect">
            <a:avLst/>
          </a:prstGeom>
        </p:spPr>
        <p:txBody>
          <a:bodyPr spcFirstLastPara="1" wrap="square" lIns="91425" tIns="91425" rIns="91425" bIns="91425" anchor="t" anchorCtr="0">
            <a:noAutofit/>
          </a:bodyPr>
          <a:lstStyle/>
          <a:p>
            <a:pPr marL="457200" marR="0" lvl="0" indent="-295335" algn="l" rtl="0">
              <a:lnSpc>
                <a:spcPct val="80000"/>
              </a:lnSpc>
              <a:spcBef>
                <a:spcPts val="0"/>
              </a:spcBef>
              <a:spcAft>
                <a:spcPts val="0"/>
              </a:spcAft>
              <a:buClr>
                <a:schemeClr val="dk1"/>
              </a:buClr>
              <a:buSzPts val="1051"/>
              <a:buFont typeface="Montserrat"/>
              <a:buChar char="●"/>
            </a:pPr>
            <a:r>
              <a:rPr lang="en" sz="1050" b="1">
                <a:solidFill>
                  <a:schemeClr val="bg1"/>
                </a:solidFill>
                <a:latin typeface="Montserrat"/>
                <a:ea typeface="Montserrat"/>
                <a:cs typeface="Montserrat"/>
                <a:sym typeface="Montserrat"/>
              </a:rPr>
              <a:t>Explains why a select few qualifications match the job position</a:t>
            </a:r>
            <a:endParaRPr sz="1050" b="1">
              <a:solidFill>
                <a:schemeClr val="bg1"/>
              </a:solidFill>
              <a:latin typeface="Montserrat"/>
              <a:ea typeface="Montserrat"/>
              <a:cs typeface="Montserrat"/>
              <a:sym typeface="Montserrat"/>
            </a:endParaRPr>
          </a:p>
          <a:p>
            <a:pPr marL="457200" marR="0" lvl="0" indent="0" algn="l" rtl="0">
              <a:lnSpc>
                <a:spcPct val="80000"/>
              </a:lnSpc>
              <a:spcBef>
                <a:spcPts val="0"/>
              </a:spcBef>
              <a:spcAft>
                <a:spcPts val="0"/>
              </a:spcAft>
              <a:buClr>
                <a:srgbClr val="000000"/>
              </a:buClr>
              <a:buSzPts val="1018"/>
              <a:buFont typeface="Arial"/>
              <a:buNone/>
            </a:pPr>
            <a:endParaRPr sz="1050" b="1">
              <a:solidFill>
                <a:schemeClr val="bg1"/>
              </a:solidFill>
              <a:latin typeface="Montserrat"/>
              <a:ea typeface="Montserrat"/>
              <a:cs typeface="Montserrat"/>
              <a:sym typeface="Montserrat"/>
            </a:endParaRPr>
          </a:p>
          <a:p>
            <a:pPr marL="457200" marR="0" lvl="0" indent="-295335" algn="l" rtl="0">
              <a:lnSpc>
                <a:spcPct val="80000"/>
              </a:lnSpc>
              <a:spcBef>
                <a:spcPts val="0"/>
              </a:spcBef>
              <a:spcAft>
                <a:spcPts val="0"/>
              </a:spcAft>
              <a:buClr>
                <a:schemeClr val="dk1"/>
              </a:buClr>
              <a:buSzPts val="1051"/>
              <a:buFont typeface="Montserrat"/>
              <a:buChar char="●"/>
            </a:pPr>
            <a:r>
              <a:rPr lang="en" sz="1050" b="1">
                <a:solidFill>
                  <a:schemeClr val="bg1"/>
                </a:solidFill>
                <a:latin typeface="Montserrat"/>
                <a:ea typeface="Montserrat"/>
                <a:cs typeface="Montserrat"/>
                <a:sym typeface="Montserrat"/>
              </a:rPr>
              <a:t>Often presented in a business letter format (three or four paragraphs)</a:t>
            </a:r>
            <a:endParaRPr sz="1050" b="1">
              <a:solidFill>
                <a:schemeClr val="bg1"/>
              </a:solidFill>
              <a:latin typeface="Montserrat"/>
              <a:ea typeface="Montserrat"/>
              <a:cs typeface="Montserrat"/>
              <a:sym typeface="Montserrat"/>
            </a:endParaRPr>
          </a:p>
          <a:p>
            <a:pPr marL="457200" marR="0" lvl="0" indent="0" algn="l" rtl="0">
              <a:lnSpc>
                <a:spcPct val="80000"/>
              </a:lnSpc>
              <a:spcBef>
                <a:spcPts val="0"/>
              </a:spcBef>
              <a:spcAft>
                <a:spcPts val="0"/>
              </a:spcAft>
              <a:buClr>
                <a:srgbClr val="000000"/>
              </a:buClr>
              <a:buSzPts val="1018"/>
              <a:buFont typeface="Arial"/>
              <a:buNone/>
            </a:pPr>
            <a:endParaRPr sz="1050" b="1">
              <a:solidFill>
                <a:schemeClr val="bg1"/>
              </a:solidFill>
              <a:latin typeface="Montserrat"/>
              <a:ea typeface="Montserrat"/>
              <a:cs typeface="Montserrat"/>
              <a:sym typeface="Montserrat"/>
            </a:endParaRPr>
          </a:p>
          <a:p>
            <a:pPr marL="457200" marR="0" lvl="0" indent="-295335" algn="l" rtl="0">
              <a:lnSpc>
                <a:spcPct val="80000"/>
              </a:lnSpc>
              <a:spcBef>
                <a:spcPts val="0"/>
              </a:spcBef>
              <a:spcAft>
                <a:spcPts val="0"/>
              </a:spcAft>
              <a:buClr>
                <a:schemeClr val="dk1"/>
              </a:buClr>
              <a:buSzPts val="1051"/>
              <a:buFont typeface="Montserrat"/>
              <a:buChar char="●"/>
            </a:pPr>
            <a:r>
              <a:rPr lang="en" sz="1050" b="1">
                <a:solidFill>
                  <a:schemeClr val="bg1"/>
                </a:solidFill>
                <a:latin typeface="Montserrat"/>
                <a:ea typeface="Montserrat"/>
                <a:cs typeface="Montserrat"/>
                <a:sym typeface="Montserrat"/>
              </a:rPr>
              <a:t> More emphasis on quality content in paragraphs</a:t>
            </a:r>
            <a:endParaRPr sz="1050" b="1">
              <a:solidFill>
                <a:schemeClr val="bg1"/>
              </a:solidFill>
              <a:latin typeface="Montserrat"/>
              <a:ea typeface="Montserrat"/>
              <a:cs typeface="Montserrat"/>
              <a:sym typeface="Montserrat"/>
            </a:endParaRPr>
          </a:p>
          <a:p>
            <a:pPr marL="457200" marR="0" lvl="0" indent="0" algn="l" rtl="0">
              <a:lnSpc>
                <a:spcPct val="80000"/>
              </a:lnSpc>
              <a:spcBef>
                <a:spcPts val="0"/>
              </a:spcBef>
              <a:spcAft>
                <a:spcPts val="0"/>
              </a:spcAft>
              <a:buClr>
                <a:srgbClr val="000000"/>
              </a:buClr>
              <a:buSzPts val="1018"/>
              <a:buFont typeface="Arial"/>
              <a:buNone/>
            </a:pPr>
            <a:endParaRPr sz="1050" b="1">
              <a:solidFill>
                <a:schemeClr val="bg1"/>
              </a:solidFill>
              <a:latin typeface="Montserrat"/>
              <a:ea typeface="Montserrat"/>
              <a:cs typeface="Montserrat"/>
              <a:sym typeface="Montserrat"/>
            </a:endParaRPr>
          </a:p>
          <a:p>
            <a:pPr marL="457200" marR="0" lvl="0" indent="-295335" algn="l" rtl="0">
              <a:lnSpc>
                <a:spcPct val="80000"/>
              </a:lnSpc>
              <a:spcBef>
                <a:spcPts val="0"/>
              </a:spcBef>
              <a:spcAft>
                <a:spcPts val="0"/>
              </a:spcAft>
              <a:buClr>
                <a:schemeClr val="dk1"/>
              </a:buClr>
              <a:buSzPts val="1051"/>
              <a:buFont typeface="Montserrat"/>
              <a:buChar char="●"/>
            </a:pPr>
            <a:r>
              <a:rPr lang="en" sz="1050" b="1">
                <a:solidFill>
                  <a:schemeClr val="bg1"/>
                </a:solidFill>
                <a:latin typeface="Montserrat"/>
                <a:ea typeface="Montserrat"/>
                <a:cs typeface="Montserrat"/>
                <a:sym typeface="Montserrat"/>
              </a:rPr>
              <a:t> Includes references to specific people and positions</a:t>
            </a:r>
            <a:endParaRPr sz="1050" b="1">
              <a:solidFill>
                <a:schemeClr val="bg1"/>
              </a:solidFill>
              <a:latin typeface="Montserrat"/>
              <a:ea typeface="Montserrat"/>
              <a:cs typeface="Montserrat"/>
              <a:sym typeface="Montserrat"/>
            </a:endParaRPr>
          </a:p>
          <a:p>
            <a:pPr marL="457200" marR="0" lvl="0" indent="0" algn="l" rtl="0">
              <a:lnSpc>
                <a:spcPct val="80000"/>
              </a:lnSpc>
              <a:spcBef>
                <a:spcPts val="0"/>
              </a:spcBef>
              <a:spcAft>
                <a:spcPts val="0"/>
              </a:spcAft>
              <a:buClr>
                <a:srgbClr val="000000"/>
              </a:buClr>
              <a:buSzPts val="1018"/>
              <a:buFont typeface="Arial"/>
              <a:buNone/>
            </a:pPr>
            <a:endParaRPr sz="1050" b="1">
              <a:solidFill>
                <a:schemeClr val="bg1"/>
              </a:solidFill>
              <a:latin typeface="Montserrat"/>
              <a:ea typeface="Montserrat"/>
              <a:cs typeface="Montserrat"/>
              <a:sym typeface="Montserrat"/>
            </a:endParaRPr>
          </a:p>
          <a:p>
            <a:pPr marL="457200" marR="0" lvl="0" indent="-295335" algn="l" rtl="0">
              <a:lnSpc>
                <a:spcPct val="80000"/>
              </a:lnSpc>
              <a:spcBef>
                <a:spcPts val="0"/>
              </a:spcBef>
              <a:spcAft>
                <a:spcPts val="0"/>
              </a:spcAft>
              <a:buClr>
                <a:schemeClr val="dk1"/>
              </a:buClr>
              <a:buSzPts val="1051"/>
              <a:buFont typeface="Montserrat"/>
              <a:buChar char="●"/>
            </a:pPr>
            <a:r>
              <a:rPr lang="en" sz="1050" b="1">
                <a:solidFill>
                  <a:schemeClr val="bg1"/>
                </a:solidFill>
                <a:latin typeface="Montserrat"/>
                <a:ea typeface="Montserrat"/>
                <a:cs typeface="Montserrat"/>
                <a:sym typeface="Montserrat"/>
              </a:rPr>
              <a:t> Written in the first person</a:t>
            </a:r>
            <a:endParaRPr sz="1050" b="1">
              <a:solidFill>
                <a:schemeClr val="bg1"/>
              </a:solidFill>
              <a:latin typeface="Montserrat"/>
              <a:ea typeface="Montserrat"/>
              <a:cs typeface="Montserrat"/>
              <a:sym typeface="Montserrat"/>
            </a:endParaRPr>
          </a:p>
          <a:p>
            <a:pPr marL="457200" marR="0" lvl="0" indent="0" algn="l" rtl="0">
              <a:lnSpc>
                <a:spcPct val="80000"/>
              </a:lnSpc>
              <a:spcBef>
                <a:spcPts val="0"/>
              </a:spcBef>
              <a:spcAft>
                <a:spcPts val="0"/>
              </a:spcAft>
              <a:buClr>
                <a:srgbClr val="000000"/>
              </a:buClr>
              <a:buSzPts val="1018"/>
              <a:buFont typeface="Arial"/>
              <a:buNone/>
            </a:pPr>
            <a:endParaRPr sz="1050" b="1">
              <a:solidFill>
                <a:schemeClr val="bg1"/>
              </a:solidFill>
              <a:latin typeface="Montserrat"/>
              <a:ea typeface="Montserrat"/>
              <a:cs typeface="Montserrat"/>
              <a:sym typeface="Montserrat"/>
            </a:endParaRPr>
          </a:p>
          <a:p>
            <a:pPr marL="457200" marR="0" lvl="0" indent="-295335" algn="l" rtl="0">
              <a:lnSpc>
                <a:spcPct val="80000"/>
              </a:lnSpc>
              <a:spcBef>
                <a:spcPts val="0"/>
              </a:spcBef>
              <a:spcAft>
                <a:spcPts val="0"/>
              </a:spcAft>
              <a:buClr>
                <a:schemeClr val="dk1"/>
              </a:buClr>
              <a:buSzPts val="1051"/>
              <a:buFont typeface="Montserrat"/>
              <a:buChar char="●"/>
            </a:pPr>
            <a:r>
              <a:rPr lang="en" sz="1050" b="1">
                <a:solidFill>
                  <a:schemeClr val="bg1"/>
                </a:solidFill>
                <a:latin typeface="Montserrat"/>
                <a:ea typeface="Montserrat"/>
                <a:cs typeface="Montserrat"/>
                <a:sym typeface="Montserrat"/>
              </a:rPr>
              <a:t> Conveys subjective information and explains your qualification for the job – the why</a:t>
            </a:r>
            <a:br>
              <a:rPr lang="en" sz="1050" b="1">
                <a:solidFill>
                  <a:schemeClr val="bg1"/>
                </a:solidFill>
                <a:latin typeface="Montserrat"/>
                <a:ea typeface="Montserrat"/>
                <a:cs typeface="Montserrat"/>
                <a:sym typeface="Montserrat"/>
              </a:rPr>
            </a:br>
            <a:r>
              <a:rPr lang="en" sz="1050" b="1">
                <a:solidFill>
                  <a:schemeClr val="bg1"/>
                </a:solidFill>
                <a:latin typeface="Montserrat"/>
                <a:ea typeface="Montserrat"/>
                <a:cs typeface="Montserrat"/>
                <a:sym typeface="Montserrat"/>
              </a:rPr>
              <a:t>E.g. Providing reasons for your interest in a position, why the culture of a company appeals to you, etc.</a:t>
            </a:r>
            <a:endParaRPr sz="1050" b="1">
              <a:solidFill>
                <a:schemeClr val="bg1"/>
              </a:solidFill>
              <a:latin typeface="Montserrat"/>
              <a:ea typeface="Montserrat"/>
              <a:cs typeface="Montserrat"/>
              <a:sym typeface="Montserrat"/>
            </a:endParaRPr>
          </a:p>
          <a:p>
            <a:pPr marL="457200" marR="0" lvl="0" indent="0" algn="l" rtl="0">
              <a:lnSpc>
                <a:spcPct val="80000"/>
              </a:lnSpc>
              <a:spcBef>
                <a:spcPts val="0"/>
              </a:spcBef>
              <a:spcAft>
                <a:spcPts val="0"/>
              </a:spcAft>
              <a:buClr>
                <a:srgbClr val="000000"/>
              </a:buClr>
              <a:buSzPts val="1018"/>
              <a:buFont typeface="Arial"/>
              <a:buNone/>
            </a:pPr>
            <a:r>
              <a:rPr lang="en" sz="1050" b="1">
                <a:solidFill>
                  <a:schemeClr val="dk1"/>
                </a:solidFill>
                <a:latin typeface="Montserrat"/>
                <a:ea typeface="Montserrat"/>
                <a:cs typeface="Montserrat"/>
                <a:sym typeface="Montserrat"/>
              </a:rPr>
              <a:t> </a:t>
            </a:r>
            <a:endParaRPr sz="1050" b="1">
              <a:solidFill>
                <a:schemeClr val="dk1"/>
              </a:solidFill>
              <a:latin typeface="Montserrat"/>
              <a:ea typeface="Montserrat"/>
              <a:cs typeface="Montserrat"/>
              <a:sym typeface="Montserrat"/>
            </a:endParaRPr>
          </a:p>
          <a:p>
            <a:pPr marL="0" lvl="0" indent="0" algn="l" rtl="0">
              <a:lnSpc>
                <a:spcPct val="95000"/>
              </a:lnSpc>
              <a:spcBef>
                <a:spcPts val="0"/>
              </a:spcBef>
              <a:spcAft>
                <a:spcPts val="1200"/>
              </a:spcAft>
              <a:buSzPts val="1018"/>
              <a:buNone/>
            </a:pPr>
            <a:endParaRPr sz="1395"/>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spcBef>
                <a:spcPts val="0"/>
              </a:spcBef>
              <a:spcAft>
                <a:spcPts val="0"/>
              </a:spcAft>
              <a:buNone/>
            </a:pPr>
            <a:r>
              <a:rPr lang="en-US" sz="2000" b="1">
                <a:solidFill>
                  <a:schemeClr val="bg1"/>
                </a:solidFill>
                <a:latin typeface="Montserrat"/>
                <a:ea typeface="Montserrat"/>
                <a:cs typeface="Montserrat"/>
                <a:sym typeface="Montserrat"/>
              </a:rPr>
              <a:t>Cover Letter</a:t>
            </a:r>
            <a:r>
              <a:rPr lang="en-US" sz="2000" b="1">
                <a:solidFill>
                  <a:schemeClr val="bg1"/>
                </a:solidFill>
                <a:latin typeface="Raleway"/>
                <a:ea typeface="Raleway"/>
                <a:cs typeface="Raleway"/>
                <a:sym typeface="Raleway"/>
              </a:rPr>
              <a:t>-</a:t>
            </a:r>
            <a:r>
              <a:rPr lang="en-US" sz="2000" b="1">
                <a:solidFill>
                  <a:schemeClr val="bg1"/>
                </a:solidFill>
                <a:latin typeface="Montserrat"/>
                <a:ea typeface="Montserrat"/>
                <a:cs typeface="Montserrat"/>
                <a:sym typeface="Montserrat"/>
              </a:rPr>
              <a:t> Practice and Review</a:t>
            </a: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r>
              <a:rPr lang="en-US" sz="1200" b="1">
                <a:solidFill>
                  <a:schemeClr val="bg1"/>
                </a:solidFill>
                <a:latin typeface="Raleway"/>
                <a:ea typeface="Raleway"/>
                <a:cs typeface="Raleway"/>
                <a:sym typeface="Raleway"/>
              </a:rPr>
              <a:t>Analyzing a Job Offer</a:t>
            </a:r>
            <a:br>
              <a:rPr lang="en-US" sz="1200" b="1">
                <a:solidFill>
                  <a:schemeClr val="bg1"/>
                </a:solidFill>
                <a:latin typeface="Raleway"/>
                <a:ea typeface="Raleway"/>
                <a:cs typeface="Raleway"/>
                <a:sym typeface="Raleway"/>
              </a:rPr>
            </a:br>
            <a:br>
              <a:rPr lang="en-US" sz="1200">
                <a:solidFill>
                  <a:schemeClr val="bg1"/>
                </a:solidFill>
                <a:latin typeface="Raleway"/>
                <a:ea typeface="Raleway"/>
                <a:cs typeface="Raleway"/>
                <a:sym typeface="Raleway"/>
              </a:rPr>
            </a:br>
            <a:r>
              <a:rPr lang="en-US" sz="1200" b="1">
                <a:solidFill>
                  <a:schemeClr val="bg1"/>
                </a:solidFill>
                <a:latin typeface="Raleway"/>
                <a:ea typeface="Raleway"/>
                <a:cs typeface="Raleway"/>
                <a:sym typeface="Raleway"/>
              </a:rPr>
              <a:t>When you find a job advert that interests you,</a:t>
            </a:r>
            <a:br>
              <a:rPr lang="en-US" sz="1200" b="1">
                <a:solidFill>
                  <a:schemeClr val="bg1"/>
                </a:solidFill>
                <a:latin typeface="Raleway"/>
                <a:ea typeface="Raleway"/>
                <a:cs typeface="Raleway"/>
                <a:sym typeface="Raleway"/>
              </a:rPr>
            </a:br>
            <a:br>
              <a:rPr lang="en-US" sz="1200" b="1">
                <a:solidFill>
                  <a:schemeClr val="bg1"/>
                </a:solidFill>
                <a:latin typeface="Raleway"/>
                <a:ea typeface="Raleway"/>
                <a:cs typeface="Raleway"/>
                <a:sym typeface="Raleway"/>
              </a:rPr>
            </a:br>
            <a:r>
              <a:rPr lang="en-US" sz="1200" b="1">
                <a:solidFill>
                  <a:schemeClr val="bg1"/>
                </a:solidFill>
                <a:latin typeface="Montserrat"/>
                <a:ea typeface="Montserrat"/>
                <a:cs typeface="Montserrat"/>
                <a:sym typeface="Montserrat"/>
              </a:rPr>
              <a:t>Read the advert carefully and identify key words that describe the company, job, missions, and the desired profile. </a:t>
            </a:r>
            <a:br>
              <a:rPr lang="en-US" sz="1200" b="1">
                <a:solidFill>
                  <a:schemeClr val="bg1"/>
                </a:solidFill>
                <a:latin typeface="Montserrat"/>
                <a:ea typeface="Montserrat"/>
                <a:cs typeface="Montserrat"/>
                <a:sym typeface="Montserrat"/>
              </a:rPr>
            </a:b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You can choose the skills that best match the required profile and highlight these in your CV, and incorporate them into your cover letter.</a:t>
            </a:r>
            <a:br>
              <a:rPr lang="en-US" sz="1200" b="1">
                <a:solidFill>
                  <a:schemeClr val="bg1"/>
                </a:solidFill>
                <a:latin typeface="Montserrat"/>
                <a:ea typeface="Montserrat"/>
                <a:cs typeface="Montserrat"/>
                <a:sym typeface="Montserrat"/>
              </a:rPr>
            </a:br>
            <a:br>
              <a:rPr lang="en-US" sz="1200" b="1">
                <a:solidFill>
                  <a:schemeClr val="bg1"/>
                </a:solidFill>
                <a:latin typeface="Raleway"/>
                <a:ea typeface="Raleway"/>
                <a:cs typeface="Raleway"/>
                <a:sym typeface="Raleway"/>
              </a:rPr>
            </a:br>
            <a:r>
              <a:rPr lang="en-US" sz="1200" b="1">
                <a:solidFill>
                  <a:schemeClr val="bg1"/>
                </a:solidFill>
                <a:latin typeface="Raleway"/>
                <a:ea typeface="Raleway"/>
                <a:cs typeface="Raleway"/>
                <a:sym typeface="Raleway"/>
              </a:rPr>
              <a:t>Analyze the Job Description</a:t>
            </a:r>
            <a:br>
              <a:rPr lang="en-US" sz="1200" b="1">
                <a:solidFill>
                  <a:schemeClr val="bg1"/>
                </a:solidFill>
                <a:latin typeface="Raleway"/>
                <a:ea typeface="Raleway"/>
                <a:cs typeface="Raleway"/>
                <a:sym typeface="Raleway"/>
              </a:rPr>
            </a:br>
            <a:br>
              <a:rPr lang="en-US" sz="1200" b="1">
                <a:solidFill>
                  <a:schemeClr val="bg1"/>
                </a:solidFill>
                <a:latin typeface="Montserrat"/>
                <a:ea typeface="Montserrat"/>
                <a:cs typeface="Montserrat"/>
                <a:sym typeface="Montserrat"/>
              </a:rPr>
            </a:br>
            <a:r>
              <a:rPr lang="en-US" sz="1200" b="1">
                <a:solidFill>
                  <a:schemeClr val="bg1"/>
                </a:solidFill>
                <a:latin typeface="Raleway"/>
                <a:ea typeface="Raleway"/>
                <a:cs typeface="Raleway"/>
                <a:sym typeface="Raleway"/>
              </a:rPr>
              <a:t>This section of the job offer is very important. You must identify the responsibilities and understand what the company would expect from you.</a:t>
            </a:r>
            <a:br>
              <a:rPr lang="en-US" sz="1200" b="1">
                <a:solidFill>
                  <a:schemeClr val="bg1"/>
                </a:solidFill>
                <a:latin typeface="Raleway"/>
                <a:ea typeface="Raleway"/>
                <a:cs typeface="Raleway"/>
                <a:sym typeface="Raleway"/>
              </a:rPr>
            </a:br>
            <a:br>
              <a:rPr lang="en-US" sz="1200" b="1">
                <a:solidFill>
                  <a:schemeClr val="bg1"/>
                </a:solidFill>
                <a:latin typeface="Raleway"/>
                <a:ea typeface="Raleway"/>
                <a:cs typeface="Raleway"/>
                <a:sym typeface="Raleway"/>
              </a:rPr>
            </a:br>
            <a:r>
              <a:rPr lang="en-US" sz="1200" b="1">
                <a:solidFill>
                  <a:schemeClr val="bg1"/>
                </a:solidFill>
                <a:latin typeface="Montserrat"/>
                <a:ea typeface="Montserrat"/>
                <a:cs typeface="Montserrat"/>
                <a:sym typeface="Montserrat"/>
              </a:rPr>
              <a:t>What exactly is the post they’re looking to fill? </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What will you specifically have to do, on a day-to-day basis?</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Which team would you be working in?</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What tools are being used?</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Who are the clients or people you will come into contact with on a day-to-day basis?</a:t>
            </a:r>
            <a:endParaRPr sz="1200" b="1">
              <a:latin typeface="Montserrat"/>
              <a:ea typeface="Montserrat"/>
              <a:cs typeface="Montserrat"/>
              <a:sym typeface="Montserrat"/>
            </a:endParaRPr>
          </a:p>
        </p:txBody>
      </p:sp>
      <p:pic>
        <p:nvPicPr>
          <p:cNvPr id="106" name="Google Shape;106;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166791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3"/>
        <p:cNvGrpSpPr/>
        <p:nvPr/>
      </p:nvGrpSpPr>
      <p:grpSpPr>
        <a:xfrm>
          <a:off x="0" y="0"/>
          <a:ext cx="0" cy="0"/>
          <a:chOff x="0" y="0"/>
          <a:chExt cx="0" cy="0"/>
        </a:xfrm>
      </p:grpSpPr>
      <p:sp>
        <p:nvSpPr>
          <p:cNvPr id="104" name="Google Shape;104;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spcBef>
                <a:spcPts val="0"/>
              </a:spcBef>
              <a:spcAft>
                <a:spcPts val="0"/>
              </a:spcAft>
              <a:buNone/>
            </a:pPr>
            <a:r>
              <a:rPr lang="en-US" sz="2000" b="1">
                <a:solidFill>
                  <a:schemeClr val="bg1"/>
                </a:solidFill>
                <a:latin typeface="Montserrat"/>
                <a:ea typeface="Montserrat"/>
                <a:cs typeface="Montserrat"/>
                <a:sym typeface="Montserrat"/>
              </a:rPr>
              <a:t>Cover Letter</a:t>
            </a:r>
            <a:r>
              <a:rPr lang="en-US" sz="2000" b="1">
                <a:solidFill>
                  <a:schemeClr val="bg1"/>
                </a:solidFill>
                <a:latin typeface="Raleway"/>
                <a:ea typeface="Raleway"/>
                <a:cs typeface="Raleway"/>
                <a:sym typeface="Raleway"/>
              </a:rPr>
              <a:t>-</a:t>
            </a:r>
            <a:r>
              <a:rPr lang="en-US" sz="2000" b="1">
                <a:solidFill>
                  <a:schemeClr val="bg1"/>
                </a:solidFill>
                <a:latin typeface="Montserrat"/>
                <a:ea typeface="Montserrat"/>
                <a:cs typeface="Montserrat"/>
                <a:sym typeface="Montserrat"/>
              </a:rPr>
              <a:t> Practice and Review</a:t>
            </a: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br>
              <a:rPr lang="en-US" sz="2000" b="1">
                <a:solidFill>
                  <a:schemeClr val="bg1"/>
                </a:solidFill>
                <a:latin typeface="Montserrat"/>
                <a:ea typeface="Montserrat"/>
                <a:cs typeface="Montserrat"/>
                <a:sym typeface="Montserrat"/>
              </a:rPr>
            </a:br>
            <a:r>
              <a:rPr lang="en-US" sz="1100" b="1">
                <a:solidFill>
                  <a:schemeClr val="bg1"/>
                </a:solidFill>
                <a:latin typeface="Montserrat"/>
                <a:ea typeface="Montserrat"/>
                <a:cs typeface="Montserrat"/>
                <a:sym typeface="Montserrat"/>
              </a:rPr>
              <a:t>What are the missions for this post?</a:t>
            </a:r>
            <a:br>
              <a:rPr lang="en-US" sz="1100" b="1">
                <a:solidFill>
                  <a:schemeClr val="bg1"/>
                </a:solidFill>
                <a:latin typeface="Montserrat"/>
                <a:ea typeface="Montserrat"/>
                <a:cs typeface="Montserrat"/>
                <a:sym typeface="Montserrat"/>
              </a:rPr>
            </a:br>
            <a:br>
              <a:rPr lang="en-US" sz="11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Job offers include the main missions of the job position:</a:t>
            </a:r>
            <a:br>
              <a:rPr lang="en-US" sz="1200" b="1">
                <a:solidFill>
                  <a:schemeClr val="bg1"/>
                </a:solidFill>
                <a:latin typeface="Montserrat"/>
                <a:ea typeface="Montserrat"/>
                <a:cs typeface="Montserrat"/>
                <a:sym typeface="Montserrat"/>
              </a:rPr>
            </a:b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Do what? </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When? </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How? And </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for whom?</a:t>
            </a:r>
            <a:br>
              <a:rPr lang="en-US" sz="1200" b="1">
                <a:solidFill>
                  <a:schemeClr val="bg1"/>
                </a:solidFill>
                <a:latin typeface="Montserrat"/>
                <a:ea typeface="Montserrat"/>
                <a:cs typeface="Montserrat"/>
                <a:sym typeface="Montserrat"/>
              </a:rPr>
            </a:br>
            <a:br>
              <a:rPr lang="en-US" sz="1200" b="1">
                <a:solidFill>
                  <a:schemeClr val="bg1"/>
                </a:solidFill>
                <a:latin typeface="Montserrat"/>
                <a:ea typeface="Montserrat"/>
                <a:cs typeface="Montserrat"/>
                <a:sym typeface="Montserrat"/>
              </a:rPr>
            </a:br>
            <a:r>
              <a:rPr lang="en-US" sz="1100" b="1">
                <a:solidFill>
                  <a:schemeClr val="bg1"/>
                </a:solidFill>
                <a:latin typeface="Montserrat"/>
                <a:ea typeface="Montserrat"/>
                <a:cs typeface="Montserrat"/>
                <a:sym typeface="Montserrat"/>
              </a:rPr>
              <a:t>Who are the people you will come into contact with on a day-to-day basis?</a:t>
            </a:r>
            <a:br>
              <a:rPr lang="en-US" sz="1100" b="1">
                <a:solidFill>
                  <a:schemeClr val="bg1"/>
                </a:solidFill>
                <a:latin typeface="Montserrat"/>
                <a:ea typeface="Montserrat"/>
                <a:cs typeface="Montserrat"/>
                <a:sym typeface="Montserrat"/>
              </a:rPr>
            </a:br>
            <a:br>
              <a:rPr lang="en-US" sz="11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By reading through the job offer, you’ll discover who the partners are or the people you will come in contact with on a day-to-day basis.</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These may be direct clients, outside service providers working on the project, directors – or, they want you to be aware that the job is done in-house with your colleagues.</a:t>
            </a:r>
            <a:br>
              <a:rPr lang="en-US" sz="1200" b="1">
                <a:solidFill>
                  <a:schemeClr val="bg1"/>
                </a:solidFill>
                <a:latin typeface="Montserrat"/>
                <a:ea typeface="Montserrat"/>
                <a:cs typeface="Montserrat"/>
                <a:sym typeface="Montserrat"/>
              </a:rPr>
            </a:br>
            <a:r>
              <a:rPr lang="en-US" sz="1200" b="1">
                <a:solidFill>
                  <a:schemeClr val="bg1"/>
                </a:solidFill>
                <a:latin typeface="Montserrat"/>
                <a:ea typeface="Montserrat"/>
                <a:cs typeface="Montserrat"/>
                <a:sym typeface="Montserrat"/>
              </a:rPr>
              <a:t>Who are the clients or people you will come into contact with on a day-to-day basis?</a:t>
            </a:r>
            <a:br>
              <a:rPr lang="en-US" sz="1200" b="1">
                <a:solidFill>
                  <a:schemeClr val="bg1"/>
                </a:solidFill>
                <a:latin typeface="Montserrat"/>
                <a:ea typeface="Montserrat"/>
                <a:cs typeface="Montserrat"/>
                <a:sym typeface="Montserrat"/>
              </a:rPr>
            </a:br>
            <a:br>
              <a:rPr lang="en-US" sz="1200" b="1">
                <a:solidFill>
                  <a:schemeClr val="bg1"/>
                </a:solidFill>
                <a:latin typeface="Montserrat"/>
                <a:ea typeface="Montserrat"/>
                <a:cs typeface="Montserrat"/>
                <a:sym typeface="Montserrat"/>
              </a:rPr>
            </a:br>
            <a:endParaRPr sz="1200" b="1">
              <a:latin typeface="Montserrat"/>
              <a:ea typeface="Montserrat"/>
              <a:cs typeface="Montserrat"/>
              <a:sym typeface="Montserrat"/>
            </a:endParaRPr>
          </a:p>
        </p:txBody>
      </p:sp>
      <p:pic>
        <p:nvPicPr>
          <p:cNvPr id="106" name="Google Shape;106;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extLst>
      <p:ext uri="{BB962C8B-B14F-4D97-AF65-F5344CB8AC3E}">
        <p14:creationId xmlns:p14="http://schemas.microsoft.com/office/powerpoint/2010/main" val="32084312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3DC9F144E51744BF26B61B11743036" ma:contentTypeVersion="2" ma:contentTypeDescription="Crée un document." ma:contentTypeScope="" ma:versionID="407832ad2c3d750491731d4557281612">
  <xsd:schema xmlns:xsd="http://www.w3.org/2001/XMLSchema" xmlns:xs="http://www.w3.org/2001/XMLSchema" xmlns:p="http://schemas.microsoft.com/office/2006/metadata/properties" xmlns:ns2="dc0a4e51-1e5b-4384-bef5-bf4d419802ee" targetNamespace="http://schemas.microsoft.com/office/2006/metadata/properties" ma:root="true" ma:fieldsID="1f2f46e5eb37642b56e2f79b8b6493a0" ns2:_="">
    <xsd:import namespace="dc0a4e51-1e5b-4384-bef5-bf4d419802e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0a4e51-1e5b-4384-bef5-bf4d41980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D04F53-D450-4EDD-B614-1516E12229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15EB015-02C7-4E39-B896-D9A4645394BA}">
  <ds:schemaRefs>
    <ds:schemaRef ds:uri="dc0a4e51-1e5b-4384-bef5-bf4d419802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83C25A9-185A-4C0E-B71B-1479D5C290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Job Market Skills:  Introduction to Cover Letter Writing  </vt:lpstr>
      <vt:lpstr>  Job Market Skills (FL501):  Introduction to Cover Letter Writing    </vt:lpstr>
      <vt:lpstr>Why Write a Cover Letter? </vt:lpstr>
      <vt:lpstr>Why Write a Cover Letter? </vt:lpstr>
      <vt:lpstr> Listening Activity: How to write an Incredible Cover Letter   How To Write An INCREDIBLE Cover Letter - Cover Letter Examples INCLUDED - Bing video </vt:lpstr>
      <vt:lpstr> The Parts of  a Cover Letter (Discussion)  Ideally, the format of your cover letter needs to be similar to that of your resume (font size, style) as that of your CV.   Have four consistent paragraphs  Paragraph 1  State why you are writing and how you learnt about this job position  Paragraph 2  Explain why you are interested in the company and position.   Paragraph 3  Demonstrate some examples from your educational background, skills and experience that show you are a great match for the company/role.  Paragraph 4  Thank the employers and mention the resume and supporting material enclosed. Invite the employer to contact you to request additional info.  </vt:lpstr>
      <vt:lpstr> How Is a Cover Letter Different From a CV/Resume?  Both a cover letter and a resume aim to illustrate that you have the right skills to excel at the job for which you are applying. However, they are very different in terms of structure and intent. While complementary, they each are unique. CV           Cover Letter    </vt:lpstr>
      <vt:lpstr> Cover Letter- Practice and Review   Analyzing a Job Offer  When you find a job advert that interests you,  Read the advert carefully and identify key words that describe the company, job, missions, and the desired profile.   You can choose the skills that best match the required profile and highlight these in your CV, and incorporate them into your cover letter.  Analyze the Job Description  This section of the job offer is very important. You must identify the responsibilities and understand what the company would expect from you.  What exactly is the post they’re looking to fill?  What will you specifically have to do, on a day-to-day basis? Which team would you be working in? What tools are being used? Who are the clients or people you will come into contact with on a day-to-day basis?</vt:lpstr>
      <vt:lpstr> Cover Letter- Practice and Review   What are the missions for this post?  Job offers include the main missions of the job position:  Do what?  When?  How? And  for whom?  Who are the people you will come into contact with on a day-to-day basis?  By reading through the job offer, you’ll discover who the partners are or the people you will come in contact with on a day-to-day basis. These may be direct clients, outside service providers working on the project, directors – or, they want you to be aware that the job is done in-house with your colleagues. Who are the clients or people you will come into contact with on a day-to-day basis?  </vt:lpstr>
      <vt:lpstr> Cover Letter- Practice and Review   Qualifications required  Depending on the job offer, a required qualification may be verified. Foreign language levels will also be checked. This information is something you must pay attention to in a job offer, especially if it’s marked as “required”.  Level of experience  The details will often qualify the level of experience required. Let’s look at how much experience these usually refer to:  beginner: less than 2 years’ experience  junior: 2–5 years’ experience  experienced: over 5 years’ experience  senior or expert: more than 10 years’ experience, usually with several companies </vt:lpstr>
      <vt:lpstr> Cover Letter- Practice and Review   Qualifications required  Depending on the job offer, a required qualification may be verified. Foreign language levels will also be checked. This information is something you must pay attention to in a job offer, especially if it’s marked as “required”.  Level of experience  The details will often qualify the level of experience required. Let’s look at how much experience these usually refer to:  beginner: less than 2 years’ experience  junior: 2–5 years’ experience  experienced: over 5 years’ experience  senior or expert: more than 10 years’ experience, usually with several companies </vt:lpstr>
      <vt:lpstr> Cover Letter- Practice and Review   Review Cover letters with students on job advert </vt:lpstr>
      <vt:lpstr>PowerPoint Presentation</vt:lpstr>
      <vt:lpstr> Mock Interview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Skills (FL501):  Introduction to Cover Letter Writing</dc:title>
  <dc:creator>Mbugua</dc:creator>
  <cp:revision>1</cp:revision>
  <dcterms:modified xsi:type="dcterms:W3CDTF">2023-03-10T08:49:08Z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0x010100393DC9F144E51744BF26B61B11743036</vt:lpwstr>
  </property>
</Properties>
</file>