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50" r:id="rId2"/>
    <p:sldId id="763" r:id="rId3"/>
    <p:sldId id="370" r:id="rId4"/>
    <p:sldId id="707" r:id="rId5"/>
    <p:sldId id="766" r:id="rId6"/>
    <p:sldId id="715" r:id="rId7"/>
    <p:sldId id="752" r:id="rId8"/>
    <p:sldId id="764" r:id="rId9"/>
    <p:sldId id="765" r:id="rId10"/>
    <p:sldId id="708" r:id="rId11"/>
    <p:sldId id="753" r:id="rId12"/>
    <p:sldId id="755" r:id="rId13"/>
    <p:sldId id="754" r:id="rId14"/>
    <p:sldId id="721" r:id="rId15"/>
    <p:sldId id="722" r:id="rId16"/>
    <p:sldId id="723" r:id="rId17"/>
    <p:sldId id="709" r:id="rId18"/>
    <p:sldId id="724" r:id="rId19"/>
    <p:sldId id="759" r:id="rId20"/>
    <p:sldId id="760" r:id="rId21"/>
    <p:sldId id="761" r:id="rId22"/>
    <p:sldId id="762" r:id="rId23"/>
    <p:sldId id="710" r:id="rId24"/>
    <p:sldId id="729" r:id="rId25"/>
    <p:sldId id="730" r:id="rId26"/>
    <p:sldId id="731" r:id="rId27"/>
    <p:sldId id="732" r:id="rId28"/>
    <p:sldId id="733" r:id="rId29"/>
    <p:sldId id="711" r:id="rId30"/>
    <p:sldId id="767" r:id="rId31"/>
    <p:sldId id="734" r:id="rId32"/>
    <p:sldId id="768" r:id="rId33"/>
    <p:sldId id="712" r:id="rId34"/>
    <p:sldId id="744" r:id="rId35"/>
    <p:sldId id="745" r:id="rId36"/>
    <p:sldId id="713" r:id="rId37"/>
    <p:sldId id="746" r:id="rId38"/>
    <p:sldId id="747" r:id="rId39"/>
    <p:sldId id="748" r:id="rId40"/>
    <p:sldId id="74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6339" autoAdjust="0"/>
  </p:normalViewPr>
  <p:slideViewPr>
    <p:cSldViewPr snapToGrid="0">
      <p:cViewPr varScale="1">
        <p:scale>
          <a:sx n="66" d="100"/>
          <a:sy n="66" d="100"/>
        </p:scale>
        <p:origin x="1306" y="58"/>
      </p:cViewPr>
      <p:guideLst/>
    </p:cSldViewPr>
  </p:slideViewPr>
  <p:notesTextViewPr>
    <p:cViewPr>
      <p:scale>
        <a:sx n="1" d="1"/>
        <a:sy n="1" d="1"/>
      </p:scale>
      <p:origin x="0" y="0"/>
    </p:cViewPr>
  </p:notesTextViewPr>
  <p:sorterViewPr>
    <p:cViewPr>
      <p:scale>
        <a:sx n="100" d="100"/>
        <a:sy n="100" d="100"/>
      </p:scale>
      <p:origin x="0" y="-60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B00B6-9EF0-402E-BDBE-4EB0B550A1F7}"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96260-7886-4BB4-B3B1-63A7F95469D6}" type="slidenum">
              <a:rPr lang="en-US" smtClean="0"/>
              <a:t>‹#›</a:t>
            </a:fld>
            <a:endParaRPr lang="en-US"/>
          </a:p>
        </p:txBody>
      </p:sp>
    </p:spTree>
    <p:extLst>
      <p:ext uri="{BB962C8B-B14F-4D97-AF65-F5344CB8AC3E}">
        <p14:creationId xmlns:p14="http://schemas.microsoft.com/office/powerpoint/2010/main" val="342124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a:t>
            </a:fld>
            <a:endParaRPr lang="id-ID"/>
          </a:p>
        </p:txBody>
      </p:sp>
    </p:spTree>
    <p:extLst>
      <p:ext uri="{BB962C8B-B14F-4D97-AF65-F5344CB8AC3E}">
        <p14:creationId xmlns:p14="http://schemas.microsoft.com/office/powerpoint/2010/main" val="1704168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Pour</a:t>
            </a:r>
            <a:r>
              <a:rPr lang="fr-FR" baseline="0" dirty="0"/>
              <a:t> la méthode de gestion de projet nous avons travaillé avec la méthode agile SCRUM.</a:t>
            </a:r>
          </a:p>
          <a:p>
            <a:endParaRPr lang="fr-FR" baseline="0" dirty="0"/>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Au démarrage, le PO met en place le </a:t>
            </a:r>
            <a:r>
              <a:rPr lang="fr-FR" sz="1200" b="0" i="1" u="none" strike="noStrike" kern="1200" baseline="0" dirty="0" err="1">
                <a:solidFill>
                  <a:schemeClr val="tx1"/>
                </a:solidFill>
                <a:latin typeface="+mn-lt"/>
                <a:ea typeface="+mn-ea"/>
                <a:cs typeface="+mn-cs"/>
              </a:rPr>
              <a:t>Backlog</a:t>
            </a:r>
            <a:r>
              <a:rPr lang="fr-FR" sz="1200" b="0" i="1" u="none" strike="noStrike" kern="1200" baseline="0" dirty="0">
                <a:solidFill>
                  <a:schemeClr val="tx1"/>
                </a:solidFill>
                <a:latin typeface="+mn-lt"/>
                <a:ea typeface="+mn-ea"/>
                <a:cs typeface="+mn-cs"/>
              </a:rPr>
              <a:t> du projet qui est une liste des fonctionnalités attendues du produit final.</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Au début de chaque sprint, une réunion est faite entre la </a:t>
            </a:r>
            <a:r>
              <a:rPr lang="fr-FR" sz="1200" b="0" i="1" u="none" strike="noStrike" kern="1200" baseline="0" dirty="0" err="1">
                <a:solidFill>
                  <a:schemeClr val="tx1"/>
                </a:solidFill>
                <a:latin typeface="+mn-lt"/>
                <a:ea typeface="+mn-ea"/>
                <a:cs typeface="+mn-cs"/>
              </a:rPr>
              <a:t>squade</a:t>
            </a:r>
            <a:r>
              <a:rPr lang="fr-FR" sz="1200" b="0" i="1" u="none" strike="noStrike" kern="1200" baseline="0" dirty="0">
                <a:solidFill>
                  <a:schemeClr val="tx1"/>
                </a:solidFill>
                <a:latin typeface="+mn-lt"/>
                <a:ea typeface="+mn-ea"/>
                <a:cs typeface="+mn-cs"/>
              </a:rPr>
              <a:t> &amp; le PO pour discuter les fonctions à produire au cours du sprint.</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Nos sprints durent 2 semaines durant lesquelles on fait des </a:t>
            </a:r>
            <a:r>
              <a:rPr lang="fr-FR" sz="1200" b="0" i="1" u="none" strike="noStrike" kern="1200" baseline="0" dirty="0" err="1">
                <a:solidFill>
                  <a:schemeClr val="tx1"/>
                </a:solidFill>
                <a:latin typeface="+mn-lt"/>
                <a:ea typeface="+mn-ea"/>
                <a:cs typeface="+mn-cs"/>
              </a:rPr>
              <a:t>réuinions</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quotidennes</a:t>
            </a:r>
            <a:r>
              <a:rPr lang="fr-FR" sz="1200" b="0" i="1" u="none" strike="noStrike" kern="1200" baseline="0" dirty="0">
                <a:solidFill>
                  <a:schemeClr val="tx1"/>
                </a:solidFill>
                <a:latin typeface="+mn-lt"/>
                <a:ea typeface="+mn-ea"/>
                <a:cs typeface="+mn-cs"/>
              </a:rPr>
              <a:t> pour discuter l’avancement.</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Dans chaque sprint nous appliquons la méthode de développement 2TUP.</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À la fin du sprint, tout le monde se réunit pour effectuer la </a:t>
            </a:r>
            <a:r>
              <a:rPr lang="fr-FR" sz="1200" b="0" i="1" u="none" strike="noStrike" kern="1200" baseline="0" dirty="0" err="1">
                <a:solidFill>
                  <a:schemeClr val="tx1"/>
                </a:solidFill>
                <a:latin typeface="+mn-lt"/>
                <a:ea typeface="+mn-ea"/>
                <a:cs typeface="+mn-cs"/>
              </a:rPr>
              <a:t>retrospective</a:t>
            </a:r>
            <a:r>
              <a:rPr lang="fr-FR" sz="1200" b="0" i="1" u="none" strike="noStrike" kern="1200" baseline="0" dirty="0">
                <a:solidFill>
                  <a:schemeClr val="tx1"/>
                </a:solidFill>
                <a:latin typeface="+mn-lt"/>
                <a:ea typeface="+mn-ea"/>
                <a:cs typeface="+mn-cs"/>
              </a:rPr>
              <a:t> et la démonstration du sprint.</a:t>
            </a:r>
          </a:p>
          <a:p>
            <a:pPr marL="0" indent="0">
              <a:buFont typeface="Arial" panose="020B0604020202020204" pitchFamily="34" charset="0"/>
              <a:buNone/>
            </a:pPr>
            <a:endParaRPr lang="fr-FR"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BB5A0E7-F41C-416F-ABA3-7472EA70D9A6}" type="slidenum">
              <a:rPr lang="id-ID" smtClean="0"/>
              <a:t>11</a:t>
            </a:fld>
            <a:endParaRPr lang="id-ID"/>
          </a:p>
        </p:txBody>
      </p:sp>
    </p:spTree>
    <p:extLst>
      <p:ext uri="{BB962C8B-B14F-4D97-AF65-F5344CB8AC3E}">
        <p14:creationId xmlns:p14="http://schemas.microsoft.com/office/powerpoint/2010/main" val="240362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u="none" strike="noStrike" kern="1200" baseline="0" dirty="0">
                <a:solidFill>
                  <a:schemeClr val="tx1"/>
                </a:solidFill>
                <a:latin typeface="+mn-lt"/>
                <a:ea typeface="+mn-ea"/>
                <a:cs typeface="+mn-cs"/>
              </a:rPr>
              <a:t>Nous avons aussi travaillé avec l’approche DevOps qui est un ensemble de pratiques permettant de développer, tester et livrer des logiciels plus rapidement et avec plus de fiabilité. </a:t>
            </a:r>
            <a:endParaRPr lang="id-ID" dirty="0"/>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12</a:t>
            </a:fld>
            <a:endParaRPr lang="id-ID"/>
          </a:p>
        </p:txBody>
      </p:sp>
    </p:spTree>
    <p:extLst>
      <p:ext uri="{BB962C8B-B14F-4D97-AF65-F5344CB8AC3E}">
        <p14:creationId xmlns:p14="http://schemas.microsoft.com/office/powerpoint/2010/main" val="841064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13</a:t>
            </a:fld>
            <a:endParaRPr lang="id-ID"/>
          </a:p>
        </p:txBody>
      </p:sp>
    </p:spTree>
    <p:extLst>
      <p:ext uri="{BB962C8B-B14F-4D97-AF65-F5344CB8AC3E}">
        <p14:creationId xmlns:p14="http://schemas.microsoft.com/office/powerpoint/2010/main" val="1727614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14</a:t>
            </a:fld>
            <a:endParaRPr lang="id-ID"/>
          </a:p>
        </p:txBody>
      </p:sp>
    </p:spTree>
    <p:extLst>
      <p:ext uri="{BB962C8B-B14F-4D97-AF65-F5344CB8AC3E}">
        <p14:creationId xmlns:p14="http://schemas.microsoft.com/office/powerpoint/2010/main" val="1544221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15</a:t>
            </a:fld>
            <a:endParaRPr lang="id-ID"/>
          </a:p>
        </p:txBody>
      </p:sp>
    </p:spTree>
    <p:extLst>
      <p:ext uri="{BB962C8B-B14F-4D97-AF65-F5344CB8AC3E}">
        <p14:creationId xmlns:p14="http://schemas.microsoft.com/office/powerpoint/2010/main" val="396609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16</a:t>
            </a:fld>
            <a:endParaRPr lang="id-ID"/>
          </a:p>
        </p:txBody>
      </p:sp>
    </p:spTree>
    <p:extLst>
      <p:ext uri="{BB962C8B-B14F-4D97-AF65-F5344CB8AC3E}">
        <p14:creationId xmlns:p14="http://schemas.microsoft.com/office/powerpoint/2010/main" val="398751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17</a:t>
            </a:fld>
            <a:endParaRPr lang="id-ID"/>
          </a:p>
        </p:txBody>
      </p:sp>
    </p:spTree>
    <p:extLst>
      <p:ext uri="{BB962C8B-B14F-4D97-AF65-F5344CB8AC3E}">
        <p14:creationId xmlns:p14="http://schemas.microsoft.com/office/powerpoint/2010/main" val="43072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u="none" strike="noStrike" kern="1200" baseline="0" dirty="0">
                <a:solidFill>
                  <a:schemeClr val="tx1"/>
                </a:solidFill>
                <a:latin typeface="+mn-lt"/>
                <a:ea typeface="+mn-ea"/>
                <a:cs typeface="+mn-cs"/>
              </a:rPr>
              <a:t>OCP SA opte à utiliser un ensemble de solutions logicielles pour simplifier le processus d'achat pour les fonctionnaires de l'entreprise particulièrement les chefs de projet, réduire les erreurs de facturation et accélérer l'acquisition des factures et des commandes.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1" u="none" strike="noStrike" kern="1200" baseline="0" dirty="0">
              <a:solidFill>
                <a:schemeClr val="tx1"/>
              </a:solidFill>
              <a:latin typeface="+mn-lt"/>
              <a:ea typeface="+mn-ea"/>
              <a:cs typeface="+mn-cs"/>
            </a:endParaRPr>
          </a:p>
          <a:p>
            <a:r>
              <a:rPr lang="fr-FR" sz="1200" b="0" i="1" u="none" strike="noStrike" kern="1200" baseline="0" dirty="0">
                <a:solidFill>
                  <a:schemeClr val="tx1"/>
                </a:solidFill>
                <a:latin typeface="+mn-lt"/>
                <a:ea typeface="+mn-ea"/>
                <a:cs typeface="+mn-cs"/>
              </a:rPr>
              <a:t>Ces opérations sont gérées par les trois systèmes de la manière suivante : </a:t>
            </a:r>
            <a:endParaRPr lang="fr-F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Oracle EBS gère la phase d'expression et validation du besoin ainsi que la gestion des commandes et le suivi des livraisons et des réceptions. </a:t>
            </a:r>
            <a:endParaRPr lang="fr-FR" sz="1200" b="0" i="0" u="none" strike="noStrike" kern="1200" baseline="0" dirty="0">
              <a:solidFill>
                <a:schemeClr val="tx1"/>
              </a:solidFill>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18</a:t>
            </a:fld>
            <a:endParaRPr lang="id-ID"/>
          </a:p>
        </p:txBody>
      </p:sp>
    </p:spTree>
    <p:extLst>
      <p:ext uri="{BB962C8B-B14F-4D97-AF65-F5344CB8AC3E}">
        <p14:creationId xmlns:p14="http://schemas.microsoft.com/office/powerpoint/2010/main" val="3377227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u="none" strike="noStrike" kern="1200" baseline="0" dirty="0">
                <a:solidFill>
                  <a:schemeClr val="tx1"/>
                </a:solidFill>
                <a:latin typeface="+mn-lt"/>
                <a:ea typeface="+mn-ea"/>
                <a:cs typeface="+mn-cs"/>
              </a:rPr>
              <a:t>E-Achat récupère les demandes d'achats depuis Oracle EBS pour s'occuper de la phase d'appel d'offre ensuite il s'occupe de la gestion des relations avec les fournisseurs. </a:t>
            </a:r>
            <a:endParaRPr lang="fr-FR" sz="1200" b="0" i="0" u="none" strike="noStrike" kern="1200" baseline="0" dirty="0">
              <a:solidFill>
                <a:schemeClr val="tx1"/>
              </a:solidFill>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19</a:t>
            </a:fld>
            <a:endParaRPr lang="id-ID"/>
          </a:p>
        </p:txBody>
      </p:sp>
    </p:spTree>
    <p:extLst>
      <p:ext uri="{BB962C8B-B14F-4D97-AF65-F5344CB8AC3E}">
        <p14:creationId xmlns:p14="http://schemas.microsoft.com/office/powerpoint/2010/main" val="208178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u="none" strike="noStrike" kern="1200" baseline="0" dirty="0">
                <a:solidFill>
                  <a:schemeClr val="tx1"/>
                </a:solidFill>
                <a:latin typeface="+mn-lt"/>
                <a:ea typeface="+mn-ea"/>
                <a:cs typeface="+mn-cs"/>
              </a:rPr>
              <a:t>E-</a:t>
            </a:r>
            <a:r>
              <a:rPr lang="fr-FR" sz="1200" b="0" i="1" u="none" strike="noStrike" kern="1200" baseline="0" dirty="0" err="1">
                <a:solidFill>
                  <a:schemeClr val="tx1"/>
                </a:solidFill>
                <a:latin typeface="+mn-lt"/>
                <a:ea typeface="+mn-ea"/>
                <a:cs typeface="+mn-cs"/>
              </a:rPr>
              <a:t>invoice</a:t>
            </a:r>
            <a:r>
              <a:rPr lang="fr-FR" sz="1200" b="0" i="1" u="none" strike="noStrike" kern="1200" baseline="0" dirty="0">
                <a:solidFill>
                  <a:schemeClr val="tx1"/>
                </a:solidFill>
                <a:latin typeface="+mn-lt"/>
                <a:ea typeface="+mn-ea"/>
                <a:cs typeface="+mn-cs"/>
              </a:rPr>
              <a:t> pour la facturation et paiement, il s’agit d’une solution électronique utilisée par les fournisseurs, pour présenter et contrôler leurs factures et s'assurer du processus de facturation. </a:t>
            </a: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20</a:t>
            </a:fld>
            <a:endParaRPr lang="id-ID"/>
          </a:p>
        </p:txBody>
      </p:sp>
    </p:spTree>
    <p:extLst>
      <p:ext uri="{BB962C8B-B14F-4D97-AF65-F5344CB8AC3E}">
        <p14:creationId xmlns:p14="http://schemas.microsoft.com/office/powerpoint/2010/main" val="413972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TF </a:t>
            </a:r>
            <a:r>
              <a:rPr lang="fr-FR" sz="1200" i="1" kern="1200" dirty="0">
                <a:solidFill>
                  <a:schemeClr val="tx1"/>
                </a:solidFill>
                <a:effectLst/>
                <a:latin typeface="+mn-lt"/>
                <a:ea typeface="+mn-ea"/>
                <a:cs typeface="+mn-cs"/>
              </a:rPr>
              <a:t>désigne le processus qui consiste pour une organisation, à intégrer pleinement les technologies digitales dans l’ensemble de ses activités.</a:t>
            </a:r>
          </a:p>
          <a:p>
            <a:r>
              <a:rPr lang="fr-FR" sz="1200" b="0" i="1" u="none" strike="noStrike" kern="1200" baseline="0" dirty="0">
                <a:solidFill>
                  <a:schemeClr val="tx1"/>
                </a:solidFill>
                <a:latin typeface="+mn-lt"/>
                <a:ea typeface="+mn-ea"/>
                <a:cs typeface="+mn-cs"/>
              </a:rPr>
              <a:t>Le digital entraine des évolutions comportementales, </a:t>
            </a:r>
            <a:r>
              <a:rPr lang="fr-FR" sz="1200" i="1" kern="1200" dirty="0">
                <a:solidFill>
                  <a:schemeClr val="tx1"/>
                </a:solidFill>
                <a:effectLst/>
                <a:latin typeface="+mn-lt"/>
                <a:ea typeface="+mn-ea"/>
                <a:cs typeface="+mn-cs"/>
              </a:rPr>
              <a:t>les entreprises sont en effet amenées à repenser :</a:t>
            </a:r>
            <a:endParaRPr lang="fr-FR" dirty="0"/>
          </a:p>
          <a:p>
            <a:endParaRPr lang="fr-FR" sz="1200" b="0" i="1" u="none" strike="noStrike" kern="1200" baseline="0" dirty="0">
              <a:solidFill>
                <a:schemeClr val="tx1"/>
              </a:solidFill>
              <a:latin typeface="+mn-lt"/>
              <a:ea typeface="+mn-ea"/>
              <a:cs typeface="+mn-cs"/>
            </a:endParaRPr>
          </a:p>
          <a:p>
            <a:r>
              <a:rPr lang="fr-FR" sz="1200" b="0" i="1" u="none" strike="noStrike" kern="1200" baseline="0" dirty="0">
                <a:solidFill>
                  <a:schemeClr val="tx1"/>
                </a:solidFill>
                <a:latin typeface="+mn-lt"/>
                <a:ea typeface="+mn-ea"/>
                <a:cs typeface="+mn-cs"/>
              </a:rPr>
              <a:t>N’étant pas une exception de ces entreprises, le groupe OCP a élaboré des politiques pour lancer le processus de la transformation digitale. C’est dans ce cadre que s’inscrit notre projet fin d’études. </a:t>
            </a:r>
            <a:endParaRPr lang="en-US" dirty="0"/>
          </a:p>
        </p:txBody>
      </p:sp>
      <p:sp>
        <p:nvSpPr>
          <p:cNvPr id="4" name="Slide Number Placeholder 3"/>
          <p:cNvSpPr>
            <a:spLocks noGrp="1"/>
          </p:cNvSpPr>
          <p:nvPr>
            <p:ph type="sldNum" sz="quarter" idx="10"/>
          </p:nvPr>
        </p:nvSpPr>
        <p:spPr/>
        <p:txBody>
          <a:bodyPr/>
          <a:lstStyle/>
          <a:p>
            <a:fld id="{DFC96260-7886-4BB4-B3B1-63A7F95469D6}" type="slidenum">
              <a:rPr lang="en-US" smtClean="0"/>
              <a:t>2</a:t>
            </a:fld>
            <a:endParaRPr lang="en-US"/>
          </a:p>
        </p:txBody>
      </p:sp>
    </p:spTree>
    <p:extLst>
      <p:ext uri="{BB962C8B-B14F-4D97-AF65-F5344CB8AC3E}">
        <p14:creationId xmlns:p14="http://schemas.microsoft.com/office/powerpoint/2010/main" val="3356480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b="0" i="1" u="none" strike="noStrike" kern="1200" baseline="0" dirty="0">
                <a:solidFill>
                  <a:schemeClr val="tx1"/>
                </a:solidFill>
                <a:latin typeface="+mn-lt"/>
                <a:ea typeface="+mn-ea"/>
                <a:cs typeface="+mn-cs"/>
              </a:rPr>
              <a:t>L’existant présente plusieurs limitations à savoir :</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La </a:t>
            </a:r>
            <a:r>
              <a:rPr lang="fr-FR" sz="1200" b="0" i="1" u="none" strike="noStrike" kern="1200" baseline="0" dirty="0" err="1">
                <a:solidFill>
                  <a:schemeClr val="tx1"/>
                </a:solidFill>
                <a:latin typeface="+mn-lt"/>
                <a:ea typeface="+mn-ea"/>
                <a:cs typeface="+mn-cs"/>
              </a:rPr>
              <a:t>compléxité</a:t>
            </a:r>
            <a:r>
              <a:rPr lang="fr-FR" sz="1200" b="0" i="1" u="none" strike="noStrike" kern="1200" baseline="0" dirty="0">
                <a:solidFill>
                  <a:schemeClr val="tx1"/>
                </a:solidFill>
                <a:latin typeface="+mn-lt"/>
                <a:ea typeface="+mn-ea"/>
                <a:cs typeface="+mn-cs"/>
              </a:rPr>
              <a:t> de l’infrastructure qui comporte 3 logiciels différents ce qui cause un manque de </a:t>
            </a:r>
            <a:r>
              <a:rPr lang="fr-FR" sz="1200" b="0" i="1" u="none" strike="noStrike" kern="1200" baseline="0" dirty="0" err="1">
                <a:solidFill>
                  <a:schemeClr val="tx1"/>
                </a:solidFill>
                <a:latin typeface="+mn-lt"/>
                <a:ea typeface="+mn-ea"/>
                <a:cs typeface="+mn-cs"/>
              </a:rPr>
              <a:t>fuidité</a:t>
            </a:r>
            <a:r>
              <a:rPr lang="fr-FR" sz="1200" b="0" i="1" u="none" strike="noStrike" kern="1200" baseline="0" dirty="0">
                <a:solidFill>
                  <a:schemeClr val="tx1"/>
                </a:solidFill>
                <a:latin typeface="+mn-lt"/>
                <a:ea typeface="+mn-ea"/>
                <a:cs typeface="+mn-cs"/>
              </a:rPr>
              <a:t> pour l’utilisateur.</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Le risque de confusion des fonctionnalités proposées par chaque logiciel.</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Une couverture non exhaustive du processus.</a:t>
            </a: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La solution n’est pas responsive.</a:t>
            </a: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21</a:t>
            </a:fld>
            <a:endParaRPr lang="id-ID"/>
          </a:p>
        </p:txBody>
      </p:sp>
    </p:spTree>
    <p:extLst>
      <p:ext uri="{BB962C8B-B14F-4D97-AF65-F5344CB8AC3E}">
        <p14:creationId xmlns:p14="http://schemas.microsoft.com/office/powerpoint/2010/main" val="3576327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Couvrir le processus d’approvisionnement de bout en bout. </a:t>
            </a:r>
            <a:endParaRPr lang="fr-F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Centraliser l’information sur une seule plateforme. </a:t>
            </a:r>
            <a:endParaRPr lang="fr-F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Proposer une solution responsive adaptable aux appareils mobiles et tablettes. </a:t>
            </a:r>
            <a:endParaRPr lang="fr-F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Envoi de notifications aux chefs de projet lors du déclenchement d’un événement impactant le processus. </a:t>
            </a:r>
            <a:endParaRPr lang="fr-F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fr-FR" sz="1200" b="0" i="1" u="none" strike="noStrike" kern="1200" baseline="0" dirty="0">
                <a:solidFill>
                  <a:schemeClr val="tx1"/>
                </a:solidFill>
                <a:latin typeface="+mn-lt"/>
                <a:ea typeface="+mn-ea"/>
                <a:cs typeface="+mn-cs"/>
              </a:rPr>
              <a:t>Proposer des tableaux de bord avec des indicateurs clés. </a:t>
            </a:r>
            <a:endParaRPr lang="fr-FR" sz="1200" b="0" i="0" u="none" strike="noStrike" kern="1200" baseline="0" dirty="0">
              <a:solidFill>
                <a:schemeClr val="tx1"/>
              </a:solidFill>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22</a:t>
            </a:fld>
            <a:endParaRPr lang="id-ID"/>
          </a:p>
        </p:txBody>
      </p:sp>
    </p:spTree>
    <p:extLst>
      <p:ext uri="{BB962C8B-B14F-4D97-AF65-F5344CB8AC3E}">
        <p14:creationId xmlns:p14="http://schemas.microsoft.com/office/powerpoint/2010/main" val="24096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23</a:t>
            </a:fld>
            <a:endParaRPr lang="id-ID"/>
          </a:p>
        </p:txBody>
      </p:sp>
    </p:spTree>
    <p:extLst>
      <p:ext uri="{BB962C8B-B14F-4D97-AF65-F5344CB8AC3E}">
        <p14:creationId xmlns:p14="http://schemas.microsoft.com/office/powerpoint/2010/main" val="3584100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La spécifications générales comporte les spécifications fonctionnelles et techniques.</a:t>
            </a:r>
          </a:p>
          <a:p>
            <a:r>
              <a:rPr lang="fr-FR" dirty="0"/>
              <a:t>En ce qui concerne la partie fonctionnelle,</a:t>
            </a:r>
          </a:p>
          <a:p>
            <a:r>
              <a:rPr lang="fr-FR" dirty="0"/>
              <a:t>Nous exposons les différentes fonctionnalités en identifiant 4 packages :</a:t>
            </a:r>
          </a:p>
          <a:p>
            <a:r>
              <a:rPr lang="fr-FR" dirty="0"/>
              <a:t>Premièrement les demandes d’achat qui sont générés après la phase d’expression de besoin.</a:t>
            </a:r>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24</a:t>
            </a:fld>
            <a:endParaRPr lang="id-ID"/>
          </a:p>
        </p:txBody>
      </p:sp>
    </p:spTree>
    <p:extLst>
      <p:ext uri="{BB962C8B-B14F-4D97-AF65-F5344CB8AC3E}">
        <p14:creationId xmlns:p14="http://schemas.microsoft.com/office/powerpoint/2010/main" val="1626059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La création de commande est un processus déclenché juste après la phase de demande d’achat.</a:t>
            </a: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25</a:t>
            </a:fld>
            <a:endParaRPr lang="id-ID"/>
          </a:p>
        </p:txBody>
      </p:sp>
    </p:spTree>
    <p:extLst>
      <p:ext uri="{BB962C8B-B14F-4D97-AF65-F5344CB8AC3E}">
        <p14:creationId xmlns:p14="http://schemas.microsoft.com/office/powerpoint/2010/main" val="659052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Après la </a:t>
            </a:r>
            <a:r>
              <a:rPr lang="fr-FR" dirty="0" err="1"/>
              <a:t>récéption</a:t>
            </a:r>
            <a:r>
              <a:rPr lang="fr-FR" dirty="0"/>
              <a:t> de commandes, les factures sont établis.</a:t>
            </a:r>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26</a:t>
            </a:fld>
            <a:endParaRPr lang="id-ID"/>
          </a:p>
        </p:txBody>
      </p:sp>
    </p:spTree>
    <p:extLst>
      <p:ext uri="{BB962C8B-B14F-4D97-AF65-F5344CB8AC3E}">
        <p14:creationId xmlns:p14="http://schemas.microsoft.com/office/powerpoint/2010/main" val="4275862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Les attachements sont une livraison partiel d’articles liés aux commandes</a:t>
            </a:r>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27</a:t>
            </a:fld>
            <a:endParaRPr lang="id-ID"/>
          </a:p>
        </p:txBody>
      </p:sp>
    </p:spTree>
    <p:extLst>
      <p:ext uri="{BB962C8B-B14F-4D97-AF65-F5344CB8AC3E}">
        <p14:creationId xmlns:p14="http://schemas.microsoft.com/office/powerpoint/2010/main" val="1815474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Dans cette partie, nous présenterons l’architecture technique qui est orienté services.</a:t>
            </a: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28</a:t>
            </a:fld>
            <a:endParaRPr lang="id-ID"/>
          </a:p>
        </p:txBody>
      </p:sp>
    </p:spTree>
    <p:extLst>
      <p:ext uri="{BB962C8B-B14F-4D97-AF65-F5344CB8AC3E}">
        <p14:creationId xmlns:p14="http://schemas.microsoft.com/office/powerpoint/2010/main" val="2522700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29</a:t>
            </a:fld>
            <a:endParaRPr lang="id-ID"/>
          </a:p>
        </p:txBody>
      </p:sp>
    </p:spTree>
    <p:extLst>
      <p:ext uri="{BB962C8B-B14F-4D97-AF65-F5344CB8AC3E}">
        <p14:creationId xmlns:p14="http://schemas.microsoft.com/office/powerpoint/2010/main" val="3303439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30</a:t>
            </a:fld>
            <a:endParaRPr lang="id-ID"/>
          </a:p>
        </p:txBody>
      </p:sp>
    </p:spTree>
    <p:extLst>
      <p:ext uri="{BB962C8B-B14F-4D97-AF65-F5344CB8AC3E}">
        <p14:creationId xmlns:p14="http://schemas.microsoft.com/office/powerpoint/2010/main" val="317243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4</a:t>
            </a:fld>
            <a:endParaRPr lang="id-ID"/>
          </a:p>
        </p:txBody>
      </p:sp>
    </p:spTree>
    <p:extLst>
      <p:ext uri="{BB962C8B-B14F-4D97-AF65-F5344CB8AC3E}">
        <p14:creationId xmlns:p14="http://schemas.microsoft.com/office/powerpoint/2010/main" val="4179677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31</a:t>
            </a:fld>
            <a:endParaRPr lang="id-ID"/>
          </a:p>
        </p:txBody>
      </p:sp>
    </p:spTree>
    <p:extLst>
      <p:ext uri="{BB962C8B-B14F-4D97-AF65-F5344CB8AC3E}">
        <p14:creationId xmlns:p14="http://schemas.microsoft.com/office/powerpoint/2010/main" val="2497335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32</a:t>
            </a:fld>
            <a:endParaRPr lang="id-ID"/>
          </a:p>
        </p:txBody>
      </p:sp>
    </p:spTree>
    <p:extLst>
      <p:ext uri="{BB962C8B-B14F-4D97-AF65-F5344CB8AC3E}">
        <p14:creationId xmlns:p14="http://schemas.microsoft.com/office/powerpoint/2010/main" val="606534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33</a:t>
            </a:fld>
            <a:endParaRPr lang="id-ID"/>
          </a:p>
        </p:txBody>
      </p:sp>
    </p:spTree>
    <p:extLst>
      <p:ext uri="{BB962C8B-B14F-4D97-AF65-F5344CB8AC3E}">
        <p14:creationId xmlns:p14="http://schemas.microsoft.com/office/powerpoint/2010/main" val="194517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34</a:t>
            </a:fld>
            <a:endParaRPr lang="id-ID"/>
          </a:p>
        </p:txBody>
      </p:sp>
    </p:spTree>
    <p:extLst>
      <p:ext uri="{BB962C8B-B14F-4D97-AF65-F5344CB8AC3E}">
        <p14:creationId xmlns:p14="http://schemas.microsoft.com/office/powerpoint/2010/main" val="3075153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35</a:t>
            </a:fld>
            <a:endParaRPr lang="id-ID"/>
          </a:p>
        </p:txBody>
      </p:sp>
    </p:spTree>
    <p:extLst>
      <p:ext uri="{BB962C8B-B14F-4D97-AF65-F5344CB8AC3E}">
        <p14:creationId xmlns:p14="http://schemas.microsoft.com/office/powerpoint/2010/main" val="4168115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36</a:t>
            </a:fld>
            <a:endParaRPr lang="id-ID"/>
          </a:p>
        </p:txBody>
      </p:sp>
    </p:spTree>
    <p:extLst>
      <p:ext uri="{BB962C8B-B14F-4D97-AF65-F5344CB8AC3E}">
        <p14:creationId xmlns:p14="http://schemas.microsoft.com/office/powerpoint/2010/main" val="1872328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37</a:t>
            </a:fld>
            <a:endParaRPr lang="id-ID"/>
          </a:p>
        </p:txBody>
      </p:sp>
    </p:spTree>
    <p:extLst>
      <p:ext uri="{BB962C8B-B14F-4D97-AF65-F5344CB8AC3E}">
        <p14:creationId xmlns:p14="http://schemas.microsoft.com/office/powerpoint/2010/main" val="2045542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38</a:t>
            </a:fld>
            <a:endParaRPr lang="id-ID"/>
          </a:p>
        </p:txBody>
      </p:sp>
    </p:spTree>
    <p:extLst>
      <p:ext uri="{BB962C8B-B14F-4D97-AF65-F5344CB8AC3E}">
        <p14:creationId xmlns:p14="http://schemas.microsoft.com/office/powerpoint/2010/main" val="3913319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39</a:t>
            </a:fld>
            <a:endParaRPr lang="id-ID"/>
          </a:p>
        </p:txBody>
      </p:sp>
    </p:spTree>
    <p:extLst>
      <p:ext uri="{BB962C8B-B14F-4D97-AF65-F5344CB8AC3E}">
        <p14:creationId xmlns:p14="http://schemas.microsoft.com/office/powerpoint/2010/main" val="4130776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40</a:t>
            </a:fld>
            <a:endParaRPr lang="id-ID"/>
          </a:p>
        </p:txBody>
      </p:sp>
    </p:spTree>
    <p:extLst>
      <p:ext uri="{BB962C8B-B14F-4D97-AF65-F5344CB8AC3E}">
        <p14:creationId xmlns:p14="http://schemas.microsoft.com/office/powerpoint/2010/main" val="260955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 </a:t>
            </a:r>
            <a:r>
              <a:rPr lang="fr-FR" sz="1200" i="1" kern="1200" dirty="0">
                <a:solidFill>
                  <a:schemeClr val="tx1"/>
                </a:solidFill>
                <a:effectLst/>
                <a:latin typeface="+mn-lt"/>
                <a:ea typeface="+mn-ea"/>
                <a:cs typeface="+mn-cs"/>
              </a:rPr>
              <a:t>Première entreprise industrielle du Maroc, l’Office Chérifien des Phosphates (OCP) est un des leviers clé de l’économie marocaine depuis sa création en 1920.</a:t>
            </a:r>
          </a:p>
          <a:p>
            <a:r>
              <a:rPr lang="fr-FR" sz="1200" i="1" kern="1200" dirty="0">
                <a:solidFill>
                  <a:schemeClr val="tx1"/>
                </a:solidFill>
                <a:effectLst/>
                <a:latin typeface="+mn-lt"/>
                <a:ea typeface="+mn-ea"/>
                <a:cs typeface="+mn-cs"/>
              </a:rPr>
              <a:t>• L’OCP s’impose comme un des leaders mondiaux de l’industrie de phosphates et de la production d’engrais phosphatés.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1" kern="1200" dirty="0">
                <a:solidFill>
                  <a:schemeClr val="tx1"/>
                </a:solidFill>
                <a:effectLst/>
                <a:latin typeface="+mn-lt"/>
                <a:ea typeface="+mn-ea"/>
                <a:cs typeface="+mn-cs"/>
              </a:rPr>
              <a:t>• Le Groupe a connu une expansion considérable, Il gère aujourd’hui un portefeuille de 160 clients et se distingue par une forte présence à travers le Maroc et à l’étranger.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1" kern="1200" dirty="0">
                <a:solidFill>
                  <a:schemeClr val="tx1"/>
                </a:solidFill>
                <a:effectLst/>
                <a:latin typeface="+mn-lt"/>
                <a:ea typeface="+mn-ea"/>
                <a:cs typeface="+mn-cs"/>
              </a:rPr>
              <a:t>• Il a généré environ 42,7 Milliard de MAD en 2016</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1" kern="1200" dirty="0">
                <a:solidFill>
                  <a:schemeClr val="tx1"/>
                </a:solidFill>
                <a:effectLst/>
                <a:latin typeface="+mn-lt"/>
                <a:ea typeface="+mn-ea"/>
                <a:cs typeface="+mn-cs"/>
              </a:rPr>
              <a:t>• Son effectif est estimé par environ 21000 collaborateurs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5</a:t>
            </a:fld>
            <a:endParaRPr lang="id-ID"/>
          </a:p>
        </p:txBody>
      </p:sp>
    </p:spTree>
    <p:extLst>
      <p:ext uri="{BB962C8B-B14F-4D97-AF65-F5344CB8AC3E}">
        <p14:creationId xmlns:p14="http://schemas.microsoft.com/office/powerpoint/2010/main" val="642467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i="1" kern="1200" dirty="0">
                <a:solidFill>
                  <a:schemeClr val="tx1"/>
                </a:solidFill>
                <a:effectLst/>
                <a:latin typeface="+mn-lt"/>
                <a:ea typeface="+mn-ea"/>
                <a:cs typeface="+mn-cs"/>
              </a:rPr>
              <a:t>Au vu des opportunités stratégiques qu’offre le digital au groupe, L’OCP SA a décidé de créer une nouvelle entité « Digital Office » dirigée par un « Chief Digital </a:t>
            </a:r>
            <a:r>
              <a:rPr lang="fr-FR" sz="1200" i="1" kern="1200" dirty="0" err="1">
                <a:solidFill>
                  <a:schemeClr val="tx1"/>
                </a:solidFill>
                <a:effectLst/>
                <a:latin typeface="+mn-lt"/>
                <a:ea typeface="+mn-ea"/>
                <a:cs typeface="+mn-cs"/>
              </a:rPr>
              <a:t>Officer</a:t>
            </a:r>
            <a:r>
              <a:rPr lang="fr-FR" sz="1200" i="1" kern="1200" dirty="0">
                <a:solidFill>
                  <a:schemeClr val="tx1"/>
                </a:solidFill>
                <a:effectLst/>
                <a:latin typeface="+mn-lt"/>
                <a:ea typeface="+mn-ea"/>
                <a:cs typeface="+mn-cs"/>
              </a:rPr>
              <a:t> ». Cette entité est rattachée à la Direction Générale, et est en charge de conduire la transformation digitale et de renforcer la culture digitale au sein du groupe. Afin de créer les synergies nécessaires pour mener à bien sa mission, l’entité « Systèmes d’Information » lui est rattachée directement.</a:t>
            </a:r>
            <a:endParaRPr lang="en-US" sz="120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6</a:t>
            </a:fld>
            <a:endParaRPr lang="id-ID"/>
          </a:p>
        </p:txBody>
      </p:sp>
    </p:spTree>
    <p:extLst>
      <p:ext uri="{BB962C8B-B14F-4D97-AF65-F5344CB8AC3E}">
        <p14:creationId xmlns:p14="http://schemas.microsoft.com/office/powerpoint/2010/main" val="439756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Une digital </a:t>
            </a:r>
            <a:r>
              <a:rPr lang="fr-FR" sz="1200" i="1" kern="1200" dirty="0" err="1">
                <a:solidFill>
                  <a:schemeClr val="tx1"/>
                </a:solidFill>
                <a:effectLst/>
                <a:latin typeface="+mn-lt"/>
                <a:ea typeface="+mn-ea"/>
                <a:cs typeface="+mn-cs"/>
              </a:rPr>
              <a:t>factory</a:t>
            </a:r>
            <a:r>
              <a:rPr lang="fr-FR" sz="1200" i="1" kern="1200" dirty="0">
                <a:solidFill>
                  <a:schemeClr val="tx1"/>
                </a:solidFill>
                <a:effectLst/>
                <a:latin typeface="+mn-lt"/>
                <a:ea typeface="+mn-ea"/>
                <a:cs typeface="+mn-cs"/>
              </a:rPr>
              <a:t> est un lieu collaboratif et inventif, qui a fait son apparition il y a quelques années dans des entreprises de différents secteurs en Europe et aux Etats-Unis.</a:t>
            </a:r>
            <a:endParaRPr lang="en-US" sz="1200" kern="1200" dirty="0">
              <a:solidFill>
                <a:schemeClr val="tx1"/>
              </a:solidFill>
              <a:effectLst/>
              <a:latin typeface="+mn-lt"/>
              <a:ea typeface="+mn-ea"/>
              <a:cs typeface="+mn-cs"/>
            </a:endParaRPr>
          </a:p>
          <a:p>
            <a:r>
              <a:rPr lang="fr-FR" sz="1200" i="1" kern="1200" dirty="0">
                <a:solidFill>
                  <a:schemeClr val="tx1"/>
                </a:solidFill>
                <a:effectLst/>
                <a:latin typeface="+mn-lt"/>
                <a:ea typeface="+mn-ea"/>
                <a:cs typeface="+mn-cs"/>
              </a:rPr>
              <a:t>Il s'agit d'un laboratoire dédié à l'innovation qui regroupe des équipes aux  profils pluridisciplinaires engagées autour de la transformation globale de la compagnie -&gt;</a:t>
            </a:r>
          </a:p>
          <a:p>
            <a:r>
              <a:rPr lang="fr-FR" sz="1200" i="1" kern="1200" dirty="0">
                <a:solidFill>
                  <a:schemeClr val="tx1"/>
                </a:solidFill>
                <a:effectLst/>
                <a:latin typeface="+mn-lt"/>
                <a:ea typeface="+mn-ea"/>
                <a:cs typeface="+mn-cs"/>
              </a:rPr>
              <a:t>Qui incluent :</a:t>
            </a:r>
          </a:p>
          <a:p>
            <a:pPr marL="171450" indent="-171450">
              <a:buFontTx/>
              <a:buChar char="-"/>
            </a:pPr>
            <a:r>
              <a:rPr lang="fr-FR" sz="1200" i="1" kern="1200" dirty="0">
                <a:solidFill>
                  <a:schemeClr val="tx1"/>
                </a:solidFill>
                <a:effectLst/>
                <a:latin typeface="+mn-lt"/>
                <a:ea typeface="+mn-ea"/>
                <a:cs typeface="+mn-cs"/>
              </a:rPr>
              <a:t>des Scrum Masters (coaches agiles)</a:t>
            </a:r>
          </a:p>
          <a:p>
            <a:pPr marL="171450" indent="-171450">
              <a:buFontTx/>
              <a:buChar char="-"/>
            </a:pPr>
            <a:r>
              <a:rPr lang="fr-FR" sz="1200" i="1" kern="1200" dirty="0">
                <a:solidFill>
                  <a:schemeClr val="tx1"/>
                </a:solidFill>
                <a:effectLst/>
                <a:latin typeface="+mn-lt"/>
                <a:ea typeface="+mn-ea"/>
                <a:cs typeface="+mn-cs"/>
              </a:rPr>
              <a:t>des Product </a:t>
            </a:r>
            <a:r>
              <a:rPr lang="fr-FR" sz="1200" i="1" kern="1200" dirty="0" err="1">
                <a:solidFill>
                  <a:schemeClr val="tx1"/>
                </a:solidFill>
                <a:effectLst/>
                <a:latin typeface="+mn-lt"/>
                <a:ea typeface="+mn-ea"/>
                <a:cs typeface="+mn-cs"/>
              </a:rPr>
              <a:t>Owners</a:t>
            </a:r>
            <a:r>
              <a:rPr lang="fr-FR" sz="1200" i="1" kern="1200" dirty="0">
                <a:solidFill>
                  <a:schemeClr val="tx1"/>
                </a:solidFill>
                <a:effectLst/>
                <a:latin typeface="+mn-lt"/>
                <a:ea typeface="+mn-ea"/>
                <a:cs typeface="+mn-cs"/>
              </a:rPr>
              <a:t> (chefs de produit)</a:t>
            </a:r>
          </a:p>
          <a:p>
            <a:pPr marL="171450" indent="-171450">
              <a:buFontTx/>
              <a:buChar char="-"/>
            </a:pPr>
            <a:r>
              <a:rPr lang="fr-FR" sz="1200" i="1" kern="1200" dirty="0">
                <a:solidFill>
                  <a:schemeClr val="tx1"/>
                </a:solidFill>
                <a:effectLst/>
                <a:latin typeface="+mn-lt"/>
                <a:ea typeface="+mn-ea"/>
                <a:cs typeface="+mn-cs"/>
              </a:rPr>
              <a:t>des Full-Stack développeurs ( livrer rapidement ) </a:t>
            </a:r>
          </a:p>
          <a:p>
            <a:pPr marL="171450" indent="-171450">
              <a:buFontTx/>
              <a:buChar char="-"/>
            </a:pPr>
            <a:r>
              <a:rPr lang="fr-FR" sz="1200" i="1" kern="1200" dirty="0">
                <a:solidFill>
                  <a:schemeClr val="tx1"/>
                </a:solidFill>
                <a:effectLst/>
                <a:latin typeface="+mn-lt"/>
                <a:ea typeface="+mn-ea"/>
                <a:cs typeface="+mn-cs"/>
              </a:rPr>
              <a:t>des Data Scientists (analystes de données)</a:t>
            </a:r>
          </a:p>
          <a:p>
            <a:pPr marL="171450" indent="-171450">
              <a:buFontTx/>
              <a:buChar char="-"/>
            </a:pPr>
            <a:r>
              <a:rPr lang="fr-FR" sz="1200" i="1" kern="1200" dirty="0">
                <a:solidFill>
                  <a:schemeClr val="tx1"/>
                </a:solidFill>
                <a:effectLst/>
                <a:latin typeface="+mn-lt"/>
                <a:ea typeface="+mn-ea"/>
                <a:cs typeface="+mn-cs"/>
              </a:rPr>
              <a:t>une équipe DevOps (veille sur l'intégration continue des projets) </a:t>
            </a:r>
          </a:p>
          <a:p>
            <a:pPr marL="171450" indent="-171450">
              <a:buFontTx/>
              <a:buChar char="-"/>
            </a:pPr>
            <a:r>
              <a:rPr lang="fr-FR" sz="1200" i="1" kern="1200" dirty="0">
                <a:solidFill>
                  <a:schemeClr val="tx1"/>
                </a:solidFill>
                <a:effectLst/>
                <a:latin typeface="+mn-lt"/>
                <a:ea typeface="+mn-ea"/>
                <a:cs typeface="+mn-cs"/>
              </a:rPr>
              <a:t>des Delivery Lead (manager l’équipe)</a:t>
            </a:r>
          </a:p>
          <a:p>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7</a:t>
            </a:fld>
            <a:endParaRPr lang="id-ID"/>
          </a:p>
        </p:txBody>
      </p:sp>
    </p:spTree>
    <p:extLst>
      <p:ext uri="{BB962C8B-B14F-4D97-AF65-F5344CB8AC3E}">
        <p14:creationId xmlns:p14="http://schemas.microsoft.com/office/powerpoint/2010/main" val="53894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Pour notre projet, on s'intéresse au processus d’approvisionnement qui comporte les étapes suivantes:</a:t>
            </a:r>
          </a:p>
          <a:p>
            <a:endParaRPr lang="fr-FR" dirty="0"/>
          </a:p>
          <a:p>
            <a:r>
              <a:rPr lang="fr-FR" dirty="0"/>
              <a:t>EB faite par le demandeur, si cette</a:t>
            </a:r>
            <a:r>
              <a:rPr lang="fr-FR" baseline="0" dirty="0"/>
              <a:t> EB est validée par le service d’approvisionnement, elle devient une DA. Cette DA subit tout un </a:t>
            </a:r>
            <a:r>
              <a:rPr lang="fr-FR" baseline="0" dirty="0" err="1"/>
              <a:t>process</a:t>
            </a:r>
            <a:r>
              <a:rPr lang="fr-FR" baseline="0" dirty="0"/>
              <a:t> avant qu’elle passe à l’étape de l’AO. Une fois à la phase AO, des évaluations sont faites par une commission afin de choisir le fournisseur. Une fois le fournisseur </a:t>
            </a:r>
            <a:r>
              <a:rPr lang="fr-FR" baseline="0" dirty="0" err="1"/>
              <a:t>séléctionné</a:t>
            </a:r>
            <a:r>
              <a:rPr lang="fr-FR" baseline="0" dirty="0"/>
              <a:t>, le </a:t>
            </a:r>
            <a:r>
              <a:rPr lang="fr-FR" baseline="0" dirty="0" err="1"/>
              <a:t>process</a:t>
            </a:r>
            <a:r>
              <a:rPr lang="fr-FR" baseline="0" dirty="0"/>
              <a:t> de la commande se lance suivit de la livraison ensuite la facturation et enfin le règlement.</a:t>
            </a:r>
            <a:endParaRPr lang="fr-FR" dirty="0"/>
          </a:p>
          <a:p>
            <a:r>
              <a:rPr lang="fr-FR" dirty="0"/>
              <a:t>La complexité de ce processus et la volonté de le</a:t>
            </a:r>
            <a:r>
              <a:rPr lang="fr-FR" baseline="0" dirty="0"/>
              <a:t> couvrir de bout en bout a amené au lancement du projet Requestor.</a:t>
            </a:r>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8</a:t>
            </a:fld>
            <a:endParaRPr lang="id-ID"/>
          </a:p>
        </p:txBody>
      </p:sp>
    </p:spTree>
    <p:extLst>
      <p:ext uri="{BB962C8B-B14F-4D97-AF65-F5344CB8AC3E}">
        <p14:creationId xmlns:p14="http://schemas.microsoft.com/office/powerpoint/2010/main" val="3447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u="none" strike="noStrike" kern="1200" baseline="0" dirty="0">
                <a:solidFill>
                  <a:schemeClr val="tx1"/>
                </a:solidFill>
                <a:latin typeface="+mn-lt"/>
                <a:ea typeface="+mn-ea"/>
                <a:cs typeface="+mn-cs"/>
              </a:rPr>
              <a:t>Notre projet de stage consiste à contribuer à la réalisation de la plateforme « Requestor » du grand projet « Digital procurement ». Il entre dans le cadre de la stratégie de digitalisation des processus du groupe OCP et de ses flux d’informations.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p>
          <a:p>
            <a:r>
              <a:rPr lang="fr-FR" sz="1200" b="0" i="1" u="none" strike="noStrike" kern="1200" baseline="0" dirty="0">
                <a:solidFill>
                  <a:schemeClr val="tx1"/>
                </a:solidFill>
                <a:latin typeface="+mn-lt"/>
                <a:ea typeface="+mn-ea"/>
                <a:cs typeface="+mn-cs"/>
              </a:rPr>
              <a:t>Elle est destinée principalement aux chefs de projet qui travaillent au sein du groupe afin de leur permettre d’avoir, en temps réel, plus de transparence sur l’ensemble des étapes du processus d’approvisionnement.</a:t>
            </a:r>
          </a:p>
          <a:p>
            <a:endParaRPr lang="fr-FR" sz="1200" b="0" i="1" u="none" strike="noStrike" kern="1200" baseline="0" dirty="0">
              <a:solidFill>
                <a:schemeClr val="tx1"/>
              </a:solidFill>
              <a:latin typeface="+mn-lt"/>
              <a:ea typeface="+mn-ea"/>
              <a:cs typeface="+mn-cs"/>
            </a:endParaRPr>
          </a:p>
          <a:p>
            <a:r>
              <a:rPr lang="fr-FR" sz="1200" b="0" i="1" u="none" strike="noStrike" kern="1200" baseline="0" dirty="0">
                <a:solidFill>
                  <a:schemeClr val="tx1"/>
                </a:solidFill>
                <a:latin typeface="+mn-lt"/>
                <a:ea typeface="+mn-ea"/>
                <a:cs typeface="+mn-cs"/>
              </a:rPr>
              <a:t>Elle va permettre principalement de:</a:t>
            </a:r>
            <a:endParaRPr lang="id-ID" dirty="0"/>
          </a:p>
        </p:txBody>
      </p:sp>
      <p:sp>
        <p:nvSpPr>
          <p:cNvPr id="4" name="Slide Number Placeholder 3"/>
          <p:cNvSpPr>
            <a:spLocks noGrp="1"/>
          </p:cNvSpPr>
          <p:nvPr>
            <p:ph type="sldNum" sz="quarter" idx="10"/>
          </p:nvPr>
        </p:nvSpPr>
        <p:spPr/>
        <p:txBody>
          <a:bodyPr/>
          <a:lstStyle/>
          <a:p>
            <a:fld id="{FBB5A0E7-F41C-416F-ABA3-7472EA70D9A6}" type="slidenum">
              <a:rPr lang="id-ID" smtClean="0"/>
              <a:t>9</a:t>
            </a:fld>
            <a:endParaRPr lang="id-ID"/>
          </a:p>
        </p:txBody>
      </p:sp>
    </p:spTree>
    <p:extLst>
      <p:ext uri="{BB962C8B-B14F-4D97-AF65-F5344CB8AC3E}">
        <p14:creationId xmlns:p14="http://schemas.microsoft.com/office/powerpoint/2010/main" val="161527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BB5A0E7-F41C-416F-ABA3-7472EA70D9A6}" type="slidenum">
              <a:rPr lang="id-ID" smtClean="0"/>
              <a:t>10</a:t>
            </a:fld>
            <a:endParaRPr lang="id-ID"/>
          </a:p>
        </p:txBody>
      </p:sp>
    </p:spTree>
    <p:extLst>
      <p:ext uri="{BB962C8B-B14F-4D97-AF65-F5344CB8AC3E}">
        <p14:creationId xmlns:p14="http://schemas.microsoft.com/office/powerpoint/2010/main" val="279104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A048-DE52-4099-89A9-D742C439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75976-D36C-4A47-90FF-F06C79B63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1165C7-4679-4BFE-ACE4-18AF09DB1A6A}"/>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5" name="Footer Placeholder 4">
            <a:extLst>
              <a:ext uri="{FF2B5EF4-FFF2-40B4-BE49-F238E27FC236}">
                <a16:creationId xmlns:a16="http://schemas.microsoft.com/office/drawing/2014/main" id="{9E0CECF7-79FB-493A-A1FC-200B369D1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AF5F2-85EA-4AC5-8E93-71C3B3A2107E}"/>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381182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7B66-7031-4421-BEE7-C4A05D645F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9D912-5B8C-475A-B738-F4F8FADAB9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593BE-D33B-451B-9C3F-ED9846D80A0D}"/>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5" name="Footer Placeholder 4">
            <a:extLst>
              <a:ext uri="{FF2B5EF4-FFF2-40B4-BE49-F238E27FC236}">
                <a16:creationId xmlns:a16="http://schemas.microsoft.com/office/drawing/2014/main" id="{A30638E1-F896-405E-B95C-3BB5E71D4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5CD40-8B8E-4139-B8CC-40BFF6FDD0E4}"/>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5356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BA56A-8F1E-4883-B7B7-39971FA22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785EB-7CC8-4DB6-96F1-E90F3BB6A1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9B05F-C261-47F8-8B63-4A3B4315BEE4}"/>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5" name="Footer Placeholder 4">
            <a:extLst>
              <a:ext uri="{FF2B5EF4-FFF2-40B4-BE49-F238E27FC236}">
                <a16:creationId xmlns:a16="http://schemas.microsoft.com/office/drawing/2014/main" id="{92A4048F-82AB-489C-A6FB-AB3BC400A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7733C-73A0-4E2E-8204-DC88C8EE3700}"/>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200025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972C-6B71-43DC-B774-02C7F1430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1ED7D-6DEF-4274-8447-70D3000DC1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F9D28-41D3-4585-9D80-3399701008E2}"/>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5" name="Footer Placeholder 4">
            <a:extLst>
              <a:ext uri="{FF2B5EF4-FFF2-40B4-BE49-F238E27FC236}">
                <a16:creationId xmlns:a16="http://schemas.microsoft.com/office/drawing/2014/main" id="{1102FBF4-B7DF-402B-90F2-7A8F30B57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AD76-78B6-4B63-90DE-F112115AB9E8}"/>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32542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9F74-6AD6-48ED-BE72-0F3155F2A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38181-72BF-4875-9D52-05D99176C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6FED1D-AAEA-4FAC-B6FA-4597E3AB8CAA}"/>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5" name="Footer Placeholder 4">
            <a:extLst>
              <a:ext uri="{FF2B5EF4-FFF2-40B4-BE49-F238E27FC236}">
                <a16:creationId xmlns:a16="http://schemas.microsoft.com/office/drawing/2014/main" id="{B231A97C-0C44-4D95-9A25-6870B811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84090-BDF0-40F4-A4C3-86483EEB582B}"/>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201937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FF18-D778-4720-A41A-ABACFD2BE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7E0553-63D1-4BB5-ACA6-C10BAECA4F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5D3EE-98BA-4F8A-A110-B21B478E45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24FC5-7F8E-4C68-889A-87C4F3C9811C}"/>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6" name="Footer Placeholder 5">
            <a:extLst>
              <a:ext uri="{FF2B5EF4-FFF2-40B4-BE49-F238E27FC236}">
                <a16:creationId xmlns:a16="http://schemas.microsoft.com/office/drawing/2014/main" id="{9DF8AC7A-8171-401E-9B2C-B215AE065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BD4E4-F354-47C6-AE3D-B0C041796EFC}"/>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29684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535B-616A-4771-9E56-1C29A44C99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2E727-93E5-47C9-91F5-5CA0ADE5E3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FF3D75-7B0D-4691-9480-5F0777E91B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5ADB8-A837-4CFA-A186-D77240A66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611111-20FC-433A-83FB-002C835BBA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91AF62-3E9B-4863-9CB0-152D94E70357}"/>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8" name="Footer Placeholder 7">
            <a:extLst>
              <a:ext uri="{FF2B5EF4-FFF2-40B4-BE49-F238E27FC236}">
                <a16:creationId xmlns:a16="http://schemas.microsoft.com/office/drawing/2014/main" id="{ACB55385-F3F5-4DEE-9ECA-7441228F12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B1FD5-AB22-41BF-A5E4-BEBCBF73A1A2}"/>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312844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E8-51EF-43B3-879A-25A74BB91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E790E-8825-4865-8794-9C737AE168BD}"/>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4" name="Footer Placeholder 3">
            <a:extLst>
              <a:ext uri="{FF2B5EF4-FFF2-40B4-BE49-F238E27FC236}">
                <a16:creationId xmlns:a16="http://schemas.microsoft.com/office/drawing/2014/main" id="{FE235627-3B15-48E4-9872-3E6CB33912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954D0-6985-4762-8982-0CAAC16E9618}"/>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351858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69AD-7F66-41CF-BD27-31914705D4BF}"/>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3" name="Footer Placeholder 2">
            <a:extLst>
              <a:ext uri="{FF2B5EF4-FFF2-40B4-BE49-F238E27FC236}">
                <a16:creationId xmlns:a16="http://schemas.microsoft.com/office/drawing/2014/main" id="{0E69EAF9-1D83-46E1-AE11-C166B39F2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48946-28A2-4A01-9F7E-A101B596D643}"/>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183784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FECD-AFA0-49BA-85FD-D1B56A778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18F86A-6844-4BC3-8C19-EAD8552D6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C2767-30F1-40D4-A9E9-7D1C51F7D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2F206-25EB-4C4B-AE05-F83260AEA36A}"/>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6" name="Footer Placeholder 5">
            <a:extLst>
              <a:ext uri="{FF2B5EF4-FFF2-40B4-BE49-F238E27FC236}">
                <a16:creationId xmlns:a16="http://schemas.microsoft.com/office/drawing/2014/main" id="{D295B532-5AE8-4848-8888-6923DB454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470D9-C19D-4DEB-AE4F-E1DFD54A936E}"/>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297676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531B-9D82-4536-A9AD-9F35B68FA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EDEEB0-B1AC-47EC-8A91-6A487FB37D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D819E7-B163-474E-9491-DFF98A044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782799-3A88-4694-AE03-EDEB1245FAEB}"/>
              </a:ext>
            </a:extLst>
          </p:cNvPr>
          <p:cNvSpPr>
            <a:spLocks noGrp="1"/>
          </p:cNvSpPr>
          <p:nvPr>
            <p:ph type="dt" sz="half" idx="10"/>
          </p:nvPr>
        </p:nvSpPr>
        <p:spPr/>
        <p:txBody>
          <a:bodyPr/>
          <a:lstStyle/>
          <a:p>
            <a:fld id="{EA506703-7025-4FCF-B7B2-B222F16C3C63}" type="datetimeFigureOut">
              <a:rPr lang="en-US" smtClean="0"/>
              <a:t>6/24/2018</a:t>
            </a:fld>
            <a:endParaRPr lang="en-US"/>
          </a:p>
        </p:txBody>
      </p:sp>
      <p:sp>
        <p:nvSpPr>
          <p:cNvPr id="6" name="Footer Placeholder 5">
            <a:extLst>
              <a:ext uri="{FF2B5EF4-FFF2-40B4-BE49-F238E27FC236}">
                <a16:creationId xmlns:a16="http://schemas.microsoft.com/office/drawing/2014/main" id="{71ABC87D-96D5-4BDE-9D84-FA563CA73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85D4A-B391-43BC-A2E4-844CBCA08E81}"/>
              </a:ext>
            </a:extLst>
          </p:cNvPr>
          <p:cNvSpPr>
            <a:spLocks noGrp="1"/>
          </p:cNvSpPr>
          <p:nvPr>
            <p:ph type="sldNum" sz="quarter" idx="12"/>
          </p:nvPr>
        </p:nvSpPr>
        <p:spPr/>
        <p:txBody>
          <a:bodyPr/>
          <a:lstStyle/>
          <a:p>
            <a:fld id="{BA449C02-2B8C-418E-8327-A0042A5CB0D8}" type="slidenum">
              <a:rPr lang="en-US" smtClean="0"/>
              <a:t>‹#›</a:t>
            </a:fld>
            <a:endParaRPr lang="en-US"/>
          </a:p>
        </p:txBody>
      </p:sp>
    </p:spTree>
    <p:extLst>
      <p:ext uri="{BB962C8B-B14F-4D97-AF65-F5344CB8AC3E}">
        <p14:creationId xmlns:p14="http://schemas.microsoft.com/office/powerpoint/2010/main" val="69174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E325D-12FF-4F0D-9D64-ED9095885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3627C5-7795-4C19-804F-56233F161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3E7CA-0CED-4B68-AA0A-30AF869FD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06703-7025-4FCF-B7B2-B222F16C3C63}" type="datetimeFigureOut">
              <a:rPr lang="en-US" smtClean="0"/>
              <a:t>6/24/2018</a:t>
            </a:fld>
            <a:endParaRPr lang="en-US"/>
          </a:p>
        </p:txBody>
      </p:sp>
      <p:sp>
        <p:nvSpPr>
          <p:cNvPr id="5" name="Footer Placeholder 4">
            <a:extLst>
              <a:ext uri="{FF2B5EF4-FFF2-40B4-BE49-F238E27FC236}">
                <a16:creationId xmlns:a16="http://schemas.microsoft.com/office/drawing/2014/main" id="{2B0045AD-6D2D-4A7F-88A4-801BCF0FD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AD5682-6107-4580-A0D4-0D5942274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49C02-2B8C-418E-8327-A0042A5CB0D8}" type="slidenum">
              <a:rPr lang="en-US" smtClean="0"/>
              <a:t>‹#›</a:t>
            </a:fld>
            <a:endParaRPr lang="en-US"/>
          </a:p>
        </p:txBody>
      </p:sp>
    </p:spTree>
    <p:extLst>
      <p:ext uri="{BB962C8B-B14F-4D97-AF65-F5344CB8AC3E}">
        <p14:creationId xmlns:p14="http://schemas.microsoft.com/office/powerpoint/2010/main" val="224698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p:nvPr/>
        </p:nvSpPr>
        <p:spPr>
          <a:xfrm>
            <a:off x="0" y="1794633"/>
            <a:ext cx="12192000" cy="2084298"/>
          </a:xfrm>
          <a:prstGeom prst="rect">
            <a:avLst/>
          </a:prstGeom>
          <a:solidFill>
            <a:schemeClr val="accent6"/>
          </a:solidFill>
          <a:ln w="12700">
            <a:miter lim="400000"/>
          </a:ln>
        </p:spPr>
        <p:txBody>
          <a:bodyPr lIns="14288" tIns="14288" rIns="14288" bIns="14288" anchor="ctr"/>
          <a:lstStyle/>
          <a:p>
            <a:endParaRPr lang="fr-FR" sz="1500" dirty="0">
              <a:latin typeface="Asap" panose="020F0504030102060203" pitchFamily="34" charset="0"/>
            </a:endParaRPr>
          </a:p>
        </p:txBody>
      </p:sp>
      <p:sp>
        <p:nvSpPr>
          <p:cNvPr id="5" name="Shape 70"/>
          <p:cNvSpPr/>
          <p:nvPr/>
        </p:nvSpPr>
        <p:spPr>
          <a:xfrm>
            <a:off x="2284175" y="2055799"/>
            <a:ext cx="7623650" cy="1561966"/>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defRPr sz="8800">
                <a:solidFill>
                  <a:srgbClr val="FFFFFF"/>
                </a:solidFill>
              </a:defRPr>
            </a:lvl1pPr>
          </a:lstStyle>
          <a:p>
            <a:pPr algn="ctr"/>
            <a:r>
              <a:rPr lang="fr-FR" sz="3300" b="1" dirty="0">
                <a:latin typeface="Lucida Sans Unicode" panose="020B0602030504020204" pitchFamily="34" charset="0"/>
                <a:cs typeface="Lucida Sans Unicode" panose="020B0602030504020204" pitchFamily="34" charset="0"/>
              </a:rPr>
              <a:t>Contribution à la mise en place de la plateforme </a:t>
            </a:r>
            <a:r>
              <a:rPr lang="fr-FR" sz="3300" b="1" dirty="0" err="1">
                <a:latin typeface="Lucida Sans Unicode" panose="020B0602030504020204" pitchFamily="34" charset="0"/>
                <a:cs typeface="Lucida Sans Unicode" panose="020B0602030504020204" pitchFamily="34" charset="0"/>
              </a:rPr>
              <a:t>Requestor</a:t>
            </a:r>
            <a:r>
              <a:rPr lang="fr-FR" sz="3300" b="1" dirty="0">
                <a:latin typeface="Lucida Sans Unicode" panose="020B0602030504020204" pitchFamily="34" charset="0"/>
                <a:cs typeface="Lucida Sans Unicode" panose="020B0602030504020204" pitchFamily="34" charset="0"/>
              </a:rPr>
              <a:t> du projet Digital </a:t>
            </a:r>
            <a:r>
              <a:rPr lang="fr-FR" sz="3300" b="1" dirty="0" err="1">
                <a:latin typeface="Lucida Sans Unicode" panose="020B0602030504020204" pitchFamily="34" charset="0"/>
                <a:cs typeface="Lucida Sans Unicode" panose="020B0602030504020204" pitchFamily="34" charset="0"/>
              </a:rPr>
              <a:t>Procurement</a:t>
            </a:r>
            <a:endParaRPr lang="fr-FR" sz="3300" dirty="0">
              <a:latin typeface="Lucida Sans Unicode" panose="020B0602030504020204" pitchFamily="34" charset="0"/>
              <a:cs typeface="Lucida Sans Unicode" panose="020B0602030504020204" pitchFamily="34" charset="0"/>
            </a:endParaRPr>
          </a:p>
        </p:txBody>
      </p:sp>
      <p:sp>
        <p:nvSpPr>
          <p:cNvPr id="7" name="Shape 72"/>
          <p:cNvSpPr txBox="1">
            <a:spLocks/>
          </p:cNvSpPr>
          <p:nvPr/>
        </p:nvSpPr>
        <p:spPr>
          <a:xfrm>
            <a:off x="474478" y="4607165"/>
            <a:ext cx="2588762" cy="258635"/>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BOUMHICHA El Mehdi</a:t>
            </a:r>
          </a:p>
        </p:txBody>
      </p:sp>
      <p:sp>
        <p:nvSpPr>
          <p:cNvPr id="9" name="Shape 74"/>
          <p:cNvSpPr/>
          <p:nvPr/>
        </p:nvSpPr>
        <p:spPr>
          <a:xfrm>
            <a:off x="474478" y="4105784"/>
            <a:ext cx="1743394" cy="419346"/>
          </a:xfrm>
          <a:prstGeom prst="rect">
            <a:avLst/>
          </a:prstGeom>
          <a:ln w="12700">
            <a:miter lim="400000"/>
          </a:ln>
          <a:extLst>
            <a:ext uri="{C572A759-6A51-4108-AA02-DFA0A04FC94B}">
              <ma14:wrappingTextBoxFlag xmlns="" xmlns:ma14="http://schemas.microsoft.com/office/mac/drawingml/2011/main" val="1"/>
            </a:ext>
          </a:extLst>
        </p:spPr>
        <p:txBody>
          <a:bodyPr lIns="19050" tIns="19050" rIns="19050" bIns="19050" anchor="ctr">
            <a:spAutoFit/>
          </a:bodyPr>
          <a:lstStyle>
            <a:lvl1pPr>
              <a:lnSpc>
                <a:spcPct val="150000"/>
              </a:lnSpc>
              <a:spcBef>
                <a:spcPts val="4500"/>
              </a:spcBef>
              <a:defRPr sz="2200" cap="none">
                <a:latin typeface="Aller"/>
                <a:ea typeface="Aller"/>
                <a:cs typeface="Aller"/>
                <a:sym typeface="Aller"/>
              </a:defRPr>
            </a:lvl1pPr>
          </a:lstStyle>
          <a:p>
            <a:r>
              <a:rPr lang="fr-FR" sz="1800" dirty="0">
                <a:solidFill>
                  <a:schemeClr val="accent6"/>
                </a:solidFill>
                <a:latin typeface="Lucida Sans Unicode" panose="020B0602030504020204" pitchFamily="34" charset="0"/>
                <a:cs typeface="Lucida Sans Unicode" panose="020B0602030504020204" pitchFamily="34" charset="0"/>
              </a:rPr>
              <a:t>Présenté par:</a:t>
            </a:r>
          </a:p>
        </p:txBody>
      </p:sp>
      <p:pic>
        <p:nvPicPr>
          <p:cNvPr id="12" name="Image 11" descr="C:\Users\0Be95\Desktop\LogoEHTP.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96" y="422524"/>
            <a:ext cx="1675177" cy="725910"/>
          </a:xfrm>
          <a:prstGeom prst="rect">
            <a:avLst/>
          </a:prstGeom>
          <a:noFill/>
          <a:ln>
            <a:noFill/>
          </a:ln>
        </p:spPr>
      </p:pic>
      <p:sp>
        <p:nvSpPr>
          <p:cNvPr id="14" name="Shape 72"/>
          <p:cNvSpPr txBox="1">
            <a:spLocks/>
          </p:cNvSpPr>
          <p:nvPr/>
        </p:nvSpPr>
        <p:spPr>
          <a:xfrm>
            <a:off x="4783164" y="589327"/>
            <a:ext cx="2906881" cy="477072"/>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pPr algn="ctr"/>
            <a:r>
              <a:rPr lang="fr-FR" sz="1400" dirty="0">
                <a:solidFill>
                  <a:schemeClr val="accent6"/>
                </a:solidFill>
                <a:latin typeface="Asap Medium" panose="020F0604030102060203" pitchFamily="34" charset="0"/>
              </a:rPr>
              <a:t>Mémoire de Projet Fin d’Études</a:t>
            </a:r>
          </a:p>
        </p:txBody>
      </p:sp>
      <p:sp>
        <p:nvSpPr>
          <p:cNvPr id="15" name="Shape 72"/>
          <p:cNvSpPr txBox="1">
            <a:spLocks/>
          </p:cNvSpPr>
          <p:nvPr/>
        </p:nvSpPr>
        <p:spPr>
          <a:xfrm>
            <a:off x="474478" y="4885578"/>
            <a:ext cx="2771642" cy="371178"/>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LMOUSSAOUI Mohamed</a:t>
            </a:r>
          </a:p>
        </p:txBody>
      </p:sp>
      <p:sp>
        <p:nvSpPr>
          <p:cNvPr id="25" name="Espace réservé de la date 5"/>
          <p:cNvSpPr txBox="1">
            <a:spLocks/>
          </p:cNvSpPr>
          <p:nvPr/>
        </p:nvSpPr>
        <p:spPr>
          <a:xfrm>
            <a:off x="499388" y="6173787"/>
            <a:ext cx="2057400" cy="365125"/>
          </a:xfrm>
          <a:prstGeom prst="rect">
            <a:avLst/>
          </a:prstGeom>
          <a:solidFill>
            <a:schemeClr val="bg1"/>
          </a:solidFill>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sap" panose="020F0504030102060203" pitchFamily="34" charset="0"/>
              </a:rPr>
              <a:t>22/06/2018</a:t>
            </a:r>
          </a:p>
        </p:txBody>
      </p:sp>
      <p:sp>
        <p:nvSpPr>
          <p:cNvPr id="2" name="Espace réservé du numéro de diapositive 1"/>
          <p:cNvSpPr>
            <a:spLocks noGrp="1"/>
          </p:cNvSpPr>
          <p:nvPr>
            <p:ph type="sldNum" sz="quarter" idx="12"/>
          </p:nvPr>
        </p:nvSpPr>
        <p:spPr/>
        <p:txBody>
          <a:bodyPr/>
          <a:lstStyle/>
          <a:p>
            <a:fld id="{2476CA8B-E376-4C73-9B78-83D007D77E53}" type="slidenum">
              <a:rPr lang="id-ID" smtClean="0">
                <a:latin typeface="Asap" panose="020F0504030102060203" pitchFamily="34" charset="0"/>
              </a:rPr>
              <a:t>1</a:t>
            </a:fld>
            <a:endParaRPr lang="id-ID" dirty="0">
              <a:latin typeface="Asap" panose="020F0504030102060203" pitchFamily="34" charset="0"/>
            </a:endParaRPr>
          </a:p>
        </p:txBody>
      </p:sp>
      <p:sp>
        <p:nvSpPr>
          <p:cNvPr id="19" name="Espace réservé du pied de page 1"/>
          <p:cNvSpPr txBox="1">
            <a:spLocks/>
          </p:cNvSpPr>
          <p:nvPr/>
        </p:nvSpPr>
        <p:spPr>
          <a:xfrm>
            <a:off x="7637721" y="6261804"/>
            <a:ext cx="2604977" cy="365125"/>
          </a:xfrm>
          <a:prstGeom prst="rect">
            <a:avLst/>
          </a:prstGeom>
          <a:solidFill>
            <a:schemeClr val="bg1"/>
          </a:solidFill>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fr-FR" dirty="0">
              <a:latin typeface="Asap" panose="020F0504030102060203" pitchFamily="34" charset="0"/>
            </a:endParaRPr>
          </a:p>
        </p:txBody>
      </p:sp>
      <p:sp>
        <p:nvSpPr>
          <p:cNvPr id="20" name="Espace réservé de la date 5"/>
          <p:cNvSpPr txBox="1">
            <a:spLocks/>
          </p:cNvSpPr>
          <p:nvPr/>
        </p:nvSpPr>
        <p:spPr>
          <a:xfrm>
            <a:off x="4554280" y="6275346"/>
            <a:ext cx="2250440" cy="365125"/>
          </a:xfrm>
          <a:prstGeom prst="rect">
            <a:avLst/>
          </a:prstGeom>
          <a:solidFill>
            <a:schemeClr val="bg1"/>
          </a:solidFill>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a:latin typeface="Asap" panose="020F0504030102060203" pitchFamily="34" charset="0"/>
              </a:rPr>
              <a:t>Année universitaire 2017/2018</a:t>
            </a:r>
          </a:p>
        </p:txBody>
      </p:sp>
      <p:pic>
        <p:nvPicPr>
          <p:cNvPr id="23" name="Picture 22">
            <a:extLst>
              <a:ext uri="{FF2B5EF4-FFF2-40B4-BE49-F238E27FC236}">
                <a16:creationId xmlns:a16="http://schemas.microsoft.com/office/drawing/2014/main" id="{4D90F56B-1C32-463D-BE69-10BB10265C1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845828" y="197012"/>
            <a:ext cx="846784" cy="1176935"/>
          </a:xfrm>
          <a:prstGeom prst="rect">
            <a:avLst/>
          </a:prstGeom>
        </p:spPr>
      </p:pic>
      <p:sp>
        <p:nvSpPr>
          <p:cNvPr id="16" name="Shape 72">
            <a:extLst>
              <a:ext uri="{FF2B5EF4-FFF2-40B4-BE49-F238E27FC236}">
                <a16:creationId xmlns:a16="http://schemas.microsoft.com/office/drawing/2014/main" id="{CB1EBB88-53B4-4BF0-85CE-B8B9CE6C7A9C}"/>
              </a:ext>
            </a:extLst>
          </p:cNvPr>
          <p:cNvSpPr txBox="1">
            <a:spLocks/>
          </p:cNvSpPr>
          <p:nvPr/>
        </p:nvSpPr>
        <p:spPr>
          <a:xfrm>
            <a:off x="8036813" y="4573978"/>
            <a:ext cx="3655799" cy="279887"/>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Mme ADDOU Malika – EHTP</a:t>
            </a:r>
          </a:p>
        </p:txBody>
      </p:sp>
      <p:sp>
        <p:nvSpPr>
          <p:cNvPr id="17" name="Shape 74">
            <a:extLst>
              <a:ext uri="{FF2B5EF4-FFF2-40B4-BE49-F238E27FC236}">
                <a16:creationId xmlns:a16="http://schemas.microsoft.com/office/drawing/2014/main" id="{9F62F382-F8E9-44EB-BD98-57426729076E}"/>
              </a:ext>
            </a:extLst>
          </p:cNvPr>
          <p:cNvSpPr/>
          <p:nvPr/>
        </p:nvSpPr>
        <p:spPr>
          <a:xfrm>
            <a:off x="8036812" y="4105784"/>
            <a:ext cx="2809013" cy="419346"/>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nSpc>
                <a:spcPct val="150000"/>
              </a:lnSpc>
              <a:spcBef>
                <a:spcPts val="4500"/>
              </a:spcBef>
              <a:defRPr sz="2200" cap="none">
                <a:latin typeface="Aller"/>
                <a:ea typeface="Aller"/>
                <a:cs typeface="Aller"/>
                <a:sym typeface="Aller"/>
              </a:defRPr>
            </a:lvl1pPr>
          </a:lstStyle>
          <a:p>
            <a:r>
              <a:rPr lang="fr-FR" sz="1800" dirty="0">
                <a:solidFill>
                  <a:schemeClr val="accent6">
                    <a:lumMod val="75000"/>
                  </a:schemeClr>
                </a:solidFill>
                <a:latin typeface="Lucida Sans Unicode" panose="020B0602030504020204" pitchFamily="34" charset="0"/>
                <a:cs typeface="Lucida Sans Unicode" panose="020B0602030504020204" pitchFamily="34" charset="0"/>
              </a:rPr>
              <a:t>Membres du jury:</a:t>
            </a:r>
          </a:p>
        </p:txBody>
      </p:sp>
      <p:sp>
        <p:nvSpPr>
          <p:cNvPr id="18" name="Shape 72">
            <a:extLst>
              <a:ext uri="{FF2B5EF4-FFF2-40B4-BE49-F238E27FC236}">
                <a16:creationId xmlns:a16="http://schemas.microsoft.com/office/drawing/2014/main" id="{B09E2CEC-3330-4CC1-9A3D-11C16F5609ED}"/>
              </a:ext>
            </a:extLst>
          </p:cNvPr>
          <p:cNvSpPr txBox="1">
            <a:spLocks/>
          </p:cNvSpPr>
          <p:nvPr/>
        </p:nvSpPr>
        <p:spPr>
          <a:xfrm>
            <a:off x="8036814" y="4866366"/>
            <a:ext cx="3655799" cy="371178"/>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 BOUTAHAR Jaouad – EHTP</a:t>
            </a:r>
          </a:p>
        </p:txBody>
      </p:sp>
      <p:sp>
        <p:nvSpPr>
          <p:cNvPr id="21" name="Shape 72">
            <a:extLst>
              <a:ext uri="{FF2B5EF4-FFF2-40B4-BE49-F238E27FC236}">
                <a16:creationId xmlns:a16="http://schemas.microsoft.com/office/drawing/2014/main" id="{D25E238A-F7BD-469F-83DD-F7833CC45421}"/>
              </a:ext>
            </a:extLst>
          </p:cNvPr>
          <p:cNvSpPr txBox="1">
            <a:spLocks/>
          </p:cNvSpPr>
          <p:nvPr/>
        </p:nvSpPr>
        <p:spPr>
          <a:xfrm>
            <a:off x="8036812" y="5237544"/>
            <a:ext cx="3655799" cy="279887"/>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 EL HATIMI Badr – EHTP</a:t>
            </a:r>
          </a:p>
        </p:txBody>
      </p:sp>
      <p:sp>
        <p:nvSpPr>
          <p:cNvPr id="22" name="Shape 72">
            <a:extLst>
              <a:ext uri="{FF2B5EF4-FFF2-40B4-BE49-F238E27FC236}">
                <a16:creationId xmlns:a16="http://schemas.microsoft.com/office/drawing/2014/main" id="{F2EA244A-FFB4-443B-B279-1F9B7A8769A8}"/>
              </a:ext>
            </a:extLst>
          </p:cNvPr>
          <p:cNvSpPr txBox="1">
            <a:spLocks/>
          </p:cNvSpPr>
          <p:nvPr/>
        </p:nvSpPr>
        <p:spPr>
          <a:xfrm>
            <a:off x="8036813" y="5529932"/>
            <a:ext cx="3655799" cy="371178"/>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 BOUMHI Imad Eddine – OCP SA</a:t>
            </a:r>
          </a:p>
        </p:txBody>
      </p:sp>
    </p:spTree>
    <p:extLst>
      <p:ext uri="{BB962C8B-B14F-4D97-AF65-F5344CB8AC3E}">
        <p14:creationId xmlns:p14="http://schemas.microsoft.com/office/powerpoint/2010/main" val="1354232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chemeClr val="accent2">
              <a:alpha val="90000"/>
            </a:scheme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345171"/>
            <a:ext cx="5909266" cy="615040"/>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4163" b="1" dirty="0">
                <a:latin typeface="Asap Medium" panose="020F0604030102060203" pitchFamily="34" charset="0"/>
              </a:rPr>
              <a:t>CONDUITE DU PROJET</a:t>
            </a: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1966547"/>
            <a:ext cx="1129967" cy="786369"/>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5400" b="1" dirty="0">
                <a:solidFill>
                  <a:schemeClr val="accent2"/>
                </a:solidFill>
                <a:latin typeface="Asap Medium" panose="020F0604030102060203" pitchFamily="34" charset="0"/>
              </a:rPr>
              <a:t>II</a:t>
            </a:r>
            <a:endParaRPr lang="id-ID" sz="4163" b="1" dirty="0">
              <a:solidFill>
                <a:schemeClr val="accent2"/>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10</a:t>
            </a:fld>
            <a:endParaRPr lang="id-ID" b="1" dirty="0">
              <a:latin typeface="Asap Medium" panose="020F0604030102060203" pitchFamily="34" charset="0"/>
            </a:endParaRPr>
          </a:p>
        </p:txBody>
      </p:sp>
    </p:spTree>
    <p:extLst>
      <p:ext uri="{BB962C8B-B14F-4D97-AF65-F5344CB8AC3E}">
        <p14:creationId xmlns:p14="http://schemas.microsoft.com/office/powerpoint/2010/main" val="84820670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04603"/>
            <a:ext cx="2501718" cy="6293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93192" y="-9545"/>
            <a:ext cx="9321206"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62" name="Shape 222"/>
          <p:cNvSpPr/>
          <p:nvPr/>
        </p:nvSpPr>
        <p:spPr>
          <a:xfrm>
            <a:off x="109386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CONDUITE DU PROJET</a:t>
            </a:r>
            <a:endParaRPr lang="id-ID" sz="1800" b="1" dirty="0">
              <a:latin typeface="Asap Medium" panose="020F0604030102060203" pitchFamily="34" charset="0"/>
            </a:endParaRPr>
          </a:p>
        </p:txBody>
      </p:sp>
      <p:sp>
        <p:nvSpPr>
          <p:cNvPr id="63" name="Shape 223"/>
          <p:cNvSpPr/>
          <p:nvPr/>
        </p:nvSpPr>
        <p:spPr>
          <a:xfrm>
            <a:off x="52172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dirty="0">
              <a:latin typeface="Asap Medium" panose="020F0604030102060203" pitchFamily="34" charset="0"/>
            </a:endParaRPr>
          </a:p>
        </p:txBody>
      </p:sp>
      <p:sp>
        <p:nvSpPr>
          <p:cNvPr id="64" name="Shape 222"/>
          <p:cNvSpPr/>
          <p:nvPr/>
        </p:nvSpPr>
        <p:spPr>
          <a:xfrm>
            <a:off x="50167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2"/>
                </a:solidFill>
                <a:latin typeface="Asap Medium" panose="020F0604030102060203" pitchFamily="34" charset="0"/>
              </a:rPr>
              <a:t>II</a:t>
            </a:r>
            <a:endParaRPr lang="id-ID" sz="1600" b="1" dirty="0">
              <a:solidFill>
                <a:schemeClr val="accent2"/>
              </a:solidFill>
              <a:latin typeface="Asap Medium" panose="020F0604030102060203" pitchFamily="34" charset="0"/>
            </a:endParaRPr>
          </a:p>
        </p:txBody>
      </p:sp>
      <p:sp>
        <p:nvSpPr>
          <p:cNvPr id="66" name="Rectangle 65"/>
          <p:cNvSpPr/>
          <p:nvPr/>
        </p:nvSpPr>
        <p:spPr>
          <a:xfrm>
            <a:off x="1774" y="-18689"/>
            <a:ext cx="251111" cy="63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DÉMARCHE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PLANIFICATION DU PROJET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11</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585918"/>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85" name="Image 56">
            <a:extLst>
              <a:ext uri="{FF2B5EF4-FFF2-40B4-BE49-F238E27FC236}">
                <a16:creationId xmlns:a16="http://schemas.microsoft.com/office/drawing/2014/main" id="{62E370A7-75E3-4A06-87D7-34A5916AF2E1}"/>
              </a:ext>
            </a:extLst>
          </p:cNvPr>
          <p:cNvPicPr>
            <a:picLocks noChangeAspect="1"/>
          </p:cNvPicPr>
          <p:nvPr/>
        </p:nvPicPr>
        <p:blipFill rotWithShape="1">
          <a:blip r:embed="rId3">
            <a:extLst>
              <a:ext uri="{28A0092B-C50C-407E-A947-70E740481C1C}">
                <a14:useLocalDpi xmlns:a14="http://schemas.microsoft.com/office/drawing/2010/main" val="0"/>
              </a:ext>
            </a:extLst>
          </a:blip>
          <a:srcRect l="85438"/>
          <a:stretch/>
        </p:blipFill>
        <p:spPr>
          <a:xfrm>
            <a:off x="10326396" y="1249532"/>
            <a:ext cx="1324706" cy="4124645"/>
          </a:xfrm>
          <a:prstGeom prst="rect">
            <a:avLst/>
          </a:prstGeom>
        </p:spPr>
      </p:pic>
      <p:pic>
        <p:nvPicPr>
          <p:cNvPr id="86" name="Image 57">
            <a:extLst>
              <a:ext uri="{FF2B5EF4-FFF2-40B4-BE49-F238E27FC236}">
                <a16:creationId xmlns:a16="http://schemas.microsoft.com/office/drawing/2014/main" id="{E1D230FE-844A-4ECB-97D3-EA7EA1BD982E}"/>
              </a:ext>
            </a:extLst>
          </p:cNvPr>
          <p:cNvPicPr>
            <a:picLocks noChangeAspect="1"/>
          </p:cNvPicPr>
          <p:nvPr/>
        </p:nvPicPr>
        <p:blipFill rotWithShape="1">
          <a:blip r:embed="rId3">
            <a:extLst>
              <a:ext uri="{28A0092B-C50C-407E-A947-70E740481C1C}">
                <a14:useLocalDpi xmlns:a14="http://schemas.microsoft.com/office/drawing/2010/main" val="0"/>
              </a:ext>
            </a:extLst>
          </a:blip>
          <a:srcRect l="44296" r="15023" b="8737"/>
          <a:stretch/>
        </p:blipFill>
        <p:spPr>
          <a:xfrm>
            <a:off x="6576965" y="1448101"/>
            <a:ext cx="3700883" cy="3764247"/>
          </a:xfrm>
          <a:prstGeom prst="rect">
            <a:avLst/>
          </a:prstGeom>
        </p:spPr>
      </p:pic>
      <p:pic>
        <p:nvPicPr>
          <p:cNvPr id="87" name="Image 58">
            <a:extLst>
              <a:ext uri="{FF2B5EF4-FFF2-40B4-BE49-F238E27FC236}">
                <a16:creationId xmlns:a16="http://schemas.microsoft.com/office/drawing/2014/main" id="{24E9171C-2DD3-41E9-A773-4F798B9C68A0}"/>
              </a:ext>
            </a:extLst>
          </p:cNvPr>
          <p:cNvPicPr>
            <a:picLocks noChangeAspect="1"/>
          </p:cNvPicPr>
          <p:nvPr/>
        </p:nvPicPr>
        <p:blipFill rotWithShape="1">
          <a:blip r:embed="rId3">
            <a:extLst>
              <a:ext uri="{28A0092B-C50C-407E-A947-70E740481C1C}">
                <a14:useLocalDpi xmlns:a14="http://schemas.microsoft.com/office/drawing/2010/main" val="0"/>
              </a:ext>
            </a:extLst>
          </a:blip>
          <a:srcRect l="31830" t="42077" r="55310" b="14888"/>
          <a:stretch/>
        </p:blipFill>
        <p:spPr>
          <a:xfrm>
            <a:off x="5463543" y="3330225"/>
            <a:ext cx="1169894" cy="1775011"/>
          </a:xfrm>
          <a:prstGeom prst="rect">
            <a:avLst/>
          </a:prstGeom>
        </p:spPr>
      </p:pic>
      <p:pic>
        <p:nvPicPr>
          <p:cNvPr id="88" name="Image 59">
            <a:extLst>
              <a:ext uri="{FF2B5EF4-FFF2-40B4-BE49-F238E27FC236}">
                <a16:creationId xmlns:a16="http://schemas.microsoft.com/office/drawing/2014/main" id="{E0B608F4-1989-42BB-930F-A5DABF5D755C}"/>
              </a:ext>
            </a:extLst>
          </p:cNvPr>
          <p:cNvPicPr>
            <a:picLocks noChangeAspect="1"/>
          </p:cNvPicPr>
          <p:nvPr/>
        </p:nvPicPr>
        <p:blipFill rotWithShape="1">
          <a:blip r:embed="rId3">
            <a:extLst>
              <a:ext uri="{28A0092B-C50C-407E-A947-70E740481C1C}">
                <a14:useLocalDpi xmlns:a14="http://schemas.microsoft.com/office/drawing/2010/main" val="0"/>
              </a:ext>
            </a:extLst>
          </a:blip>
          <a:srcRect l="13599" t="22081" r="68219" b="19888"/>
          <a:stretch/>
        </p:blipFill>
        <p:spPr>
          <a:xfrm>
            <a:off x="3797552" y="2446600"/>
            <a:ext cx="1653989" cy="2393576"/>
          </a:xfrm>
          <a:prstGeom prst="rect">
            <a:avLst/>
          </a:prstGeom>
        </p:spPr>
      </p:pic>
      <p:pic>
        <p:nvPicPr>
          <p:cNvPr id="89" name="Image 62">
            <a:extLst>
              <a:ext uri="{FF2B5EF4-FFF2-40B4-BE49-F238E27FC236}">
                <a16:creationId xmlns:a16="http://schemas.microsoft.com/office/drawing/2014/main" id="{7BB11E84-1441-42D6-BD06-E44CDB7989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2063" y="3330225"/>
            <a:ext cx="1353018" cy="961763"/>
          </a:xfrm>
          <a:prstGeom prst="rect">
            <a:avLst/>
          </a:prstGeom>
        </p:spPr>
      </p:pic>
      <p:pic>
        <p:nvPicPr>
          <p:cNvPr id="90" name="Image 54">
            <a:extLst>
              <a:ext uri="{FF2B5EF4-FFF2-40B4-BE49-F238E27FC236}">
                <a16:creationId xmlns:a16="http://schemas.microsoft.com/office/drawing/2014/main" id="{34D3D1E4-60AE-4F50-8F4D-CAA49D8533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4550" y="1629190"/>
            <a:ext cx="5432120" cy="3861302"/>
          </a:xfrm>
          <a:prstGeom prst="rect">
            <a:avLst/>
          </a:prstGeom>
          <a:ln>
            <a:solidFill>
              <a:srgbClr val="34302D"/>
            </a:solidFill>
          </a:ln>
        </p:spPr>
      </p:pic>
      <p:sp>
        <p:nvSpPr>
          <p:cNvPr id="91" name="Rectangle à coins arrondis 3">
            <a:extLst>
              <a:ext uri="{FF2B5EF4-FFF2-40B4-BE49-F238E27FC236}">
                <a16:creationId xmlns:a16="http://schemas.microsoft.com/office/drawing/2014/main" id="{D1837C94-9700-49AC-8813-FCAD04A139FD}"/>
              </a:ext>
            </a:extLst>
          </p:cNvPr>
          <p:cNvSpPr/>
          <p:nvPr/>
        </p:nvSpPr>
        <p:spPr>
          <a:xfrm>
            <a:off x="2757901" y="1459935"/>
            <a:ext cx="1453738" cy="577960"/>
          </a:xfrm>
          <a:prstGeom prst="wedgeRoundRectCallout">
            <a:avLst/>
          </a:prstGeom>
          <a:solidFill>
            <a:srgbClr val="C0382B"/>
          </a:solidFill>
          <a:ln>
            <a:solidFill>
              <a:srgbClr val="343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1"/>
                </a:solidFill>
                <a:latin typeface="Asap Medium" panose="020F0604030102060203" pitchFamily="34" charset="0"/>
              </a:rPr>
              <a:t>Participation du client, utilisateurs</a:t>
            </a:r>
          </a:p>
        </p:txBody>
      </p:sp>
      <p:sp>
        <p:nvSpPr>
          <p:cNvPr id="93" name="Shape 259">
            <a:extLst>
              <a:ext uri="{FF2B5EF4-FFF2-40B4-BE49-F238E27FC236}">
                <a16:creationId xmlns:a16="http://schemas.microsoft.com/office/drawing/2014/main" id="{A42D4E53-F0FB-401B-A1EA-9B1BA4524AC7}"/>
              </a:ext>
            </a:extLst>
          </p:cNvPr>
          <p:cNvSpPr txBox="1">
            <a:spLocks/>
          </p:cNvSpPr>
          <p:nvPr/>
        </p:nvSpPr>
        <p:spPr>
          <a:xfrm>
            <a:off x="4023598" y="785693"/>
            <a:ext cx="8134023" cy="42788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solidFill>
                  <a:schemeClr val="tx1">
                    <a:lumMod val="75000"/>
                    <a:lumOff val="25000"/>
                  </a:schemeClr>
                </a:solidFill>
                <a:latin typeface="Asap Medium" panose="020F0604030102060203" pitchFamily="34" charset="0"/>
              </a:rPr>
              <a:t>MÉTHODES DE GESTION ET DE DEVELOPPEMENT</a:t>
            </a:r>
            <a:endParaRPr lang="id-ID" sz="2400" dirty="0">
              <a:solidFill>
                <a:srgbClr val="C00000"/>
              </a:solidFill>
              <a:latin typeface="Asap Medium" panose="020F0604030102060203" pitchFamily="34" charset="0"/>
            </a:endParaRPr>
          </a:p>
        </p:txBody>
      </p:sp>
      <p:pic>
        <p:nvPicPr>
          <p:cNvPr id="33" name="Image 61">
            <a:extLst>
              <a:ext uri="{FF2B5EF4-FFF2-40B4-BE49-F238E27FC236}">
                <a16:creationId xmlns:a16="http://schemas.microsoft.com/office/drawing/2014/main" id="{2B6AF7CB-446F-42EF-BA39-E67AB1F08072}"/>
              </a:ext>
            </a:extLst>
          </p:cNvPr>
          <p:cNvPicPr>
            <a:picLocks noChangeAspect="1"/>
          </p:cNvPicPr>
          <p:nvPr/>
        </p:nvPicPr>
        <p:blipFill rotWithShape="1">
          <a:blip r:embed="rId3">
            <a:extLst>
              <a:ext uri="{28A0092B-C50C-407E-A947-70E740481C1C}">
                <a14:useLocalDpi xmlns:a14="http://schemas.microsoft.com/office/drawing/2010/main" val="0"/>
              </a:ext>
            </a:extLst>
          </a:blip>
          <a:srcRect t="20886" r="88717"/>
          <a:stretch/>
        </p:blipFill>
        <p:spPr>
          <a:xfrm>
            <a:off x="2749081" y="2446600"/>
            <a:ext cx="1026460" cy="3263152"/>
          </a:xfrm>
          <a:prstGeom prst="rect">
            <a:avLst/>
          </a:prstGeom>
        </p:spPr>
      </p:pic>
    </p:spTree>
    <p:extLst>
      <p:ext uri="{BB962C8B-B14F-4D97-AF65-F5344CB8AC3E}">
        <p14:creationId xmlns:p14="http://schemas.microsoft.com/office/powerpoint/2010/main" val="3413498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anim calcmode="lin" valueType="num">
                                      <p:cBhvr>
                                        <p:cTn id="31" dur="500" fill="hold"/>
                                        <p:tgtEl>
                                          <p:spTgt spid="89"/>
                                        </p:tgtEl>
                                        <p:attrNameLst>
                                          <p:attrName>ppt_w</p:attrName>
                                        </p:attrNameLst>
                                      </p:cBhvr>
                                      <p:tavLst>
                                        <p:tav tm="0">
                                          <p:val>
                                            <p:fltVal val="0"/>
                                          </p:val>
                                        </p:tav>
                                        <p:tav tm="100000">
                                          <p:val>
                                            <p:strVal val="#ppt_w"/>
                                          </p:val>
                                        </p:tav>
                                      </p:tavLst>
                                    </p:anim>
                                    <p:anim calcmode="lin" valueType="num">
                                      <p:cBhvr>
                                        <p:cTn id="32" dur="500" fill="hold"/>
                                        <p:tgtEl>
                                          <p:spTgt spid="89"/>
                                        </p:tgtEl>
                                        <p:attrNameLst>
                                          <p:attrName>ppt_h</p:attrName>
                                        </p:attrNameLst>
                                      </p:cBhvr>
                                      <p:tavLst>
                                        <p:tav tm="0">
                                          <p:val>
                                            <p:fltVal val="0"/>
                                          </p:val>
                                        </p:tav>
                                        <p:tav tm="100000">
                                          <p:val>
                                            <p:strVal val="#ppt_h"/>
                                          </p:val>
                                        </p:tav>
                                      </p:tavLst>
                                    </p:anim>
                                    <p:animEffect transition="in" filter="fade">
                                      <p:cBhvr>
                                        <p:cTn id="33" dur="500"/>
                                        <p:tgtEl>
                                          <p:spTgt spid="8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p:cTn id="38" dur="500" fill="hold"/>
                                        <p:tgtEl>
                                          <p:spTgt spid="90"/>
                                        </p:tgtEl>
                                        <p:attrNameLst>
                                          <p:attrName>ppt_w</p:attrName>
                                        </p:attrNameLst>
                                      </p:cBhvr>
                                      <p:tavLst>
                                        <p:tav tm="0">
                                          <p:val>
                                            <p:fltVal val="0"/>
                                          </p:val>
                                        </p:tav>
                                        <p:tav tm="100000">
                                          <p:val>
                                            <p:strVal val="#ppt_w"/>
                                          </p:val>
                                        </p:tav>
                                      </p:tavLst>
                                    </p:anim>
                                    <p:anim calcmode="lin" valueType="num">
                                      <p:cBhvr>
                                        <p:cTn id="39" dur="500" fill="hold"/>
                                        <p:tgtEl>
                                          <p:spTgt spid="90"/>
                                        </p:tgtEl>
                                        <p:attrNameLst>
                                          <p:attrName>ppt_h</p:attrName>
                                        </p:attrNameLst>
                                      </p:cBhvr>
                                      <p:tavLst>
                                        <p:tav tm="0">
                                          <p:val>
                                            <p:fltVal val="0"/>
                                          </p:val>
                                        </p:tav>
                                        <p:tav tm="100000">
                                          <p:val>
                                            <p:strVal val="#ppt_h"/>
                                          </p:val>
                                        </p:tav>
                                      </p:tavLst>
                                    </p:anim>
                                    <p:animEffect transition="in" filter="fade">
                                      <p:cBhvr>
                                        <p:cTn id="40" dur="500"/>
                                        <p:tgtEl>
                                          <p:spTgt spid="9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xit" presetSubtype="32" fill="hold" nodeType="clickEffect">
                                  <p:stCondLst>
                                    <p:cond delay="0"/>
                                  </p:stCondLst>
                                  <p:childTnLst>
                                    <p:anim calcmode="lin" valueType="num">
                                      <p:cBhvr>
                                        <p:cTn id="44" dur="500"/>
                                        <p:tgtEl>
                                          <p:spTgt spid="90"/>
                                        </p:tgtEl>
                                        <p:attrNameLst>
                                          <p:attrName>ppt_w</p:attrName>
                                        </p:attrNameLst>
                                      </p:cBhvr>
                                      <p:tavLst>
                                        <p:tav tm="0">
                                          <p:val>
                                            <p:strVal val="ppt_w"/>
                                          </p:val>
                                        </p:tav>
                                        <p:tav tm="100000">
                                          <p:val>
                                            <p:fltVal val="0"/>
                                          </p:val>
                                        </p:tav>
                                      </p:tavLst>
                                    </p:anim>
                                    <p:anim calcmode="lin" valueType="num">
                                      <p:cBhvr>
                                        <p:cTn id="45" dur="500"/>
                                        <p:tgtEl>
                                          <p:spTgt spid="90"/>
                                        </p:tgtEl>
                                        <p:attrNameLst>
                                          <p:attrName>ppt_h</p:attrName>
                                        </p:attrNameLst>
                                      </p:cBhvr>
                                      <p:tavLst>
                                        <p:tav tm="0">
                                          <p:val>
                                            <p:strVal val="ppt_h"/>
                                          </p:val>
                                        </p:tav>
                                        <p:tav tm="100000">
                                          <p:val>
                                            <p:fltVal val="0"/>
                                          </p:val>
                                        </p:tav>
                                      </p:tavLst>
                                    </p:anim>
                                    <p:animEffect transition="out" filter="fade">
                                      <p:cBhvr>
                                        <p:cTn id="46" dur="500"/>
                                        <p:tgtEl>
                                          <p:spTgt spid="90"/>
                                        </p:tgtEl>
                                      </p:cBhvr>
                                    </p:animEffect>
                                    <p:set>
                                      <p:cBhvr>
                                        <p:cTn id="47" dur="1" fill="hold">
                                          <p:stCondLst>
                                            <p:cond delay="499"/>
                                          </p:stCondLst>
                                        </p:cTn>
                                        <p:tgtEl>
                                          <p:spTgt spid="9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04603"/>
            <a:ext cx="2501718" cy="6293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93192" y="-9545"/>
            <a:ext cx="9321206"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62" name="Shape 222"/>
          <p:cNvSpPr/>
          <p:nvPr/>
        </p:nvSpPr>
        <p:spPr>
          <a:xfrm>
            <a:off x="109386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CONDUITE DU PROJET</a:t>
            </a:r>
            <a:endParaRPr lang="id-ID" sz="1800" b="1" dirty="0">
              <a:latin typeface="Asap Medium" panose="020F0604030102060203" pitchFamily="34" charset="0"/>
            </a:endParaRPr>
          </a:p>
        </p:txBody>
      </p:sp>
      <p:sp>
        <p:nvSpPr>
          <p:cNvPr id="63" name="Shape 223"/>
          <p:cNvSpPr/>
          <p:nvPr/>
        </p:nvSpPr>
        <p:spPr>
          <a:xfrm>
            <a:off x="52172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dirty="0">
              <a:latin typeface="Asap Medium" panose="020F0604030102060203" pitchFamily="34" charset="0"/>
            </a:endParaRPr>
          </a:p>
        </p:txBody>
      </p:sp>
      <p:sp>
        <p:nvSpPr>
          <p:cNvPr id="64" name="Shape 222"/>
          <p:cNvSpPr/>
          <p:nvPr/>
        </p:nvSpPr>
        <p:spPr>
          <a:xfrm>
            <a:off x="50167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2"/>
                </a:solidFill>
                <a:latin typeface="Asap Medium" panose="020F0604030102060203" pitchFamily="34" charset="0"/>
              </a:rPr>
              <a:t>II</a:t>
            </a:r>
            <a:endParaRPr lang="id-ID" sz="1600" b="1" dirty="0">
              <a:solidFill>
                <a:schemeClr val="accent2"/>
              </a:solidFill>
              <a:latin typeface="Asap Medium" panose="020F0604030102060203" pitchFamily="34" charset="0"/>
            </a:endParaRPr>
          </a:p>
        </p:txBody>
      </p:sp>
      <p:sp>
        <p:nvSpPr>
          <p:cNvPr id="66" name="Rectangle 65"/>
          <p:cNvSpPr/>
          <p:nvPr/>
        </p:nvSpPr>
        <p:spPr>
          <a:xfrm>
            <a:off x="1774" y="-18689"/>
            <a:ext cx="251111" cy="63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DÉMARCHE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PLANIFICATION DU PROJET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12</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585918"/>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84" name="Espace réservé du pied de page 1">
            <a:extLst>
              <a:ext uri="{FF2B5EF4-FFF2-40B4-BE49-F238E27FC236}">
                <a16:creationId xmlns:a16="http://schemas.microsoft.com/office/drawing/2014/main" id="{5E01841E-F578-44AD-9411-D2D2E75E2F29}"/>
              </a:ext>
            </a:extLst>
          </p:cNvPr>
          <p:cNvSpPr txBox="1">
            <a:spLocks/>
          </p:cNvSpPr>
          <p:nvPr/>
        </p:nvSpPr>
        <p:spPr>
          <a:xfrm>
            <a:off x="3305211" y="5573546"/>
            <a:ext cx="2592636" cy="365125"/>
          </a:xfrm>
          <a:prstGeom prst="rect">
            <a:avLst/>
          </a:prstGeom>
          <a:solidFill>
            <a:schemeClr val="bg1"/>
          </a:solidFill>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latin typeface="Asap Medium" panose="020F0604030102060203" pitchFamily="34" charset="0"/>
              </a:rPr>
              <a:t>20/06/2017</a:t>
            </a:r>
            <a:endParaRPr lang="fr-FR" dirty="0">
              <a:latin typeface="Asap Medium" panose="020F0604030102060203" pitchFamily="34" charset="0"/>
            </a:endParaRPr>
          </a:p>
        </p:txBody>
      </p:sp>
      <p:sp>
        <p:nvSpPr>
          <p:cNvPr id="92" name="Espace réservé du pied de page 1">
            <a:extLst>
              <a:ext uri="{FF2B5EF4-FFF2-40B4-BE49-F238E27FC236}">
                <a16:creationId xmlns:a16="http://schemas.microsoft.com/office/drawing/2014/main" id="{0AB50882-FBD5-47EC-919E-D3D80E7208A2}"/>
              </a:ext>
            </a:extLst>
          </p:cNvPr>
          <p:cNvSpPr txBox="1">
            <a:spLocks/>
          </p:cNvSpPr>
          <p:nvPr/>
        </p:nvSpPr>
        <p:spPr>
          <a:xfrm>
            <a:off x="3245405" y="5512409"/>
            <a:ext cx="5348177" cy="401619"/>
          </a:xfrm>
          <a:prstGeom prst="rect">
            <a:avLst/>
          </a:prstGeom>
          <a:solidFill>
            <a:schemeClr val="bg1"/>
          </a:solidFill>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fr-FR" dirty="0">
              <a:latin typeface="Asap Medium" panose="020F0604030102060203" pitchFamily="34" charset="0"/>
            </a:endParaRPr>
          </a:p>
        </p:txBody>
      </p:sp>
      <p:sp>
        <p:nvSpPr>
          <p:cNvPr id="93" name="Shape 259">
            <a:extLst>
              <a:ext uri="{FF2B5EF4-FFF2-40B4-BE49-F238E27FC236}">
                <a16:creationId xmlns:a16="http://schemas.microsoft.com/office/drawing/2014/main" id="{A42D4E53-F0FB-401B-A1EA-9B1BA4524AC7}"/>
              </a:ext>
            </a:extLst>
          </p:cNvPr>
          <p:cNvSpPr txBox="1">
            <a:spLocks/>
          </p:cNvSpPr>
          <p:nvPr/>
        </p:nvSpPr>
        <p:spPr>
          <a:xfrm>
            <a:off x="3110206" y="958155"/>
            <a:ext cx="8134023" cy="42788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u="sng" dirty="0">
                <a:solidFill>
                  <a:schemeClr val="tx1">
                    <a:lumMod val="75000"/>
                    <a:lumOff val="25000"/>
                  </a:schemeClr>
                </a:solidFill>
                <a:latin typeface="Asap Medium" panose="020F0604030102060203" pitchFamily="34" charset="0"/>
              </a:rPr>
              <a:t>Pratique de </a:t>
            </a:r>
            <a:r>
              <a:rPr lang="fr-FR" sz="2400" u="sng" dirty="0" err="1">
                <a:solidFill>
                  <a:schemeClr val="tx1">
                    <a:lumMod val="75000"/>
                    <a:lumOff val="25000"/>
                  </a:schemeClr>
                </a:solidFill>
                <a:latin typeface="Asap Medium" panose="020F0604030102060203" pitchFamily="34" charset="0"/>
              </a:rPr>
              <a:t>Developpement</a:t>
            </a:r>
            <a:endParaRPr lang="id-ID" sz="2400" dirty="0">
              <a:solidFill>
                <a:srgbClr val="C00000"/>
              </a:solidFill>
              <a:latin typeface="Asap Medium" panose="020F0604030102060203" pitchFamily="34" charset="0"/>
            </a:endParaRPr>
          </a:p>
        </p:txBody>
      </p:sp>
      <p:pic>
        <p:nvPicPr>
          <p:cNvPr id="98" name="Picture 97">
            <a:extLst>
              <a:ext uri="{FF2B5EF4-FFF2-40B4-BE49-F238E27FC236}">
                <a16:creationId xmlns:a16="http://schemas.microsoft.com/office/drawing/2014/main" id="{F4028E49-7AA5-45DD-B48E-E5CAE520027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33440" y="2315563"/>
            <a:ext cx="5180370" cy="2871868"/>
          </a:xfrm>
          <a:prstGeom prst="rect">
            <a:avLst/>
          </a:prstGeom>
        </p:spPr>
      </p:pic>
    </p:spTree>
    <p:extLst>
      <p:ext uri="{BB962C8B-B14F-4D97-AF65-F5344CB8AC3E}">
        <p14:creationId xmlns:p14="http://schemas.microsoft.com/office/powerpoint/2010/main" val="4234555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04603"/>
            <a:ext cx="2501718" cy="6293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93192" y="-9545"/>
            <a:ext cx="9321206"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62" name="Shape 222"/>
          <p:cNvSpPr/>
          <p:nvPr/>
        </p:nvSpPr>
        <p:spPr>
          <a:xfrm>
            <a:off x="109386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CONDUITE DU PROJET</a:t>
            </a:r>
            <a:endParaRPr lang="id-ID" sz="1800" b="1" dirty="0">
              <a:latin typeface="Asap Medium" panose="020F0604030102060203" pitchFamily="34" charset="0"/>
            </a:endParaRPr>
          </a:p>
        </p:txBody>
      </p:sp>
      <p:sp>
        <p:nvSpPr>
          <p:cNvPr id="63" name="Shape 223"/>
          <p:cNvSpPr/>
          <p:nvPr/>
        </p:nvSpPr>
        <p:spPr>
          <a:xfrm>
            <a:off x="52172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dirty="0">
              <a:latin typeface="Asap Medium" panose="020F0604030102060203" pitchFamily="34" charset="0"/>
            </a:endParaRPr>
          </a:p>
        </p:txBody>
      </p:sp>
      <p:sp>
        <p:nvSpPr>
          <p:cNvPr id="64" name="Shape 222"/>
          <p:cNvSpPr/>
          <p:nvPr/>
        </p:nvSpPr>
        <p:spPr>
          <a:xfrm>
            <a:off x="50167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2"/>
                </a:solidFill>
                <a:latin typeface="Asap Medium" panose="020F0604030102060203" pitchFamily="34" charset="0"/>
              </a:rPr>
              <a:t>II</a:t>
            </a:r>
            <a:endParaRPr lang="id-ID" sz="1600" b="1" dirty="0">
              <a:solidFill>
                <a:schemeClr val="accent2"/>
              </a:solidFill>
              <a:latin typeface="Asap Medium" panose="020F0604030102060203" pitchFamily="34" charset="0"/>
            </a:endParaRPr>
          </a:p>
        </p:txBody>
      </p:sp>
      <p:sp>
        <p:nvSpPr>
          <p:cNvPr id="66" name="Rectangle 65"/>
          <p:cNvSpPr/>
          <p:nvPr/>
        </p:nvSpPr>
        <p:spPr>
          <a:xfrm>
            <a:off x="1774" y="-18689"/>
            <a:ext cx="251111" cy="63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DÉMARCHE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PLANIFICATION DU PROJET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13</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585918"/>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84" name="Espace réservé du pied de page 1">
            <a:extLst>
              <a:ext uri="{FF2B5EF4-FFF2-40B4-BE49-F238E27FC236}">
                <a16:creationId xmlns:a16="http://schemas.microsoft.com/office/drawing/2014/main" id="{5E01841E-F578-44AD-9411-D2D2E75E2F29}"/>
              </a:ext>
            </a:extLst>
          </p:cNvPr>
          <p:cNvSpPr txBox="1">
            <a:spLocks/>
          </p:cNvSpPr>
          <p:nvPr/>
        </p:nvSpPr>
        <p:spPr>
          <a:xfrm>
            <a:off x="3305211" y="5573546"/>
            <a:ext cx="2592636" cy="365125"/>
          </a:xfrm>
          <a:prstGeom prst="rect">
            <a:avLst/>
          </a:prstGeom>
          <a:solidFill>
            <a:schemeClr val="bg1"/>
          </a:solidFill>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latin typeface="Asap Medium" panose="020F0604030102060203" pitchFamily="34" charset="0"/>
              </a:rPr>
              <a:t>20/06/2017</a:t>
            </a:r>
            <a:endParaRPr lang="fr-FR" dirty="0">
              <a:latin typeface="Asap Medium" panose="020F0604030102060203" pitchFamily="34" charset="0"/>
            </a:endParaRPr>
          </a:p>
        </p:txBody>
      </p:sp>
      <p:sp>
        <p:nvSpPr>
          <p:cNvPr id="92" name="Espace réservé du pied de page 1">
            <a:extLst>
              <a:ext uri="{FF2B5EF4-FFF2-40B4-BE49-F238E27FC236}">
                <a16:creationId xmlns:a16="http://schemas.microsoft.com/office/drawing/2014/main" id="{0AB50882-FBD5-47EC-919E-D3D80E7208A2}"/>
              </a:ext>
            </a:extLst>
          </p:cNvPr>
          <p:cNvSpPr txBox="1">
            <a:spLocks/>
          </p:cNvSpPr>
          <p:nvPr/>
        </p:nvSpPr>
        <p:spPr>
          <a:xfrm>
            <a:off x="3245405" y="5512409"/>
            <a:ext cx="5348177" cy="401619"/>
          </a:xfrm>
          <a:prstGeom prst="rect">
            <a:avLst/>
          </a:prstGeom>
          <a:solidFill>
            <a:schemeClr val="bg1"/>
          </a:solidFill>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fr-FR" dirty="0">
              <a:latin typeface="Asap Medium" panose="020F0604030102060203" pitchFamily="34" charset="0"/>
            </a:endParaRPr>
          </a:p>
        </p:txBody>
      </p:sp>
      <p:graphicFrame>
        <p:nvGraphicFramePr>
          <p:cNvPr id="2" name="Table 1">
            <a:extLst>
              <a:ext uri="{FF2B5EF4-FFF2-40B4-BE49-F238E27FC236}">
                <a16:creationId xmlns:a16="http://schemas.microsoft.com/office/drawing/2014/main" id="{74473072-0538-47CD-9184-46AA2B153960}"/>
              </a:ext>
            </a:extLst>
          </p:cNvPr>
          <p:cNvGraphicFramePr>
            <a:graphicFrameLocks noGrp="1"/>
          </p:cNvGraphicFramePr>
          <p:nvPr>
            <p:extLst>
              <p:ext uri="{D42A27DB-BD31-4B8C-83A1-F6EECF244321}">
                <p14:modId xmlns:p14="http://schemas.microsoft.com/office/powerpoint/2010/main" val="3278814536"/>
              </p:ext>
            </p:extLst>
          </p:nvPr>
        </p:nvGraphicFramePr>
        <p:xfrm>
          <a:off x="4186920" y="2182122"/>
          <a:ext cx="6117590" cy="3628394"/>
        </p:xfrm>
        <a:graphic>
          <a:graphicData uri="http://schemas.openxmlformats.org/drawingml/2006/table">
            <a:tbl>
              <a:tblPr firstRow="1" firstCol="1" bandRow="1">
                <a:tableStyleId>{93296810-A885-4BE3-A3E7-6D5BEEA58F35}</a:tableStyleId>
              </a:tblPr>
              <a:tblGrid>
                <a:gridCol w="2092770">
                  <a:extLst>
                    <a:ext uri="{9D8B030D-6E8A-4147-A177-3AD203B41FA5}">
                      <a16:colId xmlns:a16="http://schemas.microsoft.com/office/drawing/2014/main" val="114380824"/>
                    </a:ext>
                  </a:extLst>
                </a:gridCol>
                <a:gridCol w="2092770">
                  <a:extLst>
                    <a:ext uri="{9D8B030D-6E8A-4147-A177-3AD203B41FA5}">
                      <a16:colId xmlns:a16="http://schemas.microsoft.com/office/drawing/2014/main" val="1036915675"/>
                    </a:ext>
                  </a:extLst>
                </a:gridCol>
                <a:gridCol w="1932050">
                  <a:extLst>
                    <a:ext uri="{9D8B030D-6E8A-4147-A177-3AD203B41FA5}">
                      <a16:colId xmlns:a16="http://schemas.microsoft.com/office/drawing/2014/main" val="470681285"/>
                    </a:ext>
                  </a:extLst>
                </a:gridCol>
              </a:tblGrid>
              <a:tr h="0">
                <a:tc>
                  <a:txBody>
                    <a:bodyPr/>
                    <a:lstStyle/>
                    <a:p>
                      <a:pPr marL="0" marR="0" indent="449580" algn="just">
                        <a:lnSpc>
                          <a:spcPct val="115000"/>
                        </a:lnSpc>
                        <a:spcBef>
                          <a:spcPts val="0"/>
                        </a:spcBef>
                        <a:spcAft>
                          <a:spcPts val="800"/>
                        </a:spcAft>
                      </a:pPr>
                      <a:r>
                        <a:rPr lang="fr-FR"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800"/>
                        </a:spcAft>
                      </a:pPr>
                      <a:r>
                        <a:rPr lang="fr-FR" sz="1300" dirty="0">
                          <a:effectLst/>
                        </a:rPr>
                        <a:t>Nom &amp; prénom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800"/>
                        </a:spcAft>
                        <a:tabLst>
                          <a:tab pos="1011555" algn="ctr"/>
                          <a:tab pos="2023110" algn="r"/>
                        </a:tabLst>
                      </a:pPr>
                      <a:r>
                        <a:rPr lang="fr-FR" sz="1300" dirty="0">
                          <a:effectLst/>
                        </a:rPr>
                        <a:t>	Rôle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146659"/>
                  </a:ext>
                </a:extLst>
              </a:tr>
              <a:tr h="0">
                <a:tc rowSpan="3">
                  <a:txBody>
                    <a:bodyPr/>
                    <a:lstStyle/>
                    <a:p>
                      <a:pPr marL="0" marR="0" algn="ctr">
                        <a:lnSpc>
                          <a:spcPct val="115000"/>
                        </a:lnSpc>
                        <a:spcBef>
                          <a:spcPts val="0"/>
                        </a:spcBef>
                        <a:spcAft>
                          <a:spcPts val="800"/>
                        </a:spcAft>
                      </a:pPr>
                      <a:r>
                        <a:rPr lang="fr-FR" sz="1300" dirty="0">
                          <a:effectLst/>
                        </a:rPr>
                        <a:t> </a:t>
                      </a:r>
                      <a:endParaRPr lang="en-US" sz="1100" dirty="0">
                        <a:effectLst/>
                      </a:endParaRPr>
                    </a:p>
                    <a:p>
                      <a:pPr marL="0" marR="0" algn="ctr">
                        <a:lnSpc>
                          <a:spcPct val="115000"/>
                        </a:lnSpc>
                        <a:spcBef>
                          <a:spcPts val="0"/>
                        </a:spcBef>
                        <a:spcAft>
                          <a:spcPts val="800"/>
                        </a:spcAft>
                      </a:pPr>
                      <a:r>
                        <a:rPr lang="fr-FR" sz="1300" dirty="0">
                          <a:effectLst/>
                        </a:rPr>
                        <a:t>Comité de suivi</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dirty="0">
                          <a:effectLst/>
                        </a:rPr>
                        <a:t>Pr. Malika ADDOU</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fr-FR" sz="1300" dirty="0">
                          <a:effectLst/>
                        </a:rPr>
                        <a:t>Encadrant au sein de l’EHTP</a:t>
                      </a:r>
                      <a:endParaRPr lang="en-US" sz="1200" dirty="0">
                        <a:solidFill>
                          <a:srgbClr val="000000"/>
                        </a:solidFill>
                        <a:effectLst/>
                        <a:latin typeface="Monotype Corsiva" panose="03010101010201010101" pitchFamily="66" charset="0"/>
                        <a:ea typeface="Calibri" panose="020F0502020204030204" pitchFamily="34" charset="0"/>
                        <a:cs typeface="Monotype Corsiva" panose="03010101010201010101" pitchFamily="66" charset="0"/>
                      </a:endParaRPr>
                    </a:p>
                  </a:txBody>
                  <a:tcPr marL="68580" marR="68580" marT="0" marB="0"/>
                </a:tc>
                <a:extLst>
                  <a:ext uri="{0D108BD9-81ED-4DB2-BD59-A6C34878D82A}">
                    <a16:rowId xmlns:a16="http://schemas.microsoft.com/office/drawing/2014/main" val="2513364609"/>
                  </a:ext>
                </a:extLst>
              </a:tr>
              <a:tr h="0">
                <a:tc vMerge="1">
                  <a:txBody>
                    <a:bodyPr/>
                    <a:lstStyle/>
                    <a:p>
                      <a:endParaRPr lang="en-US"/>
                    </a:p>
                  </a:txBody>
                  <a:tcPr/>
                </a:tc>
                <a:tc>
                  <a:txBody>
                    <a:bodyPr/>
                    <a:lstStyle/>
                    <a:p>
                      <a:pPr marL="0" marR="0" algn="ctr">
                        <a:lnSpc>
                          <a:spcPct val="106000"/>
                        </a:lnSpc>
                        <a:spcBef>
                          <a:spcPts val="0"/>
                        </a:spcBef>
                        <a:spcAft>
                          <a:spcPts val="800"/>
                        </a:spcAft>
                      </a:pPr>
                      <a:r>
                        <a:rPr lang="fr-FR" sz="1300" dirty="0">
                          <a:effectLst/>
                        </a:rPr>
                        <a:t>M. </a:t>
                      </a:r>
                      <a:r>
                        <a:rPr lang="fr-FR" sz="1300" dirty="0" err="1">
                          <a:effectLst/>
                        </a:rPr>
                        <a:t>Abdelhaq</a:t>
                      </a:r>
                      <a:r>
                        <a:rPr lang="fr-FR" sz="1300" dirty="0">
                          <a:effectLst/>
                        </a:rPr>
                        <a:t> EL AIBI</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Technical Lead, encadrant au sein de la Digital Factory OCP.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5210355"/>
                  </a:ext>
                </a:extLst>
              </a:tr>
              <a:tr h="0">
                <a:tc vMerge="1">
                  <a:txBody>
                    <a:bodyPr/>
                    <a:lstStyle/>
                    <a:p>
                      <a:endParaRPr lang="en-US"/>
                    </a:p>
                  </a:txBody>
                  <a:tcPr/>
                </a:tc>
                <a:tc>
                  <a:txBody>
                    <a:bodyPr/>
                    <a:lstStyle/>
                    <a:p>
                      <a:pPr marL="0" marR="0" algn="ctr">
                        <a:lnSpc>
                          <a:spcPct val="106000"/>
                        </a:lnSpc>
                        <a:spcBef>
                          <a:spcPts val="0"/>
                        </a:spcBef>
                        <a:spcAft>
                          <a:spcPts val="800"/>
                        </a:spcAft>
                      </a:pPr>
                      <a:r>
                        <a:rPr lang="fr-FR" sz="1300">
                          <a:effectLst/>
                        </a:rPr>
                        <a:t>M. Karim KHALFI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Delivery Lead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0920072"/>
                  </a:ext>
                </a:extLst>
              </a:tr>
              <a:tr h="0">
                <a:tc>
                  <a:txBody>
                    <a:bodyPr/>
                    <a:lstStyle/>
                    <a:p>
                      <a:pPr marL="0" marR="0" algn="ctr">
                        <a:lnSpc>
                          <a:spcPct val="115000"/>
                        </a:lnSpc>
                        <a:spcBef>
                          <a:spcPts val="0"/>
                        </a:spcBef>
                        <a:spcAft>
                          <a:spcPts val="800"/>
                        </a:spcAft>
                      </a:pPr>
                      <a:r>
                        <a:rPr lang="fr-FR" sz="1300">
                          <a:effectLst/>
                        </a:rPr>
                        <a:t>Maîtrise d’ouvrage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M. Abdelaziz HARRATI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Product Owner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857401"/>
                  </a:ext>
                </a:extLst>
              </a:tr>
              <a:tr h="0">
                <a:tc rowSpan="5">
                  <a:txBody>
                    <a:bodyPr/>
                    <a:lstStyle/>
                    <a:p>
                      <a:pPr marL="0" marR="0" algn="ctr">
                        <a:lnSpc>
                          <a:spcPct val="106000"/>
                        </a:lnSpc>
                        <a:spcBef>
                          <a:spcPts val="0"/>
                        </a:spcBef>
                        <a:spcAft>
                          <a:spcPts val="800"/>
                        </a:spcAft>
                      </a:pPr>
                      <a:r>
                        <a:rPr lang="fr-FR" sz="1300">
                          <a:effectLst/>
                        </a:rPr>
                        <a:t> </a:t>
                      </a:r>
                      <a:endParaRPr lang="en-US" sz="1100">
                        <a:effectLst/>
                      </a:endParaRPr>
                    </a:p>
                    <a:p>
                      <a:pPr marL="0" marR="0" algn="ctr">
                        <a:lnSpc>
                          <a:spcPct val="106000"/>
                        </a:lnSpc>
                        <a:spcBef>
                          <a:spcPts val="0"/>
                        </a:spcBef>
                        <a:spcAft>
                          <a:spcPts val="800"/>
                        </a:spcAft>
                      </a:pPr>
                      <a:r>
                        <a:rPr lang="fr-FR" sz="1300">
                          <a:effectLst/>
                        </a:rPr>
                        <a:t> </a:t>
                      </a:r>
                      <a:endParaRPr lang="en-US" sz="1100">
                        <a:effectLst/>
                      </a:endParaRPr>
                    </a:p>
                    <a:p>
                      <a:pPr marL="0" marR="0" algn="ctr">
                        <a:lnSpc>
                          <a:spcPct val="106000"/>
                        </a:lnSpc>
                        <a:spcBef>
                          <a:spcPts val="0"/>
                        </a:spcBef>
                        <a:spcAft>
                          <a:spcPts val="800"/>
                        </a:spcAft>
                      </a:pPr>
                      <a:r>
                        <a:rPr lang="fr-FR" sz="1300">
                          <a:effectLst/>
                        </a:rPr>
                        <a:t>Maîtrise d’œuvre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300">
                          <a:effectLst/>
                        </a:rPr>
                        <a:t>Mlle Maryam ZIAD</a:t>
                      </a:r>
                      <a:endParaRPr lang="en-US" sz="1100">
                        <a:effectLst/>
                      </a:endParaRPr>
                    </a:p>
                    <a:p>
                      <a:pPr marL="0" marR="0" algn="ctr">
                        <a:lnSpc>
                          <a:spcPct val="106000"/>
                        </a:lnSpc>
                        <a:spcBef>
                          <a:spcPts val="0"/>
                        </a:spcBef>
                        <a:spcAft>
                          <a:spcPts val="800"/>
                        </a:spcAft>
                      </a:pPr>
                      <a:r>
                        <a:rPr lang="en-US" sz="1300">
                          <a:effectLst/>
                        </a:rPr>
                        <a:t>M. Ayoub DEQQAQ</a:t>
                      </a:r>
                      <a:endParaRPr lang="en-US" sz="1100">
                        <a:effectLst/>
                      </a:endParaRPr>
                    </a:p>
                    <a:p>
                      <a:pPr marL="0" marR="0" algn="ctr">
                        <a:lnSpc>
                          <a:spcPct val="106000"/>
                        </a:lnSpc>
                        <a:spcBef>
                          <a:spcPts val="0"/>
                        </a:spcBef>
                        <a:spcAft>
                          <a:spcPts val="800"/>
                        </a:spcAft>
                      </a:pPr>
                      <a:r>
                        <a:rPr lang="fr-FR" sz="1300">
                          <a:effectLst/>
                        </a:rPr>
                        <a:t>M. Khalifa RHABI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 </a:t>
                      </a:r>
                      <a:endParaRPr lang="en-US" sz="1100">
                        <a:effectLst/>
                      </a:endParaRPr>
                    </a:p>
                    <a:p>
                      <a:pPr marL="0" marR="0" algn="ctr">
                        <a:lnSpc>
                          <a:spcPct val="106000"/>
                        </a:lnSpc>
                        <a:spcBef>
                          <a:spcPts val="0"/>
                        </a:spcBef>
                        <a:spcAft>
                          <a:spcPts val="800"/>
                        </a:spcAft>
                      </a:pPr>
                      <a:r>
                        <a:rPr lang="fr-FR" sz="1300">
                          <a:effectLst/>
                        </a:rPr>
                        <a:t>Développeurs full-stack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5435588"/>
                  </a:ext>
                </a:extLst>
              </a:tr>
              <a:tr h="0">
                <a:tc vMerge="1">
                  <a:txBody>
                    <a:bodyPr/>
                    <a:lstStyle/>
                    <a:p>
                      <a:endParaRPr lang="en-US"/>
                    </a:p>
                  </a:txBody>
                  <a:tcPr/>
                </a:tc>
                <a:tc>
                  <a:txBody>
                    <a:bodyPr/>
                    <a:lstStyle/>
                    <a:p>
                      <a:pPr marL="0" marR="0" algn="ctr">
                        <a:lnSpc>
                          <a:spcPct val="106000"/>
                        </a:lnSpc>
                        <a:spcBef>
                          <a:spcPts val="0"/>
                        </a:spcBef>
                        <a:spcAft>
                          <a:spcPts val="800"/>
                        </a:spcAft>
                      </a:pPr>
                      <a:r>
                        <a:rPr lang="fr-FR" sz="1300">
                          <a:effectLst/>
                        </a:rPr>
                        <a:t>M. Ayoub QABBAL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Coach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5210078"/>
                  </a:ext>
                </a:extLst>
              </a:tr>
              <a:tr h="0">
                <a:tc vMerge="1">
                  <a:txBody>
                    <a:bodyPr/>
                    <a:lstStyle/>
                    <a:p>
                      <a:endParaRPr lang="en-US"/>
                    </a:p>
                  </a:txBody>
                  <a:tcPr/>
                </a:tc>
                <a:tc>
                  <a:txBody>
                    <a:bodyPr/>
                    <a:lstStyle/>
                    <a:p>
                      <a:pPr marL="0" marR="0" algn="ctr">
                        <a:lnSpc>
                          <a:spcPct val="106000"/>
                        </a:lnSpc>
                        <a:spcBef>
                          <a:spcPts val="0"/>
                        </a:spcBef>
                        <a:spcAft>
                          <a:spcPts val="800"/>
                        </a:spcAft>
                      </a:pPr>
                      <a:r>
                        <a:rPr lang="fr-FR" sz="1300">
                          <a:effectLst/>
                        </a:rPr>
                        <a:t>M. Hosni OUELDBELGARNE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DevOps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10593561"/>
                  </a:ext>
                </a:extLst>
              </a:tr>
              <a:tr h="0">
                <a:tc vMerge="1">
                  <a:txBody>
                    <a:bodyPr/>
                    <a:lstStyle/>
                    <a:p>
                      <a:endParaRPr lang="en-US"/>
                    </a:p>
                  </a:txBody>
                  <a:tcPr/>
                </a:tc>
                <a:tc>
                  <a:txBody>
                    <a:bodyPr/>
                    <a:lstStyle/>
                    <a:p>
                      <a:pPr marL="0" marR="0" algn="ctr">
                        <a:lnSpc>
                          <a:spcPct val="106000"/>
                        </a:lnSpc>
                        <a:spcBef>
                          <a:spcPts val="0"/>
                        </a:spcBef>
                        <a:spcAft>
                          <a:spcPts val="800"/>
                        </a:spcAft>
                      </a:pPr>
                      <a:r>
                        <a:rPr lang="fr-FR" sz="1300">
                          <a:effectLst/>
                        </a:rPr>
                        <a:t>Mlle Zainab SOULAYMANI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fr-FR" sz="1300">
                          <a:effectLst/>
                        </a:rPr>
                        <a:t>UX Designer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2513556"/>
                  </a:ext>
                </a:extLst>
              </a:tr>
              <a:tr h="0">
                <a:tc vMerge="1">
                  <a:txBody>
                    <a:bodyPr/>
                    <a:lstStyle/>
                    <a:p>
                      <a:endParaRPr lang="en-US"/>
                    </a:p>
                  </a:txBody>
                  <a:tcPr/>
                </a:tc>
                <a:tc>
                  <a:txBody>
                    <a:bodyPr/>
                    <a:lstStyle/>
                    <a:p>
                      <a:pPr marL="0" marR="0" algn="ctr">
                        <a:lnSpc>
                          <a:spcPct val="106000"/>
                        </a:lnSpc>
                        <a:spcBef>
                          <a:spcPts val="0"/>
                        </a:spcBef>
                        <a:spcAft>
                          <a:spcPts val="800"/>
                        </a:spcAft>
                      </a:pPr>
                      <a:r>
                        <a:rPr lang="en-US" sz="1300">
                          <a:effectLst/>
                        </a:rPr>
                        <a:t>M. El Mehdi BOUMHICHA</a:t>
                      </a:r>
                      <a:endParaRPr lang="en-US" sz="1100">
                        <a:effectLst/>
                      </a:endParaRPr>
                    </a:p>
                    <a:p>
                      <a:pPr marL="0" marR="0" algn="ctr">
                        <a:lnSpc>
                          <a:spcPct val="106000"/>
                        </a:lnSpc>
                        <a:spcBef>
                          <a:spcPts val="0"/>
                        </a:spcBef>
                        <a:spcAft>
                          <a:spcPts val="800"/>
                        </a:spcAft>
                      </a:pPr>
                      <a:r>
                        <a:rPr lang="en-US" sz="1300">
                          <a:effectLst/>
                        </a:rPr>
                        <a:t>M.Mohamed LMOUSSAOUI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300" dirty="0" err="1">
                          <a:effectLst/>
                        </a:rPr>
                        <a:t>Elèves</a:t>
                      </a:r>
                      <a:r>
                        <a:rPr lang="en-US" sz="1300" dirty="0">
                          <a:effectLst/>
                        </a:rPr>
                        <a:t> </a:t>
                      </a:r>
                      <a:r>
                        <a:rPr lang="en-US" sz="1300" dirty="0" err="1">
                          <a:effectLst/>
                        </a:rPr>
                        <a:t>Ingénieurs</a:t>
                      </a:r>
                      <a:r>
                        <a:rPr lang="en-US" sz="1300" dirty="0">
                          <a:effectLst/>
                        </a:rPr>
                        <a:t> à </a:t>
                      </a:r>
                      <a:r>
                        <a:rPr lang="en-US" sz="1300" dirty="0" err="1">
                          <a:effectLst/>
                        </a:rPr>
                        <a:t>l’EHTP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88608874"/>
                  </a:ext>
                </a:extLst>
              </a:tr>
            </a:tbl>
          </a:graphicData>
        </a:graphic>
      </p:graphicFrame>
      <p:sp>
        <p:nvSpPr>
          <p:cNvPr id="34" name="Shape 259">
            <a:extLst>
              <a:ext uri="{FF2B5EF4-FFF2-40B4-BE49-F238E27FC236}">
                <a16:creationId xmlns:a16="http://schemas.microsoft.com/office/drawing/2014/main" id="{57D8A582-C07A-4560-8DED-398BCE3BD6D6}"/>
              </a:ext>
            </a:extLst>
          </p:cNvPr>
          <p:cNvSpPr txBox="1">
            <a:spLocks/>
          </p:cNvSpPr>
          <p:nvPr/>
        </p:nvSpPr>
        <p:spPr>
          <a:xfrm>
            <a:off x="3110206" y="958155"/>
            <a:ext cx="8134023" cy="42788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u="sng" dirty="0">
                <a:solidFill>
                  <a:schemeClr val="tx1">
                    <a:lumMod val="75000"/>
                    <a:lumOff val="25000"/>
                  </a:schemeClr>
                </a:solidFill>
                <a:latin typeface="Asap Medium" panose="020F0604030102060203" pitchFamily="34" charset="0"/>
              </a:rPr>
              <a:t>Ressources humaines</a:t>
            </a:r>
            <a:endParaRPr lang="id-ID" sz="2400" dirty="0">
              <a:solidFill>
                <a:srgbClr val="C00000"/>
              </a:solidFill>
              <a:latin typeface="Asap Medium" panose="020F0604030102060203" pitchFamily="34" charset="0"/>
            </a:endParaRPr>
          </a:p>
        </p:txBody>
      </p:sp>
    </p:spTree>
    <p:extLst>
      <p:ext uri="{BB962C8B-B14F-4D97-AF65-F5344CB8AC3E}">
        <p14:creationId xmlns:p14="http://schemas.microsoft.com/office/powerpoint/2010/main" val="849908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B128D3-8C55-4B34-BD85-C6E9735B5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344" y="648266"/>
            <a:ext cx="7010848" cy="6136345"/>
          </a:xfrm>
          <a:prstGeom prst="rect">
            <a:avLst/>
          </a:prstGeom>
        </p:spPr>
      </p:pic>
      <p:sp>
        <p:nvSpPr>
          <p:cNvPr id="73" name="Rectangle 72">
            <a:extLst>
              <a:ext uri="{FF2B5EF4-FFF2-40B4-BE49-F238E27FC236}">
                <a16:creationId xmlns:a16="http://schemas.microsoft.com/office/drawing/2014/main" id="{DBC89666-CEA1-4BFE-A7F3-BA30895DF237}"/>
              </a:ext>
            </a:extLst>
          </p:cNvPr>
          <p:cNvSpPr/>
          <p:nvPr/>
        </p:nvSpPr>
        <p:spPr>
          <a:xfrm flipV="1">
            <a:off x="-474" y="586163"/>
            <a:ext cx="2501718" cy="631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93192" y="-9545"/>
            <a:ext cx="9321206"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09386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CONDUITE DU PROJET</a:t>
            </a:r>
            <a:endParaRPr lang="id-ID" sz="1800" b="1" dirty="0">
              <a:latin typeface="Asap Medium" panose="020F0604030102060203" pitchFamily="34" charset="0"/>
            </a:endParaRPr>
          </a:p>
        </p:txBody>
      </p:sp>
      <p:sp>
        <p:nvSpPr>
          <p:cNvPr id="63" name="Shape 223"/>
          <p:cNvSpPr/>
          <p:nvPr/>
        </p:nvSpPr>
        <p:spPr>
          <a:xfrm>
            <a:off x="52172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50167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2"/>
                </a:solidFill>
                <a:latin typeface="Asap Medium" panose="020F0604030102060203" pitchFamily="34" charset="0"/>
              </a:rPr>
              <a:t>II</a:t>
            </a:r>
            <a:endParaRPr lang="id-ID" sz="1600" b="1" dirty="0">
              <a:solidFill>
                <a:schemeClr val="accent2"/>
              </a:solidFill>
              <a:latin typeface="Asap Medium" panose="020F0604030102060203" pitchFamily="34" charset="0"/>
            </a:endParaRPr>
          </a:p>
        </p:txBody>
      </p:sp>
      <p:sp>
        <p:nvSpPr>
          <p:cNvPr id="66" name="Rectangle 65"/>
          <p:cNvSpPr/>
          <p:nvPr/>
        </p:nvSpPr>
        <p:spPr>
          <a:xfrm>
            <a:off x="1774" y="-18689"/>
            <a:ext cx="243375" cy="604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DÉMARCHE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PLANIFICATION DU PROJET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14</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1857493"/>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8EFCD2E-6D53-4279-BDC7-B060A046EE1D}"/>
              </a:ext>
            </a:extLst>
          </p:cNvPr>
          <p:cNvPicPr>
            <a:picLocks noChangeAspect="1"/>
          </p:cNvPicPr>
          <p:nvPr/>
        </p:nvPicPr>
        <p:blipFill>
          <a:blip r:embed="rId4"/>
          <a:stretch>
            <a:fillRect/>
          </a:stretch>
        </p:blipFill>
        <p:spPr>
          <a:xfrm>
            <a:off x="2964116" y="724410"/>
            <a:ext cx="7743825" cy="1581150"/>
          </a:xfrm>
          <a:prstGeom prst="rect">
            <a:avLst/>
          </a:prstGeom>
          <a:ln w="76200">
            <a:solidFill>
              <a:srgbClr val="FF0000"/>
            </a:solidFill>
          </a:ln>
        </p:spPr>
      </p:pic>
    </p:spTree>
    <p:extLst>
      <p:ext uri="{BB962C8B-B14F-4D97-AF65-F5344CB8AC3E}">
        <p14:creationId xmlns:p14="http://schemas.microsoft.com/office/powerpoint/2010/main" val="13968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16E54D6-C2F7-48D8-9A37-367889298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851" y="674103"/>
            <a:ext cx="7010848" cy="6136345"/>
          </a:xfrm>
          <a:prstGeom prst="rect">
            <a:avLst/>
          </a:prstGeom>
        </p:spPr>
      </p:pic>
      <p:sp>
        <p:nvSpPr>
          <p:cNvPr id="73" name="Rectangle 72">
            <a:extLst>
              <a:ext uri="{FF2B5EF4-FFF2-40B4-BE49-F238E27FC236}">
                <a16:creationId xmlns:a16="http://schemas.microsoft.com/office/drawing/2014/main" id="{DBC89666-CEA1-4BFE-A7F3-BA30895DF237}"/>
              </a:ext>
            </a:extLst>
          </p:cNvPr>
          <p:cNvSpPr/>
          <p:nvPr/>
        </p:nvSpPr>
        <p:spPr>
          <a:xfrm flipV="1">
            <a:off x="-474" y="586163"/>
            <a:ext cx="2501718" cy="631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93192" y="-9545"/>
            <a:ext cx="9321206"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09386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CONDUITE DU PROJET</a:t>
            </a:r>
            <a:endParaRPr lang="id-ID" sz="1800" b="1" dirty="0">
              <a:latin typeface="Asap Medium" panose="020F0604030102060203" pitchFamily="34" charset="0"/>
            </a:endParaRPr>
          </a:p>
        </p:txBody>
      </p:sp>
      <p:sp>
        <p:nvSpPr>
          <p:cNvPr id="63" name="Shape 223"/>
          <p:cNvSpPr/>
          <p:nvPr/>
        </p:nvSpPr>
        <p:spPr>
          <a:xfrm>
            <a:off x="52172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50167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2"/>
                </a:solidFill>
                <a:latin typeface="Asap Medium" panose="020F0604030102060203" pitchFamily="34" charset="0"/>
              </a:rPr>
              <a:t>II</a:t>
            </a:r>
            <a:endParaRPr lang="id-ID" sz="1600" b="1" dirty="0">
              <a:solidFill>
                <a:schemeClr val="accent2"/>
              </a:solidFill>
              <a:latin typeface="Asap Medium" panose="020F0604030102060203" pitchFamily="34" charset="0"/>
            </a:endParaRPr>
          </a:p>
        </p:txBody>
      </p:sp>
      <p:sp>
        <p:nvSpPr>
          <p:cNvPr id="66" name="Rectangle 65"/>
          <p:cNvSpPr/>
          <p:nvPr/>
        </p:nvSpPr>
        <p:spPr>
          <a:xfrm>
            <a:off x="1774" y="-18689"/>
            <a:ext cx="243375" cy="604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DÉMARCHE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PLANIFICATION DU PROJET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15</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1857493"/>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FA839E-5A58-4C5A-A4E4-70503AED78EF}"/>
              </a:ext>
            </a:extLst>
          </p:cNvPr>
          <p:cNvPicPr>
            <a:picLocks noChangeAspect="1"/>
          </p:cNvPicPr>
          <p:nvPr/>
        </p:nvPicPr>
        <p:blipFill>
          <a:blip r:embed="rId4"/>
          <a:stretch>
            <a:fillRect/>
          </a:stretch>
        </p:blipFill>
        <p:spPr>
          <a:xfrm>
            <a:off x="2960851" y="674103"/>
            <a:ext cx="7181850" cy="5695950"/>
          </a:xfrm>
          <a:prstGeom prst="rect">
            <a:avLst/>
          </a:prstGeom>
          <a:ln w="76200">
            <a:solidFill>
              <a:srgbClr val="FF0000"/>
            </a:solidFill>
          </a:ln>
        </p:spPr>
      </p:pic>
    </p:spTree>
    <p:extLst>
      <p:ext uri="{BB962C8B-B14F-4D97-AF65-F5344CB8AC3E}">
        <p14:creationId xmlns:p14="http://schemas.microsoft.com/office/powerpoint/2010/main" val="41429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16E54D6-C2F7-48D8-9A37-367889298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851" y="674103"/>
            <a:ext cx="7010848" cy="6136345"/>
          </a:xfrm>
          <a:prstGeom prst="rect">
            <a:avLst/>
          </a:prstGeom>
        </p:spPr>
      </p:pic>
      <p:sp>
        <p:nvSpPr>
          <p:cNvPr id="73" name="Rectangle 72">
            <a:extLst>
              <a:ext uri="{FF2B5EF4-FFF2-40B4-BE49-F238E27FC236}">
                <a16:creationId xmlns:a16="http://schemas.microsoft.com/office/drawing/2014/main" id="{DBC89666-CEA1-4BFE-A7F3-BA30895DF237}"/>
              </a:ext>
            </a:extLst>
          </p:cNvPr>
          <p:cNvSpPr/>
          <p:nvPr/>
        </p:nvSpPr>
        <p:spPr>
          <a:xfrm flipV="1">
            <a:off x="-474" y="586163"/>
            <a:ext cx="2501718" cy="631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93192" y="-9545"/>
            <a:ext cx="9321206"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09386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CONDUITE DU PROJET</a:t>
            </a:r>
            <a:endParaRPr lang="id-ID" sz="1800" b="1" dirty="0">
              <a:latin typeface="Asap Medium" panose="020F0604030102060203" pitchFamily="34" charset="0"/>
            </a:endParaRPr>
          </a:p>
        </p:txBody>
      </p:sp>
      <p:sp>
        <p:nvSpPr>
          <p:cNvPr id="63" name="Shape 223"/>
          <p:cNvSpPr/>
          <p:nvPr/>
        </p:nvSpPr>
        <p:spPr>
          <a:xfrm>
            <a:off x="52172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50167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2"/>
                </a:solidFill>
                <a:latin typeface="Asap Medium" panose="020F0604030102060203" pitchFamily="34" charset="0"/>
              </a:rPr>
              <a:t>II</a:t>
            </a:r>
            <a:endParaRPr lang="id-ID" sz="1600" b="1" dirty="0">
              <a:solidFill>
                <a:schemeClr val="accent2"/>
              </a:solidFill>
              <a:latin typeface="Asap Medium" panose="020F0604030102060203" pitchFamily="34" charset="0"/>
            </a:endParaRPr>
          </a:p>
        </p:txBody>
      </p:sp>
      <p:sp>
        <p:nvSpPr>
          <p:cNvPr id="66" name="Rectangle 65"/>
          <p:cNvSpPr/>
          <p:nvPr/>
        </p:nvSpPr>
        <p:spPr>
          <a:xfrm>
            <a:off x="1774" y="-18689"/>
            <a:ext cx="243375" cy="604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DÉMARCHE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PLANIFICATION DU PROJET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16</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1857493"/>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D9D314C-AF6A-45F7-BC81-6006C5D8D45B}"/>
              </a:ext>
            </a:extLst>
          </p:cNvPr>
          <p:cNvPicPr>
            <a:picLocks noChangeAspect="1"/>
          </p:cNvPicPr>
          <p:nvPr/>
        </p:nvPicPr>
        <p:blipFill>
          <a:blip r:embed="rId4"/>
          <a:stretch>
            <a:fillRect/>
          </a:stretch>
        </p:blipFill>
        <p:spPr>
          <a:xfrm>
            <a:off x="2903925" y="683648"/>
            <a:ext cx="7124700" cy="4581525"/>
          </a:xfrm>
          <a:prstGeom prst="rect">
            <a:avLst/>
          </a:prstGeom>
          <a:ln w="76200">
            <a:solidFill>
              <a:srgbClr val="FF0000"/>
            </a:solidFill>
          </a:ln>
        </p:spPr>
      </p:pic>
    </p:spTree>
    <p:extLst>
      <p:ext uri="{BB962C8B-B14F-4D97-AF65-F5344CB8AC3E}">
        <p14:creationId xmlns:p14="http://schemas.microsoft.com/office/powerpoint/2010/main" val="197099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chemeClr val="accent3">
              <a:alpha val="90000"/>
            </a:scheme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345171"/>
            <a:ext cx="5909266" cy="615040"/>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fr-FR" sz="4163" b="1" dirty="0">
                <a:latin typeface="Asap Medium" panose="020F0604030102060203" pitchFamily="34" charset="0"/>
              </a:rPr>
              <a:t>ETUDE PRÉLIMINAIRE</a:t>
            </a:r>
            <a:endParaRPr lang="id-ID" sz="4163" b="1" dirty="0">
              <a:latin typeface="Asap Medium" panose="020F0604030102060203" pitchFamily="34" charset="0"/>
            </a:endParaRP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1966547"/>
            <a:ext cx="1129967" cy="786369"/>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5400" b="1" dirty="0">
                <a:solidFill>
                  <a:schemeClr val="accent3"/>
                </a:solidFill>
                <a:latin typeface="Asap Medium" panose="020F0604030102060203" pitchFamily="34" charset="0"/>
              </a:rPr>
              <a:t>III</a:t>
            </a:r>
            <a:endParaRPr lang="id-ID" sz="4163" b="1" dirty="0">
              <a:solidFill>
                <a:schemeClr val="accent3"/>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17</a:t>
            </a:fld>
            <a:endParaRPr lang="id-ID" b="1" dirty="0">
              <a:latin typeface="Asap Medium" panose="020F0604030102060203" pitchFamily="34" charset="0"/>
            </a:endParaRPr>
          </a:p>
        </p:txBody>
      </p:sp>
    </p:spTree>
    <p:extLst>
      <p:ext uri="{BB962C8B-B14F-4D97-AF65-F5344CB8AC3E}">
        <p14:creationId xmlns:p14="http://schemas.microsoft.com/office/powerpoint/2010/main" val="70635939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76728" y="-18441"/>
            <a:ext cx="9146882" cy="6404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537425" y="17391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ETUDE PRÉLIMINAIRE</a:t>
            </a:r>
            <a:endParaRPr lang="id-ID" sz="1800" b="1" dirty="0">
              <a:latin typeface="Asap Medium" panose="020F0604030102060203" pitchFamily="34" charset="0"/>
            </a:endParaRPr>
          </a:p>
        </p:txBody>
      </p:sp>
      <p:sp>
        <p:nvSpPr>
          <p:cNvPr id="63" name="Shape 223"/>
          <p:cNvSpPr/>
          <p:nvPr/>
        </p:nvSpPr>
        <p:spPr>
          <a:xfrm>
            <a:off x="1010114" y="85850"/>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47606" y="16575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3"/>
                </a:solidFill>
                <a:latin typeface="Asap Medium" panose="020F0604030102060203" pitchFamily="34" charset="0"/>
              </a:rPr>
              <a:t>III</a:t>
            </a:r>
            <a:endParaRPr lang="id-ID" sz="1600" b="1" dirty="0">
              <a:solidFill>
                <a:schemeClr val="accent3"/>
              </a:solidFill>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ÉTUDE DE L’EXISTANT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LIMTATION DE L’EXISTANT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18</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8839D76-EC06-40DD-956B-FECEDE4C7316}"/>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2" name="Rectangle 21">
            <a:extLst>
              <a:ext uri="{FF2B5EF4-FFF2-40B4-BE49-F238E27FC236}">
                <a16:creationId xmlns:a16="http://schemas.microsoft.com/office/drawing/2014/main" id="{F7B84A3F-A29C-42D6-84CB-A56AF3412940}"/>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Shape 259">
            <a:extLst>
              <a:ext uri="{FF2B5EF4-FFF2-40B4-BE49-F238E27FC236}">
                <a16:creationId xmlns:a16="http://schemas.microsoft.com/office/drawing/2014/main" id="{2CE0112F-A58B-48A4-AE28-686D400BF9E3}"/>
              </a:ext>
            </a:extLst>
          </p:cNvPr>
          <p:cNvSpPr txBox="1">
            <a:spLocks/>
          </p:cNvSpPr>
          <p:nvPr/>
        </p:nvSpPr>
        <p:spPr>
          <a:xfrm>
            <a:off x="204617" y="210258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SOLUTION PROPOSÉE</a:t>
            </a:r>
          </a:p>
        </p:txBody>
      </p:sp>
      <p:pic>
        <p:nvPicPr>
          <p:cNvPr id="5" name="Picture 4">
            <a:extLst>
              <a:ext uri="{FF2B5EF4-FFF2-40B4-BE49-F238E27FC236}">
                <a16:creationId xmlns:a16="http://schemas.microsoft.com/office/drawing/2014/main" id="{BEED0A4B-EB4A-4F77-AC6B-8544FFB9D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295" y="3010725"/>
            <a:ext cx="4731518" cy="1500567"/>
          </a:xfrm>
          <a:prstGeom prst="rect">
            <a:avLst/>
          </a:prstGeom>
        </p:spPr>
      </p:pic>
    </p:spTree>
    <p:extLst>
      <p:ext uri="{BB962C8B-B14F-4D97-AF65-F5344CB8AC3E}">
        <p14:creationId xmlns:p14="http://schemas.microsoft.com/office/powerpoint/2010/main" val="255828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76728" y="-18441"/>
            <a:ext cx="9146882" cy="6404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537425" y="17391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ETUDE PRÉLIMINAIRE</a:t>
            </a:r>
            <a:endParaRPr lang="id-ID" sz="1800" b="1" dirty="0">
              <a:latin typeface="Asap Medium" panose="020F0604030102060203" pitchFamily="34" charset="0"/>
            </a:endParaRPr>
          </a:p>
        </p:txBody>
      </p:sp>
      <p:sp>
        <p:nvSpPr>
          <p:cNvPr id="63" name="Shape 223"/>
          <p:cNvSpPr/>
          <p:nvPr/>
        </p:nvSpPr>
        <p:spPr>
          <a:xfrm>
            <a:off x="1010114" y="85850"/>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47606" y="16575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3"/>
                </a:solidFill>
                <a:latin typeface="Asap Medium" panose="020F0604030102060203" pitchFamily="34" charset="0"/>
              </a:rPr>
              <a:t>III</a:t>
            </a:r>
            <a:endParaRPr lang="id-ID" sz="1600" b="1" dirty="0">
              <a:solidFill>
                <a:schemeClr val="accent3"/>
              </a:solidFill>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ÉTUDE DE L’EXISTANT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LIMTATION DE L’EXISTANT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19</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8839D76-EC06-40DD-956B-FECEDE4C7316}"/>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2" name="Rectangle 21">
            <a:extLst>
              <a:ext uri="{FF2B5EF4-FFF2-40B4-BE49-F238E27FC236}">
                <a16:creationId xmlns:a16="http://schemas.microsoft.com/office/drawing/2014/main" id="{F7B84A3F-A29C-42D6-84CB-A56AF3412940}"/>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Shape 259">
            <a:extLst>
              <a:ext uri="{FF2B5EF4-FFF2-40B4-BE49-F238E27FC236}">
                <a16:creationId xmlns:a16="http://schemas.microsoft.com/office/drawing/2014/main" id="{2CE0112F-A58B-48A4-AE28-686D400BF9E3}"/>
              </a:ext>
            </a:extLst>
          </p:cNvPr>
          <p:cNvSpPr txBox="1">
            <a:spLocks/>
          </p:cNvSpPr>
          <p:nvPr/>
        </p:nvSpPr>
        <p:spPr>
          <a:xfrm>
            <a:off x="204617" y="210258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SOLUTION PROPOSÉE</a:t>
            </a:r>
          </a:p>
        </p:txBody>
      </p:sp>
      <p:pic>
        <p:nvPicPr>
          <p:cNvPr id="7" name="Picture 6">
            <a:extLst>
              <a:ext uri="{FF2B5EF4-FFF2-40B4-BE49-F238E27FC236}">
                <a16:creationId xmlns:a16="http://schemas.microsoft.com/office/drawing/2014/main" id="{5347071B-D29E-4A72-A5DC-939667EAA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752" y="2977304"/>
            <a:ext cx="2486025" cy="1575303"/>
          </a:xfrm>
          <a:prstGeom prst="rect">
            <a:avLst/>
          </a:prstGeom>
        </p:spPr>
      </p:pic>
    </p:spTree>
    <p:extLst>
      <p:ext uri="{BB962C8B-B14F-4D97-AF65-F5344CB8AC3E}">
        <p14:creationId xmlns:p14="http://schemas.microsoft.com/office/powerpoint/2010/main" val="188619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4806031" y="3040620"/>
            <a:ext cx="3153248" cy="2617231"/>
            <a:chOff x="3076575" y="2081213"/>
            <a:chExt cx="3105150" cy="2449513"/>
          </a:xfrm>
          <a:solidFill>
            <a:schemeClr val="bg1">
              <a:lumMod val="85000"/>
            </a:schemeClr>
          </a:solidFill>
          <a:effectLst>
            <a:outerShdw blurRad="25400" dist="12700" dir="5400000" algn="t" rotWithShape="0">
              <a:prstClr val="black">
                <a:alpha val="40000"/>
              </a:prstClr>
            </a:outerShdw>
          </a:effectLst>
        </p:grpSpPr>
        <p:sp>
          <p:nvSpPr>
            <p:cNvPr id="49" name="Freeform 5"/>
            <p:cNvSpPr>
              <a:spLocks/>
            </p:cNvSpPr>
            <p:nvPr/>
          </p:nvSpPr>
          <p:spPr bwMode="auto">
            <a:xfrm>
              <a:off x="4397375" y="2081213"/>
              <a:ext cx="463550" cy="741363"/>
            </a:xfrm>
            <a:custGeom>
              <a:avLst/>
              <a:gdLst>
                <a:gd name="T0" fmla="*/ 147 w 230"/>
                <a:gd name="T1" fmla="*/ 123 h 368"/>
                <a:gd name="T2" fmla="*/ 165 w 230"/>
                <a:gd name="T3" fmla="*/ 141 h 368"/>
                <a:gd name="T4" fmla="*/ 216 w 230"/>
                <a:gd name="T5" fmla="*/ 141 h 368"/>
                <a:gd name="T6" fmla="*/ 216 w 230"/>
                <a:gd name="T7" fmla="*/ 90 h 368"/>
                <a:gd name="T8" fmla="*/ 139 w 230"/>
                <a:gd name="T9" fmla="*/ 14 h 368"/>
                <a:gd name="T10" fmla="*/ 89 w 230"/>
                <a:gd name="T11" fmla="*/ 14 h 368"/>
                <a:gd name="T12" fmla="*/ 14 w 230"/>
                <a:gd name="T13" fmla="*/ 88 h 368"/>
                <a:gd name="T14" fmla="*/ 14 w 230"/>
                <a:gd name="T15" fmla="*/ 139 h 368"/>
                <a:gd name="T16" fmla="*/ 65 w 230"/>
                <a:gd name="T17" fmla="*/ 139 h 368"/>
                <a:gd name="T18" fmla="*/ 83 w 230"/>
                <a:gd name="T19" fmla="*/ 121 h 368"/>
                <a:gd name="T20" fmla="*/ 83 w 230"/>
                <a:gd name="T21" fmla="*/ 368 h 368"/>
                <a:gd name="T22" fmla="*/ 147 w 230"/>
                <a:gd name="T23" fmla="*/ 368 h 368"/>
                <a:gd name="T24" fmla="*/ 147 w 230"/>
                <a:gd name="T25" fmla="*/ 123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368">
                  <a:moveTo>
                    <a:pt x="147" y="123"/>
                  </a:moveTo>
                  <a:cubicBezTo>
                    <a:pt x="165" y="141"/>
                    <a:pt x="165" y="141"/>
                    <a:pt x="165" y="141"/>
                  </a:cubicBezTo>
                  <a:cubicBezTo>
                    <a:pt x="179" y="155"/>
                    <a:pt x="202" y="155"/>
                    <a:pt x="216" y="141"/>
                  </a:cubicBezTo>
                  <a:cubicBezTo>
                    <a:pt x="230" y="127"/>
                    <a:pt x="230" y="104"/>
                    <a:pt x="216" y="90"/>
                  </a:cubicBezTo>
                  <a:cubicBezTo>
                    <a:pt x="139" y="14"/>
                    <a:pt x="139" y="14"/>
                    <a:pt x="139" y="14"/>
                  </a:cubicBezTo>
                  <a:cubicBezTo>
                    <a:pt x="125" y="0"/>
                    <a:pt x="103" y="0"/>
                    <a:pt x="89" y="14"/>
                  </a:cubicBezTo>
                  <a:cubicBezTo>
                    <a:pt x="14" y="88"/>
                    <a:pt x="14" y="88"/>
                    <a:pt x="14" y="88"/>
                  </a:cubicBezTo>
                  <a:cubicBezTo>
                    <a:pt x="0" y="102"/>
                    <a:pt x="0" y="125"/>
                    <a:pt x="14" y="139"/>
                  </a:cubicBezTo>
                  <a:cubicBezTo>
                    <a:pt x="28" y="153"/>
                    <a:pt x="51" y="153"/>
                    <a:pt x="65" y="139"/>
                  </a:cubicBezTo>
                  <a:cubicBezTo>
                    <a:pt x="83" y="121"/>
                    <a:pt x="83" y="121"/>
                    <a:pt x="83" y="121"/>
                  </a:cubicBezTo>
                  <a:cubicBezTo>
                    <a:pt x="83" y="368"/>
                    <a:pt x="83" y="368"/>
                    <a:pt x="83" y="368"/>
                  </a:cubicBezTo>
                  <a:cubicBezTo>
                    <a:pt x="147" y="368"/>
                    <a:pt x="147" y="368"/>
                    <a:pt x="147" y="368"/>
                  </a:cubicBezTo>
                  <a:lnTo>
                    <a:pt x="147" y="12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6"/>
            <p:cNvSpPr>
              <a:spLocks/>
            </p:cNvSpPr>
            <p:nvPr/>
          </p:nvSpPr>
          <p:spPr bwMode="auto">
            <a:xfrm>
              <a:off x="5151438" y="2519362"/>
              <a:ext cx="588963" cy="598487"/>
            </a:xfrm>
            <a:custGeom>
              <a:avLst/>
              <a:gdLst>
                <a:gd name="T0" fmla="*/ 257 w 293"/>
                <a:gd name="T1" fmla="*/ 0 h 297"/>
                <a:gd name="T2" fmla="*/ 152 w 293"/>
                <a:gd name="T3" fmla="*/ 0 h 297"/>
                <a:gd name="T4" fmla="*/ 116 w 293"/>
                <a:gd name="T5" fmla="*/ 36 h 297"/>
                <a:gd name="T6" fmla="*/ 152 w 293"/>
                <a:gd name="T7" fmla="*/ 72 h 297"/>
                <a:gd name="T8" fmla="*/ 178 w 293"/>
                <a:gd name="T9" fmla="*/ 72 h 297"/>
                <a:gd name="T10" fmla="*/ 0 w 293"/>
                <a:gd name="T11" fmla="*/ 250 h 297"/>
                <a:gd name="T12" fmla="*/ 43 w 293"/>
                <a:gd name="T13" fmla="*/ 297 h 297"/>
                <a:gd name="T14" fmla="*/ 221 w 293"/>
                <a:gd name="T15" fmla="*/ 119 h 297"/>
                <a:gd name="T16" fmla="*/ 221 w 293"/>
                <a:gd name="T17" fmla="*/ 144 h 297"/>
                <a:gd name="T18" fmla="*/ 257 w 293"/>
                <a:gd name="T19" fmla="*/ 180 h 297"/>
                <a:gd name="T20" fmla="*/ 293 w 293"/>
                <a:gd name="T21" fmla="*/ 144 h 297"/>
                <a:gd name="T22" fmla="*/ 293 w 293"/>
                <a:gd name="T23" fmla="*/ 36 h 297"/>
                <a:gd name="T24" fmla="*/ 257 w 293"/>
                <a:gd name="T25"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3" h="297">
                  <a:moveTo>
                    <a:pt x="257" y="0"/>
                  </a:moveTo>
                  <a:cubicBezTo>
                    <a:pt x="152" y="0"/>
                    <a:pt x="152" y="0"/>
                    <a:pt x="152" y="0"/>
                  </a:cubicBezTo>
                  <a:cubicBezTo>
                    <a:pt x="133" y="0"/>
                    <a:pt x="116" y="16"/>
                    <a:pt x="116" y="36"/>
                  </a:cubicBezTo>
                  <a:cubicBezTo>
                    <a:pt x="116" y="56"/>
                    <a:pt x="133" y="72"/>
                    <a:pt x="152" y="72"/>
                  </a:cubicBezTo>
                  <a:cubicBezTo>
                    <a:pt x="178" y="72"/>
                    <a:pt x="178" y="72"/>
                    <a:pt x="178" y="72"/>
                  </a:cubicBezTo>
                  <a:cubicBezTo>
                    <a:pt x="0" y="250"/>
                    <a:pt x="0" y="250"/>
                    <a:pt x="0" y="250"/>
                  </a:cubicBezTo>
                  <a:cubicBezTo>
                    <a:pt x="43" y="297"/>
                    <a:pt x="43" y="297"/>
                    <a:pt x="43" y="297"/>
                  </a:cubicBezTo>
                  <a:cubicBezTo>
                    <a:pt x="221" y="119"/>
                    <a:pt x="221" y="119"/>
                    <a:pt x="221" y="119"/>
                  </a:cubicBezTo>
                  <a:cubicBezTo>
                    <a:pt x="221" y="144"/>
                    <a:pt x="221" y="144"/>
                    <a:pt x="221" y="144"/>
                  </a:cubicBezTo>
                  <a:cubicBezTo>
                    <a:pt x="221" y="164"/>
                    <a:pt x="238" y="180"/>
                    <a:pt x="257" y="180"/>
                  </a:cubicBezTo>
                  <a:cubicBezTo>
                    <a:pt x="277" y="180"/>
                    <a:pt x="293" y="164"/>
                    <a:pt x="293" y="144"/>
                  </a:cubicBezTo>
                  <a:cubicBezTo>
                    <a:pt x="293" y="36"/>
                    <a:pt x="293" y="36"/>
                    <a:pt x="293" y="36"/>
                  </a:cubicBezTo>
                  <a:cubicBezTo>
                    <a:pt x="293" y="16"/>
                    <a:pt x="277" y="0"/>
                    <a:pt x="2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7"/>
            <p:cNvSpPr>
              <a:spLocks/>
            </p:cNvSpPr>
            <p:nvPr/>
          </p:nvSpPr>
          <p:spPr bwMode="auto">
            <a:xfrm>
              <a:off x="3513138" y="2522538"/>
              <a:ext cx="593725" cy="592138"/>
            </a:xfrm>
            <a:custGeom>
              <a:avLst/>
              <a:gdLst>
                <a:gd name="T0" fmla="*/ 119 w 295"/>
                <a:gd name="T1" fmla="*/ 71 h 294"/>
                <a:gd name="T2" fmla="*/ 144 w 295"/>
                <a:gd name="T3" fmla="*/ 71 h 294"/>
                <a:gd name="T4" fmla="*/ 180 w 295"/>
                <a:gd name="T5" fmla="*/ 35 h 294"/>
                <a:gd name="T6" fmla="*/ 144 w 295"/>
                <a:gd name="T7" fmla="*/ 0 h 294"/>
                <a:gd name="T8" fmla="*/ 36 w 295"/>
                <a:gd name="T9" fmla="*/ 0 h 294"/>
                <a:gd name="T10" fmla="*/ 0 w 295"/>
                <a:gd name="T11" fmla="*/ 35 h 294"/>
                <a:gd name="T12" fmla="*/ 0 w 295"/>
                <a:gd name="T13" fmla="*/ 140 h 294"/>
                <a:gd name="T14" fmla="*/ 36 w 295"/>
                <a:gd name="T15" fmla="*/ 176 h 294"/>
                <a:gd name="T16" fmla="*/ 72 w 295"/>
                <a:gd name="T17" fmla="*/ 140 h 294"/>
                <a:gd name="T18" fmla="*/ 72 w 295"/>
                <a:gd name="T19" fmla="*/ 115 h 294"/>
                <a:gd name="T20" fmla="*/ 251 w 295"/>
                <a:gd name="T21" fmla="*/ 294 h 294"/>
                <a:gd name="T22" fmla="*/ 295 w 295"/>
                <a:gd name="T23" fmla="*/ 248 h 294"/>
                <a:gd name="T24" fmla="*/ 119 w 295"/>
                <a:gd name="T25" fmla="*/ 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5" h="294">
                  <a:moveTo>
                    <a:pt x="119" y="71"/>
                  </a:moveTo>
                  <a:cubicBezTo>
                    <a:pt x="144" y="71"/>
                    <a:pt x="144" y="71"/>
                    <a:pt x="144" y="71"/>
                  </a:cubicBezTo>
                  <a:cubicBezTo>
                    <a:pt x="164" y="71"/>
                    <a:pt x="180" y="55"/>
                    <a:pt x="180" y="35"/>
                  </a:cubicBezTo>
                  <a:cubicBezTo>
                    <a:pt x="180" y="16"/>
                    <a:pt x="164" y="0"/>
                    <a:pt x="144" y="0"/>
                  </a:cubicBezTo>
                  <a:cubicBezTo>
                    <a:pt x="36" y="0"/>
                    <a:pt x="36" y="0"/>
                    <a:pt x="36" y="0"/>
                  </a:cubicBezTo>
                  <a:cubicBezTo>
                    <a:pt x="16" y="0"/>
                    <a:pt x="0" y="16"/>
                    <a:pt x="0" y="35"/>
                  </a:cubicBezTo>
                  <a:cubicBezTo>
                    <a:pt x="0" y="140"/>
                    <a:pt x="0" y="140"/>
                    <a:pt x="0" y="140"/>
                  </a:cubicBezTo>
                  <a:cubicBezTo>
                    <a:pt x="0" y="160"/>
                    <a:pt x="16" y="176"/>
                    <a:pt x="36" y="176"/>
                  </a:cubicBezTo>
                  <a:cubicBezTo>
                    <a:pt x="56" y="176"/>
                    <a:pt x="72" y="160"/>
                    <a:pt x="72" y="140"/>
                  </a:cubicBezTo>
                  <a:cubicBezTo>
                    <a:pt x="72" y="115"/>
                    <a:pt x="72" y="115"/>
                    <a:pt x="72" y="115"/>
                  </a:cubicBezTo>
                  <a:cubicBezTo>
                    <a:pt x="251" y="294"/>
                    <a:pt x="251" y="294"/>
                    <a:pt x="251" y="294"/>
                  </a:cubicBezTo>
                  <a:cubicBezTo>
                    <a:pt x="295" y="248"/>
                    <a:pt x="295" y="248"/>
                    <a:pt x="295" y="248"/>
                  </a:cubicBezTo>
                  <a:lnTo>
                    <a:pt x="119" y="71"/>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8"/>
            <p:cNvSpPr>
              <a:spLocks/>
            </p:cNvSpPr>
            <p:nvPr/>
          </p:nvSpPr>
          <p:spPr bwMode="auto">
            <a:xfrm>
              <a:off x="3076575" y="3403600"/>
              <a:ext cx="3105150" cy="461963"/>
            </a:xfrm>
            <a:custGeom>
              <a:avLst/>
              <a:gdLst>
                <a:gd name="T0" fmla="*/ 1528 w 1542"/>
                <a:gd name="T1" fmla="*/ 88 h 229"/>
                <a:gd name="T2" fmla="*/ 1453 w 1542"/>
                <a:gd name="T3" fmla="*/ 14 h 229"/>
                <a:gd name="T4" fmla="*/ 1403 w 1542"/>
                <a:gd name="T5" fmla="*/ 14 h 229"/>
                <a:gd name="T6" fmla="*/ 1403 w 1542"/>
                <a:gd name="T7" fmla="*/ 65 h 229"/>
                <a:gd name="T8" fmla="*/ 1420 w 1542"/>
                <a:gd name="T9" fmla="*/ 83 h 229"/>
                <a:gd name="T10" fmla="*/ 124 w 1542"/>
                <a:gd name="T11" fmla="*/ 83 h 229"/>
                <a:gd name="T12" fmla="*/ 141 w 1542"/>
                <a:gd name="T13" fmla="*/ 65 h 229"/>
                <a:gd name="T14" fmla="*/ 141 w 1542"/>
                <a:gd name="T15" fmla="*/ 14 h 229"/>
                <a:gd name="T16" fmla="*/ 91 w 1542"/>
                <a:gd name="T17" fmla="*/ 14 h 229"/>
                <a:gd name="T18" fmla="*/ 14 w 1542"/>
                <a:gd name="T19" fmla="*/ 90 h 229"/>
                <a:gd name="T20" fmla="*/ 14 w 1542"/>
                <a:gd name="T21" fmla="*/ 141 h 229"/>
                <a:gd name="T22" fmla="*/ 89 w 1542"/>
                <a:gd name="T23" fmla="*/ 215 h 229"/>
                <a:gd name="T24" fmla="*/ 139 w 1542"/>
                <a:gd name="T25" fmla="*/ 215 h 229"/>
                <a:gd name="T26" fmla="*/ 139 w 1542"/>
                <a:gd name="T27" fmla="*/ 165 h 229"/>
                <a:gd name="T28" fmla="*/ 122 w 1542"/>
                <a:gd name="T29" fmla="*/ 147 h 229"/>
                <a:gd name="T30" fmla="*/ 1418 w 1542"/>
                <a:gd name="T31" fmla="*/ 147 h 229"/>
                <a:gd name="T32" fmla="*/ 1401 w 1542"/>
                <a:gd name="T33" fmla="*/ 165 h 229"/>
                <a:gd name="T34" fmla="*/ 1401 w 1542"/>
                <a:gd name="T35" fmla="*/ 215 h 229"/>
                <a:gd name="T36" fmla="*/ 1451 w 1542"/>
                <a:gd name="T37" fmla="*/ 215 h 229"/>
                <a:gd name="T38" fmla="*/ 1528 w 1542"/>
                <a:gd name="T39" fmla="*/ 139 h 229"/>
                <a:gd name="T40" fmla="*/ 1528 w 1542"/>
                <a:gd name="T41" fmla="*/ 8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2" h="229">
                  <a:moveTo>
                    <a:pt x="1528" y="88"/>
                  </a:moveTo>
                  <a:cubicBezTo>
                    <a:pt x="1453" y="14"/>
                    <a:pt x="1453" y="14"/>
                    <a:pt x="1453" y="14"/>
                  </a:cubicBezTo>
                  <a:cubicBezTo>
                    <a:pt x="1439" y="0"/>
                    <a:pt x="1417" y="0"/>
                    <a:pt x="1403" y="14"/>
                  </a:cubicBezTo>
                  <a:cubicBezTo>
                    <a:pt x="1389" y="28"/>
                    <a:pt x="1389" y="51"/>
                    <a:pt x="1403" y="65"/>
                  </a:cubicBezTo>
                  <a:cubicBezTo>
                    <a:pt x="1420" y="83"/>
                    <a:pt x="1420" y="83"/>
                    <a:pt x="1420" y="83"/>
                  </a:cubicBezTo>
                  <a:cubicBezTo>
                    <a:pt x="124" y="83"/>
                    <a:pt x="124" y="83"/>
                    <a:pt x="124" y="83"/>
                  </a:cubicBezTo>
                  <a:cubicBezTo>
                    <a:pt x="141" y="65"/>
                    <a:pt x="141" y="65"/>
                    <a:pt x="141" y="65"/>
                  </a:cubicBezTo>
                  <a:cubicBezTo>
                    <a:pt x="155" y="51"/>
                    <a:pt x="155" y="28"/>
                    <a:pt x="141" y="14"/>
                  </a:cubicBezTo>
                  <a:cubicBezTo>
                    <a:pt x="127" y="0"/>
                    <a:pt x="105" y="0"/>
                    <a:pt x="91" y="14"/>
                  </a:cubicBezTo>
                  <a:cubicBezTo>
                    <a:pt x="14" y="90"/>
                    <a:pt x="14" y="90"/>
                    <a:pt x="14" y="90"/>
                  </a:cubicBezTo>
                  <a:cubicBezTo>
                    <a:pt x="0" y="104"/>
                    <a:pt x="0" y="127"/>
                    <a:pt x="14" y="141"/>
                  </a:cubicBezTo>
                  <a:cubicBezTo>
                    <a:pt x="89" y="215"/>
                    <a:pt x="89" y="215"/>
                    <a:pt x="89" y="215"/>
                  </a:cubicBezTo>
                  <a:cubicBezTo>
                    <a:pt x="103" y="229"/>
                    <a:pt x="125" y="229"/>
                    <a:pt x="139" y="215"/>
                  </a:cubicBezTo>
                  <a:cubicBezTo>
                    <a:pt x="153" y="201"/>
                    <a:pt x="153" y="179"/>
                    <a:pt x="139" y="165"/>
                  </a:cubicBezTo>
                  <a:cubicBezTo>
                    <a:pt x="122" y="147"/>
                    <a:pt x="122" y="147"/>
                    <a:pt x="122" y="147"/>
                  </a:cubicBezTo>
                  <a:cubicBezTo>
                    <a:pt x="1418" y="147"/>
                    <a:pt x="1418" y="147"/>
                    <a:pt x="1418" y="147"/>
                  </a:cubicBezTo>
                  <a:cubicBezTo>
                    <a:pt x="1401" y="165"/>
                    <a:pt x="1401" y="165"/>
                    <a:pt x="1401" y="165"/>
                  </a:cubicBezTo>
                  <a:cubicBezTo>
                    <a:pt x="1387" y="179"/>
                    <a:pt x="1387" y="201"/>
                    <a:pt x="1401" y="215"/>
                  </a:cubicBezTo>
                  <a:cubicBezTo>
                    <a:pt x="1415" y="229"/>
                    <a:pt x="1437" y="229"/>
                    <a:pt x="1451" y="215"/>
                  </a:cubicBezTo>
                  <a:cubicBezTo>
                    <a:pt x="1528" y="139"/>
                    <a:pt x="1528" y="139"/>
                    <a:pt x="1528" y="139"/>
                  </a:cubicBezTo>
                  <a:cubicBezTo>
                    <a:pt x="1542" y="125"/>
                    <a:pt x="1542" y="102"/>
                    <a:pt x="1528" y="88"/>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Oval 9"/>
            <p:cNvSpPr>
              <a:spLocks noChangeArrowheads="1"/>
            </p:cNvSpPr>
            <p:nvPr/>
          </p:nvSpPr>
          <p:spPr bwMode="auto">
            <a:xfrm>
              <a:off x="3703637" y="2703513"/>
              <a:ext cx="1921437" cy="1827213"/>
            </a:xfrm>
            <a:prstGeom prst="ellipse">
              <a:avLst/>
            </a:prstGeom>
            <a:grpFill/>
            <a:ln>
              <a:noFill/>
            </a:ln>
            <a:effectLst>
              <a:outerShdw blurRad="38100" dir="13500000" sy="23000" kx="1200000" algn="b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54" name="Oval 10"/>
          <p:cNvSpPr>
            <a:spLocks noChangeArrowheads="1"/>
          </p:cNvSpPr>
          <p:nvPr/>
        </p:nvSpPr>
        <p:spPr bwMode="auto">
          <a:xfrm>
            <a:off x="5558690" y="3832744"/>
            <a:ext cx="1735200" cy="1734724"/>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Oval 11"/>
          <p:cNvSpPr>
            <a:spLocks noChangeArrowheads="1"/>
          </p:cNvSpPr>
          <p:nvPr/>
        </p:nvSpPr>
        <p:spPr bwMode="auto">
          <a:xfrm>
            <a:off x="7779598" y="2655571"/>
            <a:ext cx="975619" cy="975620"/>
          </a:xfrm>
          <a:prstGeom prst="ellipse">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6" name="Oval 12"/>
          <p:cNvSpPr>
            <a:spLocks noChangeArrowheads="1"/>
          </p:cNvSpPr>
          <p:nvPr/>
        </p:nvSpPr>
        <p:spPr bwMode="auto">
          <a:xfrm>
            <a:off x="7883274" y="2757919"/>
            <a:ext cx="768267" cy="769597"/>
          </a:xfrm>
          <a:prstGeom prst="ellipse">
            <a:avLst/>
          </a:prstGeom>
          <a:solidFill>
            <a:schemeClr val="accent4"/>
          </a:solidFill>
          <a:ln>
            <a:noFill/>
          </a:ln>
          <a:effectLst>
            <a:outerShdw blurRad="38100" dist="254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7" name="Oval 14"/>
          <p:cNvSpPr>
            <a:spLocks noChangeArrowheads="1"/>
          </p:cNvSpPr>
          <p:nvPr/>
        </p:nvSpPr>
        <p:spPr bwMode="auto">
          <a:xfrm>
            <a:off x="5908522" y="1812046"/>
            <a:ext cx="974291" cy="975620"/>
          </a:xfrm>
          <a:prstGeom prst="ellipse">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9" name="Oval 15"/>
          <p:cNvSpPr>
            <a:spLocks noChangeArrowheads="1"/>
          </p:cNvSpPr>
          <p:nvPr/>
        </p:nvSpPr>
        <p:spPr bwMode="auto">
          <a:xfrm>
            <a:off x="6018463" y="1909950"/>
            <a:ext cx="769597" cy="769597"/>
          </a:xfrm>
          <a:prstGeom prst="ellipse">
            <a:avLst/>
          </a:prstGeom>
          <a:solidFill>
            <a:schemeClr val="accent3"/>
          </a:solidFill>
          <a:ln>
            <a:noFill/>
          </a:ln>
          <a:effectLst>
            <a:outerShdw blurRad="38100" dist="254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60" name="Oval 16"/>
          <p:cNvSpPr>
            <a:spLocks noChangeArrowheads="1"/>
          </p:cNvSpPr>
          <p:nvPr/>
        </p:nvSpPr>
        <p:spPr bwMode="auto">
          <a:xfrm>
            <a:off x="4221899" y="2655571"/>
            <a:ext cx="975619" cy="975620"/>
          </a:xfrm>
          <a:prstGeom prst="ellipse">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4" name="Oval 17"/>
          <p:cNvSpPr>
            <a:spLocks noChangeArrowheads="1"/>
          </p:cNvSpPr>
          <p:nvPr/>
        </p:nvSpPr>
        <p:spPr bwMode="auto">
          <a:xfrm>
            <a:off x="4324909" y="2756668"/>
            <a:ext cx="769597" cy="769597"/>
          </a:xfrm>
          <a:prstGeom prst="ellipse">
            <a:avLst/>
          </a:prstGeom>
          <a:solidFill>
            <a:schemeClr val="accent2"/>
          </a:solidFill>
          <a:ln>
            <a:noFill/>
          </a:ln>
          <a:effectLst>
            <a:outerShdw blurRad="38100" dist="254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5" name="Oval 20"/>
          <p:cNvSpPr>
            <a:spLocks noChangeArrowheads="1"/>
          </p:cNvSpPr>
          <p:nvPr/>
        </p:nvSpPr>
        <p:spPr bwMode="auto">
          <a:xfrm>
            <a:off x="3628664" y="4184829"/>
            <a:ext cx="974291" cy="886927"/>
          </a:xfrm>
          <a:prstGeom prst="ellipse">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6" name="Oval 21"/>
          <p:cNvSpPr>
            <a:spLocks noChangeArrowheads="1"/>
          </p:cNvSpPr>
          <p:nvPr/>
        </p:nvSpPr>
        <p:spPr bwMode="auto">
          <a:xfrm>
            <a:off x="3731011" y="4277811"/>
            <a:ext cx="769597" cy="699634"/>
          </a:xfrm>
          <a:prstGeom prst="ellipse">
            <a:avLst/>
          </a:prstGeom>
          <a:solidFill>
            <a:schemeClr val="accent1"/>
          </a:solidFill>
          <a:ln>
            <a:noFill/>
          </a:ln>
          <a:effectLst>
            <a:outerShdw blurRad="38100" dist="254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7" name="Oval 23"/>
          <p:cNvSpPr>
            <a:spLocks noChangeArrowheads="1"/>
          </p:cNvSpPr>
          <p:nvPr/>
        </p:nvSpPr>
        <p:spPr bwMode="auto">
          <a:xfrm>
            <a:off x="8083143" y="4184829"/>
            <a:ext cx="975619" cy="975620"/>
          </a:xfrm>
          <a:prstGeom prst="ellipse">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8" name="Oval 24"/>
          <p:cNvSpPr>
            <a:spLocks noChangeArrowheads="1"/>
          </p:cNvSpPr>
          <p:nvPr/>
        </p:nvSpPr>
        <p:spPr bwMode="auto">
          <a:xfrm>
            <a:off x="8186267" y="4287840"/>
            <a:ext cx="769597" cy="769597"/>
          </a:xfrm>
          <a:prstGeom prst="ellipse">
            <a:avLst/>
          </a:prstGeom>
          <a:solidFill>
            <a:schemeClr val="accent5"/>
          </a:solidFill>
          <a:ln>
            <a:noFill/>
          </a:ln>
          <a:effectLst>
            <a:outerShdw blurRad="38100" dist="254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9" name="TextBox 88"/>
          <p:cNvSpPr txBox="1"/>
          <p:nvPr/>
        </p:nvSpPr>
        <p:spPr>
          <a:xfrm>
            <a:off x="2158006" y="4463434"/>
            <a:ext cx="1291538" cy="335756"/>
          </a:xfrm>
          <a:prstGeom prst="rect">
            <a:avLst/>
          </a:prstGeom>
          <a:noFill/>
        </p:spPr>
        <p:txBody>
          <a:bodyPr wrap="square" numCol="1" spcCol="640080" rtlCol="0">
            <a:spAutoFit/>
          </a:bodyPr>
          <a:lstStyle/>
          <a:p>
            <a:r>
              <a:rPr lang="en-US" dirty="0" err="1">
                <a:latin typeface="Lucida Sans Unicode" panose="020B0602030504020204" pitchFamily="34" charset="0"/>
                <a:cs typeface="Lucida Sans Unicode" panose="020B0602030504020204" pitchFamily="34" charset="0"/>
              </a:rPr>
              <a:t>Processus</a:t>
            </a:r>
            <a:endParaRPr lang="en-US" dirty="0">
              <a:latin typeface="Lucida Sans Unicode" panose="020B0602030504020204" pitchFamily="34" charset="0"/>
              <a:cs typeface="Lucida Sans Unicode" panose="020B0602030504020204" pitchFamily="34" charset="0"/>
            </a:endParaRPr>
          </a:p>
        </p:txBody>
      </p:sp>
      <p:sp>
        <p:nvSpPr>
          <p:cNvPr id="90" name="TextBox 89"/>
          <p:cNvSpPr txBox="1"/>
          <p:nvPr/>
        </p:nvSpPr>
        <p:spPr>
          <a:xfrm>
            <a:off x="9128423" y="4577813"/>
            <a:ext cx="2796016" cy="369332"/>
          </a:xfrm>
          <a:prstGeom prst="rect">
            <a:avLst/>
          </a:prstGeom>
          <a:noFill/>
        </p:spPr>
        <p:txBody>
          <a:bodyPr wrap="square" numCol="1" spcCol="640080" rtlCol="0">
            <a:spAutoFit/>
          </a:bodyPr>
          <a:lstStyle/>
          <a:p>
            <a:r>
              <a:rPr lang="en-US" dirty="0">
                <a:latin typeface="Lucida Sans Unicode" panose="020B0602030504020204" pitchFamily="34" charset="0"/>
                <a:cs typeface="Lucida Sans Unicode" panose="020B0602030504020204" pitchFamily="34" charset="0"/>
              </a:rPr>
              <a:t>Façon de communiquer</a:t>
            </a:r>
          </a:p>
        </p:txBody>
      </p:sp>
      <p:sp>
        <p:nvSpPr>
          <p:cNvPr id="91" name="TextBox 90"/>
          <p:cNvSpPr txBox="1"/>
          <p:nvPr/>
        </p:nvSpPr>
        <p:spPr>
          <a:xfrm>
            <a:off x="955601" y="2898062"/>
            <a:ext cx="3163768" cy="369332"/>
          </a:xfrm>
          <a:prstGeom prst="rect">
            <a:avLst/>
          </a:prstGeom>
          <a:noFill/>
        </p:spPr>
        <p:txBody>
          <a:bodyPr wrap="square" numCol="1" spcCol="640080" rtlCol="0">
            <a:spAutoFit/>
          </a:bodyPr>
          <a:lstStyle/>
          <a:p>
            <a:r>
              <a:rPr lang="en-US" dirty="0">
                <a:latin typeface="Lucida Sans Unicode" panose="020B0602030504020204" pitchFamily="34" charset="0"/>
                <a:cs typeface="Lucida Sans Unicode" panose="020B0602030504020204" pitchFamily="34" charset="0"/>
              </a:rPr>
              <a:t>Modes de </a:t>
            </a:r>
            <a:r>
              <a:rPr lang="en-US" dirty="0" err="1">
                <a:latin typeface="Lucida Sans Unicode" panose="020B0602030504020204" pitchFamily="34" charset="0"/>
                <a:cs typeface="Lucida Sans Unicode" panose="020B0602030504020204" pitchFamily="34" charset="0"/>
              </a:rPr>
              <a:t>fonctionnement</a:t>
            </a:r>
            <a:endParaRPr lang="en-US" dirty="0">
              <a:latin typeface="Lucida Sans Unicode" panose="020B0602030504020204" pitchFamily="34" charset="0"/>
              <a:cs typeface="Lucida Sans Unicode" panose="020B0602030504020204" pitchFamily="34" charset="0"/>
            </a:endParaRPr>
          </a:p>
        </p:txBody>
      </p:sp>
      <p:sp>
        <p:nvSpPr>
          <p:cNvPr id="92" name="TextBox 91"/>
          <p:cNvSpPr txBox="1"/>
          <p:nvPr/>
        </p:nvSpPr>
        <p:spPr>
          <a:xfrm>
            <a:off x="4945855" y="1276854"/>
            <a:ext cx="2833743" cy="369332"/>
          </a:xfrm>
          <a:prstGeom prst="rect">
            <a:avLst/>
          </a:prstGeom>
          <a:noFill/>
        </p:spPr>
        <p:txBody>
          <a:bodyPr wrap="square" numCol="1" spcCol="640080" rtlCol="0">
            <a:spAutoFit/>
          </a:bodyPr>
          <a:lstStyle/>
          <a:p>
            <a:r>
              <a:rPr lang="en-US" dirty="0" err="1">
                <a:latin typeface="Lucida Sans Unicode" panose="020B0602030504020204" pitchFamily="34" charset="0"/>
                <a:cs typeface="Lucida Sans Unicode" panose="020B0602030504020204" pitchFamily="34" charset="0"/>
              </a:rPr>
              <a:t>Pratiques</a:t>
            </a:r>
            <a:r>
              <a:rPr lang="en-US" dirty="0">
                <a:latin typeface="Lucida Sans Unicode" panose="020B0602030504020204" pitchFamily="34" charset="0"/>
                <a:cs typeface="Lucida Sans Unicode" panose="020B0602030504020204" pitchFamily="34" charset="0"/>
              </a:rPr>
              <a:t> </a:t>
            </a:r>
            <a:r>
              <a:rPr lang="en-US" dirty="0" err="1">
                <a:latin typeface="Lucida Sans Unicode" panose="020B0602030504020204" pitchFamily="34" charset="0"/>
                <a:cs typeface="Lucida Sans Unicode" panose="020B0602030504020204" pitchFamily="34" charset="0"/>
              </a:rPr>
              <a:t>managériales</a:t>
            </a:r>
            <a:endParaRPr lang="en-US" dirty="0">
              <a:latin typeface="Lucida Sans Unicode" panose="020B0602030504020204" pitchFamily="34" charset="0"/>
              <a:cs typeface="Lucida Sans Unicode" panose="020B0602030504020204" pitchFamily="34" charset="0"/>
            </a:endParaRPr>
          </a:p>
        </p:txBody>
      </p:sp>
      <p:sp>
        <p:nvSpPr>
          <p:cNvPr id="93" name="TextBox 92"/>
          <p:cNvSpPr txBox="1"/>
          <p:nvPr/>
        </p:nvSpPr>
        <p:spPr>
          <a:xfrm>
            <a:off x="8985629" y="2964412"/>
            <a:ext cx="2274882" cy="369332"/>
          </a:xfrm>
          <a:prstGeom prst="rect">
            <a:avLst/>
          </a:prstGeom>
          <a:noFill/>
        </p:spPr>
        <p:txBody>
          <a:bodyPr wrap="square" numCol="1" spcCol="640080" rtlCol="0">
            <a:spAutoFit/>
          </a:bodyPr>
          <a:lstStyle/>
          <a:p>
            <a:r>
              <a:rPr lang="en-US" dirty="0">
                <a:latin typeface="Lucida Sans Unicode" panose="020B0602030504020204" pitchFamily="34" charset="0"/>
                <a:cs typeface="Lucida Sans Unicode" panose="020B0602030504020204" pitchFamily="34" charset="0"/>
              </a:rPr>
              <a:t>Culture</a:t>
            </a:r>
            <a:endParaRPr lang="en-US" sz="1100" dirty="0">
              <a:latin typeface="Lucida Sans Unicode" panose="020B0602030504020204" pitchFamily="34" charset="0"/>
              <a:cs typeface="Lucida Sans Unicode" panose="020B0602030504020204" pitchFamily="34" charset="0"/>
            </a:endParaRPr>
          </a:p>
        </p:txBody>
      </p:sp>
      <p:grpSp>
        <p:nvGrpSpPr>
          <p:cNvPr id="121" name="Group 120"/>
          <p:cNvGrpSpPr>
            <a:grpSpLocks noChangeAspect="1"/>
          </p:cNvGrpSpPr>
          <p:nvPr/>
        </p:nvGrpSpPr>
        <p:grpSpPr>
          <a:xfrm>
            <a:off x="6225422" y="2152202"/>
            <a:ext cx="365760" cy="365759"/>
            <a:chOff x="2759075" y="1858963"/>
            <a:chExt cx="528638" cy="528637"/>
          </a:xfrm>
          <a:solidFill>
            <a:schemeClr val="bg1"/>
          </a:solidFill>
        </p:grpSpPr>
        <p:sp>
          <p:nvSpPr>
            <p:cNvPr id="123" name="Freeform 18"/>
            <p:cNvSpPr>
              <a:spLocks/>
            </p:cNvSpPr>
            <p:nvPr/>
          </p:nvSpPr>
          <p:spPr bwMode="auto">
            <a:xfrm>
              <a:off x="2759075" y="1997075"/>
              <a:ext cx="363538" cy="390525"/>
            </a:xfrm>
            <a:custGeom>
              <a:avLst/>
              <a:gdLst>
                <a:gd name="T0" fmla="*/ 111 w 180"/>
                <a:gd name="T1" fmla="*/ 43 h 194"/>
                <a:gd name="T2" fmla="*/ 120 w 180"/>
                <a:gd name="T3" fmla="*/ 40 h 194"/>
                <a:gd name="T4" fmla="*/ 128 w 180"/>
                <a:gd name="T5" fmla="*/ 43 h 194"/>
                <a:gd name="T6" fmla="*/ 150 w 180"/>
                <a:gd name="T7" fmla="*/ 66 h 194"/>
                <a:gd name="T8" fmla="*/ 153 w 180"/>
                <a:gd name="T9" fmla="*/ 67 h 194"/>
                <a:gd name="T10" fmla="*/ 156 w 180"/>
                <a:gd name="T11" fmla="*/ 66 h 194"/>
                <a:gd name="T12" fmla="*/ 179 w 180"/>
                <a:gd name="T13" fmla="*/ 43 h 194"/>
                <a:gd name="T14" fmla="*/ 180 w 180"/>
                <a:gd name="T15" fmla="*/ 40 h 194"/>
                <a:gd name="T16" fmla="*/ 179 w 180"/>
                <a:gd name="T17" fmla="*/ 37 h 194"/>
                <a:gd name="T18" fmla="*/ 156 w 180"/>
                <a:gd name="T19" fmla="*/ 15 h 194"/>
                <a:gd name="T20" fmla="*/ 120 w 180"/>
                <a:gd name="T21" fmla="*/ 0 h 194"/>
                <a:gd name="T22" fmla="*/ 83 w 180"/>
                <a:gd name="T23" fmla="*/ 15 h 194"/>
                <a:gd name="T24" fmla="*/ 15 w 180"/>
                <a:gd name="T25" fmla="*/ 82 h 194"/>
                <a:gd name="T26" fmla="*/ 0 w 180"/>
                <a:gd name="T27" fmla="*/ 119 h 194"/>
                <a:gd name="T28" fmla="*/ 15 w 180"/>
                <a:gd name="T29" fmla="*/ 156 h 194"/>
                <a:gd name="T30" fmla="*/ 38 w 180"/>
                <a:gd name="T31" fmla="*/ 178 h 194"/>
                <a:gd name="T32" fmla="*/ 74 w 180"/>
                <a:gd name="T33" fmla="*/ 194 h 194"/>
                <a:gd name="T34" fmla="*/ 111 w 180"/>
                <a:gd name="T35" fmla="*/ 178 h 194"/>
                <a:gd name="T36" fmla="*/ 149 w 180"/>
                <a:gd name="T37" fmla="*/ 140 h 194"/>
                <a:gd name="T38" fmla="*/ 150 w 180"/>
                <a:gd name="T39" fmla="*/ 136 h 194"/>
                <a:gd name="T40" fmla="*/ 146 w 180"/>
                <a:gd name="T41" fmla="*/ 133 h 194"/>
                <a:gd name="T42" fmla="*/ 146 w 180"/>
                <a:gd name="T43" fmla="*/ 133 h 194"/>
                <a:gd name="T44" fmla="*/ 142 w 180"/>
                <a:gd name="T45" fmla="*/ 133 h 194"/>
                <a:gd name="T46" fmla="*/ 112 w 180"/>
                <a:gd name="T47" fmla="*/ 125 h 194"/>
                <a:gd name="T48" fmla="*/ 110 w 180"/>
                <a:gd name="T49" fmla="*/ 125 h 194"/>
                <a:gd name="T50" fmla="*/ 107 w 180"/>
                <a:gd name="T51" fmla="*/ 126 h 194"/>
                <a:gd name="T52" fmla="*/ 83 w 180"/>
                <a:gd name="T53" fmla="*/ 150 h 194"/>
                <a:gd name="T54" fmla="*/ 75 w 180"/>
                <a:gd name="T55" fmla="*/ 154 h 194"/>
                <a:gd name="T56" fmla="*/ 66 w 180"/>
                <a:gd name="T57" fmla="*/ 150 h 194"/>
                <a:gd name="T58" fmla="*/ 44 w 180"/>
                <a:gd name="T59" fmla="*/ 128 h 194"/>
                <a:gd name="T60" fmla="*/ 40 w 180"/>
                <a:gd name="T61" fmla="*/ 119 h 194"/>
                <a:gd name="T62" fmla="*/ 44 w 180"/>
                <a:gd name="T63" fmla="*/ 111 h 194"/>
                <a:gd name="T64" fmla="*/ 111 w 180"/>
                <a:gd name="T65" fmla="*/ 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94">
                  <a:moveTo>
                    <a:pt x="111" y="43"/>
                  </a:moveTo>
                  <a:cubicBezTo>
                    <a:pt x="113" y="41"/>
                    <a:pt x="116" y="40"/>
                    <a:pt x="120" y="40"/>
                  </a:cubicBezTo>
                  <a:cubicBezTo>
                    <a:pt x="123" y="40"/>
                    <a:pt x="126" y="41"/>
                    <a:pt x="128" y="43"/>
                  </a:cubicBezTo>
                  <a:cubicBezTo>
                    <a:pt x="150" y="66"/>
                    <a:pt x="150" y="66"/>
                    <a:pt x="150" y="66"/>
                  </a:cubicBezTo>
                  <a:cubicBezTo>
                    <a:pt x="151" y="67"/>
                    <a:pt x="152" y="67"/>
                    <a:pt x="153" y="67"/>
                  </a:cubicBezTo>
                  <a:cubicBezTo>
                    <a:pt x="154" y="67"/>
                    <a:pt x="156" y="67"/>
                    <a:pt x="156" y="66"/>
                  </a:cubicBezTo>
                  <a:cubicBezTo>
                    <a:pt x="179" y="43"/>
                    <a:pt x="179" y="43"/>
                    <a:pt x="179" y="43"/>
                  </a:cubicBezTo>
                  <a:cubicBezTo>
                    <a:pt x="180" y="43"/>
                    <a:pt x="180" y="41"/>
                    <a:pt x="180" y="40"/>
                  </a:cubicBezTo>
                  <a:cubicBezTo>
                    <a:pt x="180" y="39"/>
                    <a:pt x="180" y="38"/>
                    <a:pt x="179" y="37"/>
                  </a:cubicBezTo>
                  <a:cubicBezTo>
                    <a:pt x="156" y="15"/>
                    <a:pt x="156" y="15"/>
                    <a:pt x="156" y="15"/>
                  </a:cubicBezTo>
                  <a:cubicBezTo>
                    <a:pt x="146" y="5"/>
                    <a:pt x="133" y="0"/>
                    <a:pt x="120" y="0"/>
                  </a:cubicBezTo>
                  <a:cubicBezTo>
                    <a:pt x="106" y="0"/>
                    <a:pt x="93" y="5"/>
                    <a:pt x="83" y="15"/>
                  </a:cubicBezTo>
                  <a:cubicBezTo>
                    <a:pt x="15" y="82"/>
                    <a:pt x="15" y="82"/>
                    <a:pt x="15" y="82"/>
                  </a:cubicBezTo>
                  <a:cubicBezTo>
                    <a:pt x="5" y="92"/>
                    <a:pt x="0" y="105"/>
                    <a:pt x="0" y="119"/>
                  </a:cubicBezTo>
                  <a:cubicBezTo>
                    <a:pt x="0" y="133"/>
                    <a:pt x="5" y="146"/>
                    <a:pt x="15" y="156"/>
                  </a:cubicBezTo>
                  <a:cubicBezTo>
                    <a:pt x="38" y="178"/>
                    <a:pt x="38" y="178"/>
                    <a:pt x="38" y="178"/>
                  </a:cubicBezTo>
                  <a:cubicBezTo>
                    <a:pt x="48" y="188"/>
                    <a:pt x="61" y="194"/>
                    <a:pt x="74" y="194"/>
                  </a:cubicBezTo>
                  <a:cubicBezTo>
                    <a:pt x="88" y="194"/>
                    <a:pt x="101" y="188"/>
                    <a:pt x="111" y="178"/>
                  </a:cubicBezTo>
                  <a:cubicBezTo>
                    <a:pt x="149" y="140"/>
                    <a:pt x="149" y="140"/>
                    <a:pt x="149" y="140"/>
                  </a:cubicBezTo>
                  <a:cubicBezTo>
                    <a:pt x="151" y="139"/>
                    <a:pt x="151" y="137"/>
                    <a:pt x="150" y="136"/>
                  </a:cubicBezTo>
                  <a:cubicBezTo>
                    <a:pt x="149" y="134"/>
                    <a:pt x="148" y="133"/>
                    <a:pt x="146" y="133"/>
                  </a:cubicBezTo>
                  <a:cubicBezTo>
                    <a:pt x="146" y="133"/>
                    <a:pt x="146" y="133"/>
                    <a:pt x="146" y="133"/>
                  </a:cubicBezTo>
                  <a:cubicBezTo>
                    <a:pt x="145" y="133"/>
                    <a:pt x="143" y="133"/>
                    <a:pt x="142" y="133"/>
                  </a:cubicBezTo>
                  <a:cubicBezTo>
                    <a:pt x="131" y="133"/>
                    <a:pt x="121" y="131"/>
                    <a:pt x="112" y="125"/>
                  </a:cubicBezTo>
                  <a:cubicBezTo>
                    <a:pt x="111" y="125"/>
                    <a:pt x="111" y="125"/>
                    <a:pt x="110" y="125"/>
                  </a:cubicBezTo>
                  <a:cubicBezTo>
                    <a:pt x="109" y="125"/>
                    <a:pt x="108" y="125"/>
                    <a:pt x="107" y="126"/>
                  </a:cubicBezTo>
                  <a:cubicBezTo>
                    <a:pt x="83" y="150"/>
                    <a:pt x="83" y="150"/>
                    <a:pt x="83" y="150"/>
                  </a:cubicBezTo>
                  <a:cubicBezTo>
                    <a:pt x="81" y="152"/>
                    <a:pt x="78" y="154"/>
                    <a:pt x="75" y="154"/>
                  </a:cubicBezTo>
                  <a:cubicBezTo>
                    <a:pt x="71" y="154"/>
                    <a:pt x="68" y="152"/>
                    <a:pt x="66" y="150"/>
                  </a:cubicBezTo>
                  <a:cubicBezTo>
                    <a:pt x="44" y="128"/>
                    <a:pt x="44" y="128"/>
                    <a:pt x="44" y="128"/>
                  </a:cubicBezTo>
                  <a:cubicBezTo>
                    <a:pt x="41" y="125"/>
                    <a:pt x="40" y="122"/>
                    <a:pt x="40" y="119"/>
                  </a:cubicBezTo>
                  <a:cubicBezTo>
                    <a:pt x="40" y="116"/>
                    <a:pt x="41" y="113"/>
                    <a:pt x="44" y="111"/>
                  </a:cubicBezTo>
                  <a:lnTo>
                    <a:pt x="1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19"/>
            <p:cNvSpPr>
              <a:spLocks/>
            </p:cNvSpPr>
            <p:nvPr/>
          </p:nvSpPr>
          <p:spPr bwMode="auto">
            <a:xfrm>
              <a:off x="2922588" y="1858963"/>
              <a:ext cx="365125" cy="392113"/>
            </a:xfrm>
            <a:custGeom>
              <a:avLst/>
              <a:gdLst>
                <a:gd name="T0" fmla="*/ 165 w 181"/>
                <a:gd name="T1" fmla="*/ 38 h 194"/>
                <a:gd name="T2" fmla="*/ 143 w 181"/>
                <a:gd name="T3" fmla="*/ 15 h 194"/>
                <a:gd name="T4" fmla="*/ 106 w 181"/>
                <a:gd name="T5" fmla="*/ 0 h 194"/>
                <a:gd name="T6" fmla="*/ 69 w 181"/>
                <a:gd name="T7" fmla="*/ 15 h 194"/>
                <a:gd name="T8" fmla="*/ 31 w 181"/>
                <a:gd name="T9" fmla="*/ 53 h 194"/>
                <a:gd name="T10" fmla="*/ 30 w 181"/>
                <a:gd name="T11" fmla="*/ 58 h 194"/>
                <a:gd name="T12" fmla="*/ 34 w 181"/>
                <a:gd name="T13" fmla="*/ 60 h 194"/>
                <a:gd name="T14" fmla="*/ 35 w 181"/>
                <a:gd name="T15" fmla="*/ 60 h 194"/>
                <a:gd name="T16" fmla="*/ 39 w 181"/>
                <a:gd name="T17" fmla="*/ 60 h 194"/>
                <a:gd name="T18" fmla="*/ 69 w 181"/>
                <a:gd name="T19" fmla="*/ 68 h 194"/>
                <a:gd name="T20" fmla="*/ 71 w 181"/>
                <a:gd name="T21" fmla="*/ 69 h 194"/>
                <a:gd name="T22" fmla="*/ 74 w 181"/>
                <a:gd name="T23" fmla="*/ 68 h 194"/>
                <a:gd name="T24" fmla="*/ 98 w 181"/>
                <a:gd name="T25" fmla="*/ 44 h 194"/>
                <a:gd name="T26" fmla="*/ 106 w 181"/>
                <a:gd name="T27" fmla="*/ 40 h 194"/>
                <a:gd name="T28" fmla="*/ 114 w 181"/>
                <a:gd name="T29" fmla="*/ 44 h 194"/>
                <a:gd name="T30" fmla="*/ 137 w 181"/>
                <a:gd name="T31" fmla="*/ 66 h 194"/>
                <a:gd name="T32" fmla="*/ 137 w 181"/>
                <a:gd name="T33" fmla="*/ 83 h 194"/>
                <a:gd name="T34" fmla="*/ 69 w 181"/>
                <a:gd name="T35" fmla="*/ 150 h 194"/>
                <a:gd name="T36" fmla="*/ 61 w 181"/>
                <a:gd name="T37" fmla="*/ 154 h 194"/>
                <a:gd name="T38" fmla="*/ 53 w 181"/>
                <a:gd name="T39" fmla="*/ 150 h 194"/>
                <a:gd name="T40" fmla="*/ 30 w 181"/>
                <a:gd name="T41" fmla="*/ 128 h 194"/>
                <a:gd name="T42" fmla="*/ 27 w 181"/>
                <a:gd name="T43" fmla="*/ 127 h 194"/>
                <a:gd name="T44" fmla="*/ 24 w 181"/>
                <a:gd name="T45" fmla="*/ 128 h 194"/>
                <a:gd name="T46" fmla="*/ 2 w 181"/>
                <a:gd name="T47" fmla="*/ 150 h 194"/>
                <a:gd name="T48" fmla="*/ 2 w 181"/>
                <a:gd name="T49" fmla="*/ 156 h 194"/>
                <a:gd name="T50" fmla="*/ 24 w 181"/>
                <a:gd name="T51" fmla="*/ 179 h 194"/>
                <a:gd name="T52" fmla="*/ 61 w 181"/>
                <a:gd name="T53" fmla="*/ 194 h 194"/>
                <a:gd name="T54" fmla="*/ 98 w 181"/>
                <a:gd name="T55" fmla="*/ 179 h 194"/>
                <a:gd name="T56" fmla="*/ 165 w 181"/>
                <a:gd name="T57" fmla="*/ 111 h 194"/>
                <a:gd name="T58" fmla="*/ 181 w 181"/>
                <a:gd name="T59" fmla="*/ 75 h 194"/>
                <a:gd name="T60" fmla="*/ 165 w 181"/>
                <a:gd name="T61" fmla="*/ 3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1" h="194">
                  <a:moveTo>
                    <a:pt x="165" y="38"/>
                  </a:moveTo>
                  <a:cubicBezTo>
                    <a:pt x="143" y="15"/>
                    <a:pt x="143" y="15"/>
                    <a:pt x="143" y="15"/>
                  </a:cubicBezTo>
                  <a:cubicBezTo>
                    <a:pt x="133" y="5"/>
                    <a:pt x="120" y="0"/>
                    <a:pt x="106" y="0"/>
                  </a:cubicBezTo>
                  <a:cubicBezTo>
                    <a:pt x="92" y="0"/>
                    <a:pt x="79" y="5"/>
                    <a:pt x="69" y="15"/>
                  </a:cubicBezTo>
                  <a:cubicBezTo>
                    <a:pt x="31" y="53"/>
                    <a:pt x="31" y="53"/>
                    <a:pt x="31" y="53"/>
                  </a:cubicBezTo>
                  <a:cubicBezTo>
                    <a:pt x="30" y="55"/>
                    <a:pt x="30" y="56"/>
                    <a:pt x="30" y="58"/>
                  </a:cubicBezTo>
                  <a:cubicBezTo>
                    <a:pt x="31" y="60"/>
                    <a:pt x="33" y="60"/>
                    <a:pt x="34" y="60"/>
                  </a:cubicBezTo>
                  <a:cubicBezTo>
                    <a:pt x="34" y="60"/>
                    <a:pt x="34" y="60"/>
                    <a:pt x="35" y="60"/>
                  </a:cubicBezTo>
                  <a:cubicBezTo>
                    <a:pt x="36" y="60"/>
                    <a:pt x="37" y="60"/>
                    <a:pt x="39" y="60"/>
                  </a:cubicBezTo>
                  <a:cubicBezTo>
                    <a:pt x="49" y="60"/>
                    <a:pt x="60" y="63"/>
                    <a:pt x="69" y="68"/>
                  </a:cubicBezTo>
                  <a:cubicBezTo>
                    <a:pt x="69" y="69"/>
                    <a:pt x="70" y="69"/>
                    <a:pt x="71" y="69"/>
                  </a:cubicBezTo>
                  <a:cubicBezTo>
                    <a:pt x="72" y="69"/>
                    <a:pt x="73" y="69"/>
                    <a:pt x="74" y="68"/>
                  </a:cubicBezTo>
                  <a:cubicBezTo>
                    <a:pt x="98" y="44"/>
                    <a:pt x="98" y="44"/>
                    <a:pt x="98" y="44"/>
                  </a:cubicBezTo>
                  <a:cubicBezTo>
                    <a:pt x="100" y="41"/>
                    <a:pt x="103" y="40"/>
                    <a:pt x="106" y="40"/>
                  </a:cubicBezTo>
                  <a:cubicBezTo>
                    <a:pt x="109" y="40"/>
                    <a:pt x="112" y="41"/>
                    <a:pt x="114" y="44"/>
                  </a:cubicBezTo>
                  <a:cubicBezTo>
                    <a:pt x="137" y="66"/>
                    <a:pt x="137" y="66"/>
                    <a:pt x="137" y="66"/>
                  </a:cubicBezTo>
                  <a:cubicBezTo>
                    <a:pt x="142" y="71"/>
                    <a:pt x="142" y="78"/>
                    <a:pt x="137" y="83"/>
                  </a:cubicBezTo>
                  <a:cubicBezTo>
                    <a:pt x="69" y="150"/>
                    <a:pt x="69" y="150"/>
                    <a:pt x="69" y="150"/>
                  </a:cubicBezTo>
                  <a:cubicBezTo>
                    <a:pt x="67" y="153"/>
                    <a:pt x="64" y="154"/>
                    <a:pt x="61" y="154"/>
                  </a:cubicBezTo>
                  <a:cubicBezTo>
                    <a:pt x="58" y="154"/>
                    <a:pt x="55" y="153"/>
                    <a:pt x="53" y="150"/>
                  </a:cubicBezTo>
                  <a:cubicBezTo>
                    <a:pt x="30" y="128"/>
                    <a:pt x="30" y="128"/>
                    <a:pt x="30" y="128"/>
                  </a:cubicBezTo>
                  <a:cubicBezTo>
                    <a:pt x="29" y="127"/>
                    <a:pt x="28" y="127"/>
                    <a:pt x="27" y="127"/>
                  </a:cubicBezTo>
                  <a:cubicBezTo>
                    <a:pt x="26" y="127"/>
                    <a:pt x="25" y="127"/>
                    <a:pt x="24" y="128"/>
                  </a:cubicBezTo>
                  <a:cubicBezTo>
                    <a:pt x="2" y="150"/>
                    <a:pt x="2" y="150"/>
                    <a:pt x="2" y="150"/>
                  </a:cubicBezTo>
                  <a:cubicBezTo>
                    <a:pt x="0" y="152"/>
                    <a:pt x="0" y="155"/>
                    <a:pt x="2" y="156"/>
                  </a:cubicBezTo>
                  <a:cubicBezTo>
                    <a:pt x="24" y="179"/>
                    <a:pt x="24" y="179"/>
                    <a:pt x="24" y="179"/>
                  </a:cubicBezTo>
                  <a:cubicBezTo>
                    <a:pt x="34" y="189"/>
                    <a:pt x="47" y="194"/>
                    <a:pt x="61" y="194"/>
                  </a:cubicBezTo>
                  <a:cubicBezTo>
                    <a:pt x="75" y="194"/>
                    <a:pt x="88" y="189"/>
                    <a:pt x="98" y="179"/>
                  </a:cubicBezTo>
                  <a:cubicBezTo>
                    <a:pt x="165" y="111"/>
                    <a:pt x="165" y="111"/>
                    <a:pt x="165" y="111"/>
                  </a:cubicBezTo>
                  <a:cubicBezTo>
                    <a:pt x="175" y="101"/>
                    <a:pt x="181" y="88"/>
                    <a:pt x="181" y="75"/>
                  </a:cubicBezTo>
                  <a:cubicBezTo>
                    <a:pt x="181" y="61"/>
                    <a:pt x="175" y="48"/>
                    <a:pt x="16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5" name="TextBox 124"/>
          <p:cNvSpPr txBox="1"/>
          <p:nvPr/>
        </p:nvSpPr>
        <p:spPr>
          <a:xfrm>
            <a:off x="4474404" y="236804"/>
            <a:ext cx="3243191" cy="523220"/>
          </a:xfrm>
          <a:prstGeom prst="rect">
            <a:avLst/>
          </a:prstGeom>
          <a:noFill/>
        </p:spPr>
        <p:txBody>
          <a:bodyPr wrap="square" numCol="1" spcCol="274320" rtlCol="0">
            <a:spAutoFit/>
          </a:bodyPr>
          <a:lstStyle/>
          <a:p>
            <a:pPr algn="ctr"/>
            <a:r>
              <a:rPr lang="en-US" sz="2800" b="1" dirty="0">
                <a:solidFill>
                  <a:schemeClr val="accent6"/>
                </a:solidFill>
                <a:latin typeface="Lucida Sans Unicode" panose="020B0602030504020204" pitchFamily="34" charset="0"/>
                <a:cs typeface="Lucida Sans Unicode" panose="020B0602030504020204" pitchFamily="34" charset="0"/>
              </a:rPr>
              <a:t>INTRODUCTION</a:t>
            </a:r>
          </a:p>
        </p:txBody>
      </p:sp>
      <p:sp>
        <p:nvSpPr>
          <p:cNvPr id="2" name="TextBox 1"/>
          <p:cNvSpPr txBox="1"/>
          <p:nvPr/>
        </p:nvSpPr>
        <p:spPr>
          <a:xfrm>
            <a:off x="5471629" y="4396359"/>
            <a:ext cx="1905655" cy="615553"/>
          </a:xfrm>
          <a:prstGeom prst="rect">
            <a:avLst/>
          </a:prstGeom>
          <a:noFill/>
        </p:spPr>
        <p:txBody>
          <a:bodyPr wrap="square" rtlCol="0">
            <a:spAutoFit/>
          </a:bodyPr>
          <a:lstStyle/>
          <a:p>
            <a:pPr algn="ctr"/>
            <a:r>
              <a:rPr lang="fr-FR" sz="1700" b="1" dirty="0">
                <a:solidFill>
                  <a:schemeClr val="bg1"/>
                </a:solidFill>
                <a:latin typeface="Lucida Sans Unicode" panose="020B0602030504020204" pitchFamily="34" charset="0"/>
                <a:cs typeface="Lucida Sans Unicode" panose="020B0602030504020204" pitchFamily="34" charset="0"/>
              </a:rPr>
              <a:t>Transformation Digitale</a:t>
            </a:r>
          </a:p>
        </p:txBody>
      </p:sp>
      <p:grpSp>
        <p:nvGrpSpPr>
          <p:cNvPr id="108" name="Group 107"/>
          <p:cNvGrpSpPr>
            <a:grpSpLocks noChangeAspect="1"/>
          </p:cNvGrpSpPr>
          <p:nvPr/>
        </p:nvGrpSpPr>
        <p:grpSpPr>
          <a:xfrm>
            <a:off x="8040207" y="2850693"/>
            <a:ext cx="466513" cy="548537"/>
            <a:chOff x="6240463" y="2759076"/>
            <a:chExt cx="433388" cy="509588"/>
          </a:xfrm>
          <a:solidFill>
            <a:schemeClr val="bg1"/>
          </a:solidFill>
        </p:grpSpPr>
        <p:sp>
          <p:nvSpPr>
            <p:cNvPr id="109" name="Line 72"/>
            <p:cNvSpPr>
              <a:spLocks noChangeShapeType="1"/>
            </p:cNvSpPr>
            <p:nvPr/>
          </p:nvSpPr>
          <p:spPr bwMode="auto">
            <a:xfrm>
              <a:off x="6340475" y="32464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Line 73"/>
            <p:cNvSpPr>
              <a:spLocks noChangeShapeType="1"/>
            </p:cNvSpPr>
            <p:nvPr/>
          </p:nvSpPr>
          <p:spPr bwMode="auto">
            <a:xfrm>
              <a:off x="6340475" y="32464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Line 74"/>
            <p:cNvSpPr>
              <a:spLocks noChangeShapeType="1"/>
            </p:cNvSpPr>
            <p:nvPr/>
          </p:nvSpPr>
          <p:spPr bwMode="auto">
            <a:xfrm>
              <a:off x="6270625" y="3225801"/>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Line 75"/>
            <p:cNvSpPr>
              <a:spLocks noChangeShapeType="1"/>
            </p:cNvSpPr>
            <p:nvPr/>
          </p:nvSpPr>
          <p:spPr bwMode="auto">
            <a:xfrm>
              <a:off x="6270625" y="3225801"/>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Line 76"/>
            <p:cNvSpPr>
              <a:spLocks noChangeShapeType="1"/>
            </p:cNvSpPr>
            <p:nvPr/>
          </p:nvSpPr>
          <p:spPr bwMode="auto">
            <a:xfrm>
              <a:off x="6303963" y="326707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Line 77"/>
            <p:cNvSpPr>
              <a:spLocks noChangeShapeType="1"/>
            </p:cNvSpPr>
            <p:nvPr/>
          </p:nvSpPr>
          <p:spPr bwMode="auto">
            <a:xfrm>
              <a:off x="6303963" y="326707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8"/>
            <p:cNvSpPr>
              <a:spLocks/>
            </p:cNvSpPr>
            <p:nvPr/>
          </p:nvSpPr>
          <p:spPr bwMode="auto">
            <a:xfrm>
              <a:off x="6346825" y="2811463"/>
              <a:ext cx="201613" cy="65088"/>
            </a:xfrm>
            <a:custGeom>
              <a:avLst/>
              <a:gdLst>
                <a:gd name="T0" fmla="*/ 157 w 162"/>
                <a:gd name="T1" fmla="*/ 48 h 53"/>
                <a:gd name="T2" fmla="*/ 157 w 162"/>
                <a:gd name="T3" fmla="*/ 31 h 53"/>
                <a:gd name="T4" fmla="*/ 81 w 162"/>
                <a:gd name="T5" fmla="*/ 1 h 53"/>
                <a:gd name="T6" fmla="*/ 53 w 162"/>
                <a:gd name="T7" fmla="*/ 6 h 53"/>
                <a:gd name="T8" fmla="*/ 6 w 162"/>
                <a:gd name="T9" fmla="*/ 32 h 53"/>
                <a:gd name="T10" fmla="*/ 5 w 162"/>
                <a:gd name="T11" fmla="*/ 49 h 53"/>
                <a:gd name="T12" fmla="*/ 15 w 162"/>
                <a:gd name="T13" fmla="*/ 53 h 53"/>
                <a:gd name="T14" fmla="*/ 24 w 162"/>
                <a:gd name="T15" fmla="*/ 50 h 53"/>
                <a:gd name="T16" fmla="*/ 81 w 162"/>
                <a:gd name="T17" fmla="*/ 26 h 53"/>
                <a:gd name="T18" fmla="*/ 139 w 162"/>
                <a:gd name="T19" fmla="*/ 48 h 53"/>
                <a:gd name="T20" fmla="*/ 157 w 162"/>
                <a:gd name="T21"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53">
                  <a:moveTo>
                    <a:pt x="157" y="48"/>
                  </a:moveTo>
                  <a:cubicBezTo>
                    <a:pt x="162" y="43"/>
                    <a:pt x="162" y="35"/>
                    <a:pt x="157" y="31"/>
                  </a:cubicBezTo>
                  <a:cubicBezTo>
                    <a:pt x="131" y="6"/>
                    <a:pt x="104" y="0"/>
                    <a:pt x="81" y="1"/>
                  </a:cubicBezTo>
                  <a:cubicBezTo>
                    <a:pt x="71" y="2"/>
                    <a:pt x="61" y="4"/>
                    <a:pt x="53" y="6"/>
                  </a:cubicBezTo>
                  <a:cubicBezTo>
                    <a:pt x="25" y="15"/>
                    <a:pt x="7" y="31"/>
                    <a:pt x="6" y="32"/>
                  </a:cubicBezTo>
                  <a:cubicBezTo>
                    <a:pt x="0" y="36"/>
                    <a:pt x="0" y="44"/>
                    <a:pt x="5" y="49"/>
                  </a:cubicBezTo>
                  <a:cubicBezTo>
                    <a:pt x="8" y="52"/>
                    <a:pt x="11" y="53"/>
                    <a:pt x="15" y="53"/>
                  </a:cubicBezTo>
                  <a:cubicBezTo>
                    <a:pt x="18" y="53"/>
                    <a:pt x="21" y="52"/>
                    <a:pt x="24" y="50"/>
                  </a:cubicBezTo>
                  <a:cubicBezTo>
                    <a:pt x="25" y="48"/>
                    <a:pt x="49" y="27"/>
                    <a:pt x="81" y="26"/>
                  </a:cubicBezTo>
                  <a:cubicBezTo>
                    <a:pt x="99" y="25"/>
                    <a:pt x="119" y="30"/>
                    <a:pt x="139" y="48"/>
                  </a:cubicBezTo>
                  <a:cubicBezTo>
                    <a:pt x="144" y="53"/>
                    <a:pt x="152" y="53"/>
                    <a:pt x="15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79"/>
            <p:cNvSpPr>
              <a:spLocks/>
            </p:cNvSpPr>
            <p:nvPr/>
          </p:nvSpPr>
          <p:spPr bwMode="auto">
            <a:xfrm>
              <a:off x="6308725" y="2759076"/>
              <a:ext cx="277813" cy="82550"/>
            </a:xfrm>
            <a:custGeom>
              <a:avLst/>
              <a:gdLst>
                <a:gd name="T0" fmla="*/ 23 w 224"/>
                <a:gd name="T1" fmla="*/ 62 h 67"/>
                <a:gd name="T2" fmla="*/ 112 w 224"/>
                <a:gd name="T3" fmla="*/ 26 h 67"/>
                <a:gd name="T4" fmla="*/ 200 w 224"/>
                <a:gd name="T5" fmla="*/ 60 h 67"/>
                <a:gd name="T6" fmla="*/ 210 w 224"/>
                <a:gd name="T7" fmla="*/ 64 h 67"/>
                <a:gd name="T8" fmla="*/ 219 w 224"/>
                <a:gd name="T9" fmla="*/ 60 h 67"/>
                <a:gd name="T10" fmla="*/ 219 w 224"/>
                <a:gd name="T11" fmla="*/ 43 h 67"/>
                <a:gd name="T12" fmla="*/ 111 w 224"/>
                <a:gd name="T13" fmla="*/ 1 h 67"/>
                <a:gd name="T14" fmla="*/ 73 w 224"/>
                <a:gd name="T15" fmla="*/ 8 h 67"/>
                <a:gd name="T16" fmla="*/ 5 w 224"/>
                <a:gd name="T17" fmla="*/ 44 h 67"/>
                <a:gd name="T18" fmla="*/ 5 w 224"/>
                <a:gd name="T19" fmla="*/ 62 h 67"/>
                <a:gd name="T20" fmla="*/ 23 w 224"/>
                <a:gd name="T21" fmla="*/ 6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67">
                  <a:moveTo>
                    <a:pt x="23" y="62"/>
                  </a:moveTo>
                  <a:cubicBezTo>
                    <a:pt x="25" y="60"/>
                    <a:pt x="63" y="28"/>
                    <a:pt x="112" y="26"/>
                  </a:cubicBezTo>
                  <a:cubicBezTo>
                    <a:pt x="139" y="24"/>
                    <a:pt x="170" y="32"/>
                    <a:pt x="200" y="60"/>
                  </a:cubicBezTo>
                  <a:cubicBezTo>
                    <a:pt x="203" y="63"/>
                    <a:pt x="206" y="64"/>
                    <a:pt x="210" y="64"/>
                  </a:cubicBezTo>
                  <a:cubicBezTo>
                    <a:pt x="213" y="64"/>
                    <a:pt x="216" y="62"/>
                    <a:pt x="219" y="60"/>
                  </a:cubicBezTo>
                  <a:cubicBezTo>
                    <a:pt x="224" y="55"/>
                    <a:pt x="224" y="47"/>
                    <a:pt x="219" y="43"/>
                  </a:cubicBezTo>
                  <a:cubicBezTo>
                    <a:pt x="182" y="9"/>
                    <a:pt x="144" y="0"/>
                    <a:pt x="111" y="1"/>
                  </a:cubicBezTo>
                  <a:cubicBezTo>
                    <a:pt x="97" y="2"/>
                    <a:pt x="84" y="5"/>
                    <a:pt x="73" y="8"/>
                  </a:cubicBezTo>
                  <a:cubicBezTo>
                    <a:pt x="33" y="20"/>
                    <a:pt x="6" y="43"/>
                    <a:pt x="5" y="44"/>
                  </a:cubicBezTo>
                  <a:cubicBezTo>
                    <a:pt x="0" y="49"/>
                    <a:pt x="0" y="57"/>
                    <a:pt x="5" y="62"/>
                  </a:cubicBezTo>
                  <a:cubicBezTo>
                    <a:pt x="9" y="67"/>
                    <a:pt x="18" y="67"/>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80"/>
            <p:cNvSpPr>
              <a:spLocks/>
            </p:cNvSpPr>
            <p:nvPr/>
          </p:nvSpPr>
          <p:spPr bwMode="auto">
            <a:xfrm>
              <a:off x="6384925" y="2868613"/>
              <a:ext cx="125413" cy="52388"/>
            </a:xfrm>
            <a:custGeom>
              <a:avLst/>
              <a:gdLst>
                <a:gd name="T0" fmla="*/ 33 w 101"/>
                <a:gd name="T1" fmla="*/ 4 h 42"/>
                <a:gd name="T2" fmla="*/ 5 w 101"/>
                <a:gd name="T3" fmla="*/ 19 h 42"/>
                <a:gd name="T4" fmla="*/ 5 w 101"/>
                <a:gd name="T5" fmla="*/ 36 h 42"/>
                <a:gd name="T6" fmla="*/ 23 w 101"/>
                <a:gd name="T7" fmla="*/ 37 h 42"/>
                <a:gd name="T8" fmla="*/ 51 w 101"/>
                <a:gd name="T9" fmla="*/ 26 h 42"/>
                <a:gd name="T10" fmla="*/ 78 w 101"/>
                <a:gd name="T11" fmla="*/ 36 h 42"/>
                <a:gd name="T12" fmla="*/ 87 w 101"/>
                <a:gd name="T13" fmla="*/ 40 h 42"/>
                <a:gd name="T14" fmla="*/ 96 w 101"/>
                <a:gd name="T15" fmla="*/ 36 h 42"/>
                <a:gd name="T16" fmla="*/ 96 w 101"/>
                <a:gd name="T17" fmla="*/ 19 h 42"/>
                <a:gd name="T18" fmla="*/ 50 w 101"/>
                <a:gd name="T19" fmla="*/ 1 h 42"/>
                <a:gd name="T20" fmla="*/ 33 w 101"/>
                <a:gd name="T21"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2">
                  <a:moveTo>
                    <a:pt x="33" y="4"/>
                  </a:moveTo>
                  <a:cubicBezTo>
                    <a:pt x="17" y="9"/>
                    <a:pt x="6" y="18"/>
                    <a:pt x="5" y="19"/>
                  </a:cubicBezTo>
                  <a:cubicBezTo>
                    <a:pt x="0" y="24"/>
                    <a:pt x="0" y="31"/>
                    <a:pt x="5" y="36"/>
                  </a:cubicBezTo>
                  <a:cubicBezTo>
                    <a:pt x="9" y="41"/>
                    <a:pt x="18" y="42"/>
                    <a:pt x="23" y="37"/>
                  </a:cubicBezTo>
                  <a:cubicBezTo>
                    <a:pt x="25" y="36"/>
                    <a:pt x="36" y="26"/>
                    <a:pt x="51" y="26"/>
                  </a:cubicBezTo>
                  <a:cubicBezTo>
                    <a:pt x="59" y="25"/>
                    <a:pt x="69" y="28"/>
                    <a:pt x="78" y="36"/>
                  </a:cubicBezTo>
                  <a:cubicBezTo>
                    <a:pt x="80" y="39"/>
                    <a:pt x="84" y="40"/>
                    <a:pt x="87" y="40"/>
                  </a:cubicBezTo>
                  <a:cubicBezTo>
                    <a:pt x="90" y="40"/>
                    <a:pt x="94" y="38"/>
                    <a:pt x="96" y="36"/>
                  </a:cubicBezTo>
                  <a:cubicBezTo>
                    <a:pt x="101" y="31"/>
                    <a:pt x="101" y="23"/>
                    <a:pt x="96" y="19"/>
                  </a:cubicBezTo>
                  <a:cubicBezTo>
                    <a:pt x="83" y="6"/>
                    <a:pt x="67" y="0"/>
                    <a:pt x="50" y="1"/>
                  </a:cubicBezTo>
                  <a:cubicBezTo>
                    <a:pt x="45" y="1"/>
                    <a:pt x="39" y="2"/>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81"/>
            <p:cNvSpPr>
              <a:spLocks/>
            </p:cNvSpPr>
            <p:nvPr/>
          </p:nvSpPr>
          <p:spPr bwMode="auto">
            <a:xfrm>
              <a:off x="6299200" y="2914651"/>
              <a:ext cx="61913" cy="60325"/>
            </a:xfrm>
            <a:custGeom>
              <a:avLst/>
              <a:gdLst>
                <a:gd name="T0" fmla="*/ 34 w 50"/>
                <a:gd name="T1" fmla="*/ 47 h 49"/>
                <a:gd name="T2" fmla="*/ 40 w 50"/>
                <a:gd name="T3" fmla="*/ 49 h 49"/>
                <a:gd name="T4" fmla="*/ 47 w 50"/>
                <a:gd name="T5" fmla="*/ 47 h 49"/>
                <a:gd name="T6" fmla="*/ 47 w 50"/>
                <a:gd name="T7" fmla="*/ 34 h 49"/>
                <a:gd name="T8" fmla="*/ 40 w 50"/>
                <a:gd name="T9" fmla="*/ 28 h 49"/>
                <a:gd name="T10" fmla="*/ 16 w 50"/>
                <a:gd name="T11" fmla="*/ 4 h 49"/>
                <a:gd name="T12" fmla="*/ 3 w 50"/>
                <a:gd name="T13" fmla="*/ 4 h 49"/>
                <a:gd name="T14" fmla="*/ 3 w 50"/>
                <a:gd name="T15" fmla="*/ 16 h 49"/>
                <a:gd name="T16" fmla="*/ 34 w 50"/>
                <a:gd name="T17" fmla="*/ 4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9">
                  <a:moveTo>
                    <a:pt x="34" y="47"/>
                  </a:moveTo>
                  <a:cubicBezTo>
                    <a:pt x="36" y="48"/>
                    <a:pt x="38" y="49"/>
                    <a:pt x="40" y="49"/>
                  </a:cubicBezTo>
                  <a:cubicBezTo>
                    <a:pt x="43" y="49"/>
                    <a:pt x="45" y="48"/>
                    <a:pt x="47" y="47"/>
                  </a:cubicBezTo>
                  <a:cubicBezTo>
                    <a:pt x="50" y="43"/>
                    <a:pt x="50" y="37"/>
                    <a:pt x="47" y="34"/>
                  </a:cubicBezTo>
                  <a:cubicBezTo>
                    <a:pt x="40" y="28"/>
                    <a:pt x="40" y="28"/>
                    <a:pt x="40" y="28"/>
                  </a:cubicBezTo>
                  <a:cubicBezTo>
                    <a:pt x="16" y="4"/>
                    <a:pt x="16" y="4"/>
                    <a:pt x="16" y="4"/>
                  </a:cubicBezTo>
                  <a:cubicBezTo>
                    <a:pt x="12" y="0"/>
                    <a:pt x="7" y="0"/>
                    <a:pt x="3" y="4"/>
                  </a:cubicBezTo>
                  <a:cubicBezTo>
                    <a:pt x="0" y="7"/>
                    <a:pt x="0" y="13"/>
                    <a:pt x="3" y="16"/>
                  </a:cubicBezTo>
                  <a:lnTo>
                    <a:pt x="3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82"/>
            <p:cNvSpPr>
              <a:spLocks/>
            </p:cNvSpPr>
            <p:nvPr/>
          </p:nvSpPr>
          <p:spPr bwMode="auto">
            <a:xfrm>
              <a:off x="6240463" y="3060701"/>
              <a:ext cx="76200" cy="23813"/>
            </a:xfrm>
            <a:custGeom>
              <a:avLst/>
              <a:gdLst>
                <a:gd name="T0" fmla="*/ 61 w 61"/>
                <a:gd name="T1" fmla="*/ 9 h 19"/>
                <a:gd name="T2" fmla="*/ 52 w 61"/>
                <a:gd name="T3" fmla="*/ 1 h 19"/>
                <a:gd name="T4" fmla="*/ 9 w 61"/>
                <a:gd name="T5" fmla="*/ 1 h 19"/>
                <a:gd name="T6" fmla="*/ 0 w 61"/>
                <a:gd name="T7" fmla="*/ 10 h 19"/>
                <a:gd name="T8" fmla="*/ 9 w 61"/>
                <a:gd name="T9" fmla="*/ 19 h 19"/>
                <a:gd name="T10" fmla="*/ 52 w 61"/>
                <a:gd name="T11" fmla="*/ 18 h 19"/>
                <a:gd name="T12" fmla="*/ 61 w 61"/>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61" h="19">
                  <a:moveTo>
                    <a:pt x="61" y="9"/>
                  </a:moveTo>
                  <a:cubicBezTo>
                    <a:pt x="61" y="4"/>
                    <a:pt x="57" y="0"/>
                    <a:pt x="52" y="1"/>
                  </a:cubicBezTo>
                  <a:cubicBezTo>
                    <a:pt x="9" y="1"/>
                    <a:pt x="9" y="1"/>
                    <a:pt x="9" y="1"/>
                  </a:cubicBezTo>
                  <a:cubicBezTo>
                    <a:pt x="4" y="1"/>
                    <a:pt x="0" y="5"/>
                    <a:pt x="0" y="10"/>
                  </a:cubicBezTo>
                  <a:cubicBezTo>
                    <a:pt x="0" y="15"/>
                    <a:pt x="4" y="19"/>
                    <a:pt x="9" y="19"/>
                  </a:cubicBezTo>
                  <a:cubicBezTo>
                    <a:pt x="52" y="18"/>
                    <a:pt x="52" y="18"/>
                    <a:pt x="52" y="18"/>
                  </a:cubicBezTo>
                  <a:cubicBezTo>
                    <a:pt x="57" y="18"/>
                    <a:pt x="61" y="14"/>
                    <a:pt x="6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3"/>
            <p:cNvSpPr>
              <a:spLocks/>
            </p:cNvSpPr>
            <p:nvPr/>
          </p:nvSpPr>
          <p:spPr bwMode="auto">
            <a:xfrm>
              <a:off x="6300788" y="3168651"/>
              <a:ext cx="61913" cy="61913"/>
            </a:xfrm>
            <a:custGeom>
              <a:avLst/>
              <a:gdLst>
                <a:gd name="T0" fmla="*/ 40 w 50"/>
                <a:gd name="T1" fmla="*/ 0 h 50"/>
                <a:gd name="T2" fmla="*/ 34 w 50"/>
                <a:gd name="T3" fmla="*/ 3 h 50"/>
                <a:gd name="T4" fmla="*/ 4 w 50"/>
                <a:gd name="T5" fmla="*/ 34 h 50"/>
                <a:gd name="T6" fmla="*/ 4 w 50"/>
                <a:gd name="T7" fmla="*/ 46 h 50"/>
                <a:gd name="T8" fmla="*/ 16 w 50"/>
                <a:gd name="T9" fmla="*/ 46 h 50"/>
                <a:gd name="T10" fmla="*/ 40 w 50"/>
                <a:gd name="T11" fmla="*/ 22 h 50"/>
                <a:gd name="T12" fmla="*/ 47 w 50"/>
                <a:gd name="T13" fmla="*/ 15 h 50"/>
                <a:gd name="T14" fmla="*/ 46 w 50"/>
                <a:gd name="T15" fmla="*/ 3 h 50"/>
                <a:gd name="T16" fmla="*/ 40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40" y="0"/>
                  </a:moveTo>
                  <a:cubicBezTo>
                    <a:pt x="38" y="0"/>
                    <a:pt x="35" y="1"/>
                    <a:pt x="34" y="3"/>
                  </a:cubicBezTo>
                  <a:cubicBezTo>
                    <a:pt x="4" y="34"/>
                    <a:pt x="4" y="34"/>
                    <a:pt x="4" y="34"/>
                  </a:cubicBezTo>
                  <a:cubicBezTo>
                    <a:pt x="0" y="37"/>
                    <a:pt x="0" y="43"/>
                    <a:pt x="4" y="46"/>
                  </a:cubicBezTo>
                  <a:cubicBezTo>
                    <a:pt x="7" y="50"/>
                    <a:pt x="13" y="50"/>
                    <a:pt x="16" y="46"/>
                  </a:cubicBezTo>
                  <a:cubicBezTo>
                    <a:pt x="40" y="22"/>
                    <a:pt x="40" y="22"/>
                    <a:pt x="40" y="22"/>
                  </a:cubicBezTo>
                  <a:cubicBezTo>
                    <a:pt x="47" y="15"/>
                    <a:pt x="47" y="15"/>
                    <a:pt x="47" y="15"/>
                  </a:cubicBezTo>
                  <a:cubicBezTo>
                    <a:pt x="50" y="12"/>
                    <a:pt x="50" y="6"/>
                    <a:pt x="46" y="3"/>
                  </a:cubicBezTo>
                  <a:cubicBezTo>
                    <a:pt x="45" y="1"/>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4"/>
            <p:cNvSpPr>
              <a:spLocks/>
            </p:cNvSpPr>
            <p:nvPr/>
          </p:nvSpPr>
          <p:spPr bwMode="auto">
            <a:xfrm>
              <a:off x="6551613" y="2911476"/>
              <a:ext cx="61913" cy="61913"/>
            </a:xfrm>
            <a:custGeom>
              <a:avLst/>
              <a:gdLst>
                <a:gd name="T0" fmla="*/ 4 w 50"/>
                <a:gd name="T1" fmla="*/ 34 h 50"/>
                <a:gd name="T2" fmla="*/ 4 w 50"/>
                <a:gd name="T3" fmla="*/ 47 h 50"/>
                <a:gd name="T4" fmla="*/ 11 w 50"/>
                <a:gd name="T5" fmla="*/ 49 h 50"/>
                <a:gd name="T6" fmla="*/ 16 w 50"/>
                <a:gd name="T7" fmla="*/ 47 h 50"/>
                <a:gd name="T8" fmla="*/ 47 w 50"/>
                <a:gd name="T9" fmla="*/ 16 h 50"/>
                <a:gd name="T10" fmla="*/ 47 w 50"/>
                <a:gd name="T11" fmla="*/ 3 h 50"/>
                <a:gd name="T12" fmla="*/ 34 w 50"/>
                <a:gd name="T13" fmla="*/ 3 h 50"/>
                <a:gd name="T14" fmla="*/ 11 w 50"/>
                <a:gd name="T15" fmla="*/ 27 h 50"/>
                <a:gd name="T16" fmla="*/ 4 w 50"/>
                <a:gd name="T17"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4" y="34"/>
                  </a:moveTo>
                  <a:cubicBezTo>
                    <a:pt x="0" y="38"/>
                    <a:pt x="0" y="43"/>
                    <a:pt x="4" y="47"/>
                  </a:cubicBezTo>
                  <a:cubicBezTo>
                    <a:pt x="6" y="49"/>
                    <a:pt x="8" y="50"/>
                    <a:pt x="11" y="49"/>
                  </a:cubicBezTo>
                  <a:cubicBezTo>
                    <a:pt x="13" y="49"/>
                    <a:pt x="15" y="48"/>
                    <a:pt x="16" y="47"/>
                  </a:cubicBezTo>
                  <a:cubicBezTo>
                    <a:pt x="47" y="16"/>
                    <a:pt x="47" y="16"/>
                    <a:pt x="47" y="16"/>
                  </a:cubicBezTo>
                  <a:cubicBezTo>
                    <a:pt x="50" y="12"/>
                    <a:pt x="50" y="7"/>
                    <a:pt x="47" y="3"/>
                  </a:cubicBezTo>
                  <a:cubicBezTo>
                    <a:pt x="43" y="0"/>
                    <a:pt x="37" y="0"/>
                    <a:pt x="34" y="3"/>
                  </a:cubicBezTo>
                  <a:cubicBezTo>
                    <a:pt x="11" y="27"/>
                    <a:pt x="11" y="27"/>
                    <a:pt x="11" y="27"/>
                  </a:cubicBezTo>
                  <a:lnTo>
                    <a:pt x="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5"/>
            <p:cNvSpPr>
              <a:spLocks/>
            </p:cNvSpPr>
            <p:nvPr/>
          </p:nvSpPr>
          <p:spPr bwMode="auto">
            <a:xfrm>
              <a:off x="6599238" y="3057526"/>
              <a:ext cx="74613" cy="23813"/>
            </a:xfrm>
            <a:custGeom>
              <a:avLst/>
              <a:gdLst>
                <a:gd name="T0" fmla="*/ 52 w 61"/>
                <a:gd name="T1" fmla="*/ 0 h 18"/>
                <a:gd name="T2" fmla="*/ 9 w 61"/>
                <a:gd name="T3" fmla="*/ 0 h 18"/>
                <a:gd name="T4" fmla="*/ 0 w 61"/>
                <a:gd name="T5" fmla="*/ 9 h 18"/>
                <a:gd name="T6" fmla="*/ 9 w 61"/>
                <a:gd name="T7" fmla="*/ 18 h 18"/>
                <a:gd name="T8" fmla="*/ 52 w 61"/>
                <a:gd name="T9" fmla="*/ 18 h 18"/>
                <a:gd name="T10" fmla="*/ 61 w 61"/>
                <a:gd name="T11" fmla="*/ 8 h 18"/>
                <a:gd name="T12" fmla="*/ 52 w 6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1" h="18">
                  <a:moveTo>
                    <a:pt x="52" y="0"/>
                  </a:moveTo>
                  <a:cubicBezTo>
                    <a:pt x="9" y="0"/>
                    <a:pt x="9" y="0"/>
                    <a:pt x="9" y="0"/>
                  </a:cubicBezTo>
                  <a:cubicBezTo>
                    <a:pt x="4" y="0"/>
                    <a:pt x="0" y="4"/>
                    <a:pt x="0" y="9"/>
                  </a:cubicBezTo>
                  <a:cubicBezTo>
                    <a:pt x="0" y="14"/>
                    <a:pt x="4" y="18"/>
                    <a:pt x="9" y="18"/>
                  </a:cubicBezTo>
                  <a:cubicBezTo>
                    <a:pt x="52" y="18"/>
                    <a:pt x="52" y="18"/>
                    <a:pt x="52" y="18"/>
                  </a:cubicBezTo>
                  <a:cubicBezTo>
                    <a:pt x="57" y="17"/>
                    <a:pt x="61" y="13"/>
                    <a:pt x="61" y="8"/>
                  </a:cubicBezTo>
                  <a:cubicBezTo>
                    <a:pt x="61" y="3"/>
                    <a:pt x="57"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6"/>
            <p:cNvSpPr>
              <a:spLocks/>
            </p:cNvSpPr>
            <p:nvPr/>
          </p:nvSpPr>
          <p:spPr bwMode="auto">
            <a:xfrm>
              <a:off x="6554788" y="3165476"/>
              <a:ext cx="61913" cy="61913"/>
            </a:xfrm>
            <a:custGeom>
              <a:avLst/>
              <a:gdLst>
                <a:gd name="T0" fmla="*/ 16 w 51"/>
                <a:gd name="T1" fmla="*/ 3 h 49"/>
                <a:gd name="T2" fmla="*/ 11 w 51"/>
                <a:gd name="T3" fmla="*/ 0 h 49"/>
                <a:gd name="T4" fmla="*/ 3 w 51"/>
                <a:gd name="T5" fmla="*/ 3 h 49"/>
                <a:gd name="T6" fmla="*/ 4 w 51"/>
                <a:gd name="T7" fmla="*/ 16 h 49"/>
                <a:gd name="T8" fmla="*/ 11 w 51"/>
                <a:gd name="T9" fmla="*/ 23 h 49"/>
                <a:gd name="T10" fmla="*/ 34 w 51"/>
                <a:gd name="T11" fmla="*/ 46 h 49"/>
                <a:gd name="T12" fmla="*/ 47 w 51"/>
                <a:gd name="T13" fmla="*/ 46 h 49"/>
                <a:gd name="T14" fmla="*/ 47 w 51"/>
                <a:gd name="T15" fmla="*/ 33 h 49"/>
                <a:gd name="T16" fmla="*/ 16 w 51"/>
                <a:gd name="T17"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9">
                  <a:moveTo>
                    <a:pt x="16" y="3"/>
                  </a:moveTo>
                  <a:cubicBezTo>
                    <a:pt x="15" y="1"/>
                    <a:pt x="13" y="0"/>
                    <a:pt x="11" y="0"/>
                  </a:cubicBezTo>
                  <a:cubicBezTo>
                    <a:pt x="8" y="0"/>
                    <a:pt x="5" y="1"/>
                    <a:pt x="3" y="3"/>
                  </a:cubicBezTo>
                  <a:cubicBezTo>
                    <a:pt x="0" y="6"/>
                    <a:pt x="0" y="12"/>
                    <a:pt x="4" y="16"/>
                  </a:cubicBezTo>
                  <a:cubicBezTo>
                    <a:pt x="11" y="23"/>
                    <a:pt x="11" y="23"/>
                    <a:pt x="11" y="23"/>
                  </a:cubicBezTo>
                  <a:cubicBezTo>
                    <a:pt x="34" y="46"/>
                    <a:pt x="34" y="46"/>
                    <a:pt x="34" y="46"/>
                  </a:cubicBezTo>
                  <a:cubicBezTo>
                    <a:pt x="38" y="49"/>
                    <a:pt x="44" y="49"/>
                    <a:pt x="47" y="46"/>
                  </a:cubicBezTo>
                  <a:cubicBezTo>
                    <a:pt x="51" y="42"/>
                    <a:pt x="50" y="36"/>
                    <a:pt x="47" y="33"/>
                  </a:cubicBezTo>
                  <a:lnTo>
                    <a:pt x="1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7"/>
            <p:cNvSpPr>
              <a:spLocks noEditPoints="1"/>
            </p:cNvSpPr>
            <p:nvPr/>
          </p:nvSpPr>
          <p:spPr bwMode="auto">
            <a:xfrm>
              <a:off x="6338888" y="2949576"/>
              <a:ext cx="239713" cy="319088"/>
            </a:xfrm>
            <a:custGeom>
              <a:avLst/>
              <a:gdLst>
                <a:gd name="T0" fmla="*/ 184 w 194"/>
                <a:gd name="T1" fmla="*/ 139 h 256"/>
                <a:gd name="T2" fmla="*/ 193 w 194"/>
                <a:gd name="T3" fmla="*/ 96 h 256"/>
                <a:gd name="T4" fmla="*/ 183 w 194"/>
                <a:gd name="T5" fmla="*/ 54 h 256"/>
                <a:gd name="T6" fmla="*/ 96 w 194"/>
                <a:gd name="T7" fmla="*/ 0 h 256"/>
                <a:gd name="T8" fmla="*/ 43 w 194"/>
                <a:gd name="T9" fmla="*/ 16 h 256"/>
                <a:gd name="T10" fmla="*/ 9 w 194"/>
                <a:gd name="T11" fmla="*/ 57 h 256"/>
                <a:gd name="T12" fmla="*/ 0 w 194"/>
                <a:gd name="T13" fmla="*/ 98 h 256"/>
                <a:gd name="T14" fmla="*/ 10 w 194"/>
                <a:gd name="T15" fmla="*/ 139 h 256"/>
                <a:gd name="T16" fmla="*/ 43 w 194"/>
                <a:gd name="T17" fmla="*/ 177 h 256"/>
                <a:gd name="T18" fmla="*/ 44 w 194"/>
                <a:gd name="T19" fmla="*/ 208 h 256"/>
                <a:gd name="T20" fmla="*/ 92 w 194"/>
                <a:gd name="T21" fmla="*/ 255 h 256"/>
                <a:gd name="T22" fmla="*/ 99 w 194"/>
                <a:gd name="T23" fmla="*/ 255 h 256"/>
                <a:gd name="T24" fmla="*/ 104 w 194"/>
                <a:gd name="T25" fmla="*/ 255 h 256"/>
                <a:gd name="T26" fmla="*/ 151 w 194"/>
                <a:gd name="T27" fmla="*/ 207 h 256"/>
                <a:gd name="T28" fmla="*/ 150 w 194"/>
                <a:gd name="T29" fmla="*/ 177 h 256"/>
                <a:gd name="T30" fmla="*/ 184 w 194"/>
                <a:gd name="T31" fmla="*/ 139 h 256"/>
                <a:gd name="T32" fmla="*/ 135 w 194"/>
                <a:gd name="T33" fmla="*/ 162 h 256"/>
                <a:gd name="T34" fmla="*/ 129 w 194"/>
                <a:gd name="T35" fmla="*/ 172 h 256"/>
                <a:gd name="T36" fmla="*/ 129 w 194"/>
                <a:gd name="T37" fmla="*/ 214 h 256"/>
                <a:gd name="T38" fmla="*/ 65 w 194"/>
                <a:gd name="T39" fmla="*/ 215 h 256"/>
                <a:gd name="T40" fmla="*/ 64 w 194"/>
                <a:gd name="T41" fmla="*/ 172 h 256"/>
                <a:gd name="T42" fmla="*/ 59 w 194"/>
                <a:gd name="T43" fmla="*/ 162 h 256"/>
                <a:gd name="T44" fmla="*/ 22 w 194"/>
                <a:gd name="T45" fmla="*/ 98 h 256"/>
                <a:gd name="T46" fmla="*/ 43 w 194"/>
                <a:gd name="T47" fmla="*/ 44 h 256"/>
                <a:gd name="T48" fmla="*/ 96 w 194"/>
                <a:gd name="T49" fmla="*/ 22 h 256"/>
                <a:gd name="T50" fmla="*/ 97 w 194"/>
                <a:gd name="T51" fmla="*/ 22 h 256"/>
                <a:gd name="T52" fmla="*/ 150 w 194"/>
                <a:gd name="T53" fmla="*/ 43 h 256"/>
                <a:gd name="T54" fmla="*/ 172 w 194"/>
                <a:gd name="T55" fmla="*/ 96 h 256"/>
                <a:gd name="T56" fmla="*/ 135 w 194"/>
                <a:gd name="T57" fmla="*/ 16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256">
                  <a:moveTo>
                    <a:pt x="184" y="139"/>
                  </a:moveTo>
                  <a:cubicBezTo>
                    <a:pt x="190" y="126"/>
                    <a:pt x="194" y="111"/>
                    <a:pt x="193" y="96"/>
                  </a:cubicBezTo>
                  <a:cubicBezTo>
                    <a:pt x="193" y="81"/>
                    <a:pt x="190" y="67"/>
                    <a:pt x="183" y="54"/>
                  </a:cubicBezTo>
                  <a:cubicBezTo>
                    <a:pt x="167" y="22"/>
                    <a:pt x="134" y="0"/>
                    <a:pt x="96" y="0"/>
                  </a:cubicBezTo>
                  <a:cubicBezTo>
                    <a:pt x="76" y="1"/>
                    <a:pt x="58" y="6"/>
                    <a:pt x="43" y="16"/>
                  </a:cubicBezTo>
                  <a:cubicBezTo>
                    <a:pt x="28" y="26"/>
                    <a:pt x="16" y="40"/>
                    <a:pt x="9" y="57"/>
                  </a:cubicBezTo>
                  <a:cubicBezTo>
                    <a:pt x="3" y="70"/>
                    <a:pt x="0" y="83"/>
                    <a:pt x="0" y="98"/>
                  </a:cubicBezTo>
                  <a:cubicBezTo>
                    <a:pt x="0" y="113"/>
                    <a:pt x="4" y="127"/>
                    <a:pt x="10" y="139"/>
                  </a:cubicBezTo>
                  <a:cubicBezTo>
                    <a:pt x="17" y="155"/>
                    <a:pt x="29" y="168"/>
                    <a:pt x="43" y="177"/>
                  </a:cubicBezTo>
                  <a:cubicBezTo>
                    <a:pt x="44" y="208"/>
                    <a:pt x="44" y="208"/>
                    <a:pt x="44" y="208"/>
                  </a:cubicBezTo>
                  <a:cubicBezTo>
                    <a:pt x="44" y="235"/>
                    <a:pt x="66" y="256"/>
                    <a:pt x="92" y="255"/>
                  </a:cubicBezTo>
                  <a:cubicBezTo>
                    <a:pt x="99" y="255"/>
                    <a:pt x="99" y="255"/>
                    <a:pt x="99" y="255"/>
                  </a:cubicBezTo>
                  <a:cubicBezTo>
                    <a:pt x="104" y="255"/>
                    <a:pt x="104" y="255"/>
                    <a:pt x="104" y="255"/>
                  </a:cubicBezTo>
                  <a:cubicBezTo>
                    <a:pt x="130" y="255"/>
                    <a:pt x="152" y="233"/>
                    <a:pt x="151" y="207"/>
                  </a:cubicBezTo>
                  <a:cubicBezTo>
                    <a:pt x="150" y="177"/>
                    <a:pt x="150" y="177"/>
                    <a:pt x="150" y="177"/>
                  </a:cubicBezTo>
                  <a:cubicBezTo>
                    <a:pt x="165" y="168"/>
                    <a:pt x="177" y="154"/>
                    <a:pt x="184" y="139"/>
                  </a:cubicBezTo>
                  <a:close/>
                  <a:moveTo>
                    <a:pt x="135" y="162"/>
                  </a:moveTo>
                  <a:cubicBezTo>
                    <a:pt x="131" y="164"/>
                    <a:pt x="129" y="168"/>
                    <a:pt x="129" y="172"/>
                  </a:cubicBezTo>
                  <a:cubicBezTo>
                    <a:pt x="129" y="214"/>
                    <a:pt x="129" y="214"/>
                    <a:pt x="129" y="214"/>
                  </a:cubicBezTo>
                  <a:cubicBezTo>
                    <a:pt x="65" y="215"/>
                    <a:pt x="65" y="215"/>
                    <a:pt x="65" y="215"/>
                  </a:cubicBezTo>
                  <a:cubicBezTo>
                    <a:pt x="64" y="172"/>
                    <a:pt x="64" y="172"/>
                    <a:pt x="64" y="172"/>
                  </a:cubicBezTo>
                  <a:cubicBezTo>
                    <a:pt x="64" y="168"/>
                    <a:pt x="62" y="164"/>
                    <a:pt x="59" y="162"/>
                  </a:cubicBezTo>
                  <a:cubicBezTo>
                    <a:pt x="36" y="149"/>
                    <a:pt x="22" y="125"/>
                    <a:pt x="22" y="98"/>
                  </a:cubicBezTo>
                  <a:cubicBezTo>
                    <a:pt x="21" y="78"/>
                    <a:pt x="29" y="59"/>
                    <a:pt x="43" y="44"/>
                  </a:cubicBezTo>
                  <a:cubicBezTo>
                    <a:pt x="57" y="30"/>
                    <a:pt x="76" y="22"/>
                    <a:pt x="96" y="22"/>
                  </a:cubicBezTo>
                  <a:cubicBezTo>
                    <a:pt x="97" y="22"/>
                    <a:pt x="97" y="22"/>
                    <a:pt x="97" y="22"/>
                  </a:cubicBezTo>
                  <a:cubicBezTo>
                    <a:pt x="117" y="22"/>
                    <a:pt x="135" y="29"/>
                    <a:pt x="150" y="43"/>
                  </a:cubicBezTo>
                  <a:cubicBezTo>
                    <a:pt x="164" y="57"/>
                    <a:pt x="172" y="76"/>
                    <a:pt x="172" y="96"/>
                  </a:cubicBezTo>
                  <a:cubicBezTo>
                    <a:pt x="172" y="123"/>
                    <a:pt x="158" y="149"/>
                    <a:pt x="135"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8" name="Freeform 90"/>
          <p:cNvSpPr>
            <a:spLocks noChangeAspect="1" noChangeArrowheads="1"/>
          </p:cNvSpPr>
          <p:nvPr/>
        </p:nvSpPr>
        <p:spPr bwMode="auto">
          <a:xfrm>
            <a:off x="8358826" y="4418304"/>
            <a:ext cx="427842" cy="415258"/>
          </a:xfrm>
          <a:custGeom>
            <a:avLst/>
            <a:gdLst>
              <a:gd name="T0" fmla="*/ 76526312 w 601"/>
              <a:gd name="T1" fmla="*/ 66441079 h 580"/>
              <a:gd name="T2" fmla="*/ 76526312 w 601"/>
              <a:gd name="T3" fmla="*/ 66441079 h 580"/>
              <a:gd name="T4" fmla="*/ 76526312 w 601"/>
              <a:gd name="T5" fmla="*/ 66441079 h 580"/>
              <a:gd name="T6" fmla="*/ 68396114 w 601"/>
              <a:gd name="T7" fmla="*/ 74664833 h 580"/>
              <a:gd name="T8" fmla="*/ 68396114 w 601"/>
              <a:gd name="T9" fmla="*/ 74664833 h 580"/>
              <a:gd name="T10" fmla="*/ 65557083 w 601"/>
              <a:gd name="T11" fmla="*/ 75578543 h 580"/>
              <a:gd name="T12" fmla="*/ 61943901 w 601"/>
              <a:gd name="T13" fmla="*/ 71923702 h 580"/>
              <a:gd name="T14" fmla="*/ 62847017 w 601"/>
              <a:gd name="T15" fmla="*/ 70095920 h 580"/>
              <a:gd name="T16" fmla="*/ 62847017 w 601"/>
              <a:gd name="T17" fmla="*/ 70095920 h 580"/>
              <a:gd name="T18" fmla="*/ 65557083 w 601"/>
              <a:gd name="T19" fmla="*/ 67354789 h 580"/>
              <a:gd name="T20" fmla="*/ 48264607 w 601"/>
              <a:gd name="T21" fmla="*/ 67354789 h 580"/>
              <a:gd name="T22" fmla="*/ 44651066 w 601"/>
              <a:gd name="T23" fmla="*/ 63569522 h 580"/>
              <a:gd name="T24" fmla="*/ 48264607 w 601"/>
              <a:gd name="T25" fmla="*/ 59914681 h 580"/>
              <a:gd name="T26" fmla="*/ 65557083 w 601"/>
              <a:gd name="T27" fmla="*/ 59914681 h 580"/>
              <a:gd name="T28" fmla="*/ 62847017 w 601"/>
              <a:gd name="T29" fmla="*/ 57173188 h 580"/>
              <a:gd name="T30" fmla="*/ 62847017 w 601"/>
              <a:gd name="T31" fmla="*/ 57173188 h 580"/>
              <a:gd name="T32" fmla="*/ 61943901 w 601"/>
              <a:gd name="T33" fmla="*/ 55345768 h 580"/>
              <a:gd name="T34" fmla="*/ 65557083 w 601"/>
              <a:gd name="T35" fmla="*/ 51690927 h 580"/>
              <a:gd name="T36" fmla="*/ 68396114 w 601"/>
              <a:gd name="T37" fmla="*/ 52604637 h 580"/>
              <a:gd name="T38" fmla="*/ 68396114 w 601"/>
              <a:gd name="T39" fmla="*/ 52604637 h 580"/>
              <a:gd name="T40" fmla="*/ 76526312 w 601"/>
              <a:gd name="T41" fmla="*/ 60828391 h 580"/>
              <a:gd name="T42" fmla="*/ 76526312 w 601"/>
              <a:gd name="T43" fmla="*/ 60828391 h 580"/>
              <a:gd name="T44" fmla="*/ 77429787 w 601"/>
              <a:gd name="T45" fmla="*/ 63569522 h 580"/>
              <a:gd name="T46" fmla="*/ 76526312 w 601"/>
              <a:gd name="T47" fmla="*/ 66441079 h 580"/>
              <a:gd name="T48" fmla="*/ 58330360 w 601"/>
              <a:gd name="T49" fmla="*/ 56259478 h 580"/>
              <a:gd name="T50" fmla="*/ 58330360 w 601"/>
              <a:gd name="T51" fmla="*/ 56259478 h 580"/>
              <a:gd name="T52" fmla="*/ 48264607 w 601"/>
              <a:gd name="T53" fmla="*/ 56259478 h 580"/>
              <a:gd name="T54" fmla="*/ 41037884 w 601"/>
              <a:gd name="T55" fmla="*/ 63569522 h 580"/>
              <a:gd name="T56" fmla="*/ 48264607 w 601"/>
              <a:gd name="T57" fmla="*/ 71009630 h 580"/>
              <a:gd name="T58" fmla="*/ 58330360 w 601"/>
              <a:gd name="T59" fmla="*/ 71009630 h 580"/>
              <a:gd name="T60" fmla="*/ 58330360 w 601"/>
              <a:gd name="T61" fmla="*/ 71923702 h 580"/>
              <a:gd name="T62" fmla="*/ 59233835 w 601"/>
              <a:gd name="T63" fmla="*/ 75578543 h 580"/>
              <a:gd name="T64" fmla="*/ 3613541 w 601"/>
              <a:gd name="T65" fmla="*/ 75578543 h 580"/>
              <a:gd name="T66" fmla="*/ 0 w 601"/>
              <a:gd name="T67" fmla="*/ 71923702 h 580"/>
              <a:gd name="T68" fmla="*/ 0 w 601"/>
              <a:gd name="T69" fmla="*/ 71923702 h 580"/>
              <a:gd name="T70" fmla="*/ 0 w 601"/>
              <a:gd name="T71" fmla="*/ 71923702 h 580"/>
              <a:gd name="T72" fmla="*/ 9936789 w 601"/>
              <a:gd name="T73" fmla="*/ 53518347 h 580"/>
              <a:gd name="T74" fmla="*/ 20906017 w 601"/>
              <a:gd name="T75" fmla="*/ 49733080 h 580"/>
              <a:gd name="T76" fmla="*/ 30068655 w 601"/>
              <a:gd name="T77" fmla="*/ 46077877 h 580"/>
              <a:gd name="T78" fmla="*/ 30068655 w 601"/>
              <a:gd name="T79" fmla="*/ 38637768 h 580"/>
              <a:gd name="T80" fmla="*/ 26326149 w 601"/>
              <a:gd name="T81" fmla="*/ 29500304 h 580"/>
              <a:gd name="T82" fmla="*/ 24519558 w 601"/>
              <a:gd name="T83" fmla="*/ 25845463 h 580"/>
              <a:gd name="T84" fmla="*/ 25422674 w 601"/>
              <a:gd name="T85" fmla="*/ 19318704 h 580"/>
              <a:gd name="T86" fmla="*/ 24519558 w 601"/>
              <a:gd name="T87" fmla="*/ 12009021 h 580"/>
              <a:gd name="T88" fmla="*/ 39230934 w 601"/>
              <a:gd name="T89" fmla="*/ 0 h 580"/>
              <a:gd name="T90" fmla="*/ 52910229 w 601"/>
              <a:gd name="T91" fmla="*/ 12009021 h 580"/>
              <a:gd name="T92" fmla="*/ 51877788 w 601"/>
              <a:gd name="T93" fmla="*/ 19318704 h 580"/>
              <a:gd name="T94" fmla="*/ 53813704 w 601"/>
              <a:gd name="T95" fmla="*/ 25845463 h 580"/>
              <a:gd name="T96" fmla="*/ 50974673 w 601"/>
              <a:gd name="T97" fmla="*/ 29500304 h 580"/>
              <a:gd name="T98" fmla="*/ 47361132 w 601"/>
              <a:gd name="T99" fmla="*/ 38637768 h 580"/>
              <a:gd name="T100" fmla="*/ 47361132 w 601"/>
              <a:gd name="T101" fmla="*/ 46077877 h 580"/>
              <a:gd name="T102" fmla="*/ 56523770 w 601"/>
              <a:gd name="T103" fmla="*/ 49733080 h 580"/>
              <a:gd name="T104" fmla="*/ 59233835 w 601"/>
              <a:gd name="T105" fmla="*/ 50646790 h 580"/>
              <a:gd name="T106" fmla="*/ 58330360 w 601"/>
              <a:gd name="T107" fmla="*/ 55345768 h 580"/>
              <a:gd name="T108" fmla="*/ 58330360 w 601"/>
              <a:gd name="T109" fmla="*/ 56259478 h 580"/>
              <a:gd name="T110" fmla="*/ 77429787 w 601"/>
              <a:gd name="T111" fmla="*/ 71923702 h 580"/>
              <a:gd name="T112" fmla="*/ 77429787 w 601"/>
              <a:gd name="T113" fmla="*/ 71923702 h 580"/>
              <a:gd name="T114" fmla="*/ 77429787 w 601"/>
              <a:gd name="T115" fmla="*/ 71923702 h 580"/>
              <a:gd name="T116" fmla="*/ 77429787 w 601"/>
              <a:gd name="T117" fmla="*/ 71923702 h 580"/>
              <a:gd name="T118" fmla="*/ 73816246 w 601"/>
              <a:gd name="T119" fmla="*/ 75578543 h 580"/>
              <a:gd name="T120" fmla="*/ 72009655 w 601"/>
              <a:gd name="T121" fmla="*/ 75578543 h 580"/>
              <a:gd name="T122" fmla="*/ 77429787 w 601"/>
              <a:gd name="T123" fmla="*/ 70095920 h 580"/>
              <a:gd name="T124" fmla="*/ 77429787 w 601"/>
              <a:gd name="T125" fmla="*/ 71923702 h 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80">
                <a:moveTo>
                  <a:pt x="593" y="509"/>
                </a:moveTo>
                <a:lnTo>
                  <a:pt x="593" y="509"/>
                </a:lnTo>
                <a:cubicBezTo>
                  <a:pt x="530" y="572"/>
                  <a:pt x="530" y="572"/>
                  <a:pt x="530" y="572"/>
                </a:cubicBezTo>
                <a:cubicBezTo>
                  <a:pt x="523" y="579"/>
                  <a:pt x="515" y="579"/>
                  <a:pt x="508" y="579"/>
                </a:cubicBezTo>
                <a:cubicBezTo>
                  <a:pt x="494" y="579"/>
                  <a:pt x="480" y="572"/>
                  <a:pt x="480" y="551"/>
                </a:cubicBezTo>
                <a:cubicBezTo>
                  <a:pt x="480" y="544"/>
                  <a:pt x="480" y="537"/>
                  <a:pt x="487" y="537"/>
                </a:cubicBezTo>
                <a:cubicBezTo>
                  <a:pt x="508" y="516"/>
                  <a:pt x="508" y="516"/>
                  <a:pt x="508" y="516"/>
                </a:cubicBezTo>
                <a:cubicBezTo>
                  <a:pt x="374" y="516"/>
                  <a:pt x="374" y="516"/>
                  <a:pt x="374" y="516"/>
                </a:cubicBezTo>
                <a:cubicBezTo>
                  <a:pt x="360" y="516"/>
                  <a:pt x="346" y="502"/>
                  <a:pt x="346" y="487"/>
                </a:cubicBezTo>
                <a:cubicBezTo>
                  <a:pt x="346" y="473"/>
                  <a:pt x="360" y="459"/>
                  <a:pt x="374" y="459"/>
                </a:cubicBezTo>
                <a:cubicBezTo>
                  <a:pt x="508" y="459"/>
                  <a:pt x="508" y="459"/>
                  <a:pt x="508" y="459"/>
                </a:cubicBezTo>
                <a:cubicBezTo>
                  <a:pt x="487" y="438"/>
                  <a:pt x="487" y="438"/>
                  <a:pt x="487" y="438"/>
                </a:cubicBezTo>
                <a:cubicBezTo>
                  <a:pt x="480" y="438"/>
                  <a:pt x="480" y="431"/>
                  <a:pt x="480" y="424"/>
                </a:cubicBezTo>
                <a:cubicBezTo>
                  <a:pt x="480" y="403"/>
                  <a:pt x="494" y="396"/>
                  <a:pt x="508" y="396"/>
                </a:cubicBezTo>
                <a:cubicBezTo>
                  <a:pt x="515" y="396"/>
                  <a:pt x="523" y="396"/>
                  <a:pt x="530" y="403"/>
                </a:cubicBezTo>
                <a:cubicBezTo>
                  <a:pt x="593" y="466"/>
                  <a:pt x="593" y="466"/>
                  <a:pt x="593" y="466"/>
                </a:cubicBezTo>
                <a:cubicBezTo>
                  <a:pt x="600" y="473"/>
                  <a:pt x="600" y="480"/>
                  <a:pt x="600" y="487"/>
                </a:cubicBezTo>
                <a:cubicBezTo>
                  <a:pt x="600" y="494"/>
                  <a:pt x="600" y="502"/>
                  <a:pt x="593" y="509"/>
                </a:cubicBezTo>
                <a:close/>
                <a:moveTo>
                  <a:pt x="452" y="431"/>
                </a:moveTo>
                <a:lnTo>
                  <a:pt x="452" y="431"/>
                </a:lnTo>
                <a:cubicBezTo>
                  <a:pt x="374" y="431"/>
                  <a:pt x="374" y="431"/>
                  <a:pt x="374" y="431"/>
                </a:cubicBezTo>
                <a:cubicBezTo>
                  <a:pt x="346" y="431"/>
                  <a:pt x="318" y="459"/>
                  <a:pt x="318" y="487"/>
                </a:cubicBezTo>
                <a:cubicBezTo>
                  <a:pt x="318" y="516"/>
                  <a:pt x="346" y="544"/>
                  <a:pt x="374" y="544"/>
                </a:cubicBezTo>
                <a:cubicBezTo>
                  <a:pt x="452" y="544"/>
                  <a:pt x="452" y="544"/>
                  <a:pt x="452" y="544"/>
                </a:cubicBezTo>
                <a:lnTo>
                  <a:pt x="452" y="551"/>
                </a:lnTo>
                <a:cubicBezTo>
                  <a:pt x="452" y="565"/>
                  <a:pt x="452" y="572"/>
                  <a:pt x="459" y="579"/>
                </a:cubicBezTo>
                <a:cubicBezTo>
                  <a:pt x="28" y="579"/>
                  <a:pt x="28" y="579"/>
                  <a:pt x="28" y="579"/>
                </a:cubicBezTo>
                <a:cubicBezTo>
                  <a:pt x="14" y="579"/>
                  <a:pt x="0" y="572"/>
                  <a:pt x="0" y="551"/>
                </a:cubicBezTo>
                <a:cubicBezTo>
                  <a:pt x="0" y="551"/>
                  <a:pt x="0" y="452"/>
                  <a:pt x="77" y="410"/>
                </a:cubicBezTo>
                <a:cubicBezTo>
                  <a:pt x="120" y="388"/>
                  <a:pt x="106" y="410"/>
                  <a:pt x="162" y="381"/>
                </a:cubicBezTo>
                <a:cubicBezTo>
                  <a:pt x="219" y="360"/>
                  <a:pt x="233" y="353"/>
                  <a:pt x="233" y="353"/>
                </a:cubicBezTo>
                <a:cubicBezTo>
                  <a:pt x="233" y="296"/>
                  <a:pt x="233" y="296"/>
                  <a:pt x="233" y="296"/>
                </a:cubicBezTo>
                <a:cubicBezTo>
                  <a:pt x="233" y="296"/>
                  <a:pt x="212" y="275"/>
                  <a:pt x="204" y="226"/>
                </a:cubicBezTo>
                <a:cubicBezTo>
                  <a:pt x="190" y="233"/>
                  <a:pt x="190" y="212"/>
                  <a:pt x="190" y="198"/>
                </a:cubicBezTo>
                <a:cubicBezTo>
                  <a:pt x="190" y="183"/>
                  <a:pt x="183" y="148"/>
                  <a:pt x="197" y="148"/>
                </a:cubicBezTo>
                <a:cubicBezTo>
                  <a:pt x="190" y="127"/>
                  <a:pt x="190" y="99"/>
                  <a:pt x="190" y="92"/>
                </a:cubicBezTo>
                <a:cubicBezTo>
                  <a:pt x="197" y="49"/>
                  <a:pt x="240" y="0"/>
                  <a:pt x="304" y="0"/>
                </a:cubicBezTo>
                <a:cubicBezTo>
                  <a:pt x="374" y="0"/>
                  <a:pt x="410" y="49"/>
                  <a:pt x="410" y="92"/>
                </a:cubicBezTo>
                <a:cubicBezTo>
                  <a:pt x="410" y="99"/>
                  <a:pt x="410" y="127"/>
                  <a:pt x="402" y="148"/>
                </a:cubicBezTo>
                <a:cubicBezTo>
                  <a:pt x="424" y="148"/>
                  <a:pt x="417" y="183"/>
                  <a:pt x="417" y="198"/>
                </a:cubicBezTo>
                <a:cubicBezTo>
                  <a:pt x="417" y="212"/>
                  <a:pt x="410" y="233"/>
                  <a:pt x="395" y="226"/>
                </a:cubicBezTo>
                <a:cubicBezTo>
                  <a:pt x="388" y="275"/>
                  <a:pt x="367" y="296"/>
                  <a:pt x="367" y="296"/>
                </a:cubicBezTo>
                <a:cubicBezTo>
                  <a:pt x="367" y="353"/>
                  <a:pt x="367" y="353"/>
                  <a:pt x="367" y="353"/>
                </a:cubicBezTo>
                <a:cubicBezTo>
                  <a:pt x="367" y="353"/>
                  <a:pt x="381" y="360"/>
                  <a:pt x="438" y="381"/>
                </a:cubicBezTo>
                <a:cubicBezTo>
                  <a:pt x="445" y="388"/>
                  <a:pt x="452" y="388"/>
                  <a:pt x="459" y="388"/>
                </a:cubicBezTo>
                <a:cubicBezTo>
                  <a:pt x="452" y="403"/>
                  <a:pt x="452" y="410"/>
                  <a:pt x="452" y="424"/>
                </a:cubicBezTo>
                <a:lnTo>
                  <a:pt x="452" y="431"/>
                </a:lnTo>
                <a:close/>
                <a:moveTo>
                  <a:pt x="600" y="551"/>
                </a:moveTo>
                <a:lnTo>
                  <a:pt x="600" y="551"/>
                </a:lnTo>
                <a:cubicBezTo>
                  <a:pt x="600" y="572"/>
                  <a:pt x="593" y="579"/>
                  <a:pt x="572" y="579"/>
                </a:cubicBezTo>
                <a:cubicBezTo>
                  <a:pt x="558" y="579"/>
                  <a:pt x="558" y="579"/>
                  <a:pt x="558" y="579"/>
                </a:cubicBezTo>
                <a:cubicBezTo>
                  <a:pt x="600" y="537"/>
                  <a:pt x="600" y="537"/>
                  <a:pt x="600" y="537"/>
                </a:cubicBezTo>
                <a:cubicBezTo>
                  <a:pt x="600" y="551"/>
                  <a:pt x="600" y="551"/>
                  <a:pt x="600" y="551"/>
                </a:cubicBezTo>
                <a:close/>
              </a:path>
            </a:pathLst>
          </a:custGeom>
          <a:solidFill>
            <a:schemeClr val="bg1"/>
          </a:solidFill>
          <a:ln>
            <a:noFill/>
          </a:ln>
          <a:extLst/>
        </p:spPr>
        <p:txBody>
          <a:bodyPr wrap="none" anchor="ctr"/>
          <a:lstStyle/>
          <a:p>
            <a:endParaRPr lang="en-US"/>
          </a:p>
        </p:txBody>
      </p:sp>
      <p:grpSp>
        <p:nvGrpSpPr>
          <p:cNvPr id="139" name="Group 138"/>
          <p:cNvGrpSpPr>
            <a:grpSpLocks noChangeAspect="1"/>
          </p:cNvGrpSpPr>
          <p:nvPr/>
        </p:nvGrpSpPr>
        <p:grpSpPr>
          <a:xfrm>
            <a:off x="4460151" y="2902584"/>
            <a:ext cx="584622" cy="492988"/>
            <a:chOff x="7083425" y="2832101"/>
            <a:chExt cx="506413" cy="427038"/>
          </a:xfrm>
          <a:solidFill>
            <a:schemeClr val="bg1"/>
          </a:solidFill>
        </p:grpSpPr>
        <p:sp>
          <p:nvSpPr>
            <p:cNvPr id="140" name="Freeform 62"/>
            <p:cNvSpPr>
              <a:spLocks noEditPoints="1"/>
            </p:cNvSpPr>
            <p:nvPr/>
          </p:nvSpPr>
          <p:spPr bwMode="auto">
            <a:xfrm>
              <a:off x="7083425" y="2832101"/>
              <a:ext cx="377825" cy="427038"/>
            </a:xfrm>
            <a:custGeom>
              <a:avLst/>
              <a:gdLst>
                <a:gd name="T0" fmla="*/ 285 w 304"/>
                <a:gd name="T1" fmla="*/ 45 h 344"/>
                <a:gd name="T2" fmla="*/ 258 w 304"/>
                <a:gd name="T3" fmla="*/ 27 h 344"/>
                <a:gd name="T4" fmla="*/ 236 w 304"/>
                <a:gd name="T5" fmla="*/ 9 h 344"/>
                <a:gd name="T6" fmla="*/ 218 w 304"/>
                <a:gd name="T7" fmla="*/ 7 h 344"/>
                <a:gd name="T8" fmla="*/ 188 w 304"/>
                <a:gd name="T9" fmla="*/ 22 h 344"/>
                <a:gd name="T10" fmla="*/ 162 w 304"/>
                <a:gd name="T11" fmla="*/ 32 h 344"/>
                <a:gd name="T12" fmla="*/ 159 w 304"/>
                <a:gd name="T13" fmla="*/ 46 h 344"/>
                <a:gd name="T14" fmla="*/ 139 w 304"/>
                <a:gd name="T15" fmla="*/ 46 h 344"/>
                <a:gd name="T16" fmla="*/ 0 w 304"/>
                <a:gd name="T17" fmla="*/ 205 h 344"/>
                <a:gd name="T18" fmla="*/ 139 w 304"/>
                <a:gd name="T19" fmla="*/ 344 h 344"/>
                <a:gd name="T20" fmla="*/ 297 w 304"/>
                <a:gd name="T21" fmla="*/ 205 h 344"/>
                <a:gd name="T22" fmla="*/ 297 w 304"/>
                <a:gd name="T23" fmla="*/ 185 h 344"/>
                <a:gd name="T24" fmla="*/ 298 w 304"/>
                <a:gd name="T25" fmla="*/ 115 h 344"/>
                <a:gd name="T26" fmla="*/ 296 w 304"/>
                <a:gd name="T27" fmla="*/ 83 h 344"/>
                <a:gd name="T28" fmla="*/ 181 w 304"/>
                <a:gd name="T29" fmla="*/ 152 h 344"/>
                <a:gd name="T30" fmla="*/ 208 w 304"/>
                <a:gd name="T31" fmla="*/ 155 h 344"/>
                <a:gd name="T32" fmla="*/ 218 w 304"/>
                <a:gd name="T33" fmla="*/ 185 h 344"/>
                <a:gd name="T34" fmla="*/ 182 w 304"/>
                <a:gd name="T35" fmla="*/ 145 h 344"/>
                <a:gd name="T36" fmla="*/ 218 w 304"/>
                <a:gd name="T37" fmla="*/ 205 h 344"/>
                <a:gd name="T38" fmla="*/ 159 w 304"/>
                <a:gd name="T39" fmla="*/ 205 h 344"/>
                <a:gd name="T40" fmla="*/ 40 w 304"/>
                <a:gd name="T41" fmla="*/ 125 h 344"/>
                <a:gd name="T42" fmla="*/ 65 w 304"/>
                <a:gd name="T43" fmla="*/ 145 h 344"/>
                <a:gd name="T44" fmla="*/ 30 w 304"/>
                <a:gd name="T45" fmla="*/ 145 h 344"/>
                <a:gd name="T46" fmla="*/ 65 w 304"/>
                <a:gd name="T47" fmla="*/ 244 h 344"/>
                <a:gd name="T48" fmla="*/ 40 w 304"/>
                <a:gd name="T49" fmla="*/ 264 h 344"/>
                <a:gd name="T50" fmla="*/ 40 w 304"/>
                <a:gd name="T51" fmla="*/ 264 h 344"/>
                <a:gd name="T52" fmla="*/ 139 w 304"/>
                <a:gd name="T53" fmla="*/ 264 h 344"/>
                <a:gd name="T54" fmla="*/ 85 w 304"/>
                <a:gd name="T55" fmla="*/ 244 h 344"/>
                <a:gd name="T56" fmla="*/ 139 w 304"/>
                <a:gd name="T57" fmla="*/ 244 h 344"/>
                <a:gd name="T58" fmla="*/ 85 w 304"/>
                <a:gd name="T59" fmla="*/ 145 h 344"/>
                <a:gd name="T60" fmla="*/ 90 w 304"/>
                <a:gd name="T61" fmla="*/ 125 h 344"/>
                <a:gd name="T62" fmla="*/ 135 w 304"/>
                <a:gd name="T63" fmla="*/ 98 h 344"/>
                <a:gd name="T64" fmla="*/ 90 w 304"/>
                <a:gd name="T65" fmla="*/ 125 h 344"/>
                <a:gd name="T66" fmla="*/ 207 w 304"/>
                <a:gd name="T67" fmla="*/ 264 h 344"/>
                <a:gd name="T68" fmla="*/ 228 w 304"/>
                <a:gd name="T69" fmla="*/ 264 h 344"/>
                <a:gd name="T70" fmla="*/ 268 w 304"/>
                <a:gd name="T71" fmla="*/ 244 h 344"/>
                <a:gd name="T72" fmla="*/ 278 w 304"/>
                <a:gd name="T73" fmla="*/ 205 h 344"/>
                <a:gd name="T74" fmla="*/ 237 w 304"/>
                <a:gd name="T75" fmla="*/ 167 h 344"/>
                <a:gd name="T76" fmla="*/ 259 w 304"/>
                <a:gd name="T77" fmla="*/ 151 h 344"/>
                <a:gd name="T78" fmla="*/ 238 w 304"/>
                <a:gd name="T79" fmla="*/ 185 h 344"/>
                <a:gd name="T80" fmla="*/ 262 w 304"/>
                <a:gd name="T81" fmla="*/ 106 h 344"/>
                <a:gd name="T82" fmla="*/ 257 w 304"/>
                <a:gd name="T83" fmla="*/ 115 h 344"/>
                <a:gd name="T84" fmla="*/ 245 w 304"/>
                <a:gd name="T85" fmla="*/ 125 h 344"/>
                <a:gd name="T86" fmla="*/ 232 w 304"/>
                <a:gd name="T87" fmla="*/ 131 h 344"/>
                <a:gd name="T88" fmla="*/ 212 w 304"/>
                <a:gd name="T89" fmla="*/ 133 h 344"/>
                <a:gd name="T90" fmla="*/ 202 w 304"/>
                <a:gd name="T91" fmla="*/ 130 h 344"/>
                <a:gd name="T92" fmla="*/ 192 w 304"/>
                <a:gd name="T93" fmla="*/ 125 h 344"/>
                <a:gd name="T94" fmla="*/ 172 w 304"/>
                <a:gd name="T95" fmla="*/ 73 h 344"/>
                <a:gd name="T96" fmla="*/ 180 w 304"/>
                <a:gd name="T97" fmla="*/ 55 h 344"/>
                <a:gd name="T98" fmla="*/ 185 w 304"/>
                <a:gd name="T99" fmla="*/ 50 h 344"/>
                <a:gd name="T100" fmla="*/ 267 w 304"/>
                <a:gd name="T101" fmla="*/ 7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4" h="344">
                  <a:moveTo>
                    <a:pt x="293" y="61"/>
                  </a:moveTo>
                  <a:cubicBezTo>
                    <a:pt x="288" y="62"/>
                    <a:pt x="284" y="61"/>
                    <a:pt x="283" y="58"/>
                  </a:cubicBezTo>
                  <a:cubicBezTo>
                    <a:pt x="282" y="56"/>
                    <a:pt x="282" y="47"/>
                    <a:pt x="285" y="45"/>
                  </a:cubicBezTo>
                  <a:cubicBezTo>
                    <a:pt x="289" y="42"/>
                    <a:pt x="288" y="36"/>
                    <a:pt x="285" y="31"/>
                  </a:cubicBezTo>
                  <a:cubicBezTo>
                    <a:pt x="281" y="26"/>
                    <a:pt x="275" y="25"/>
                    <a:pt x="271" y="27"/>
                  </a:cubicBezTo>
                  <a:cubicBezTo>
                    <a:pt x="268" y="30"/>
                    <a:pt x="260" y="28"/>
                    <a:pt x="258" y="27"/>
                  </a:cubicBezTo>
                  <a:cubicBezTo>
                    <a:pt x="255" y="26"/>
                    <a:pt x="255" y="21"/>
                    <a:pt x="257" y="17"/>
                  </a:cubicBezTo>
                  <a:cubicBezTo>
                    <a:pt x="258" y="13"/>
                    <a:pt x="255" y="7"/>
                    <a:pt x="249" y="5"/>
                  </a:cubicBezTo>
                  <a:cubicBezTo>
                    <a:pt x="243" y="3"/>
                    <a:pt x="237" y="5"/>
                    <a:pt x="236" y="9"/>
                  </a:cubicBezTo>
                  <a:cubicBezTo>
                    <a:pt x="235" y="11"/>
                    <a:pt x="232" y="13"/>
                    <a:pt x="230" y="14"/>
                  </a:cubicBezTo>
                  <a:cubicBezTo>
                    <a:pt x="227" y="15"/>
                    <a:pt x="225" y="15"/>
                    <a:pt x="224" y="15"/>
                  </a:cubicBezTo>
                  <a:cubicBezTo>
                    <a:pt x="221" y="15"/>
                    <a:pt x="218" y="12"/>
                    <a:pt x="218" y="7"/>
                  </a:cubicBezTo>
                  <a:cubicBezTo>
                    <a:pt x="217" y="3"/>
                    <a:pt x="211" y="0"/>
                    <a:pt x="205" y="1"/>
                  </a:cubicBezTo>
                  <a:cubicBezTo>
                    <a:pt x="199" y="2"/>
                    <a:pt x="195" y="6"/>
                    <a:pt x="196" y="11"/>
                  </a:cubicBezTo>
                  <a:cubicBezTo>
                    <a:pt x="196" y="15"/>
                    <a:pt x="191" y="21"/>
                    <a:pt x="188" y="22"/>
                  </a:cubicBezTo>
                  <a:cubicBezTo>
                    <a:pt x="186" y="23"/>
                    <a:pt x="182" y="22"/>
                    <a:pt x="179" y="18"/>
                  </a:cubicBezTo>
                  <a:cubicBezTo>
                    <a:pt x="176" y="15"/>
                    <a:pt x="170" y="15"/>
                    <a:pt x="165" y="19"/>
                  </a:cubicBezTo>
                  <a:cubicBezTo>
                    <a:pt x="161" y="23"/>
                    <a:pt x="159" y="29"/>
                    <a:pt x="162" y="32"/>
                  </a:cubicBezTo>
                  <a:cubicBezTo>
                    <a:pt x="165" y="36"/>
                    <a:pt x="163" y="44"/>
                    <a:pt x="161" y="46"/>
                  </a:cubicBezTo>
                  <a:cubicBezTo>
                    <a:pt x="161" y="46"/>
                    <a:pt x="161" y="46"/>
                    <a:pt x="161" y="46"/>
                  </a:cubicBezTo>
                  <a:cubicBezTo>
                    <a:pt x="160" y="46"/>
                    <a:pt x="160" y="46"/>
                    <a:pt x="159" y="46"/>
                  </a:cubicBezTo>
                  <a:cubicBezTo>
                    <a:pt x="159" y="46"/>
                    <a:pt x="159" y="46"/>
                    <a:pt x="159" y="46"/>
                  </a:cubicBezTo>
                  <a:cubicBezTo>
                    <a:pt x="139" y="46"/>
                    <a:pt x="139" y="46"/>
                    <a:pt x="139" y="46"/>
                  </a:cubicBezTo>
                  <a:cubicBezTo>
                    <a:pt x="139" y="46"/>
                    <a:pt x="139" y="46"/>
                    <a:pt x="139" y="46"/>
                  </a:cubicBezTo>
                  <a:cubicBezTo>
                    <a:pt x="65" y="51"/>
                    <a:pt x="5" y="110"/>
                    <a:pt x="0" y="185"/>
                  </a:cubicBezTo>
                  <a:cubicBezTo>
                    <a:pt x="0" y="185"/>
                    <a:pt x="0" y="185"/>
                    <a:pt x="0" y="185"/>
                  </a:cubicBezTo>
                  <a:cubicBezTo>
                    <a:pt x="0" y="205"/>
                    <a:pt x="0" y="205"/>
                    <a:pt x="0" y="205"/>
                  </a:cubicBezTo>
                  <a:cubicBezTo>
                    <a:pt x="0" y="205"/>
                    <a:pt x="0" y="205"/>
                    <a:pt x="0" y="205"/>
                  </a:cubicBezTo>
                  <a:cubicBezTo>
                    <a:pt x="5" y="279"/>
                    <a:pt x="65" y="338"/>
                    <a:pt x="139" y="343"/>
                  </a:cubicBezTo>
                  <a:cubicBezTo>
                    <a:pt x="139" y="344"/>
                    <a:pt x="139" y="344"/>
                    <a:pt x="139" y="344"/>
                  </a:cubicBezTo>
                  <a:cubicBezTo>
                    <a:pt x="159" y="344"/>
                    <a:pt x="159" y="344"/>
                    <a:pt x="159" y="344"/>
                  </a:cubicBezTo>
                  <a:cubicBezTo>
                    <a:pt x="159" y="343"/>
                    <a:pt x="159" y="343"/>
                    <a:pt x="159" y="343"/>
                  </a:cubicBezTo>
                  <a:cubicBezTo>
                    <a:pt x="233" y="338"/>
                    <a:pt x="293" y="279"/>
                    <a:pt x="297" y="205"/>
                  </a:cubicBezTo>
                  <a:cubicBezTo>
                    <a:pt x="298" y="205"/>
                    <a:pt x="298" y="205"/>
                    <a:pt x="298" y="205"/>
                  </a:cubicBezTo>
                  <a:cubicBezTo>
                    <a:pt x="298" y="185"/>
                    <a:pt x="298" y="185"/>
                    <a:pt x="298" y="185"/>
                  </a:cubicBezTo>
                  <a:cubicBezTo>
                    <a:pt x="297" y="185"/>
                    <a:pt x="297" y="185"/>
                    <a:pt x="297" y="185"/>
                  </a:cubicBezTo>
                  <a:cubicBezTo>
                    <a:pt x="296" y="162"/>
                    <a:pt x="289" y="141"/>
                    <a:pt x="279" y="122"/>
                  </a:cubicBezTo>
                  <a:cubicBezTo>
                    <a:pt x="281" y="121"/>
                    <a:pt x="284" y="121"/>
                    <a:pt x="287" y="122"/>
                  </a:cubicBezTo>
                  <a:cubicBezTo>
                    <a:pt x="291" y="124"/>
                    <a:pt x="296" y="120"/>
                    <a:pt x="298" y="115"/>
                  </a:cubicBezTo>
                  <a:cubicBezTo>
                    <a:pt x="300" y="109"/>
                    <a:pt x="299" y="103"/>
                    <a:pt x="294" y="101"/>
                  </a:cubicBezTo>
                  <a:cubicBezTo>
                    <a:pt x="290" y="100"/>
                    <a:pt x="288" y="92"/>
                    <a:pt x="288" y="89"/>
                  </a:cubicBezTo>
                  <a:cubicBezTo>
                    <a:pt x="288" y="87"/>
                    <a:pt x="292" y="84"/>
                    <a:pt x="296" y="83"/>
                  </a:cubicBezTo>
                  <a:cubicBezTo>
                    <a:pt x="301" y="82"/>
                    <a:pt x="304" y="77"/>
                    <a:pt x="303" y="71"/>
                  </a:cubicBezTo>
                  <a:cubicBezTo>
                    <a:pt x="302" y="65"/>
                    <a:pt x="297" y="60"/>
                    <a:pt x="293" y="61"/>
                  </a:cubicBezTo>
                  <a:close/>
                  <a:moveTo>
                    <a:pt x="181" y="152"/>
                  </a:moveTo>
                  <a:cubicBezTo>
                    <a:pt x="180" y="156"/>
                    <a:pt x="183" y="161"/>
                    <a:pt x="189" y="164"/>
                  </a:cubicBezTo>
                  <a:cubicBezTo>
                    <a:pt x="195" y="166"/>
                    <a:pt x="201" y="164"/>
                    <a:pt x="202" y="160"/>
                  </a:cubicBezTo>
                  <a:cubicBezTo>
                    <a:pt x="203" y="158"/>
                    <a:pt x="206" y="156"/>
                    <a:pt x="208" y="155"/>
                  </a:cubicBezTo>
                  <a:cubicBezTo>
                    <a:pt x="211" y="154"/>
                    <a:pt x="213" y="154"/>
                    <a:pt x="214" y="154"/>
                  </a:cubicBezTo>
                  <a:cubicBezTo>
                    <a:pt x="214" y="154"/>
                    <a:pt x="215" y="154"/>
                    <a:pt x="215" y="154"/>
                  </a:cubicBezTo>
                  <a:cubicBezTo>
                    <a:pt x="217" y="164"/>
                    <a:pt x="218" y="174"/>
                    <a:pt x="218" y="185"/>
                  </a:cubicBezTo>
                  <a:cubicBezTo>
                    <a:pt x="159" y="185"/>
                    <a:pt x="159" y="185"/>
                    <a:pt x="159" y="185"/>
                  </a:cubicBezTo>
                  <a:cubicBezTo>
                    <a:pt x="159" y="145"/>
                    <a:pt x="159" y="145"/>
                    <a:pt x="159" y="145"/>
                  </a:cubicBezTo>
                  <a:cubicBezTo>
                    <a:pt x="182" y="145"/>
                    <a:pt x="182" y="145"/>
                    <a:pt x="182" y="145"/>
                  </a:cubicBezTo>
                  <a:cubicBezTo>
                    <a:pt x="183" y="147"/>
                    <a:pt x="182" y="150"/>
                    <a:pt x="181" y="152"/>
                  </a:cubicBezTo>
                  <a:close/>
                  <a:moveTo>
                    <a:pt x="159" y="205"/>
                  </a:moveTo>
                  <a:cubicBezTo>
                    <a:pt x="218" y="205"/>
                    <a:pt x="218" y="205"/>
                    <a:pt x="218" y="205"/>
                  </a:cubicBezTo>
                  <a:cubicBezTo>
                    <a:pt x="218" y="219"/>
                    <a:pt x="216" y="232"/>
                    <a:pt x="213" y="244"/>
                  </a:cubicBezTo>
                  <a:cubicBezTo>
                    <a:pt x="159" y="244"/>
                    <a:pt x="159" y="244"/>
                    <a:pt x="159" y="244"/>
                  </a:cubicBezTo>
                  <a:lnTo>
                    <a:pt x="159" y="205"/>
                  </a:lnTo>
                  <a:close/>
                  <a:moveTo>
                    <a:pt x="93" y="78"/>
                  </a:moveTo>
                  <a:cubicBezTo>
                    <a:pt x="83" y="91"/>
                    <a:pt x="75" y="107"/>
                    <a:pt x="70" y="125"/>
                  </a:cubicBezTo>
                  <a:cubicBezTo>
                    <a:pt x="40" y="125"/>
                    <a:pt x="40" y="125"/>
                    <a:pt x="40" y="125"/>
                  </a:cubicBezTo>
                  <a:cubicBezTo>
                    <a:pt x="53" y="105"/>
                    <a:pt x="71" y="89"/>
                    <a:pt x="93" y="78"/>
                  </a:cubicBezTo>
                  <a:close/>
                  <a:moveTo>
                    <a:pt x="30" y="145"/>
                  </a:moveTo>
                  <a:cubicBezTo>
                    <a:pt x="65" y="145"/>
                    <a:pt x="65" y="145"/>
                    <a:pt x="65" y="145"/>
                  </a:cubicBezTo>
                  <a:cubicBezTo>
                    <a:pt x="62" y="158"/>
                    <a:pt x="60" y="171"/>
                    <a:pt x="60" y="185"/>
                  </a:cubicBezTo>
                  <a:cubicBezTo>
                    <a:pt x="20" y="185"/>
                    <a:pt x="20" y="185"/>
                    <a:pt x="20" y="185"/>
                  </a:cubicBezTo>
                  <a:cubicBezTo>
                    <a:pt x="21" y="171"/>
                    <a:pt x="25" y="157"/>
                    <a:pt x="30" y="145"/>
                  </a:cubicBezTo>
                  <a:close/>
                  <a:moveTo>
                    <a:pt x="20" y="205"/>
                  </a:moveTo>
                  <a:cubicBezTo>
                    <a:pt x="60" y="205"/>
                    <a:pt x="60" y="205"/>
                    <a:pt x="60" y="205"/>
                  </a:cubicBezTo>
                  <a:cubicBezTo>
                    <a:pt x="60" y="218"/>
                    <a:pt x="62" y="232"/>
                    <a:pt x="65" y="244"/>
                  </a:cubicBezTo>
                  <a:cubicBezTo>
                    <a:pt x="30" y="244"/>
                    <a:pt x="30" y="244"/>
                    <a:pt x="30" y="244"/>
                  </a:cubicBezTo>
                  <a:cubicBezTo>
                    <a:pt x="25" y="232"/>
                    <a:pt x="21" y="219"/>
                    <a:pt x="20" y="205"/>
                  </a:cubicBezTo>
                  <a:close/>
                  <a:moveTo>
                    <a:pt x="40" y="264"/>
                  </a:moveTo>
                  <a:cubicBezTo>
                    <a:pt x="70" y="264"/>
                    <a:pt x="70" y="264"/>
                    <a:pt x="70" y="264"/>
                  </a:cubicBezTo>
                  <a:cubicBezTo>
                    <a:pt x="75" y="283"/>
                    <a:pt x="83" y="299"/>
                    <a:pt x="93" y="311"/>
                  </a:cubicBezTo>
                  <a:cubicBezTo>
                    <a:pt x="71" y="301"/>
                    <a:pt x="53" y="284"/>
                    <a:pt x="40" y="264"/>
                  </a:cubicBezTo>
                  <a:close/>
                  <a:moveTo>
                    <a:pt x="139" y="323"/>
                  </a:moveTo>
                  <a:cubicBezTo>
                    <a:pt x="118" y="317"/>
                    <a:pt x="101" y="295"/>
                    <a:pt x="90" y="264"/>
                  </a:cubicBezTo>
                  <a:cubicBezTo>
                    <a:pt x="139" y="264"/>
                    <a:pt x="139" y="264"/>
                    <a:pt x="139" y="264"/>
                  </a:cubicBezTo>
                  <a:lnTo>
                    <a:pt x="139" y="323"/>
                  </a:lnTo>
                  <a:close/>
                  <a:moveTo>
                    <a:pt x="139" y="244"/>
                  </a:moveTo>
                  <a:cubicBezTo>
                    <a:pt x="85" y="244"/>
                    <a:pt x="85" y="244"/>
                    <a:pt x="85" y="244"/>
                  </a:cubicBezTo>
                  <a:cubicBezTo>
                    <a:pt x="82" y="232"/>
                    <a:pt x="80" y="219"/>
                    <a:pt x="80" y="205"/>
                  </a:cubicBezTo>
                  <a:cubicBezTo>
                    <a:pt x="139" y="205"/>
                    <a:pt x="139" y="205"/>
                    <a:pt x="139" y="205"/>
                  </a:cubicBezTo>
                  <a:lnTo>
                    <a:pt x="139" y="244"/>
                  </a:lnTo>
                  <a:close/>
                  <a:moveTo>
                    <a:pt x="139" y="185"/>
                  </a:moveTo>
                  <a:cubicBezTo>
                    <a:pt x="80" y="185"/>
                    <a:pt x="80" y="185"/>
                    <a:pt x="80" y="185"/>
                  </a:cubicBezTo>
                  <a:cubicBezTo>
                    <a:pt x="80" y="171"/>
                    <a:pt x="82" y="157"/>
                    <a:pt x="85" y="145"/>
                  </a:cubicBezTo>
                  <a:cubicBezTo>
                    <a:pt x="139" y="145"/>
                    <a:pt x="139" y="145"/>
                    <a:pt x="139" y="145"/>
                  </a:cubicBezTo>
                  <a:lnTo>
                    <a:pt x="139" y="185"/>
                  </a:lnTo>
                  <a:close/>
                  <a:moveTo>
                    <a:pt x="90" y="125"/>
                  </a:moveTo>
                  <a:cubicBezTo>
                    <a:pt x="101" y="94"/>
                    <a:pt x="118" y="72"/>
                    <a:pt x="139" y="67"/>
                  </a:cubicBezTo>
                  <a:cubicBezTo>
                    <a:pt x="139" y="87"/>
                    <a:pt x="139" y="87"/>
                    <a:pt x="139" y="87"/>
                  </a:cubicBezTo>
                  <a:cubicBezTo>
                    <a:pt x="136" y="89"/>
                    <a:pt x="135" y="93"/>
                    <a:pt x="135" y="98"/>
                  </a:cubicBezTo>
                  <a:cubicBezTo>
                    <a:pt x="136" y="101"/>
                    <a:pt x="137" y="104"/>
                    <a:pt x="139" y="105"/>
                  </a:cubicBezTo>
                  <a:cubicBezTo>
                    <a:pt x="139" y="125"/>
                    <a:pt x="139" y="125"/>
                    <a:pt x="139" y="125"/>
                  </a:cubicBezTo>
                  <a:lnTo>
                    <a:pt x="90" y="125"/>
                  </a:lnTo>
                  <a:close/>
                  <a:moveTo>
                    <a:pt x="159" y="323"/>
                  </a:moveTo>
                  <a:cubicBezTo>
                    <a:pt x="159" y="264"/>
                    <a:pt x="159" y="264"/>
                    <a:pt x="159" y="264"/>
                  </a:cubicBezTo>
                  <a:cubicBezTo>
                    <a:pt x="207" y="264"/>
                    <a:pt x="207" y="264"/>
                    <a:pt x="207" y="264"/>
                  </a:cubicBezTo>
                  <a:cubicBezTo>
                    <a:pt x="197" y="295"/>
                    <a:pt x="179" y="317"/>
                    <a:pt x="159" y="323"/>
                  </a:cubicBezTo>
                  <a:close/>
                  <a:moveTo>
                    <a:pt x="205" y="311"/>
                  </a:moveTo>
                  <a:cubicBezTo>
                    <a:pt x="214" y="298"/>
                    <a:pt x="222" y="283"/>
                    <a:pt x="228" y="264"/>
                  </a:cubicBezTo>
                  <a:cubicBezTo>
                    <a:pt x="258" y="264"/>
                    <a:pt x="258" y="264"/>
                    <a:pt x="258" y="264"/>
                  </a:cubicBezTo>
                  <a:cubicBezTo>
                    <a:pt x="245" y="284"/>
                    <a:pt x="226" y="301"/>
                    <a:pt x="205" y="311"/>
                  </a:cubicBezTo>
                  <a:close/>
                  <a:moveTo>
                    <a:pt x="268" y="244"/>
                  </a:moveTo>
                  <a:cubicBezTo>
                    <a:pt x="233" y="244"/>
                    <a:pt x="233" y="244"/>
                    <a:pt x="233" y="244"/>
                  </a:cubicBezTo>
                  <a:cubicBezTo>
                    <a:pt x="236" y="232"/>
                    <a:pt x="238" y="218"/>
                    <a:pt x="238" y="205"/>
                  </a:cubicBezTo>
                  <a:cubicBezTo>
                    <a:pt x="278" y="205"/>
                    <a:pt x="278" y="205"/>
                    <a:pt x="278" y="205"/>
                  </a:cubicBezTo>
                  <a:cubicBezTo>
                    <a:pt x="277" y="219"/>
                    <a:pt x="273" y="232"/>
                    <a:pt x="268" y="244"/>
                  </a:cubicBezTo>
                  <a:close/>
                  <a:moveTo>
                    <a:pt x="238" y="185"/>
                  </a:moveTo>
                  <a:cubicBezTo>
                    <a:pt x="238" y="179"/>
                    <a:pt x="237" y="173"/>
                    <a:pt x="237" y="167"/>
                  </a:cubicBezTo>
                  <a:cubicBezTo>
                    <a:pt x="240" y="165"/>
                    <a:pt x="243" y="162"/>
                    <a:pt x="242" y="158"/>
                  </a:cubicBezTo>
                  <a:cubicBezTo>
                    <a:pt x="242" y="154"/>
                    <a:pt x="247" y="148"/>
                    <a:pt x="249" y="147"/>
                  </a:cubicBezTo>
                  <a:cubicBezTo>
                    <a:pt x="252" y="145"/>
                    <a:pt x="256" y="147"/>
                    <a:pt x="259" y="151"/>
                  </a:cubicBezTo>
                  <a:cubicBezTo>
                    <a:pt x="261" y="154"/>
                    <a:pt x="266" y="154"/>
                    <a:pt x="270" y="151"/>
                  </a:cubicBezTo>
                  <a:cubicBezTo>
                    <a:pt x="274" y="162"/>
                    <a:pt x="277" y="173"/>
                    <a:pt x="278" y="185"/>
                  </a:cubicBezTo>
                  <a:lnTo>
                    <a:pt x="238" y="185"/>
                  </a:lnTo>
                  <a:close/>
                  <a:moveTo>
                    <a:pt x="265" y="101"/>
                  </a:moveTo>
                  <a:cubicBezTo>
                    <a:pt x="264" y="103"/>
                    <a:pt x="263" y="104"/>
                    <a:pt x="263" y="106"/>
                  </a:cubicBezTo>
                  <a:cubicBezTo>
                    <a:pt x="263" y="106"/>
                    <a:pt x="262" y="106"/>
                    <a:pt x="262" y="106"/>
                  </a:cubicBezTo>
                  <a:cubicBezTo>
                    <a:pt x="262" y="108"/>
                    <a:pt x="261" y="109"/>
                    <a:pt x="260" y="110"/>
                  </a:cubicBezTo>
                  <a:cubicBezTo>
                    <a:pt x="260" y="110"/>
                    <a:pt x="260" y="111"/>
                    <a:pt x="260" y="111"/>
                  </a:cubicBezTo>
                  <a:cubicBezTo>
                    <a:pt x="259" y="112"/>
                    <a:pt x="258" y="113"/>
                    <a:pt x="257" y="115"/>
                  </a:cubicBezTo>
                  <a:cubicBezTo>
                    <a:pt x="257" y="115"/>
                    <a:pt x="257" y="115"/>
                    <a:pt x="257" y="115"/>
                  </a:cubicBezTo>
                  <a:cubicBezTo>
                    <a:pt x="256" y="116"/>
                    <a:pt x="255" y="118"/>
                    <a:pt x="253" y="119"/>
                  </a:cubicBezTo>
                  <a:cubicBezTo>
                    <a:pt x="251" y="121"/>
                    <a:pt x="248" y="123"/>
                    <a:pt x="245" y="125"/>
                  </a:cubicBezTo>
                  <a:cubicBezTo>
                    <a:pt x="243" y="127"/>
                    <a:pt x="240" y="128"/>
                    <a:pt x="237" y="130"/>
                  </a:cubicBezTo>
                  <a:cubicBezTo>
                    <a:pt x="237" y="130"/>
                    <a:pt x="237" y="130"/>
                    <a:pt x="237" y="130"/>
                  </a:cubicBezTo>
                  <a:cubicBezTo>
                    <a:pt x="235" y="130"/>
                    <a:pt x="234" y="131"/>
                    <a:pt x="232" y="131"/>
                  </a:cubicBezTo>
                  <a:cubicBezTo>
                    <a:pt x="232" y="131"/>
                    <a:pt x="232" y="131"/>
                    <a:pt x="232" y="131"/>
                  </a:cubicBezTo>
                  <a:cubicBezTo>
                    <a:pt x="230" y="132"/>
                    <a:pt x="228" y="132"/>
                    <a:pt x="227" y="132"/>
                  </a:cubicBezTo>
                  <a:cubicBezTo>
                    <a:pt x="222" y="133"/>
                    <a:pt x="217" y="133"/>
                    <a:pt x="212" y="133"/>
                  </a:cubicBezTo>
                  <a:cubicBezTo>
                    <a:pt x="210" y="132"/>
                    <a:pt x="209" y="132"/>
                    <a:pt x="207" y="132"/>
                  </a:cubicBezTo>
                  <a:cubicBezTo>
                    <a:pt x="207" y="131"/>
                    <a:pt x="206" y="131"/>
                    <a:pt x="206" y="131"/>
                  </a:cubicBezTo>
                  <a:cubicBezTo>
                    <a:pt x="205" y="131"/>
                    <a:pt x="203" y="130"/>
                    <a:pt x="202" y="130"/>
                  </a:cubicBezTo>
                  <a:cubicBezTo>
                    <a:pt x="202" y="130"/>
                    <a:pt x="202" y="130"/>
                    <a:pt x="201" y="130"/>
                  </a:cubicBezTo>
                  <a:cubicBezTo>
                    <a:pt x="198" y="129"/>
                    <a:pt x="195" y="127"/>
                    <a:pt x="192" y="125"/>
                  </a:cubicBezTo>
                  <a:cubicBezTo>
                    <a:pt x="192" y="125"/>
                    <a:pt x="192" y="125"/>
                    <a:pt x="192" y="125"/>
                  </a:cubicBezTo>
                  <a:cubicBezTo>
                    <a:pt x="181" y="118"/>
                    <a:pt x="173" y="106"/>
                    <a:pt x="171" y="92"/>
                  </a:cubicBezTo>
                  <a:cubicBezTo>
                    <a:pt x="170" y="86"/>
                    <a:pt x="170" y="79"/>
                    <a:pt x="172" y="73"/>
                  </a:cubicBezTo>
                  <a:cubicBezTo>
                    <a:pt x="172" y="73"/>
                    <a:pt x="172" y="73"/>
                    <a:pt x="172" y="73"/>
                  </a:cubicBezTo>
                  <a:cubicBezTo>
                    <a:pt x="172" y="71"/>
                    <a:pt x="173" y="69"/>
                    <a:pt x="174" y="67"/>
                  </a:cubicBezTo>
                  <a:cubicBezTo>
                    <a:pt x="174" y="67"/>
                    <a:pt x="174" y="66"/>
                    <a:pt x="174" y="66"/>
                  </a:cubicBezTo>
                  <a:cubicBezTo>
                    <a:pt x="176" y="62"/>
                    <a:pt x="178" y="58"/>
                    <a:pt x="180" y="55"/>
                  </a:cubicBezTo>
                  <a:cubicBezTo>
                    <a:pt x="180" y="55"/>
                    <a:pt x="180" y="55"/>
                    <a:pt x="180" y="55"/>
                  </a:cubicBezTo>
                  <a:cubicBezTo>
                    <a:pt x="182" y="53"/>
                    <a:pt x="183" y="52"/>
                    <a:pt x="185" y="50"/>
                  </a:cubicBezTo>
                  <a:cubicBezTo>
                    <a:pt x="185" y="50"/>
                    <a:pt x="185" y="50"/>
                    <a:pt x="185" y="50"/>
                  </a:cubicBezTo>
                  <a:cubicBezTo>
                    <a:pt x="192" y="43"/>
                    <a:pt x="201" y="38"/>
                    <a:pt x="211" y="36"/>
                  </a:cubicBezTo>
                  <a:cubicBezTo>
                    <a:pt x="216" y="36"/>
                    <a:pt x="221" y="36"/>
                    <a:pt x="226" y="36"/>
                  </a:cubicBezTo>
                  <a:cubicBezTo>
                    <a:pt x="247" y="39"/>
                    <a:pt x="263" y="55"/>
                    <a:pt x="267" y="77"/>
                  </a:cubicBezTo>
                  <a:cubicBezTo>
                    <a:pt x="268" y="85"/>
                    <a:pt x="267" y="93"/>
                    <a:pt x="26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63"/>
            <p:cNvSpPr>
              <a:spLocks noEditPoints="1"/>
            </p:cNvSpPr>
            <p:nvPr/>
          </p:nvSpPr>
          <p:spPr bwMode="auto">
            <a:xfrm>
              <a:off x="7462838" y="2995613"/>
              <a:ext cx="127000" cy="128588"/>
            </a:xfrm>
            <a:custGeom>
              <a:avLst/>
              <a:gdLst>
                <a:gd name="T0" fmla="*/ 98 w 102"/>
                <a:gd name="T1" fmla="*/ 51 h 103"/>
                <a:gd name="T2" fmla="*/ 102 w 102"/>
                <a:gd name="T3" fmla="*/ 43 h 103"/>
                <a:gd name="T4" fmla="*/ 96 w 102"/>
                <a:gd name="T5" fmla="*/ 37 h 103"/>
                <a:gd name="T6" fmla="*/ 90 w 102"/>
                <a:gd name="T7" fmla="*/ 36 h 103"/>
                <a:gd name="T8" fmla="*/ 91 w 102"/>
                <a:gd name="T9" fmla="*/ 27 h 103"/>
                <a:gd name="T10" fmla="*/ 91 w 102"/>
                <a:gd name="T11" fmla="*/ 19 h 103"/>
                <a:gd name="T12" fmla="*/ 83 w 102"/>
                <a:gd name="T13" fmla="*/ 17 h 103"/>
                <a:gd name="T14" fmla="*/ 74 w 102"/>
                <a:gd name="T15" fmla="*/ 17 h 103"/>
                <a:gd name="T16" fmla="*/ 74 w 102"/>
                <a:gd name="T17" fmla="*/ 11 h 103"/>
                <a:gd name="T18" fmla="*/ 69 w 102"/>
                <a:gd name="T19" fmla="*/ 4 h 103"/>
                <a:gd name="T20" fmla="*/ 61 w 102"/>
                <a:gd name="T21" fmla="*/ 6 h 103"/>
                <a:gd name="T22" fmla="*/ 58 w 102"/>
                <a:gd name="T23" fmla="*/ 9 h 103"/>
                <a:gd name="T24" fmla="*/ 54 w 102"/>
                <a:gd name="T25" fmla="*/ 10 h 103"/>
                <a:gd name="T26" fmla="*/ 50 w 102"/>
                <a:gd name="T27" fmla="*/ 5 h 103"/>
                <a:gd name="T28" fmla="*/ 43 w 102"/>
                <a:gd name="T29" fmla="*/ 1 h 103"/>
                <a:gd name="T30" fmla="*/ 37 w 102"/>
                <a:gd name="T31" fmla="*/ 7 h 103"/>
                <a:gd name="T32" fmla="*/ 33 w 102"/>
                <a:gd name="T33" fmla="*/ 14 h 103"/>
                <a:gd name="T34" fmla="*/ 27 w 102"/>
                <a:gd name="T35" fmla="*/ 11 h 103"/>
                <a:gd name="T36" fmla="*/ 19 w 102"/>
                <a:gd name="T37" fmla="*/ 12 h 103"/>
                <a:gd name="T38" fmla="*/ 16 w 102"/>
                <a:gd name="T39" fmla="*/ 20 h 103"/>
                <a:gd name="T40" fmla="*/ 16 w 102"/>
                <a:gd name="T41" fmla="*/ 28 h 103"/>
                <a:gd name="T42" fmla="*/ 10 w 102"/>
                <a:gd name="T43" fmla="*/ 29 h 103"/>
                <a:gd name="T44" fmla="*/ 3 w 102"/>
                <a:gd name="T45" fmla="*/ 33 h 103"/>
                <a:gd name="T46" fmla="*/ 5 w 102"/>
                <a:gd name="T47" fmla="*/ 41 h 103"/>
                <a:gd name="T48" fmla="*/ 9 w 102"/>
                <a:gd name="T49" fmla="*/ 49 h 103"/>
                <a:gd name="T50" fmla="*/ 4 w 102"/>
                <a:gd name="T51" fmla="*/ 52 h 103"/>
                <a:gd name="T52" fmla="*/ 0 w 102"/>
                <a:gd name="T53" fmla="*/ 60 h 103"/>
                <a:gd name="T54" fmla="*/ 6 w 102"/>
                <a:gd name="T55" fmla="*/ 66 h 103"/>
                <a:gd name="T56" fmla="*/ 13 w 102"/>
                <a:gd name="T57" fmla="*/ 70 h 103"/>
                <a:gd name="T58" fmla="*/ 11 w 102"/>
                <a:gd name="T59" fmla="*/ 76 h 103"/>
                <a:gd name="T60" fmla="*/ 11 w 102"/>
                <a:gd name="T61" fmla="*/ 84 h 103"/>
                <a:gd name="T62" fmla="*/ 19 w 102"/>
                <a:gd name="T63" fmla="*/ 86 h 103"/>
                <a:gd name="T64" fmla="*/ 28 w 102"/>
                <a:gd name="T65" fmla="*/ 86 h 103"/>
                <a:gd name="T66" fmla="*/ 28 w 102"/>
                <a:gd name="T67" fmla="*/ 93 h 103"/>
                <a:gd name="T68" fmla="*/ 33 w 102"/>
                <a:gd name="T69" fmla="*/ 100 h 103"/>
                <a:gd name="T70" fmla="*/ 41 w 102"/>
                <a:gd name="T71" fmla="*/ 97 h 103"/>
                <a:gd name="T72" fmla="*/ 45 w 102"/>
                <a:gd name="T73" fmla="*/ 94 h 103"/>
                <a:gd name="T74" fmla="*/ 48 w 102"/>
                <a:gd name="T75" fmla="*/ 94 h 103"/>
                <a:gd name="T76" fmla="*/ 52 w 102"/>
                <a:gd name="T77" fmla="*/ 98 h 103"/>
                <a:gd name="T78" fmla="*/ 59 w 102"/>
                <a:gd name="T79" fmla="*/ 102 h 103"/>
                <a:gd name="T80" fmla="*/ 65 w 102"/>
                <a:gd name="T81" fmla="*/ 96 h 103"/>
                <a:gd name="T82" fmla="*/ 70 w 102"/>
                <a:gd name="T83" fmla="*/ 89 h 103"/>
                <a:gd name="T84" fmla="*/ 75 w 102"/>
                <a:gd name="T85" fmla="*/ 92 h 103"/>
                <a:gd name="T86" fmla="*/ 84 w 102"/>
                <a:gd name="T87" fmla="*/ 91 h 103"/>
                <a:gd name="T88" fmla="*/ 86 w 102"/>
                <a:gd name="T89" fmla="*/ 83 h 103"/>
                <a:gd name="T90" fmla="*/ 86 w 102"/>
                <a:gd name="T91" fmla="*/ 75 h 103"/>
                <a:gd name="T92" fmla="*/ 92 w 102"/>
                <a:gd name="T93" fmla="*/ 74 h 103"/>
                <a:gd name="T94" fmla="*/ 99 w 102"/>
                <a:gd name="T95" fmla="*/ 70 h 103"/>
                <a:gd name="T96" fmla="*/ 97 w 102"/>
                <a:gd name="T97" fmla="*/ 62 h 103"/>
                <a:gd name="T98" fmla="*/ 93 w 102"/>
                <a:gd name="T99" fmla="*/ 54 h 103"/>
                <a:gd name="T100" fmla="*/ 98 w 102"/>
                <a:gd name="T101" fmla="*/ 51 h 103"/>
                <a:gd name="T102" fmla="*/ 56 w 102"/>
                <a:gd name="T103" fmla="*/ 81 h 103"/>
                <a:gd name="T104" fmla="*/ 47 w 102"/>
                <a:gd name="T105" fmla="*/ 81 h 103"/>
                <a:gd name="T106" fmla="*/ 22 w 102"/>
                <a:gd name="T107" fmla="*/ 56 h 103"/>
                <a:gd name="T108" fmla="*/ 46 w 102"/>
                <a:gd name="T109" fmla="*/ 23 h 103"/>
                <a:gd name="T110" fmla="*/ 55 w 102"/>
                <a:gd name="T111" fmla="*/ 22 h 103"/>
                <a:gd name="T112" fmla="*/ 80 w 102"/>
                <a:gd name="T113" fmla="*/ 47 h 103"/>
                <a:gd name="T114" fmla="*/ 56 w 102"/>
                <a:gd name="T115"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03">
                  <a:moveTo>
                    <a:pt x="98" y="51"/>
                  </a:moveTo>
                  <a:cubicBezTo>
                    <a:pt x="101" y="50"/>
                    <a:pt x="102" y="47"/>
                    <a:pt x="102" y="43"/>
                  </a:cubicBezTo>
                  <a:cubicBezTo>
                    <a:pt x="101" y="40"/>
                    <a:pt x="98" y="37"/>
                    <a:pt x="96" y="37"/>
                  </a:cubicBezTo>
                  <a:cubicBezTo>
                    <a:pt x="93" y="38"/>
                    <a:pt x="90" y="37"/>
                    <a:pt x="90" y="36"/>
                  </a:cubicBezTo>
                  <a:cubicBezTo>
                    <a:pt x="89" y="34"/>
                    <a:pt x="89" y="29"/>
                    <a:pt x="91" y="27"/>
                  </a:cubicBezTo>
                  <a:cubicBezTo>
                    <a:pt x="93" y="26"/>
                    <a:pt x="93" y="22"/>
                    <a:pt x="91" y="19"/>
                  </a:cubicBezTo>
                  <a:cubicBezTo>
                    <a:pt x="88" y="16"/>
                    <a:pt x="85" y="15"/>
                    <a:pt x="83" y="17"/>
                  </a:cubicBezTo>
                  <a:cubicBezTo>
                    <a:pt x="81" y="19"/>
                    <a:pt x="76" y="18"/>
                    <a:pt x="74" y="17"/>
                  </a:cubicBezTo>
                  <a:cubicBezTo>
                    <a:pt x="73" y="16"/>
                    <a:pt x="73" y="13"/>
                    <a:pt x="74" y="11"/>
                  </a:cubicBezTo>
                  <a:cubicBezTo>
                    <a:pt x="75" y="8"/>
                    <a:pt x="73" y="5"/>
                    <a:pt x="69" y="4"/>
                  </a:cubicBezTo>
                  <a:cubicBezTo>
                    <a:pt x="66" y="2"/>
                    <a:pt x="62" y="3"/>
                    <a:pt x="61" y="6"/>
                  </a:cubicBezTo>
                  <a:cubicBezTo>
                    <a:pt x="61" y="7"/>
                    <a:pt x="59" y="8"/>
                    <a:pt x="58" y="9"/>
                  </a:cubicBezTo>
                  <a:cubicBezTo>
                    <a:pt x="56" y="9"/>
                    <a:pt x="55" y="10"/>
                    <a:pt x="54" y="10"/>
                  </a:cubicBezTo>
                  <a:cubicBezTo>
                    <a:pt x="52" y="10"/>
                    <a:pt x="51" y="7"/>
                    <a:pt x="50" y="5"/>
                  </a:cubicBezTo>
                  <a:cubicBezTo>
                    <a:pt x="50" y="2"/>
                    <a:pt x="46" y="0"/>
                    <a:pt x="43" y="1"/>
                  </a:cubicBezTo>
                  <a:cubicBezTo>
                    <a:pt x="39" y="2"/>
                    <a:pt x="36" y="4"/>
                    <a:pt x="37" y="7"/>
                  </a:cubicBezTo>
                  <a:cubicBezTo>
                    <a:pt x="37" y="10"/>
                    <a:pt x="34" y="13"/>
                    <a:pt x="33" y="14"/>
                  </a:cubicBezTo>
                  <a:cubicBezTo>
                    <a:pt x="31" y="15"/>
                    <a:pt x="29" y="13"/>
                    <a:pt x="27" y="11"/>
                  </a:cubicBezTo>
                  <a:cubicBezTo>
                    <a:pt x="25" y="9"/>
                    <a:pt x="21" y="9"/>
                    <a:pt x="19" y="12"/>
                  </a:cubicBezTo>
                  <a:cubicBezTo>
                    <a:pt x="16" y="14"/>
                    <a:pt x="15" y="18"/>
                    <a:pt x="16" y="20"/>
                  </a:cubicBezTo>
                  <a:cubicBezTo>
                    <a:pt x="18" y="22"/>
                    <a:pt x="17" y="27"/>
                    <a:pt x="16" y="28"/>
                  </a:cubicBezTo>
                  <a:cubicBezTo>
                    <a:pt x="15" y="29"/>
                    <a:pt x="13" y="30"/>
                    <a:pt x="10" y="29"/>
                  </a:cubicBezTo>
                  <a:cubicBezTo>
                    <a:pt x="7" y="28"/>
                    <a:pt x="4" y="30"/>
                    <a:pt x="3" y="33"/>
                  </a:cubicBezTo>
                  <a:cubicBezTo>
                    <a:pt x="2" y="37"/>
                    <a:pt x="3" y="40"/>
                    <a:pt x="5" y="41"/>
                  </a:cubicBezTo>
                  <a:cubicBezTo>
                    <a:pt x="8" y="42"/>
                    <a:pt x="9" y="47"/>
                    <a:pt x="9" y="49"/>
                  </a:cubicBezTo>
                  <a:cubicBezTo>
                    <a:pt x="9" y="50"/>
                    <a:pt x="7" y="52"/>
                    <a:pt x="4" y="52"/>
                  </a:cubicBezTo>
                  <a:cubicBezTo>
                    <a:pt x="1" y="53"/>
                    <a:pt x="0" y="56"/>
                    <a:pt x="0" y="60"/>
                  </a:cubicBezTo>
                  <a:cubicBezTo>
                    <a:pt x="1" y="63"/>
                    <a:pt x="4" y="66"/>
                    <a:pt x="6" y="66"/>
                  </a:cubicBezTo>
                  <a:cubicBezTo>
                    <a:pt x="9" y="65"/>
                    <a:pt x="13" y="69"/>
                    <a:pt x="13" y="70"/>
                  </a:cubicBezTo>
                  <a:cubicBezTo>
                    <a:pt x="14" y="71"/>
                    <a:pt x="13" y="74"/>
                    <a:pt x="11" y="76"/>
                  </a:cubicBezTo>
                  <a:cubicBezTo>
                    <a:pt x="9" y="77"/>
                    <a:pt x="9" y="81"/>
                    <a:pt x="11" y="84"/>
                  </a:cubicBezTo>
                  <a:cubicBezTo>
                    <a:pt x="14" y="87"/>
                    <a:pt x="17" y="88"/>
                    <a:pt x="19" y="86"/>
                  </a:cubicBezTo>
                  <a:cubicBezTo>
                    <a:pt x="21" y="84"/>
                    <a:pt x="26" y="86"/>
                    <a:pt x="28" y="86"/>
                  </a:cubicBezTo>
                  <a:cubicBezTo>
                    <a:pt x="29" y="87"/>
                    <a:pt x="29" y="90"/>
                    <a:pt x="28" y="93"/>
                  </a:cubicBezTo>
                  <a:cubicBezTo>
                    <a:pt x="27" y="95"/>
                    <a:pt x="29" y="98"/>
                    <a:pt x="33" y="100"/>
                  </a:cubicBezTo>
                  <a:cubicBezTo>
                    <a:pt x="36" y="101"/>
                    <a:pt x="40" y="100"/>
                    <a:pt x="41" y="97"/>
                  </a:cubicBezTo>
                  <a:cubicBezTo>
                    <a:pt x="41" y="96"/>
                    <a:pt x="43" y="95"/>
                    <a:pt x="45" y="94"/>
                  </a:cubicBezTo>
                  <a:cubicBezTo>
                    <a:pt x="46" y="94"/>
                    <a:pt x="47" y="93"/>
                    <a:pt x="48" y="94"/>
                  </a:cubicBezTo>
                  <a:cubicBezTo>
                    <a:pt x="50" y="94"/>
                    <a:pt x="51" y="96"/>
                    <a:pt x="52" y="98"/>
                  </a:cubicBezTo>
                  <a:cubicBezTo>
                    <a:pt x="52" y="101"/>
                    <a:pt x="56" y="103"/>
                    <a:pt x="59" y="102"/>
                  </a:cubicBezTo>
                  <a:cubicBezTo>
                    <a:pt x="63" y="102"/>
                    <a:pt x="66" y="99"/>
                    <a:pt x="65" y="96"/>
                  </a:cubicBezTo>
                  <a:cubicBezTo>
                    <a:pt x="65" y="94"/>
                    <a:pt x="68" y="90"/>
                    <a:pt x="70" y="89"/>
                  </a:cubicBezTo>
                  <a:cubicBezTo>
                    <a:pt x="71" y="89"/>
                    <a:pt x="73" y="90"/>
                    <a:pt x="75" y="92"/>
                  </a:cubicBezTo>
                  <a:cubicBezTo>
                    <a:pt x="77" y="94"/>
                    <a:pt x="81" y="94"/>
                    <a:pt x="84" y="91"/>
                  </a:cubicBezTo>
                  <a:cubicBezTo>
                    <a:pt x="86" y="89"/>
                    <a:pt x="87" y="85"/>
                    <a:pt x="86" y="83"/>
                  </a:cubicBezTo>
                  <a:cubicBezTo>
                    <a:pt x="84" y="81"/>
                    <a:pt x="85" y="76"/>
                    <a:pt x="86" y="75"/>
                  </a:cubicBezTo>
                  <a:cubicBezTo>
                    <a:pt x="87" y="74"/>
                    <a:pt x="90" y="73"/>
                    <a:pt x="92" y="74"/>
                  </a:cubicBezTo>
                  <a:cubicBezTo>
                    <a:pt x="95" y="75"/>
                    <a:pt x="98" y="73"/>
                    <a:pt x="99" y="70"/>
                  </a:cubicBezTo>
                  <a:cubicBezTo>
                    <a:pt x="100" y="66"/>
                    <a:pt x="99" y="63"/>
                    <a:pt x="97" y="62"/>
                  </a:cubicBezTo>
                  <a:cubicBezTo>
                    <a:pt x="94" y="61"/>
                    <a:pt x="93" y="56"/>
                    <a:pt x="93" y="54"/>
                  </a:cubicBezTo>
                  <a:cubicBezTo>
                    <a:pt x="93" y="53"/>
                    <a:pt x="95" y="51"/>
                    <a:pt x="98" y="51"/>
                  </a:cubicBezTo>
                  <a:close/>
                  <a:moveTo>
                    <a:pt x="56" y="81"/>
                  </a:moveTo>
                  <a:cubicBezTo>
                    <a:pt x="53" y="81"/>
                    <a:pt x="50" y="81"/>
                    <a:pt x="47" y="81"/>
                  </a:cubicBezTo>
                  <a:cubicBezTo>
                    <a:pt x="34" y="79"/>
                    <a:pt x="24" y="69"/>
                    <a:pt x="22" y="56"/>
                  </a:cubicBezTo>
                  <a:cubicBezTo>
                    <a:pt x="19" y="40"/>
                    <a:pt x="30" y="25"/>
                    <a:pt x="46" y="23"/>
                  </a:cubicBezTo>
                  <a:cubicBezTo>
                    <a:pt x="49" y="22"/>
                    <a:pt x="53" y="22"/>
                    <a:pt x="55" y="22"/>
                  </a:cubicBezTo>
                  <a:cubicBezTo>
                    <a:pt x="68" y="24"/>
                    <a:pt x="78" y="34"/>
                    <a:pt x="80" y="47"/>
                  </a:cubicBezTo>
                  <a:cubicBezTo>
                    <a:pt x="83" y="63"/>
                    <a:pt x="72" y="78"/>
                    <a:pt x="56"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4"/>
            <p:cNvSpPr>
              <a:spLocks noEditPoints="1"/>
            </p:cNvSpPr>
            <p:nvPr/>
          </p:nvSpPr>
          <p:spPr bwMode="auto">
            <a:xfrm>
              <a:off x="7465810" y="2879726"/>
              <a:ext cx="95250" cy="95250"/>
            </a:xfrm>
            <a:custGeom>
              <a:avLst/>
              <a:gdLst>
                <a:gd name="T0" fmla="*/ 5 w 77"/>
                <a:gd name="T1" fmla="*/ 49 h 77"/>
                <a:gd name="T2" fmla="*/ 10 w 77"/>
                <a:gd name="T3" fmla="*/ 52 h 77"/>
                <a:gd name="T4" fmla="*/ 8 w 77"/>
                <a:gd name="T5" fmla="*/ 57 h 77"/>
                <a:gd name="T6" fmla="*/ 9 w 77"/>
                <a:gd name="T7" fmla="*/ 63 h 77"/>
                <a:gd name="T8" fmla="*/ 15 w 77"/>
                <a:gd name="T9" fmla="*/ 65 h 77"/>
                <a:gd name="T10" fmla="*/ 21 w 77"/>
                <a:gd name="T11" fmla="*/ 65 h 77"/>
                <a:gd name="T12" fmla="*/ 21 w 77"/>
                <a:gd name="T13" fmla="*/ 69 h 77"/>
                <a:gd name="T14" fmla="*/ 25 w 77"/>
                <a:gd name="T15" fmla="*/ 75 h 77"/>
                <a:gd name="T16" fmla="*/ 31 w 77"/>
                <a:gd name="T17" fmla="*/ 73 h 77"/>
                <a:gd name="T18" fmla="*/ 34 w 77"/>
                <a:gd name="T19" fmla="*/ 71 h 77"/>
                <a:gd name="T20" fmla="*/ 36 w 77"/>
                <a:gd name="T21" fmla="*/ 70 h 77"/>
                <a:gd name="T22" fmla="*/ 39 w 77"/>
                <a:gd name="T23" fmla="*/ 74 h 77"/>
                <a:gd name="T24" fmla="*/ 45 w 77"/>
                <a:gd name="T25" fmla="*/ 77 h 77"/>
                <a:gd name="T26" fmla="*/ 49 w 77"/>
                <a:gd name="T27" fmla="*/ 72 h 77"/>
                <a:gd name="T28" fmla="*/ 53 w 77"/>
                <a:gd name="T29" fmla="*/ 67 h 77"/>
                <a:gd name="T30" fmla="*/ 57 w 77"/>
                <a:gd name="T31" fmla="*/ 69 h 77"/>
                <a:gd name="T32" fmla="*/ 63 w 77"/>
                <a:gd name="T33" fmla="*/ 68 h 77"/>
                <a:gd name="T34" fmla="*/ 65 w 77"/>
                <a:gd name="T35" fmla="*/ 62 h 77"/>
                <a:gd name="T36" fmla="*/ 65 w 77"/>
                <a:gd name="T37" fmla="*/ 56 h 77"/>
                <a:gd name="T38" fmla="*/ 69 w 77"/>
                <a:gd name="T39" fmla="*/ 56 h 77"/>
                <a:gd name="T40" fmla="*/ 75 w 77"/>
                <a:gd name="T41" fmla="*/ 52 h 77"/>
                <a:gd name="T42" fmla="*/ 73 w 77"/>
                <a:gd name="T43" fmla="*/ 46 h 77"/>
                <a:gd name="T44" fmla="*/ 70 w 77"/>
                <a:gd name="T45" fmla="*/ 41 h 77"/>
                <a:gd name="T46" fmla="*/ 74 w 77"/>
                <a:gd name="T47" fmla="*/ 38 h 77"/>
                <a:gd name="T48" fmla="*/ 77 w 77"/>
                <a:gd name="T49" fmla="*/ 32 h 77"/>
                <a:gd name="T50" fmla="*/ 72 w 77"/>
                <a:gd name="T51" fmla="*/ 28 h 77"/>
                <a:gd name="T52" fmla="*/ 68 w 77"/>
                <a:gd name="T53" fmla="*/ 27 h 77"/>
                <a:gd name="T54" fmla="*/ 69 w 77"/>
                <a:gd name="T55" fmla="*/ 20 h 77"/>
                <a:gd name="T56" fmla="*/ 68 w 77"/>
                <a:gd name="T57" fmla="*/ 14 h 77"/>
                <a:gd name="T58" fmla="*/ 62 w 77"/>
                <a:gd name="T59" fmla="*/ 13 h 77"/>
                <a:gd name="T60" fmla="*/ 56 w 77"/>
                <a:gd name="T61" fmla="*/ 12 h 77"/>
                <a:gd name="T62" fmla="*/ 56 w 77"/>
                <a:gd name="T63" fmla="*/ 8 h 77"/>
                <a:gd name="T64" fmla="*/ 52 w 77"/>
                <a:gd name="T65" fmla="*/ 2 h 77"/>
                <a:gd name="T66" fmla="*/ 46 w 77"/>
                <a:gd name="T67" fmla="*/ 4 h 77"/>
                <a:gd name="T68" fmla="*/ 43 w 77"/>
                <a:gd name="T69" fmla="*/ 6 h 77"/>
                <a:gd name="T70" fmla="*/ 41 w 77"/>
                <a:gd name="T71" fmla="*/ 7 h 77"/>
                <a:gd name="T72" fmla="*/ 38 w 77"/>
                <a:gd name="T73" fmla="*/ 3 h 77"/>
                <a:gd name="T74" fmla="*/ 32 w 77"/>
                <a:gd name="T75" fmla="*/ 0 h 77"/>
                <a:gd name="T76" fmla="*/ 28 w 77"/>
                <a:gd name="T77" fmla="*/ 5 h 77"/>
                <a:gd name="T78" fmla="*/ 25 w 77"/>
                <a:gd name="T79" fmla="*/ 10 h 77"/>
                <a:gd name="T80" fmla="*/ 20 w 77"/>
                <a:gd name="T81" fmla="*/ 8 h 77"/>
                <a:gd name="T82" fmla="*/ 14 w 77"/>
                <a:gd name="T83" fmla="*/ 9 h 77"/>
                <a:gd name="T84" fmla="*/ 13 w 77"/>
                <a:gd name="T85" fmla="*/ 15 h 77"/>
                <a:gd name="T86" fmla="*/ 12 w 77"/>
                <a:gd name="T87" fmla="*/ 21 h 77"/>
                <a:gd name="T88" fmla="*/ 8 w 77"/>
                <a:gd name="T89" fmla="*/ 21 h 77"/>
                <a:gd name="T90" fmla="*/ 3 w 77"/>
                <a:gd name="T91" fmla="*/ 25 h 77"/>
                <a:gd name="T92" fmla="*/ 4 w 77"/>
                <a:gd name="T93" fmla="*/ 31 h 77"/>
                <a:gd name="T94" fmla="*/ 7 w 77"/>
                <a:gd name="T95" fmla="*/ 36 h 77"/>
                <a:gd name="T96" fmla="*/ 3 w 77"/>
                <a:gd name="T97" fmla="*/ 39 h 77"/>
                <a:gd name="T98" fmla="*/ 1 w 77"/>
                <a:gd name="T99" fmla="*/ 45 h 77"/>
                <a:gd name="T100" fmla="*/ 5 w 77"/>
                <a:gd name="T101" fmla="*/ 49 h 77"/>
                <a:gd name="T102" fmla="*/ 35 w 77"/>
                <a:gd name="T103" fmla="*/ 17 h 77"/>
                <a:gd name="T104" fmla="*/ 42 w 77"/>
                <a:gd name="T105" fmla="*/ 17 h 77"/>
                <a:gd name="T106" fmla="*/ 60 w 77"/>
                <a:gd name="T107" fmla="*/ 35 h 77"/>
                <a:gd name="T108" fmla="*/ 42 w 77"/>
                <a:gd name="T109" fmla="*/ 60 h 77"/>
                <a:gd name="T110" fmla="*/ 35 w 77"/>
                <a:gd name="T111" fmla="*/ 60 h 77"/>
                <a:gd name="T112" fmla="*/ 17 w 77"/>
                <a:gd name="T113" fmla="*/ 42 h 77"/>
                <a:gd name="T114" fmla="*/ 35 w 77"/>
                <a:gd name="T115"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77">
                  <a:moveTo>
                    <a:pt x="5" y="49"/>
                  </a:moveTo>
                  <a:cubicBezTo>
                    <a:pt x="7" y="49"/>
                    <a:pt x="10" y="51"/>
                    <a:pt x="10" y="52"/>
                  </a:cubicBezTo>
                  <a:cubicBezTo>
                    <a:pt x="11" y="53"/>
                    <a:pt x="10" y="55"/>
                    <a:pt x="8" y="57"/>
                  </a:cubicBezTo>
                  <a:cubicBezTo>
                    <a:pt x="7" y="58"/>
                    <a:pt x="7" y="61"/>
                    <a:pt x="9" y="63"/>
                  </a:cubicBezTo>
                  <a:cubicBezTo>
                    <a:pt x="10" y="65"/>
                    <a:pt x="13" y="66"/>
                    <a:pt x="15" y="65"/>
                  </a:cubicBezTo>
                  <a:cubicBezTo>
                    <a:pt x="16" y="63"/>
                    <a:pt x="20" y="64"/>
                    <a:pt x="21" y="65"/>
                  </a:cubicBezTo>
                  <a:cubicBezTo>
                    <a:pt x="22" y="65"/>
                    <a:pt x="22" y="67"/>
                    <a:pt x="21" y="69"/>
                  </a:cubicBezTo>
                  <a:cubicBezTo>
                    <a:pt x="21" y="71"/>
                    <a:pt x="22" y="74"/>
                    <a:pt x="25" y="75"/>
                  </a:cubicBezTo>
                  <a:cubicBezTo>
                    <a:pt x="28" y="76"/>
                    <a:pt x="30" y="75"/>
                    <a:pt x="31" y="73"/>
                  </a:cubicBezTo>
                  <a:cubicBezTo>
                    <a:pt x="31" y="72"/>
                    <a:pt x="33" y="71"/>
                    <a:pt x="34" y="71"/>
                  </a:cubicBezTo>
                  <a:cubicBezTo>
                    <a:pt x="35" y="70"/>
                    <a:pt x="36" y="70"/>
                    <a:pt x="36" y="70"/>
                  </a:cubicBezTo>
                  <a:cubicBezTo>
                    <a:pt x="38" y="70"/>
                    <a:pt x="39" y="72"/>
                    <a:pt x="39" y="74"/>
                  </a:cubicBezTo>
                  <a:cubicBezTo>
                    <a:pt x="40" y="76"/>
                    <a:pt x="42" y="77"/>
                    <a:pt x="45" y="77"/>
                  </a:cubicBezTo>
                  <a:cubicBezTo>
                    <a:pt x="48" y="76"/>
                    <a:pt x="50" y="74"/>
                    <a:pt x="49" y="72"/>
                  </a:cubicBezTo>
                  <a:cubicBezTo>
                    <a:pt x="49" y="70"/>
                    <a:pt x="51" y="67"/>
                    <a:pt x="53" y="67"/>
                  </a:cubicBezTo>
                  <a:cubicBezTo>
                    <a:pt x="54" y="66"/>
                    <a:pt x="55" y="67"/>
                    <a:pt x="57" y="69"/>
                  </a:cubicBezTo>
                  <a:cubicBezTo>
                    <a:pt x="58" y="70"/>
                    <a:pt x="61" y="70"/>
                    <a:pt x="63" y="68"/>
                  </a:cubicBezTo>
                  <a:cubicBezTo>
                    <a:pt x="65" y="67"/>
                    <a:pt x="66" y="64"/>
                    <a:pt x="65" y="62"/>
                  </a:cubicBezTo>
                  <a:cubicBezTo>
                    <a:pt x="63" y="61"/>
                    <a:pt x="64" y="57"/>
                    <a:pt x="65" y="56"/>
                  </a:cubicBezTo>
                  <a:cubicBezTo>
                    <a:pt x="65" y="55"/>
                    <a:pt x="68" y="55"/>
                    <a:pt x="69" y="56"/>
                  </a:cubicBezTo>
                  <a:cubicBezTo>
                    <a:pt x="71" y="56"/>
                    <a:pt x="74" y="55"/>
                    <a:pt x="75" y="52"/>
                  </a:cubicBezTo>
                  <a:cubicBezTo>
                    <a:pt x="76" y="50"/>
                    <a:pt x="75" y="47"/>
                    <a:pt x="73" y="46"/>
                  </a:cubicBezTo>
                  <a:cubicBezTo>
                    <a:pt x="71" y="45"/>
                    <a:pt x="70" y="42"/>
                    <a:pt x="70" y="41"/>
                  </a:cubicBezTo>
                  <a:cubicBezTo>
                    <a:pt x="70" y="39"/>
                    <a:pt x="72" y="38"/>
                    <a:pt x="74" y="38"/>
                  </a:cubicBezTo>
                  <a:cubicBezTo>
                    <a:pt x="76" y="38"/>
                    <a:pt x="77" y="35"/>
                    <a:pt x="77" y="32"/>
                  </a:cubicBezTo>
                  <a:cubicBezTo>
                    <a:pt x="76" y="30"/>
                    <a:pt x="74" y="28"/>
                    <a:pt x="72" y="28"/>
                  </a:cubicBezTo>
                  <a:cubicBezTo>
                    <a:pt x="70" y="28"/>
                    <a:pt x="68" y="28"/>
                    <a:pt x="68" y="27"/>
                  </a:cubicBezTo>
                  <a:cubicBezTo>
                    <a:pt x="67" y="25"/>
                    <a:pt x="67" y="22"/>
                    <a:pt x="69" y="20"/>
                  </a:cubicBezTo>
                  <a:cubicBezTo>
                    <a:pt x="70" y="19"/>
                    <a:pt x="70" y="16"/>
                    <a:pt x="68" y="14"/>
                  </a:cubicBezTo>
                  <a:cubicBezTo>
                    <a:pt x="67" y="12"/>
                    <a:pt x="64" y="11"/>
                    <a:pt x="62" y="13"/>
                  </a:cubicBezTo>
                  <a:cubicBezTo>
                    <a:pt x="61" y="14"/>
                    <a:pt x="57" y="13"/>
                    <a:pt x="56" y="12"/>
                  </a:cubicBezTo>
                  <a:cubicBezTo>
                    <a:pt x="55" y="12"/>
                    <a:pt x="55" y="10"/>
                    <a:pt x="56" y="8"/>
                  </a:cubicBezTo>
                  <a:cubicBezTo>
                    <a:pt x="56" y="6"/>
                    <a:pt x="55" y="3"/>
                    <a:pt x="52" y="2"/>
                  </a:cubicBezTo>
                  <a:cubicBezTo>
                    <a:pt x="50" y="1"/>
                    <a:pt x="47" y="2"/>
                    <a:pt x="46" y="4"/>
                  </a:cubicBezTo>
                  <a:cubicBezTo>
                    <a:pt x="46" y="5"/>
                    <a:pt x="45" y="6"/>
                    <a:pt x="43" y="6"/>
                  </a:cubicBezTo>
                  <a:cubicBezTo>
                    <a:pt x="42" y="7"/>
                    <a:pt x="41" y="7"/>
                    <a:pt x="41" y="7"/>
                  </a:cubicBezTo>
                  <a:cubicBezTo>
                    <a:pt x="40" y="7"/>
                    <a:pt x="38" y="5"/>
                    <a:pt x="38" y="3"/>
                  </a:cubicBezTo>
                  <a:cubicBezTo>
                    <a:pt x="38" y="1"/>
                    <a:pt x="35" y="0"/>
                    <a:pt x="32" y="0"/>
                  </a:cubicBezTo>
                  <a:cubicBezTo>
                    <a:pt x="30" y="1"/>
                    <a:pt x="28" y="3"/>
                    <a:pt x="28" y="5"/>
                  </a:cubicBezTo>
                  <a:cubicBezTo>
                    <a:pt x="28" y="7"/>
                    <a:pt x="26" y="10"/>
                    <a:pt x="25" y="10"/>
                  </a:cubicBezTo>
                  <a:cubicBezTo>
                    <a:pt x="24" y="11"/>
                    <a:pt x="22" y="10"/>
                    <a:pt x="20" y="8"/>
                  </a:cubicBezTo>
                  <a:cubicBezTo>
                    <a:pt x="19" y="7"/>
                    <a:pt x="16" y="7"/>
                    <a:pt x="14" y="9"/>
                  </a:cubicBezTo>
                  <a:cubicBezTo>
                    <a:pt x="12" y="10"/>
                    <a:pt x="11" y="13"/>
                    <a:pt x="13" y="15"/>
                  </a:cubicBezTo>
                  <a:cubicBezTo>
                    <a:pt x="14" y="16"/>
                    <a:pt x="13" y="20"/>
                    <a:pt x="12" y="21"/>
                  </a:cubicBezTo>
                  <a:cubicBezTo>
                    <a:pt x="12" y="22"/>
                    <a:pt x="10" y="22"/>
                    <a:pt x="8" y="21"/>
                  </a:cubicBezTo>
                  <a:cubicBezTo>
                    <a:pt x="6" y="21"/>
                    <a:pt x="4" y="22"/>
                    <a:pt x="3" y="25"/>
                  </a:cubicBezTo>
                  <a:cubicBezTo>
                    <a:pt x="2" y="27"/>
                    <a:pt x="2" y="30"/>
                    <a:pt x="4" y="31"/>
                  </a:cubicBezTo>
                  <a:cubicBezTo>
                    <a:pt x="6" y="32"/>
                    <a:pt x="7" y="35"/>
                    <a:pt x="7" y="36"/>
                  </a:cubicBezTo>
                  <a:cubicBezTo>
                    <a:pt x="7" y="38"/>
                    <a:pt x="5" y="39"/>
                    <a:pt x="3" y="39"/>
                  </a:cubicBezTo>
                  <a:cubicBezTo>
                    <a:pt x="1" y="39"/>
                    <a:pt x="0" y="42"/>
                    <a:pt x="1" y="45"/>
                  </a:cubicBezTo>
                  <a:cubicBezTo>
                    <a:pt x="1" y="47"/>
                    <a:pt x="3" y="49"/>
                    <a:pt x="5" y="49"/>
                  </a:cubicBezTo>
                  <a:close/>
                  <a:moveTo>
                    <a:pt x="35" y="17"/>
                  </a:moveTo>
                  <a:cubicBezTo>
                    <a:pt x="37" y="16"/>
                    <a:pt x="40" y="16"/>
                    <a:pt x="42" y="17"/>
                  </a:cubicBezTo>
                  <a:cubicBezTo>
                    <a:pt x="51" y="18"/>
                    <a:pt x="59" y="25"/>
                    <a:pt x="60" y="35"/>
                  </a:cubicBezTo>
                  <a:cubicBezTo>
                    <a:pt x="62" y="47"/>
                    <a:pt x="54" y="58"/>
                    <a:pt x="42" y="60"/>
                  </a:cubicBezTo>
                  <a:cubicBezTo>
                    <a:pt x="40" y="61"/>
                    <a:pt x="38" y="61"/>
                    <a:pt x="35" y="60"/>
                  </a:cubicBezTo>
                  <a:cubicBezTo>
                    <a:pt x="26" y="59"/>
                    <a:pt x="18" y="52"/>
                    <a:pt x="17" y="42"/>
                  </a:cubicBezTo>
                  <a:cubicBezTo>
                    <a:pt x="15" y="30"/>
                    <a:pt x="23" y="19"/>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3" name="Freeform 76"/>
          <p:cNvSpPr>
            <a:spLocks noChangeAspect="1" noChangeArrowheads="1"/>
          </p:cNvSpPr>
          <p:nvPr/>
        </p:nvSpPr>
        <p:spPr bwMode="auto">
          <a:xfrm>
            <a:off x="3961043" y="4453551"/>
            <a:ext cx="363866" cy="310356"/>
          </a:xfrm>
          <a:custGeom>
            <a:avLst/>
            <a:gdLst>
              <a:gd name="T0" fmla="*/ 75622837 w 601"/>
              <a:gd name="T1" fmla="*/ 23076884 h 510"/>
              <a:gd name="T2" fmla="*/ 75622837 w 601"/>
              <a:gd name="T3" fmla="*/ 23076884 h 510"/>
              <a:gd name="T4" fmla="*/ 75622837 w 601"/>
              <a:gd name="T5" fmla="*/ 23076884 h 510"/>
              <a:gd name="T6" fmla="*/ 75622837 w 601"/>
              <a:gd name="T7" fmla="*/ 23076884 h 510"/>
              <a:gd name="T8" fmla="*/ 44651066 w 601"/>
              <a:gd name="T9" fmla="*/ 45240961 h 510"/>
              <a:gd name="T10" fmla="*/ 44651066 w 601"/>
              <a:gd name="T11" fmla="*/ 45240961 h 510"/>
              <a:gd name="T12" fmla="*/ 41941000 w 601"/>
              <a:gd name="T13" fmla="*/ 46153767 h 510"/>
              <a:gd name="T14" fmla="*/ 40134409 w 601"/>
              <a:gd name="T15" fmla="*/ 45240961 h 510"/>
              <a:gd name="T16" fmla="*/ 40134409 w 601"/>
              <a:gd name="T17" fmla="*/ 45240961 h 510"/>
              <a:gd name="T18" fmla="*/ 40134409 w 601"/>
              <a:gd name="T19" fmla="*/ 45240961 h 510"/>
              <a:gd name="T20" fmla="*/ 40134409 w 601"/>
              <a:gd name="T21" fmla="*/ 45240961 h 510"/>
              <a:gd name="T22" fmla="*/ 23616083 w 601"/>
              <a:gd name="T23" fmla="*/ 34159103 h 510"/>
              <a:gd name="T24" fmla="*/ 7226723 w 601"/>
              <a:gd name="T25" fmla="*/ 44198166 h 510"/>
              <a:gd name="T26" fmla="*/ 7226723 w 601"/>
              <a:gd name="T27" fmla="*/ 58930528 h 510"/>
              <a:gd name="T28" fmla="*/ 73816246 w 601"/>
              <a:gd name="T29" fmla="*/ 58930528 h 510"/>
              <a:gd name="T30" fmla="*/ 77429787 w 601"/>
              <a:gd name="T31" fmla="*/ 62711741 h 510"/>
              <a:gd name="T32" fmla="*/ 73816246 w 601"/>
              <a:gd name="T33" fmla="*/ 66362244 h 510"/>
              <a:gd name="T34" fmla="*/ 3613541 w 601"/>
              <a:gd name="T35" fmla="*/ 66362244 h 510"/>
              <a:gd name="T36" fmla="*/ 0 w 601"/>
              <a:gd name="T37" fmla="*/ 62711741 h 510"/>
              <a:gd name="T38" fmla="*/ 0 w 601"/>
              <a:gd name="T39" fmla="*/ 3650503 h 510"/>
              <a:gd name="T40" fmla="*/ 3613541 w 601"/>
              <a:gd name="T41" fmla="*/ 0 h 510"/>
              <a:gd name="T42" fmla="*/ 7226723 w 601"/>
              <a:gd name="T43" fmla="*/ 3650503 h 510"/>
              <a:gd name="T44" fmla="*/ 7226723 w 601"/>
              <a:gd name="T45" fmla="*/ 35984354 h 510"/>
              <a:gd name="T46" fmla="*/ 21809492 w 601"/>
              <a:gd name="T47" fmla="*/ 26727387 h 510"/>
              <a:gd name="T48" fmla="*/ 21809492 w 601"/>
              <a:gd name="T49" fmla="*/ 26727387 h 510"/>
              <a:gd name="T50" fmla="*/ 23616083 w 601"/>
              <a:gd name="T51" fmla="*/ 25814941 h 510"/>
              <a:gd name="T52" fmla="*/ 26455114 w 601"/>
              <a:gd name="T53" fmla="*/ 26727387 h 510"/>
              <a:gd name="T54" fmla="*/ 26455114 w 601"/>
              <a:gd name="T55" fmla="*/ 26727387 h 510"/>
              <a:gd name="T56" fmla="*/ 26455114 w 601"/>
              <a:gd name="T57" fmla="*/ 26727387 h 510"/>
              <a:gd name="T58" fmla="*/ 26455114 w 601"/>
              <a:gd name="T59" fmla="*/ 26727387 h 510"/>
              <a:gd name="T60" fmla="*/ 41941000 w 601"/>
              <a:gd name="T61" fmla="*/ 37809606 h 510"/>
              <a:gd name="T62" fmla="*/ 72009655 w 601"/>
              <a:gd name="T63" fmla="*/ 16557974 h 510"/>
              <a:gd name="T64" fmla="*/ 72009655 w 601"/>
              <a:gd name="T65" fmla="*/ 16557974 h 510"/>
              <a:gd name="T66" fmla="*/ 73816246 w 601"/>
              <a:gd name="T67" fmla="*/ 16557974 h 510"/>
              <a:gd name="T68" fmla="*/ 77429787 w 601"/>
              <a:gd name="T69" fmla="*/ 20338826 h 510"/>
              <a:gd name="T70" fmla="*/ 75622837 w 601"/>
              <a:gd name="T71" fmla="*/ 23076884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bg1"/>
          </a:solidFill>
          <a:ln>
            <a:noFill/>
          </a:ln>
          <a:extLst/>
        </p:spPr>
        <p:txBody>
          <a:bodyPr wrap="none" anchor="ctr"/>
          <a:lstStyle/>
          <a:p>
            <a:endParaRPr lang="en-US" dirty="0"/>
          </a:p>
        </p:txBody>
      </p:sp>
    </p:spTree>
    <p:extLst>
      <p:ext uri="{BB962C8B-B14F-4D97-AF65-F5344CB8AC3E}">
        <p14:creationId xmlns:p14="http://schemas.microsoft.com/office/powerpoint/2010/main" val="19341153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 calcmode="lin" valueType="num">
                                      <p:cBhvr additive="base">
                                        <p:cTn id="7" dur="500" fill="hold"/>
                                        <p:tgtEl>
                                          <p:spTgt spid="1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wipe(right)">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500"/>
                                        <p:tgtEl>
                                          <p:spTgt spid="121"/>
                                        </p:tgtEl>
                                      </p:cBhvr>
                                    </p:animEffect>
                                  </p:childTnLst>
                                </p:cTn>
                              </p:par>
                            </p:childTnLst>
                          </p:cTn>
                        </p:par>
                        <p:par>
                          <p:cTn id="56" fill="hold">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left)">
                                      <p:cBhvr>
                                        <p:cTn id="59" dur="500"/>
                                        <p:tgtEl>
                                          <p:spTgt spid="9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500"/>
                                        <p:tgtEl>
                                          <p:spTgt spid="55"/>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wipe(left)">
                                      <p:cBhvr>
                                        <p:cTn id="72" dur="500"/>
                                        <p:tgtEl>
                                          <p:spTgt spid="9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wipe(left)">
                                      <p:cBhvr>
                                        <p:cTn id="8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9" grpId="0" animBg="1"/>
      <p:bldP spid="60" grpId="0" animBg="1"/>
      <p:bldP spid="84" grpId="0" animBg="1"/>
      <p:bldP spid="85" grpId="0" animBg="1"/>
      <p:bldP spid="86" grpId="0" animBg="1"/>
      <p:bldP spid="87" grpId="0" animBg="1"/>
      <p:bldP spid="88" grpId="0" animBg="1"/>
      <p:bldP spid="89" grpId="0"/>
      <p:bldP spid="90" grpId="0"/>
      <p:bldP spid="91" grpId="0"/>
      <p:bldP spid="92" grpId="0"/>
      <p:bldP spid="93" grpId="0"/>
      <p:bldP spid="12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76728" y="-18441"/>
            <a:ext cx="9146882" cy="6404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537425" y="17391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ETUDE PRÉLIMINAIRE</a:t>
            </a:r>
            <a:endParaRPr lang="id-ID" sz="1800" b="1" dirty="0">
              <a:latin typeface="Asap Medium" panose="020F0604030102060203" pitchFamily="34" charset="0"/>
            </a:endParaRPr>
          </a:p>
        </p:txBody>
      </p:sp>
      <p:sp>
        <p:nvSpPr>
          <p:cNvPr id="63" name="Shape 223"/>
          <p:cNvSpPr/>
          <p:nvPr/>
        </p:nvSpPr>
        <p:spPr>
          <a:xfrm>
            <a:off x="1010114" y="85850"/>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47606" y="16575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3"/>
                </a:solidFill>
                <a:latin typeface="Asap Medium" panose="020F0604030102060203" pitchFamily="34" charset="0"/>
              </a:rPr>
              <a:t>III</a:t>
            </a:r>
            <a:endParaRPr lang="id-ID" sz="1600" b="1" dirty="0">
              <a:solidFill>
                <a:schemeClr val="accent3"/>
              </a:solidFill>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ÉTUDE DE L’EXISTANT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LIMTATION DE L’EXISTANT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20</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8839D76-EC06-40DD-956B-FECEDE4C7316}"/>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2" name="Rectangle 21">
            <a:extLst>
              <a:ext uri="{FF2B5EF4-FFF2-40B4-BE49-F238E27FC236}">
                <a16:creationId xmlns:a16="http://schemas.microsoft.com/office/drawing/2014/main" id="{F7B84A3F-A29C-42D6-84CB-A56AF3412940}"/>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Shape 259">
            <a:extLst>
              <a:ext uri="{FF2B5EF4-FFF2-40B4-BE49-F238E27FC236}">
                <a16:creationId xmlns:a16="http://schemas.microsoft.com/office/drawing/2014/main" id="{2CE0112F-A58B-48A4-AE28-686D400BF9E3}"/>
              </a:ext>
            </a:extLst>
          </p:cNvPr>
          <p:cNvSpPr txBox="1">
            <a:spLocks/>
          </p:cNvSpPr>
          <p:nvPr/>
        </p:nvSpPr>
        <p:spPr>
          <a:xfrm>
            <a:off x="204617" y="210258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SOLUTION PROPOSÉE</a:t>
            </a:r>
          </a:p>
        </p:txBody>
      </p:sp>
      <p:pic>
        <p:nvPicPr>
          <p:cNvPr id="23" name="Picture 22">
            <a:extLst>
              <a:ext uri="{FF2B5EF4-FFF2-40B4-BE49-F238E27FC236}">
                <a16:creationId xmlns:a16="http://schemas.microsoft.com/office/drawing/2014/main" id="{17FACFBA-10AD-48FC-93F7-9B39ABA19462}"/>
              </a:ext>
            </a:extLst>
          </p:cNvPr>
          <p:cNvPicPr>
            <a:picLocks noChangeAspect="1"/>
          </p:cNvPicPr>
          <p:nvPr/>
        </p:nvPicPr>
        <p:blipFill>
          <a:blip r:embed="rId3"/>
          <a:stretch>
            <a:fillRect/>
          </a:stretch>
        </p:blipFill>
        <p:spPr>
          <a:xfrm>
            <a:off x="6096000" y="2841575"/>
            <a:ext cx="2006278" cy="1851287"/>
          </a:xfrm>
          <a:prstGeom prst="rect">
            <a:avLst/>
          </a:prstGeom>
        </p:spPr>
      </p:pic>
    </p:spTree>
    <p:extLst>
      <p:ext uri="{BB962C8B-B14F-4D97-AF65-F5344CB8AC3E}">
        <p14:creationId xmlns:p14="http://schemas.microsoft.com/office/powerpoint/2010/main" val="269680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76728" y="-18441"/>
            <a:ext cx="9146882" cy="6404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537425" y="17391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ETUDE PRÉLIMINAIRE</a:t>
            </a:r>
            <a:endParaRPr lang="id-ID" sz="1800" b="1" dirty="0">
              <a:latin typeface="Asap Medium" panose="020F0604030102060203" pitchFamily="34" charset="0"/>
            </a:endParaRPr>
          </a:p>
        </p:txBody>
      </p:sp>
      <p:sp>
        <p:nvSpPr>
          <p:cNvPr id="63" name="Shape 223"/>
          <p:cNvSpPr/>
          <p:nvPr/>
        </p:nvSpPr>
        <p:spPr>
          <a:xfrm>
            <a:off x="1010114" y="85850"/>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47606" y="16575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3"/>
                </a:solidFill>
                <a:latin typeface="Asap Medium" panose="020F0604030102060203" pitchFamily="34" charset="0"/>
              </a:rPr>
              <a:t>III</a:t>
            </a:r>
            <a:endParaRPr lang="id-ID" sz="1600" b="1" dirty="0">
              <a:solidFill>
                <a:schemeClr val="accent3"/>
              </a:solidFill>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ÉTUDE DE L’EXISTANT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LIMTATION DE L’EXISTANT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21</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474" y="1179803"/>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8839D76-EC06-40DD-956B-FECEDE4C7316}"/>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2" name="Rectangle 21">
            <a:extLst>
              <a:ext uri="{FF2B5EF4-FFF2-40B4-BE49-F238E27FC236}">
                <a16:creationId xmlns:a16="http://schemas.microsoft.com/office/drawing/2014/main" id="{F7B84A3F-A29C-42D6-84CB-A56AF3412940}"/>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1881859"/>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Shape 259">
            <a:extLst>
              <a:ext uri="{FF2B5EF4-FFF2-40B4-BE49-F238E27FC236}">
                <a16:creationId xmlns:a16="http://schemas.microsoft.com/office/drawing/2014/main" id="{2CE0112F-A58B-48A4-AE28-686D400BF9E3}"/>
              </a:ext>
            </a:extLst>
          </p:cNvPr>
          <p:cNvSpPr txBox="1">
            <a:spLocks/>
          </p:cNvSpPr>
          <p:nvPr/>
        </p:nvSpPr>
        <p:spPr>
          <a:xfrm>
            <a:off x="204617" y="210258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SOLUTION PROPOSÉE</a:t>
            </a:r>
          </a:p>
        </p:txBody>
      </p:sp>
      <p:pic>
        <p:nvPicPr>
          <p:cNvPr id="23" name="Picture 22">
            <a:extLst>
              <a:ext uri="{FF2B5EF4-FFF2-40B4-BE49-F238E27FC236}">
                <a16:creationId xmlns:a16="http://schemas.microsoft.com/office/drawing/2014/main" id="{3AF123BE-001B-4DEA-A191-80304C4574FD}"/>
              </a:ext>
            </a:extLst>
          </p:cNvPr>
          <p:cNvPicPr>
            <a:picLocks noChangeAspect="1"/>
          </p:cNvPicPr>
          <p:nvPr/>
        </p:nvPicPr>
        <p:blipFill>
          <a:blip r:embed="rId3"/>
          <a:stretch>
            <a:fillRect/>
          </a:stretch>
        </p:blipFill>
        <p:spPr>
          <a:xfrm>
            <a:off x="9140709" y="4222216"/>
            <a:ext cx="1844690" cy="1702182"/>
          </a:xfrm>
          <a:prstGeom prst="rect">
            <a:avLst/>
          </a:prstGeom>
        </p:spPr>
      </p:pic>
      <p:pic>
        <p:nvPicPr>
          <p:cNvPr id="24" name="Picture 23">
            <a:extLst>
              <a:ext uri="{FF2B5EF4-FFF2-40B4-BE49-F238E27FC236}">
                <a16:creationId xmlns:a16="http://schemas.microsoft.com/office/drawing/2014/main" id="{7400ED3E-C803-4D69-ABAD-3259C988B384}"/>
              </a:ext>
            </a:extLst>
          </p:cNvPr>
          <p:cNvPicPr>
            <a:picLocks noChangeAspect="1"/>
          </p:cNvPicPr>
          <p:nvPr/>
        </p:nvPicPr>
        <p:blipFill>
          <a:blip r:embed="rId4"/>
          <a:stretch>
            <a:fillRect/>
          </a:stretch>
        </p:blipFill>
        <p:spPr>
          <a:xfrm>
            <a:off x="6548225" y="4610184"/>
            <a:ext cx="1668994" cy="1134587"/>
          </a:xfrm>
          <a:prstGeom prst="rect">
            <a:avLst/>
          </a:prstGeom>
        </p:spPr>
      </p:pic>
      <p:pic>
        <p:nvPicPr>
          <p:cNvPr id="25" name="Picture 24">
            <a:extLst>
              <a:ext uri="{FF2B5EF4-FFF2-40B4-BE49-F238E27FC236}">
                <a16:creationId xmlns:a16="http://schemas.microsoft.com/office/drawing/2014/main" id="{C87476F5-C3C0-42C1-9F69-1B8DB732DB68}"/>
              </a:ext>
            </a:extLst>
          </p:cNvPr>
          <p:cNvPicPr>
            <a:picLocks noChangeAspect="1"/>
          </p:cNvPicPr>
          <p:nvPr/>
        </p:nvPicPr>
        <p:blipFill>
          <a:blip r:embed="rId5"/>
          <a:stretch>
            <a:fillRect/>
          </a:stretch>
        </p:blipFill>
        <p:spPr>
          <a:xfrm>
            <a:off x="3357786" y="4715516"/>
            <a:ext cx="2266950" cy="923925"/>
          </a:xfrm>
          <a:prstGeom prst="rect">
            <a:avLst/>
          </a:prstGeom>
        </p:spPr>
      </p:pic>
      <p:sp>
        <p:nvSpPr>
          <p:cNvPr id="2" name="TextBox 1"/>
          <p:cNvSpPr txBox="1"/>
          <p:nvPr/>
        </p:nvSpPr>
        <p:spPr>
          <a:xfrm>
            <a:off x="2963333" y="1058354"/>
            <a:ext cx="4114800"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dirty="0">
                <a:latin typeface="Lucida Sans Unicode" panose="020B0602030504020204" pitchFamily="34" charset="0"/>
                <a:cs typeface="Lucida Sans Unicode" panose="020B0602030504020204" pitchFamily="34" charset="0"/>
              </a:rPr>
              <a:t>La complexité de l’infrastructure</a:t>
            </a:r>
          </a:p>
        </p:txBody>
      </p:sp>
      <p:sp>
        <p:nvSpPr>
          <p:cNvPr id="26" name="TextBox 25"/>
          <p:cNvSpPr txBox="1"/>
          <p:nvPr/>
        </p:nvSpPr>
        <p:spPr>
          <a:xfrm>
            <a:off x="2963332" y="1464754"/>
            <a:ext cx="4792133"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dirty="0">
                <a:latin typeface="Lucida Sans Unicode" panose="020B0602030504020204" pitchFamily="34" charset="0"/>
                <a:cs typeface="Lucida Sans Unicode" panose="020B0602030504020204" pitchFamily="34" charset="0"/>
              </a:rPr>
              <a:t>Le risque de confusion des fonctionnalités</a:t>
            </a:r>
          </a:p>
        </p:txBody>
      </p:sp>
      <p:sp>
        <p:nvSpPr>
          <p:cNvPr id="27" name="TextBox 26"/>
          <p:cNvSpPr txBox="1"/>
          <p:nvPr/>
        </p:nvSpPr>
        <p:spPr>
          <a:xfrm>
            <a:off x="2963331" y="1888089"/>
            <a:ext cx="5046136"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dirty="0">
                <a:latin typeface="Lucida Sans Unicode" panose="020B0602030504020204" pitchFamily="34" charset="0"/>
                <a:cs typeface="Lucida Sans Unicode" panose="020B0602030504020204" pitchFamily="34" charset="0"/>
              </a:rPr>
              <a:t>Une couverture non exhaustive du processus</a:t>
            </a:r>
          </a:p>
        </p:txBody>
      </p:sp>
      <p:sp>
        <p:nvSpPr>
          <p:cNvPr id="28" name="TextBox 27"/>
          <p:cNvSpPr txBox="1"/>
          <p:nvPr/>
        </p:nvSpPr>
        <p:spPr>
          <a:xfrm>
            <a:off x="2963329" y="2345291"/>
            <a:ext cx="4792136"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dirty="0">
                <a:latin typeface="Lucida Sans Unicode" panose="020B0602030504020204" pitchFamily="34" charset="0"/>
                <a:cs typeface="Lucida Sans Unicode" panose="020B0602030504020204" pitchFamily="34" charset="0"/>
              </a:rPr>
              <a:t>La solution n’est pas responsive</a:t>
            </a:r>
          </a:p>
        </p:txBody>
      </p:sp>
    </p:spTree>
    <p:extLst>
      <p:ext uri="{BB962C8B-B14F-4D97-AF65-F5344CB8AC3E}">
        <p14:creationId xmlns:p14="http://schemas.microsoft.com/office/powerpoint/2010/main" val="170927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1.66667E-6 -7.40741E-7 L 0.00078 0.19421 " pathEditMode="relative" rAng="0" ptsTypes="AA">
                                      <p:cBhvr>
                                        <p:cTn id="32" dur="2000" fill="hold"/>
                                        <p:tgtEl>
                                          <p:spTgt spid="60"/>
                                        </p:tgtEl>
                                        <p:attrNameLst>
                                          <p:attrName>ppt_x</p:attrName>
                                          <p:attrName>ppt_y</p:attrName>
                                        </p:attrNameLst>
                                      </p:cBhvr>
                                      <p:rCtr x="39" y="9699"/>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25E-6 -1.11111E-6 L 0.00026 0.12269 " pathEditMode="relative" rAng="0" ptsTypes="AA">
                                      <p:cBhvr>
                                        <p:cTn id="36" dur="2000" fill="hold"/>
                                        <p:tgtEl>
                                          <p:spTgt spid="24"/>
                                        </p:tgtEl>
                                        <p:attrNameLst>
                                          <p:attrName>ppt_x</p:attrName>
                                          <p:attrName>ppt_y</p:attrName>
                                        </p:attrNameLst>
                                      </p:cBhvr>
                                      <p:rCtr x="13" y="6134"/>
                                    </p:animMotion>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fade">
                                      <p:cBhvr>
                                        <p:cTn id="41" dur="1000"/>
                                        <p:tgtEl>
                                          <p:spTgt spid="28">
                                            <p:txEl>
                                              <p:pRg st="0" end="0"/>
                                            </p:txEl>
                                          </p:spTgt>
                                        </p:tgtEl>
                                      </p:cBhvr>
                                    </p:animEffect>
                                    <p:anim calcmode="lin" valueType="num">
                                      <p:cBhvr>
                                        <p:cTn id="42"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76728" y="-18441"/>
            <a:ext cx="9146882" cy="6404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537425" y="17391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ETUDE PRÉLIMINAIRE</a:t>
            </a:r>
            <a:endParaRPr lang="id-ID" sz="1800" b="1" dirty="0">
              <a:latin typeface="Asap Medium" panose="020F0604030102060203" pitchFamily="34" charset="0"/>
            </a:endParaRPr>
          </a:p>
        </p:txBody>
      </p:sp>
      <p:sp>
        <p:nvSpPr>
          <p:cNvPr id="63" name="Shape 223"/>
          <p:cNvSpPr/>
          <p:nvPr/>
        </p:nvSpPr>
        <p:spPr>
          <a:xfrm>
            <a:off x="1010114" y="85850"/>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47606" y="16575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3"/>
                </a:solidFill>
                <a:latin typeface="Asap Medium" panose="020F0604030102060203" pitchFamily="34" charset="0"/>
              </a:rPr>
              <a:t>III</a:t>
            </a:r>
            <a:endParaRPr lang="id-ID" sz="1600" b="1" dirty="0">
              <a:solidFill>
                <a:schemeClr val="accent3"/>
              </a:solidFill>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ÉTUDE DE L’EXISTANT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LIMTATION DE L’EXISTANT</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22</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C8839D76-EC06-40DD-956B-FECEDE4C7316}"/>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2" name="Rectangle 21">
            <a:extLst>
              <a:ext uri="{FF2B5EF4-FFF2-40B4-BE49-F238E27FC236}">
                <a16:creationId xmlns:a16="http://schemas.microsoft.com/office/drawing/2014/main" id="{F7B84A3F-A29C-42D6-84CB-A56AF3412940}"/>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4742" y="1881859"/>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Shape 259">
            <a:extLst>
              <a:ext uri="{FF2B5EF4-FFF2-40B4-BE49-F238E27FC236}">
                <a16:creationId xmlns:a16="http://schemas.microsoft.com/office/drawing/2014/main" id="{2CE0112F-A58B-48A4-AE28-686D400BF9E3}"/>
              </a:ext>
            </a:extLst>
          </p:cNvPr>
          <p:cNvSpPr txBox="1">
            <a:spLocks/>
          </p:cNvSpPr>
          <p:nvPr/>
        </p:nvSpPr>
        <p:spPr>
          <a:xfrm>
            <a:off x="204617" y="210258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SOLUTION PROPOSÉE</a:t>
            </a:r>
          </a:p>
        </p:txBody>
      </p:sp>
      <p:pic>
        <p:nvPicPr>
          <p:cNvPr id="23" name="Picture 22">
            <a:extLst>
              <a:ext uri="{FF2B5EF4-FFF2-40B4-BE49-F238E27FC236}">
                <a16:creationId xmlns:a16="http://schemas.microsoft.com/office/drawing/2014/main" id="{3AF123BE-001B-4DEA-A191-80304C4574FD}"/>
              </a:ext>
            </a:extLst>
          </p:cNvPr>
          <p:cNvPicPr>
            <a:picLocks noChangeAspect="1"/>
          </p:cNvPicPr>
          <p:nvPr/>
        </p:nvPicPr>
        <p:blipFill>
          <a:blip r:embed="rId3"/>
          <a:stretch>
            <a:fillRect/>
          </a:stretch>
        </p:blipFill>
        <p:spPr>
          <a:xfrm>
            <a:off x="9140709" y="4222216"/>
            <a:ext cx="1844690" cy="1702182"/>
          </a:xfrm>
          <a:prstGeom prst="rect">
            <a:avLst/>
          </a:prstGeom>
        </p:spPr>
      </p:pic>
      <p:pic>
        <p:nvPicPr>
          <p:cNvPr id="24" name="Picture 23">
            <a:extLst>
              <a:ext uri="{FF2B5EF4-FFF2-40B4-BE49-F238E27FC236}">
                <a16:creationId xmlns:a16="http://schemas.microsoft.com/office/drawing/2014/main" id="{7400ED3E-C803-4D69-ABAD-3259C988B384}"/>
              </a:ext>
            </a:extLst>
          </p:cNvPr>
          <p:cNvPicPr>
            <a:picLocks noChangeAspect="1"/>
          </p:cNvPicPr>
          <p:nvPr/>
        </p:nvPicPr>
        <p:blipFill>
          <a:blip r:embed="rId4"/>
          <a:stretch>
            <a:fillRect/>
          </a:stretch>
        </p:blipFill>
        <p:spPr>
          <a:xfrm>
            <a:off x="6567266" y="5467461"/>
            <a:ext cx="1668994" cy="1134587"/>
          </a:xfrm>
          <a:prstGeom prst="rect">
            <a:avLst/>
          </a:prstGeom>
        </p:spPr>
      </p:pic>
      <p:pic>
        <p:nvPicPr>
          <p:cNvPr id="25" name="Picture 24">
            <a:extLst>
              <a:ext uri="{FF2B5EF4-FFF2-40B4-BE49-F238E27FC236}">
                <a16:creationId xmlns:a16="http://schemas.microsoft.com/office/drawing/2014/main" id="{C87476F5-C3C0-42C1-9F69-1B8DB732DB68}"/>
              </a:ext>
            </a:extLst>
          </p:cNvPr>
          <p:cNvPicPr>
            <a:picLocks noChangeAspect="1"/>
          </p:cNvPicPr>
          <p:nvPr/>
        </p:nvPicPr>
        <p:blipFill>
          <a:blip r:embed="rId5"/>
          <a:stretch>
            <a:fillRect/>
          </a:stretch>
        </p:blipFill>
        <p:spPr>
          <a:xfrm>
            <a:off x="3357786" y="4715516"/>
            <a:ext cx="2266950" cy="923925"/>
          </a:xfrm>
          <a:prstGeom prst="rect">
            <a:avLst/>
          </a:prstGeom>
        </p:spPr>
      </p:pic>
      <p:sp>
        <p:nvSpPr>
          <p:cNvPr id="26" name="Freeform 11">
            <a:extLst>
              <a:ext uri="{FF2B5EF4-FFF2-40B4-BE49-F238E27FC236}">
                <a16:creationId xmlns:a16="http://schemas.microsoft.com/office/drawing/2014/main" id="{E62DD39C-3AC4-4217-8500-E2C66B40419B}"/>
              </a:ext>
            </a:extLst>
          </p:cNvPr>
          <p:cNvSpPr>
            <a:spLocks noChangeAspect="1"/>
          </p:cNvSpPr>
          <p:nvPr/>
        </p:nvSpPr>
        <p:spPr bwMode="auto">
          <a:xfrm>
            <a:off x="6647530" y="2737218"/>
            <a:ext cx="1381518" cy="1561401"/>
          </a:xfrm>
          <a:custGeom>
            <a:avLst/>
            <a:gdLst>
              <a:gd name="T0" fmla="*/ 544 w 576"/>
              <a:gd name="T1" fmla="*/ 137 h 654"/>
              <a:gd name="T2" fmla="*/ 322 w 576"/>
              <a:gd name="T3" fmla="*/ 11 h 654"/>
              <a:gd name="T4" fmla="*/ 258 w 576"/>
              <a:gd name="T5" fmla="*/ 12 h 654"/>
              <a:gd name="T6" fmla="*/ 30 w 576"/>
              <a:gd name="T7" fmla="*/ 148 h 654"/>
              <a:gd name="T8" fmla="*/ 1 w 576"/>
              <a:gd name="T9" fmla="*/ 198 h 654"/>
              <a:gd name="T10" fmla="*/ 0 w 576"/>
              <a:gd name="T11" fmla="*/ 463 h 654"/>
              <a:gd name="T12" fmla="*/ 32 w 576"/>
              <a:gd name="T13" fmla="*/ 518 h 654"/>
              <a:gd name="T14" fmla="*/ 254 w 576"/>
              <a:gd name="T15" fmla="*/ 643 h 654"/>
              <a:gd name="T16" fmla="*/ 318 w 576"/>
              <a:gd name="T17" fmla="*/ 643 h 654"/>
              <a:gd name="T18" fmla="*/ 546 w 576"/>
              <a:gd name="T19" fmla="*/ 506 h 654"/>
              <a:gd name="T20" fmla="*/ 575 w 576"/>
              <a:gd name="T21" fmla="*/ 456 h 654"/>
              <a:gd name="T22" fmla="*/ 576 w 576"/>
              <a:gd name="T23" fmla="*/ 191 h 654"/>
              <a:gd name="T24" fmla="*/ 544 w 576"/>
              <a:gd name="T25" fmla="*/ 137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654">
                <a:moveTo>
                  <a:pt x="544" y="137"/>
                </a:moveTo>
                <a:cubicBezTo>
                  <a:pt x="322" y="11"/>
                  <a:pt x="322" y="11"/>
                  <a:pt x="322" y="11"/>
                </a:cubicBezTo>
                <a:cubicBezTo>
                  <a:pt x="302" y="0"/>
                  <a:pt x="278" y="0"/>
                  <a:pt x="258" y="12"/>
                </a:cubicBezTo>
                <a:cubicBezTo>
                  <a:pt x="30" y="148"/>
                  <a:pt x="30" y="148"/>
                  <a:pt x="30" y="148"/>
                </a:cubicBezTo>
                <a:cubicBezTo>
                  <a:pt x="12" y="159"/>
                  <a:pt x="2" y="178"/>
                  <a:pt x="1" y="198"/>
                </a:cubicBezTo>
                <a:cubicBezTo>
                  <a:pt x="0" y="463"/>
                  <a:pt x="0" y="463"/>
                  <a:pt x="0" y="463"/>
                </a:cubicBezTo>
                <a:cubicBezTo>
                  <a:pt x="0" y="485"/>
                  <a:pt x="12" y="506"/>
                  <a:pt x="32" y="518"/>
                </a:cubicBezTo>
                <a:cubicBezTo>
                  <a:pt x="254" y="643"/>
                  <a:pt x="254" y="643"/>
                  <a:pt x="254" y="643"/>
                </a:cubicBezTo>
                <a:cubicBezTo>
                  <a:pt x="274" y="654"/>
                  <a:pt x="298" y="654"/>
                  <a:pt x="318" y="643"/>
                </a:cubicBezTo>
                <a:cubicBezTo>
                  <a:pt x="546" y="506"/>
                  <a:pt x="546" y="506"/>
                  <a:pt x="546" y="506"/>
                </a:cubicBezTo>
                <a:cubicBezTo>
                  <a:pt x="564" y="496"/>
                  <a:pt x="574" y="477"/>
                  <a:pt x="575" y="456"/>
                </a:cubicBezTo>
                <a:cubicBezTo>
                  <a:pt x="576" y="191"/>
                  <a:pt x="576" y="191"/>
                  <a:pt x="576" y="191"/>
                </a:cubicBezTo>
                <a:cubicBezTo>
                  <a:pt x="576" y="169"/>
                  <a:pt x="564" y="148"/>
                  <a:pt x="544" y="13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fr-FR" dirty="0"/>
          </a:p>
          <a:p>
            <a:pPr algn="ctr"/>
            <a:r>
              <a:rPr lang="fr-FR" dirty="0">
                <a:solidFill>
                  <a:schemeClr val="bg1"/>
                </a:solidFill>
              </a:rPr>
              <a:t>PORTAIL REQUESTOR</a:t>
            </a:r>
          </a:p>
        </p:txBody>
      </p:sp>
      <p:sp>
        <p:nvSpPr>
          <p:cNvPr id="27" name="Freeform 35">
            <a:extLst>
              <a:ext uri="{FF2B5EF4-FFF2-40B4-BE49-F238E27FC236}">
                <a16:creationId xmlns:a16="http://schemas.microsoft.com/office/drawing/2014/main" id="{CB154C97-FAA0-4C2B-9E21-57D7BCA664B9}"/>
              </a:ext>
            </a:extLst>
          </p:cNvPr>
          <p:cNvSpPr>
            <a:spLocks noChangeAspect="1"/>
          </p:cNvSpPr>
          <p:nvPr/>
        </p:nvSpPr>
        <p:spPr bwMode="auto">
          <a:xfrm>
            <a:off x="6823255" y="868665"/>
            <a:ext cx="1097280" cy="1293945"/>
          </a:xfrm>
          <a:custGeom>
            <a:avLst/>
            <a:gdLst>
              <a:gd name="T0" fmla="*/ 542 w 549"/>
              <a:gd name="T1" fmla="*/ 544 h 646"/>
              <a:gd name="T2" fmla="*/ 538 w 549"/>
              <a:gd name="T3" fmla="*/ 483 h 646"/>
              <a:gd name="T4" fmla="*/ 532 w 549"/>
              <a:gd name="T5" fmla="*/ 408 h 646"/>
              <a:gd name="T6" fmla="*/ 510 w 549"/>
              <a:gd name="T7" fmla="*/ 377 h 646"/>
              <a:gd name="T8" fmla="*/ 422 w 549"/>
              <a:gd name="T9" fmla="*/ 337 h 646"/>
              <a:gd name="T10" fmla="*/ 369 w 549"/>
              <a:gd name="T11" fmla="*/ 293 h 646"/>
              <a:gd name="T12" fmla="*/ 346 w 549"/>
              <a:gd name="T13" fmla="*/ 277 h 646"/>
              <a:gd name="T14" fmla="*/ 348 w 549"/>
              <a:gd name="T15" fmla="*/ 339 h 646"/>
              <a:gd name="T16" fmla="*/ 300 w 549"/>
              <a:gd name="T17" fmla="*/ 487 h 646"/>
              <a:gd name="T18" fmla="*/ 308 w 549"/>
              <a:gd name="T19" fmla="*/ 408 h 646"/>
              <a:gd name="T20" fmla="*/ 308 w 549"/>
              <a:gd name="T21" fmla="*/ 406 h 646"/>
              <a:gd name="T22" fmla="*/ 291 w 549"/>
              <a:gd name="T23" fmla="*/ 372 h 646"/>
              <a:gd name="T24" fmla="*/ 304 w 549"/>
              <a:gd name="T25" fmla="*/ 337 h 646"/>
              <a:gd name="T26" fmla="*/ 304 w 549"/>
              <a:gd name="T27" fmla="*/ 333 h 646"/>
              <a:gd name="T28" fmla="*/ 300 w 549"/>
              <a:gd name="T29" fmla="*/ 331 h 646"/>
              <a:gd name="T30" fmla="*/ 287 w 549"/>
              <a:gd name="T31" fmla="*/ 331 h 646"/>
              <a:gd name="T32" fmla="*/ 340 w 549"/>
              <a:gd name="T33" fmla="*/ 294 h 646"/>
              <a:gd name="T34" fmla="*/ 340 w 549"/>
              <a:gd name="T35" fmla="*/ 276 h 646"/>
              <a:gd name="T36" fmla="*/ 370 w 549"/>
              <a:gd name="T37" fmla="*/ 214 h 646"/>
              <a:gd name="T38" fmla="*/ 375 w 549"/>
              <a:gd name="T39" fmla="*/ 202 h 646"/>
              <a:gd name="T40" fmla="*/ 380 w 549"/>
              <a:gd name="T41" fmla="*/ 138 h 646"/>
              <a:gd name="T42" fmla="*/ 379 w 549"/>
              <a:gd name="T43" fmla="*/ 127 h 646"/>
              <a:gd name="T44" fmla="*/ 343 w 549"/>
              <a:gd name="T45" fmla="*/ 30 h 646"/>
              <a:gd name="T46" fmla="*/ 333 w 549"/>
              <a:gd name="T47" fmla="*/ 20 h 646"/>
              <a:gd name="T48" fmla="*/ 341 w 549"/>
              <a:gd name="T49" fmla="*/ 29 h 646"/>
              <a:gd name="T50" fmla="*/ 339 w 549"/>
              <a:gd name="T51" fmla="*/ 29 h 646"/>
              <a:gd name="T52" fmla="*/ 309 w 549"/>
              <a:gd name="T53" fmla="*/ 9 h 646"/>
              <a:gd name="T54" fmla="*/ 333 w 549"/>
              <a:gd name="T55" fmla="*/ 26 h 646"/>
              <a:gd name="T56" fmla="*/ 257 w 549"/>
              <a:gd name="T57" fmla="*/ 0 h 646"/>
              <a:gd name="T58" fmla="*/ 257 w 549"/>
              <a:gd name="T59" fmla="*/ 0 h 646"/>
              <a:gd name="T60" fmla="*/ 257 w 549"/>
              <a:gd name="T61" fmla="*/ 0 h 646"/>
              <a:gd name="T62" fmla="*/ 170 w 549"/>
              <a:gd name="T63" fmla="*/ 127 h 646"/>
              <a:gd name="T64" fmla="*/ 169 w 549"/>
              <a:gd name="T65" fmla="*/ 138 h 646"/>
              <a:gd name="T66" fmla="*/ 173 w 549"/>
              <a:gd name="T67" fmla="*/ 202 h 646"/>
              <a:gd name="T68" fmla="*/ 178 w 549"/>
              <a:gd name="T69" fmla="*/ 214 h 646"/>
              <a:gd name="T70" fmla="*/ 209 w 549"/>
              <a:gd name="T71" fmla="*/ 276 h 646"/>
              <a:gd name="T72" fmla="*/ 209 w 549"/>
              <a:gd name="T73" fmla="*/ 294 h 646"/>
              <a:gd name="T74" fmla="*/ 262 w 549"/>
              <a:gd name="T75" fmla="*/ 331 h 646"/>
              <a:gd name="T76" fmla="*/ 248 w 549"/>
              <a:gd name="T77" fmla="*/ 331 h 646"/>
              <a:gd name="T78" fmla="*/ 245 w 549"/>
              <a:gd name="T79" fmla="*/ 333 h 646"/>
              <a:gd name="T80" fmla="*/ 244 w 549"/>
              <a:gd name="T81" fmla="*/ 337 h 646"/>
              <a:gd name="T82" fmla="*/ 258 w 549"/>
              <a:gd name="T83" fmla="*/ 372 h 646"/>
              <a:gd name="T84" fmla="*/ 241 w 549"/>
              <a:gd name="T85" fmla="*/ 406 h 646"/>
              <a:gd name="T86" fmla="*/ 240 w 549"/>
              <a:gd name="T87" fmla="*/ 408 h 646"/>
              <a:gd name="T88" fmla="*/ 248 w 549"/>
              <a:gd name="T89" fmla="*/ 487 h 646"/>
              <a:gd name="T90" fmla="*/ 200 w 549"/>
              <a:gd name="T91" fmla="*/ 339 h 646"/>
              <a:gd name="T92" fmla="*/ 203 w 549"/>
              <a:gd name="T93" fmla="*/ 277 h 646"/>
              <a:gd name="T94" fmla="*/ 180 w 549"/>
              <a:gd name="T95" fmla="*/ 293 h 646"/>
              <a:gd name="T96" fmla="*/ 127 w 549"/>
              <a:gd name="T97" fmla="*/ 337 h 646"/>
              <a:gd name="T98" fmla="*/ 39 w 549"/>
              <a:gd name="T99" fmla="*/ 377 h 646"/>
              <a:gd name="T100" fmla="*/ 17 w 549"/>
              <a:gd name="T101" fmla="*/ 408 h 646"/>
              <a:gd name="T102" fmla="*/ 11 w 549"/>
              <a:gd name="T103" fmla="*/ 483 h 646"/>
              <a:gd name="T104" fmla="*/ 7 w 549"/>
              <a:gd name="T105" fmla="*/ 544 h 646"/>
              <a:gd name="T106" fmla="*/ 0 w 549"/>
              <a:gd name="T107" fmla="*/ 646 h 646"/>
              <a:gd name="T108" fmla="*/ 271 w 549"/>
              <a:gd name="T109" fmla="*/ 646 h 646"/>
              <a:gd name="T110" fmla="*/ 278 w 549"/>
              <a:gd name="T111" fmla="*/ 646 h 646"/>
              <a:gd name="T112" fmla="*/ 549 w 549"/>
              <a:gd name="T113" fmla="*/ 646 h 646"/>
              <a:gd name="T114" fmla="*/ 542 w 549"/>
              <a:gd name="T115" fmla="*/ 54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9" h="646">
                <a:moveTo>
                  <a:pt x="542" y="544"/>
                </a:moveTo>
                <a:cubicBezTo>
                  <a:pt x="541" y="523"/>
                  <a:pt x="543" y="502"/>
                  <a:pt x="538" y="483"/>
                </a:cubicBezTo>
                <a:cubicBezTo>
                  <a:pt x="530" y="458"/>
                  <a:pt x="533" y="433"/>
                  <a:pt x="532" y="408"/>
                </a:cubicBezTo>
                <a:cubicBezTo>
                  <a:pt x="531" y="393"/>
                  <a:pt x="525" y="382"/>
                  <a:pt x="510" y="377"/>
                </a:cubicBezTo>
                <a:cubicBezTo>
                  <a:pt x="479" y="368"/>
                  <a:pt x="450" y="354"/>
                  <a:pt x="422" y="337"/>
                </a:cubicBezTo>
                <a:cubicBezTo>
                  <a:pt x="402" y="325"/>
                  <a:pt x="385" y="310"/>
                  <a:pt x="369" y="293"/>
                </a:cubicBezTo>
                <a:cubicBezTo>
                  <a:pt x="363" y="286"/>
                  <a:pt x="346" y="277"/>
                  <a:pt x="346" y="277"/>
                </a:cubicBezTo>
                <a:cubicBezTo>
                  <a:pt x="346" y="277"/>
                  <a:pt x="357" y="322"/>
                  <a:pt x="348" y="339"/>
                </a:cubicBezTo>
                <a:cubicBezTo>
                  <a:pt x="337" y="363"/>
                  <a:pt x="317" y="428"/>
                  <a:pt x="300" y="487"/>
                </a:cubicBezTo>
                <a:cubicBezTo>
                  <a:pt x="308" y="408"/>
                  <a:pt x="308" y="408"/>
                  <a:pt x="308" y="408"/>
                </a:cubicBezTo>
                <a:cubicBezTo>
                  <a:pt x="309" y="408"/>
                  <a:pt x="308" y="407"/>
                  <a:pt x="308" y="406"/>
                </a:cubicBezTo>
                <a:cubicBezTo>
                  <a:pt x="291" y="372"/>
                  <a:pt x="291" y="372"/>
                  <a:pt x="291" y="372"/>
                </a:cubicBezTo>
                <a:cubicBezTo>
                  <a:pt x="304" y="337"/>
                  <a:pt x="304" y="337"/>
                  <a:pt x="304" y="337"/>
                </a:cubicBezTo>
                <a:cubicBezTo>
                  <a:pt x="305" y="335"/>
                  <a:pt x="305" y="334"/>
                  <a:pt x="304" y="333"/>
                </a:cubicBezTo>
                <a:cubicBezTo>
                  <a:pt x="303" y="332"/>
                  <a:pt x="302" y="331"/>
                  <a:pt x="300" y="331"/>
                </a:cubicBezTo>
                <a:cubicBezTo>
                  <a:pt x="287" y="331"/>
                  <a:pt x="287" y="331"/>
                  <a:pt x="287" y="331"/>
                </a:cubicBezTo>
                <a:cubicBezTo>
                  <a:pt x="340" y="294"/>
                  <a:pt x="340" y="294"/>
                  <a:pt x="340" y="294"/>
                </a:cubicBezTo>
                <a:cubicBezTo>
                  <a:pt x="340" y="276"/>
                  <a:pt x="340" y="276"/>
                  <a:pt x="340" y="276"/>
                </a:cubicBezTo>
                <a:cubicBezTo>
                  <a:pt x="357" y="258"/>
                  <a:pt x="370" y="214"/>
                  <a:pt x="370" y="214"/>
                </a:cubicBezTo>
                <a:cubicBezTo>
                  <a:pt x="370" y="214"/>
                  <a:pt x="376" y="213"/>
                  <a:pt x="375" y="202"/>
                </a:cubicBezTo>
                <a:cubicBezTo>
                  <a:pt x="375" y="190"/>
                  <a:pt x="395" y="145"/>
                  <a:pt x="380" y="138"/>
                </a:cubicBezTo>
                <a:cubicBezTo>
                  <a:pt x="380" y="138"/>
                  <a:pt x="376" y="137"/>
                  <a:pt x="379" y="127"/>
                </a:cubicBezTo>
                <a:cubicBezTo>
                  <a:pt x="397" y="57"/>
                  <a:pt x="368" y="30"/>
                  <a:pt x="343" y="30"/>
                </a:cubicBezTo>
                <a:cubicBezTo>
                  <a:pt x="338" y="22"/>
                  <a:pt x="333" y="20"/>
                  <a:pt x="333" y="20"/>
                </a:cubicBezTo>
                <a:cubicBezTo>
                  <a:pt x="336" y="22"/>
                  <a:pt x="339" y="26"/>
                  <a:pt x="341" y="29"/>
                </a:cubicBezTo>
                <a:cubicBezTo>
                  <a:pt x="339" y="29"/>
                  <a:pt x="339" y="29"/>
                  <a:pt x="339" y="29"/>
                </a:cubicBezTo>
                <a:cubicBezTo>
                  <a:pt x="324" y="11"/>
                  <a:pt x="309" y="9"/>
                  <a:pt x="309" y="9"/>
                </a:cubicBezTo>
                <a:cubicBezTo>
                  <a:pt x="317" y="12"/>
                  <a:pt x="327" y="19"/>
                  <a:pt x="333" y="26"/>
                </a:cubicBezTo>
                <a:cubicBezTo>
                  <a:pt x="325" y="20"/>
                  <a:pt x="295" y="0"/>
                  <a:pt x="257" y="0"/>
                </a:cubicBezTo>
                <a:cubicBezTo>
                  <a:pt x="257" y="0"/>
                  <a:pt x="257" y="0"/>
                  <a:pt x="257" y="0"/>
                </a:cubicBezTo>
                <a:cubicBezTo>
                  <a:pt x="257" y="0"/>
                  <a:pt x="257" y="0"/>
                  <a:pt x="257" y="0"/>
                </a:cubicBezTo>
                <a:cubicBezTo>
                  <a:pt x="217" y="0"/>
                  <a:pt x="146" y="35"/>
                  <a:pt x="170" y="127"/>
                </a:cubicBezTo>
                <a:cubicBezTo>
                  <a:pt x="172" y="137"/>
                  <a:pt x="169" y="138"/>
                  <a:pt x="169" y="138"/>
                </a:cubicBezTo>
                <a:cubicBezTo>
                  <a:pt x="154" y="145"/>
                  <a:pt x="173" y="190"/>
                  <a:pt x="173" y="202"/>
                </a:cubicBezTo>
                <a:cubicBezTo>
                  <a:pt x="173" y="213"/>
                  <a:pt x="178" y="214"/>
                  <a:pt x="178" y="214"/>
                </a:cubicBezTo>
                <a:cubicBezTo>
                  <a:pt x="178" y="214"/>
                  <a:pt x="191" y="258"/>
                  <a:pt x="209" y="276"/>
                </a:cubicBezTo>
                <a:cubicBezTo>
                  <a:pt x="209" y="294"/>
                  <a:pt x="209" y="294"/>
                  <a:pt x="209" y="294"/>
                </a:cubicBezTo>
                <a:cubicBezTo>
                  <a:pt x="262" y="331"/>
                  <a:pt x="262" y="331"/>
                  <a:pt x="262" y="331"/>
                </a:cubicBezTo>
                <a:cubicBezTo>
                  <a:pt x="248" y="331"/>
                  <a:pt x="248" y="331"/>
                  <a:pt x="248" y="331"/>
                </a:cubicBezTo>
                <a:cubicBezTo>
                  <a:pt x="247" y="331"/>
                  <a:pt x="246" y="332"/>
                  <a:pt x="245" y="333"/>
                </a:cubicBezTo>
                <a:cubicBezTo>
                  <a:pt x="244" y="334"/>
                  <a:pt x="244" y="335"/>
                  <a:pt x="244" y="337"/>
                </a:cubicBezTo>
                <a:cubicBezTo>
                  <a:pt x="258" y="372"/>
                  <a:pt x="258" y="372"/>
                  <a:pt x="258" y="372"/>
                </a:cubicBezTo>
                <a:cubicBezTo>
                  <a:pt x="241" y="406"/>
                  <a:pt x="241" y="406"/>
                  <a:pt x="241" y="406"/>
                </a:cubicBezTo>
                <a:cubicBezTo>
                  <a:pt x="240" y="407"/>
                  <a:pt x="240" y="408"/>
                  <a:pt x="240" y="408"/>
                </a:cubicBezTo>
                <a:cubicBezTo>
                  <a:pt x="248" y="487"/>
                  <a:pt x="248" y="487"/>
                  <a:pt x="248" y="487"/>
                </a:cubicBezTo>
                <a:cubicBezTo>
                  <a:pt x="231" y="428"/>
                  <a:pt x="212" y="363"/>
                  <a:pt x="200" y="339"/>
                </a:cubicBezTo>
                <a:cubicBezTo>
                  <a:pt x="192" y="322"/>
                  <a:pt x="203" y="277"/>
                  <a:pt x="203" y="277"/>
                </a:cubicBezTo>
                <a:cubicBezTo>
                  <a:pt x="203" y="277"/>
                  <a:pt x="186" y="286"/>
                  <a:pt x="180" y="293"/>
                </a:cubicBezTo>
                <a:cubicBezTo>
                  <a:pt x="164" y="310"/>
                  <a:pt x="147" y="325"/>
                  <a:pt x="127" y="337"/>
                </a:cubicBezTo>
                <a:cubicBezTo>
                  <a:pt x="99" y="354"/>
                  <a:pt x="70" y="368"/>
                  <a:pt x="39" y="377"/>
                </a:cubicBezTo>
                <a:cubicBezTo>
                  <a:pt x="23" y="382"/>
                  <a:pt x="17" y="393"/>
                  <a:pt x="17" y="408"/>
                </a:cubicBezTo>
                <a:cubicBezTo>
                  <a:pt x="16" y="433"/>
                  <a:pt x="18" y="458"/>
                  <a:pt x="11" y="483"/>
                </a:cubicBezTo>
                <a:cubicBezTo>
                  <a:pt x="5" y="502"/>
                  <a:pt x="8" y="523"/>
                  <a:pt x="7" y="544"/>
                </a:cubicBezTo>
                <a:cubicBezTo>
                  <a:pt x="5" y="578"/>
                  <a:pt x="2" y="612"/>
                  <a:pt x="0" y="646"/>
                </a:cubicBezTo>
                <a:cubicBezTo>
                  <a:pt x="271" y="646"/>
                  <a:pt x="271" y="646"/>
                  <a:pt x="271" y="646"/>
                </a:cubicBezTo>
                <a:cubicBezTo>
                  <a:pt x="278" y="646"/>
                  <a:pt x="278" y="646"/>
                  <a:pt x="278" y="646"/>
                </a:cubicBezTo>
                <a:cubicBezTo>
                  <a:pt x="549" y="646"/>
                  <a:pt x="549" y="646"/>
                  <a:pt x="549" y="646"/>
                </a:cubicBezTo>
                <a:cubicBezTo>
                  <a:pt x="547" y="612"/>
                  <a:pt x="544" y="578"/>
                  <a:pt x="542" y="54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cxnSp>
        <p:nvCxnSpPr>
          <p:cNvPr id="28" name="Straight Arrow Connector 27">
            <a:extLst>
              <a:ext uri="{FF2B5EF4-FFF2-40B4-BE49-F238E27FC236}">
                <a16:creationId xmlns:a16="http://schemas.microsoft.com/office/drawing/2014/main" id="{05ECE383-226A-4C16-8CA5-8F2EBB596F85}"/>
              </a:ext>
            </a:extLst>
          </p:cNvPr>
          <p:cNvCxnSpPr>
            <a:cxnSpLocks/>
          </p:cNvCxnSpPr>
          <p:nvPr/>
        </p:nvCxnSpPr>
        <p:spPr>
          <a:xfrm>
            <a:off x="7920535" y="3848236"/>
            <a:ext cx="1209757" cy="929270"/>
          </a:xfrm>
          <a:prstGeom prst="straightConnector1">
            <a:avLst/>
          </a:prstGeom>
          <a:ln w="57150">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1E8F9319-5FFA-4282-B6B5-E47F4C33CDBA}"/>
              </a:ext>
            </a:extLst>
          </p:cNvPr>
          <p:cNvCxnSpPr>
            <a:cxnSpLocks/>
          </p:cNvCxnSpPr>
          <p:nvPr/>
        </p:nvCxnSpPr>
        <p:spPr>
          <a:xfrm>
            <a:off x="7343623" y="3886433"/>
            <a:ext cx="0" cy="1596065"/>
          </a:xfrm>
          <a:prstGeom prst="straightConnector1">
            <a:avLst/>
          </a:prstGeom>
          <a:ln w="57150">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3212E2AE-4931-49D9-8364-8BAD9DC00AEC}"/>
              </a:ext>
            </a:extLst>
          </p:cNvPr>
          <p:cNvCxnSpPr>
            <a:cxnSpLocks/>
          </p:cNvCxnSpPr>
          <p:nvPr/>
        </p:nvCxnSpPr>
        <p:spPr>
          <a:xfrm flipH="1">
            <a:off x="5519382" y="3887524"/>
            <a:ext cx="1153235" cy="872874"/>
          </a:xfrm>
          <a:prstGeom prst="straightConnector1">
            <a:avLst/>
          </a:prstGeom>
          <a:ln w="57150">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1F21E64D-922F-4B0F-B213-C927FA271B83}"/>
              </a:ext>
            </a:extLst>
          </p:cNvPr>
          <p:cNvCxnSpPr>
            <a:cxnSpLocks/>
          </p:cNvCxnSpPr>
          <p:nvPr/>
        </p:nvCxnSpPr>
        <p:spPr>
          <a:xfrm>
            <a:off x="7141500" y="2261417"/>
            <a:ext cx="0" cy="475801"/>
          </a:xfrm>
          <a:prstGeom prst="straightConnector1">
            <a:avLst/>
          </a:prstGeom>
          <a:ln w="57150">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4761DA86-B426-4AC9-BA48-4BE02AA5CC81}"/>
              </a:ext>
            </a:extLst>
          </p:cNvPr>
          <p:cNvCxnSpPr>
            <a:cxnSpLocks/>
          </p:cNvCxnSpPr>
          <p:nvPr/>
        </p:nvCxnSpPr>
        <p:spPr>
          <a:xfrm rot="10800000">
            <a:off x="7577963" y="2234782"/>
            <a:ext cx="0" cy="475801"/>
          </a:xfrm>
          <a:prstGeom prst="straightConnector1">
            <a:avLst/>
          </a:prstGeom>
          <a:ln w="5715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9D3CD7FE-5C11-4A09-97D9-F92F65444D32}"/>
              </a:ext>
            </a:extLst>
          </p:cNvPr>
          <p:cNvSpPr txBox="1"/>
          <p:nvPr/>
        </p:nvSpPr>
        <p:spPr>
          <a:xfrm>
            <a:off x="8559240" y="3437843"/>
            <a:ext cx="1622757" cy="646331"/>
          </a:xfrm>
          <a:prstGeom prst="rect">
            <a:avLst/>
          </a:prstGeom>
          <a:noFill/>
        </p:spPr>
        <p:txBody>
          <a:bodyPr wrap="square" rtlCol="0">
            <a:spAutoFit/>
          </a:bodyPr>
          <a:lstStyle/>
          <a:p>
            <a:pPr algn="ctr"/>
            <a:r>
              <a:rPr lang="fr-FR" dirty="0">
                <a:ln w="0"/>
                <a:solidFill>
                  <a:schemeClr val="accent6">
                    <a:lumMod val="75000"/>
                  </a:schemeClr>
                </a:solidFill>
                <a:effectLst>
                  <a:outerShdw blurRad="38100" dist="25400" dir="5400000" algn="ctr" rotWithShape="0">
                    <a:srgbClr val="6E747A">
                      <a:alpha val="43000"/>
                    </a:srgbClr>
                  </a:outerShdw>
                </a:effectLst>
              </a:rPr>
              <a:t>Données Factures</a:t>
            </a:r>
            <a:endParaRPr lang="en-US" dirty="0">
              <a:ln w="0"/>
              <a:solidFill>
                <a:schemeClr val="accent6">
                  <a:lumMod val="75000"/>
                </a:schemeClr>
              </a:solidFill>
              <a:effectLst>
                <a:outerShdw blurRad="38100" dist="25400" dir="5400000" algn="ctr" rotWithShape="0">
                  <a:srgbClr val="6E747A">
                    <a:alpha val="43000"/>
                  </a:srgbClr>
                </a:outerShdw>
              </a:effectLst>
            </a:endParaRPr>
          </a:p>
        </p:txBody>
      </p:sp>
      <p:sp>
        <p:nvSpPr>
          <p:cNvPr id="34" name="TextBox 33">
            <a:extLst>
              <a:ext uri="{FF2B5EF4-FFF2-40B4-BE49-F238E27FC236}">
                <a16:creationId xmlns:a16="http://schemas.microsoft.com/office/drawing/2014/main" id="{E070CCC0-27DC-4058-8E7E-11FBA35794DF}"/>
              </a:ext>
            </a:extLst>
          </p:cNvPr>
          <p:cNvSpPr txBox="1"/>
          <p:nvPr/>
        </p:nvSpPr>
        <p:spPr>
          <a:xfrm>
            <a:off x="6318794" y="4563061"/>
            <a:ext cx="2281306" cy="369332"/>
          </a:xfrm>
          <a:prstGeom prst="rect">
            <a:avLst/>
          </a:prstGeom>
          <a:solidFill>
            <a:schemeClr val="bg1"/>
          </a:solidFill>
        </p:spPr>
        <p:txBody>
          <a:bodyPr wrap="square" rtlCol="0">
            <a:spAutoFit/>
          </a:bodyPr>
          <a:lstStyle/>
          <a:p>
            <a:r>
              <a:rPr lang="fr-FR" dirty="0">
                <a:ln w="0"/>
                <a:solidFill>
                  <a:schemeClr val="accent6">
                    <a:lumMod val="75000"/>
                  </a:schemeClr>
                </a:solidFill>
                <a:effectLst>
                  <a:outerShdw blurRad="38100" dist="25400" dir="5400000" algn="ctr" rotWithShape="0">
                    <a:srgbClr val="6E747A">
                      <a:alpha val="43000"/>
                    </a:srgbClr>
                  </a:outerShdw>
                </a:effectLst>
              </a:rPr>
              <a:t>Données Appel d’offre</a:t>
            </a:r>
            <a:endParaRPr lang="en-US" dirty="0">
              <a:ln w="0"/>
              <a:solidFill>
                <a:schemeClr val="accent6">
                  <a:lumMod val="75000"/>
                </a:schemeClr>
              </a:solidFill>
              <a:effectLst>
                <a:outerShdw blurRad="38100" dist="25400" dir="5400000" algn="ctr" rotWithShape="0">
                  <a:srgbClr val="6E747A">
                    <a:alpha val="43000"/>
                  </a:srgbClr>
                </a:outerShdw>
              </a:effectLst>
            </a:endParaRPr>
          </a:p>
        </p:txBody>
      </p:sp>
      <p:sp>
        <p:nvSpPr>
          <p:cNvPr id="35" name="TextBox 34">
            <a:extLst>
              <a:ext uri="{FF2B5EF4-FFF2-40B4-BE49-F238E27FC236}">
                <a16:creationId xmlns:a16="http://schemas.microsoft.com/office/drawing/2014/main" id="{84B29C95-DA0F-4A66-B22E-874CEB03F736}"/>
              </a:ext>
            </a:extLst>
          </p:cNvPr>
          <p:cNvSpPr txBox="1"/>
          <p:nvPr/>
        </p:nvSpPr>
        <p:spPr>
          <a:xfrm>
            <a:off x="4589256" y="3387846"/>
            <a:ext cx="1910429" cy="646331"/>
          </a:xfrm>
          <a:prstGeom prst="rect">
            <a:avLst/>
          </a:prstGeom>
          <a:noFill/>
        </p:spPr>
        <p:txBody>
          <a:bodyPr wrap="square" rtlCol="0">
            <a:spAutoFit/>
          </a:bodyPr>
          <a:lstStyle/>
          <a:p>
            <a:pPr algn="ctr"/>
            <a:r>
              <a:rPr lang="fr-FR" dirty="0">
                <a:ln w="0"/>
                <a:solidFill>
                  <a:schemeClr val="accent6">
                    <a:lumMod val="75000"/>
                  </a:schemeClr>
                </a:solidFill>
                <a:effectLst>
                  <a:outerShdw blurRad="38100" dist="25400" dir="5400000" algn="ctr" rotWithShape="0">
                    <a:srgbClr val="6E747A">
                      <a:alpha val="43000"/>
                    </a:srgbClr>
                  </a:outerShdw>
                </a:effectLst>
              </a:rPr>
              <a:t>Données Commandes</a:t>
            </a:r>
            <a:endParaRPr lang="en-US" dirty="0">
              <a:ln w="0"/>
              <a:solidFill>
                <a:schemeClr val="accent6">
                  <a:lumMod val="75000"/>
                </a:schemeClr>
              </a:solidFill>
              <a:effectLst>
                <a:outerShdw blurRad="38100" dist="25400" dir="5400000" algn="ctr" rotWithShape="0">
                  <a:srgbClr val="6E747A">
                    <a:alpha val="43000"/>
                  </a:srgbClr>
                </a:outerShdw>
              </a:effectLst>
            </a:endParaRPr>
          </a:p>
        </p:txBody>
      </p:sp>
      <p:cxnSp>
        <p:nvCxnSpPr>
          <p:cNvPr id="37" name="Straight Connector 36">
            <a:extLst>
              <a:ext uri="{FF2B5EF4-FFF2-40B4-BE49-F238E27FC236}">
                <a16:creationId xmlns:a16="http://schemas.microsoft.com/office/drawing/2014/main" id="{260E55C7-047D-4F15-81DC-EC29AA42AB53}"/>
              </a:ext>
            </a:extLst>
          </p:cNvPr>
          <p:cNvCxnSpPr>
            <a:cxnSpLocks/>
          </p:cNvCxnSpPr>
          <p:nvPr/>
        </p:nvCxnSpPr>
        <p:spPr>
          <a:xfrm flipH="1">
            <a:off x="0" y="2524396"/>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41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anim calcmode="lin" valueType="num">
                                      <p:cBhvr>
                                        <p:cTn id="17" dur="500" fill="hold"/>
                                        <p:tgtEl>
                                          <p:spTgt spid="33"/>
                                        </p:tgtEl>
                                        <p:attrNameLst>
                                          <p:attrName>ppt_x</p:attrName>
                                        </p:attrNameLst>
                                      </p:cBhvr>
                                      <p:tavLst>
                                        <p:tav tm="0">
                                          <p:val>
                                            <p:strVal val="#ppt_x"/>
                                          </p:val>
                                        </p:tav>
                                        <p:tav tm="100000">
                                          <p:val>
                                            <p:strVal val="#ppt_x"/>
                                          </p:val>
                                        </p:tav>
                                      </p:tavLst>
                                    </p:anim>
                                    <p:anim calcmode="lin" valueType="num">
                                      <p:cBhvr>
                                        <p:cTn id="18" dur="500" fill="hold"/>
                                        <p:tgtEl>
                                          <p:spTgt spid="33"/>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anim calcmode="lin" valueType="num">
                                      <p:cBhvr>
                                        <p:cTn id="28" dur="500" fill="hold"/>
                                        <p:tgtEl>
                                          <p:spTgt spid="34"/>
                                        </p:tgtEl>
                                        <p:attrNameLst>
                                          <p:attrName>ppt_x</p:attrName>
                                        </p:attrNameLst>
                                      </p:cBhvr>
                                      <p:tavLst>
                                        <p:tav tm="0">
                                          <p:val>
                                            <p:strVal val="#ppt_x"/>
                                          </p:val>
                                        </p:tav>
                                        <p:tav tm="100000">
                                          <p:val>
                                            <p:strVal val="#ppt_x"/>
                                          </p:val>
                                        </p:tav>
                                      </p:tavLst>
                                    </p:anim>
                                    <p:anim calcmode="lin" valueType="num">
                                      <p:cBhvr>
                                        <p:cTn id="29" dur="500" fill="hold"/>
                                        <p:tgtEl>
                                          <p:spTgt spid="3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 presetClass="entr" presetSubtype="3"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1+#ppt_w/2"/>
                                          </p:val>
                                        </p:tav>
                                        <p:tav tm="100000">
                                          <p:val>
                                            <p:strVal val="#ppt_x"/>
                                          </p:val>
                                        </p:tav>
                                      </p:tavLst>
                                    </p:anim>
                                    <p:anim calcmode="lin" valueType="num">
                                      <p:cBhvr additive="base">
                                        <p:cTn id="34" dur="500" fill="hold"/>
                                        <p:tgtEl>
                                          <p:spTgt spid="30"/>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anim calcmode="lin" valueType="num">
                                      <p:cBhvr>
                                        <p:cTn id="39" dur="500" fill="hold"/>
                                        <p:tgtEl>
                                          <p:spTgt spid="35"/>
                                        </p:tgtEl>
                                        <p:attrNameLst>
                                          <p:attrName>ppt_x</p:attrName>
                                        </p:attrNameLst>
                                      </p:cBhvr>
                                      <p:tavLst>
                                        <p:tav tm="0">
                                          <p:val>
                                            <p:strVal val="#ppt_x"/>
                                          </p:val>
                                        </p:tav>
                                        <p:tav tm="100000">
                                          <p:val>
                                            <p:strVal val="#ppt_x"/>
                                          </p:val>
                                        </p:tav>
                                      </p:tavLst>
                                    </p:anim>
                                    <p:anim calcmode="lin" valueType="num">
                                      <p:cBhvr>
                                        <p:cTn id="40"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000"/>
                                        <p:tgtEl>
                                          <p:spTgt spid="27"/>
                                        </p:tgtEl>
                                      </p:cBhvr>
                                    </p:animEffect>
                                    <p:anim calcmode="lin" valueType="num">
                                      <p:cBhvr>
                                        <p:cTn id="46" dur="1000" fill="hold"/>
                                        <p:tgtEl>
                                          <p:spTgt spid="27"/>
                                        </p:tgtEl>
                                        <p:attrNameLst>
                                          <p:attrName>ppt_x</p:attrName>
                                        </p:attrNameLst>
                                      </p:cBhvr>
                                      <p:tavLst>
                                        <p:tav tm="0">
                                          <p:val>
                                            <p:strVal val="#ppt_x"/>
                                          </p:val>
                                        </p:tav>
                                        <p:tav tm="100000">
                                          <p:val>
                                            <p:strVal val="#ppt_x"/>
                                          </p:val>
                                        </p:tav>
                                      </p:tavLst>
                                    </p:anim>
                                    <p:anim calcmode="lin" valueType="num">
                                      <p:cBhvr>
                                        <p:cTn id="47" dur="1000" fill="hold"/>
                                        <p:tgtEl>
                                          <p:spTgt spid="27"/>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900"/>
                                        <p:tgtEl>
                                          <p:spTgt spid="32"/>
                                        </p:tgtEl>
                                      </p:cBhvr>
                                    </p:animEffect>
                                    <p:anim calcmode="lin" valueType="num">
                                      <p:cBhvr>
                                        <p:cTn id="52" dur="900" fill="hold"/>
                                        <p:tgtEl>
                                          <p:spTgt spid="32"/>
                                        </p:tgtEl>
                                        <p:attrNameLst>
                                          <p:attrName>ppt_x</p:attrName>
                                        </p:attrNameLst>
                                      </p:cBhvr>
                                      <p:tavLst>
                                        <p:tav tm="0">
                                          <p:val>
                                            <p:strVal val="#ppt_x"/>
                                          </p:val>
                                        </p:tav>
                                        <p:tav tm="100000">
                                          <p:val>
                                            <p:strVal val="#ppt_x"/>
                                          </p:val>
                                        </p:tav>
                                      </p:tavLst>
                                    </p:anim>
                                    <p:anim calcmode="lin" valueType="num">
                                      <p:cBhvr>
                                        <p:cTn id="53" dur="9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1900"/>
                            </p:stCondLst>
                            <p:childTnLst>
                              <p:par>
                                <p:cTn id="55" presetID="42"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800"/>
                                        <p:tgtEl>
                                          <p:spTgt spid="31"/>
                                        </p:tgtEl>
                                      </p:cBhvr>
                                    </p:animEffect>
                                    <p:anim calcmode="lin" valueType="num">
                                      <p:cBhvr>
                                        <p:cTn id="58" dur="800" fill="hold"/>
                                        <p:tgtEl>
                                          <p:spTgt spid="31"/>
                                        </p:tgtEl>
                                        <p:attrNameLst>
                                          <p:attrName>ppt_x</p:attrName>
                                        </p:attrNameLst>
                                      </p:cBhvr>
                                      <p:tavLst>
                                        <p:tav tm="0">
                                          <p:val>
                                            <p:strVal val="#ppt_x"/>
                                          </p:val>
                                        </p:tav>
                                        <p:tav tm="100000">
                                          <p:val>
                                            <p:strVal val="#ppt_x"/>
                                          </p:val>
                                        </p:tav>
                                      </p:tavLst>
                                    </p:anim>
                                    <p:anim calcmode="lin" valueType="num">
                                      <p:cBhvr>
                                        <p:cTn id="59" dur="8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3" grpId="0"/>
      <p:bldP spid="34"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chemeClr val="accent4">
              <a:alpha val="90000"/>
            </a:scheme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056887"/>
            <a:ext cx="5909266" cy="1191608"/>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4163" b="1" dirty="0">
                <a:latin typeface="Asap Medium" panose="020F0604030102060203" pitchFamily="34" charset="0"/>
              </a:rPr>
              <a:t>SPÉCIFICATION GÉNÉRALES</a:t>
            </a:r>
            <a:endParaRPr lang="id-ID" sz="4163" b="1" dirty="0">
              <a:latin typeface="Asap Medium" panose="020F0604030102060203" pitchFamily="34" charset="0"/>
            </a:endParaRP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1966547"/>
            <a:ext cx="1129967" cy="786369"/>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5400" b="1" dirty="0">
                <a:solidFill>
                  <a:schemeClr val="accent4"/>
                </a:solidFill>
                <a:latin typeface="Asap Medium" panose="020F0604030102060203" pitchFamily="34" charset="0"/>
              </a:rPr>
              <a:t>IV</a:t>
            </a:r>
            <a:endParaRPr lang="id-ID" sz="4163" b="1" dirty="0">
              <a:solidFill>
                <a:schemeClr val="accent4"/>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23</a:t>
            </a:fld>
            <a:endParaRPr lang="id-ID" b="1" dirty="0">
              <a:latin typeface="Asap Medium" panose="020F0604030102060203" pitchFamily="34" charset="0"/>
            </a:endParaRPr>
          </a:p>
        </p:txBody>
      </p:sp>
    </p:spTree>
    <p:extLst>
      <p:ext uri="{BB962C8B-B14F-4D97-AF65-F5344CB8AC3E}">
        <p14:creationId xmlns:p14="http://schemas.microsoft.com/office/powerpoint/2010/main" val="377330055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86">
            <a:extLst>
              <a:ext uri="{FF2B5EF4-FFF2-40B4-BE49-F238E27FC236}">
                <a16:creationId xmlns:a16="http://schemas.microsoft.com/office/drawing/2014/main" id="{A4F227AF-0265-49C2-979F-9E886740971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47211" y="2103388"/>
            <a:ext cx="6503672" cy="3854657"/>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713CB38B-CB0F-42BE-9C73-345FB356B006}"/>
              </a:ext>
            </a:extLst>
          </p:cNvPr>
          <p:cNvSpPr/>
          <p:nvPr/>
        </p:nvSpPr>
        <p:spPr>
          <a:xfrm>
            <a:off x="4352544" y="2967924"/>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298104" y="-8070"/>
            <a:ext cx="9146882" cy="6404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958801" y="184287"/>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SPÉCIFICATION GÉNÉRALES</a:t>
            </a:r>
            <a:endParaRPr lang="id-ID" sz="1800" b="1" dirty="0">
              <a:latin typeface="Asap Medium" panose="020F0604030102060203" pitchFamily="34" charset="0"/>
            </a:endParaRPr>
          </a:p>
        </p:txBody>
      </p:sp>
      <p:sp>
        <p:nvSpPr>
          <p:cNvPr id="63" name="Shape 223"/>
          <p:cNvSpPr/>
          <p:nvPr/>
        </p:nvSpPr>
        <p:spPr>
          <a:xfrm>
            <a:off x="1431490" y="96221"/>
            <a:ext cx="431835" cy="431835"/>
          </a:xfrm>
          <a:prstGeom prst="ellipse">
            <a:avLst/>
          </a:prstGeom>
          <a:solidFill>
            <a:srgbClr val="FFFFFF"/>
          </a:solidFill>
          <a:ln w="3175">
            <a:solidFill>
              <a:schemeClr val="accent4"/>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368982" y="176125"/>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solidFill>
                <a:latin typeface="Asap Medium" panose="020F0604030102060203" pitchFamily="34" charset="0"/>
              </a:rPr>
              <a:t>IV</a:t>
            </a:r>
            <a:endParaRPr lang="id-ID" sz="1600" b="1" dirty="0">
              <a:solidFill>
                <a:schemeClr val="accent4"/>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FONCTIONNELLES</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TECHNIQUES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24</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3" name="Shape 259">
            <a:extLst>
              <a:ext uri="{FF2B5EF4-FFF2-40B4-BE49-F238E27FC236}">
                <a16:creationId xmlns:a16="http://schemas.microsoft.com/office/drawing/2014/main" id="{F5D77791-72DF-44F2-9563-139A61AAAA78}"/>
              </a:ext>
            </a:extLst>
          </p:cNvPr>
          <p:cNvSpPr txBox="1">
            <a:spLocks/>
          </p:cNvSpPr>
          <p:nvPr/>
        </p:nvSpPr>
        <p:spPr>
          <a:xfrm>
            <a:off x="3260597" y="995232"/>
            <a:ext cx="7317929" cy="59437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solidFill>
                  <a:schemeClr val="tx1">
                    <a:lumMod val="75000"/>
                    <a:lumOff val="25000"/>
                  </a:schemeClr>
                </a:solidFill>
                <a:latin typeface="Asap Medium" panose="020F0604030102060203" pitchFamily="34" charset="0"/>
              </a:rPr>
              <a:t>IDENTIFICATION DES PACKAGES</a:t>
            </a:r>
            <a:endParaRPr lang="id-ID" sz="2400" u="sng" dirty="0">
              <a:solidFill>
                <a:schemeClr val="tx1">
                  <a:lumMod val="75000"/>
                  <a:lumOff val="25000"/>
                </a:schemeClr>
              </a:solidFill>
              <a:latin typeface="Montserrat Semi Bold" panose="00000700000000000000" pitchFamily="50" charset="0"/>
            </a:endParaRPr>
          </a:p>
        </p:txBody>
      </p:sp>
      <p:pic>
        <p:nvPicPr>
          <p:cNvPr id="27" name="Image 92">
            <a:extLst>
              <a:ext uri="{FF2B5EF4-FFF2-40B4-BE49-F238E27FC236}">
                <a16:creationId xmlns:a16="http://schemas.microsoft.com/office/drawing/2014/main" id="{6FB241DE-EB4B-4730-98D5-818BE1986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491" y="1936014"/>
            <a:ext cx="9537357" cy="4268425"/>
          </a:xfrm>
          <a:prstGeom prst="rect">
            <a:avLst/>
          </a:prstGeom>
        </p:spPr>
      </p:pic>
    </p:spTree>
    <p:extLst>
      <p:ext uri="{BB962C8B-B14F-4D97-AF65-F5344CB8AC3E}">
        <p14:creationId xmlns:p14="http://schemas.microsoft.com/office/powerpoint/2010/main" val="74393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9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27"/>
                                        </p:tgtEl>
                                        <p:attrNameLst>
                                          <p:attrName>ppt_w</p:attrName>
                                        </p:attrNameLst>
                                      </p:cBhvr>
                                      <p:tavLst>
                                        <p:tav tm="0">
                                          <p:val>
                                            <p:strVal val="ppt_w"/>
                                          </p:val>
                                        </p:tav>
                                        <p:tav tm="100000">
                                          <p:val>
                                            <p:fltVal val="0"/>
                                          </p:val>
                                        </p:tav>
                                      </p:tavLst>
                                    </p:anim>
                                    <p:anim calcmode="lin" valueType="num">
                                      <p:cBhvr>
                                        <p:cTn id="28" dur="500"/>
                                        <p:tgtEl>
                                          <p:spTgt spid="27"/>
                                        </p:tgtEl>
                                        <p:attrNameLst>
                                          <p:attrName>ppt_h</p:attrName>
                                        </p:attrNameLst>
                                      </p:cBhvr>
                                      <p:tavLst>
                                        <p:tav tm="0">
                                          <p:val>
                                            <p:strVal val="ppt_h"/>
                                          </p:val>
                                        </p:tav>
                                        <p:tav tm="100000">
                                          <p:val>
                                            <p:fltVal val="0"/>
                                          </p:val>
                                        </p:tav>
                                      </p:tavLst>
                                    </p:anim>
                                    <p:animEffect transition="out" filter="fad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86">
            <a:extLst>
              <a:ext uri="{FF2B5EF4-FFF2-40B4-BE49-F238E27FC236}">
                <a16:creationId xmlns:a16="http://schemas.microsoft.com/office/drawing/2014/main" id="{A4F227AF-0265-49C2-979F-9E886740971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47211" y="2103388"/>
            <a:ext cx="6503672" cy="3854657"/>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713CB38B-CB0F-42BE-9C73-345FB356B006}"/>
              </a:ext>
            </a:extLst>
          </p:cNvPr>
          <p:cNvSpPr/>
          <p:nvPr/>
        </p:nvSpPr>
        <p:spPr>
          <a:xfrm>
            <a:off x="4352544" y="2967924"/>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298104" y="-8070"/>
            <a:ext cx="9146882" cy="6404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958801" y="184287"/>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SPÉCIFICATION GÉNÉRALES</a:t>
            </a:r>
            <a:endParaRPr lang="id-ID" sz="1800" b="1" dirty="0">
              <a:latin typeface="Asap Medium" panose="020F0604030102060203" pitchFamily="34" charset="0"/>
            </a:endParaRPr>
          </a:p>
        </p:txBody>
      </p:sp>
      <p:sp>
        <p:nvSpPr>
          <p:cNvPr id="63" name="Shape 223"/>
          <p:cNvSpPr/>
          <p:nvPr/>
        </p:nvSpPr>
        <p:spPr>
          <a:xfrm>
            <a:off x="1431490" y="96221"/>
            <a:ext cx="431835" cy="431835"/>
          </a:xfrm>
          <a:prstGeom prst="ellipse">
            <a:avLst/>
          </a:prstGeom>
          <a:solidFill>
            <a:srgbClr val="FFFFFF"/>
          </a:solidFill>
          <a:ln w="3175">
            <a:solidFill>
              <a:schemeClr val="accent4"/>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368982" y="176125"/>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solidFill>
                <a:latin typeface="Asap Medium" panose="020F0604030102060203" pitchFamily="34" charset="0"/>
              </a:rPr>
              <a:t>IV</a:t>
            </a:r>
            <a:endParaRPr lang="id-ID" sz="1600" b="1" dirty="0">
              <a:solidFill>
                <a:schemeClr val="accent4"/>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FONCTIONNELLES</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TECHNIQUES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25</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3" name="Shape 259">
            <a:extLst>
              <a:ext uri="{FF2B5EF4-FFF2-40B4-BE49-F238E27FC236}">
                <a16:creationId xmlns:a16="http://schemas.microsoft.com/office/drawing/2014/main" id="{F5D77791-72DF-44F2-9563-139A61AAAA78}"/>
              </a:ext>
            </a:extLst>
          </p:cNvPr>
          <p:cNvSpPr txBox="1">
            <a:spLocks/>
          </p:cNvSpPr>
          <p:nvPr/>
        </p:nvSpPr>
        <p:spPr>
          <a:xfrm>
            <a:off x="3260597" y="995232"/>
            <a:ext cx="7317929" cy="59437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solidFill>
                  <a:schemeClr val="tx1">
                    <a:lumMod val="75000"/>
                    <a:lumOff val="25000"/>
                  </a:schemeClr>
                </a:solidFill>
                <a:latin typeface="Asap Medium" panose="020F0604030102060203" pitchFamily="34" charset="0"/>
              </a:rPr>
              <a:t>IDENTIFICATION DES PACKAGES</a:t>
            </a:r>
            <a:endParaRPr lang="id-ID" sz="2400" u="sng" dirty="0">
              <a:solidFill>
                <a:schemeClr val="tx1">
                  <a:lumMod val="75000"/>
                  <a:lumOff val="25000"/>
                </a:schemeClr>
              </a:solidFill>
              <a:latin typeface="Montserrat Semi Bold" panose="00000700000000000000" pitchFamily="50" charset="0"/>
            </a:endParaRPr>
          </a:p>
        </p:txBody>
      </p:sp>
      <p:sp>
        <p:nvSpPr>
          <p:cNvPr id="24" name="Rectangle 23">
            <a:extLst>
              <a:ext uri="{FF2B5EF4-FFF2-40B4-BE49-F238E27FC236}">
                <a16:creationId xmlns:a16="http://schemas.microsoft.com/office/drawing/2014/main" id="{DD56F01A-8D31-4A4D-AED0-AB1C2AC0ECEC}"/>
              </a:ext>
            </a:extLst>
          </p:cNvPr>
          <p:cNvSpPr/>
          <p:nvPr/>
        </p:nvSpPr>
        <p:spPr>
          <a:xfrm>
            <a:off x="7255993" y="2967924"/>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Image 24">
            <a:extLst>
              <a:ext uri="{FF2B5EF4-FFF2-40B4-BE49-F238E27FC236}">
                <a16:creationId xmlns:a16="http://schemas.microsoft.com/office/drawing/2014/main" id="{73D19D15-C440-49B4-AE95-2E9192030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053" y="1780566"/>
            <a:ext cx="9433880" cy="4408199"/>
          </a:xfrm>
          <a:prstGeom prst="rect">
            <a:avLst/>
          </a:prstGeom>
        </p:spPr>
      </p:pic>
    </p:spTree>
    <p:extLst>
      <p:ext uri="{BB962C8B-B14F-4D97-AF65-F5344CB8AC3E}">
        <p14:creationId xmlns:p14="http://schemas.microsoft.com/office/powerpoint/2010/main" val="333037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grpId="0" nodeType="afterEffect">
                                  <p:stCondLst>
                                    <p:cond delay="0"/>
                                  </p:stCondLst>
                                  <p:childTnLst>
                                    <p:animEffect transition="out" filter="randombar(horizontal)">
                                      <p:cBhvr>
                                        <p:cTn id="6" dur="800"/>
                                        <p:tgtEl>
                                          <p:spTgt spid="2"/>
                                        </p:tgtEl>
                                      </p:cBhvr>
                                    </p:animEffect>
                                    <p:set>
                                      <p:cBhvr>
                                        <p:cTn id="7" dur="1" fill="hold">
                                          <p:stCondLst>
                                            <p:cond delay="799"/>
                                          </p:stCondLst>
                                        </p:cTn>
                                        <p:tgtEl>
                                          <p:spTgt spid="2"/>
                                        </p:tgtEl>
                                        <p:attrNameLst>
                                          <p:attrName>style.visibility</p:attrName>
                                        </p:attrNameLst>
                                      </p:cBhvr>
                                      <p:to>
                                        <p:strVal val="hidden"/>
                                      </p:to>
                                    </p:set>
                                  </p:childTnLst>
                                </p:cTn>
                              </p:par>
                            </p:childTnLst>
                          </p:cTn>
                        </p:par>
                        <p:par>
                          <p:cTn id="8" fill="hold">
                            <p:stCondLst>
                              <p:cond delay="800"/>
                            </p:stCondLst>
                            <p:childTnLst>
                              <p:par>
                                <p:cTn id="9" presetID="14" presetClass="entr" presetSubtype="1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7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26"/>
                                        </p:tgtEl>
                                        <p:attrNameLst>
                                          <p:attrName>ppt_w</p:attrName>
                                        </p:attrNameLst>
                                      </p:cBhvr>
                                      <p:tavLst>
                                        <p:tav tm="0">
                                          <p:val>
                                            <p:strVal val="ppt_w"/>
                                          </p:val>
                                        </p:tav>
                                        <p:tav tm="100000">
                                          <p:val>
                                            <p:fltVal val="0"/>
                                          </p:val>
                                        </p:tav>
                                      </p:tavLst>
                                    </p:anim>
                                    <p:anim calcmode="lin" valueType="num">
                                      <p:cBhvr>
                                        <p:cTn id="23" dur="500"/>
                                        <p:tgtEl>
                                          <p:spTgt spid="26"/>
                                        </p:tgtEl>
                                        <p:attrNameLst>
                                          <p:attrName>ppt_h</p:attrName>
                                        </p:attrNameLst>
                                      </p:cBhvr>
                                      <p:tavLst>
                                        <p:tav tm="0">
                                          <p:val>
                                            <p:strVal val="ppt_h"/>
                                          </p:val>
                                        </p:tav>
                                        <p:tav tm="100000">
                                          <p:val>
                                            <p:fltVal val="0"/>
                                          </p:val>
                                        </p:tav>
                                      </p:tavLst>
                                    </p:anim>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86">
            <a:extLst>
              <a:ext uri="{FF2B5EF4-FFF2-40B4-BE49-F238E27FC236}">
                <a16:creationId xmlns:a16="http://schemas.microsoft.com/office/drawing/2014/main" id="{A4F227AF-0265-49C2-979F-9E886740971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47211" y="2103388"/>
            <a:ext cx="6503672" cy="3854657"/>
          </a:xfrm>
          <a:prstGeom prst="rect">
            <a:avLst/>
          </a:prstGeom>
          <a:ln>
            <a:noFill/>
          </a:ln>
          <a:extLst>
            <a:ext uri="{53640926-AAD7-44D8-BBD7-CCE9431645EC}">
              <a14:shadowObscured xmlns:a14="http://schemas.microsoft.com/office/drawing/2010/main"/>
            </a:ext>
          </a:extLst>
        </p:spPr>
      </p:pic>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298104" y="-8070"/>
            <a:ext cx="9146882" cy="6404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958801" y="184287"/>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SPÉCIFICATION GÉNÉRALES</a:t>
            </a:r>
            <a:endParaRPr lang="id-ID" sz="1800" b="1" dirty="0">
              <a:latin typeface="Asap Medium" panose="020F0604030102060203" pitchFamily="34" charset="0"/>
            </a:endParaRPr>
          </a:p>
        </p:txBody>
      </p:sp>
      <p:sp>
        <p:nvSpPr>
          <p:cNvPr id="63" name="Shape 223"/>
          <p:cNvSpPr/>
          <p:nvPr/>
        </p:nvSpPr>
        <p:spPr>
          <a:xfrm>
            <a:off x="1431490" y="96221"/>
            <a:ext cx="431835" cy="431835"/>
          </a:xfrm>
          <a:prstGeom prst="ellipse">
            <a:avLst/>
          </a:prstGeom>
          <a:solidFill>
            <a:srgbClr val="FFFFFF"/>
          </a:solidFill>
          <a:ln w="3175">
            <a:solidFill>
              <a:schemeClr val="accent4"/>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368982" y="176125"/>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solidFill>
                <a:latin typeface="Asap Medium" panose="020F0604030102060203" pitchFamily="34" charset="0"/>
              </a:rPr>
              <a:t>IV</a:t>
            </a:r>
            <a:endParaRPr lang="id-ID" sz="1600" b="1" dirty="0">
              <a:solidFill>
                <a:schemeClr val="accent4"/>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FONCTIONNELLES</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TECHNIQUES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26</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3" name="Shape 259">
            <a:extLst>
              <a:ext uri="{FF2B5EF4-FFF2-40B4-BE49-F238E27FC236}">
                <a16:creationId xmlns:a16="http://schemas.microsoft.com/office/drawing/2014/main" id="{F5D77791-72DF-44F2-9563-139A61AAAA78}"/>
              </a:ext>
            </a:extLst>
          </p:cNvPr>
          <p:cNvSpPr txBox="1">
            <a:spLocks/>
          </p:cNvSpPr>
          <p:nvPr/>
        </p:nvSpPr>
        <p:spPr>
          <a:xfrm>
            <a:off x="3260597" y="995232"/>
            <a:ext cx="7317929" cy="59437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solidFill>
                  <a:schemeClr val="tx1">
                    <a:lumMod val="75000"/>
                    <a:lumOff val="25000"/>
                  </a:schemeClr>
                </a:solidFill>
                <a:latin typeface="Asap Medium" panose="020F0604030102060203" pitchFamily="34" charset="0"/>
              </a:rPr>
              <a:t>IDENTIFICATION DES PACKAGES</a:t>
            </a:r>
            <a:endParaRPr lang="id-ID" sz="2400" u="sng" dirty="0">
              <a:solidFill>
                <a:schemeClr val="tx1">
                  <a:lumMod val="75000"/>
                  <a:lumOff val="25000"/>
                </a:schemeClr>
              </a:solidFill>
              <a:latin typeface="Montserrat Semi Bold" panose="00000700000000000000" pitchFamily="50" charset="0"/>
            </a:endParaRPr>
          </a:p>
        </p:txBody>
      </p:sp>
      <p:sp>
        <p:nvSpPr>
          <p:cNvPr id="24" name="Rectangle 23">
            <a:extLst>
              <a:ext uri="{FF2B5EF4-FFF2-40B4-BE49-F238E27FC236}">
                <a16:creationId xmlns:a16="http://schemas.microsoft.com/office/drawing/2014/main" id="{DD56F01A-8D31-4A4D-AED0-AB1C2AC0ECEC}"/>
              </a:ext>
            </a:extLst>
          </p:cNvPr>
          <p:cNvSpPr/>
          <p:nvPr/>
        </p:nvSpPr>
        <p:spPr>
          <a:xfrm>
            <a:off x="7255993" y="2967924"/>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8D475E-455A-4E1B-B0F3-D16C133EC8FD}"/>
              </a:ext>
            </a:extLst>
          </p:cNvPr>
          <p:cNvSpPr/>
          <p:nvPr/>
        </p:nvSpPr>
        <p:spPr>
          <a:xfrm>
            <a:off x="4376890" y="4199316"/>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 24">
            <a:extLst>
              <a:ext uri="{FF2B5EF4-FFF2-40B4-BE49-F238E27FC236}">
                <a16:creationId xmlns:a16="http://schemas.microsoft.com/office/drawing/2014/main" id="{80A008E0-E576-4D01-A865-8E9BFE603B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4871" y="1727659"/>
            <a:ext cx="9416514" cy="4718154"/>
          </a:xfrm>
          <a:prstGeom prst="rect">
            <a:avLst/>
          </a:prstGeom>
        </p:spPr>
      </p:pic>
    </p:spTree>
    <p:extLst>
      <p:ext uri="{BB962C8B-B14F-4D97-AF65-F5344CB8AC3E}">
        <p14:creationId xmlns:p14="http://schemas.microsoft.com/office/powerpoint/2010/main" val="7405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grpId="0" nodeType="afterEffect">
                                  <p:stCondLst>
                                    <p:cond delay="0"/>
                                  </p:stCondLst>
                                  <p:childTnLst>
                                    <p:animEffect transition="out" filter="randombar(horizontal)">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6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fltVal val="0"/>
                                          </p:val>
                                        </p:tav>
                                        <p:tav tm="100000">
                                          <p:val>
                                            <p:strVal val="#ppt_w"/>
                                          </p:val>
                                        </p:tav>
                                      </p:tavLst>
                                    </p:anim>
                                    <p:anim calcmode="lin" valueType="num">
                                      <p:cBhvr>
                                        <p:cTn id="17" dur="500" fill="hold"/>
                                        <p:tgtEl>
                                          <p:spTgt spid="27"/>
                                        </p:tgtEl>
                                        <p:attrNameLst>
                                          <p:attrName>ppt_h</p:attrName>
                                        </p:attrNameLst>
                                      </p:cBhvr>
                                      <p:tavLst>
                                        <p:tav tm="0">
                                          <p:val>
                                            <p:fltVal val="0"/>
                                          </p:val>
                                        </p:tav>
                                        <p:tav tm="100000">
                                          <p:val>
                                            <p:strVal val="#ppt_h"/>
                                          </p:val>
                                        </p:tav>
                                      </p:tavLst>
                                    </p:anim>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27"/>
                                        </p:tgtEl>
                                        <p:attrNameLst>
                                          <p:attrName>ppt_w</p:attrName>
                                        </p:attrNameLst>
                                      </p:cBhvr>
                                      <p:tavLst>
                                        <p:tav tm="0">
                                          <p:val>
                                            <p:strVal val="ppt_w"/>
                                          </p:val>
                                        </p:tav>
                                        <p:tav tm="100000">
                                          <p:val>
                                            <p:fltVal val="0"/>
                                          </p:val>
                                        </p:tav>
                                      </p:tavLst>
                                    </p:anim>
                                    <p:anim calcmode="lin" valueType="num">
                                      <p:cBhvr>
                                        <p:cTn id="23" dur="500"/>
                                        <p:tgtEl>
                                          <p:spTgt spid="27"/>
                                        </p:tgtEl>
                                        <p:attrNameLst>
                                          <p:attrName>ppt_h</p:attrName>
                                        </p:attrNameLst>
                                      </p:cBhvr>
                                      <p:tavLst>
                                        <p:tav tm="0">
                                          <p:val>
                                            <p:strVal val="ppt_h"/>
                                          </p:val>
                                        </p:tav>
                                        <p:tav tm="100000">
                                          <p:val>
                                            <p:fltVal val="0"/>
                                          </p:val>
                                        </p:tav>
                                      </p:tavLst>
                                    </p:anim>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86">
            <a:extLst>
              <a:ext uri="{FF2B5EF4-FFF2-40B4-BE49-F238E27FC236}">
                <a16:creationId xmlns:a16="http://schemas.microsoft.com/office/drawing/2014/main" id="{A4F227AF-0265-49C2-979F-9E886740971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47211" y="2103388"/>
            <a:ext cx="6503672" cy="3854657"/>
          </a:xfrm>
          <a:prstGeom prst="rect">
            <a:avLst/>
          </a:prstGeom>
          <a:ln>
            <a:noFill/>
          </a:ln>
          <a:extLst>
            <a:ext uri="{53640926-AAD7-44D8-BBD7-CCE9431645EC}">
              <a14:shadowObscured xmlns:a14="http://schemas.microsoft.com/office/drawing/2010/main"/>
            </a:ext>
          </a:extLst>
        </p:spPr>
      </p:pic>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298104" y="-8070"/>
            <a:ext cx="9146882" cy="6404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958801" y="184287"/>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SPÉCIFICATION GÉNÉRALES</a:t>
            </a:r>
            <a:endParaRPr lang="id-ID" sz="1800" b="1" dirty="0">
              <a:latin typeface="Asap Medium" panose="020F0604030102060203" pitchFamily="34" charset="0"/>
            </a:endParaRPr>
          </a:p>
        </p:txBody>
      </p:sp>
      <p:sp>
        <p:nvSpPr>
          <p:cNvPr id="63" name="Shape 223"/>
          <p:cNvSpPr/>
          <p:nvPr/>
        </p:nvSpPr>
        <p:spPr>
          <a:xfrm>
            <a:off x="1431490" y="96221"/>
            <a:ext cx="431835" cy="431835"/>
          </a:xfrm>
          <a:prstGeom prst="ellipse">
            <a:avLst/>
          </a:prstGeom>
          <a:solidFill>
            <a:srgbClr val="FFFFFF"/>
          </a:solidFill>
          <a:ln w="3175">
            <a:solidFill>
              <a:schemeClr val="accent4"/>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368982" y="176125"/>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solidFill>
                <a:latin typeface="Asap Medium" panose="020F0604030102060203" pitchFamily="34" charset="0"/>
              </a:rPr>
              <a:t>IV</a:t>
            </a:r>
            <a:endParaRPr lang="id-ID" sz="1600" b="1" dirty="0">
              <a:solidFill>
                <a:schemeClr val="accent4"/>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FONCTIONNELLES</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TECHNIQUES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27</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26278" y="608234"/>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3" name="Shape 259">
            <a:extLst>
              <a:ext uri="{FF2B5EF4-FFF2-40B4-BE49-F238E27FC236}">
                <a16:creationId xmlns:a16="http://schemas.microsoft.com/office/drawing/2014/main" id="{F5D77791-72DF-44F2-9563-139A61AAAA78}"/>
              </a:ext>
            </a:extLst>
          </p:cNvPr>
          <p:cNvSpPr txBox="1">
            <a:spLocks/>
          </p:cNvSpPr>
          <p:nvPr/>
        </p:nvSpPr>
        <p:spPr>
          <a:xfrm>
            <a:off x="3260597" y="995232"/>
            <a:ext cx="7317929" cy="59437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solidFill>
                  <a:schemeClr val="tx1">
                    <a:lumMod val="75000"/>
                    <a:lumOff val="25000"/>
                  </a:schemeClr>
                </a:solidFill>
                <a:latin typeface="Asap Medium" panose="020F0604030102060203" pitchFamily="34" charset="0"/>
              </a:rPr>
              <a:t>IDENTIFICATION DES PACKAGES</a:t>
            </a:r>
            <a:endParaRPr lang="id-ID" sz="2400" u="sng" dirty="0">
              <a:solidFill>
                <a:schemeClr val="tx1">
                  <a:lumMod val="75000"/>
                  <a:lumOff val="25000"/>
                </a:schemeClr>
              </a:solidFill>
              <a:latin typeface="Montserrat Semi Bold" panose="00000700000000000000" pitchFamily="50" charset="0"/>
            </a:endParaRPr>
          </a:p>
        </p:txBody>
      </p:sp>
      <p:sp>
        <p:nvSpPr>
          <p:cNvPr id="26" name="Rectangle 25">
            <a:extLst>
              <a:ext uri="{FF2B5EF4-FFF2-40B4-BE49-F238E27FC236}">
                <a16:creationId xmlns:a16="http://schemas.microsoft.com/office/drawing/2014/main" id="{4A8D475E-455A-4E1B-B0F3-D16C133EC8FD}"/>
              </a:ext>
            </a:extLst>
          </p:cNvPr>
          <p:cNvSpPr/>
          <p:nvPr/>
        </p:nvSpPr>
        <p:spPr>
          <a:xfrm>
            <a:off x="4376890" y="4199316"/>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F816D4-3A61-467C-BCB8-709E35714B58}"/>
              </a:ext>
            </a:extLst>
          </p:cNvPr>
          <p:cNvSpPr/>
          <p:nvPr/>
        </p:nvSpPr>
        <p:spPr>
          <a:xfrm>
            <a:off x="7246849" y="4182122"/>
            <a:ext cx="2231136" cy="1289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Image 24">
            <a:extLst>
              <a:ext uri="{FF2B5EF4-FFF2-40B4-BE49-F238E27FC236}">
                <a16:creationId xmlns:a16="http://schemas.microsoft.com/office/drawing/2014/main" id="{E7BCB415-1858-4494-829F-E43B0B106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430" y="1952436"/>
            <a:ext cx="9504275" cy="4224892"/>
          </a:xfrm>
          <a:prstGeom prst="rect">
            <a:avLst/>
          </a:prstGeom>
        </p:spPr>
      </p:pic>
    </p:spTree>
    <p:extLst>
      <p:ext uri="{BB962C8B-B14F-4D97-AF65-F5344CB8AC3E}">
        <p14:creationId xmlns:p14="http://schemas.microsoft.com/office/powerpoint/2010/main" val="267888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7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28"/>
                                        </p:tgtEl>
                                        <p:attrNameLst>
                                          <p:attrName>ppt_w</p:attrName>
                                        </p:attrNameLst>
                                      </p:cBhvr>
                                      <p:tavLst>
                                        <p:tav tm="0">
                                          <p:val>
                                            <p:strVal val="ppt_w"/>
                                          </p:val>
                                        </p:tav>
                                        <p:tav tm="100000">
                                          <p:val>
                                            <p:fltVal val="0"/>
                                          </p:val>
                                        </p:tav>
                                      </p:tavLst>
                                    </p:anim>
                                    <p:anim calcmode="lin" valueType="num">
                                      <p:cBhvr>
                                        <p:cTn id="23" dur="500"/>
                                        <p:tgtEl>
                                          <p:spTgt spid="28"/>
                                        </p:tgtEl>
                                        <p:attrNameLst>
                                          <p:attrName>ppt_h</p:attrName>
                                        </p:attrNameLst>
                                      </p:cBhvr>
                                      <p:tavLst>
                                        <p:tav tm="0">
                                          <p:val>
                                            <p:strVal val="ppt_h"/>
                                          </p:val>
                                        </p:tav>
                                        <p:tav tm="100000">
                                          <p:val>
                                            <p:fltVal val="0"/>
                                          </p:val>
                                        </p:tav>
                                      </p:tavLst>
                                    </p:anim>
                                    <p:animEffect transition="out" filter="fade">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0D5C02D-93A1-4907-A1BD-D0A99192C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391" y="632407"/>
            <a:ext cx="8354390" cy="6152204"/>
          </a:xfrm>
          <a:prstGeom prst="rect">
            <a:avLst/>
          </a:prstGeom>
        </p:spPr>
      </p:pic>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298104" y="-8070"/>
            <a:ext cx="9146882" cy="6404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1958801" y="184287"/>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SPÉCIFICATION GÉNÉRALES</a:t>
            </a:r>
            <a:endParaRPr lang="id-ID" sz="1800" b="1" dirty="0">
              <a:latin typeface="Asap Medium" panose="020F0604030102060203" pitchFamily="34" charset="0"/>
            </a:endParaRPr>
          </a:p>
        </p:txBody>
      </p:sp>
      <p:sp>
        <p:nvSpPr>
          <p:cNvPr id="63" name="Shape 223"/>
          <p:cNvSpPr/>
          <p:nvPr/>
        </p:nvSpPr>
        <p:spPr>
          <a:xfrm>
            <a:off x="1431490" y="96221"/>
            <a:ext cx="431835" cy="431835"/>
          </a:xfrm>
          <a:prstGeom prst="ellipse">
            <a:avLst/>
          </a:prstGeom>
          <a:solidFill>
            <a:srgbClr val="FFFFFF"/>
          </a:solidFill>
          <a:ln w="3175">
            <a:solidFill>
              <a:schemeClr val="accent4"/>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368982" y="176125"/>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solidFill>
                <a:latin typeface="Asap Medium" panose="020F0604030102060203" pitchFamily="34" charset="0"/>
              </a:rPr>
              <a:t>IV</a:t>
            </a:r>
            <a:endParaRPr lang="id-ID" sz="1600" b="1" dirty="0">
              <a:solidFill>
                <a:schemeClr val="accent4"/>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FONCTIONNELLES</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SPÉCIFICATIONS TECHNIQUES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28</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50027" y="1892281"/>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6FE555-79C9-48E2-82B4-BDFFAF9B8760}"/>
              </a:ext>
            </a:extLst>
          </p:cNvPr>
          <p:cNvCxnSpPr>
            <a:cxnSpLocks/>
          </p:cNvCxnSpPr>
          <p:nvPr/>
        </p:nvCxnSpPr>
        <p:spPr>
          <a:xfrm flipV="1">
            <a:off x="6447098" y="2592729"/>
            <a:ext cx="555586" cy="93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15E145-80A7-401B-A94A-DF5C0C7DF2B5}"/>
              </a:ext>
            </a:extLst>
          </p:cNvPr>
          <p:cNvCxnSpPr>
            <a:cxnSpLocks/>
          </p:cNvCxnSpPr>
          <p:nvPr/>
        </p:nvCxnSpPr>
        <p:spPr>
          <a:xfrm>
            <a:off x="6447098" y="3969406"/>
            <a:ext cx="555586" cy="98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0F1FB78-C795-45D9-9ED6-FCBB06A93358}"/>
              </a:ext>
            </a:extLst>
          </p:cNvPr>
          <p:cNvSpPr txBox="1"/>
          <p:nvPr/>
        </p:nvSpPr>
        <p:spPr>
          <a:xfrm>
            <a:off x="5962614" y="4066056"/>
            <a:ext cx="776175" cy="307777"/>
          </a:xfrm>
          <a:prstGeom prst="rect">
            <a:avLst/>
          </a:prstGeom>
          <a:solidFill>
            <a:schemeClr val="bg1"/>
          </a:solidFill>
        </p:spPr>
        <p:txBody>
          <a:bodyPr wrap="none" rtlCol="0">
            <a:spAutoFit/>
          </a:bodyPr>
          <a:lstStyle/>
          <a:p>
            <a:r>
              <a:rPr lang="fr-FR" sz="1400" dirty="0"/>
              <a:t>k8s DNS</a:t>
            </a:r>
            <a:endParaRPr lang="en-US" sz="1400" dirty="0"/>
          </a:p>
        </p:txBody>
      </p:sp>
    </p:spTree>
    <p:extLst>
      <p:ext uri="{BB962C8B-B14F-4D97-AF65-F5344CB8AC3E}">
        <p14:creationId xmlns:p14="http://schemas.microsoft.com/office/powerpoint/2010/main" val="286165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rgbClr val="00B0F0">
              <a:alpha val="90000"/>
            </a:srgb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345171"/>
            <a:ext cx="5909266" cy="615040"/>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4163" b="1" dirty="0">
                <a:latin typeface="Asap Medium" panose="020F0604030102060203" pitchFamily="34" charset="0"/>
              </a:rPr>
              <a:t>ANALYSE ET CONCEPTION</a:t>
            </a:r>
            <a:endParaRPr lang="id-ID" sz="4163" b="1" dirty="0">
              <a:latin typeface="Asap Medium" panose="020F0604030102060203" pitchFamily="34" charset="0"/>
            </a:endParaRP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1966547"/>
            <a:ext cx="1129967" cy="786369"/>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5400" b="1" dirty="0">
                <a:solidFill>
                  <a:srgbClr val="00B0F0"/>
                </a:solidFill>
                <a:latin typeface="Asap Medium" panose="020F0604030102060203" pitchFamily="34" charset="0"/>
              </a:rPr>
              <a:t>V</a:t>
            </a:r>
            <a:endParaRPr lang="id-ID" sz="4163" b="1" dirty="0">
              <a:solidFill>
                <a:srgbClr val="00B0F0"/>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29</a:t>
            </a:fld>
            <a:endParaRPr lang="id-ID" b="1" dirty="0">
              <a:latin typeface="Asap Medium" panose="020F0604030102060203" pitchFamily="34" charset="0"/>
            </a:endParaRPr>
          </a:p>
        </p:txBody>
      </p:sp>
    </p:spTree>
    <p:extLst>
      <p:ext uri="{BB962C8B-B14F-4D97-AF65-F5344CB8AC3E}">
        <p14:creationId xmlns:p14="http://schemas.microsoft.com/office/powerpoint/2010/main" val="56150181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9"/>
          <p:cNvSpPr>
            <a:spLocks/>
          </p:cNvSpPr>
          <p:nvPr/>
        </p:nvSpPr>
        <p:spPr bwMode="auto">
          <a:xfrm>
            <a:off x="643343" y="498147"/>
            <a:ext cx="2571750" cy="5714479"/>
          </a:xfrm>
          <a:custGeom>
            <a:avLst/>
            <a:gdLst>
              <a:gd name="T0" fmla="*/ 1275 w 1275"/>
              <a:gd name="T1" fmla="*/ 1277 h 2553"/>
              <a:gd name="T2" fmla="*/ 0 w 1275"/>
              <a:gd name="T3" fmla="*/ 0 h 2553"/>
              <a:gd name="T4" fmla="*/ 0 w 1275"/>
              <a:gd name="T5" fmla="*/ 2553 h 2553"/>
              <a:gd name="T6" fmla="*/ 1275 w 1275"/>
              <a:gd name="T7" fmla="*/ 1277 h 2553"/>
            </a:gdLst>
            <a:ahLst/>
            <a:cxnLst>
              <a:cxn ang="0">
                <a:pos x="T0" y="T1"/>
              </a:cxn>
              <a:cxn ang="0">
                <a:pos x="T2" y="T3"/>
              </a:cxn>
              <a:cxn ang="0">
                <a:pos x="T4" y="T5"/>
              </a:cxn>
              <a:cxn ang="0">
                <a:pos x="T6" y="T7"/>
              </a:cxn>
            </a:cxnLst>
            <a:rect l="0" t="0" r="r" b="b"/>
            <a:pathLst>
              <a:path w="1275" h="2553">
                <a:moveTo>
                  <a:pt x="1275" y="1277"/>
                </a:moveTo>
                <a:cubicBezTo>
                  <a:pt x="1275" y="573"/>
                  <a:pt x="703" y="1"/>
                  <a:pt x="0" y="0"/>
                </a:cubicBezTo>
                <a:cubicBezTo>
                  <a:pt x="0" y="2553"/>
                  <a:pt x="0" y="2553"/>
                  <a:pt x="0" y="2553"/>
                </a:cubicBezTo>
                <a:cubicBezTo>
                  <a:pt x="703" y="2552"/>
                  <a:pt x="1275" y="1980"/>
                  <a:pt x="1275" y="1277"/>
                </a:cubicBezTo>
                <a:close/>
              </a:path>
            </a:pathLst>
          </a:custGeom>
          <a:solidFill>
            <a:schemeClr val="accent6">
              <a:lumMod val="90000"/>
              <a:lumOff val="10000"/>
            </a:schemeClr>
          </a:solidFill>
          <a:ln>
            <a:noFill/>
          </a:ln>
          <a:effectLst>
            <a:innerShdw blurRad="50800" dist="50800">
              <a:prstClr val="black">
                <a:alpha val="50000"/>
              </a:prstClr>
            </a:innerShdw>
          </a:effectLst>
        </p:spPr>
        <p:txBody>
          <a:bodyPr vert="horz" wrap="square" lIns="91440" tIns="45720" rIns="91440" bIns="45720" numCol="1" anchor="t" anchorCtr="0" compatLnSpc="1">
            <a:prstTxWarp prst="textNoShape">
              <a:avLst/>
            </a:prstTxWarp>
          </a:bodyPr>
          <a:lstStyle/>
          <a:p>
            <a:endParaRPr lang="en-US" dirty="0"/>
          </a:p>
        </p:txBody>
      </p:sp>
      <p:sp>
        <p:nvSpPr>
          <p:cNvPr id="60" name="Freeform 59"/>
          <p:cNvSpPr>
            <a:spLocks/>
          </p:cNvSpPr>
          <p:nvPr/>
        </p:nvSpPr>
        <p:spPr bwMode="auto">
          <a:xfrm>
            <a:off x="643344" y="498147"/>
            <a:ext cx="2570163" cy="5714479"/>
          </a:xfrm>
          <a:custGeom>
            <a:avLst/>
            <a:gdLst>
              <a:gd name="T0" fmla="*/ 915 w 1294"/>
              <a:gd name="T1" fmla="*/ 380 h 2592"/>
              <a:gd name="T2" fmla="*/ 0 w 1294"/>
              <a:gd name="T3" fmla="*/ 0 h 2592"/>
              <a:gd name="T4" fmla="*/ 0 w 1294"/>
              <a:gd name="T5" fmla="*/ 20 h 2592"/>
              <a:gd name="T6" fmla="*/ 1275 w 1294"/>
              <a:gd name="T7" fmla="*/ 1296 h 2592"/>
              <a:gd name="T8" fmla="*/ 0 w 1294"/>
              <a:gd name="T9" fmla="*/ 2572 h 2592"/>
              <a:gd name="T10" fmla="*/ 0 w 1294"/>
              <a:gd name="T11" fmla="*/ 2592 h 2592"/>
              <a:gd name="T12" fmla="*/ 915 w 1294"/>
              <a:gd name="T13" fmla="*/ 2212 h 2592"/>
              <a:gd name="T14" fmla="*/ 1294 w 1294"/>
              <a:gd name="T15" fmla="*/ 1296 h 2592"/>
              <a:gd name="T16" fmla="*/ 915 w 1294"/>
              <a:gd name="T17" fmla="*/ 380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2592">
                <a:moveTo>
                  <a:pt x="915" y="380"/>
                </a:moveTo>
                <a:cubicBezTo>
                  <a:pt x="670" y="135"/>
                  <a:pt x="346" y="0"/>
                  <a:pt x="0" y="0"/>
                </a:cubicBezTo>
                <a:cubicBezTo>
                  <a:pt x="0" y="20"/>
                  <a:pt x="0" y="20"/>
                  <a:pt x="0" y="20"/>
                </a:cubicBezTo>
                <a:cubicBezTo>
                  <a:pt x="703" y="21"/>
                  <a:pt x="1275" y="593"/>
                  <a:pt x="1275" y="1296"/>
                </a:cubicBezTo>
                <a:cubicBezTo>
                  <a:pt x="1275" y="1999"/>
                  <a:pt x="703" y="2571"/>
                  <a:pt x="0" y="2572"/>
                </a:cubicBezTo>
                <a:cubicBezTo>
                  <a:pt x="0" y="2592"/>
                  <a:pt x="0" y="2592"/>
                  <a:pt x="0" y="2592"/>
                </a:cubicBezTo>
                <a:cubicBezTo>
                  <a:pt x="346" y="2592"/>
                  <a:pt x="670" y="2457"/>
                  <a:pt x="915" y="2212"/>
                </a:cubicBezTo>
                <a:cubicBezTo>
                  <a:pt x="1159" y="1968"/>
                  <a:pt x="1294" y="1642"/>
                  <a:pt x="1294" y="1296"/>
                </a:cubicBezTo>
                <a:cubicBezTo>
                  <a:pt x="1294" y="950"/>
                  <a:pt x="1159" y="624"/>
                  <a:pt x="915" y="38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1" name="Group 60"/>
          <p:cNvGrpSpPr/>
          <p:nvPr/>
        </p:nvGrpSpPr>
        <p:grpSpPr>
          <a:xfrm>
            <a:off x="1673412" y="697588"/>
            <a:ext cx="548640" cy="548640"/>
            <a:chOff x="1905000" y="941070"/>
            <a:chExt cx="548640" cy="548640"/>
          </a:xfrm>
        </p:grpSpPr>
        <p:sp>
          <p:nvSpPr>
            <p:cNvPr id="64" name="Oval 63"/>
            <p:cNvSpPr/>
            <p:nvPr/>
          </p:nvSpPr>
          <p:spPr>
            <a:xfrm>
              <a:off x="1905000" y="94107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996440" y="1032510"/>
              <a:ext cx="365760" cy="365760"/>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4" name="Straight Connector 73"/>
          <p:cNvCxnSpPr/>
          <p:nvPr/>
        </p:nvCxnSpPr>
        <p:spPr>
          <a:xfrm>
            <a:off x="2222052" y="971908"/>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2322396" y="1425266"/>
            <a:ext cx="548640" cy="548640"/>
            <a:chOff x="2225040" y="1891030"/>
            <a:chExt cx="548640" cy="548640"/>
          </a:xfrm>
        </p:grpSpPr>
        <p:sp>
          <p:nvSpPr>
            <p:cNvPr id="76" name="Oval 75"/>
            <p:cNvSpPr/>
            <p:nvPr/>
          </p:nvSpPr>
          <p:spPr>
            <a:xfrm>
              <a:off x="2225040" y="189103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2316480" y="1982470"/>
              <a:ext cx="365760" cy="36576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8" name="Straight Connector 77"/>
          <p:cNvCxnSpPr/>
          <p:nvPr/>
        </p:nvCxnSpPr>
        <p:spPr>
          <a:xfrm>
            <a:off x="2871036" y="1699586"/>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2805353" y="2256411"/>
            <a:ext cx="548640" cy="548640"/>
            <a:chOff x="2209800" y="2840990"/>
            <a:chExt cx="548640" cy="548640"/>
          </a:xfrm>
        </p:grpSpPr>
        <p:sp>
          <p:nvSpPr>
            <p:cNvPr id="80" name="Oval 79"/>
            <p:cNvSpPr/>
            <p:nvPr/>
          </p:nvSpPr>
          <p:spPr>
            <a:xfrm>
              <a:off x="2209800" y="284099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301240" y="2932430"/>
              <a:ext cx="365760" cy="365760"/>
            </a:xfrm>
            <a:prstGeom prst="ellipse">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2" name="Straight Connector 81"/>
          <p:cNvCxnSpPr/>
          <p:nvPr/>
        </p:nvCxnSpPr>
        <p:spPr>
          <a:xfrm>
            <a:off x="3353993" y="2530731"/>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3021764" y="3166725"/>
            <a:ext cx="548640" cy="548640"/>
            <a:chOff x="1828800" y="3790950"/>
            <a:chExt cx="548640" cy="548640"/>
          </a:xfrm>
        </p:grpSpPr>
        <p:sp>
          <p:nvSpPr>
            <p:cNvPr id="90" name="Oval 89"/>
            <p:cNvSpPr/>
            <p:nvPr/>
          </p:nvSpPr>
          <p:spPr>
            <a:xfrm>
              <a:off x="1828800" y="379095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920240" y="3882390"/>
              <a:ext cx="365760" cy="365760"/>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2" name="Straight Connector 91"/>
          <p:cNvCxnSpPr/>
          <p:nvPr/>
        </p:nvCxnSpPr>
        <p:spPr>
          <a:xfrm>
            <a:off x="3570404" y="3441045"/>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3297514" y="555504"/>
            <a:ext cx="3486992" cy="830997"/>
            <a:chOff x="-52264" y="844592"/>
            <a:chExt cx="3486992" cy="830997"/>
          </a:xfrm>
        </p:grpSpPr>
        <p:sp>
          <p:nvSpPr>
            <p:cNvPr id="94" name="TextBox 93"/>
            <p:cNvSpPr txBox="1"/>
            <p:nvPr/>
          </p:nvSpPr>
          <p:spPr>
            <a:xfrm>
              <a:off x="644577" y="1123683"/>
              <a:ext cx="2790151" cy="369332"/>
            </a:xfrm>
            <a:prstGeom prst="rect">
              <a:avLst/>
            </a:prstGeom>
            <a:noFill/>
          </p:spPr>
          <p:txBody>
            <a:bodyPr wrap="square" numCol="1" spcCol="640080" rtlCol="0">
              <a:spAutoFit/>
            </a:bodyPr>
            <a:lstStyle/>
            <a:p>
              <a:r>
                <a:rPr lang="fr-FR" dirty="0">
                  <a:latin typeface="Lucida Sans Unicode" panose="020B0602030504020204" pitchFamily="34" charset="0"/>
                  <a:cs typeface="Lucida Sans Unicode" panose="020B0602030504020204" pitchFamily="34" charset="0"/>
                </a:rPr>
                <a:t>C</a:t>
              </a:r>
              <a:r>
                <a:rPr lang="en-US" dirty="0">
                  <a:latin typeface="Lucida Sans Unicode" panose="020B0602030504020204" pitchFamily="34" charset="0"/>
                  <a:cs typeface="Lucida Sans Unicode" panose="020B0602030504020204" pitchFamily="34" charset="0"/>
                </a:rPr>
                <a:t>ONTEXTE DU PROJET</a:t>
              </a:r>
            </a:p>
          </p:txBody>
        </p:sp>
        <p:sp>
          <p:nvSpPr>
            <p:cNvPr id="95" name="TextBox 94"/>
            <p:cNvSpPr txBox="1"/>
            <p:nvPr/>
          </p:nvSpPr>
          <p:spPr>
            <a:xfrm>
              <a:off x="-52264" y="844592"/>
              <a:ext cx="809837" cy="830997"/>
            </a:xfrm>
            <a:prstGeom prst="rect">
              <a:avLst/>
            </a:prstGeom>
            <a:noFill/>
          </p:spPr>
          <p:txBody>
            <a:bodyPr wrap="none" rtlCol="0">
              <a:spAutoFit/>
            </a:bodyPr>
            <a:lstStyle/>
            <a:p>
              <a:r>
                <a:rPr lang="en-US" sz="4800" dirty="0">
                  <a:solidFill>
                    <a:schemeClr val="accent1"/>
                  </a:solidFill>
                  <a:latin typeface="+mj-lt"/>
                </a:rPr>
                <a:t>01</a:t>
              </a:r>
            </a:p>
          </p:txBody>
        </p:sp>
      </p:grpSp>
      <p:grpSp>
        <p:nvGrpSpPr>
          <p:cNvPr id="96" name="Group 95"/>
          <p:cNvGrpSpPr/>
          <p:nvPr/>
        </p:nvGrpSpPr>
        <p:grpSpPr>
          <a:xfrm>
            <a:off x="3930403" y="1284088"/>
            <a:ext cx="3626378" cy="830997"/>
            <a:chOff x="-52264" y="844592"/>
            <a:chExt cx="3626378" cy="830997"/>
          </a:xfrm>
        </p:grpSpPr>
        <p:sp>
          <p:nvSpPr>
            <p:cNvPr id="97" name="TextBox 96"/>
            <p:cNvSpPr txBox="1"/>
            <p:nvPr/>
          </p:nvSpPr>
          <p:spPr>
            <a:xfrm>
              <a:off x="717198" y="1118416"/>
              <a:ext cx="2856916" cy="369332"/>
            </a:xfrm>
            <a:prstGeom prst="rect">
              <a:avLst/>
            </a:prstGeom>
            <a:noFill/>
          </p:spPr>
          <p:txBody>
            <a:bodyPr wrap="square" numCol="1" spcCol="640080" rtlCol="0">
              <a:spAutoFit/>
            </a:bodyPr>
            <a:lstStyle/>
            <a:p>
              <a:r>
                <a:rPr lang="fr-FR" dirty="0">
                  <a:latin typeface="Lucida Sans Unicode" panose="020B0602030504020204" pitchFamily="34" charset="0"/>
                  <a:cs typeface="Lucida Sans Unicode" panose="020B0602030504020204" pitchFamily="34" charset="0"/>
                </a:rPr>
                <a:t>CONDUITE DU PROJET </a:t>
              </a:r>
              <a:endParaRPr lang="en-US" dirty="0">
                <a:latin typeface="Lucida Sans Unicode" panose="020B0602030504020204" pitchFamily="34" charset="0"/>
                <a:cs typeface="Lucida Sans Unicode" panose="020B0602030504020204" pitchFamily="34" charset="0"/>
              </a:endParaRPr>
            </a:p>
          </p:txBody>
        </p:sp>
        <p:sp>
          <p:nvSpPr>
            <p:cNvPr id="98" name="TextBox 97"/>
            <p:cNvSpPr txBox="1"/>
            <p:nvPr/>
          </p:nvSpPr>
          <p:spPr>
            <a:xfrm>
              <a:off x="-52264" y="844592"/>
              <a:ext cx="809837" cy="830997"/>
            </a:xfrm>
            <a:prstGeom prst="rect">
              <a:avLst/>
            </a:prstGeom>
            <a:noFill/>
          </p:spPr>
          <p:txBody>
            <a:bodyPr wrap="none" rtlCol="0">
              <a:spAutoFit/>
            </a:bodyPr>
            <a:lstStyle/>
            <a:p>
              <a:r>
                <a:rPr lang="en-US" sz="4800" dirty="0">
                  <a:solidFill>
                    <a:schemeClr val="accent2"/>
                  </a:solidFill>
                  <a:latin typeface="+mj-lt"/>
                </a:rPr>
                <a:t>02</a:t>
              </a:r>
            </a:p>
          </p:txBody>
        </p:sp>
      </p:grpSp>
      <p:grpSp>
        <p:nvGrpSpPr>
          <p:cNvPr id="104" name="Group 103"/>
          <p:cNvGrpSpPr/>
          <p:nvPr/>
        </p:nvGrpSpPr>
        <p:grpSpPr>
          <a:xfrm>
            <a:off x="4466824" y="2132688"/>
            <a:ext cx="3372488" cy="830997"/>
            <a:chOff x="-52264" y="844592"/>
            <a:chExt cx="3372488" cy="830997"/>
          </a:xfrm>
        </p:grpSpPr>
        <p:sp>
          <p:nvSpPr>
            <p:cNvPr id="105" name="TextBox 104"/>
            <p:cNvSpPr txBox="1"/>
            <p:nvPr/>
          </p:nvSpPr>
          <p:spPr>
            <a:xfrm>
              <a:off x="670303" y="1105569"/>
              <a:ext cx="2649921" cy="369332"/>
            </a:xfrm>
            <a:prstGeom prst="rect">
              <a:avLst/>
            </a:prstGeom>
            <a:noFill/>
          </p:spPr>
          <p:txBody>
            <a:bodyPr wrap="square" numCol="1" spcCol="640080" rtlCol="0">
              <a:spAutoFit/>
            </a:bodyPr>
            <a:lstStyle/>
            <a:p>
              <a:r>
                <a:rPr lang="fr-FR" dirty="0">
                  <a:latin typeface="Lucida Sans Unicode" panose="020B0602030504020204" pitchFamily="34" charset="0"/>
                  <a:cs typeface="Lucida Sans Unicode" panose="020B0602030504020204" pitchFamily="34" charset="0"/>
                </a:rPr>
                <a:t>ÉTUDE PRÉLIMINAIRE</a:t>
              </a:r>
              <a:endParaRPr lang="en-US" dirty="0">
                <a:latin typeface="Lucida Sans Unicode" panose="020B0602030504020204" pitchFamily="34" charset="0"/>
                <a:cs typeface="Lucida Sans Unicode" panose="020B0602030504020204" pitchFamily="34" charset="0"/>
              </a:endParaRPr>
            </a:p>
          </p:txBody>
        </p:sp>
        <p:sp>
          <p:nvSpPr>
            <p:cNvPr id="106" name="TextBox 105"/>
            <p:cNvSpPr txBox="1"/>
            <p:nvPr/>
          </p:nvSpPr>
          <p:spPr>
            <a:xfrm>
              <a:off x="-52264" y="844592"/>
              <a:ext cx="809837" cy="830997"/>
            </a:xfrm>
            <a:prstGeom prst="rect">
              <a:avLst/>
            </a:prstGeom>
            <a:noFill/>
          </p:spPr>
          <p:txBody>
            <a:bodyPr wrap="none" rtlCol="0">
              <a:spAutoFit/>
            </a:bodyPr>
            <a:lstStyle/>
            <a:p>
              <a:r>
                <a:rPr lang="en-US" sz="4800" dirty="0">
                  <a:solidFill>
                    <a:schemeClr val="accent3"/>
                  </a:solidFill>
                  <a:latin typeface="+mj-lt"/>
                </a:rPr>
                <a:t>03</a:t>
              </a:r>
            </a:p>
          </p:txBody>
        </p:sp>
      </p:grpSp>
      <p:grpSp>
        <p:nvGrpSpPr>
          <p:cNvPr id="107" name="Group 106"/>
          <p:cNvGrpSpPr/>
          <p:nvPr/>
        </p:nvGrpSpPr>
        <p:grpSpPr>
          <a:xfrm>
            <a:off x="4608610" y="3007922"/>
            <a:ext cx="6137336" cy="921991"/>
            <a:chOff x="-52264" y="844592"/>
            <a:chExt cx="6137336" cy="921991"/>
          </a:xfrm>
        </p:grpSpPr>
        <p:sp>
          <p:nvSpPr>
            <p:cNvPr id="113" name="TextBox 112"/>
            <p:cNvSpPr txBox="1"/>
            <p:nvPr/>
          </p:nvSpPr>
          <p:spPr>
            <a:xfrm>
              <a:off x="679383" y="1120252"/>
              <a:ext cx="5405689" cy="646331"/>
            </a:xfrm>
            <a:prstGeom prst="rect">
              <a:avLst/>
            </a:prstGeom>
            <a:noFill/>
          </p:spPr>
          <p:txBody>
            <a:bodyPr wrap="square" numCol="1" spcCol="640080" rtlCol="0">
              <a:spAutoFit/>
            </a:bodyPr>
            <a:lstStyle/>
            <a:p>
              <a:r>
                <a:rPr lang="en-US" dirty="0">
                  <a:latin typeface="Lucida Sans Unicode" panose="020B0602030504020204" pitchFamily="34" charset="0"/>
                  <a:cs typeface="Lucida Sans Unicode" panose="020B0602030504020204" pitchFamily="34" charset="0"/>
                </a:rPr>
                <a:t>SPÉCIFICATION GÉNÉRALES</a:t>
              </a:r>
            </a:p>
            <a:p>
              <a:endParaRPr lang="en-US" dirty="0">
                <a:latin typeface="Lucida Sans Unicode" panose="020B0602030504020204" pitchFamily="34" charset="0"/>
                <a:cs typeface="Lucida Sans Unicode" panose="020B0602030504020204" pitchFamily="34" charset="0"/>
              </a:endParaRPr>
            </a:p>
          </p:txBody>
        </p:sp>
        <p:sp>
          <p:nvSpPr>
            <p:cNvPr id="114" name="TextBox 113"/>
            <p:cNvSpPr txBox="1"/>
            <p:nvPr/>
          </p:nvSpPr>
          <p:spPr>
            <a:xfrm>
              <a:off x="-52264" y="844592"/>
              <a:ext cx="809837" cy="830997"/>
            </a:xfrm>
            <a:prstGeom prst="rect">
              <a:avLst/>
            </a:prstGeom>
            <a:noFill/>
          </p:spPr>
          <p:txBody>
            <a:bodyPr wrap="none" rtlCol="0">
              <a:spAutoFit/>
            </a:bodyPr>
            <a:lstStyle/>
            <a:p>
              <a:r>
                <a:rPr lang="en-US" sz="4800" dirty="0">
                  <a:solidFill>
                    <a:schemeClr val="accent4"/>
                  </a:solidFill>
                  <a:latin typeface="+mj-lt"/>
                </a:rPr>
                <a:t>04</a:t>
              </a:r>
            </a:p>
          </p:txBody>
        </p:sp>
      </p:grpSp>
      <p:sp>
        <p:nvSpPr>
          <p:cNvPr id="116" name="TextBox 115"/>
          <p:cNvSpPr txBox="1"/>
          <p:nvPr/>
        </p:nvSpPr>
        <p:spPr>
          <a:xfrm>
            <a:off x="1093594" y="2918571"/>
            <a:ext cx="1220206" cy="707886"/>
          </a:xfrm>
          <a:prstGeom prst="rect">
            <a:avLst/>
          </a:prstGeom>
          <a:noFill/>
        </p:spPr>
        <p:txBody>
          <a:bodyPr wrap="none" rtlCol="0">
            <a:spAutoFit/>
          </a:bodyPr>
          <a:lstStyle/>
          <a:p>
            <a:r>
              <a:rPr lang="fr-FR" sz="4000" dirty="0">
                <a:solidFill>
                  <a:schemeClr val="bg1">
                    <a:lumMod val="95000"/>
                  </a:schemeClr>
                </a:solidFill>
                <a:latin typeface="Lucida Sans Unicode" panose="020B0602030504020204" pitchFamily="34" charset="0"/>
                <a:cs typeface="Lucida Sans Unicode" panose="020B0602030504020204" pitchFamily="34" charset="0"/>
              </a:rPr>
              <a:t>Plan</a:t>
            </a:r>
            <a:endParaRPr lang="en-US" sz="4000" dirty="0">
              <a:solidFill>
                <a:schemeClr val="bg1">
                  <a:lumMod val="95000"/>
                </a:schemeClr>
              </a:solidFill>
              <a:latin typeface="Lucida Sans Unicode" panose="020B0602030504020204" pitchFamily="34" charset="0"/>
              <a:cs typeface="Lucida Sans Unicode" panose="020B0602030504020204" pitchFamily="34" charset="0"/>
            </a:endParaRPr>
          </a:p>
        </p:txBody>
      </p:sp>
      <p:sp>
        <p:nvSpPr>
          <p:cNvPr id="118" name="Freeform 36"/>
          <p:cNvSpPr>
            <a:spLocks/>
          </p:cNvSpPr>
          <p:nvPr/>
        </p:nvSpPr>
        <p:spPr bwMode="auto">
          <a:xfrm flipH="1">
            <a:off x="7407581" y="3879850"/>
            <a:ext cx="4038600" cy="2978150"/>
          </a:xfrm>
          <a:custGeom>
            <a:avLst/>
            <a:gdLst>
              <a:gd name="T0" fmla="*/ 0 w 5760"/>
              <a:gd name="T1" fmla="*/ 0 h 2144"/>
              <a:gd name="T2" fmla="*/ 0 w 5760"/>
              <a:gd name="T3" fmla="*/ 2144 h 2144"/>
              <a:gd name="T4" fmla="*/ 5760 w 5760"/>
              <a:gd name="T5" fmla="*/ 2144 h 2144"/>
              <a:gd name="T6" fmla="*/ 0 w 5760"/>
              <a:gd name="T7" fmla="*/ 0 h 2144"/>
            </a:gdLst>
            <a:ahLst/>
            <a:cxnLst>
              <a:cxn ang="0">
                <a:pos x="T0" y="T1"/>
              </a:cxn>
              <a:cxn ang="0">
                <a:pos x="T2" y="T3"/>
              </a:cxn>
              <a:cxn ang="0">
                <a:pos x="T4" y="T5"/>
              </a:cxn>
              <a:cxn ang="0">
                <a:pos x="T6" y="T7"/>
              </a:cxn>
            </a:cxnLst>
            <a:rect l="0" t="0" r="r" b="b"/>
            <a:pathLst>
              <a:path w="5760" h="2144">
                <a:moveTo>
                  <a:pt x="0" y="0"/>
                </a:moveTo>
                <a:lnTo>
                  <a:pt x="0" y="2144"/>
                </a:lnTo>
                <a:lnTo>
                  <a:pt x="5760" y="2144"/>
                </a:ln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D8D86293-73AA-46CB-8DBE-B5FD1653FBA8}"/>
              </a:ext>
            </a:extLst>
          </p:cNvPr>
          <p:cNvGrpSpPr/>
          <p:nvPr/>
        </p:nvGrpSpPr>
        <p:grpSpPr>
          <a:xfrm>
            <a:off x="2805353" y="4049066"/>
            <a:ext cx="548640" cy="548640"/>
            <a:chOff x="1828800" y="3790950"/>
            <a:chExt cx="548640" cy="548640"/>
          </a:xfrm>
        </p:grpSpPr>
        <p:sp>
          <p:nvSpPr>
            <p:cNvPr id="54" name="Oval 53">
              <a:extLst>
                <a:ext uri="{FF2B5EF4-FFF2-40B4-BE49-F238E27FC236}">
                  <a16:creationId xmlns:a16="http://schemas.microsoft.com/office/drawing/2014/main" id="{7FD6BD97-8B8E-4F9C-96AD-6697C6F62AB0}"/>
                </a:ext>
              </a:extLst>
            </p:cNvPr>
            <p:cNvSpPr/>
            <p:nvPr/>
          </p:nvSpPr>
          <p:spPr>
            <a:xfrm>
              <a:off x="1828800" y="379095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91DB6EEF-361C-46BD-8DC3-1E07A5C410D1}"/>
                </a:ext>
              </a:extLst>
            </p:cNvPr>
            <p:cNvSpPr/>
            <p:nvPr/>
          </p:nvSpPr>
          <p:spPr>
            <a:xfrm>
              <a:off x="1920240" y="3882390"/>
              <a:ext cx="365760" cy="36576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6" name="Straight Connector 55">
            <a:extLst>
              <a:ext uri="{FF2B5EF4-FFF2-40B4-BE49-F238E27FC236}">
                <a16:creationId xmlns:a16="http://schemas.microsoft.com/office/drawing/2014/main" id="{BC071BFB-32D0-4B45-B03E-0341E763A894}"/>
              </a:ext>
            </a:extLst>
          </p:cNvPr>
          <p:cNvCxnSpPr/>
          <p:nvPr/>
        </p:nvCxnSpPr>
        <p:spPr>
          <a:xfrm>
            <a:off x="3353993" y="4323386"/>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285FD5BE-A8C8-4BF0-AC0C-3FF2284FED58}"/>
              </a:ext>
            </a:extLst>
          </p:cNvPr>
          <p:cNvGrpSpPr/>
          <p:nvPr/>
        </p:nvGrpSpPr>
        <p:grpSpPr>
          <a:xfrm>
            <a:off x="4470994" y="3907888"/>
            <a:ext cx="5310424" cy="830997"/>
            <a:chOff x="-52264" y="844592"/>
            <a:chExt cx="5310424" cy="830997"/>
          </a:xfrm>
        </p:grpSpPr>
        <p:sp>
          <p:nvSpPr>
            <p:cNvPr id="58" name="TextBox 57">
              <a:extLst>
                <a:ext uri="{FF2B5EF4-FFF2-40B4-BE49-F238E27FC236}">
                  <a16:creationId xmlns:a16="http://schemas.microsoft.com/office/drawing/2014/main" id="{54C4A331-FAD7-4821-A558-EBDF591841F5}"/>
                </a:ext>
              </a:extLst>
            </p:cNvPr>
            <p:cNvSpPr txBox="1"/>
            <p:nvPr/>
          </p:nvSpPr>
          <p:spPr>
            <a:xfrm>
              <a:off x="708747" y="1142277"/>
              <a:ext cx="4549413" cy="369332"/>
            </a:xfrm>
            <a:prstGeom prst="rect">
              <a:avLst/>
            </a:prstGeom>
            <a:noFill/>
          </p:spPr>
          <p:txBody>
            <a:bodyPr wrap="square" numCol="1" spcCol="640080" rtlCol="0">
              <a:spAutoFit/>
            </a:bodyPr>
            <a:lstStyle/>
            <a:p>
              <a:r>
                <a:rPr lang="fr-FR" dirty="0">
                  <a:latin typeface="Lucida Sans Unicode" panose="020B0602030504020204" pitchFamily="34" charset="0"/>
                  <a:cs typeface="Lucida Sans Unicode" panose="020B0602030504020204" pitchFamily="34" charset="0"/>
                </a:rPr>
                <a:t>ANALYSE ET CONCEPTION</a:t>
              </a:r>
              <a:endParaRPr lang="en-US" dirty="0">
                <a:latin typeface="Lucida Sans Unicode" panose="020B0602030504020204" pitchFamily="34" charset="0"/>
                <a:cs typeface="Lucida Sans Unicode" panose="020B0602030504020204" pitchFamily="34" charset="0"/>
              </a:endParaRPr>
            </a:p>
          </p:txBody>
        </p:sp>
        <p:sp>
          <p:nvSpPr>
            <p:cNvPr id="62" name="TextBox 61">
              <a:extLst>
                <a:ext uri="{FF2B5EF4-FFF2-40B4-BE49-F238E27FC236}">
                  <a16:creationId xmlns:a16="http://schemas.microsoft.com/office/drawing/2014/main" id="{5B156681-4954-476F-B697-5BC320570EAC}"/>
                </a:ext>
              </a:extLst>
            </p:cNvPr>
            <p:cNvSpPr txBox="1"/>
            <p:nvPr/>
          </p:nvSpPr>
          <p:spPr>
            <a:xfrm>
              <a:off x="-52264" y="844592"/>
              <a:ext cx="809837" cy="830997"/>
            </a:xfrm>
            <a:prstGeom prst="rect">
              <a:avLst/>
            </a:prstGeom>
            <a:noFill/>
          </p:spPr>
          <p:txBody>
            <a:bodyPr wrap="none" rtlCol="0">
              <a:spAutoFit/>
            </a:bodyPr>
            <a:lstStyle/>
            <a:p>
              <a:r>
                <a:rPr lang="en-US" sz="4800" dirty="0">
                  <a:solidFill>
                    <a:srgbClr val="00B0F0"/>
                  </a:solidFill>
                  <a:latin typeface="+mj-lt"/>
                </a:rPr>
                <a:t>05</a:t>
              </a:r>
            </a:p>
          </p:txBody>
        </p:sp>
      </p:grpSp>
      <p:grpSp>
        <p:nvGrpSpPr>
          <p:cNvPr id="139" name="Group 138">
            <a:extLst>
              <a:ext uri="{FF2B5EF4-FFF2-40B4-BE49-F238E27FC236}">
                <a16:creationId xmlns:a16="http://schemas.microsoft.com/office/drawing/2014/main" id="{ABE5F8DB-4C8D-4DFF-920A-0FF16D264DBF}"/>
              </a:ext>
            </a:extLst>
          </p:cNvPr>
          <p:cNvGrpSpPr/>
          <p:nvPr/>
        </p:nvGrpSpPr>
        <p:grpSpPr>
          <a:xfrm>
            <a:off x="2328714" y="4849028"/>
            <a:ext cx="548640" cy="548640"/>
            <a:chOff x="1828800" y="3790950"/>
            <a:chExt cx="548640" cy="548640"/>
          </a:xfrm>
        </p:grpSpPr>
        <p:sp>
          <p:nvSpPr>
            <p:cNvPr id="140" name="Oval 139">
              <a:extLst>
                <a:ext uri="{FF2B5EF4-FFF2-40B4-BE49-F238E27FC236}">
                  <a16:creationId xmlns:a16="http://schemas.microsoft.com/office/drawing/2014/main" id="{83F7BC96-1E86-4133-8715-FDAF6B0419E3}"/>
                </a:ext>
              </a:extLst>
            </p:cNvPr>
            <p:cNvSpPr/>
            <p:nvPr/>
          </p:nvSpPr>
          <p:spPr>
            <a:xfrm>
              <a:off x="1828800" y="379095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B5119D32-081A-41D2-8B68-29447B65A848}"/>
                </a:ext>
              </a:extLst>
            </p:cNvPr>
            <p:cNvSpPr/>
            <p:nvPr/>
          </p:nvSpPr>
          <p:spPr>
            <a:xfrm>
              <a:off x="1920240" y="3882390"/>
              <a:ext cx="365760" cy="365760"/>
            </a:xfrm>
            <a:prstGeom prst="ellipse">
              <a:avLst/>
            </a:prstGeom>
            <a:solidFill>
              <a:schemeClr val="accent4">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2" name="Straight Connector 141">
            <a:extLst>
              <a:ext uri="{FF2B5EF4-FFF2-40B4-BE49-F238E27FC236}">
                <a16:creationId xmlns:a16="http://schemas.microsoft.com/office/drawing/2014/main" id="{ED27C544-AB31-4375-B1D2-73E04776B605}"/>
              </a:ext>
            </a:extLst>
          </p:cNvPr>
          <p:cNvCxnSpPr/>
          <p:nvPr/>
        </p:nvCxnSpPr>
        <p:spPr>
          <a:xfrm>
            <a:off x="2871036" y="5123348"/>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5DA64409-4EBD-48BA-9AF6-BA05BF29A3BA}"/>
              </a:ext>
            </a:extLst>
          </p:cNvPr>
          <p:cNvGrpSpPr/>
          <p:nvPr/>
        </p:nvGrpSpPr>
        <p:grpSpPr>
          <a:xfrm>
            <a:off x="3994355" y="4707850"/>
            <a:ext cx="2813710" cy="830997"/>
            <a:chOff x="-52264" y="844592"/>
            <a:chExt cx="2813710" cy="830997"/>
          </a:xfrm>
        </p:grpSpPr>
        <p:sp>
          <p:nvSpPr>
            <p:cNvPr id="144" name="TextBox 143">
              <a:extLst>
                <a:ext uri="{FF2B5EF4-FFF2-40B4-BE49-F238E27FC236}">
                  <a16:creationId xmlns:a16="http://schemas.microsoft.com/office/drawing/2014/main" id="{0329A905-0BEA-42F8-B053-6CE60AF8238A}"/>
                </a:ext>
              </a:extLst>
            </p:cNvPr>
            <p:cNvSpPr txBox="1"/>
            <p:nvPr/>
          </p:nvSpPr>
          <p:spPr>
            <a:xfrm>
              <a:off x="653246" y="1138835"/>
              <a:ext cx="2108200" cy="369332"/>
            </a:xfrm>
            <a:prstGeom prst="rect">
              <a:avLst/>
            </a:prstGeom>
            <a:noFill/>
          </p:spPr>
          <p:txBody>
            <a:bodyPr wrap="square" numCol="1" spcCol="640080" rtlCol="0">
              <a:spAutoFit/>
            </a:bodyPr>
            <a:lstStyle/>
            <a:p>
              <a:r>
                <a:rPr lang="en-US" dirty="0">
                  <a:latin typeface="Lucida Sans Unicode" panose="020B0602030504020204" pitchFamily="34" charset="0"/>
                  <a:cs typeface="Lucida Sans Unicode" panose="020B0602030504020204" pitchFamily="34" charset="0"/>
                </a:rPr>
                <a:t>RÉALISATION</a:t>
              </a:r>
            </a:p>
          </p:txBody>
        </p:sp>
        <p:sp>
          <p:nvSpPr>
            <p:cNvPr id="145" name="TextBox 144">
              <a:extLst>
                <a:ext uri="{FF2B5EF4-FFF2-40B4-BE49-F238E27FC236}">
                  <a16:creationId xmlns:a16="http://schemas.microsoft.com/office/drawing/2014/main" id="{B2F1DF48-7E97-4A50-96A4-16920EB042A8}"/>
                </a:ext>
              </a:extLst>
            </p:cNvPr>
            <p:cNvSpPr txBox="1"/>
            <p:nvPr/>
          </p:nvSpPr>
          <p:spPr>
            <a:xfrm>
              <a:off x="-52264" y="844592"/>
              <a:ext cx="809837" cy="830997"/>
            </a:xfrm>
            <a:prstGeom prst="rect">
              <a:avLst/>
            </a:prstGeom>
            <a:noFill/>
          </p:spPr>
          <p:txBody>
            <a:bodyPr wrap="none" rtlCol="0">
              <a:spAutoFit/>
            </a:bodyPr>
            <a:lstStyle/>
            <a:p>
              <a:r>
                <a:rPr lang="en-US" sz="4800" dirty="0">
                  <a:solidFill>
                    <a:schemeClr val="accent4">
                      <a:lumMod val="50000"/>
                    </a:schemeClr>
                  </a:solidFill>
                  <a:latin typeface="+mj-lt"/>
                </a:rPr>
                <a:t>06</a:t>
              </a:r>
            </a:p>
          </p:txBody>
        </p:sp>
      </p:grpSp>
      <p:grpSp>
        <p:nvGrpSpPr>
          <p:cNvPr id="146" name="Group 145">
            <a:extLst>
              <a:ext uri="{FF2B5EF4-FFF2-40B4-BE49-F238E27FC236}">
                <a16:creationId xmlns:a16="http://schemas.microsoft.com/office/drawing/2014/main" id="{91D782BC-0233-43D4-8588-A8B74F07225A}"/>
              </a:ext>
            </a:extLst>
          </p:cNvPr>
          <p:cNvGrpSpPr/>
          <p:nvPr/>
        </p:nvGrpSpPr>
        <p:grpSpPr>
          <a:xfrm>
            <a:off x="1678544" y="5633649"/>
            <a:ext cx="548640" cy="548640"/>
            <a:chOff x="1828800" y="3790950"/>
            <a:chExt cx="548640" cy="548640"/>
          </a:xfrm>
        </p:grpSpPr>
        <p:sp>
          <p:nvSpPr>
            <p:cNvPr id="147" name="Oval 146">
              <a:extLst>
                <a:ext uri="{FF2B5EF4-FFF2-40B4-BE49-F238E27FC236}">
                  <a16:creationId xmlns:a16="http://schemas.microsoft.com/office/drawing/2014/main" id="{0DEA9FA7-B3F2-4A15-9779-0BD80C420D36}"/>
                </a:ext>
              </a:extLst>
            </p:cNvPr>
            <p:cNvSpPr/>
            <p:nvPr/>
          </p:nvSpPr>
          <p:spPr>
            <a:xfrm>
              <a:off x="1828800" y="3790950"/>
              <a:ext cx="548640" cy="54864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091B2B1A-48A9-4CCA-BE3E-C2E338737204}"/>
                </a:ext>
              </a:extLst>
            </p:cNvPr>
            <p:cNvSpPr/>
            <p:nvPr/>
          </p:nvSpPr>
          <p:spPr>
            <a:xfrm>
              <a:off x="1920240" y="3882390"/>
              <a:ext cx="365760" cy="36576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9" name="Straight Connector 148">
            <a:extLst>
              <a:ext uri="{FF2B5EF4-FFF2-40B4-BE49-F238E27FC236}">
                <a16:creationId xmlns:a16="http://schemas.microsoft.com/office/drawing/2014/main" id="{E4637D94-C150-4473-9713-D1ED2ABCD91B}"/>
              </a:ext>
            </a:extLst>
          </p:cNvPr>
          <p:cNvCxnSpPr/>
          <p:nvPr/>
        </p:nvCxnSpPr>
        <p:spPr>
          <a:xfrm>
            <a:off x="2227184" y="5907969"/>
            <a:ext cx="899160" cy="0"/>
          </a:xfrm>
          <a:prstGeom prst="line">
            <a:avLst/>
          </a:prstGeom>
          <a:ln w="254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43B770D2-D045-41DF-A547-92FC44A7A7FB}"/>
              </a:ext>
            </a:extLst>
          </p:cNvPr>
          <p:cNvGrpSpPr/>
          <p:nvPr/>
        </p:nvGrpSpPr>
        <p:grpSpPr>
          <a:xfrm>
            <a:off x="3344185" y="5492471"/>
            <a:ext cx="4987737" cy="830997"/>
            <a:chOff x="-52264" y="844592"/>
            <a:chExt cx="4987737" cy="830997"/>
          </a:xfrm>
        </p:grpSpPr>
        <p:sp>
          <p:nvSpPr>
            <p:cNvPr id="151" name="TextBox 150">
              <a:extLst>
                <a:ext uri="{FF2B5EF4-FFF2-40B4-BE49-F238E27FC236}">
                  <a16:creationId xmlns:a16="http://schemas.microsoft.com/office/drawing/2014/main" id="{163E82C4-D954-41E4-9E0B-ADF99E2CF74B}"/>
                </a:ext>
              </a:extLst>
            </p:cNvPr>
            <p:cNvSpPr txBox="1"/>
            <p:nvPr/>
          </p:nvSpPr>
          <p:spPr>
            <a:xfrm>
              <a:off x="623535" y="1117904"/>
              <a:ext cx="4311938" cy="369332"/>
            </a:xfrm>
            <a:prstGeom prst="rect">
              <a:avLst/>
            </a:prstGeom>
            <a:noFill/>
          </p:spPr>
          <p:txBody>
            <a:bodyPr wrap="square" numCol="1" spcCol="640080" rtlCol="0">
              <a:spAutoFit/>
            </a:bodyPr>
            <a:lstStyle/>
            <a:p>
              <a:r>
                <a:rPr lang="fr-FR" dirty="0">
                  <a:latin typeface="Lucida Sans Unicode" panose="020B0602030504020204" pitchFamily="34" charset="0"/>
                  <a:cs typeface="Lucida Sans Unicode" panose="020B0602030504020204" pitchFamily="34" charset="0"/>
                </a:rPr>
                <a:t>CONCLUSION ET PERSPECTIVES</a:t>
              </a:r>
              <a:endParaRPr lang="en-US" dirty="0">
                <a:latin typeface="Lucida Sans Unicode" panose="020B0602030504020204" pitchFamily="34" charset="0"/>
                <a:cs typeface="Lucida Sans Unicode" panose="020B0602030504020204" pitchFamily="34" charset="0"/>
              </a:endParaRPr>
            </a:p>
          </p:txBody>
        </p:sp>
        <p:sp>
          <p:nvSpPr>
            <p:cNvPr id="152" name="TextBox 151">
              <a:extLst>
                <a:ext uri="{FF2B5EF4-FFF2-40B4-BE49-F238E27FC236}">
                  <a16:creationId xmlns:a16="http://schemas.microsoft.com/office/drawing/2014/main" id="{267E8E01-5132-4F08-B000-9455F437C65B}"/>
                </a:ext>
              </a:extLst>
            </p:cNvPr>
            <p:cNvSpPr txBox="1"/>
            <p:nvPr/>
          </p:nvSpPr>
          <p:spPr>
            <a:xfrm>
              <a:off x="-52264" y="844592"/>
              <a:ext cx="809837" cy="830997"/>
            </a:xfrm>
            <a:prstGeom prst="rect">
              <a:avLst/>
            </a:prstGeom>
            <a:noFill/>
          </p:spPr>
          <p:txBody>
            <a:bodyPr wrap="none" rtlCol="0">
              <a:spAutoFit/>
            </a:bodyPr>
            <a:lstStyle/>
            <a:p>
              <a:r>
                <a:rPr lang="en-US" sz="4800" dirty="0">
                  <a:solidFill>
                    <a:srgbClr val="7030A0"/>
                  </a:solidFill>
                  <a:latin typeface="+mj-lt"/>
                </a:rPr>
                <a:t>07</a:t>
              </a:r>
            </a:p>
          </p:txBody>
        </p:sp>
      </p:grpSp>
    </p:spTree>
    <p:extLst>
      <p:ext uri="{BB962C8B-B14F-4D97-AF65-F5344CB8AC3E}">
        <p14:creationId xmlns:p14="http://schemas.microsoft.com/office/powerpoint/2010/main" val="8493220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left)">
                                      <p:cBhvr>
                                        <p:cTn id="24" dur="500"/>
                                        <p:tgtEl>
                                          <p:spTgt spid="7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wipe(left)">
                                      <p:cBhvr>
                                        <p:cTn id="28" dur="500"/>
                                        <p:tgtEl>
                                          <p:spTgt spid="93"/>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wipe(left)">
                                      <p:cBhvr>
                                        <p:cTn id="36" dur="500"/>
                                        <p:tgtEl>
                                          <p:spTgt spid="78"/>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left)">
                                      <p:cBhvr>
                                        <p:cTn id="48" dur="500"/>
                                        <p:tgtEl>
                                          <p:spTgt spid="82"/>
                                        </p:tgtEl>
                                      </p:cBhvr>
                                    </p:animEffect>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left)">
                                      <p:cBhvr>
                                        <p:cTn id="52" dur="500"/>
                                        <p:tgtEl>
                                          <p:spTgt spid="104"/>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500"/>
                                        <p:tgtEl>
                                          <p:spTgt spid="83"/>
                                        </p:tgtEl>
                                      </p:cBhvr>
                                    </p:animEffect>
                                  </p:childTnLst>
                                </p:cTn>
                              </p:par>
                            </p:childTnLst>
                          </p:cTn>
                        </p:par>
                        <p:par>
                          <p:cTn id="57" fill="hold">
                            <p:stCondLst>
                              <p:cond delay="6000"/>
                            </p:stCondLst>
                            <p:childTnLst>
                              <p:par>
                                <p:cTn id="58" presetID="22" presetClass="entr" presetSubtype="8" fill="hold" nodeType="after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wipe(left)">
                                      <p:cBhvr>
                                        <p:cTn id="60" dur="500"/>
                                        <p:tgtEl>
                                          <p:spTgt spid="92"/>
                                        </p:tgtEl>
                                      </p:cBhvr>
                                    </p:animEffec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wipe(left)">
                                      <p:cBhvr>
                                        <p:cTn id="64" dur="500"/>
                                        <p:tgtEl>
                                          <p:spTgt spid="107"/>
                                        </p:tgtEl>
                                      </p:cBhvr>
                                    </p:animEffect>
                                  </p:childTnLst>
                                </p:cTn>
                              </p:par>
                            </p:childTnLst>
                          </p:cTn>
                        </p:par>
                        <p:par>
                          <p:cTn id="65" fill="hold">
                            <p:stCondLst>
                              <p:cond delay="7000"/>
                            </p:stCondLst>
                            <p:childTnLst>
                              <p:par>
                                <p:cTn id="66" presetID="10" presetClass="entr" presetSubtype="0" fill="hold" nodeType="after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par>
                          <p:cTn id="73" fill="hold">
                            <p:stCondLst>
                              <p:cond delay="8000"/>
                            </p:stCondLst>
                            <p:childTnLst>
                              <p:par>
                                <p:cTn id="74" presetID="22" presetClass="entr" presetSubtype="8" fill="hold" nodeType="after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left)">
                                      <p:cBhvr>
                                        <p:cTn id="76" dur="500"/>
                                        <p:tgtEl>
                                          <p:spTgt spid="57"/>
                                        </p:tgtEl>
                                      </p:cBhvr>
                                    </p:animEffect>
                                  </p:childTnLst>
                                </p:cTn>
                              </p:par>
                            </p:childTnLst>
                          </p:cTn>
                        </p:par>
                        <p:par>
                          <p:cTn id="77" fill="hold">
                            <p:stCondLst>
                              <p:cond delay="8500"/>
                            </p:stCondLst>
                            <p:childTnLst>
                              <p:par>
                                <p:cTn id="78" presetID="10" presetClass="entr" presetSubtype="0" fill="hold" nodeType="afterEffect">
                                  <p:stCondLst>
                                    <p:cond delay="0"/>
                                  </p:stCondLst>
                                  <p:childTnLst>
                                    <p:set>
                                      <p:cBhvr>
                                        <p:cTn id="79" dur="1" fill="hold">
                                          <p:stCondLst>
                                            <p:cond delay="0"/>
                                          </p:stCondLst>
                                        </p:cTn>
                                        <p:tgtEl>
                                          <p:spTgt spid="139"/>
                                        </p:tgtEl>
                                        <p:attrNameLst>
                                          <p:attrName>style.visibility</p:attrName>
                                        </p:attrNameLst>
                                      </p:cBhvr>
                                      <p:to>
                                        <p:strVal val="visible"/>
                                      </p:to>
                                    </p:set>
                                    <p:animEffect transition="in" filter="fade">
                                      <p:cBhvr>
                                        <p:cTn id="80" dur="500"/>
                                        <p:tgtEl>
                                          <p:spTgt spid="139"/>
                                        </p:tgtEl>
                                      </p:cBhvr>
                                    </p:animEffect>
                                  </p:childTnLst>
                                </p:cTn>
                              </p:par>
                            </p:childTnLst>
                          </p:cTn>
                        </p:par>
                        <p:par>
                          <p:cTn id="81" fill="hold">
                            <p:stCondLst>
                              <p:cond delay="9000"/>
                            </p:stCondLst>
                            <p:childTnLst>
                              <p:par>
                                <p:cTn id="82" presetID="22" presetClass="entr" presetSubtype="8" fill="hold" nodeType="afterEffect">
                                  <p:stCondLst>
                                    <p:cond delay="0"/>
                                  </p:stCondLst>
                                  <p:childTnLst>
                                    <p:set>
                                      <p:cBhvr>
                                        <p:cTn id="83" dur="1" fill="hold">
                                          <p:stCondLst>
                                            <p:cond delay="0"/>
                                          </p:stCondLst>
                                        </p:cTn>
                                        <p:tgtEl>
                                          <p:spTgt spid="142"/>
                                        </p:tgtEl>
                                        <p:attrNameLst>
                                          <p:attrName>style.visibility</p:attrName>
                                        </p:attrNameLst>
                                      </p:cBhvr>
                                      <p:to>
                                        <p:strVal val="visible"/>
                                      </p:to>
                                    </p:set>
                                    <p:animEffect transition="in" filter="wipe(left)">
                                      <p:cBhvr>
                                        <p:cTn id="84" dur="500"/>
                                        <p:tgtEl>
                                          <p:spTgt spid="142"/>
                                        </p:tgtEl>
                                      </p:cBhvr>
                                    </p:animEffect>
                                  </p:childTnLst>
                                </p:cTn>
                              </p:par>
                            </p:childTnLst>
                          </p:cTn>
                        </p:par>
                        <p:par>
                          <p:cTn id="85" fill="hold">
                            <p:stCondLst>
                              <p:cond delay="9500"/>
                            </p:stCondLst>
                            <p:childTnLst>
                              <p:par>
                                <p:cTn id="86" presetID="22" presetClass="entr" presetSubtype="8"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wipe(left)">
                                      <p:cBhvr>
                                        <p:cTn id="88" dur="500"/>
                                        <p:tgtEl>
                                          <p:spTgt spid="143"/>
                                        </p:tgtEl>
                                      </p:cBhvr>
                                    </p:animEffect>
                                  </p:childTnLst>
                                </p:cTn>
                              </p:par>
                            </p:childTnLst>
                          </p:cTn>
                        </p:par>
                        <p:par>
                          <p:cTn id="89" fill="hold">
                            <p:stCondLst>
                              <p:cond delay="10000"/>
                            </p:stCondLst>
                            <p:childTnLst>
                              <p:par>
                                <p:cTn id="90" presetID="10" presetClass="entr" presetSubtype="0" fill="hold" nodeType="afterEffect">
                                  <p:stCondLst>
                                    <p:cond delay="0"/>
                                  </p:stCondLst>
                                  <p:childTnLst>
                                    <p:set>
                                      <p:cBhvr>
                                        <p:cTn id="91" dur="1" fill="hold">
                                          <p:stCondLst>
                                            <p:cond delay="0"/>
                                          </p:stCondLst>
                                        </p:cTn>
                                        <p:tgtEl>
                                          <p:spTgt spid="146"/>
                                        </p:tgtEl>
                                        <p:attrNameLst>
                                          <p:attrName>style.visibility</p:attrName>
                                        </p:attrNameLst>
                                      </p:cBhvr>
                                      <p:to>
                                        <p:strVal val="visible"/>
                                      </p:to>
                                    </p:set>
                                    <p:animEffect transition="in" filter="fade">
                                      <p:cBhvr>
                                        <p:cTn id="92" dur="500"/>
                                        <p:tgtEl>
                                          <p:spTgt spid="146"/>
                                        </p:tgtEl>
                                      </p:cBhvr>
                                    </p:animEffect>
                                  </p:childTnLst>
                                </p:cTn>
                              </p:par>
                            </p:childTnLst>
                          </p:cTn>
                        </p:par>
                        <p:par>
                          <p:cTn id="93" fill="hold">
                            <p:stCondLst>
                              <p:cond delay="10500"/>
                            </p:stCondLst>
                            <p:childTnLst>
                              <p:par>
                                <p:cTn id="94" presetID="22" presetClass="entr" presetSubtype="8" fill="hold" nodeType="afterEffect">
                                  <p:stCondLst>
                                    <p:cond delay="0"/>
                                  </p:stCondLst>
                                  <p:childTnLst>
                                    <p:set>
                                      <p:cBhvr>
                                        <p:cTn id="95" dur="1" fill="hold">
                                          <p:stCondLst>
                                            <p:cond delay="0"/>
                                          </p:stCondLst>
                                        </p:cTn>
                                        <p:tgtEl>
                                          <p:spTgt spid="149"/>
                                        </p:tgtEl>
                                        <p:attrNameLst>
                                          <p:attrName>style.visibility</p:attrName>
                                        </p:attrNameLst>
                                      </p:cBhvr>
                                      <p:to>
                                        <p:strVal val="visible"/>
                                      </p:to>
                                    </p:set>
                                    <p:animEffect transition="in" filter="wipe(left)">
                                      <p:cBhvr>
                                        <p:cTn id="96" dur="500"/>
                                        <p:tgtEl>
                                          <p:spTgt spid="149"/>
                                        </p:tgtEl>
                                      </p:cBhvr>
                                    </p:animEffect>
                                  </p:childTnLst>
                                </p:cTn>
                              </p:par>
                            </p:childTnLst>
                          </p:cTn>
                        </p:par>
                        <p:par>
                          <p:cTn id="97" fill="hold">
                            <p:stCondLst>
                              <p:cond delay="11000"/>
                            </p:stCondLst>
                            <p:childTnLst>
                              <p:par>
                                <p:cTn id="98" presetID="22" presetClass="entr" presetSubtype="8" fill="hold" nodeType="afterEffect">
                                  <p:stCondLst>
                                    <p:cond delay="0"/>
                                  </p:stCondLst>
                                  <p:childTnLst>
                                    <p:set>
                                      <p:cBhvr>
                                        <p:cTn id="99" dur="1" fill="hold">
                                          <p:stCondLst>
                                            <p:cond delay="0"/>
                                          </p:stCondLst>
                                        </p:cTn>
                                        <p:tgtEl>
                                          <p:spTgt spid="150"/>
                                        </p:tgtEl>
                                        <p:attrNameLst>
                                          <p:attrName>style.visibility</p:attrName>
                                        </p:attrNameLst>
                                      </p:cBhvr>
                                      <p:to>
                                        <p:strVal val="visible"/>
                                      </p:to>
                                    </p:set>
                                    <p:animEffect transition="in" filter="wipe(left)">
                                      <p:cBhvr>
                                        <p:cTn id="100" dur="500"/>
                                        <p:tgtEl>
                                          <p:spTgt spid="150"/>
                                        </p:tgtEl>
                                      </p:cBhvr>
                                    </p:animEffect>
                                  </p:childTnLst>
                                </p:cTn>
                              </p:par>
                            </p:childTnLst>
                          </p:cTn>
                        </p:par>
                        <p:par>
                          <p:cTn id="101" fill="hold">
                            <p:stCondLst>
                              <p:cond delay="11500"/>
                            </p:stCondLst>
                            <p:childTnLst>
                              <p:par>
                                <p:cTn id="102" presetID="22" presetClass="entr" presetSubtype="4" fill="hold" grpId="0" nodeType="after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wipe(down)">
                                      <p:cBhvr>
                                        <p:cTn id="10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116" grpId="0"/>
      <p:bldP spid="1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693114" y="-27476"/>
            <a:ext cx="9146882" cy="6404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2353811" y="164881"/>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ANALYSE ET CONCEPTION</a:t>
            </a:r>
            <a:endParaRPr lang="id-ID" sz="1800" b="1" dirty="0">
              <a:latin typeface="Asap Medium" panose="020F0604030102060203" pitchFamily="34" charset="0"/>
            </a:endParaRPr>
          </a:p>
        </p:txBody>
      </p:sp>
      <p:sp>
        <p:nvSpPr>
          <p:cNvPr id="63" name="Shape 223"/>
          <p:cNvSpPr/>
          <p:nvPr/>
        </p:nvSpPr>
        <p:spPr>
          <a:xfrm>
            <a:off x="1826500" y="76815"/>
            <a:ext cx="431835" cy="431835"/>
          </a:xfrm>
          <a:prstGeom prst="ellipse">
            <a:avLst/>
          </a:prstGeom>
          <a:solidFill>
            <a:srgbClr val="FFFFFF"/>
          </a:solidFill>
          <a:ln w="3175">
            <a:solidFill>
              <a:srgbClr val="00B0F0"/>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763992" y="156719"/>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rgbClr val="00B0F0"/>
                </a:solidFill>
                <a:latin typeface="Asap Medium" panose="020F0604030102060203" pitchFamily="34" charset="0"/>
              </a:rPr>
              <a:t>V</a:t>
            </a:r>
            <a:endParaRPr lang="id-ID" sz="1600" b="1" dirty="0">
              <a:solidFill>
                <a:srgbClr val="00B0F0"/>
              </a:solidFill>
              <a:latin typeface="Asap Medium" panose="020F0604030102060203" pitchFamily="34" charset="0"/>
            </a:endParaRP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30</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91531" y="3441"/>
            <a:ext cx="300859"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15" name="Rectangle 14">
            <a:extLst>
              <a:ext uri="{FF2B5EF4-FFF2-40B4-BE49-F238E27FC236}">
                <a16:creationId xmlns:a16="http://schemas.microsoft.com/office/drawing/2014/main" id="{CCC19613-49A2-45DB-BB28-ED76E86F9C71}"/>
              </a:ext>
            </a:extLst>
          </p:cNvPr>
          <p:cNvSpPr/>
          <p:nvPr/>
        </p:nvSpPr>
        <p:spPr>
          <a:xfrm flipV="1">
            <a:off x="-474" y="614144"/>
            <a:ext cx="2501718" cy="6293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hape 259">
            <a:extLst>
              <a:ext uri="{FF2B5EF4-FFF2-40B4-BE49-F238E27FC236}">
                <a16:creationId xmlns:a16="http://schemas.microsoft.com/office/drawing/2014/main" id="{FAE33042-4A5D-457A-B15C-7086F63AAE3C}"/>
              </a:ext>
            </a:extLst>
          </p:cNvPr>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CONCEPTION GÉNÉRALE</a:t>
            </a:r>
            <a:endParaRPr lang="id-ID" sz="1200" b="1" dirty="0">
              <a:solidFill>
                <a:schemeClr val="bg1"/>
              </a:solidFill>
              <a:latin typeface="Asap Medium" panose="020F0604030102060203" pitchFamily="34" charset="0"/>
            </a:endParaRPr>
          </a:p>
        </p:txBody>
      </p:sp>
      <p:sp>
        <p:nvSpPr>
          <p:cNvPr id="17" name="Shape 259">
            <a:extLst>
              <a:ext uri="{FF2B5EF4-FFF2-40B4-BE49-F238E27FC236}">
                <a16:creationId xmlns:a16="http://schemas.microsoft.com/office/drawing/2014/main" id="{0C40F0FD-2726-482F-B51D-6E7211BB2427}"/>
              </a:ext>
            </a:extLst>
          </p:cNvPr>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CONCEPTION DÉTAILLÉ</a:t>
            </a:r>
          </a:p>
        </p:txBody>
      </p:sp>
      <p:cxnSp>
        <p:nvCxnSpPr>
          <p:cNvPr id="18" name="Straight Connector 17">
            <a:extLst>
              <a:ext uri="{FF2B5EF4-FFF2-40B4-BE49-F238E27FC236}">
                <a16:creationId xmlns:a16="http://schemas.microsoft.com/office/drawing/2014/main" id="{0CA71103-B452-4984-845E-2436ABDA58F8}"/>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BFFF1A-93B3-4408-B919-838CAFA4177D}"/>
              </a:ext>
            </a:extLst>
          </p:cNvPr>
          <p:cNvCxnSpPr>
            <a:cxnSpLocks/>
          </p:cNvCxnSpPr>
          <p:nvPr/>
        </p:nvCxnSpPr>
        <p:spPr>
          <a:xfrm flipV="1">
            <a:off x="17134" y="606759"/>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72DE96A-A685-45C6-B6BF-7192A5CBDD85}"/>
              </a:ext>
            </a:extLst>
          </p:cNvPr>
          <p:cNvPicPr/>
          <p:nvPr/>
        </p:nvPicPr>
        <p:blipFill>
          <a:blip r:embed="rId3">
            <a:extLst>
              <a:ext uri="{28A0092B-C50C-407E-A947-70E740481C1C}">
                <a14:useLocalDpi xmlns:a14="http://schemas.microsoft.com/office/drawing/2010/main" val="0"/>
              </a:ext>
            </a:extLst>
          </a:blip>
          <a:stretch>
            <a:fillRect/>
          </a:stretch>
        </p:blipFill>
        <p:spPr>
          <a:xfrm>
            <a:off x="211622" y="606079"/>
            <a:ext cx="12142447" cy="5968341"/>
          </a:xfrm>
          <a:prstGeom prst="rect">
            <a:avLst/>
          </a:prstGeom>
        </p:spPr>
      </p:pic>
    </p:spTree>
    <p:extLst>
      <p:ext uri="{BB962C8B-B14F-4D97-AF65-F5344CB8AC3E}">
        <p14:creationId xmlns:p14="http://schemas.microsoft.com/office/powerpoint/2010/main" val="280020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0-ppt_w/2"/>
                                          </p:val>
                                        </p:tav>
                                      </p:tavLst>
                                    </p:anim>
                                    <p:anim calcmode="lin" valueType="num">
                                      <p:cBhvr additive="base">
                                        <p:cTn id="7" dur="500"/>
                                        <p:tgtEl>
                                          <p:spTgt spid="16"/>
                                        </p:tgtEl>
                                        <p:attrNameLst>
                                          <p:attrName>ppt_y</p:attrName>
                                        </p:attrNameLst>
                                      </p:cBhvr>
                                      <p:tavLst>
                                        <p:tav tm="0">
                                          <p:val>
                                            <p:strVal val="ppt_y"/>
                                          </p:val>
                                        </p:tav>
                                        <p:tav tm="100000">
                                          <p:val>
                                            <p:strVal val="ppt_y"/>
                                          </p:val>
                                        </p:tav>
                                      </p:tavLst>
                                    </p:anim>
                                    <p:set>
                                      <p:cBhvr>
                                        <p:cTn id="8" dur="1" fill="hold">
                                          <p:stCondLst>
                                            <p:cond delay="499"/>
                                          </p:stCondLst>
                                        </p:cTn>
                                        <p:tgtEl>
                                          <p:spTgt spid="16"/>
                                        </p:tgtEl>
                                        <p:attrNameLst>
                                          <p:attrName>style.visibility</p:attrName>
                                        </p:attrNameLst>
                                      </p:cBhvr>
                                      <p:to>
                                        <p:strVal val="hidden"/>
                                      </p:to>
                                    </p:set>
                                  </p:childTnLst>
                                </p:cTn>
                              </p:par>
                              <p:par>
                                <p:cTn id="9" presetID="2" presetClass="exit" presetSubtype="8" fill="hold" nodeType="withEffect">
                                  <p:stCondLst>
                                    <p:cond delay="0"/>
                                  </p:stCondLst>
                                  <p:childTnLst>
                                    <p:anim calcmode="lin" valueType="num">
                                      <p:cBhvr additive="base">
                                        <p:cTn id="10" dur="500"/>
                                        <p:tgtEl>
                                          <p:spTgt spid="18"/>
                                        </p:tgtEl>
                                        <p:attrNameLst>
                                          <p:attrName>ppt_x</p:attrName>
                                        </p:attrNameLst>
                                      </p:cBhvr>
                                      <p:tavLst>
                                        <p:tav tm="0">
                                          <p:val>
                                            <p:strVal val="ppt_x"/>
                                          </p:val>
                                        </p:tav>
                                        <p:tav tm="100000">
                                          <p:val>
                                            <p:strVal val="0-ppt_w/2"/>
                                          </p:val>
                                        </p:tav>
                                      </p:tavLst>
                                    </p:anim>
                                    <p:anim calcmode="lin" valueType="num">
                                      <p:cBhvr additive="base">
                                        <p:cTn id="11" dur="500"/>
                                        <p:tgtEl>
                                          <p:spTgt spid="18"/>
                                        </p:tgtEl>
                                        <p:attrNameLst>
                                          <p:attrName>ppt_y</p:attrName>
                                        </p:attrNameLst>
                                      </p:cBhvr>
                                      <p:tavLst>
                                        <p:tav tm="0">
                                          <p:val>
                                            <p:strVal val="ppt_y"/>
                                          </p:val>
                                        </p:tav>
                                        <p:tav tm="100000">
                                          <p:val>
                                            <p:strVal val="ppt_y"/>
                                          </p:val>
                                        </p:tav>
                                      </p:tavLst>
                                    </p:anim>
                                    <p:set>
                                      <p:cBhvr>
                                        <p:cTn id="12" dur="1" fill="hold">
                                          <p:stCondLst>
                                            <p:cond delay="499"/>
                                          </p:stCondLst>
                                        </p:cTn>
                                        <p:tgtEl>
                                          <p:spTgt spid="18"/>
                                        </p:tgtEl>
                                        <p:attrNameLst>
                                          <p:attrName>style.visibility</p:attrName>
                                        </p:attrNameLst>
                                      </p:cBhvr>
                                      <p:to>
                                        <p:strVal val="hidden"/>
                                      </p:to>
                                    </p:set>
                                  </p:childTnLst>
                                </p:cTn>
                              </p:par>
                              <p:par>
                                <p:cTn id="13" presetID="2" presetClass="exit" presetSubtype="8" fill="hold" nodeType="withEffect">
                                  <p:stCondLst>
                                    <p:cond delay="0"/>
                                  </p:stCondLst>
                                  <p:childTnLst>
                                    <p:anim calcmode="lin" valueType="num">
                                      <p:cBhvr additive="base">
                                        <p:cTn id="14" dur="500"/>
                                        <p:tgtEl>
                                          <p:spTgt spid="20"/>
                                        </p:tgtEl>
                                        <p:attrNameLst>
                                          <p:attrName>ppt_x</p:attrName>
                                        </p:attrNameLst>
                                      </p:cBhvr>
                                      <p:tavLst>
                                        <p:tav tm="0">
                                          <p:val>
                                            <p:strVal val="ppt_x"/>
                                          </p:val>
                                        </p:tav>
                                        <p:tav tm="100000">
                                          <p:val>
                                            <p:strVal val="0-ppt_w/2"/>
                                          </p:val>
                                        </p:tav>
                                      </p:tavLst>
                                    </p:anim>
                                    <p:anim calcmode="lin" valueType="num">
                                      <p:cBhvr additive="base">
                                        <p:cTn id="15" dur="500"/>
                                        <p:tgtEl>
                                          <p:spTgt spid="20"/>
                                        </p:tgtEl>
                                        <p:attrNameLst>
                                          <p:attrName>ppt_y</p:attrName>
                                        </p:attrNameLst>
                                      </p:cBhvr>
                                      <p:tavLst>
                                        <p:tav tm="0">
                                          <p:val>
                                            <p:strVal val="ppt_y"/>
                                          </p:val>
                                        </p:tav>
                                        <p:tav tm="100000">
                                          <p:val>
                                            <p:strVal val="ppt_y"/>
                                          </p:val>
                                        </p:tav>
                                      </p:tavLst>
                                    </p:anim>
                                    <p:set>
                                      <p:cBhvr>
                                        <p:cTn id="16" dur="1" fill="hold">
                                          <p:stCondLst>
                                            <p:cond delay="499"/>
                                          </p:stCondLst>
                                        </p:cTn>
                                        <p:tgtEl>
                                          <p:spTgt spid="20"/>
                                        </p:tgtEl>
                                        <p:attrNameLst>
                                          <p:attrName>style.visibility</p:attrName>
                                        </p:attrNameLst>
                                      </p:cBhvr>
                                      <p:to>
                                        <p:strVal val="hidden"/>
                                      </p:to>
                                    </p:set>
                                  </p:childTnLst>
                                </p:cTn>
                              </p:par>
                              <p:par>
                                <p:cTn id="17" presetID="2" presetClass="exit" presetSubtype="8" fill="hold" grpId="0" nodeType="with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0-ppt_w/2"/>
                                          </p:val>
                                        </p:tav>
                                      </p:tavLst>
                                    </p:anim>
                                    <p:anim calcmode="lin" valueType="num">
                                      <p:cBhvr additive="base">
                                        <p:cTn id="19" dur="500"/>
                                        <p:tgtEl>
                                          <p:spTgt spid="15"/>
                                        </p:tgtEl>
                                        <p:attrNameLst>
                                          <p:attrName>ppt_y</p:attrName>
                                        </p:attrNameLst>
                                      </p:cBhvr>
                                      <p:tavLst>
                                        <p:tav tm="0">
                                          <p:val>
                                            <p:strVal val="ppt_y"/>
                                          </p:val>
                                        </p:tav>
                                        <p:tav tm="100000">
                                          <p:val>
                                            <p:strVal val="ppt_y"/>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8" fill="hold" grpId="0" nodeType="withEffect">
                                  <p:stCondLst>
                                    <p:cond delay="0"/>
                                  </p:stCondLst>
                                  <p:childTnLst>
                                    <p:anim calcmode="lin" valueType="num">
                                      <p:cBhvr additive="base">
                                        <p:cTn id="22" dur="500"/>
                                        <p:tgtEl>
                                          <p:spTgt spid="17"/>
                                        </p:tgtEl>
                                        <p:attrNameLst>
                                          <p:attrName>ppt_x</p:attrName>
                                        </p:attrNameLst>
                                      </p:cBhvr>
                                      <p:tavLst>
                                        <p:tav tm="0">
                                          <p:val>
                                            <p:strVal val="ppt_x"/>
                                          </p:val>
                                        </p:tav>
                                        <p:tav tm="100000">
                                          <p:val>
                                            <p:strVal val="0-ppt_w/2"/>
                                          </p:val>
                                        </p:tav>
                                      </p:tavLst>
                                    </p:anim>
                                    <p:anim calcmode="lin" valueType="num">
                                      <p:cBhvr additive="base">
                                        <p:cTn id="23" dur="500"/>
                                        <p:tgtEl>
                                          <p:spTgt spid="17"/>
                                        </p:tgtEl>
                                        <p:attrNameLst>
                                          <p:attrName>ppt_y</p:attrName>
                                        </p:attrNameLst>
                                      </p:cBhvr>
                                      <p:tavLst>
                                        <p:tav tm="0">
                                          <p:val>
                                            <p:strVal val="ppt_y"/>
                                          </p:val>
                                        </p:tav>
                                        <p:tav tm="100000">
                                          <p:val>
                                            <p:strVal val="ppt_y"/>
                                          </p:val>
                                        </p:tav>
                                      </p:tavLst>
                                    </p:anim>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693114" y="-27476"/>
            <a:ext cx="9146882" cy="6404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2353811" y="164881"/>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ANALYSE ET CONCEPTION</a:t>
            </a:r>
            <a:endParaRPr lang="id-ID" sz="1800" b="1" dirty="0">
              <a:latin typeface="Asap Medium" panose="020F0604030102060203" pitchFamily="34" charset="0"/>
            </a:endParaRPr>
          </a:p>
        </p:txBody>
      </p:sp>
      <p:sp>
        <p:nvSpPr>
          <p:cNvPr id="63" name="Shape 223"/>
          <p:cNvSpPr/>
          <p:nvPr/>
        </p:nvSpPr>
        <p:spPr>
          <a:xfrm>
            <a:off x="1826500" y="76815"/>
            <a:ext cx="431835" cy="431835"/>
          </a:xfrm>
          <a:prstGeom prst="ellipse">
            <a:avLst/>
          </a:prstGeom>
          <a:solidFill>
            <a:srgbClr val="FFFFFF"/>
          </a:solidFill>
          <a:ln w="3175">
            <a:solidFill>
              <a:srgbClr val="00B0F0"/>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763992" y="156719"/>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rgbClr val="00B0F0"/>
                </a:solidFill>
                <a:latin typeface="Asap Medium" panose="020F0604030102060203" pitchFamily="34" charset="0"/>
              </a:rPr>
              <a:t>V</a:t>
            </a:r>
            <a:endParaRPr lang="id-ID" sz="1600" b="1" dirty="0">
              <a:solidFill>
                <a:srgbClr val="00B0F0"/>
              </a:solidFill>
              <a:latin typeface="Asap Medium" panose="020F0604030102060203" pitchFamily="34" charset="0"/>
            </a:endParaRP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31</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91531" y="3441"/>
            <a:ext cx="300859"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15" name="Rectangle 14">
            <a:extLst>
              <a:ext uri="{FF2B5EF4-FFF2-40B4-BE49-F238E27FC236}">
                <a16:creationId xmlns:a16="http://schemas.microsoft.com/office/drawing/2014/main" id="{CCC19613-49A2-45DB-BB28-ED76E86F9C71}"/>
              </a:ext>
            </a:extLst>
          </p:cNvPr>
          <p:cNvSpPr/>
          <p:nvPr/>
        </p:nvSpPr>
        <p:spPr>
          <a:xfrm flipV="1">
            <a:off x="-474" y="614144"/>
            <a:ext cx="2501718" cy="6293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hape 259">
            <a:extLst>
              <a:ext uri="{FF2B5EF4-FFF2-40B4-BE49-F238E27FC236}">
                <a16:creationId xmlns:a16="http://schemas.microsoft.com/office/drawing/2014/main" id="{FAE33042-4A5D-457A-B15C-7086F63AAE3C}"/>
              </a:ext>
            </a:extLst>
          </p:cNvPr>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CONCEPTION GÉNÉRALE</a:t>
            </a:r>
            <a:endParaRPr lang="id-ID" sz="1200" b="1" dirty="0">
              <a:solidFill>
                <a:schemeClr val="bg1"/>
              </a:solidFill>
              <a:latin typeface="Asap Medium" panose="020F0604030102060203" pitchFamily="34" charset="0"/>
            </a:endParaRPr>
          </a:p>
        </p:txBody>
      </p:sp>
      <p:sp>
        <p:nvSpPr>
          <p:cNvPr id="17" name="Shape 259">
            <a:extLst>
              <a:ext uri="{FF2B5EF4-FFF2-40B4-BE49-F238E27FC236}">
                <a16:creationId xmlns:a16="http://schemas.microsoft.com/office/drawing/2014/main" id="{0C40F0FD-2726-482F-B51D-6E7211BB2427}"/>
              </a:ext>
            </a:extLst>
          </p:cNvPr>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CONCEPTION DÉTAILLÉ</a:t>
            </a:r>
          </a:p>
        </p:txBody>
      </p:sp>
      <p:cxnSp>
        <p:nvCxnSpPr>
          <p:cNvPr id="18" name="Straight Connector 17">
            <a:extLst>
              <a:ext uri="{FF2B5EF4-FFF2-40B4-BE49-F238E27FC236}">
                <a16:creationId xmlns:a16="http://schemas.microsoft.com/office/drawing/2014/main" id="{0CA71103-B452-4984-845E-2436ABDA58F8}"/>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BFFF1A-93B3-4408-B919-838CAFA4177D}"/>
              </a:ext>
            </a:extLst>
          </p:cNvPr>
          <p:cNvCxnSpPr>
            <a:cxnSpLocks/>
          </p:cNvCxnSpPr>
          <p:nvPr/>
        </p:nvCxnSpPr>
        <p:spPr>
          <a:xfrm flipV="1">
            <a:off x="50027" y="1892281"/>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1B5CC77-DF1A-4918-814F-66B4B751E016}"/>
              </a:ext>
            </a:extLst>
          </p:cNvPr>
          <p:cNvSpPr/>
          <p:nvPr/>
        </p:nvSpPr>
        <p:spPr>
          <a:xfrm>
            <a:off x="4299812" y="2384385"/>
            <a:ext cx="2501718" cy="6404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Demande d’achat</a:t>
            </a:r>
            <a:endParaRPr lang="en-US" dirty="0"/>
          </a:p>
        </p:txBody>
      </p:sp>
      <p:sp>
        <p:nvSpPr>
          <p:cNvPr id="23" name="Rectangle 22">
            <a:extLst>
              <a:ext uri="{FF2B5EF4-FFF2-40B4-BE49-F238E27FC236}">
                <a16:creationId xmlns:a16="http://schemas.microsoft.com/office/drawing/2014/main" id="{7C999F33-998C-40D5-8E2D-695C924D19AE}"/>
              </a:ext>
            </a:extLst>
          </p:cNvPr>
          <p:cNvSpPr/>
          <p:nvPr/>
        </p:nvSpPr>
        <p:spPr>
          <a:xfrm>
            <a:off x="8338278" y="2385777"/>
            <a:ext cx="2501718" cy="6404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Commande</a:t>
            </a:r>
            <a:endParaRPr lang="en-US" dirty="0"/>
          </a:p>
        </p:txBody>
      </p:sp>
      <p:sp>
        <p:nvSpPr>
          <p:cNvPr id="24" name="Rectangle 23">
            <a:extLst>
              <a:ext uri="{FF2B5EF4-FFF2-40B4-BE49-F238E27FC236}">
                <a16:creationId xmlns:a16="http://schemas.microsoft.com/office/drawing/2014/main" id="{553E4A5E-3854-47FB-9770-CECE2CB44559}"/>
              </a:ext>
            </a:extLst>
          </p:cNvPr>
          <p:cNvSpPr/>
          <p:nvPr/>
        </p:nvSpPr>
        <p:spPr>
          <a:xfrm>
            <a:off x="4299812" y="4285954"/>
            <a:ext cx="2501718" cy="6404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Facture</a:t>
            </a:r>
            <a:endParaRPr lang="en-US" dirty="0"/>
          </a:p>
        </p:txBody>
      </p:sp>
      <p:sp>
        <p:nvSpPr>
          <p:cNvPr id="27" name="Rectangle 26">
            <a:extLst>
              <a:ext uri="{FF2B5EF4-FFF2-40B4-BE49-F238E27FC236}">
                <a16:creationId xmlns:a16="http://schemas.microsoft.com/office/drawing/2014/main" id="{7F85A0F3-C433-4A21-AF19-2C74786C5352}"/>
              </a:ext>
            </a:extLst>
          </p:cNvPr>
          <p:cNvSpPr/>
          <p:nvPr/>
        </p:nvSpPr>
        <p:spPr>
          <a:xfrm>
            <a:off x="8338278" y="4285954"/>
            <a:ext cx="2501718" cy="6404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Attachement</a:t>
            </a:r>
            <a:endParaRPr lang="en-US" dirty="0"/>
          </a:p>
        </p:txBody>
      </p:sp>
    </p:spTree>
    <p:extLst>
      <p:ext uri="{BB962C8B-B14F-4D97-AF65-F5344CB8AC3E}">
        <p14:creationId xmlns:p14="http://schemas.microsoft.com/office/powerpoint/2010/main" val="350900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0" nodeType="clickEffect">
                                  <p:stCondLst>
                                    <p:cond delay="0"/>
                                  </p:stCondLst>
                                  <p:childTnLst>
                                    <p:animMotion origin="layout" path="M 1.66667E-6 -2.96296E-6 L 0.07187 -2.96296E-6 C 0.10403 -2.96296E-6 0.14388 -0.05717 0.14388 -0.10347 L 0.14388 -0.20648 " pathEditMode="relative" rAng="0" ptsTypes="AAAA">
                                      <p:cBhvr>
                                        <p:cTn id="14" dur="2000" fill="hold"/>
                                        <p:tgtEl>
                                          <p:spTgt spid="2"/>
                                        </p:tgtEl>
                                        <p:attrNameLst>
                                          <p:attrName>ppt_x</p:attrName>
                                          <p:attrName>ppt_y</p:attrName>
                                        </p:attrNameLst>
                                      </p:cBhvr>
                                      <p:rCtr x="7187" y="-10324"/>
                                    </p:animMotion>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0"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0-ppt_w/2"/>
                                          </p:val>
                                        </p:tav>
                                      </p:tavLst>
                                    </p:anim>
                                    <p:anim calcmode="lin" valueType="num">
                                      <p:cBhvr additive="base">
                                        <p:cTn id="19" dur="500"/>
                                        <p:tgtEl>
                                          <p:spTgt spid="15"/>
                                        </p:tgtEl>
                                        <p:attrNameLst>
                                          <p:attrName>ppt_y</p:attrName>
                                        </p:attrNameLst>
                                      </p:cBhvr>
                                      <p:tavLst>
                                        <p:tav tm="0">
                                          <p:val>
                                            <p:strVal val="ppt_y"/>
                                          </p:val>
                                        </p:tav>
                                        <p:tav tm="100000">
                                          <p:val>
                                            <p:strVal val="ppt_y"/>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8" fill="hold" nodeType="withEffect">
                                  <p:stCondLst>
                                    <p:cond delay="0"/>
                                  </p:stCondLst>
                                  <p:childTnLst>
                                    <p:anim calcmode="lin" valueType="num">
                                      <p:cBhvr additive="base">
                                        <p:cTn id="22" dur="500"/>
                                        <p:tgtEl>
                                          <p:spTgt spid="20"/>
                                        </p:tgtEl>
                                        <p:attrNameLst>
                                          <p:attrName>ppt_x</p:attrName>
                                        </p:attrNameLst>
                                      </p:cBhvr>
                                      <p:tavLst>
                                        <p:tav tm="0">
                                          <p:val>
                                            <p:strVal val="ppt_x"/>
                                          </p:val>
                                        </p:tav>
                                        <p:tav tm="100000">
                                          <p:val>
                                            <p:strVal val="0-ppt_w/2"/>
                                          </p:val>
                                        </p:tav>
                                      </p:tavLst>
                                    </p:anim>
                                    <p:anim calcmode="lin" valueType="num">
                                      <p:cBhvr additive="base">
                                        <p:cTn id="23" dur="500"/>
                                        <p:tgtEl>
                                          <p:spTgt spid="20"/>
                                        </p:tgtEl>
                                        <p:attrNameLst>
                                          <p:attrName>ppt_y</p:attrName>
                                        </p:attrNameLst>
                                      </p:cBhvr>
                                      <p:tavLst>
                                        <p:tav tm="0">
                                          <p:val>
                                            <p:strVal val="ppt_y"/>
                                          </p:val>
                                        </p:tav>
                                        <p:tav tm="100000">
                                          <p:val>
                                            <p:strVal val="ppt_y"/>
                                          </p:val>
                                        </p:tav>
                                      </p:tavLst>
                                    </p:anim>
                                    <p:set>
                                      <p:cBhvr>
                                        <p:cTn id="24" dur="1" fill="hold">
                                          <p:stCondLst>
                                            <p:cond delay="499"/>
                                          </p:stCondLst>
                                        </p:cTn>
                                        <p:tgtEl>
                                          <p:spTgt spid="20"/>
                                        </p:tgtEl>
                                        <p:attrNameLst>
                                          <p:attrName>style.visibility</p:attrName>
                                        </p:attrNameLst>
                                      </p:cBhvr>
                                      <p:to>
                                        <p:strVal val="hidden"/>
                                      </p:to>
                                    </p:set>
                                  </p:childTnLst>
                                </p:cTn>
                              </p:par>
                              <p:par>
                                <p:cTn id="25" presetID="2" presetClass="exit" presetSubtype="8" fill="hold" grpId="0" nodeType="withEffect">
                                  <p:stCondLst>
                                    <p:cond delay="0"/>
                                  </p:stCondLst>
                                  <p:childTnLst>
                                    <p:anim calcmode="lin" valueType="num">
                                      <p:cBhvr additive="base">
                                        <p:cTn id="26" dur="500"/>
                                        <p:tgtEl>
                                          <p:spTgt spid="17"/>
                                        </p:tgtEl>
                                        <p:attrNameLst>
                                          <p:attrName>ppt_x</p:attrName>
                                        </p:attrNameLst>
                                      </p:cBhvr>
                                      <p:tavLst>
                                        <p:tav tm="0">
                                          <p:val>
                                            <p:strVal val="ppt_x"/>
                                          </p:val>
                                        </p:tav>
                                        <p:tav tm="100000">
                                          <p:val>
                                            <p:strVal val="0-ppt_w/2"/>
                                          </p:val>
                                        </p:tav>
                                      </p:tavLst>
                                    </p:anim>
                                    <p:anim calcmode="lin" valueType="num">
                                      <p:cBhvr additive="base">
                                        <p:cTn id="27" dur="500"/>
                                        <p:tgtEl>
                                          <p:spTgt spid="17"/>
                                        </p:tgtEl>
                                        <p:attrNameLst>
                                          <p:attrName>ppt_y</p:attrName>
                                        </p:attrNameLst>
                                      </p:cBhvr>
                                      <p:tavLst>
                                        <p:tav tm="0">
                                          <p:val>
                                            <p:strVal val="ppt_y"/>
                                          </p:val>
                                        </p:tav>
                                        <p:tav tm="100000">
                                          <p:val>
                                            <p:strVal val="ppt_y"/>
                                          </p:val>
                                        </p:tav>
                                      </p:tavLst>
                                    </p:anim>
                                    <p:set>
                                      <p:cBhvr>
                                        <p:cTn id="28" dur="1" fill="hold">
                                          <p:stCondLst>
                                            <p:cond delay="499"/>
                                          </p:stCondLst>
                                        </p:cTn>
                                        <p:tgtEl>
                                          <p:spTgt spid="17"/>
                                        </p:tgtEl>
                                        <p:attrNameLst>
                                          <p:attrName>style.visibility</p:attrName>
                                        </p:attrNameLst>
                                      </p:cBhvr>
                                      <p:to>
                                        <p:strVal val="hidden"/>
                                      </p:to>
                                    </p:set>
                                  </p:childTnLst>
                                </p:cTn>
                              </p:par>
                              <p:par>
                                <p:cTn id="29" presetID="2" presetClass="exit" presetSubtype="8" fill="hold" nodeType="withEffect">
                                  <p:stCondLst>
                                    <p:cond delay="0"/>
                                  </p:stCondLst>
                                  <p:childTnLst>
                                    <p:anim calcmode="lin" valueType="num">
                                      <p:cBhvr additive="base">
                                        <p:cTn id="30" dur="500"/>
                                        <p:tgtEl>
                                          <p:spTgt spid="18"/>
                                        </p:tgtEl>
                                        <p:attrNameLst>
                                          <p:attrName>ppt_x</p:attrName>
                                        </p:attrNameLst>
                                      </p:cBhvr>
                                      <p:tavLst>
                                        <p:tav tm="0">
                                          <p:val>
                                            <p:strVal val="ppt_x"/>
                                          </p:val>
                                        </p:tav>
                                        <p:tav tm="100000">
                                          <p:val>
                                            <p:strVal val="0-ppt_w/2"/>
                                          </p:val>
                                        </p:tav>
                                      </p:tavLst>
                                    </p:anim>
                                    <p:anim calcmode="lin" valueType="num">
                                      <p:cBhvr additive="base">
                                        <p:cTn id="31" dur="500"/>
                                        <p:tgtEl>
                                          <p:spTgt spid="18"/>
                                        </p:tgtEl>
                                        <p:attrNameLst>
                                          <p:attrName>ppt_y</p:attrName>
                                        </p:attrNameLst>
                                      </p:cBhvr>
                                      <p:tavLst>
                                        <p:tav tm="0">
                                          <p:val>
                                            <p:strVal val="ppt_y"/>
                                          </p:val>
                                        </p:tav>
                                        <p:tav tm="100000">
                                          <p:val>
                                            <p:strVal val="ppt_y"/>
                                          </p:val>
                                        </p:tav>
                                      </p:tavLst>
                                    </p:anim>
                                    <p:set>
                                      <p:cBhvr>
                                        <p:cTn id="32" dur="1" fill="hold">
                                          <p:stCondLst>
                                            <p:cond delay="499"/>
                                          </p:stCondLst>
                                        </p:cTn>
                                        <p:tgtEl>
                                          <p:spTgt spid="18"/>
                                        </p:tgtEl>
                                        <p:attrNameLst>
                                          <p:attrName>style.visibility</p:attrName>
                                        </p:attrNameLst>
                                      </p:cBhvr>
                                      <p:to>
                                        <p:strVal val="hidden"/>
                                      </p:to>
                                    </p:set>
                                  </p:childTnLst>
                                </p:cTn>
                              </p:par>
                              <p:par>
                                <p:cTn id="33" presetID="2" presetClass="exit" presetSubtype="8" fill="hold" grpId="0"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0-ppt_w/2"/>
                                          </p:val>
                                        </p:tav>
                                      </p:tavLst>
                                    </p:anim>
                                    <p:anim calcmode="lin" valueType="num">
                                      <p:cBhvr additive="base">
                                        <p:cTn id="35" dur="500"/>
                                        <p:tgtEl>
                                          <p:spTgt spid="16"/>
                                        </p:tgtEl>
                                        <p:attrNameLst>
                                          <p:attrName>ppt_y</p:attrName>
                                        </p:attrNameLst>
                                      </p:cBhvr>
                                      <p:tavLst>
                                        <p:tav tm="0">
                                          <p:val>
                                            <p:strVal val="ppt_y"/>
                                          </p:val>
                                        </p:tav>
                                        <p:tav tm="100000">
                                          <p:val>
                                            <p:strVal val="ppt_y"/>
                                          </p:val>
                                        </p:tav>
                                      </p:tavLst>
                                    </p:anim>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2" grpId="0" animBg="1"/>
      <p:bldP spid="23" grpId="0" animBg="1"/>
      <p:bldP spid="24"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693114" y="-27476"/>
            <a:ext cx="9146882" cy="6404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2353811" y="164881"/>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ANALYSE ET CONCEPTION</a:t>
            </a:r>
            <a:endParaRPr lang="id-ID" sz="1800" b="1" dirty="0">
              <a:latin typeface="Asap Medium" panose="020F0604030102060203" pitchFamily="34" charset="0"/>
            </a:endParaRPr>
          </a:p>
        </p:txBody>
      </p:sp>
      <p:sp>
        <p:nvSpPr>
          <p:cNvPr id="63" name="Shape 223"/>
          <p:cNvSpPr/>
          <p:nvPr/>
        </p:nvSpPr>
        <p:spPr>
          <a:xfrm>
            <a:off x="1826500" y="76815"/>
            <a:ext cx="431835" cy="431835"/>
          </a:xfrm>
          <a:prstGeom prst="ellipse">
            <a:avLst/>
          </a:prstGeom>
          <a:solidFill>
            <a:srgbClr val="FFFFFF"/>
          </a:solidFill>
          <a:ln w="3175">
            <a:solidFill>
              <a:srgbClr val="00B0F0"/>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1763992" y="156719"/>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rgbClr val="00B0F0"/>
                </a:solidFill>
                <a:latin typeface="Asap Medium" panose="020F0604030102060203" pitchFamily="34" charset="0"/>
              </a:rPr>
              <a:t>V</a:t>
            </a:r>
            <a:endParaRPr lang="id-ID" sz="1600" b="1" dirty="0">
              <a:solidFill>
                <a:srgbClr val="00B0F0"/>
              </a:solidFill>
              <a:latin typeface="Asap Medium" panose="020F0604030102060203" pitchFamily="34" charset="0"/>
            </a:endParaRP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32</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18441"/>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91531" y="3441"/>
            <a:ext cx="300859"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19" name="Rectangle 18">
            <a:extLst>
              <a:ext uri="{FF2B5EF4-FFF2-40B4-BE49-F238E27FC236}">
                <a16:creationId xmlns:a16="http://schemas.microsoft.com/office/drawing/2014/main" id="{E25B3130-B4AE-4BB9-8AC7-23E6A9466B2E}"/>
              </a:ext>
            </a:extLst>
          </p:cNvPr>
          <p:cNvSpPr/>
          <p:nvPr/>
        </p:nvSpPr>
        <p:spPr>
          <a:xfrm>
            <a:off x="1" y="1"/>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18441"/>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2" name="Rectangle 21">
            <a:extLst>
              <a:ext uri="{FF2B5EF4-FFF2-40B4-BE49-F238E27FC236}">
                <a16:creationId xmlns:a16="http://schemas.microsoft.com/office/drawing/2014/main" id="{D01D3814-C2ED-4457-9E4E-117A4424B0E5}"/>
              </a:ext>
            </a:extLst>
          </p:cNvPr>
          <p:cNvSpPr/>
          <p:nvPr/>
        </p:nvSpPr>
        <p:spPr>
          <a:xfrm>
            <a:off x="6014794" y="805358"/>
            <a:ext cx="2501718" cy="6404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Demande d’achat</a:t>
            </a:r>
            <a:endParaRPr lang="en-US" dirty="0"/>
          </a:p>
        </p:txBody>
      </p:sp>
      <p:pic>
        <p:nvPicPr>
          <p:cNvPr id="25" name="Picture 24">
            <a:extLst>
              <a:ext uri="{FF2B5EF4-FFF2-40B4-BE49-F238E27FC236}">
                <a16:creationId xmlns:a16="http://schemas.microsoft.com/office/drawing/2014/main" id="{454F188C-4DA2-43AE-9B25-FC9B7791F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960" y="1445835"/>
            <a:ext cx="8824784" cy="5790332"/>
          </a:xfrm>
          <a:prstGeom prst="rect">
            <a:avLst/>
          </a:prstGeom>
        </p:spPr>
      </p:pic>
      <p:sp>
        <p:nvSpPr>
          <p:cNvPr id="26" name="Shape 259">
            <a:extLst>
              <a:ext uri="{FF2B5EF4-FFF2-40B4-BE49-F238E27FC236}">
                <a16:creationId xmlns:a16="http://schemas.microsoft.com/office/drawing/2014/main" id="{2AEED0B4-D6B1-4D87-868D-7BB0FA05D982}"/>
              </a:ext>
            </a:extLst>
          </p:cNvPr>
          <p:cNvSpPr txBox="1">
            <a:spLocks/>
          </p:cNvSpPr>
          <p:nvPr/>
        </p:nvSpPr>
        <p:spPr>
          <a:xfrm>
            <a:off x="2653770" y="851456"/>
            <a:ext cx="7317929" cy="59437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solidFill>
                  <a:schemeClr val="tx1">
                    <a:lumMod val="75000"/>
                    <a:lumOff val="25000"/>
                  </a:schemeClr>
                </a:solidFill>
                <a:latin typeface="Asap Medium" panose="020F0604030102060203" pitchFamily="34" charset="0"/>
              </a:rPr>
              <a:t>CLASSES CANDIDATES</a:t>
            </a:r>
            <a:r>
              <a:rPr lang="ar-MA" sz="2400" u="sng" dirty="0">
                <a:solidFill>
                  <a:schemeClr val="tx1">
                    <a:lumMod val="75000"/>
                    <a:lumOff val="25000"/>
                  </a:schemeClr>
                </a:solidFill>
                <a:latin typeface="Asap Medium" panose="020F0604030102060203" pitchFamily="34" charset="0"/>
              </a:rPr>
              <a:t> </a:t>
            </a:r>
            <a:r>
              <a:rPr lang="fr-FR" sz="2400" u="sng" dirty="0">
                <a:solidFill>
                  <a:schemeClr val="tx1">
                    <a:lumMod val="75000"/>
                    <a:lumOff val="25000"/>
                  </a:schemeClr>
                </a:solidFill>
                <a:latin typeface="Asap Medium" panose="020F0604030102060203" pitchFamily="34" charset="0"/>
              </a:rPr>
              <a:t>:</a:t>
            </a:r>
            <a:endParaRPr lang="id-ID" sz="2400" dirty="0">
              <a:solidFill>
                <a:srgbClr val="C00000"/>
              </a:solidFill>
              <a:latin typeface="Asap Medium" panose="020F0604030102060203" pitchFamily="34" charset="0"/>
            </a:endParaRPr>
          </a:p>
        </p:txBody>
      </p:sp>
    </p:spTree>
    <p:extLst>
      <p:ext uri="{BB962C8B-B14F-4D97-AF65-F5344CB8AC3E}">
        <p14:creationId xmlns:p14="http://schemas.microsoft.com/office/powerpoint/2010/main" val="90683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chemeClr val="accent4">
              <a:lumMod val="50000"/>
              <a:alpha val="90000"/>
            </a:scheme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345171"/>
            <a:ext cx="5909266" cy="615040"/>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4163" b="1" dirty="0">
                <a:latin typeface="Asap Medium" panose="020F0604030102060203" pitchFamily="34" charset="0"/>
              </a:rPr>
              <a:t>REALISATION</a:t>
            </a:r>
            <a:endParaRPr lang="id-ID" sz="4163" b="1" dirty="0">
              <a:latin typeface="Asap Medium" panose="020F0604030102060203" pitchFamily="34" charset="0"/>
            </a:endParaRP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1966547"/>
            <a:ext cx="1129967" cy="786369"/>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5400" b="1" dirty="0">
                <a:solidFill>
                  <a:schemeClr val="accent4">
                    <a:lumMod val="50000"/>
                  </a:schemeClr>
                </a:solidFill>
                <a:latin typeface="Asap Medium" panose="020F0604030102060203" pitchFamily="34" charset="0"/>
              </a:rPr>
              <a:t>VI</a:t>
            </a:r>
            <a:endParaRPr lang="id-ID" sz="4163" b="1" dirty="0">
              <a:solidFill>
                <a:schemeClr val="accent4">
                  <a:lumMod val="50000"/>
                </a:schemeClr>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33</a:t>
            </a:fld>
            <a:endParaRPr lang="id-ID" b="1" dirty="0">
              <a:latin typeface="Asap Medium" panose="020F0604030102060203" pitchFamily="34" charset="0"/>
            </a:endParaRPr>
          </a:p>
        </p:txBody>
      </p:sp>
    </p:spTree>
    <p:extLst>
      <p:ext uri="{BB962C8B-B14F-4D97-AF65-F5344CB8AC3E}">
        <p14:creationId xmlns:p14="http://schemas.microsoft.com/office/powerpoint/2010/main" val="226667634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614144"/>
            <a:ext cx="2501718" cy="629373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171369" y="-16885"/>
            <a:ext cx="9146882" cy="64047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2832066" y="175472"/>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RÉALISATION</a:t>
            </a:r>
            <a:endParaRPr lang="id-ID" sz="1800" b="1" dirty="0">
              <a:latin typeface="Asap Medium" panose="020F0604030102060203" pitchFamily="34" charset="0"/>
            </a:endParaRPr>
          </a:p>
        </p:txBody>
      </p:sp>
      <p:sp>
        <p:nvSpPr>
          <p:cNvPr id="63" name="Shape 223"/>
          <p:cNvSpPr/>
          <p:nvPr/>
        </p:nvSpPr>
        <p:spPr>
          <a:xfrm>
            <a:off x="2304755" y="87406"/>
            <a:ext cx="431835" cy="431835"/>
          </a:xfrm>
          <a:prstGeom prst="ellipse">
            <a:avLst/>
          </a:prstGeom>
          <a:solidFill>
            <a:srgbClr val="FFFFFF"/>
          </a:solidFill>
          <a:ln w="3175">
            <a:solidFill>
              <a:schemeClr val="accent4">
                <a:lumMod val="50000"/>
              </a:schemeClr>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2242247" y="167310"/>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lumMod val="50000"/>
                  </a:schemeClr>
                </a:solidFill>
                <a:latin typeface="Asap Medium" panose="020F0604030102060203" pitchFamily="34" charset="0"/>
              </a:rPr>
              <a:t>VI</a:t>
            </a:r>
            <a:endParaRPr lang="id-ID" sz="1600" b="1" dirty="0">
              <a:solidFill>
                <a:schemeClr val="accent4">
                  <a:lumMod val="50000"/>
                </a:schemeClr>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ENVIRONNEMENT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DÉMONSTRATION</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34</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29" y="-28024"/>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83749" y="-9583"/>
            <a:ext cx="303037" cy="6210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728953" y="-20628"/>
            <a:ext cx="303036" cy="632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0" y="-9582"/>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1" y="-28024"/>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46785" y="621083"/>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22" name="Image 55">
            <a:extLst>
              <a:ext uri="{FF2B5EF4-FFF2-40B4-BE49-F238E27FC236}">
                <a16:creationId xmlns:a16="http://schemas.microsoft.com/office/drawing/2014/main" id="{303A6E52-549E-4B7A-97B5-76DF8F821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2902" y="4969248"/>
            <a:ext cx="1675183" cy="1405060"/>
          </a:xfrm>
          <a:prstGeom prst="rect">
            <a:avLst/>
          </a:prstGeom>
        </p:spPr>
      </p:pic>
      <p:pic>
        <p:nvPicPr>
          <p:cNvPr id="23" name="Image 60">
            <a:extLst>
              <a:ext uri="{FF2B5EF4-FFF2-40B4-BE49-F238E27FC236}">
                <a16:creationId xmlns:a16="http://schemas.microsoft.com/office/drawing/2014/main" id="{BC5EA8BF-20F6-4367-8EB1-B33E02DB0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1030" y="2921410"/>
            <a:ext cx="2535445" cy="1329815"/>
          </a:xfrm>
          <a:prstGeom prst="rect">
            <a:avLst/>
          </a:prstGeom>
        </p:spPr>
      </p:pic>
      <p:pic>
        <p:nvPicPr>
          <p:cNvPr id="24" name="Picture 23">
            <a:extLst>
              <a:ext uri="{FF2B5EF4-FFF2-40B4-BE49-F238E27FC236}">
                <a16:creationId xmlns:a16="http://schemas.microsoft.com/office/drawing/2014/main" id="{E61C913A-3B81-4F52-AD88-7362B2CE7B57}"/>
              </a:ext>
            </a:extLst>
          </p:cNvPr>
          <p:cNvPicPr>
            <a:picLocks noChangeAspect="1"/>
          </p:cNvPicPr>
          <p:nvPr/>
        </p:nvPicPr>
        <p:blipFill>
          <a:blip r:embed="rId5"/>
          <a:stretch>
            <a:fillRect/>
          </a:stretch>
        </p:blipFill>
        <p:spPr>
          <a:xfrm>
            <a:off x="9304928" y="4651949"/>
            <a:ext cx="1675183" cy="1767537"/>
          </a:xfrm>
          <a:prstGeom prst="rect">
            <a:avLst/>
          </a:prstGeom>
        </p:spPr>
      </p:pic>
      <p:pic>
        <p:nvPicPr>
          <p:cNvPr id="25" name="Picture 24">
            <a:extLst>
              <a:ext uri="{FF2B5EF4-FFF2-40B4-BE49-F238E27FC236}">
                <a16:creationId xmlns:a16="http://schemas.microsoft.com/office/drawing/2014/main" id="{D4D1CA34-5829-4459-A2F3-CB78B2D0551C}"/>
              </a:ext>
            </a:extLst>
          </p:cNvPr>
          <p:cNvPicPr>
            <a:picLocks noChangeAspect="1"/>
          </p:cNvPicPr>
          <p:nvPr/>
        </p:nvPicPr>
        <p:blipFill>
          <a:blip r:embed="rId6"/>
          <a:stretch>
            <a:fillRect/>
          </a:stretch>
        </p:blipFill>
        <p:spPr>
          <a:xfrm>
            <a:off x="9304386" y="2558847"/>
            <a:ext cx="1898975" cy="1727977"/>
          </a:xfrm>
          <a:prstGeom prst="rect">
            <a:avLst/>
          </a:prstGeom>
        </p:spPr>
      </p:pic>
      <p:pic>
        <p:nvPicPr>
          <p:cNvPr id="26" name="Picture 25">
            <a:extLst>
              <a:ext uri="{FF2B5EF4-FFF2-40B4-BE49-F238E27FC236}">
                <a16:creationId xmlns:a16="http://schemas.microsoft.com/office/drawing/2014/main" id="{F9CC763F-5E5D-47A4-BCC7-24E873E2EA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71307" y="2721583"/>
            <a:ext cx="1274212" cy="1868124"/>
          </a:xfrm>
          <a:prstGeom prst="rect">
            <a:avLst/>
          </a:prstGeom>
        </p:spPr>
      </p:pic>
      <p:pic>
        <p:nvPicPr>
          <p:cNvPr id="27" name="Picture 26">
            <a:extLst>
              <a:ext uri="{FF2B5EF4-FFF2-40B4-BE49-F238E27FC236}">
                <a16:creationId xmlns:a16="http://schemas.microsoft.com/office/drawing/2014/main" id="{8C23AFB3-810C-4E6E-851E-E711B370DD23}"/>
              </a:ext>
            </a:extLst>
          </p:cNvPr>
          <p:cNvPicPr>
            <a:picLocks noChangeAspect="1"/>
          </p:cNvPicPr>
          <p:nvPr/>
        </p:nvPicPr>
        <p:blipFill>
          <a:blip r:embed="rId8"/>
          <a:stretch>
            <a:fillRect/>
          </a:stretch>
        </p:blipFill>
        <p:spPr>
          <a:xfrm>
            <a:off x="5881030" y="4881571"/>
            <a:ext cx="2662601" cy="1275364"/>
          </a:xfrm>
          <a:prstGeom prst="rect">
            <a:avLst/>
          </a:prstGeom>
        </p:spPr>
      </p:pic>
      <p:pic>
        <p:nvPicPr>
          <p:cNvPr id="28" name="Image 58">
            <a:extLst>
              <a:ext uri="{FF2B5EF4-FFF2-40B4-BE49-F238E27FC236}">
                <a16:creationId xmlns:a16="http://schemas.microsoft.com/office/drawing/2014/main" id="{9D597F2C-1ED5-4B2C-AC1D-01249F6F9A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2574" y="630425"/>
            <a:ext cx="1990725" cy="1990725"/>
          </a:xfrm>
          <a:prstGeom prst="rect">
            <a:avLst/>
          </a:prstGeom>
        </p:spPr>
      </p:pic>
      <p:pic>
        <p:nvPicPr>
          <p:cNvPr id="29" name="Image 59">
            <a:extLst>
              <a:ext uri="{FF2B5EF4-FFF2-40B4-BE49-F238E27FC236}">
                <a16:creationId xmlns:a16="http://schemas.microsoft.com/office/drawing/2014/main" id="{3F90D1DD-6181-4166-9D97-5449AB7D51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69667" y="752404"/>
            <a:ext cx="1635464" cy="1635464"/>
          </a:xfrm>
          <a:prstGeom prst="rect">
            <a:avLst/>
          </a:prstGeom>
        </p:spPr>
      </p:pic>
      <p:pic>
        <p:nvPicPr>
          <p:cNvPr id="30" name="Picture 29">
            <a:extLst>
              <a:ext uri="{FF2B5EF4-FFF2-40B4-BE49-F238E27FC236}">
                <a16:creationId xmlns:a16="http://schemas.microsoft.com/office/drawing/2014/main" id="{B661C234-1466-4DDD-AC9B-F81CD312B9AC}"/>
              </a:ext>
            </a:extLst>
          </p:cNvPr>
          <p:cNvPicPr>
            <a:picLocks noChangeAspect="1"/>
          </p:cNvPicPr>
          <p:nvPr/>
        </p:nvPicPr>
        <p:blipFill>
          <a:blip r:embed="rId11"/>
          <a:stretch>
            <a:fillRect/>
          </a:stretch>
        </p:blipFill>
        <p:spPr>
          <a:xfrm>
            <a:off x="5633724" y="880354"/>
            <a:ext cx="3162300" cy="1543050"/>
          </a:xfrm>
          <a:prstGeom prst="rect">
            <a:avLst/>
          </a:prstGeom>
        </p:spPr>
      </p:pic>
    </p:spTree>
    <p:extLst>
      <p:ext uri="{BB962C8B-B14F-4D97-AF65-F5344CB8AC3E}">
        <p14:creationId xmlns:p14="http://schemas.microsoft.com/office/powerpoint/2010/main" val="5828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572167"/>
            <a:ext cx="2501718" cy="629373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171369" y="-16885"/>
            <a:ext cx="9146882" cy="64047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2832066" y="175472"/>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RÉALISATION</a:t>
            </a:r>
            <a:endParaRPr lang="id-ID" sz="1800" b="1" dirty="0">
              <a:latin typeface="Asap Medium" panose="020F0604030102060203" pitchFamily="34" charset="0"/>
            </a:endParaRPr>
          </a:p>
        </p:txBody>
      </p:sp>
      <p:sp>
        <p:nvSpPr>
          <p:cNvPr id="63" name="Shape 223"/>
          <p:cNvSpPr/>
          <p:nvPr/>
        </p:nvSpPr>
        <p:spPr>
          <a:xfrm>
            <a:off x="2304755" y="87406"/>
            <a:ext cx="431835" cy="431835"/>
          </a:xfrm>
          <a:prstGeom prst="ellipse">
            <a:avLst/>
          </a:prstGeom>
          <a:solidFill>
            <a:srgbClr val="FFFFFF"/>
          </a:solidFill>
          <a:ln w="3175">
            <a:solidFill>
              <a:schemeClr val="accent4">
                <a:lumMod val="50000"/>
              </a:schemeClr>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2242247" y="167310"/>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4">
                    <a:lumMod val="50000"/>
                  </a:schemeClr>
                </a:solidFill>
                <a:latin typeface="Asap Medium" panose="020F0604030102060203" pitchFamily="34" charset="0"/>
              </a:rPr>
              <a:t>VI</a:t>
            </a:r>
            <a:endParaRPr lang="id-ID" sz="1600" b="1" dirty="0">
              <a:solidFill>
                <a:schemeClr val="accent4">
                  <a:lumMod val="50000"/>
                </a:schemeClr>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ENVIRONNEMENT DU PROJET</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4646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DÉMONSTRATION</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35</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60004"/>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83750" y="-41563"/>
            <a:ext cx="303037" cy="6210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728954" y="-52608"/>
            <a:ext cx="303036" cy="632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07555"/>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41562"/>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60004"/>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54170" y="1840141"/>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66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1500"/>
                                        <p:tgtEl>
                                          <p:spTgt spid="73"/>
                                        </p:tgtEl>
                                        <p:attrNameLst>
                                          <p:attrName>ppt_x</p:attrName>
                                        </p:attrNameLst>
                                      </p:cBhvr>
                                      <p:tavLst>
                                        <p:tav tm="0">
                                          <p:val>
                                            <p:strVal val="ppt_x"/>
                                          </p:val>
                                        </p:tav>
                                        <p:tav tm="100000">
                                          <p:val>
                                            <p:strVal val="0-ppt_w/2"/>
                                          </p:val>
                                        </p:tav>
                                      </p:tavLst>
                                    </p:anim>
                                    <p:anim calcmode="lin" valueType="num">
                                      <p:cBhvr additive="base">
                                        <p:cTn id="7" dur="1500"/>
                                        <p:tgtEl>
                                          <p:spTgt spid="73"/>
                                        </p:tgtEl>
                                        <p:attrNameLst>
                                          <p:attrName>ppt_y</p:attrName>
                                        </p:attrNameLst>
                                      </p:cBhvr>
                                      <p:tavLst>
                                        <p:tav tm="0">
                                          <p:val>
                                            <p:strVal val="ppt_y"/>
                                          </p:val>
                                        </p:tav>
                                        <p:tav tm="100000">
                                          <p:val>
                                            <p:strVal val="ppt_y"/>
                                          </p:val>
                                        </p:tav>
                                      </p:tavLst>
                                    </p:anim>
                                    <p:set>
                                      <p:cBhvr>
                                        <p:cTn id="8" dur="1" fill="hold">
                                          <p:stCondLst>
                                            <p:cond delay="1499"/>
                                          </p:stCondLst>
                                        </p:cTn>
                                        <p:tgtEl>
                                          <p:spTgt spid="73"/>
                                        </p:tgtEl>
                                        <p:attrNameLst>
                                          <p:attrName>style.visibility</p:attrName>
                                        </p:attrNameLst>
                                      </p:cBhvr>
                                      <p:to>
                                        <p:strVal val="hidden"/>
                                      </p:to>
                                    </p:set>
                                  </p:childTnLst>
                                </p:cTn>
                              </p:par>
                              <p:par>
                                <p:cTn id="9" presetID="2" presetClass="exit" presetSubtype="8" fill="hold" nodeType="withEffect">
                                  <p:stCondLst>
                                    <p:cond delay="0"/>
                                  </p:stCondLst>
                                  <p:childTnLst>
                                    <p:anim calcmode="lin" valueType="num">
                                      <p:cBhvr additive="base">
                                        <p:cTn id="10" dur="1500"/>
                                        <p:tgtEl>
                                          <p:spTgt spid="74"/>
                                        </p:tgtEl>
                                        <p:attrNameLst>
                                          <p:attrName>ppt_x</p:attrName>
                                        </p:attrNameLst>
                                      </p:cBhvr>
                                      <p:tavLst>
                                        <p:tav tm="0">
                                          <p:val>
                                            <p:strVal val="ppt_x"/>
                                          </p:val>
                                        </p:tav>
                                        <p:tav tm="100000">
                                          <p:val>
                                            <p:strVal val="0-ppt_w/2"/>
                                          </p:val>
                                        </p:tav>
                                      </p:tavLst>
                                    </p:anim>
                                    <p:anim calcmode="lin" valueType="num">
                                      <p:cBhvr additive="base">
                                        <p:cTn id="11" dur="1500"/>
                                        <p:tgtEl>
                                          <p:spTgt spid="74"/>
                                        </p:tgtEl>
                                        <p:attrNameLst>
                                          <p:attrName>ppt_y</p:attrName>
                                        </p:attrNameLst>
                                      </p:cBhvr>
                                      <p:tavLst>
                                        <p:tav tm="0">
                                          <p:val>
                                            <p:strVal val="ppt_y"/>
                                          </p:val>
                                        </p:tav>
                                        <p:tav tm="100000">
                                          <p:val>
                                            <p:strVal val="ppt_y"/>
                                          </p:val>
                                        </p:tav>
                                      </p:tavLst>
                                    </p:anim>
                                    <p:set>
                                      <p:cBhvr>
                                        <p:cTn id="12" dur="1" fill="hold">
                                          <p:stCondLst>
                                            <p:cond delay="1499"/>
                                          </p:stCondLst>
                                        </p:cTn>
                                        <p:tgtEl>
                                          <p:spTgt spid="74"/>
                                        </p:tgtEl>
                                        <p:attrNameLst>
                                          <p:attrName>style.visibility</p:attrName>
                                        </p:attrNameLst>
                                      </p:cBhvr>
                                      <p:to>
                                        <p:strVal val="hidden"/>
                                      </p:to>
                                    </p:set>
                                  </p:childTnLst>
                                </p:cTn>
                              </p:par>
                              <p:par>
                                <p:cTn id="13" presetID="2" presetClass="exit" presetSubtype="8" fill="hold" grpId="0" nodeType="withEffect">
                                  <p:stCondLst>
                                    <p:cond delay="0"/>
                                  </p:stCondLst>
                                  <p:childTnLst>
                                    <p:anim calcmode="lin" valueType="num">
                                      <p:cBhvr additive="base">
                                        <p:cTn id="14" dur="1500"/>
                                        <p:tgtEl>
                                          <p:spTgt spid="70"/>
                                        </p:tgtEl>
                                        <p:attrNameLst>
                                          <p:attrName>ppt_x</p:attrName>
                                        </p:attrNameLst>
                                      </p:cBhvr>
                                      <p:tavLst>
                                        <p:tav tm="0">
                                          <p:val>
                                            <p:strVal val="ppt_x"/>
                                          </p:val>
                                        </p:tav>
                                        <p:tav tm="100000">
                                          <p:val>
                                            <p:strVal val="0-ppt_w/2"/>
                                          </p:val>
                                        </p:tav>
                                      </p:tavLst>
                                    </p:anim>
                                    <p:anim calcmode="lin" valueType="num">
                                      <p:cBhvr additive="base">
                                        <p:cTn id="15" dur="1500"/>
                                        <p:tgtEl>
                                          <p:spTgt spid="70"/>
                                        </p:tgtEl>
                                        <p:attrNameLst>
                                          <p:attrName>ppt_y</p:attrName>
                                        </p:attrNameLst>
                                      </p:cBhvr>
                                      <p:tavLst>
                                        <p:tav tm="0">
                                          <p:val>
                                            <p:strVal val="ppt_y"/>
                                          </p:val>
                                        </p:tav>
                                        <p:tav tm="100000">
                                          <p:val>
                                            <p:strVal val="ppt_y"/>
                                          </p:val>
                                        </p:tav>
                                      </p:tavLst>
                                    </p:anim>
                                    <p:set>
                                      <p:cBhvr>
                                        <p:cTn id="16" dur="1" fill="hold">
                                          <p:stCondLst>
                                            <p:cond delay="1499"/>
                                          </p:stCondLst>
                                        </p:cTn>
                                        <p:tgtEl>
                                          <p:spTgt spid="70"/>
                                        </p:tgtEl>
                                        <p:attrNameLst>
                                          <p:attrName>style.visibility</p:attrName>
                                        </p:attrNameLst>
                                      </p:cBhvr>
                                      <p:to>
                                        <p:strVal val="hidden"/>
                                      </p:to>
                                    </p:set>
                                  </p:childTnLst>
                                </p:cTn>
                              </p:par>
                              <p:par>
                                <p:cTn id="17" presetID="2" presetClass="exit" presetSubtype="8" fill="hold" nodeType="withEffect">
                                  <p:stCondLst>
                                    <p:cond delay="0"/>
                                  </p:stCondLst>
                                  <p:childTnLst>
                                    <p:anim calcmode="lin" valueType="num">
                                      <p:cBhvr additive="base">
                                        <p:cTn id="18" dur="1500"/>
                                        <p:tgtEl>
                                          <p:spTgt spid="60"/>
                                        </p:tgtEl>
                                        <p:attrNameLst>
                                          <p:attrName>ppt_x</p:attrName>
                                        </p:attrNameLst>
                                      </p:cBhvr>
                                      <p:tavLst>
                                        <p:tav tm="0">
                                          <p:val>
                                            <p:strVal val="ppt_x"/>
                                          </p:val>
                                        </p:tav>
                                        <p:tav tm="100000">
                                          <p:val>
                                            <p:strVal val="0-ppt_w/2"/>
                                          </p:val>
                                        </p:tav>
                                      </p:tavLst>
                                    </p:anim>
                                    <p:anim calcmode="lin" valueType="num">
                                      <p:cBhvr additive="base">
                                        <p:cTn id="19" dur="1500"/>
                                        <p:tgtEl>
                                          <p:spTgt spid="60"/>
                                        </p:tgtEl>
                                        <p:attrNameLst>
                                          <p:attrName>ppt_y</p:attrName>
                                        </p:attrNameLst>
                                      </p:cBhvr>
                                      <p:tavLst>
                                        <p:tav tm="0">
                                          <p:val>
                                            <p:strVal val="ppt_y"/>
                                          </p:val>
                                        </p:tav>
                                        <p:tav tm="100000">
                                          <p:val>
                                            <p:strVal val="ppt_y"/>
                                          </p:val>
                                        </p:tav>
                                      </p:tavLst>
                                    </p:anim>
                                    <p:set>
                                      <p:cBhvr>
                                        <p:cTn id="20" dur="1" fill="hold">
                                          <p:stCondLst>
                                            <p:cond delay="1499"/>
                                          </p:stCondLst>
                                        </p:cTn>
                                        <p:tgtEl>
                                          <p:spTgt spid="60"/>
                                        </p:tgtEl>
                                        <p:attrNameLst>
                                          <p:attrName>style.visibility</p:attrName>
                                        </p:attrNameLst>
                                      </p:cBhvr>
                                      <p:to>
                                        <p:strVal val="hidden"/>
                                      </p:to>
                                    </p:set>
                                  </p:childTnLst>
                                </p:cTn>
                              </p:par>
                              <p:par>
                                <p:cTn id="21" presetID="2" presetClass="exit" presetSubtype="8" fill="hold" grpId="0" nodeType="withEffect">
                                  <p:stCondLst>
                                    <p:cond delay="0"/>
                                  </p:stCondLst>
                                  <p:childTnLst>
                                    <p:anim calcmode="lin" valueType="num">
                                      <p:cBhvr additive="base">
                                        <p:cTn id="22" dur="1500"/>
                                        <p:tgtEl>
                                          <p:spTgt spid="68"/>
                                        </p:tgtEl>
                                        <p:attrNameLst>
                                          <p:attrName>ppt_x</p:attrName>
                                        </p:attrNameLst>
                                      </p:cBhvr>
                                      <p:tavLst>
                                        <p:tav tm="0">
                                          <p:val>
                                            <p:strVal val="ppt_x"/>
                                          </p:val>
                                        </p:tav>
                                        <p:tav tm="100000">
                                          <p:val>
                                            <p:strVal val="0-ppt_w/2"/>
                                          </p:val>
                                        </p:tav>
                                      </p:tavLst>
                                    </p:anim>
                                    <p:anim calcmode="lin" valueType="num">
                                      <p:cBhvr additive="base">
                                        <p:cTn id="23" dur="1500"/>
                                        <p:tgtEl>
                                          <p:spTgt spid="68"/>
                                        </p:tgtEl>
                                        <p:attrNameLst>
                                          <p:attrName>ppt_y</p:attrName>
                                        </p:attrNameLst>
                                      </p:cBhvr>
                                      <p:tavLst>
                                        <p:tav tm="0">
                                          <p:val>
                                            <p:strVal val="ppt_y"/>
                                          </p:val>
                                        </p:tav>
                                        <p:tav tm="100000">
                                          <p:val>
                                            <p:strVal val="ppt_y"/>
                                          </p:val>
                                        </p:tav>
                                      </p:tavLst>
                                    </p:anim>
                                    <p:set>
                                      <p:cBhvr>
                                        <p:cTn id="24" dur="1" fill="hold">
                                          <p:stCondLst>
                                            <p:cond delay="1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p:bldP spid="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rgbClr val="7030A0">
              <a:alpha val="90000"/>
            </a:srgb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056887"/>
            <a:ext cx="5909266" cy="1191608"/>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4163" b="1" dirty="0">
                <a:latin typeface="Asap Medium" panose="020F0604030102060203" pitchFamily="34" charset="0"/>
              </a:rPr>
              <a:t>CONCLUSION ET PERSPECTIVES</a:t>
            </a:r>
            <a:endParaRPr lang="id-ID" sz="4163" b="1" dirty="0">
              <a:latin typeface="Asap Medium" panose="020F0604030102060203" pitchFamily="34" charset="0"/>
            </a:endParaRP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2052211"/>
            <a:ext cx="1129967" cy="615040"/>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fr-FR" sz="4163" b="1" dirty="0">
                <a:solidFill>
                  <a:srgbClr val="7030A0"/>
                </a:solidFill>
                <a:latin typeface="Asap Medium" panose="020F0604030102060203" pitchFamily="34" charset="0"/>
              </a:rPr>
              <a:t>VII</a:t>
            </a:r>
            <a:endParaRPr lang="id-ID" sz="4163" b="1" dirty="0">
              <a:solidFill>
                <a:srgbClr val="7030A0"/>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36</a:t>
            </a:fld>
            <a:endParaRPr lang="id-ID" b="1" dirty="0">
              <a:latin typeface="Asap Medium" panose="020F0604030102060203" pitchFamily="34" charset="0"/>
            </a:endParaRPr>
          </a:p>
        </p:txBody>
      </p:sp>
    </p:spTree>
    <p:extLst>
      <p:ext uri="{BB962C8B-B14F-4D97-AF65-F5344CB8AC3E}">
        <p14:creationId xmlns:p14="http://schemas.microsoft.com/office/powerpoint/2010/main" val="82991473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572166"/>
            <a:ext cx="2465226" cy="629373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11431" y="-33981"/>
            <a:ext cx="9146882" cy="6404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3328048" y="15837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CONCLUSION ET PERSPECTIVES</a:t>
            </a:r>
            <a:endParaRPr lang="id-ID" sz="1800" b="1" dirty="0">
              <a:latin typeface="Asap Medium" panose="020F0604030102060203" pitchFamily="34" charset="0"/>
            </a:endParaRPr>
          </a:p>
        </p:txBody>
      </p:sp>
      <p:sp>
        <p:nvSpPr>
          <p:cNvPr id="63" name="Shape 223"/>
          <p:cNvSpPr/>
          <p:nvPr/>
        </p:nvSpPr>
        <p:spPr>
          <a:xfrm>
            <a:off x="2790503" y="70310"/>
            <a:ext cx="431835" cy="431835"/>
          </a:xfrm>
          <a:prstGeom prst="ellipse">
            <a:avLst/>
          </a:prstGeom>
          <a:solidFill>
            <a:srgbClr val="FFFFFF"/>
          </a:solidFill>
          <a:ln w="3175">
            <a:solidFill>
              <a:srgbClr val="7030A0"/>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2738229" y="15021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rgbClr val="7030A0"/>
                </a:solidFill>
                <a:latin typeface="Asap Medium" panose="020F0604030102060203" pitchFamily="34" charset="0"/>
              </a:rPr>
              <a:t>VII</a:t>
            </a:r>
            <a:endParaRPr lang="id-ID" sz="1600" b="1" dirty="0">
              <a:solidFill>
                <a:srgbClr val="7030A0"/>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CONCLUSION</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4646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DIFFICULTÉS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37</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60004"/>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2174762" y="-33981"/>
            <a:ext cx="298172"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83750" y="-41563"/>
            <a:ext cx="303037" cy="6210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728954" y="-52608"/>
            <a:ext cx="303036" cy="632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07555"/>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41562"/>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60004"/>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41498" y="570177"/>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0" name="Shape 259">
            <a:extLst>
              <a:ext uri="{FF2B5EF4-FFF2-40B4-BE49-F238E27FC236}">
                <a16:creationId xmlns:a16="http://schemas.microsoft.com/office/drawing/2014/main" id="{26ACA272-2C3D-4410-BCB6-E9AC21DA5ED3}"/>
              </a:ext>
            </a:extLst>
          </p:cNvPr>
          <p:cNvSpPr txBox="1">
            <a:spLocks/>
          </p:cNvSpPr>
          <p:nvPr/>
        </p:nvSpPr>
        <p:spPr>
          <a:xfrm>
            <a:off x="146433" y="2141910"/>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PERSPECTIVES</a:t>
            </a:r>
          </a:p>
        </p:txBody>
      </p:sp>
      <p:sp>
        <p:nvSpPr>
          <p:cNvPr id="22" name="ZoneTexte 48">
            <a:extLst>
              <a:ext uri="{FF2B5EF4-FFF2-40B4-BE49-F238E27FC236}">
                <a16:creationId xmlns:a16="http://schemas.microsoft.com/office/drawing/2014/main" id="{5A05F432-40FD-427E-8CEA-027B788AAADC}"/>
              </a:ext>
            </a:extLst>
          </p:cNvPr>
          <p:cNvSpPr txBox="1"/>
          <p:nvPr/>
        </p:nvSpPr>
        <p:spPr>
          <a:xfrm>
            <a:off x="3475315" y="1446462"/>
            <a:ext cx="8282998" cy="464871"/>
          </a:xfrm>
          <a:prstGeom prst="rect">
            <a:avLst/>
          </a:prstGeom>
          <a:noFill/>
        </p:spPr>
        <p:txBody>
          <a:bodyPr wrap="square" rtlCol="0">
            <a:spAutoFit/>
          </a:bodyPr>
          <a:lstStyle/>
          <a:p>
            <a:pPr marL="285750" indent="-285750">
              <a:lnSpc>
                <a:spcPct val="150000"/>
              </a:lnSpc>
              <a:buBlip>
                <a:blip r:embed="rId3"/>
              </a:buBlip>
            </a:pPr>
            <a:r>
              <a:rPr lang="fr-FR" dirty="0">
                <a:solidFill>
                  <a:srgbClr val="595959"/>
                </a:solidFill>
                <a:latin typeface="Asap" panose="020F0504030102060203" pitchFamily="34" charset="0"/>
                <a:sym typeface="Montserrat Semi Bold"/>
              </a:rPr>
              <a:t>Plus de transparence sur le processus d’approvisionnement</a:t>
            </a:r>
          </a:p>
        </p:txBody>
      </p:sp>
      <p:sp>
        <p:nvSpPr>
          <p:cNvPr id="23" name="Rectangle 22">
            <a:extLst>
              <a:ext uri="{FF2B5EF4-FFF2-40B4-BE49-F238E27FC236}">
                <a16:creationId xmlns:a16="http://schemas.microsoft.com/office/drawing/2014/main" id="{0E4E5544-1044-497D-B618-9634DCD2F834}"/>
              </a:ext>
            </a:extLst>
          </p:cNvPr>
          <p:cNvSpPr/>
          <p:nvPr/>
        </p:nvSpPr>
        <p:spPr>
          <a:xfrm>
            <a:off x="3491984" y="4456553"/>
            <a:ext cx="8297839" cy="400110"/>
          </a:xfrm>
          <a:prstGeom prst="rect">
            <a:avLst/>
          </a:prstGeom>
          <a:solidFill>
            <a:schemeClr val="bg1"/>
          </a:solidFill>
          <a:ln w="38100">
            <a:noFill/>
          </a:ln>
        </p:spPr>
        <p:txBody>
          <a:bodyPr wrap="square">
            <a:spAutoFit/>
          </a:bodyPr>
          <a:lstStyle/>
          <a:p>
            <a:r>
              <a:rPr lang="en-US" sz="2000" dirty="0" err="1">
                <a:solidFill>
                  <a:srgbClr val="7030A0"/>
                </a:solidFill>
                <a:latin typeface="Asap Medium" panose="020F0604030102060203" pitchFamily="34" charset="0"/>
                <a:sym typeface="Montserrat Semi Bold"/>
              </a:rPr>
              <a:t>Tous</a:t>
            </a:r>
            <a:r>
              <a:rPr lang="en-US" sz="2000" dirty="0">
                <a:solidFill>
                  <a:srgbClr val="7030A0"/>
                </a:solidFill>
                <a:latin typeface="Asap Medium" panose="020F0604030102060203" pitchFamily="34" charset="0"/>
                <a:sym typeface="Montserrat Semi Bold"/>
              </a:rPr>
              <a:t> les </a:t>
            </a:r>
            <a:r>
              <a:rPr lang="en-US" sz="2000" dirty="0" err="1">
                <a:solidFill>
                  <a:srgbClr val="7030A0"/>
                </a:solidFill>
                <a:latin typeface="Asap Medium" panose="020F0604030102060203" pitchFamily="34" charset="0"/>
                <a:sym typeface="Montserrat Semi Bold"/>
              </a:rPr>
              <a:t>objectifs</a:t>
            </a:r>
            <a:r>
              <a:rPr lang="en-US" sz="2000" dirty="0">
                <a:solidFill>
                  <a:srgbClr val="7030A0"/>
                </a:solidFill>
                <a:latin typeface="Asap Medium" panose="020F0604030102060203" pitchFamily="34" charset="0"/>
                <a:sym typeface="Montserrat Semi Bold"/>
              </a:rPr>
              <a:t> </a:t>
            </a:r>
            <a:r>
              <a:rPr lang="en-US" sz="2000" dirty="0" err="1">
                <a:solidFill>
                  <a:srgbClr val="7030A0"/>
                </a:solidFill>
                <a:latin typeface="Asap Medium" panose="020F0604030102060203" pitchFamily="34" charset="0"/>
                <a:sym typeface="Montserrat Semi Bold"/>
              </a:rPr>
              <a:t>ont</a:t>
            </a:r>
            <a:r>
              <a:rPr lang="en-US" sz="2000" dirty="0">
                <a:solidFill>
                  <a:srgbClr val="7030A0"/>
                </a:solidFill>
                <a:latin typeface="Asap Medium" panose="020F0604030102060203" pitchFamily="34" charset="0"/>
                <a:sym typeface="Montserrat Semi Bold"/>
              </a:rPr>
              <a:t> </a:t>
            </a:r>
            <a:r>
              <a:rPr lang="en-US" sz="2000" dirty="0" err="1">
                <a:solidFill>
                  <a:srgbClr val="7030A0"/>
                </a:solidFill>
                <a:latin typeface="Asap Medium" panose="020F0604030102060203" pitchFamily="34" charset="0"/>
                <a:sym typeface="Montserrat Semi Bold"/>
              </a:rPr>
              <a:t>été</a:t>
            </a:r>
            <a:r>
              <a:rPr lang="en-US" sz="2000" dirty="0">
                <a:solidFill>
                  <a:srgbClr val="7030A0"/>
                </a:solidFill>
                <a:latin typeface="Asap Medium" panose="020F0604030102060203" pitchFamily="34" charset="0"/>
                <a:sym typeface="Montserrat Semi Bold"/>
              </a:rPr>
              <a:t> </a:t>
            </a:r>
            <a:r>
              <a:rPr lang="en-US" sz="2000" dirty="0" err="1">
                <a:solidFill>
                  <a:srgbClr val="7030A0"/>
                </a:solidFill>
                <a:latin typeface="Asap Medium" panose="020F0604030102060203" pitchFamily="34" charset="0"/>
                <a:sym typeface="Montserrat Semi Bold"/>
              </a:rPr>
              <a:t>atteints</a:t>
            </a:r>
            <a:endParaRPr lang="en-US" sz="2000" dirty="0">
              <a:solidFill>
                <a:srgbClr val="7030A0"/>
              </a:solidFill>
              <a:latin typeface="Asap Medium" panose="020F0604030102060203" pitchFamily="34" charset="0"/>
              <a:sym typeface="Montserrat Semi Bold"/>
            </a:endParaRPr>
          </a:p>
        </p:txBody>
      </p:sp>
      <p:sp>
        <p:nvSpPr>
          <p:cNvPr id="2" name="Rectangle 1">
            <a:extLst>
              <a:ext uri="{FF2B5EF4-FFF2-40B4-BE49-F238E27FC236}">
                <a16:creationId xmlns:a16="http://schemas.microsoft.com/office/drawing/2014/main" id="{0A97F142-0BD3-478C-B3F1-425AA7FDF775}"/>
              </a:ext>
            </a:extLst>
          </p:cNvPr>
          <p:cNvSpPr/>
          <p:nvPr/>
        </p:nvSpPr>
        <p:spPr>
          <a:xfrm>
            <a:off x="3491984" y="1936883"/>
            <a:ext cx="6096000" cy="464871"/>
          </a:xfrm>
          <a:prstGeom prst="rect">
            <a:avLst/>
          </a:prstGeom>
        </p:spPr>
        <p:txBody>
          <a:bodyPr>
            <a:spAutoFit/>
          </a:bodyPr>
          <a:lstStyle/>
          <a:p>
            <a:pPr marL="285750" indent="-285750">
              <a:lnSpc>
                <a:spcPct val="150000"/>
              </a:lnSpc>
              <a:buBlip>
                <a:blip r:embed="rId3"/>
              </a:buBlip>
            </a:pPr>
            <a:r>
              <a:rPr lang="fr-FR" dirty="0">
                <a:solidFill>
                  <a:srgbClr val="595959"/>
                </a:solidFill>
                <a:latin typeface="Asap" panose="020F0504030102060203" pitchFamily="34" charset="0"/>
                <a:sym typeface="Montserrat Semi Bold"/>
              </a:rPr>
              <a:t>Centralisation des informations sur une seule plateforme</a:t>
            </a:r>
          </a:p>
        </p:txBody>
      </p:sp>
      <p:sp>
        <p:nvSpPr>
          <p:cNvPr id="3" name="Rectangle 2">
            <a:extLst>
              <a:ext uri="{FF2B5EF4-FFF2-40B4-BE49-F238E27FC236}">
                <a16:creationId xmlns:a16="http://schemas.microsoft.com/office/drawing/2014/main" id="{AEDF6735-47A5-4ACC-8A71-F34EAF611D28}"/>
              </a:ext>
            </a:extLst>
          </p:cNvPr>
          <p:cNvSpPr/>
          <p:nvPr/>
        </p:nvSpPr>
        <p:spPr>
          <a:xfrm>
            <a:off x="3491984" y="2427304"/>
            <a:ext cx="6096000" cy="464871"/>
          </a:xfrm>
          <a:prstGeom prst="rect">
            <a:avLst/>
          </a:prstGeom>
        </p:spPr>
        <p:txBody>
          <a:bodyPr>
            <a:spAutoFit/>
          </a:bodyPr>
          <a:lstStyle/>
          <a:p>
            <a:pPr marL="285750" indent="-285750">
              <a:lnSpc>
                <a:spcPct val="150000"/>
              </a:lnSpc>
              <a:buBlip>
                <a:blip r:embed="rId3"/>
              </a:buBlip>
            </a:pPr>
            <a:r>
              <a:rPr lang="fr-FR" dirty="0">
                <a:solidFill>
                  <a:srgbClr val="595959"/>
                </a:solidFill>
                <a:latin typeface="Asap" panose="020F0504030102060203" pitchFamily="34" charset="0"/>
                <a:sym typeface="Montserrat Semi Bold"/>
              </a:rPr>
              <a:t>Adaptation aux appareils mobiles</a:t>
            </a:r>
          </a:p>
        </p:txBody>
      </p:sp>
      <p:sp>
        <p:nvSpPr>
          <p:cNvPr id="5" name="Rectangle 4">
            <a:extLst>
              <a:ext uri="{FF2B5EF4-FFF2-40B4-BE49-F238E27FC236}">
                <a16:creationId xmlns:a16="http://schemas.microsoft.com/office/drawing/2014/main" id="{92F0FF48-B413-4746-8F41-F941B9D3FC3C}"/>
              </a:ext>
            </a:extLst>
          </p:cNvPr>
          <p:cNvSpPr/>
          <p:nvPr/>
        </p:nvSpPr>
        <p:spPr>
          <a:xfrm>
            <a:off x="3491984" y="2917725"/>
            <a:ext cx="6096000" cy="464871"/>
          </a:xfrm>
          <a:prstGeom prst="rect">
            <a:avLst/>
          </a:prstGeom>
        </p:spPr>
        <p:txBody>
          <a:bodyPr>
            <a:spAutoFit/>
          </a:bodyPr>
          <a:lstStyle/>
          <a:p>
            <a:pPr marL="285750" indent="-285750">
              <a:lnSpc>
                <a:spcPct val="150000"/>
              </a:lnSpc>
              <a:buBlip>
                <a:blip r:embed="rId3"/>
              </a:buBlip>
            </a:pPr>
            <a:r>
              <a:rPr lang="fr-FR" dirty="0">
                <a:solidFill>
                  <a:srgbClr val="595959"/>
                </a:solidFill>
                <a:latin typeface="Asap" panose="020F0504030102060203" pitchFamily="34" charset="0"/>
                <a:sym typeface="Montserrat Semi Bold"/>
              </a:rPr>
              <a:t>Envoi et réception des notifications</a:t>
            </a:r>
          </a:p>
        </p:txBody>
      </p:sp>
    </p:spTree>
    <p:extLst>
      <p:ext uri="{BB962C8B-B14F-4D97-AF65-F5344CB8AC3E}">
        <p14:creationId xmlns:p14="http://schemas.microsoft.com/office/powerpoint/2010/main" val="9030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circle(in)">
                                      <p:cBhvr>
                                        <p:cTn id="35"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 grpId="0"/>
      <p:bldP spid="3"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572166"/>
            <a:ext cx="2465226" cy="629373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11431" y="-33981"/>
            <a:ext cx="9146882" cy="6404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3328048" y="15837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CONCLUSION ET PERSPECTIVES</a:t>
            </a:r>
            <a:endParaRPr lang="id-ID" sz="1800" b="1" dirty="0">
              <a:latin typeface="Asap Medium" panose="020F0604030102060203" pitchFamily="34" charset="0"/>
            </a:endParaRPr>
          </a:p>
        </p:txBody>
      </p:sp>
      <p:sp>
        <p:nvSpPr>
          <p:cNvPr id="63" name="Shape 223"/>
          <p:cNvSpPr/>
          <p:nvPr/>
        </p:nvSpPr>
        <p:spPr>
          <a:xfrm>
            <a:off x="2790503" y="70310"/>
            <a:ext cx="431835" cy="431835"/>
          </a:xfrm>
          <a:prstGeom prst="ellipse">
            <a:avLst/>
          </a:prstGeom>
          <a:solidFill>
            <a:srgbClr val="FFFFFF"/>
          </a:solidFill>
          <a:ln w="3175">
            <a:solidFill>
              <a:srgbClr val="7030A0"/>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2738229" y="15021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rgbClr val="7030A0"/>
                </a:solidFill>
                <a:latin typeface="Asap Medium" panose="020F0604030102060203" pitchFamily="34" charset="0"/>
              </a:rPr>
              <a:t>VII</a:t>
            </a:r>
            <a:endParaRPr lang="id-ID" sz="1600" b="1" dirty="0">
              <a:solidFill>
                <a:srgbClr val="7030A0"/>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CONCLUSION</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4646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DIFFICULTÉS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38</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60004"/>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2174762" y="-33981"/>
            <a:ext cx="298172"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83750" y="-41563"/>
            <a:ext cx="303037" cy="6210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728954" y="-52608"/>
            <a:ext cx="303036" cy="632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07555"/>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41562"/>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60004"/>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50499" y="1813703"/>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0" name="Shape 259">
            <a:extLst>
              <a:ext uri="{FF2B5EF4-FFF2-40B4-BE49-F238E27FC236}">
                <a16:creationId xmlns:a16="http://schemas.microsoft.com/office/drawing/2014/main" id="{26ACA272-2C3D-4410-BCB6-E9AC21DA5ED3}"/>
              </a:ext>
            </a:extLst>
          </p:cNvPr>
          <p:cNvSpPr txBox="1">
            <a:spLocks/>
          </p:cNvSpPr>
          <p:nvPr/>
        </p:nvSpPr>
        <p:spPr>
          <a:xfrm>
            <a:off x="146433" y="2141910"/>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PERSPECTIVES</a:t>
            </a:r>
          </a:p>
        </p:txBody>
      </p:sp>
      <p:sp>
        <p:nvSpPr>
          <p:cNvPr id="24" name="Espace réservé du contenu 4">
            <a:extLst>
              <a:ext uri="{FF2B5EF4-FFF2-40B4-BE49-F238E27FC236}">
                <a16:creationId xmlns:a16="http://schemas.microsoft.com/office/drawing/2014/main" id="{93A3690B-291C-49B1-8EB0-D8A46E2802A8}"/>
              </a:ext>
            </a:extLst>
          </p:cNvPr>
          <p:cNvSpPr txBox="1">
            <a:spLocks/>
          </p:cNvSpPr>
          <p:nvPr/>
        </p:nvSpPr>
        <p:spPr>
          <a:xfrm>
            <a:off x="3621508" y="1773937"/>
            <a:ext cx="7886700" cy="31579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ED7D31"/>
              </a:buClr>
              <a:buNone/>
            </a:pPr>
            <a:r>
              <a:rPr lang="fr-FR" sz="1800" dirty="0">
                <a:solidFill>
                  <a:srgbClr val="7030A0"/>
                </a:solidFill>
                <a:latin typeface="Asap" panose="020F0504030102060203" pitchFamily="34" charset="0"/>
              </a:rPr>
              <a:t>■  </a:t>
            </a:r>
            <a:r>
              <a:rPr lang="fr-FR" sz="1800" dirty="0">
                <a:solidFill>
                  <a:srgbClr val="595959"/>
                </a:solidFill>
                <a:latin typeface="Asap" panose="020F0504030102060203" pitchFamily="34" charset="0"/>
              </a:rPr>
              <a:t>Problèmes d’accès à la base de données</a:t>
            </a:r>
          </a:p>
          <a:p>
            <a:pPr marL="0" indent="0">
              <a:lnSpc>
                <a:spcPct val="150000"/>
              </a:lnSpc>
              <a:buClr>
                <a:srgbClr val="ED7D31"/>
              </a:buClr>
              <a:buNone/>
            </a:pPr>
            <a:r>
              <a:rPr lang="fr-FR" sz="1800" dirty="0">
                <a:solidFill>
                  <a:srgbClr val="7030A0"/>
                </a:solidFill>
                <a:latin typeface="Asap" panose="020F0504030102060203" pitchFamily="34" charset="0"/>
              </a:rPr>
              <a:t>■  </a:t>
            </a:r>
            <a:r>
              <a:rPr lang="fr-FR" sz="1800" dirty="0">
                <a:solidFill>
                  <a:srgbClr val="595959"/>
                </a:solidFill>
                <a:latin typeface="Asap" panose="020F0504030102060203" pitchFamily="34" charset="0"/>
              </a:rPr>
              <a:t>Dépendances externes</a:t>
            </a:r>
            <a:r>
              <a:rPr lang="fr-FR" sz="1800" i="1" dirty="0"/>
              <a:t> </a:t>
            </a:r>
            <a:r>
              <a:rPr lang="fr-FR" sz="1800" dirty="0">
                <a:solidFill>
                  <a:srgbClr val="595959"/>
                </a:solidFill>
                <a:latin typeface="Asap" panose="020F0504030102060203" pitchFamily="34" charset="0"/>
              </a:rPr>
              <a:t>avec d’autres entités</a:t>
            </a:r>
          </a:p>
        </p:txBody>
      </p:sp>
    </p:spTree>
    <p:extLst>
      <p:ext uri="{BB962C8B-B14F-4D97-AF65-F5344CB8AC3E}">
        <p14:creationId xmlns:p14="http://schemas.microsoft.com/office/powerpoint/2010/main" val="8747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1000"/>
                                        <p:tgtEl>
                                          <p:spTgt spid="24">
                                            <p:txEl>
                                              <p:pRg st="0" end="0"/>
                                            </p:txEl>
                                          </p:spTgt>
                                        </p:tgtEl>
                                      </p:cBhvr>
                                    </p:animEffect>
                                    <p:anim calcmode="lin" valueType="num">
                                      <p:cBhvr>
                                        <p:cTn id="8"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xEl>
                                              <p:pRg st="1" end="1"/>
                                            </p:txEl>
                                          </p:spTgt>
                                        </p:tgtEl>
                                        <p:attrNameLst>
                                          <p:attrName>style.visibility</p:attrName>
                                        </p:attrNameLst>
                                      </p:cBhvr>
                                      <p:to>
                                        <p:strVal val="visible"/>
                                      </p:to>
                                    </p:set>
                                    <p:animEffect transition="in" filter="fade">
                                      <p:cBhvr>
                                        <p:cTn id="14" dur="1000"/>
                                        <p:tgtEl>
                                          <p:spTgt spid="24">
                                            <p:txEl>
                                              <p:pRg st="1" end="1"/>
                                            </p:txEl>
                                          </p:spTgt>
                                        </p:tgtEl>
                                      </p:cBhvr>
                                    </p:animEffect>
                                    <p:anim calcmode="lin" valueType="num">
                                      <p:cBhvr>
                                        <p:cTn id="15"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474" y="572166"/>
            <a:ext cx="2465226" cy="629373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11431" y="-33981"/>
            <a:ext cx="9146882" cy="6404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3328048" y="158376"/>
            <a:ext cx="5215191"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CONCLUSION ET PERSPECTIVES</a:t>
            </a:r>
            <a:endParaRPr lang="id-ID" sz="1800" b="1" dirty="0">
              <a:latin typeface="Asap Medium" panose="020F0604030102060203" pitchFamily="34" charset="0"/>
            </a:endParaRPr>
          </a:p>
        </p:txBody>
      </p:sp>
      <p:sp>
        <p:nvSpPr>
          <p:cNvPr id="63" name="Shape 223"/>
          <p:cNvSpPr/>
          <p:nvPr/>
        </p:nvSpPr>
        <p:spPr>
          <a:xfrm>
            <a:off x="2790503" y="70310"/>
            <a:ext cx="431835" cy="431835"/>
          </a:xfrm>
          <a:prstGeom prst="ellipse">
            <a:avLst/>
          </a:prstGeom>
          <a:solidFill>
            <a:srgbClr val="FFFFFF"/>
          </a:solidFill>
          <a:ln w="3175">
            <a:solidFill>
              <a:srgbClr val="7030A0"/>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2738229" y="150214"/>
            <a:ext cx="54208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rgbClr val="7030A0"/>
                </a:solidFill>
                <a:latin typeface="Asap Medium" panose="020F0604030102060203" pitchFamily="34" charset="0"/>
              </a:rPr>
              <a:t>VII</a:t>
            </a:r>
            <a:endParaRPr lang="id-ID" sz="1600" b="1" dirty="0">
              <a:solidFill>
                <a:srgbClr val="7030A0"/>
              </a:solidFill>
              <a:latin typeface="Asap Medium" panose="020F0604030102060203" pitchFamily="34" charset="0"/>
            </a:endParaRPr>
          </a:p>
        </p:txBody>
      </p:sp>
      <p:sp>
        <p:nvSpPr>
          <p:cNvPr id="68" name="Shape 259"/>
          <p:cNvSpPr txBox="1">
            <a:spLocks/>
          </p:cNvSpPr>
          <p:nvPr/>
        </p:nvSpPr>
        <p:spPr>
          <a:xfrm>
            <a:off x="50027" y="884726"/>
            <a:ext cx="2414725" cy="22101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CONCLUSION</a:t>
            </a:r>
            <a:endParaRPr lang="id-ID" sz="1200" b="1" dirty="0">
              <a:solidFill>
                <a:schemeClr val="bg1"/>
              </a:solidFill>
              <a:latin typeface="Asap Medium" panose="020F0604030102060203" pitchFamily="34" charset="0"/>
            </a:endParaRPr>
          </a:p>
        </p:txBody>
      </p:sp>
      <p:sp>
        <p:nvSpPr>
          <p:cNvPr id="70" name="Shape 259"/>
          <p:cNvSpPr txBox="1">
            <a:spLocks/>
          </p:cNvSpPr>
          <p:nvPr/>
        </p:nvSpPr>
        <p:spPr>
          <a:xfrm>
            <a:off x="211622" y="1446462"/>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DIFFICULTÉS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39</a:t>
            </a:fld>
            <a:endParaRPr lang="id-ID" dirty="0">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837330" y="-60004"/>
            <a:ext cx="303509" cy="639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2174762" y="-33981"/>
            <a:ext cx="298172"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283750" y="-41563"/>
            <a:ext cx="303037" cy="6210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728954" y="-52608"/>
            <a:ext cx="303036" cy="632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0" y="2533435"/>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25B3130-B4AE-4BB9-8AC7-23E6A9466B2E}"/>
              </a:ext>
            </a:extLst>
          </p:cNvPr>
          <p:cNvSpPr/>
          <p:nvPr/>
        </p:nvSpPr>
        <p:spPr>
          <a:xfrm>
            <a:off x="1" y="-41562"/>
            <a:ext cx="292864" cy="621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21" name="Rectangle 20">
            <a:extLst>
              <a:ext uri="{FF2B5EF4-FFF2-40B4-BE49-F238E27FC236}">
                <a16:creationId xmlns:a16="http://schemas.microsoft.com/office/drawing/2014/main" id="{2A657D43-E4DD-4EC4-A79F-977A963C3395}"/>
              </a:ext>
            </a:extLst>
          </p:cNvPr>
          <p:cNvSpPr/>
          <p:nvPr/>
        </p:nvSpPr>
        <p:spPr>
          <a:xfrm>
            <a:off x="416392" y="-60004"/>
            <a:ext cx="287778" cy="640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50499" y="1813703"/>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0" name="Shape 259">
            <a:extLst>
              <a:ext uri="{FF2B5EF4-FFF2-40B4-BE49-F238E27FC236}">
                <a16:creationId xmlns:a16="http://schemas.microsoft.com/office/drawing/2014/main" id="{26ACA272-2C3D-4410-BCB6-E9AC21DA5ED3}"/>
              </a:ext>
            </a:extLst>
          </p:cNvPr>
          <p:cNvSpPr txBox="1">
            <a:spLocks/>
          </p:cNvSpPr>
          <p:nvPr/>
        </p:nvSpPr>
        <p:spPr>
          <a:xfrm>
            <a:off x="146433" y="2141910"/>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PERSPECTIVES</a:t>
            </a:r>
          </a:p>
        </p:txBody>
      </p:sp>
      <p:sp>
        <p:nvSpPr>
          <p:cNvPr id="22" name="ZoneTexte 49">
            <a:extLst>
              <a:ext uri="{FF2B5EF4-FFF2-40B4-BE49-F238E27FC236}">
                <a16:creationId xmlns:a16="http://schemas.microsoft.com/office/drawing/2014/main" id="{7BFE5269-B702-435B-ADC4-D9CAC0DE0C56}"/>
              </a:ext>
            </a:extLst>
          </p:cNvPr>
          <p:cNvSpPr txBox="1"/>
          <p:nvPr/>
        </p:nvSpPr>
        <p:spPr>
          <a:xfrm>
            <a:off x="3709252" y="2035663"/>
            <a:ext cx="7724598" cy="1477328"/>
          </a:xfrm>
          <a:prstGeom prst="rect">
            <a:avLst/>
          </a:prstGeom>
          <a:noFill/>
        </p:spPr>
        <p:txBody>
          <a:bodyPr wrap="square" rtlCol="0">
            <a:spAutoFit/>
          </a:bodyPr>
          <a:lstStyle/>
          <a:p>
            <a:pPr marL="285750" indent="-285750">
              <a:buBlip>
                <a:blip r:embed="rId3"/>
              </a:buBlip>
            </a:pPr>
            <a:r>
              <a:rPr lang="fr-FR" dirty="0">
                <a:solidFill>
                  <a:srgbClr val="595959"/>
                </a:solidFill>
                <a:latin typeface="Asap" panose="020F0504030102060203" pitchFamily="34" charset="0"/>
                <a:sym typeface="Montserrat Semi Bold"/>
              </a:rPr>
              <a:t>Extension de l’application par d’autres modules</a:t>
            </a:r>
          </a:p>
          <a:p>
            <a:pPr marL="285750" indent="-285750">
              <a:buBlip>
                <a:blip r:embed="rId3"/>
              </a:buBlip>
            </a:pPr>
            <a:endParaRPr lang="fr-FR" dirty="0">
              <a:solidFill>
                <a:srgbClr val="595959"/>
              </a:solidFill>
              <a:latin typeface="Asap" panose="020F0504030102060203" pitchFamily="34" charset="0"/>
              <a:sym typeface="Montserrat Semi Bold"/>
            </a:endParaRPr>
          </a:p>
          <a:p>
            <a:pPr marL="285750" indent="-285750">
              <a:buBlip>
                <a:blip r:embed="rId3"/>
              </a:buBlip>
            </a:pPr>
            <a:r>
              <a:rPr lang="fr-FR" dirty="0">
                <a:solidFill>
                  <a:srgbClr val="595959"/>
                </a:solidFill>
                <a:latin typeface="Asap" panose="020F0504030102060203" pitchFamily="34" charset="0"/>
                <a:sym typeface="Montserrat Semi Bold"/>
              </a:rPr>
              <a:t>Evoluer le système de notifications.</a:t>
            </a:r>
          </a:p>
          <a:p>
            <a:endParaRPr lang="fr-FR" dirty="0">
              <a:solidFill>
                <a:srgbClr val="595959"/>
              </a:solidFill>
              <a:latin typeface="Asap" panose="020F0504030102060203" pitchFamily="34" charset="0"/>
              <a:sym typeface="Montserrat Semi Bold"/>
            </a:endParaRPr>
          </a:p>
          <a:p>
            <a:pPr marL="285750" indent="-285750">
              <a:buBlip>
                <a:blip r:embed="rId3"/>
              </a:buBlip>
            </a:pPr>
            <a:r>
              <a:rPr lang="fr-FR" dirty="0">
                <a:solidFill>
                  <a:srgbClr val="595959"/>
                </a:solidFill>
                <a:latin typeface="Asap" panose="020F0504030102060203" pitchFamily="34" charset="0"/>
                <a:sym typeface="Montserrat Semi Bold"/>
              </a:rPr>
              <a:t>Besoins générées à partir des feedbacks des utilisateurs</a:t>
            </a:r>
          </a:p>
        </p:txBody>
      </p:sp>
    </p:spTree>
    <p:extLst>
      <p:ext uri="{BB962C8B-B14F-4D97-AF65-F5344CB8AC3E}">
        <p14:creationId xmlns:p14="http://schemas.microsoft.com/office/powerpoint/2010/main" val="363465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fade">
                                      <p:cBhvr>
                                        <p:cTn id="14" dur="1000"/>
                                        <p:tgtEl>
                                          <p:spTgt spid="22">
                                            <p:txEl>
                                              <p:pRg st="2" end="2"/>
                                            </p:txEl>
                                          </p:spTgt>
                                        </p:tgtEl>
                                      </p:cBhvr>
                                    </p:animEffect>
                                    <p:anim calcmode="lin" valueType="num">
                                      <p:cBhvr>
                                        <p:cTn id="15"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1000"/>
                                        <p:tgtEl>
                                          <p:spTgt spid="22">
                                            <p:txEl>
                                              <p:pRg st="4" end="4"/>
                                            </p:txEl>
                                          </p:spTgt>
                                        </p:tgtEl>
                                      </p:cBhvr>
                                    </p:animEffect>
                                    <p:anim calcmode="lin" valueType="num">
                                      <p:cBhvr>
                                        <p:cTn id="22"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20"/>
          <p:cNvSpPr/>
          <p:nvPr/>
        </p:nvSpPr>
        <p:spPr>
          <a:xfrm>
            <a:off x="0" y="2359730"/>
            <a:ext cx="12191999" cy="2138540"/>
          </a:xfrm>
          <a:prstGeom prst="roundRect">
            <a:avLst>
              <a:gd name="adj" fmla="val 2125"/>
            </a:avLst>
          </a:prstGeom>
          <a:solidFill>
            <a:schemeClr val="accent1">
              <a:alpha val="90000"/>
            </a:schemeClr>
          </a:solidFill>
          <a:ln w="12700">
            <a:miter lim="400000"/>
          </a:ln>
        </p:spPr>
        <p:txBody>
          <a:bodyPr lIns="14288" tIns="14288" rIns="14288" bIns="14288" anchor="ctr"/>
          <a:lstStyle/>
          <a:p>
            <a:endParaRPr sz="1500" b="1" dirty="0">
              <a:latin typeface="Asap Medium" panose="020F0604030102060203" pitchFamily="34" charset="0"/>
            </a:endParaRPr>
          </a:p>
        </p:txBody>
      </p:sp>
      <p:sp>
        <p:nvSpPr>
          <p:cNvPr id="22" name="Shape 222"/>
          <p:cNvSpPr/>
          <p:nvPr/>
        </p:nvSpPr>
        <p:spPr>
          <a:xfrm>
            <a:off x="3141367" y="3345171"/>
            <a:ext cx="5909266" cy="615040"/>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4163" b="1" dirty="0">
                <a:latin typeface="Asap Medium" panose="020F0604030102060203" pitchFamily="34" charset="0"/>
              </a:rPr>
              <a:t>CONTEXTE DU PROJET</a:t>
            </a:r>
            <a:endParaRPr lang="id-ID" sz="4163" b="1" dirty="0">
              <a:latin typeface="Asap Medium" panose="020F0604030102060203" pitchFamily="34" charset="0"/>
            </a:endParaRPr>
          </a:p>
        </p:txBody>
      </p:sp>
      <p:sp>
        <p:nvSpPr>
          <p:cNvPr id="23" name="Shape 223"/>
          <p:cNvSpPr/>
          <p:nvPr/>
        </p:nvSpPr>
        <p:spPr>
          <a:xfrm>
            <a:off x="5531018" y="1800200"/>
            <a:ext cx="1129967" cy="1129967"/>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24" name="Shape 222"/>
          <p:cNvSpPr/>
          <p:nvPr/>
        </p:nvSpPr>
        <p:spPr>
          <a:xfrm>
            <a:off x="5531018" y="1966547"/>
            <a:ext cx="1129967" cy="786369"/>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5400" b="1" dirty="0">
                <a:solidFill>
                  <a:schemeClr val="accent1"/>
                </a:solidFill>
                <a:latin typeface="Asap Medium" panose="020F0604030102060203" pitchFamily="34" charset="0"/>
              </a:rPr>
              <a:t>I</a:t>
            </a:r>
            <a:endParaRPr lang="id-ID" sz="4163" b="1" dirty="0">
              <a:solidFill>
                <a:schemeClr val="accent1"/>
              </a:solidFill>
              <a:latin typeface="Asap Medium" panose="020F0604030102060203" pitchFamily="34" charset="0"/>
            </a:endParaRPr>
          </a:p>
        </p:txBody>
      </p:sp>
      <p:sp>
        <p:nvSpPr>
          <p:cNvPr id="3" name="Espace réservé du numéro de diapositive 2"/>
          <p:cNvSpPr>
            <a:spLocks noGrp="1"/>
          </p:cNvSpPr>
          <p:nvPr>
            <p:ph type="sldNum" sz="quarter" idx="12"/>
          </p:nvPr>
        </p:nvSpPr>
        <p:spPr/>
        <p:txBody>
          <a:bodyPr/>
          <a:lstStyle/>
          <a:p>
            <a:fld id="{2476CA8B-E376-4C73-9B78-83D007D77E53}" type="slidenum">
              <a:rPr lang="id-ID" b="1" smtClean="0">
                <a:latin typeface="Asap Medium" panose="020F0604030102060203" pitchFamily="34" charset="0"/>
              </a:rPr>
              <a:t>4</a:t>
            </a:fld>
            <a:endParaRPr lang="id-ID" b="1" dirty="0">
              <a:latin typeface="Asap Medium" panose="020F0604030102060203" pitchFamily="34" charset="0"/>
            </a:endParaRPr>
          </a:p>
        </p:txBody>
      </p:sp>
    </p:spTree>
    <p:extLst>
      <p:ext uri="{BB962C8B-B14F-4D97-AF65-F5344CB8AC3E}">
        <p14:creationId xmlns:p14="http://schemas.microsoft.com/office/powerpoint/2010/main" val="2399711757"/>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9"/>
          <p:cNvSpPr/>
          <p:nvPr/>
        </p:nvSpPr>
        <p:spPr>
          <a:xfrm>
            <a:off x="0" y="1794633"/>
            <a:ext cx="12192000" cy="2084298"/>
          </a:xfrm>
          <a:prstGeom prst="rect">
            <a:avLst/>
          </a:prstGeom>
          <a:solidFill>
            <a:schemeClr val="accent6"/>
          </a:solidFill>
          <a:ln w="12700">
            <a:miter lim="400000"/>
          </a:ln>
        </p:spPr>
        <p:txBody>
          <a:bodyPr lIns="14288" tIns="14288" rIns="14288" bIns="14288" anchor="ctr"/>
          <a:lstStyle/>
          <a:p>
            <a:endParaRPr lang="fr-FR" sz="1500" dirty="0">
              <a:latin typeface="Asap" panose="020F0504030102060203" pitchFamily="34" charset="0"/>
            </a:endParaRPr>
          </a:p>
        </p:txBody>
      </p:sp>
      <p:sp>
        <p:nvSpPr>
          <p:cNvPr id="5" name="Shape 70"/>
          <p:cNvSpPr/>
          <p:nvPr/>
        </p:nvSpPr>
        <p:spPr>
          <a:xfrm>
            <a:off x="2284175" y="2055799"/>
            <a:ext cx="7623650" cy="1561966"/>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defRPr sz="8800">
                <a:solidFill>
                  <a:srgbClr val="FFFFFF"/>
                </a:solidFill>
              </a:defRPr>
            </a:lvl1pPr>
          </a:lstStyle>
          <a:p>
            <a:pPr algn="ctr"/>
            <a:r>
              <a:rPr lang="fr-FR" sz="3300" b="1" dirty="0">
                <a:latin typeface="Lucida Sans Unicode" panose="020B0602030504020204" pitchFamily="34" charset="0"/>
                <a:cs typeface="Lucida Sans Unicode" panose="020B0602030504020204" pitchFamily="34" charset="0"/>
              </a:rPr>
              <a:t>Contribution à la mise en place de la plateforme </a:t>
            </a:r>
            <a:r>
              <a:rPr lang="fr-FR" sz="3300" b="1" dirty="0" err="1">
                <a:latin typeface="Lucida Sans Unicode" panose="020B0602030504020204" pitchFamily="34" charset="0"/>
                <a:cs typeface="Lucida Sans Unicode" panose="020B0602030504020204" pitchFamily="34" charset="0"/>
              </a:rPr>
              <a:t>Requestor</a:t>
            </a:r>
            <a:r>
              <a:rPr lang="fr-FR" sz="3300" b="1" dirty="0">
                <a:latin typeface="Lucida Sans Unicode" panose="020B0602030504020204" pitchFamily="34" charset="0"/>
                <a:cs typeface="Lucida Sans Unicode" panose="020B0602030504020204" pitchFamily="34" charset="0"/>
              </a:rPr>
              <a:t> du projet Digital </a:t>
            </a:r>
            <a:r>
              <a:rPr lang="fr-FR" sz="3300" b="1" dirty="0" err="1">
                <a:latin typeface="Lucida Sans Unicode" panose="020B0602030504020204" pitchFamily="34" charset="0"/>
                <a:cs typeface="Lucida Sans Unicode" panose="020B0602030504020204" pitchFamily="34" charset="0"/>
              </a:rPr>
              <a:t>Procurement</a:t>
            </a:r>
            <a:endParaRPr lang="fr-FR" sz="3300" dirty="0">
              <a:latin typeface="Lucida Sans Unicode" panose="020B0602030504020204" pitchFamily="34" charset="0"/>
              <a:cs typeface="Lucida Sans Unicode" panose="020B0602030504020204" pitchFamily="34" charset="0"/>
            </a:endParaRPr>
          </a:p>
        </p:txBody>
      </p:sp>
      <p:sp>
        <p:nvSpPr>
          <p:cNvPr id="7" name="Shape 72"/>
          <p:cNvSpPr txBox="1">
            <a:spLocks/>
          </p:cNvSpPr>
          <p:nvPr/>
        </p:nvSpPr>
        <p:spPr>
          <a:xfrm>
            <a:off x="474478" y="4607165"/>
            <a:ext cx="2588762" cy="258635"/>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BOUMHICHA El Mehdi</a:t>
            </a:r>
          </a:p>
        </p:txBody>
      </p:sp>
      <p:sp>
        <p:nvSpPr>
          <p:cNvPr id="9" name="Shape 74"/>
          <p:cNvSpPr/>
          <p:nvPr/>
        </p:nvSpPr>
        <p:spPr>
          <a:xfrm>
            <a:off x="474478" y="4105784"/>
            <a:ext cx="1743394" cy="419346"/>
          </a:xfrm>
          <a:prstGeom prst="rect">
            <a:avLst/>
          </a:prstGeom>
          <a:ln w="12700">
            <a:miter lim="400000"/>
          </a:ln>
          <a:extLst>
            <a:ext uri="{C572A759-6A51-4108-AA02-DFA0A04FC94B}">
              <ma14:wrappingTextBoxFlag xmlns="" xmlns:ma14="http://schemas.microsoft.com/office/mac/drawingml/2011/main" val="1"/>
            </a:ext>
          </a:extLst>
        </p:spPr>
        <p:txBody>
          <a:bodyPr lIns="19050" tIns="19050" rIns="19050" bIns="19050" anchor="ctr">
            <a:spAutoFit/>
          </a:bodyPr>
          <a:lstStyle>
            <a:lvl1pPr>
              <a:lnSpc>
                <a:spcPct val="150000"/>
              </a:lnSpc>
              <a:spcBef>
                <a:spcPts val="4500"/>
              </a:spcBef>
              <a:defRPr sz="2200" cap="none">
                <a:latin typeface="Aller"/>
                <a:ea typeface="Aller"/>
                <a:cs typeface="Aller"/>
                <a:sym typeface="Aller"/>
              </a:defRPr>
            </a:lvl1pPr>
          </a:lstStyle>
          <a:p>
            <a:r>
              <a:rPr lang="fr-FR" sz="1800" dirty="0">
                <a:solidFill>
                  <a:schemeClr val="accent6"/>
                </a:solidFill>
                <a:latin typeface="Lucida Sans Unicode" panose="020B0602030504020204" pitchFamily="34" charset="0"/>
                <a:cs typeface="Lucida Sans Unicode" panose="020B0602030504020204" pitchFamily="34" charset="0"/>
              </a:rPr>
              <a:t>Présenté par:</a:t>
            </a:r>
          </a:p>
        </p:txBody>
      </p:sp>
      <p:pic>
        <p:nvPicPr>
          <p:cNvPr id="12" name="Image 11" descr="C:\Users\0Be95\Desktop\LogoEHTP.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96" y="422524"/>
            <a:ext cx="1675177" cy="725910"/>
          </a:xfrm>
          <a:prstGeom prst="rect">
            <a:avLst/>
          </a:prstGeom>
          <a:noFill/>
          <a:ln>
            <a:noFill/>
          </a:ln>
        </p:spPr>
      </p:pic>
      <p:sp>
        <p:nvSpPr>
          <p:cNvPr id="14" name="Shape 72"/>
          <p:cNvSpPr txBox="1">
            <a:spLocks/>
          </p:cNvSpPr>
          <p:nvPr/>
        </p:nvSpPr>
        <p:spPr>
          <a:xfrm>
            <a:off x="4783164" y="589327"/>
            <a:ext cx="2906881" cy="477072"/>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pPr algn="ctr"/>
            <a:r>
              <a:rPr lang="fr-FR" sz="1400" dirty="0">
                <a:solidFill>
                  <a:schemeClr val="accent6"/>
                </a:solidFill>
                <a:latin typeface="Asap Medium" panose="020F0604030102060203" pitchFamily="34" charset="0"/>
              </a:rPr>
              <a:t>Mémoire de Projet Fin d’Études</a:t>
            </a:r>
          </a:p>
        </p:txBody>
      </p:sp>
      <p:sp>
        <p:nvSpPr>
          <p:cNvPr id="15" name="Shape 72"/>
          <p:cNvSpPr txBox="1">
            <a:spLocks/>
          </p:cNvSpPr>
          <p:nvPr/>
        </p:nvSpPr>
        <p:spPr>
          <a:xfrm>
            <a:off x="474478" y="4885578"/>
            <a:ext cx="2771642" cy="371178"/>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LMOUSSAOUI Mohamed</a:t>
            </a:r>
          </a:p>
        </p:txBody>
      </p:sp>
      <p:sp>
        <p:nvSpPr>
          <p:cNvPr id="25" name="Espace réservé de la date 5"/>
          <p:cNvSpPr txBox="1">
            <a:spLocks/>
          </p:cNvSpPr>
          <p:nvPr/>
        </p:nvSpPr>
        <p:spPr>
          <a:xfrm>
            <a:off x="499388" y="6173787"/>
            <a:ext cx="2057400" cy="365125"/>
          </a:xfrm>
          <a:prstGeom prst="rect">
            <a:avLst/>
          </a:prstGeom>
          <a:solidFill>
            <a:schemeClr val="bg1"/>
          </a:solidFill>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sap" panose="020F0504030102060203" pitchFamily="34" charset="0"/>
              </a:rPr>
              <a:t>22/06/2018</a:t>
            </a:r>
          </a:p>
        </p:txBody>
      </p:sp>
      <p:sp>
        <p:nvSpPr>
          <p:cNvPr id="2" name="Espace réservé du numéro de diapositive 1"/>
          <p:cNvSpPr>
            <a:spLocks noGrp="1"/>
          </p:cNvSpPr>
          <p:nvPr>
            <p:ph type="sldNum" sz="quarter" idx="12"/>
          </p:nvPr>
        </p:nvSpPr>
        <p:spPr/>
        <p:txBody>
          <a:bodyPr/>
          <a:lstStyle/>
          <a:p>
            <a:fld id="{2476CA8B-E376-4C73-9B78-83D007D77E53}" type="slidenum">
              <a:rPr lang="id-ID" smtClean="0">
                <a:latin typeface="Asap" panose="020F0504030102060203" pitchFamily="34" charset="0"/>
              </a:rPr>
              <a:t>40</a:t>
            </a:fld>
            <a:endParaRPr lang="id-ID" dirty="0">
              <a:latin typeface="Asap" panose="020F0504030102060203" pitchFamily="34" charset="0"/>
            </a:endParaRPr>
          </a:p>
        </p:txBody>
      </p:sp>
      <p:sp>
        <p:nvSpPr>
          <p:cNvPr id="19" name="Espace réservé du pied de page 1"/>
          <p:cNvSpPr txBox="1">
            <a:spLocks/>
          </p:cNvSpPr>
          <p:nvPr/>
        </p:nvSpPr>
        <p:spPr>
          <a:xfrm>
            <a:off x="7637721" y="6261804"/>
            <a:ext cx="2604977" cy="365125"/>
          </a:xfrm>
          <a:prstGeom prst="rect">
            <a:avLst/>
          </a:prstGeom>
          <a:solidFill>
            <a:schemeClr val="bg1"/>
          </a:solidFill>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fr-FR" dirty="0">
              <a:latin typeface="Asap" panose="020F0504030102060203" pitchFamily="34" charset="0"/>
            </a:endParaRPr>
          </a:p>
        </p:txBody>
      </p:sp>
      <p:sp>
        <p:nvSpPr>
          <p:cNvPr id="20" name="Espace réservé de la date 5"/>
          <p:cNvSpPr txBox="1">
            <a:spLocks/>
          </p:cNvSpPr>
          <p:nvPr/>
        </p:nvSpPr>
        <p:spPr>
          <a:xfrm>
            <a:off x="4554280" y="6275346"/>
            <a:ext cx="2250440" cy="365125"/>
          </a:xfrm>
          <a:prstGeom prst="rect">
            <a:avLst/>
          </a:prstGeom>
          <a:solidFill>
            <a:schemeClr val="bg1"/>
          </a:solidFill>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a:latin typeface="Asap" panose="020F0504030102060203" pitchFamily="34" charset="0"/>
              </a:rPr>
              <a:t>Année universitaire 2017/2018</a:t>
            </a:r>
          </a:p>
        </p:txBody>
      </p:sp>
      <p:sp>
        <p:nvSpPr>
          <p:cNvPr id="16" name="Shape 72">
            <a:extLst>
              <a:ext uri="{FF2B5EF4-FFF2-40B4-BE49-F238E27FC236}">
                <a16:creationId xmlns:a16="http://schemas.microsoft.com/office/drawing/2014/main" id="{CB1EBB88-53B4-4BF0-85CE-B8B9CE6C7A9C}"/>
              </a:ext>
            </a:extLst>
          </p:cNvPr>
          <p:cNvSpPr txBox="1">
            <a:spLocks/>
          </p:cNvSpPr>
          <p:nvPr/>
        </p:nvSpPr>
        <p:spPr>
          <a:xfrm>
            <a:off x="8036813" y="4573978"/>
            <a:ext cx="3655799" cy="279887"/>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Mme ADDOU Malika – EHTP</a:t>
            </a:r>
          </a:p>
        </p:txBody>
      </p:sp>
      <p:sp>
        <p:nvSpPr>
          <p:cNvPr id="17" name="Shape 74">
            <a:extLst>
              <a:ext uri="{FF2B5EF4-FFF2-40B4-BE49-F238E27FC236}">
                <a16:creationId xmlns:a16="http://schemas.microsoft.com/office/drawing/2014/main" id="{9F62F382-F8E9-44EB-BD98-57426729076E}"/>
              </a:ext>
            </a:extLst>
          </p:cNvPr>
          <p:cNvSpPr/>
          <p:nvPr/>
        </p:nvSpPr>
        <p:spPr>
          <a:xfrm>
            <a:off x="8036812" y="4105784"/>
            <a:ext cx="2809013" cy="419346"/>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nSpc>
                <a:spcPct val="150000"/>
              </a:lnSpc>
              <a:spcBef>
                <a:spcPts val="4500"/>
              </a:spcBef>
              <a:defRPr sz="2200" cap="none">
                <a:latin typeface="Aller"/>
                <a:ea typeface="Aller"/>
                <a:cs typeface="Aller"/>
                <a:sym typeface="Aller"/>
              </a:defRPr>
            </a:lvl1pPr>
          </a:lstStyle>
          <a:p>
            <a:r>
              <a:rPr lang="fr-FR" sz="1800" dirty="0">
                <a:solidFill>
                  <a:schemeClr val="accent6">
                    <a:lumMod val="75000"/>
                  </a:schemeClr>
                </a:solidFill>
                <a:latin typeface="Lucida Sans Unicode" panose="020B0602030504020204" pitchFamily="34" charset="0"/>
                <a:cs typeface="Lucida Sans Unicode" panose="020B0602030504020204" pitchFamily="34" charset="0"/>
              </a:rPr>
              <a:t>Membres du jury:</a:t>
            </a:r>
          </a:p>
        </p:txBody>
      </p:sp>
      <p:sp>
        <p:nvSpPr>
          <p:cNvPr id="18" name="Shape 72">
            <a:extLst>
              <a:ext uri="{FF2B5EF4-FFF2-40B4-BE49-F238E27FC236}">
                <a16:creationId xmlns:a16="http://schemas.microsoft.com/office/drawing/2014/main" id="{B09E2CEC-3330-4CC1-9A3D-11C16F5609ED}"/>
              </a:ext>
            </a:extLst>
          </p:cNvPr>
          <p:cNvSpPr txBox="1">
            <a:spLocks/>
          </p:cNvSpPr>
          <p:nvPr/>
        </p:nvSpPr>
        <p:spPr>
          <a:xfrm>
            <a:off x="8036814" y="4866366"/>
            <a:ext cx="3655799" cy="371178"/>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 BOUTAHAR Jaouad – EHTP</a:t>
            </a:r>
          </a:p>
        </p:txBody>
      </p:sp>
      <p:sp>
        <p:nvSpPr>
          <p:cNvPr id="21" name="Shape 72">
            <a:extLst>
              <a:ext uri="{FF2B5EF4-FFF2-40B4-BE49-F238E27FC236}">
                <a16:creationId xmlns:a16="http://schemas.microsoft.com/office/drawing/2014/main" id="{D25E238A-F7BD-469F-83DD-F7833CC45421}"/>
              </a:ext>
            </a:extLst>
          </p:cNvPr>
          <p:cNvSpPr txBox="1">
            <a:spLocks/>
          </p:cNvSpPr>
          <p:nvPr/>
        </p:nvSpPr>
        <p:spPr>
          <a:xfrm>
            <a:off x="8036812" y="5237544"/>
            <a:ext cx="3655799" cy="279887"/>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 EL HATIMI Badr – EHTP</a:t>
            </a:r>
          </a:p>
        </p:txBody>
      </p:sp>
      <p:sp>
        <p:nvSpPr>
          <p:cNvPr id="22" name="Shape 72">
            <a:extLst>
              <a:ext uri="{FF2B5EF4-FFF2-40B4-BE49-F238E27FC236}">
                <a16:creationId xmlns:a16="http://schemas.microsoft.com/office/drawing/2014/main" id="{F2EA244A-FFB4-443B-B279-1F9B7A8769A8}"/>
              </a:ext>
            </a:extLst>
          </p:cNvPr>
          <p:cNvSpPr txBox="1">
            <a:spLocks/>
          </p:cNvSpPr>
          <p:nvPr/>
        </p:nvSpPr>
        <p:spPr>
          <a:xfrm>
            <a:off x="8036813" y="5529932"/>
            <a:ext cx="3655799" cy="371178"/>
          </a:xfrm>
          <a:prstGeom prst="rect">
            <a:avLst/>
          </a:prstGeom>
        </p:spPr>
        <p:txBody>
          <a:bodyPr vert="horz" lIns="68580" tIns="34290" rIns="68580" bIns="34290" rtlCol="0" anchor="ctr">
            <a:noAutofit/>
          </a:bodyPr>
          <a:lstStyle>
            <a:lvl1pPr algn="l" defTabSz="914400" rtl="0" eaLnBrk="1" latinLnBrk="0" hangingPunct="1">
              <a:lnSpc>
                <a:spcPct val="120000"/>
              </a:lnSpc>
              <a:spcBef>
                <a:spcPct val="0"/>
              </a:spcBef>
              <a:buNone/>
              <a:defRPr sz="3000" kern="1200">
                <a:solidFill>
                  <a:schemeClr val="tx1"/>
                </a:solidFill>
                <a:latin typeface="+mn-lt"/>
                <a:ea typeface="+mn-ea"/>
                <a:cs typeface="+mn-cs"/>
                <a:sym typeface="Montserrat Semi Bold"/>
              </a:defRPr>
            </a:lvl1pPr>
          </a:lstStyle>
          <a:p>
            <a:r>
              <a:rPr lang="fr-FR" sz="1600" dirty="0">
                <a:solidFill>
                  <a:schemeClr val="tx1">
                    <a:lumMod val="65000"/>
                    <a:lumOff val="35000"/>
                  </a:schemeClr>
                </a:solidFill>
                <a:latin typeface="Lucida Sans Unicode" panose="020B0602030504020204" pitchFamily="34" charset="0"/>
                <a:cs typeface="Lucida Sans Unicode" panose="020B0602030504020204" pitchFamily="34" charset="0"/>
              </a:rPr>
              <a:t>M. BOUMHI Imad Eddine – OCP SA</a:t>
            </a:r>
          </a:p>
        </p:txBody>
      </p:sp>
      <p:pic>
        <p:nvPicPr>
          <p:cNvPr id="24" name="Picture 23">
            <a:extLst>
              <a:ext uri="{FF2B5EF4-FFF2-40B4-BE49-F238E27FC236}">
                <a16:creationId xmlns:a16="http://schemas.microsoft.com/office/drawing/2014/main" id="{BB71035E-6F62-4544-ABDD-A3D7931E72A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845828" y="197012"/>
            <a:ext cx="846784" cy="1176935"/>
          </a:xfrm>
          <a:prstGeom prst="rect">
            <a:avLst/>
          </a:prstGeom>
        </p:spPr>
      </p:pic>
    </p:spTree>
    <p:extLst>
      <p:ext uri="{BB962C8B-B14F-4D97-AF65-F5344CB8AC3E}">
        <p14:creationId xmlns:p14="http://schemas.microsoft.com/office/powerpoint/2010/main" val="35153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B4370E4A-40AB-4D42-A312-9857BA6DCD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55108" y="2690969"/>
            <a:ext cx="1509022" cy="1998795"/>
          </a:xfrm>
          <a:prstGeom prst="rect">
            <a:avLst/>
          </a:prstGeom>
          <a:noFill/>
        </p:spPr>
      </p:pic>
      <p:sp>
        <p:nvSpPr>
          <p:cNvPr id="73" name="Rectangle 72">
            <a:extLst>
              <a:ext uri="{FF2B5EF4-FFF2-40B4-BE49-F238E27FC236}">
                <a16:creationId xmlns:a16="http://schemas.microsoft.com/office/drawing/2014/main" id="{DBC89666-CEA1-4BFE-A7F3-BA30895DF237}"/>
              </a:ext>
            </a:extLst>
          </p:cNvPr>
          <p:cNvSpPr/>
          <p:nvPr/>
        </p:nvSpPr>
        <p:spPr>
          <a:xfrm flipV="1">
            <a:off x="0" y="579863"/>
            <a:ext cx="2501718" cy="6313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hape 268"/>
          <p:cNvSpPr/>
          <p:nvPr/>
        </p:nvSpPr>
        <p:spPr>
          <a:xfrm>
            <a:off x="5423471" y="4393379"/>
            <a:ext cx="1345058" cy="211596"/>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defRPr sz="3000">
                <a:solidFill>
                  <a:srgbClr val="FFFFFF"/>
                </a:solidFill>
                <a:latin typeface="+mn-lt"/>
                <a:ea typeface="+mn-ea"/>
                <a:cs typeface="+mn-cs"/>
                <a:sym typeface="Montserrat Semi Bold"/>
              </a:defRPr>
            </a:lvl1pPr>
          </a:lstStyle>
          <a:p>
            <a:pPr algn="ctr"/>
            <a:r>
              <a:rPr lang="id-ID" sz="1125" dirty="0">
                <a:latin typeface="Asap Medium" panose="020F0604030102060203" pitchFamily="34" charset="0"/>
              </a:rPr>
              <a:t>BEST PRICE</a:t>
            </a:r>
          </a:p>
        </p:txBody>
      </p:sp>
      <p:sp>
        <p:nvSpPr>
          <p:cNvPr id="42" name="Rectangle 41"/>
          <p:cNvSpPr/>
          <p:nvPr/>
        </p:nvSpPr>
        <p:spPr>
          <a:xfrm>
            <a:off x="0" y="-18689"/>
            <a:ext cx="9321206" cy="614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68238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CONTEXTE DU PROJET</a:t>
            </a:r>
            <a:endParaRPr lang="id-ID" sz="1800" b="1" dirty="0">
              <a:latin typeface="Asap Medium" panose="020F0604030102060203" pitchFamily="34" charset="0"/>
            </a:endParaRPr>
          </a:p>
        </p:txBody>
      </p:sp>
      <p:sp>
        <p:nvSpPr>
          <p:cNvPr id="63" name="Shape 223"/>
          <p:cNvSpPr/>
          <p:nvPr/>
        </p:nvSpPr>
        <p:spPr>
          <a:xfrm>
            <a:off x="11024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019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1"/>
                </a:solidFill>
                <a:latin typeface="Asap Medium" panose="020F0604030102060203" pitchFamily="34" charset="0"/>
              </a:rPr>
              <a:t>I</a:t>
            </a:r>
            <a:endParaRPr lang="id-ID" sz="1600" b="1" dirty="0">
              <a:solidFill>
                <a:schemeClr val="accent1"/>
              </a:solidFill>
              <a:latin typeface="Asap Medium" panose="020F0604030102060203" pitchFamily="34" charset="0"/>
            </a:endParaRPr>
          </a:p>
        </p:txBody>
      </p:sp>
      <p:sp>
        <p:nvSpPr>
          <p:cNvPr id="66" name="Rectangle 65"/>
          <p:cNvSpPr/>
          <p:nvPr/>
        </p:nvSpPr>
        <p:spPr>
          <a:xfrm>
            <a:off x="9431452" y="-4"/>
            <a:ext cx="258830"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1200" b="1" dirty="0">
                <a:solidFill>
                  <a:schemeClr val="bg1"/>
                </a:solidFill>
                <a:latin typeface="Asap Medium" panose="020F0604030102060203" pitchFamily="34" charset="0"/>
              </a:rPr>
              <a:t>ORGANISME D’</a:t>
            </a:r>
            <a:r>
              <a:rPr lang="en-GB" sz="1200" b="1" dirty="0">
                <a:solidFill>
                  <a:schemeClr val="bg1"/>
                </a:solidFill>
                <a:latin typeface="Asap Medium" panose="020F0604030102060203" pitchFamily="34" charset="0"/>
              </a:rPr>
              <a:t>A</a:t>
            </a:r>
            <a:r>
              <a:rPr lang="id-ID" sz="1200" b="1" dirty="0">
                <a:solidFill>
                  <a:schemeClr val="bg1"/>
                </a:solidFill>
                <a:latin typeface="Asap Medium" panose="020F0604030102060203" pitchFamily="34" charset="0"/>
              </a:rPr>
              <a:t>CCUEIL</a:t>
            </a: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THÈME</a:t>
            </a:r>
          </a:p>
        </p:txBody>
      </p:sp>
      <p:sp>
        <p:nvSpPr>
          <p:cNvPr id="72" name="Shape 259"/>
          <p:cNvSpPr txBox="1">
            <a:spLocks/>
          </p:cNvSpPr>
          <p:nvPr/>
        </p:nvSpPr>
        <p:spPr>
          <a:xfrm>
            <a:off x="176285" y="2134003"/>
            <a:ext cx="2091536" cy="29402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OBJECTIFS</a:t>
            </a:r>
          </a:p>
        </p:txBody>
      </p:sp>
      <p:sp>
        <p:nvSpPr>
          <p:cNvPr id="4" name="Espace réservé du numéro de diapositive 3"/>
          <p:cNvSpPr>
            <a:spLocks noGrp="1"/>
          </p:cNvSpPr>
          <p:nvPr>
            <p:ph type="sldNum" sz="quarter" idx="12"/>
          </p:nvPr>
        </p:nvSpPr>
        <p:spPr/>
        <p:txBody>
          <a:bodyPr/>
          <a:lstStyle/>
          <a:p>
            <a:fld id="{2476CA8B-E376-4C73-9B78-83D007D77E53}" type="slidenum">
              <a:rPr lang="id-ID" smtClean="0">
                <a:latin typeface="Asap Medium" panose="020F0604030102060203" pitchFamily="34" charset="0"/>
              </a:rPr>
              <a:t>5</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5216" y="595460"/>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BE1F880-46B4-4BCB-8B2C-180BB712F88B}"/>
              </a:ext>
            </a:extLst>
          </p:cNvPr>
          <p:cNvSpPr/>
          <p:nvPr/>
        </p:nvSpPr>
        <p:spPr>
          <a:xfrm>
            <a:off x="3334073" y="1543825"/>
            <a:ext cx="3243191" cy="11803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i="1" dirty="0"/>
              <a:t>Première entreprise industrielle marocaine</a:t>
            </a:r>
            <a:endParaRPr lang="en-US" dirty="0">
              <a:solidFill>
                <a:schemeClr val="bg1"/>
              </a:solidFill>
            </a:endParaRPr>
          </a:p>
        </p:txBody>
      </p:sp>
      <p:sp>
        <p:nvSpPr>
          <p:cNvPr id="33" name="Oval 32">
            <a:extLst>
              <a:ext uri="{FF2B5EF4-FFF2-40B4-BE49-F238E27FC236}">
                <a16:creationId xmlns:a16="http://schemas.microsoft.com/office/drawing/2014/main" id="{2DB6478B-927C-4CCA-8342-36A3281170D8}"/>
              </a:ext>
            </a:extLst>
          </p:cNvPr>
          <p:cNvSpPr/>
          <p:nvPr/>
        </p:nvSpPr>
        <p:spPr>
          <a:xfrm>
            <a:off x="6046622" y="5412423"/>
            <a:ext cx="2501718" cy="89455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i="1" dirty="0"/>
              <a:t>Environ 21000 collaborateurs</a:t>
            </a:r>
            <a:endParaRPr lang="en-US" dirty="0"/>
          </a:p>
        </p:txBody>
      </p:sp>
      <p:sp>
        <p:nvSpPr>
          <p:cNvPr id="34" name="Oval 33">
            <a:extLst>
              <a:ext uri="{FF2B5EF4-FFF2-40B4-BE49-F238E27FC236}">
                <a16:creationId xmlns:a16="http://schemas.microsoft.com/office/drawing/2014/main" id="{16AF13ED-B40B-467E-9733-B004F417BC95}"/>
              </a:ext>
            </a:extLst>
          </p:cNvPr>
          <p:cNvSpPr/>
          <p:nvPr/>
        </p:nvSpPr>
        <p:spPr>
          <a:xfrm>
            <a:off x="3118247" y="3849330"/>
            <a:ext cx="2501718" cy="89455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i="1" dirty="0"/>
              <a:t>un portefeuille de 160 clients </a:t>
            </a:r>
            <a:endParaRPr lang="en-US" dirty="0"/>
          </a:p>
        </p:txBody>
      </p:sp>
      <p:sp>
        <p:nvSpPr>
          <p:cNvPr id="35" name="Oval 34">
            <a:extLst>
              <a:ext uri="{FF2B5EF4-FFF2-40B4-BE49-F238E27FC236}">
                <a16:creationId xmlns:a16="http://schemas.microsoft.com/office/drawing/2014/main" id="{F5C7925F-B0CE-44AB-A519-D055E6EFE3DB}"/>
              </a:ext>
            </a:extLst>
          </p:cNvPr>
          <p:cNvSpPr/>
          <p:nvPr/>
        </p:nvSpPr>
        <p:spPr>
          <a:xfrm>
            <a:off x="8610600" y="1638012"/>
            <a:ext cx="3192237" cy="11803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i="1" dirty="0"/>
              <a:t>L’industrie de phosphates &amp; la production des engrais </a:t>
            </a:r>
            <a:endParaRPr lang="en-US" dirty="0"/>
          </a:p>
        </p:txBody>
      </p:sp>
      <p:sp>
        <p:nvSpPr>
          <p:cNvPr id="36" name="Oval 35">
            <a:extLst>
              <a:ext uri="{FF2B5EF4-FFF2-40B4-BE49-F238E27FC236}">
                <a16:creationId xmlns:a16="http://schemas.microsoft.com/office/drawing/2014/main" id="{3C6B2272-6687-4772-9CC6-8CC96D0A5AA3}"/>
              </a:ext>
            </a:extLst>
          </p:cNvPr>
          <p:cNvSpPr/>
          <p:nvPr/>
        </p:nvSpPr>
        <p:spPr>
          <a:xfrm>
            <a:off x="8890554" y="3849330"/>
            <a:ext cx="2501718" cy="89455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i="1" dirty="0"/>
              <a:t>CA de 42,7 milliards MAD (en 2016)</a:t>
            </a:r>
            <a:endParaRPr lang="en-US" dirty="0"/>
          </a:p>
        </p:txBody>
      </p:sp>
    </p:spTree>
    <p:extLst>
      <p:ext uri="{BB962C8B-B14F-4D97-AF65-F5344CB8AC3E}">
        <p14:creationId xmlns:p14="http://schemas.microsoft.com/office/powerpoint/2010/main" val="7086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circle(in)">
                                      <p:cBhvr>
                                        <p:cTn id="7" dur="2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1"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1"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1"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36"/>
                                        </p:tgtEl>
                                      </p:cBhvr>
                                    </p:animEffect>
                                    <p:set>
                                      <p:cBhvr>
                                        <p:cTn id="42" dur="1" fill="hold">
                                          <p:stCondLst>
                                            <p:cond delay="499"/>
                                          </p:stCondLst>
                                        </p:cTn>
                                        <p:tgtEl>
                                          <p:spTgt spid="36"/>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33"/>
                                        </p:tgtEl>
                                      </p:cBhvr>
                                    </p:animEffect>
                                    <p:set>
                                      <p:cBhvr>
                                        <p:cTn id="45" dur="1" fill="hold">
                                          <p:stCondLst>
                                            <p:cond delay="499"/>
                                          </p:stCondLst>
                                        </p:cTn>
                                        <p:tgtEl>
                                          <p:spTgt spid="33"/>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34"/>
                                        </p:tgtEl>
                                      </p:cBhvr>
                                    </p:animEffect>
                                    <p:set>
                                      <p:cBhvr>
                                        <p:cTn id="48" dur="1" fill="hold">
                                          <p:stCondLst>
                                            <p:cond delay="499"/>
                                          </p:stCondLst>
                                        </p:cTn>
                                        <p:tgtEl>
                                          <p:spTgt spid="34"/>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par>
                                <p:cTn id="52" presetID="64" presetClass="path" presetSubtype="0" accel="50000" decel="50000" fill="hold" nodeType="withEffect">
                                  <p:stCondLst>
                                    <p:cond delay="0"/>
                                  </p:stCondLst>
                                  <p:childTnLst>
                                    <p:animMotion origin="layout" path="M -2.29167E-6 -2.96296E-6 L -2.29167E-6 -0.33333 " pathEditMode="relative" rAng="0" ptsTypes="AA">
                                      <p:cBhvr>
                                        <p:cTn id="53" dur="2000" fill="hold"/>
                                        <p:tgtEl>
                                          <p:spTgt spid="77"/>
                                        </p:tgtEl>
                                        <p:attrNameLst>
                                          <p:attrName>ppt_x</p:attrName>
                                          <p:attrName>ppt_y</p:attrName>
                                        </p:attrNameLst>
                                      </p:cBhvr>
                                      <p:rCtr x="0"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8874D91-F9A5-4D79-A569-A6BC81804CE1}"/>
              </a:ext>
            </a:extLst>
          </p:cNvPr>
          <p:cNvPicPr/>
          <p:nvPr/>
        </p:nvPicPr>
        <p:blipFill>
          <a:blip r:embed="rId3">
            <a:extLst>
              <a:ext uri="{28A0092B-C50C-407E-A947-70E740481C1C}">
                <a14:useLocalDpi xmlns:a14="http://schemas.microsoft.com/office/drawing/2010/main" val="0"/>
              </a:ext>
            </a:extLst>
          </a:blip>
          <a:stretch>
            <a:fillRect/>
          </a:stretch>
        </p:blipFill>
        <p:spPr>
          <a:xfrm>
            <a:off x="3231309" y="1759353"/>
            <a:ext cx="8574868" cy="4788104"/>
          </a:xfrm>
          <a:prstGeom prst="rect">
            <a:avLst/>
          </a:prstGeom>
        </p:spPr>
      </p:pic>
      <p:pic>
        <p:nvPicPr>
          <p:cNvPr id="30" name="Picture 29">
            <a:extLst>
              <a:ext uri="{FF2B5EF4-FFF2-40B4-BE49-F238E27FC236}">
                <a16:creationId xmlns:a16="http://schemas.microsoft.com/office/drawing/2014/main" id="{A12A711C-B329-4265-A51E-70EDC6198303}"/>
              </a:ext>
            </a:extLst>
          </p:cNvPr>
          <p:cNvPicPr/>
          <p:nvPr/>
        </p:nvPicPr>
        <p:blipFill rotWithShape="1">
          <a:blip r:embed="rId4">
            <a:extLst>
              <a:ext uri="{28A0092B-C50C-407E-A947-70E740481C1C}">
                <a14:useLocalDpi xmlns:a14="http://schemas.microsoft.com/office/drawing/2010/main" val="0"/>
              </a:ext>
            </a:extLst>
          </a:blip>
          <a:srcRect b="12012"/>
          <a:stretch/>
        </p:blipFill>
        <p:spPr bwMode="auto">
          <a:xfrm>
            <a:off x="6649761" y="412968"/>
            <a:ext cx="1509022" cy="1773002"/>
          </a:xfrm>
          <a:prstGeom prst="rect">
            <a:avLst/>
          </a:prstGeom>
          <a:noFill/>
        </p:spPr>
      </p:pic>
      <p:sp>
        <p:nvSpPr>
          <p:cNvPr id="73" name="Rectangle 72">
            <a:extLst>
              <a:ext uri="{FF2B5EF4-FFF2-40B4-BE49-F238E27FC236}">
                <a16:creationId xmlns:a16="http://schemas.microsoft.com/office/drawing/2014/main" id="{DBC89666-CEA1-4BFE-A7F3-BA30895DF237}"/>
              </a:ext>
            </a:extLst>
          </p:cNvPr>
          <p:cNvSpPr/>
          <p:nvPr/>
        </p:nvSpPr>
        <p:spPr>
          <a:xfrm flipV="1">
            <a:off x="0" y="579863"/>
            <a:ext cx="2501718" cy="6313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hape 268"/>
          <p:cNvSpPr/>
          <p:nvPr/>
        </p:nvSpPr>
        <p:spPr>
          <a:xfrm>
            <a:off x="5423471" y="4393379"/>
            <a:ext cx="1345058" cy="211596"/>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defRPr sz="3000">
                <a:solidFill>
                  <a:srgbClr val="FFFFFF"/>
                </a:solidFill>
                <a:latin typeface="+mn-lt"/>
                <a:ea typeface="+mn-ea"/>
                <a:cs typeface="+mn-cs"/>
                <a:sym typeface="Montserrat Semi Bold"/>
              </a:defRPr>
            </a:lvl1pPr>
          </a:lstStyle>
          <a:p>
            <a:pPr algn="ctr"/>
            <a:r>
              <a:rPr lang="id-ID" sz="1125" dirty="0">
                <a:latin typeface="Asap Medium" panose="020F0604030102060203" pitchFamily="34" charset="0"/>
              </a:rPr>
              <a:t>BEST PRICE</a:t>
            </a:r>
          </a:p>
        </p:txBody>
      </p:sp>
      <p:sp>
        <p:nvSpPr>
          <p:cNvPr id="42" name="Rectangle 41"/>
          <p:cNvSpPr/>
          <p:nvPr/>
        </p:nvSpPr>
        <p:spPr>
          <a:xfrm>
            <a:off x="0" y="-18689"/>
            <a:ext cx="9321206" cy="614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68238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CONTEXTE DU PROJET</a:t>
            </a:r>
            <a:endParaRPr lang="id-ID" sz="1800" b="1" dirty="0">
              <a:latin typeface="Asap Medium" panose="020F0604030102060203" pitchFamily="34" charset="0"/>
            </a:endParaRPr>
          </a:p>
        </p:txBody>
      </p:sp>
      <p:sp>
        <p:nvSpPr>
          <p:cNvPr id="63" name="Shape 223"/>
          <p:cNvSpPr/>
          <p:nvPr/>
        </p:nvSpPr>
        <p:spPr>
          <a:xfrm>
            <a:off x="11024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019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1"/>
                </a:solidFill>
                <a:latin typeface="Asap Medium" panose="020F0604030102060203" pitchFamily="34" charset="0"/>
              </a:rPr>
              <a:t>I</a:t>
            </a:r>
            <a:endParaRPr lang="id-ID" sz="1600" b="1" dirty="0">
              <a:solidFill>
                <a:schemeClr val="accent1"/>
              </a:solidFill>
              <a:latin typeface="Asap Medium" panose="020F0604030102060203" pitchFamily="34" charset="0"/>
            </a:endParaRPr>
          </a:p>
        </p:txBody>
      </p:sp>
      <p:sp>
        <p:nvSpPr>
          <p:cNvPr id="66" name="Rectangle 65"/>
          <p:cNvSpPr/>
          <p:nvPr/>
        </p:nvSpPr>
        <p:spPr>
          <a:xfrm>
            <a:off x="9431452" y="-4"/>
            <a:ext cx="258830"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1200" b="1" dirty="0">
                <a:solidFill>
                  <a:schemeClr val="bg1"/>
                </a:solidFill>
                <a:latin typeface="Asap Medium" panose="020F0604030102060203" pitchFamily="34" charset="0"/>
              </a:rPr>
              <a:t>ORGANISME D’</a:t>
            </a:r>
            <a:r>
              <a:rPr lang="en-GB" sz="1200" b="1" dirty="0">
                <a:solidFill>
                  <a:schemeClr val="bg1"/>
                </a:solidFill>
                <a:latin typeface="Asap Medium" panose="020F0604030102060203" pitchFamily="34" charset="0"/>
              </a:rPr>
              <a:t>A</a:t>
            </a:r>
            <a:r>
              <a:rPr lang="id-ID" sz="1200" b="1" dirty="0">
                <a:solidFill>
                  <a:schemeClr val="bg1"/>
                </a:solidFill>
                <a:latin typeface="Asap Medium" panose="020F0604030102060203" pitchFamily="34" charset="0"/>
              </a:rPr>
              <a:t>CCUEIL</a:t>
            </a: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THÈME</a:t>
            </a:r>
          </a:p>
        </p:txBody>
      </p:sp>
      <p:sp>
        <p:nvSpPr>
          <p:cNvPr id="72" name="Shape 259"/>
          <p:cNvSpPr txBox="1">
            <a:spLocks/>
          </p:cNvSpPr>
          <p:nvPr/>
        </p:nvSpPr>
        <p:spPr>
          <a:xfrm>
            <a:off x="176285" y="2134003"/>
            <a:ext cx="2091536" cy="29402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OBJECTIFS</a:t>
            </a:r>
          </a:p>
        </p:txBody>
      </p:sp>
      <p:sp>
        <p:nvSpPr>
          <p:cNvPr id="4" name="Espace réservé du numéro de diapositive 3"/>
          <p:cNvSpPr>
            <a:spLocks noGrp="1"/>
          </p:cNvSpPr>
          <p:nvPr>
            <p:ph type="sldNum" sz="quarter" idx="12"/>
          </p:nvPr>
        </p:nvSpPr>
        <p:spPr/>
        <p:txBody>
          <a:bodyPr/>
          <a:lstStyle/>
          <a:p>
            <a:fld id="{2476CA8B-E376-4C73-9B78-83D007D77E53}" type="slidenum">
              <a:rPr lang="id-ID" smtClean="0">
                <a:latin typeface="Asap Medium" panose="020F0604030102060203" pitchFamily="34" charset="0"/>
              </a:rPr>
              <a:t>6</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5216" y="595460"/>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AF0DEEB-1F99-4FD8-A34B-37EE68638B3D}"/>
              </a:ext>
            </a:extLst>
          </p:cNvPr>
          <p:cNvSpPr/>
          <p:nvPr/>
        </p:nvSpPr>
        <p:spPr>
          <a:xfrm>
            <a:off x="3745878" y="4870107"/>
            <a:ext cx="1590052" cy="380447"/>
          </a:xfrm>
          <a:prstGeom prst="rect">
            <a:avLst/>
          </a:prstGeom>
          <a:noFill/>
          <a:ln w="762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359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nodeType="clickEffect">
                                  <p:stCondLst>
                                    <p:cond delay="0"/>
                                  </p:stCondLst>
                                  <p:childTnLst>
                                    <p:animEffect transition="out" filter="randombar(horizontal)">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14" presetClass="exit" presetSubtype="10" fill="hold" grpId="1" nodeType="withEffect">
                                  <p:stCondLst>
                                    <p:cond delay="0"/>
                                  </p:stCondLst>
                                  <p:childTnLst>
                                    <p:animEffect transition="out" filter="randombar(horizontal)">
                                      <p:cBhvr>
                                        <p:cTn id="19" dur="500"/>
                                        <p:tgtEl>
                                          <p:spTgt spid="31"/>
                                        </p:tgtEl>
                                      </p:cBhvr>
                                    </p:animEffect>
                                    <p:set>
                                      <p:cBhvr>
                                        <p:cTn id="20"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0" y="579863"/>
            <a:ext cx="2501718" cy="6313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hape 268"/>
          <p:cNvSpPr/>
          <p:nvPr/>
        </p:nvSpPr>
        <p:spPr>
          <a:xfrm>
            <a:off x="5423471" y="4393379"/>
            <a:ext cx="1345058" cy="211596"/>
          </a:xfrm>
          <a:prstGeom prst="rect">
            <a:avLst/>
          </a:prstGeom>
          <a:ln w="12700">
            <a:miter lim="400000"/>
          </a:ln>
          <a:extLst>
            <a:ext uri="{C572A759-6A51-4108-AA02-DFA0A04FC94B}">
              <ma14:wrappingTextBoxFlag xmlns:ma14="http://schemas.microsoft.com/office/mac/drawingml/2011/main" xmlns="" val="1"/>
            </a:ext>
          </a:extLst>
        </p:spPr>
        <p:txBody>
          <a:bodyPr lIns="19050" tIns="19050" rIns="19050" bIns="19050" anchor="ctr">
            <a:spAutoFit/>
          </a:bodyPr>
          <a:lstStyle>
            <a:lvl1pPr>
              <a:defRPr sz="3000">
                <a:solidFill>
                  <a:srgbClr val="FFFFFF"/>
                </a:solidFill>
                <a:latin typeface="+mn-lt"/>
                <a:ea typeface="+mn-ea"/>
                <a:cs typeface="+mn-cs"/>
                <a:sym typeface="Montserrat Semi Bold"/>
              </a:defRPr>
            </a:lvl1pPr>
          </a:lstStyle>
          <a:p>
            <a:pPr algn="ctr"/>
            <a:r>
              <a:rPr lang="id-ID" sz="1125" dirty="0">
                <a:latin typeface="Asap Medium" panose="020F0604030102060203" pitchFamily="34" charset="0"/>
              </a:rPr>
              <a:t>BEST PRICE</a:t>
            </a:r>
          </a:p>
        </p:txBody>
      </p:sp>
      <p:sp>
        <p:nvSpPr>
          <p:cNvPr id="42" name="Rectangle 41"/>
          <p:cNvSpPr/>
          <p:nvPr/>
        </p:nvSpPr>
        <p:spPr>
          <a:xfrm>
            <a:off x="0" y="-18689"/>
            <a:ext cx="9321206" cy="614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682388" y="163467"/>
            <a:ext cx="4741083" cy="2877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CONTEXTE DU PROJET</a:t>
            </a:r>
            <a:endParaRPr lang="id-ID" sz="1800" b="1" dirty="0">
              <a:latin typeface="Asap Medium" panose="020F0604030102060203" pitchFamily="34" charset="0"/>
            </a:endParaRPr>
          </a:p>
        </p:txBody>
      </p:sp>
      <p:sp>
        <p:nvSpPr>
          <p:cNvPr id="63" name="Shape 223"/>
          <p:cNvSpPr/>
          <p:nvPr/>
        </p:nvSpPr>
        <p:spPr>
          <a:xfrm>
            <a:off x="11024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0194" y="177576"/>
            <a:ext cx="492801" cy="315471"/>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1"/>
                </a:solidFill>
                <a:latin typeface="Asap Medium" panose="020F0604030102060203" pitchFamily="34" charset="0"/>
              </a:rPr>
              <a:t>I</a:t>
            </a:r>
            <a:endParaRPr lang="id-ID" sz="1600" b="1" dirty="0">
              <a:solidFill>
                <a:schemeClr val="accent1"/>
              </a:solidFill>
              <a:latin typeface="Asap Medium" panose="020F0604030102060203" pitchFamily="34" charset="0"/>
            </a:endParaRPr>
          </a:p>
        </p:txBody>
      </p:sp>
      <p:sp>
        <p:nvSpPr>
          <p:cNvPr id="66" name="Rectangle 65"/>
          <p:cNvSpPr/>
          <p:nvPr/>
        </p:nvSpPr>
        <p:spPr>
          <a:xfrm>
            <a:off x="9431452" y="-4"/>
            <a:ext cx="258830"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1200" b="1" dirty="0">
                <a:solidFill>
                  <a:schemeClr val="bg1"/>
                </a:solidFill>
                <a:latin typeface="Asap Medium" panose="020F0604030102060203" pitchFamily="34" charset="0"/>
              </a:rPr>
              <a:t>ORGANISME D’</a:t>
            </a:r>
            <a:r>
              <a:rPr lang="en-GB" sz="1200" b="1" dirty="0">
                <a:solidFill>
                  <a:schemeClr val="bg1"/>
                </a:solidFill>
                <a:latin typeface="Asap Medium" panose="020F0604030102060203" pitchFamily="34" charset="0"/>
              </a:rPr>
              <a:t>A</a:t>
            </a:r>
            <a:r>
              <a:rPr lang="id-ID" sz="1200" b="1" dirty="0">
                <a:solidFill>
                  <a:schemeClr val="bg1"/>
                </a:solidFill>
                <a:latin typeface="Asap Medium" panose="020F0604030102060203" pitchFamily="34" charset="0"/>
              </a:rPr>
              <a:t>CCUEIL</a:t>
            </a: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THÈME</a:t>
            </a:r>
          </a:p>
        </p:txBody>
      </p:sp>
      <p:sp>
        <p:nvSpPr>
          <p:cNvPr id="72" name="Shape 259"/>
          <p:cNvSpPr txBox="1">
            <a:spLocks/>
          </p:cNvSpPr>
          <p:nvPr/>
        </p:nvSpPr>
        <p:spPr>
          <a:xfrm>
            <a:off x="176285" y="2134003"/>
            <a:ext cx="2091536" cy="29402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OBJECTIFS</a:t>
            </a:r>
          </a:p>
        </p:txBody>
      </p:sp>
      <p:sp>
        <p:nvSpPr>
          <p:cNvPr id="4" name="Espace réservé du numéro de diapositive 3"/>
          <p:cNvSpPr>
            <a:spLocks noGrp="1"/>
          </p:cNvSpPr>
          <p:nvPr>
            <p:ph type="sldNum" sz="quarter" idx="12"/>
          </p:nvPr>
        </p:nvSpPr>
        <p:spPr/>
        <p:txBody>
          <a:bodyPr/>
          <a:lstStyle/>
          <a:p>
            <a:fld id="{2476CA8B-E376-4C73-9B78-83D007D77E53}" type="slidenum">
              <a:rPr lang="id-ID" smtClean="0">
                <a:latin typeface="Asap Medium" panose="020F0604030102060203" pitchFamily="34" charset="0"/>
              </a:rPr>
              <a:t>7</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35216" y="595460"/>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pic>
        <p:nvPicPr>
          <p:cNvPr id="32" name="Picture 31" descr="Screen Clipping">
            <a:extLst>
              <a:ext uri="{FF2B5EF4-FFF2-40B4-BE49-F238E27FC236}">
                <a16:creationId xmlns:a16="http://schemas.microsoft.com/office/drawing/2014/main" id="{5ED080A1-609C-4639-89AB-3B5B15DFC101}"/>
              </a:ext>
            </a:extLst>
          </p:cNvPr>
          <p:cNvPicPr/>
          <p:nvPr/>
        </p:nvPicPr>
        <p:blipFill>
          <a:blip r:embed="rId3">
            <a:extLst>
              <a:ext uri="{28A0092B-C50C-407E-A947-70E740481C1C}">
                <a14:useLocalDpi xmlns:a14="http://schemas.microsoft.com/office/drawing/2010/main"/>
              </a:ext>
            </a:extLst>
          </a:blip>
          <a:stretch>
            <a:fillRect/>
          </a:stretch>
        </p:blipFill>
        <p:spPr>
          <a:xfrm>
            <a:off x="5423471" y="2939043"/>
            <a:ext cx="3509010" cy="1454336"/>
          </a:xfrm>
          <a:prstGeom prst="roundRect">
            <a:avLst/>
          </a:prstGeom>
          <a:effectLst>
            <a:outerShdw blurRad="50800" dist="38100" dir="5400000" algn="t" rotWithShape="0">
              <a:prstClr val="black">
                <a:alpha val="40000"/>
              </a:prstClr>
            </a:outerShdw>
          </a:effectLst>
        </p:spPr>
      </p:pic>
      <p:sp>
        <p:nvSpPr>
          <p:cNvPr id="25" name="Oval 24">
            <a:extLst>
              <a:ext uri="{FF2B5EF4-FFF2-40B4-BE49-F238E27FC236}">
                <a16:creationId xmlns:a16="http://schemas.microsoft.com/office/drawing/2014/main" id="{971377E9-B411-4226-B142-C5ADCA790813}"/>
              </a:ext>
            </a:extLst>
          </p:cNvPr>
          <p:cNvSpPr/>
          <p:nvPr/>
        </p:nvSpPr>
        <p:spPr>
          <a:xfrm>
            <a:off x="3457537" y="1469213"/>
            <a:ext cx="2638463" cy="872722"/>
          </a:xfrm>
          <a:prstGeom prst="ellipse">
            <a:avLst/>
          </a:prstGeom>
          <a:solidFill>
            <a:schemeClr val="accent5"/>
          </a:solidFill>
          <a:ln w="28575">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rPr>
              <a:t>SCRUM MASTERS</a:t>
            </a:r>
            <a:endParaRPr lang="en-US" dirty="0">
              <a:solidFill>
                <a:schemeClr val="bg1"/>
              </a:solidFill>
            </a:endParaRPr>
          </a:p>
        </p:txBody>
      </p:sp>
      <p:sp>
        <p:nvSpPr>
          <p:cNvPr id="28" name="Oval 27">
            <a:extLst>
              <a:ext uri="{FF2B5EF4-FFF2-40B4-BE49-F238E27FC236}">
                <a16:creationId xmlns:a16="http://schemas.microsoft.com/office/drawing/2014/main" id="{C1EAC5D8-B367-4900-B81A-BB8B68D5D102}"/>
              </a:ext>
            </a:extLst>
          </p:cNvPr>
          <p:cNvSpPr/>
          <p:nvPr/>
        </p:nvSpPr>
        <p:spPr>
          <a:xfrm>
            <a:off x="6627337" y="1531985"/>
            <a:ext cx="2146274" cy="872722"/>
          </a:xfrm>
          <a:prstGeom prst="ellipse">
            <a:avLst/>
          </a:prstGeom>
          <a:solidFill>
            <a:schemeClr val="accent5"/>
          </a:solidFill>
          <a:ln w="28575">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rPr>
              <a:t>PRODUCTS OWNERS</a:t>
            </a:r>
            <a:endParaRPr lang="en-US" dirty="0">
              <a:solidFill>
                <a:schemeClr val="bg1"/>
              </a:solidFill>
            </a:endParaRPr>
          </a:p>
        </p:txBody>
      </p:sp>
      <p:sp>
        <p:nvSpPr>
          <p:cNvPr id="29" name="Oval 28">
            <a:extLst>
              <a:ext uri="{FF2B5EF4-FFF2-40B4-BE49-F238E27FC236}">
                <a16:creationId xmlns:a16="http://schemas.microsoft.com/office/drawing/2014/main" id="{66AF3277-3C47-4B45-BE60-58D56FAD7D9B}"/>
              </a:ext>
            </a:extLst>
          </p:cNvPr>
          <p:cNvSpPr/>
          <p:nvPr/>
        </p:nvSpPr>
        <p:spPr>
          <a:xfrm>
            <a:off x="9304948" y="1570159"/>
            <a:ext cx="2401167" cy="872722"/>
          </a:xfrm>
          <a:prstGeom prst="ellipse">
            <a:avLst/>
          </a:prstGeom>
          <a:solidFill>
            <a:schemeClr val="accent5"/>
          </a:solidFill>
          <a:ln w="28575">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rPr>
              <a:t>FULL-STACK</a:t>
            </a:r>
          </a:p>
          <a:p>
            <a:pPr algn="ctr"/>
            <a:r>
              <a:rPr lang="fr-FR" dirty="0">
                <a:solidFill>
                  <a:schemeClr val="bg1"/>
                </a:solidFill>
              </a:rPr>
              <a:t>DEVELOPPEURS</a:t>
            </a:r>
            <a:endParaRPr lang="en-US" dirty="0">
              <a:solidFill>
                <a:schemeClr val="bg1"/>
              </a:solidFill>
            </a:endParaRPr>
          </a:p>
        </p:txBody>
      </p:sp>
      <p:sp>
        <p:nvSpPr>
          <p:cNvPr id="33" name="Oval 32">
            <a:extLst>
              <a:ext uri="{FF2B5EF4-FFF2-40B4-BE49-F238E27FC236}">
                <a16:creationId xmlns:a16="http://schemas.microsoft.com/office/drawing/2014/main" id="{5C91E21A-F3C1-4E40-BE5B-7064ADF3E267}"/>
              </a:ext>
            </a:extLst>
          </p:cNvPr>
          <p:cNvSpPr/>
          <p:nvPr/>
        </p:nvSpPr>
        <p:spPr>
          <a:xfrm>
            <a:off x="3490659" y="4952426"/>
            <a:ext cx="1932812" cy="872722"/>
          </a:xfrm>
          <a:prstGeom prst="ellipse">
            <a:avLst/>
          </a:prstGeom>
          <a:solidFill>
            <a:schemeClr val="accent5"/>
          </a:solidFill>
          <a:ln w="28575">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rPr>
              <a:t>DATA SCIENTISTS</a:t>
            </a:r>
            <a:endParaRPr lang="en-US" dirty="0">
              <a:solidFill>
                <a:schemeClr val="bg1"/>
              </a:solidFill>
            </a:endParaRPr>
          </a:p>
        </p:txBody>
      </p:sp>
      <p:sp>
        <p:nvSpPr>
          <p:cNvPr id="34" name="Oval 33">
            <a:extLst>
              <a:ext uri="{FF2B5EF4-FFF2-40B4-BE49-F238E27FC236}">
                <a16:creationId xmlns:a16="http://schemas.microsoft.com/office/drawing/2014/main" id="{71E680DB-17FC-423A-8EEB-B1D5EFB29B2D}"/>
              </a:ext>
            </a:extLst>
          </p:cNvPr>
          <p:cNvSpPr/>
          <p:nvPr/>
        </p:nvSpPr>
        <p:spPr>
          <a:xfrm>
            <a:off x="6412412" y="5019388"/>
            <a:ext cx="1932812" cy="872722"/>
          </a:xfrm>
          <a:prstGeom prst="ellipse">
            <a:avLst/>
          </a:prstGeom>
          <a:solidFill>
            <a:schemeClr val="accent5"/>
          </a:solidFill>
          <a:ln w="28575">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rPr>
              <a:t>EQUIPE</a:t>
            </a:r>
          </a:p>
          <a:p>
            <a:pPr algn="ctr"/>
            <a:r>
              <a:rPr lang="fr-FR" dirty="0">
                <a:solidFill>
                  <a:schemeClr val="bg1"/>
                </a:solidFill>
              </a:rPr>
              <a:t>DEVOPS</a:t>
            </a:r>
            <a:endParaRPr lang="en-US" dirty="0">
              <a:solidFill>
                <a:schemeClr val="bg1"/>
              </a:solidFill>
            </a:endParaRPr>
          </a:p>
        </p:txBody>
      </p:sp>
      <p:sp>
        <p:nvSpPr>
          <p:cNvPr id="35" name="Oval 34">
            <a:extLst>
              <a:ext uri="{FF2B5EF4-FFF2-40B4-BE49-F238E27FC236}">
                <a16:creationId xmlns:a16="http://schemas.microsoft.com/office/drawing/2014/main" id="{390F9A7C-A063-41FB-A16E-A84808D00AEF}"/>
              </a:ext>
            </a:extLst>
          </p:cNvPr>
          <p:cNvSpPr/>
          <p:nvPr/>
        </p:nvSpPr>
        <p:spPr>
          <a:xfrm>
            <a:off x="9359177" y="5019388"/>
            <a:ext cx="1932812" cy="872722"/>
          </a:xfrm>
          <a:prstGeom prst="ellipse">
            <a:avLst/>
          </a:prstGeom>
          <a:solidFill>
            <a:schemeClr val="accent5"/>
          </a:solidFill>
          <a:ln w="28575">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rPr>
              <a:t>DELIVERY LEADS</a:t>
            </a:r>
            <a:endParaRPr lang="en-US" dirty="0">
              <a:solidFill>
                <a:schemeClr val="bg1"/>
              </a:solidFill>
            </a:endParaRPr>
          </a:p>
        </p:txBody>
      </p:sp>
    </p:spTree>
    <p:extLst>
      <p:ext uri="{BB962C8B-B14F-4D97-AF65-F5344CB8AC3E}">
        <p14:creationId xmlns:p14="http://schemas.microsoft.com/office/powerpoint/2010/main" val="241932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00"/>
                                        <p:tgtEl>
                                          <p:spTgt spid="29"/>
                                        </p:tgtEl>
                                      </p:cBhvr>
                                    </p:animEffect>
                                    <p:anim calcmode="lin" valueType="num">
                                      <p:cBhvr>
                                        <p:cTn id="30" dur="1000" fill="hold"/>
                                        <p:tgtEl>
                                          <p:spTgt spid="29"/>
                                        </p:tgtEl>
                                        <p:attrNameLst>
                                          <p:attrName>ppt_x</p:attrName>
                                        </p:attrNameLst>
                                      </p:cBhvr>
                                      <p:tavLst>
                                        <p:tav tm="0">
                                          <p:val>
                                            <p:strVal val="#ppt_x"/>
                                          </p:val>
                                        </p:tav>
                                        <p:tav tm="100000">
                                          <p:val>
                                            <p:strVal val="#ppt_x"/>
                                          </p:val>
                                        </p:tav>
                                      </p:tavLst>
                                    </p:anim>
                                    <p:anim calcmode="lin" valueType="num">
                                      <p:cBhvr>
                                        <p:cTn id="3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28" grpId="0" animBg="1"/>
      <p:bldP spid="29"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0" y="579863"/>
            <a:ext cx="2501718" cy="6313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hape 268"/>
          <p:cNvSpPr/>
          <p:nvPr/>
        </p:nvSpPr>
        <p:spPr>
          <a:xfrm>
            <a:off x="5423471" y="3654061"/>
            <a:ext cx="1345058" cy="211596"/>
          </a:xfrm>
          <a:prstGeom prst="rect">
            <a:avLst/>
          </a:prstGeom>
          <a:ln w="12700">
            <a:miter lim="400000"/>
          </a:ln>
          <a:extLst>
            <a:ext uri="{C572A759-6A51-4108-AA02-DFA0A04FC94B}">
              <ma14:wrappingTextBoxFlag xmlns="" xmlns:ma14="http://schemas.microsoft.com/office/mac/drawingml/2011/main" val="1"/>
            </a:ext>
          </a:extLst>
        </p:spPr>
        <p:txBody>
          <a:bodyPr lIns="19050" tIns="19050" rIns="19050" bIns="19050" anchor="ctr">
            <a:spAutoFit/>
          </a:bodyPr>
          <a:lstStyle>
            <a:lvl1pPr>
              <a:defRPr sz="3000">
                <a:solidFill>
                  <a:srgbClr val="FFFFFF"/>
                </a:solidFill>
                <a:latin typeface="+mn-lt"/>
                <a:ea typeface="+mn-ea"/>
                <a:cs typeface="+mn-cs"/>
                <a:sym typeface="Montserrat Semi Bold"/>
              </a:defRPr>
            </a:lvl1pPr>
          </a:lstStyle>
          <a:p>
            <a:pPr algn="ctr"/>
            <a:r>
              <a:rPr lang="id-ID" sz="1125" dirty="0">
                <a:latin typeface="Asap Medium" panose="020F0604030102060203" pitchFamily="34" charset="0"/>
              </a:rPr>
              <a:t>BEST PRICE</a:t>
            </a:r>
          </a:p>
        </p:txBody>
      </p:sp>
      <p:sp>
        <p:nvSpPr>
          <p:cNvPr id="42" name="Rectangle 41"/>
          <p:cNvSpPr/>
          <p:nvPr/>
        </p:nvSpPr>
        <p:spPr>
          <a:xfrm>
            <a:off x="0" y="-18689"/>
            <a:ext cx="9321206" cy="614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682388" y="163467"/>
            <a:ext cx="4741083" cy="287771"/>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CONTEXTE DU PROJET</a:t>
            </a:r>
            <a:endParaRPr lang="id-ID" sz="1800" b="1" dirty="0">
              <a:latin typeface="Asap Medium" panose="020F0604030102060203" pitchFamily="34" charset="0"/>
            </a:endParaRPr>
          </a:p>
        </p:txBody>
      </p:sp>
      <p:sp>
        <p:nvSpPr>
          <p:cNvPr id="63" name="Shape 223"/>
          <p:cNvSpPr/>
          <p:nvPr/>
        </p:nvSpPr>
        <p:spPr>
          <a:xfrm>
            <a:off x="11024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0194" y="177576"/>
            <a:ext cx="492801" cy="315471"/>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1"/>
                </a:solidFill>
                <a:latin typeface="Asap Medium" panose="020F0604030102060203" pitchFamily="34" charset="0"/>
              </a:rPr>
              <a:t>I</a:t>
            </a:r>
            <a:endParaRPr lang="id-ID" sz="1600" b="1" dirty="0">
              <a:solidFill>
                <a:schemeClr val="accent1"/>
              </a:solidFill>
              <a:latin typeface="Asap Medium" panose="020F0604030102060203" pitchFamily="34" charset="0"/>
            </a:endParaRPr>
          </a:p>
        </p:txBody>
      </p:sp>
      <p:sp>
        <p:nvSpPr>
          <p:cNvPr id="66" name="Rectangle 65"/>
          <p:cNvSpPr/>
          <p:nvPr/>
        </p:nvSpPr>
        <p:spPr>
          <a:xfrm>
            <a:off x="9431452" y="-4"/>
            <a:ext cx="258830"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1200" b="1" dirty="0">
                <a:solidFill>
                  <a:schemeClr val="bg1"/>
                </a:solidFill>
                <a:latin typeface="Asap Medium" panose="020F0604030102060203" pitchFamily="34" charset="0"/>
              </a:rPr>
              <a:t>ORGANISME D’</a:t>
            </a:r>
            <a:r>
              <a:rPr lang="en-GB" sz="1200" b="1" dirty="0">
                <a:solidFill>
                  <a:schemeClr val="bg1"/>
                </a:solidFill>
                <a:latin typeface="Asap Medium" panose="020F0604030102060203" pitchFamily="34" charset="0"/>
              </a:rPr>
              <a:t>A</a:t>
            </a:r>
            <a:r>
              <a:rPr lang="id-ID" sz="1200" b="1" dirty="0">
                <a:solidFill>
                  <a:schemeClr val="bg1"/>
                </a:solidFill>
                <a:latin typeface="Asap Medium" panose="020F0604030102060203" pitchFamily="34" charset="0"/>
              </a:rPr>
              <a:t>CCUEIL</a:t>
            </a: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THÈME</a:t>
            </a:r>
          </a:p>
        </p:txBody>
      </p:sp>
      <p:sp>
        <p:nvSpPr>
          <p:cNvPr id="72" name="Shape 259"/>
          <p:cNvSpPr txBox="1">
            <a:spLocks/>
          </p:cNvSpPr>
          <p:nvPr/>
        </p:nvSpPr>
        <p:spPr>
          <a:xfrm>
            <a:off x="176285" y="2134003"/>
            <a:ext cx="2091536" cy="29402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OBJECTIFS</a:t>
            </a:r>
          </a:p>
        </p:txBody>
      </p:sp>
      <p:sp>
        <p:nvSpPr>
          <p:cNvPr id="4" name="Espace réservé du numéro de diapositive 3"/>
          <p:cNvSpPr>
            <a:spLocks noGrp="1"/>
          </p:cNvSpPr>
          <p:nvPr>
            <p:ph type="sldNum" sz="quarter" idx="12"/>
          </p:nvPr>
        </p:nvSpPr>
        <p:spPr>
          <a:xfrm>
            <a:off x="8600099" y="6419486"/>
            <a:ext cx="2743200" cy="365125"/>
          </a:xfrm>
        </p:spPr>
        <p:txBody>
          <a:bodyPr/>
          <a:lstStyle/>
          <a:p>
            <a:fld id="{2476CA8B-E376-4C73-9B78-83D007D77E53}" type="slidenum">
              <a:rPr lang="id-ID" smtClean="0">
                <a:latin typeface="Asap Medium" panose="020F0604030102060203" pitchFamily="34" charset="0"/>
              </a:rPr>
              <a:t>8</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1" y="1249532"/>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51242" y="1931471"/>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93354545-F812-47A3-9488-E6C395C77FEA}"/>
              </a:ext>
            </a:extLst>
          </p:cNvPr>
          <p:cNvGrpSpPr/>
          <p:nvPr/>
        </p:nvGrpSpPr>
        <p:grpSpPr>
          <a:xfrm>
            <a:off x="5224999" y="2596492"/>
            <a:ext cx="4311651" cy="2871788"/>
            <a:chOff x="2575718" y="1604025"/>
            <a:chExt cx="4311651" cy="2871788"/>
          </a:xfrm>
          <a:solidFill>
            <a:schemeClr val="bg1">
              <a:lumMod val="75000"/>
            </a:schemeClr>
          </a:solidFill>
        </p:grpSpPr>
        <p:sp>
          <p:nvSpPr>
            <p:cNvPr id="181" name="Freeform 20">
              <a:extLst>
                <a:ext uri="{FF2B5EF4-FFF2-40B4-BE49-F238E27FC236}">
                  <a16:creationId xmlns:a16="http://schemas.microsoft.com/office/drawing/2014/main" id="{A983790A-960C-4DDE-AA56-96422C1531C3}"/>
                </a:ext>
              </a:extLst>
            </p:cNvPr>
            <p:cNvSpPr>
              <a:spLocks/>
            </p:cNvSpPr>
            <p:nvPr/>
          </p:nvSpPr>
          <p:spPr bwMode="auto">
            <a:xfrm>
              <a:off x="5018881" y="4429775"/>
              <a:ext cx="1820863" cy="46038"/>
            </a:xfrm>
            <a:custGeom>
              <a:avLst/>
              <a:gdLst>
                <a:gd name="T0" fmla="*/ 1147 w 1147"/>
                <a:gd name="T1" fmla="*/ 29 h 29"/>
                <a:gd name="T2" fmla="*/ 0 w 1147"/>
                <a:gd name="T3" fmla="*/ 29 h 29"/>
                <a:gd name="T4" fmla="*/ 0 w 1147"/>
                <a:gd name="T5" fmla="*/ 0 h 29"/>
                <a:gd name="T6" fmla="*/ 1147 w 1147"/>
                <a:gd name="T7" fmla="*/ 0 h 29"/>
                <a:gd name="T8" fmla="*/ 1147 w 1147"/>
                <a:gd name="T9" fmla="*/ 29 h 29"/>
                <a:gd name="T10" fmla="*/ 1147 w 1147"/>
                <a:gd name="T11" fmla="*/ 29 h 29"/>
              </a:gdLst>
              <a:ahLst/>
              <a:cxnLst>
                <a:cxn ang="0">
                  <a:pos x="T0" y="T1"/>
                </a:cxn>
                <a:cxn ang="0">
                  <a:pos x="T2" y="T3"/>
                </a:cxn>
                <a:cxn ang="0">
                  <a:pos x="T4" y="T5"/>
                </a:cxn>
                <a:cxn ang="0">
                  <a:pos x="T6" y="T7"/>
                </a:cxn>
                <a:cxn ang="0">
                  <a:pos x="T8" y="T9"/>
                </a:cxn>
                <a:cxn ang="0">
                  <a:pos x="T10" y="T11"/>
                </a:cxn>
              </a:cxnLst>
              <a:rect l="0" t="0" r="r" b="b"/>
              <a:pathLst>
                <a:path w="1147" h="29">
                  <a:moveTo>
                    <a:pt x="1147" y="29"/>
                  </a:moveTo>
                  <a:lnTo>
                    <a:pt x="0" y="29"/>
                  </a:lnTo>
                  <a:lnTo>
                    <a:pt x="0" y="0"/>
                  </a:lnTo>
                  <a:lnTo>
                    <a:pt x="1147" y="0"/>
                  </a:lnTo>
                  <a:lnTo>
                    <a:pt x="1147" y="29"/>
                  </a:lnTo>
                  <a:lnTo>
                    <a:pt x="1147" y="2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1">
              <a:extLst>
                <a:ext uri="{FF2B5EF4-FFF2-40B4-BE49-F238E27FC236}">
                  <a16:creationId xmlns:a16="http://schemas.microsoft.com/office/drawing/2014/main" id="{9F49C540-F0C2-4521-807E-890A6A91894C}"/>
                </a:ext>
              </a:extLst>
            </p:cNvPr>
            <p:cNvSpPr>
              <a:spLocks/>
            </p:cNvSpPr>
            <p:nvPr/>
          </p:nvSpPr>
          <p:spPr bwMode="auto">
            <a:xfrm>
              <a:off x="2575718" y="3848750"/>
              <a:ext cx="2197100" cy="627063"/>
            </a:xfrm>
            <a:custGeom>
              <a:avLst/>
              <a:gdLst>
                <a:gd name="T0" fmla="*/ 1140 w 1140"/>
                <a:gd name="T1" fmla="*/ 325 h 325"/>
                <a:gd name="T2" fmla="*/ 369 w 1140"/>
                <a:gd name="T3" fmla="*/ 325 h 325"/>
                <a:gd name="T4" fmla="*/ 0 w 1140"/>
                <a:gd name="T5" fmla="*/ 4 h 325"/>
                <a:gd name="T6" fmla="*/ 24 w 1140"/>
                <a:gd name="T7" fmla="*/ 0 h 325"/>
                <a:gd name="T8" fmla="*/ 369 w 1140"/>
                <a:gd name="T9" fmla="*/ 301 h 325"/>
                <a:gd name="T10" fmla="*/ 1140 w 1140"/>
                <a:gd name="T11" fmla="*/ 301 h 325"/>
                <a:gd name="T12" fmla="*/ 1140 w 1140"/>
                <a:gd name="T13" fmla="*/ 325 h 325"/>
              </a:gdLst>
              <a:ahLst/>
              <a:cxnLst>
                <a:cxn ang="0">
                  <a:pos x="T0" y="T1"/>
                </a:cxn>
                <a:cxn ang="0">
                  <a:pos x="T2" y="T3"/>
                </a:cxn>
                <a:cxn ang="0">
                  <a:pos x="T4" y="T5"/>
                </a:cxn>
                <a:cxn ang="0">
                  <a:pos x="T6" y="T7"/>
                </a:cxn>
                <a:cxn ang="0">
                  <a:pos x="T8" y="T9"/>
                </a:cxn>
                <a:cxn ang="0">
                  <a:pos x="T10" y="T11"/>
                </a:cxn>
                <a:cxn ang="0">
                  <a:pos x="T12" y="T13"/>
                </a:cxn>
              </a:cxnLst>
              <a:rect l="0" t="0" r="r" b="b"/>
              <a:pathLst>
                <a:path w="1140" h="325">
                  <a:moveTo>
                    <a:pt x="1140" y="325"/>
                  </a:moveTo>
                  <a:cubicBezTo>
                    <a:pt x="369" y="325"/>
                    <a:pt x="369" y="325"/>
                    <a:pt x="369" y="325"/>
                  </a:cubicBezTo>
                  <a:cubicBezTo>
                    <a:pt x="184" y="325"/>
                    <a:pt x="26" y="187"/>
                    <a:pt x="0" y="4"/>
                  </a:cubicBezTo>
                  <a:cubicBezTo>
                    <a:pt x="24" y="0"/>
                    <a:pt x="24" y="0"/>
                    <a:pt x="24" y="0"/>
                  </a:cubicBezTo>
                  <a:cubicBezTo>
                    <a:pt x="48" y="172"/>
                    <a:pt x="196" y="301"/>
                    <a:pt x="369" y="301"/>
                  </a:cubicBezTo>
                  <a:cubicBezTo>
                    <a:pt x="1140" y="301"/>
                    <a:pt x="1140" y="301"/>
                    <a:pt x="1140" y="301"/>
                  </a:cubicBezTo>
                  <a:cubicBezTo>
                    <a:pt x="1140" y="325"/>
                    <a:pt x="1140" y="325"/>
                    <a:pt x="1140" y="325"/>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2">
              <a:extLst>
                <a:ext uri="{FF2B5EF4-FFF2-40B4-BE49-F238E27FC236}">
                  <a16:creationId xmlns:a16="http://schemas.microsoft.com/office/drawing/2014/main" id="{F4C7B0B0-50A5-4BEA-BB06-9222F06335BB}"/>
                </a:ext>
              </a:extLst>
            </p:cNvPr>
            <p:cNvSpPr>
              <a:spLocks/>
            </p:cNvSpPr>
            <p:nvPr/>
          </p:nvSpPr>
          <p:spPr bwMode="auto">
            <a:xfrm>
              <a:off x="2580481" y="3015313"/>
              <a:ext cx="865188" cy="608013"/>
            </a:xfrm>
            <a:custGeom>
              <a:avLst/>
              <a:gdLst>
                <a:gd name="T0" fmla="*/ 23 w 449"/>
                <a:gd name="T1" fmla="*/ 315 h 315"/>
                <a:gd name="T2" fmla="*/ 0 w 449"/>
                <a:gd name="T3" fmla="*/ 311 h 315"/>
                <a:gd name="T4" fmla="*/ 125 w 449"/>
                <a:gd name="T5" fmla="*/ 90 h 315"/>
                <a:gd name="T6" fmla="*/ 367 w 449"/>
                <a:gd name="T7" fmla="*/ 0 h 315"/>
                <a:gd name="T8" fmla="*/ 449 w 449"/>
                <a:gd name="T9" fmla="*/ 0 h 315"/>
                <a:gd name="T10" fmla="*/ 449 w 449"/>
                <a:gd name="T11" fmla="*/ 24 h 315"/>
                <a:gd name="T12" fmla="*/ 367 w 449"/>
                <a:gd name="T13" fmla="*/ 24 h 315"/>
                <a:gd name="T14" fmla="*/ 23 w 449"/>
                <a:gd name="T15" fmla="*/ 31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315">
                  <a:moveTo>
                    <a:pt x="23" y="315"/>
                  </a:moveTo>
                  <a:cubicBezTo>
                    <a:pt x="0" y="311"/>
                    <a:pt x="0" y="311"/>
                    <a:pt x="0" y="311"/>
                  </a:cubicBezTo>
                  <a:cubicBezTo>
                    <a:pt x="14" y="225"/>
                    <a:pt x="59" y="147"/>
                    <a:pt x="125" y="90"/>
                  </a:cubicBezTo>
                  <a:cubicBezTo>
                    <a:pt x="193" y="32"/>
                    <a:pt x="278" y="0"/>
                    <a:pt x="367" y="0"/>
                  </a:cubicBezTo>
                  <a:cubicBezTo>
                    <a:pt x="449" y="0"/>
                    <a:pt x="449" y="0"/>
                    <a:pt x="449" y="0"/>
                  </a:cubicBezTo>
                  <a:cubicBezTo>
                    <a:pt x="449" y="24"/>
                    <a:pt x="449" y="24"/>
                    <a:pt x="449" y="24"/>
                  </a:cubicBezTo>
                  <a:cubicBezTo>
                    <a:pt x="367" y="24"/>
                    <a:pt x="367" y="24"/>
                    <a:pt x="367" y="24"/>
                  </a:cubicBezTo>
                  <a:cubicBezTo>
                    <a:pt x="199" y="24"/>
                    <a:pt x="51" y="149"/>
                    <a:pt x="23" y="31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3">
              <a:extLst>
                <a:ext uri="{FF2B5EF4-FFF2-40B4-BE49-F238E27FC236}">
                  <a16:creationId xmlns:a16="http://schemas.microsoft.com/office/drawing/2014/main" id="{BBB53306-8582-4A53-9398-87AE72632B72}"/>
                </a:ext>
              </a:extLst>
            </p:cNvPr>
            <p:cNvSpPr>
              <a:spLocks/>
            </p:cNvSpPr>
            <p:nvPr/>
          </p:nvSpPr>
          <p:spPr bwMode="auto">
            <a:xfrm>
              <a:off x="3688556" y="2437463"/>
              <a:ext cx="3198813" cy="623888"/>
            </a:xfrm>
            <a:custGeom>
              <a:avLst/>
              <a:gdLst>
                <a:gd name="T0" fmla="*/ 1292 w 1660"/>
                <a:gd name="T1" fmla="*/ 324 h 324"/>
                <a:gd name="T2" fmla="*/ 0 w 1660"/>
                <a:gd name="T3" fmla="*/ 324 h 324"/>
                <a:gd name="T4" fmla="*/ 0 w 1660"/>
                <a:gd name="T5" fmla="*/ 300 h 324"/>
                <a:gd name="T6" fmla="*/ 1292 w 1660"/>
                <a:gd name="T7" fmla="*/ 300 h 324"/>
                <a:gd name="T8" fmla="*/ 1636 w 1660"/>
                <a:gd name="T9" fmla="*/ 0 h 324"/>
                <a:gd name="T10" fmla="*/ 1660 w 1660"/>
                <a:gd name="T11" fmla="*/ 3 h 324"/>
                <a:gd name="T12" fmla="*/ 1292 w 1660"/>
                <a:gd name="T13" fmla="*/ 324 h 324"/>
              </a:gdLst>
              <a:ahLst/>
              <a:cxnLst>
                <a:cxn ang="0">
                  <a:pos x="T0" y="T1"/>
                </a:cxn>
                <a:cxn ang="0">
                  <a:pos x="T2" y="T3"/>
                </a:cxn>
                <a:cxn ang="0">
                  <a:pos x="T4" y="T5"/>
                </a:cxn>
                <a:cxn ang="0">
                  <a:pos x="T6" y="T7"/>
                </a:cxn>
                <a:cxn ang="0">
                  <a:pos x="T8" y="T9"/>
                </a:cxn>
                <a:cxn ang="0">
                  <a:pos x="T10" y="T11"/>
                </a:cxn>
                <a:cxn ang="0">
                  <a:pos x="T12" y="T13"/>
                </a:cxn>
              </a:cxnLst>
              <a:rect l="0" t="0" r="r" b="b"/>
              <a:pathLst>
                <a:path w="1660" h="324">
                  <a:moveTo>
                    <a:pt x="1292" y="324"/>
                  </a:moveTo>
                  <a:cubicBezTo>
                    <a:pt x="0" y="324"/>
                    <a:pt x="0" y="324"/>
                    <a:pt x="0" y="324"/>
                  </a:cubicBezTo>
                  <a:cubicBezTo>
                    <a:pt x="0" y="300"/>
                    <a:pt x="0" y="300"/>
                    <a:pt x="0" y="300"/>
                  </a:cubicBezTo>
                  <a:cubicBezTo>
                    <a:pt x="1292" y="300"/>
                    <a:pt x="1292" y="300"/>
                    <a:pt x="1292" y="300"/>
                  </a:cubicBezTo>
                  <a:cubicBezTo>
                    <a:pt x="1465" y="300"/>
                    <a:pt x="1613" y="171"/>
                    <a:pt x="1636" y="0"/>
                  </a:cubicBezTo>
                  <a:cubicBezTo>
                    <a:pt x="1660" y="3"/>
                    <a:pt x="1660" y="3"/>
                    <a:pt x="1660" y="3"/>
                  </a:cubicBezTo>
                  <a:cubicBezTo>
                    <a:pt x="1635" y="186"/>
                    <a:pt x="1476" y="324"/>
                    <a:pt x="1292" y="32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4">
              <a:extLst>
                <a:ext uri="{FF2B5EF4-FFF2-40B4-BE49-F238E27FC236}">
                  <a16:creationId xmlns:a16="http://schemas.microsoft.com/office/drawing/2014/main" id="{5A16ADA9-E2A4-4A14-B476-94988EED737B}"/>
                </a:ext>
              </a:extLst>
            </p:cNvPr>
            <p:cNvSpPr>
              <a:spLocks/>
            </p:cNvSpPr>
            <p:nvPr/>
          </p:nvSpPr>
          <p:spPr bwMode="auto">
            <a:xfrm>
              <a:off x="5398293" y="1604025"/>
              <a:ext cx="1484313" cy="590550"/>
            </a:xfrm>
            <a:custGeom>
              <a:avLst/>
              <a:gdLst>
                <a:gd name="T0" fmla="*/ 747 w 770"/>
                <a:gd name="T1" fmla="*/ 306 h 306"/>
                <a:gd name="T2" fmla="*/ 405 w 770"/>
                <a:gd name="T3" fmla="*/ 24 h 306"/>
                <a:gd name="T4" fmla="*/ 0 w 770"/>
                <a:gd name="T5" fmla="*/ 24 h 306"/>
                <a:gd name="T6" fmla="*/ 0 w 770"/>
                <a:gd name="T7" fmla="*/ 0 h 306"/>
                <a:gd name="T8" fmla="*/ 405 w 770"/>
                <a:gd name="T9" fmla="*/ 0 h 306"/>
                <a:gd name="T10" fmla="*/ 642 w 770"/>
                <a:gd name="T11" fmla="*/ 87 h 306"/>
                <a:gd name="T12" fmla="*/ 770 w 770"/>
                <a:gd name="T13" fmla="*/ 301 h 306"/>
                <a:gd name="T14" fmla="*/ 747 w 770"/>
                <a:gd name="T15" fmla="*/ 306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0" h="306">
                  <a:moveTo>
                    <a:pt x="747" y="306"/>
                  </a:moveTo>
                  <a:cubicBezTo>
                    <a:pt x="713" y="143"/>
                    <a:pt x="569" y="24"/>
                    <a:pt x="405" y="24"/>
                  </a:cubicBezTo>
                  <a:cubicBezTo>
                    <a:pt x="0" y="24"/>
                    <a:pt x="0" y="24"/>
                    <a:pt x="0" y="24"/>
                  </a:cubicBezTo>
                  <a:cubicBezTo>
                    <a:pt x="0" y="0"/>
                    <a:pt x="0" y="0"/>
                    <a:pt x="0" y="0"/>
                  </a:cubicBezTo>
                  <a:cubicBezTo>
                    <a:pt x="405" y="0"/>
                    <a:pt x="405" y="0"/>
                    <a:pt x="405" y="0"/>
                  </a:cubicBezTo>
                  <a:cubicBezTo>
                    <a:pt x="490" y="0"/>
                    <a:pt x="574" y="31"/>
                    <a:pt x="642" y="87"/>
                  </a:cubicBezTo>
                  <a:cubicBezTo>
                    <a:pt x="707" y="142"/>
                    <a:pt x="753" y="218"/>
                    <a:pt x="770" y="301"/>
                  </a:cubicBezTo>
                  <a:cubicBezTo>
                    <a:pt x="747" y="306"/>
                    <a:pt x="747" y="306"/>
                    <a:pt x="747" y="30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5">
              <a:extLst>
                <a:ext uri="{FF2B5EF4-FFF2-40B4-BE49-F238E27FC236}">
                  <a16:creationId xmlns:a16="http://schemas.microsoft.com/office/drawing/2014/main" id="{D481BC77-C34F-440D-B249-7309A5EE7BB9}"/>
                </a:ext>
              </a:extLst>
            </p:cNvPr>
            <p:cNvSpPr>
              <a:spLocks/>
            </p:cNvSpPr>
            <p:nvPr/>
          </p:nvSpPr>
          <p:spPr bwMode="auto">
            <a:xfrm>
              <a:off x="2683668" y="1604025"/>
              <a:ext cx="2457450" cy="46038"/>
            </a:xfrm>
            <a:custGeom>
              <a:avLst/>
              <a:gdLst>
                <a:gd name="T0" fmla="*/ 1548 w 1548"/>
                <a:gd name="T1" fmla="*/ 29 h 29"/>
                <a:gd name="T2" fmla="*/ 0 w 1548"/>
                <a:gd name="T3" fmla="*/ 29 h 29"/>
                <a:gd name="T4" fmla="*/ 0 w 1548"/>
                <a:gd name="T5" fmla="*/ 0 h 29"/>
                <a:gd name="T6" fmla="*/ 1548 w 1548"/>
                <a:gd name="T7" fmla="*/ 0 h 29"/>
                <a:gd name="T8" fmla="*/ 1548 w 1548"/>
                <a:gd name="T9" fmla="*/ 29 h 29"/>
                <a:gd name="T10" fmla="*/ 1548 w 1548"/>
                <a:gd name="T11" fmla="*/ 29 h 29"/>
              </a:gdLst>
              <a:ahLst/>
              <a:cxnLst>
                <a:cxn ang="0">
                  <a:pos x="T0" y="T1"/>
                </a:cxn>
                <a:cxn ang="0">
                  <a:pos x="T2" y="T3"/>
                </a:cxn>
                <a:cxn ang="0">
                  <a:pos x="T4" y="T5"/>
                </a:cxn>
                <a:cxn ang="0">
                  <a:pos x="T6" y="T7"/>
                </a:cxn>
                <a:cxn ang="0">
                  <a:pos x="T8" y="T9"/>
                </a:cxn>
                <a:cxn ang="0">
                  <a:pos x="T10" y="T11"/>
                </a:cxn>
              </a:cxnLst>
              <a:rect l="0" t="0" r="r" b="b"/>
              <a:pathLst>
                <a:path w="1548" h="29">
                  <a:moveTo>
                    <a:pt x="1548" y="29"/>
                  </a:moveTo>
                  <a:lnTo>
                    <a:pt x="0" y="29"/>
                  </a:lnTo>
                  <a:lnTo>
                    <a:pt x="0" y="0"/>
                  </a:lnTo>
                  <a:lnTo>
                    <a:pt x="1548" y="0"/>
                  </a:lnTo>
                  <a:lnTo>
                    <a:pt x="1548" y="29"/>
                  </a:lnTo>
                  <a:lnTo>
                    <a:pt x="1548" y="2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7" name="Group 186">
            <a:extLst>
              <a:ext uri="{FF2B5EF4-FFF2-40B4-BE49-F238E27FC236}">
                <a16:creationId xmlns:a16="http://schemas.microsoft.com/office/drawing/2014/main" id="{78B558FF-4F45-42F3-A769-FE67B8CDE47C}"/>
              </a:ext>
            </a:extLst>
          </p:cNvPr>
          <p:cNvGrpSpPr/>
          <p:nvPr/>
        </p:nvGrpSpPr>
        <p:grpSpPr>
          <a:xfrm>
            <a:off x="7868185" y="2045630"/>
            <a:ext cx="103188" cy="450850"/>
            <a:chOff x="5218906" y="1053163"/>
            <a:chExt cx="103188" cy="450850"/>
          </a:xfrm>
          <a:solidFill>
            <a:schemeClr val="accent2"/>
          </a:solidFill>
        </p:grpSpPr>
        <p:sp>
          <p:nvSpPr>
            <p:cNvPr id="188" name="Oval 32">
              <a:extLst>
                <a:ext uri="{FF2B5EF4-FFF2-40B4-BE49-F238E27FC236}">
                  <a16:creationId xmlns:a16="http://schemas.microsoft.com/office/drawing/2014/main" id="{E52AC115-EB68-4BBF-B3A9-893A2B09769A}"/>
                </a:ext>
              </a:extLst>
            </p:cNvPr>
            <p:cNvSpPr>
              <a:spLocks noChangeArrowheads="1"/>
            </p:cNvSpPr>
            <p:nvPr/>
          </p:nvSpPr>
          <p:spPr bwMode="auto">
            <a:xfrm>
              <a:off x="5218906" y="1053163"/>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33">
              <a:extLst>
                <a:ext uri="{FF2B5EF4-FFF2-40B4-BE49-F238E27FC236}">
                  <a16:creationId xmlns:a16="http://schemas.microsoft.com/office/drawing/2014/main" id="{3A51431A-5BFE-4304-A950-CE2E814AE03E}"/>
                </a:ext>
              </a:extLst>
            </p:cNvPr>
            <p:cNvSpPr>
              <a:spLocks/>
            </p:cNvSpPr>
            <p:nvPr/>
          </p:nvSpPr>
          <p:spPr bwMode="auto">
            <a:xfrm>
              <a:off x="5258593" y="1150000"/>
              <a:ext cx="25400" cy="354013"/>
            </a:xfrm>
            <a:custGeom>
              <a:avLst/>
              <a:gdLst>
                <a:gd name="T0" fmla="*/ 16 w 16"/>
                <a:gd name="T1" fmla="*/ 223 h 223"/>
                <a:gd name="T2" fmla="*/ 0 w 16"/>
                <a:gd name="T3" fmla="*/ 223 h 223"/>
                <a:gd name="T4" fmla="*/ 0 w 16"/>
                <a:gd name="T5" fmla="*/ 0 h 223"/>
                <a:gd name="T6" fmla="*/ 16 w 16"/>
                <a:gd name="T7" fmla="*/ 0 h 223"/>
                <a:gd name="T8" fmla="*/ 16 w 16"/>
                <a:gd name="T9" fmla="*/ 223 h 223"/>
                <a:gd name="T10" fmla="*/ 16 w 16"/>
                <a:gd name="T11" fmla="*/ 223 h 223"/>
              </a:gdLst>
              <a:ahLst/>
              <a:cxnLst>
                <a:cxn ang="0">
                  <a:pos x="T0" y="T1"/>
                </a:cxn>
                <a:cxn ang="0">
                  <a:pos x="T2" y="T3"/>
                </a:cxn>
                <a:cxn ang="0">
                  <a:pos x="T4" y="T5"/>
                </a:cxn>
                <a:cxn ang="0">
                  <a:pos x="T6" y="T7"/>
                </a:cxn>
                <a:cxn ang="0">
                  <a:pos x="T8" y="T9"/>
                </a:cxn>
                <a:cxn ang="0">
                  <a:pos x="T10" y="T11"/>
                </a:cxn>
              </a:cxnLst>
              <a:rect l="0" t="0" r="r" b="b"/>
              <a:pathLst>
                <a:path w="16" h="223">
                  <a:moveTo>
                    <a:pt x="16" y="223"/>
                  </a:moveTo>
                  <a:lnTo>
                    <a:pt x="0" y="223"/>
                  </a:lnTo>
                  <a:lnTo>
                    <a:pt x="0" y="0"/>
                  </a:lnTo>
                  <a:lnTo>
                    <a:pt x="16" y="0"/>
                  </a:lnTo>
                  <a:lnTo>
                    <a:pt x="16" y="223"/>
                  </a:lnTo>
                  <a:lnTo>
                    <a:pt x="1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0" name="Group 189">
            <a:extLst>
              <a:ext uri="{FF2B5EF4-FFF2-40B4-BE49-F238E27FC236}">
                <a16:creationId xmlns:a16="http://schemas.microsoft.com/office/drawing/2014/main" id="{187278A7-8FC3-4E33-85AB-DA8B489E754B}"/>
              </a:ext>
            </a:extLst>
          </p:cNvPr>
          <p:cNvGrpSpPr/>
          <p:nvPr/>
        </p:nvGrpSpPr>
        <p:grpSpPr>
          <a:xfrm>
            <a:off x="6163212" y="3531530"/>
            <a:ext cx="104775" cy="449262"/>
            <a:chOff x="3513931" y="2539063"/>
            <a:chExt cx="104775" cy="449262"/>
          </a:xfrm>
          <a:solidFill>
            <a:schemeClr val="accent4"/>
          </a:solidFill>
        </p:grpSpPr>
        <p:sp>
          <p:nvSpPr>
            <p:cNvPr id="191" name="Oval 34">
              <a:extLst>
                <a:ext uri="{FF2B5EF4-FFF2-40B4-BE49-F238E27FC236}">
                  <a16:creationId xmlns:a16="http://schemas.microsoft.com/office/drawing/2014/main" id="{68F85940-D168-4FE4-8893-C027F9FB70B9}"/>
                </a:ext>
              </a:extLst>
            </p:cNvPr>
            <p:cNvSpPr>
              <a:spLocks noChangeArrowheads="1"/>
            </p:cNvSpPr>
            <p:nvPr/>
          </p:nvSpPr>
          <p:spPr bwMode="auto">
            <a:xfrm>
              <a:off x="3513931" y="2539063"/>
              <a:ext cx="104775"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35">
              <a:extLst>
                <a:ext uri="{FF2B5EF4-FFF2-40B4-BE49-F238E27FC236}">
                  <a16:creationId xmlns:a16="http://schemas.microsoft.com/office/drawing/2014/main" id="{7EEBC126-3CB4-43E3-AA0F-6EB0F84A40AB}"/>
                </a:ext>
              </a:extLst>
            </p:cNvPr>
            <p:cNvSpPr>
              <a:spLocks/>
            </p:cNvSpPr>
            <p:nvPr/>
          </p:nvSpPr>
          <p:spPr bwMode="auto">
            <a:xfrm>
              <a:off x="3555206" y="2635900"/>
              <a:ext cx="25400" cy="352425"/>
            </a:xfrm>
            <a:custGeom>
              <a:avLst/>
              <a:gdLst>
                <a:gd name="T0" fmla="*/ 16 w 16"/>
                <a:gd name="T1" fmla="*/ 222 h 222"/>
                <a:gd name="T2" fmla="*/ 0 w 16"/>
                <a:gd name="T3" fmla="*/ 222 h 222"/>
                <a:gd name="T4" fmla="*/ 0 w 16"/>
                <a:gd name="T5" fmla="*/ 0 h 222"/>
                <a:gd name="T6" fmla="*/ 16 w 16"/>
                <a:gd name="T7" fmla="*/ 0 h 222"/>
                <a:gd name="T8" fmla="*/ 16 w 16"/>
                <a:gd name="T9" fmla="*/ 222 h 222"/>
                <a:gd name="T10" fmla="*/ 16 w 16"/>
                <a:gd name="T11" fmla="*/ 222 h 222"/>
              </a:gdLst>
              <a:ahLst/>
              <a:cxnLst>
                <a:cxn ang="0">
                  <a:pos x="T0" y="T1"/>
                </a:cxn>
                <a:cxn ang="0">
                  <a:pos x="T2" y="T3"/>
                </a:cxn>
                <a:cxn ang="0">
                  <a:pos x="T4" y="T5"/>
                </a:cxn>
                <a:cxn ang="0">
                  <a:pos x="T6" y="T7"/>
                </a:cxn>
                <a:cxn ang="0">
                  <a:pos x="T8" y="T9"/>
                </a:cxn>
                <a:cxn ang="0">
                  <a:pos x="T10" y="T11"/>
                </a:cxn>
              </a:cxnLst>
              <a:rect l="0" t="0" r="r" b="b"/>
              <a:pathLst>
                <a:path w="16" h="222">
                  <a:moveTo>
                    <a:pt x="16" y="222"/>
                  </a:moveTo>
                  <a:lnTo>
                    <a:pt x="0" y="222"/>
                  </a:lnTo>
                  <a:lnTo>
                    <a:pt x="0" y="0"/>
                  </a:lnTo>
                  <a:lnTo>
                    <a:pt x="16" y="0"/>
                  </a:lnTo>
                  <a:lnTo>
                    <a:pt x="16" y="222"/>
                  </a:lnTo>
                  <a:lnTo>
                    <a:pt x="16"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3" name="Group 192">
            <a:extLst>
              <a:ext uri="{FF2B5EF4-FFF2-40B4-BE49-F238E27FC236}">
                <a16:creationId xmlns:a16="http://schemas.microsoft.com/office/drawing/2014/main" id="{20046C0A-A2E8-4690-A98C-800F8DA576ED}"/>
              </a:ext>
            </a:extLst>
          </p:cNvPr>
          <p:cNvGrpSpPr/>
          <p:nvPr/>
        </p:nvGrpSpPr>
        <p:grpSpPr>
          <a:xfrm flipH="1">
            <a:off x="4789230" y="4680881"/>
            <a:ext cx="450850" cy="104775"/>
            <a:chOff x="2726531" y="3690000"/>
            <a:chExt cx="450850" cy="104775"/>
          </a:xfrm>
          <a:solidFill>
            <a:schemeClr val="accent5"/>
          </a:solidFill>
        </p:grpSpPr>
        <p:sp>
          <p:nvSpPr>
            <p:cNvPr id="194" name="Oval 38">
              <a:extLst>
                <a:ext uri="{FF2B5EF4-FFF2-40B4-BE49-F238E27FC236}">
                  <a16:creationId xmlns:a16="http://schemas.microsoft.com/office/drawing/2014/main" id="{CD821124-664C-4A61-962C-4E7128A84DF3}"/>
                </a:ext>
              </a:extLst>
            </p:cNvPr>
            <p:cNvSpPr>
              <a:spLocks noChangeArrowheads="1"/>
            </p:cNvSpPr>
            <p:nvPr/>
          </p:nvSpPr>
          <p:spPr bwMode="auto">
            <a:xfrm>
              <a:off x="3072606" y="3690000"/>
              <a:ext cx="104775"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39">
              <a:extLst>
                <a:ext uri="{FF2B5EF4-FFF2-40B4-BE49-F238E27FC236}">
                  <a16:creationId xmlns:a16="http://schemas.microsoft.com/office/drawing/2014/main" id="{D807BF6E-AC6A-4DEF-B8F4-23F15E16A37C}"/>
                </a:ext>
              </a:extLst>
            </p:cNvPr>
            <p:cNvSpPr>
              <a:spLocks/>
            </p:cNvSpPr>
            <p:nvPr/>
          </p:nvSpPr>
          <p:spPr bwMode="auto">
            <a:xfrm>
              <a:off x="2726531" y="3731275"/>
              <a:ext cx="352425" cy="25400"/>
            </a:xfrm>
            <a:custGeom>
              <a:avLst/>
              <a:gdLst>
                <a:gd name="T0" fmla="*/ 222 w 222"/>
                <a:gd name="T1" fmla="*/ 16 h 16"/>
                <a:gd name="T2" fmla="*/ 0 w 222"/>
                <a:gd name="T3" fmla="*/ 16 h 16"/>
                <a:gd name="T4" fmla="*/ 0 w 222"/>
                <a:gd name="T5" fmla="*/ 0 h 16"/>
                <a:gd name="T6" fmla="*/ 222 w 222"/>
                <a:gd name="T7" fmla="*/ 0 h 16"/>
                <a:gd name="T8" fmla="*/ 222 w 222"/>
                <a:gd name="T9" fmla="*/ 16 h 16"/>
                <a:gd name="T10" fmla="*/ 222 w 222"/>
                <a:gd name="T11" fmla="*/ 16 h 16"/>
              </a:gdLst>
              <a:ahLst/>
              <a:cxnLst>
                <a:cxn ang="0">
                  <a:pos x="T0" y="T1"/>
                </a:cxn>
                <a:cxn ang="0">
                  <a:pos x="T2" y="T3"/>
                </a:cxn>
                <a:cxn ang="0">
                  <a:pos x="T4" y="T5"/>
                </a:cxn>
                <a:cxn ang="0">
                  <a:pos x="T6" y="T7"/>
                </a:cxn>
                <a:cxn ang="0">
                  <a:pos x="T8" y="T9"/>
                </a:cxn>
                <a:cxn ang="0">
                  <a:pos x="T10" y="T11"/>
                </a:cxn>
              </a:cxnLst>
              <a:rect l="0" t="0" r="r" b="b"/>
              <a:pathLst>
                <a:path w="222" h="16">
                  <a:moveTo>
                    <a:pt x="222" y="16"/>
                  </a:moveTo>
                  <a:lnTo>
                    <a:pt x="0" y="16"/>
                  </a:lnTo>
                  <a:lnTo>
                    <a:pt x="0" y="0"/>
                  </a:lnTo>
                  <a:lnTo>
                    <a:pt x="222" y="0"/>
                  </a:lnTo>
                  <a:lnTo>
                    <a:pt x="222" y="16"/>
                  </a:lnTo>
                  <a:lnTo>
                    <a:pt x="22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6" name="Group 195">
            <a:extLst>
              <a:ext uri="{FF2B5EF4-FFF2-40B4-BE49-F238E27FC236}">
                <a16:creationId xmlns:a16="http://schemas.microsoft.com/office/drawing/2014/main" id="{65D10FA2-399B-49D2-B1AB-6AEC55DBAE79}"/>
              </a:ext>
            </a:extLst>
          </p:cNvPr>
          <p:cNvGrpSpPr/>
          <p:nvPr/>
        </p:nvGrpSpPr>
        <p:grpSpPr>
          <a:xfrm>
            <a:off x="8923874" y="3261656"/>
            <a:ext cx="450851" cy="104775"/>
            <a:chOff x="6274593" y="2269188"/>
            <a:chExt cx="450851" cy="104775"/>
          </a:xfrm>
          <a:solidFill>
            <a:schemeClr val="accent3"/>
          </a:solidFill>
        </p:grpSpPr>
        <p:sp>
          <p:nvSpPr>
            <p:cNvPr id="197" name="Oval 42">
              <a:extLst>
                <a:ext uri="{FF2B5EF4-FFF2-40B4-BE49-F238E27FC236}">
                  <a16:creationId xmlns:a16="http://schemas.microsoft.com/office/drawing/2014/main" id="{CD095C28-B765-497B-8233-1382C78A0F20}"/>
                </a:ext>
              </a:extLst>
            </p:cNvPr>
            <p:cNvSpPr>
              <a:spLocks noChangeArrowheads="1"/>
            </p:cNvSpPr>
            <p:nvPr/>
          </p:nvSpPr>
          <p:spPr bwMode="auto">
            <a:xfrm>
              <a:off x="6274593" y="2269188"/>
              <a:ext cx="104775"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43">
              <a:extLst>
                <a:ext uri="{FF2B5EF4-FFF2-40B4-BE49-F238E27FC236}">
                  <a16:creationId xmlns:a16="http://schemas.microsoft.com/office/drawing/2014/main" id="{7410E545-13BD-4ED8-9726-0EF2257CA361}"/>
                </a:ext>
              </a:extLst>
            </p:cNvPr>
            <p:cNvSpPr>
              <a:spLocks/>
            </p:cNvSpPr>
            <p:nvPr/>
          </p:nvSpPr>
          <p:spPr bwMode="auto">
            <a:xfrm>
              <a:off x="6371431" y="2308875"/>
              <a:ext cx="354013" cy="25400"/>
            </a:xfrm>
            <a:custGeom>
              <a:avLst/>
              <a:gdLst>
                <a:gd name="T0" fmla="*/ 223 w 223"/>
                <a:gd name="T1" fmla="*/ 16 h 16"/>
                <a:gd name="T2" fmla="*/ 0 w 223"/>
                <a:gd name="T3" fmla="*/ 16 h 16"/>
                <a:gd name="T4" fmla="*/ 0 w 223"/>
                <a:gd name="T5" fmla="*/ 0 h 16"/>
                <a:gd name="T6" fmla="*/ 223 w 223"/>
                <a:gd name="T7" fmla="*/ 0 h 16"/>
                <a:gd name="T8" fmla="*/ 223 w 223"/>
                <a:gd name="T9" fmla="*/ 16 h 16"/>
                <a:gd name="T10" fmla="*/ 223 w 223"/>
                <a:gd name="T11" fmla="*/ 16 h 16"/>
              </a:gdLst>
              <a:ahLst/>
              <a:cxnLst>
                <a:cxn ang="0">
                  <a:pos x="T0" y="T1"/>
                </a:cxn>
                <a:cxn ang="0">
                  <a:pos x="T2" y="T3"/>
                </a:cxn>
                <a:cxn ang="0">
                  <a:pos x="T4" y="T5"/>
                </a:cxn>
                <a:cxn ang="0">
                  <a:pos x="T6" y="T7"/>
                </a:cxn>
                <a:cxn ang="0">
                  <a:pos x="T8" y="T9"/>
                </a:cxn>
                <a:cxn ang="0">
                  <a:pos x="T10" y="T11"/>
                </a:cxn>
              </a:cxnLst>
              <a:rect l="0" t="0" r="r" b="b"/>
              <a:pathLst>
                <a:path w="223" h="16">
                  <a:moveTo>
                    <a:pt x="223" y="16"/>
                  </a:moveTo>
                  <a:lnTo>
                    <a:pt x="0" y="16"/>
                  </a:lnTo>
                  <a:lnTo>
                    <a:pt x="0" y="0"/>
                  </a:lnTo>
                  <a:lnTo>
                    <a:pt x="223" y="0"/>
                  </a:lnTo>
                  <a:lnTo>
                    <a:pt x="223" y="16"/>
                  </a:lnTo>
                  <a:lnTo>
                    <a:pt x="223"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9" name="Group 198">
            <a:extLst>
              <a:ext uri="{FF2B5EF4-FFF2-40B4-BE49-F238E27FC236}">
                <a16:creationId xmlns:a16="http://schemas.microsoft.com/office/drawing/2014/main" id="{8F6F128B-2AAF-48F2-B6F0-D349E1C2819B}"/>
              </a:ext>
            </a:extLst>
          </p:cNvPr>
          <p:cNvGrpSpPr/>
          <p:nvPr/>
        </p:nvGrpSpPr>
        <p:grpSpPr>
          <a:xfrm rot="16200000">
            <a:off x="4886861" y="2391705"/>
            <a:ext cx="103188" cy="450850"/>
            <a:chOff x="2518568" y="1053163"/>
            <a:chExt cx="103188" cy="450850"/>
          </a:xfrm>
          <a:solidFill>
            <a:schemeClr val="accent1"/>
          </a:solidFill>
        </p:grpSpPr>
        <p:sp>
          <p:nvSpPr>
            <p:cNvPr id="200" name="Oval 47">
              <a:extLst>
                <a:ext uri="{FF2B5EF4-FFF2-40B4-BE49-F238E27FC236}">
                  <a16:creationId xmlns:a16="http://schemas.microsoft.com/office/drawing/2014/main" id="{A957679F-E369-4903-B229-65CFCE6C3BC9}"/>
                </a:ext>
              </a:extLst>
            </p:cNvPr>
            <p:cNvSpPr>
              <a:spLocks noChangeArrowheads="1"/>
            </p:cNvSpPr>
            <p:nvPr/>
          </p:nvSpPr>
          <p:spPr bwMode="auto">
            <a:xfrm>
              <a:off x="2518568" y="1053163"/>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49">
              <a:extLst>
                <a:ext uri="{FF2B5EF4-FFF2-40B4-BE49-F238E27FC236}">
                  <a16:creationId xmlns:a16="http://schemas.microsoft.com/office/drawing/2014/main" id="{8E671B20-83E8-4F92-AA6C-ED5B45D85A79}"/>
                </a:ext>
              </a:extLst>
            </p:cNvPr>
            <p:cNvSpPr>
              <a:spLocks/>
            </p:cNvSpPr>
            <p:nvPr/>
          </p:nvSpPr>
          <p:spPr bwMode="auto">
            <a:xfrm>
              <a:off x="2556668" y="1150000"/>
              <a:ext cx="26988" cy="354013"/>
            </a:xfrm>
            <a:custGeom>
              <a:avLst/>
              <a:gdLst>
                <a:gd name="T0" fmla="*/ 17 w 17"/>
                <a:gd name="T1" fmla="*/ 223 h 223"/>
                <a:gd name="T2" fmla="*/ 0 w 17"/>
                <a:gd name="T3" fmla="*/ 223 h 223"/>
                <a:gd name="T4" fmla="*/ 0 w 17"/>
                <a:gd name="T5" fmla="*/ 0 h 223"/>
                <a:gd name="T6" fmla="*/ 17 w 17"/>
                <a:gd name="T7" fmla="*/ 0 h 223"/>
                <a:gd name="T8" fmla="*/ 17 w 17"/>
                <a:gd name="T9" fmla="*/ 223 h 223"/>
                <a:gd name="T10" fmla="*/ 17 w 17"/>
                <a:gd name="T11" fmla="*/ 223 h 223"/>
              </a:gdLst>
              <a:ahLst/>
              <a:cxnLst>
                <a:cxn ang="0">
                  <a:pos x="T0" y="T1"/>
                </a:cxn>
                <a:cxn ang="0">
                  <a:pos x="T2" y="T3"/>
                </a:cxn>
                <a:cxn ang="0">
                  <a:pos x="T4" y="T5"/>
                </a:cxn>
                <a:cxn ang="0">
                  <a:pos x="T6" y="T7"/>
                </a:cxn>
                <a:cxn ang="0">
                  <a:pos x="T8" y="T9"/>
                </a:cxn>
                <a:cxn ang="0">
                  <a:pos x="T10" y="T11"/>
                </a:cxn>
              </a:cxnLst>
              <a:rect l="0" t="0" r="r" b="b"/>
              <a:pathLst>
                <a:path w="17" h="223">
                  <a:moveTo>
                    <a:pt x="17" y="223"/>
                  </a:moveTo>
                  <a:lnTo>
                    <a:pt x="0" y="223"/>
                  </a:lnTo>
                  <a:lnTo>
                    <a:pt x="0" y="0"/>
                  </a:lnTo>
                  <a:lnTo>
                    <a:pt x="17" y="0"/>
                  </a:lnTo>
                  <a:lnTo>
                    <a:pt x="17" y="223"/>
                  </a:lnTo>
                  <a:lnTo>
                    <a:pt x="17"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2" name="Group 201">
            <a:extLst>
              <a:ext uri="{FF2B5EF4-FFF2-40B4-BE49-F238E27FC236}">
                <a16:creationId xmlns:a16="http://schemas.microsoft.com/office/drawing/2014/main" id="{1E34170A-A416-4CDC-8BD8-3594E24DCE73}"/>
              </a:ext>
            </a:extLst>
          </p:cNvPr>
          <p:cNvGrpSpPr/>
          <p:nvPr/>
        </p:nvGrpSpPr>
        <p:grpSpPr>
          <a:xfrm>
            <a:off x="5032912" y="2429805"/>
            <a:ext cx="373063" cy="374650"/>
            <a:chOff x="2383631" y="1437338"/>
            <a:chExt cx="373063" cy="374650"/>
          </a:xfrm>
          <a:solidFill>
            <a:schemeClr val="accent1"/>
          </a:solidFill>
        </p:grpSpPr>
        <p:sp>
          <p:nvSpPr>
            <p:cNvPr id="203" name="Oval 46">
              <a:extLst>
                <a:ext uri="{FF2B5EF4-FFF2-40B4-BE49-F238E27FC236}">
                  <a16:creationId xmlns:a16="http://schemas.microsoft.com/office/drawing/2014/main" id="{FC3B492E-2BAF-49D0-8F1A-651AC6EFBFF0}"/>
                </a:ext>
              </a:extLst>
            </p:cNvPr>
            <p:cNvSpPr>
              <a:spLocks noChangeArrowheads="1"/>
            </p:cNvSpPr>
            <p:nvPr/>
          </p:nvSpPr>
          <p:spPr bwMode="auto">
            <a:xfrm>
              <a:off x="2502693" y="1557194"/>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48">
              <a:extLst>
                <a:ext uri="{FF2B5EF4-FFF2-40B4-BE49-F238E27FC236}">
                  <a16:creationId xmlns:a16="http://schemas.microsoft.com/office/drawing/2014/main" id="{33DA0B85-13E4-4094-B004-C9F0C355E14C}"/>
                </a:ext>
              </a:extLst>
            </p:cNvPr>
            <p:cNvSpPr>
              <a:spLocks noEditPoints="1"/>
            </p:cNvSpPr>
            <p:nvPr/>
          </p:nvSpPr>
          <p:spPr bwMode="auto">
            <a:xfrm>
              <a:off x="2435225" y="1490519"/>
              <a:ext cx="269875" cy="268288"/>
            </a:xfrm>
            <a:custGeom>
              <a:avLst/>
              <a:gdLst>
                <a:gd name="T0" fmla="*/ 70 w 140"/>
                <a:gd name="T1" fmla="*/ 139 h 139"/>
                <a:gd name="T2" fmla="*/ 0 w 140"/>
                <a:gd name="T3" fmla="*/ 69 h 139"/>
                <a:gd name="T4" fmla="*/ 70 w 140"/>
                <a:gd name="T5" fmla="*/ 0 h 139"/>
                <a:gd name="T6" fmla="*/ 140 w 140"/>
                <a:gd name="T7" fmla="*/ 69 h 139"/>
                <a:gd name="T8" fmla="*/ 70 w 140"/>
                <a:gd name="T9" fmla="*/ 139 h 139"/>
                <a:gd name="T10" fmla="*/ 70 w 140"/>
                <a:gd name="T11" fmla="*/ 13 h 139"/>
                <a:gd name="T12" fmla="*/ 14 w 140"/>
                <a:gd name="T13" fmla="*/ 69 h 139"/>
                <a:gd name="T14" fmla="*/ 70 w 140"/>
                <a:gd name="T15" fmla="*/ 126 h 139"/>
                <a:gd name="T16" fmla="*/ 126 w 140"/>
                <a:gd name="T17" fmla="*/ 69 h 139"/>
                <a:gd name="T18" fmla="*/ 70 w 140"/>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39">
                  <a:moveTo>
                    <a:pt x="70" y="139"/>
                  </a:moveTo>
                  <a:cubicBezTo>
                    <a:pt x="32" y="139"/>
                    <a:pt x="0" y="108"/>
                    <a:pt x="0" y="69"/>
                  </a:cubicBezTo>
                  <a:cubicBezTo>
                    <a:pt x="0" y="31"/>
                    <a:pt x="32" y="0"/>
                    <a:pt x="70" y="0"/>
                  </a:cubicBezTo>
                  <a:cubicBezTo>
                    <a:pt x="108" y="0"/>
                    <a:pt x="140" y="31"/>
                    <a:pt x="140" y="69"/>
                  </a:cubicBezTo>
                  <a:cubicBezTo>
                    <a:pt x="140" y="108"/>
                    <a:pt x="108" y="139"/>
                    <a:pt x="70" y="139"/>
                  </a:cubicBezTo>
                  <a:close/>
                  <a:moveTo>
                    <a:pt x="70" y="13"/>
                  </a:moveTo>
                  <a:cubicBezTo>
                    <a:pt x="39" y="13"/>
                    <a:pt x="14" y="38"/>
                    <a:pt x="14" y="69"/>
                  </a:cubicBezTo>
                  <a:cubicBezTo>
                    <a:pt x="14" y="100"/>
                    <a:pt x="39" y="126"/>
                    <a:pt x="70" y="126"/>
                  </a:cubicBezTo>
                  <a:cubicBezTo>
                    <a:pt x="101" y="126"/>
                    <a:pt x="126" y="100"/>
                    <a:pt x="126" y="69"/>
                  </a:cubicBezTo>
                  <a:cubicBezTo>
                    <a:pt x="126" y="38"/>
                    <a:pt x="101" y="13"/>
                    <a:pt x="7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50">
              <a:extLst>
                <a:ext uri="{FF2B5EF4-FFF2-40B4-BE49-F238E27FC236}">
                  <a16:creationId xmlns:a16="http://schemas.microsoft.com/office/drawing/2014/main" id="{13053442-D4F4-46CD-9610-3698B162A2E8}"/>
                </a:ext>
              </a:extLst>
            </p:cNvPr>
            <p:cNvSpPr>
              <a:spLocks noEditPoints="1"/>
            </p:cNvSpPr>
            <p:nvPr/>
          </p:nvSpPr>
          <p:spPr bwMode="auto">
            <a:xfrm>
              <a:off x="2383631" y="1437338"/>
              <a:ext cx="373063"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4" y="194"/>
                    <a:pt x="0" y="151"/>
                    <a:pt x="0" y="97"/>
                  </a:cubicBezTo>
                  <a:cubicBezTo>
                    <a:pt x="0" y="44"/>
                    <a:pt x="44" y="0"/>
                    <a:pt x="97" y="0"/>
                  </a:cubicBezTo>
                  <a:cubicBezTo>
                    <a:pt x="150" y="0"/>
                    <a:pt x="194" y="44"/>
                    <a:pt x="194" y="97"/>
                  </a:cubicBezTo>
                  <a:cubicBezTo>
                    <a:pt x="194" y="151"/>
                    <a:pt x="150" y="194"/>
                    <a:pt x="97" y="194"/>
                  </a:cubicBezTo>
                  <a:close/>
                  <a:moveTo>
                    <a:pt x="97" y="4"/>
                  </a:moveTo>
                  <a:cubicBezTo>
                    <a:pt x="46" y="4"/>
                    <a:pt x="4" y="46"/>
                    <a:pt x="4" y="97"/>
                  </a:cubicBezTo>
                  <a:cubicBezTo>
                    <a:pt x="4" y="149"/>
                    <a:pt x="46" y="190"/>
                    <a:pt x="97" y="190"/>
                  </a:cubicBezTo>
                  <a:cubicBezTo>
                    <a:pt x="148" y="190"/>
                    <a:pt x="190" y="149"/>
                    <a:pt x="190" y="97"/>
                  </a:cubicBezTo>
                  <a:cubicBezTo>
                    <a:pt x="190" y="46"/>
                    <a:pt x="148"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6" name="Group 205">
            <a:extLst>
              <a:ext uri="{FF2B5EF4-FFF2-40B4-BE49-F238E27FC236}">
                <a16:creationId xmlns:a16="http://schemas.microsoft.com/office/drawing/2014/main" id="{E64C0803-EA46-4338-98C0-4809FBBF734E}"/>
              </a:ext>
            </a:extLst>
          </p:cNvPr>
          <p:cNvGrpSpPr/>
          <p:nvPr/>
        </p:nvGrpSpPr>
        <p:grpSpPr>
          <a:xfrm>
            <a:off x="7733249" y="2429805"/>
            <a:ext cx="373063" cy="374650"/>
            <a:chOff x="5083968" y="1437338"/>
            <a:chExt cx="373063" cy="374650"/>
          </a:xfrm>
          <a:solidFill>
            <a:schemeClr val="accent2"/>
          </a:solidFill>
        </p:grpSpPr>
        <p:sp>
          <p:nvSpPr>
            <p:cNvPr id="207" name="Oval 30">
              <a:extLst>
                <a:ext uri="{FF2B5EF4-FFF2-40B4-BE49-F238E27FC236}">
                  <a16:creationId xmlns:a16="http://schemas.microsoft.com/office/drawing/2014/main" id="{9A7F7181-D044-4820-9081-81249DB7CD10}"/>
                </a:ext>
              </a:extLst>
            </p:cNvPr>
            <p:cNvSpPr>
              <a:spLocks noChangeArrowheads="1"/>
            </p:cNvSpPr>
            <p:nvPr/>
          </p:nvSpPr>
          <p:spPr bwMode="auto">
            <a:xfrm>
              <a:off x="5203030" y="1557194"/>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31">
              <a:extLst>
                <a:ext uri="{FF2B5EF4-FFF2-40B4-BE49-F238E27FC236}">
                  <a16:creationId xmlns:a16="http://schemas.microsoft.com/office/drawing/2014/main" id="{42004F07-95C2-49D9-AC61-B4DDE0301F22}"/>
                </a:ext>
              </a:extLst>
            </p:cNvPr>
            <p:cNvSpPr>
              <a:spLocks noEditPoints="1"/>
            </p:cNvSpPr>
            <p:nvPr/>
          </p:nvSpPr>
          <p:spPr bwMode="auto">
            <a:xfrm>
              <a:off x="5135562" y="1490519"/>
              <a:ext cx="269875" cy="268288"/>
            </a:xfrm>
            <a:custGeom>
              <a:avLst/>
              <a:gdLst>
                <a:gd name="T0" fmla="*/ 70 w 140"/>
                <a:gd name="T1" fmla="*/ 139 h 139"/>
                <a:gd name="T2" fmla="*/ 0 w 140"/>
                <a:gd name="T3" fmla="*/ 69 h 139"/>
                <a:gd name="T4" fmla="*/ 70 w 140"/>
                <a:gd name="T5" fmla="*/ 0 h 139"/>
                <a:gd name="T6" fmla="*/ 140 w 140"/>
                <a:gd name="T7" fmla="*/ 69 h 139"/>
                <a:gd name="T8" fmla="*/ 70 w 140"/>
                <a:gd name="T9" fmla="*/ 139 h 139"/>
                <a:gd name="T10" fmla="*/ 70 w 140"/>
                <a:gd name="T11" fmla="*/ 13 h 139"/>
                <a:gd name="T12" fmla="*/ 14 w 140"/>
                <a:gd name="T13" fmla="*/ 69 h 139"/>
                <a:gd name="T14" fmla="*/ 70 w 140"/>
                <a:gd name="T15" fmla="*/ 126 h 139"/>
                <a:gd name="T16" fmla="*/ 126 w 140"/>
                <a:gd name="T17" fmla="*/ 69 h 139"/>
                <a:gd name="T18" fmla="*/ 70 w 140"/>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39">
                  <a:moveTo>
                    <a:pt x="70" y="139"/>
                  </a:moveTo>
                  <a:cubicBezTo>
                    <a:pt x="31" y="139"/>
                    <a:pt x="0" y="108"/>
                    <a:pt x="0" y="69"/>
                  </a:cubicBezTo>
                  <a:cubicBezTo>
                    <a:pt x="0" y="31"/>
                    <a:pt x="31" y="0"/>
                    <a:pt x="70" y="0"/>
                  </a:cubicBezTo>
                  <a:cubicBezTo>
                    <a:pt x="108" y="0"/>
                    <a:pt x="140" y="31"/>
                    <a:pt x="140" y="69"/>
                  </a:cubicBezTo>
                  <a:cubicBezTo>
                    <a:pt x="140" y="108"/>
                    <a:pt x="108" y="139"/>
                    <a:pt x="70" y="139"/>
                  </a:cubicBezTo>
                  <a:close/>
                  <a:moveTo>
                    <a:pt x="70" y="13"/>
                  </a:moveTo>
                  <a:cubicBezTo>
                    <a:pt x="39" y="13"/>
                    <a:pt x="14" y="38"/>
                    <a:pt x="14" y="69"/>
                  </a:cubicBezTo>
                  <a:cubicBezTo>
                    <a:pt x="14" y="100"/>
                    <a:pt x="39" y="126"/>
                    <a:pt x="70" y="126"/>
                  </a:cubicBezTo>
                  <a:cubicBezTo>
                    <a:pt x="101" y="126"/>
                    <a:pt x="126" y="100"/>
                    <a:pt x="126" y="69"/>
                  </a:cubicBezTo>
                  <a:cubicBezTo>
                    <a:pt x="126" y="38"/>
                    <a:pt x="101" y="13"/>
                    <a:pt x="7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51">
              <a:extLst>
                <a:ext uri="{FF2B5EF4-FFF2-40B4-BE49-F238E27FC236}">
                  <a16:creationId xmlns:a16="http://schemas.microsoft.com/office/drawing/2014/main" id="{83C2F6F7-8946-45B6-A330-C140C02BA489}"/>
                </a:ext>
              </a:extLst>
            </p:cNvPr>
            <p:cNvSpPr>
              <a:spLocks noEditPoints="1"/>
            </p:cNvSpPr>
            <p:nvPr/>
          </p:nvSpPr>
          <p:spPr bwMode="auto">
            <a:xfrm>
              <a:off x="5083968" y="1437338"/>
              <a:ext cx="373063"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3" y="194"/>
                    <a:pt x="0" y="151"/>
                    <a:pt x="0" y="97"/>
                  </a:cubicBezTo>
                  <a:cubicBezTo>
                    <a:pt x="0" y="44"/>
                    <a:pt x="43" y="0"/>
                    <a:pt x="97" y="0"/>
                  </a:cubicBezTo>
                  <a:cubicBezTo>
                    <a:pt x="150" y="0"/>
                    <a:pt x="194" y="44"/>
                    <a:pt x="194" y="97"/>
                  </a:cubicBezTo>
                  <a:cubicBezTo>
                    <a:pt x="194" y="151"/>
                    <a:pt x="150" y="194"/>
                    <a:pt x="97" y="194"/>
                  </a:cubicBezTo>
                  <a:close/>
                  <a:moveTo>
                    <a:pt x="97" y="4"/>
                  </a:moveTo>
                  <a:cubicBezTo>
                    <a:pt x="46" y="4"/>
                    <a:pt x="4" y="46"/>
                    <a:pt x="4" y="97"/>
                  </a:cubicBezTo>
                  <a:cubicBezTo>
                    <a:pt x="4" y="149"/>
                    <a:pt x="46" y="190"/>
                    <a:pt x="97" y="190"/>
                  </a:cubicBezTo>
                  <a:cubicBezTo>
                    <a:pt x="148" y="190"/>
                    <a:pt x="190" y="149"/>
                    <a:pt x="190" y="97"/>
                  </a:cubicBezTo>
                  <a:cubicBezTo>
                    <a:pt x="190" y="46"/>
                    <a:pt x="148"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035B6194-4951-4AB7-BD4E-F4931DCE93AE}"/>
              </a:ext>
            </a:extLst>
          </p:cNvPr>
          <p:cNvGrpSpPr/>
          <p:nvPr/>
        </p:nvGrpSpPr>
        <p:grpSpPr>
          <a:xfrm>
            <a:off x="6028273" y="3839505"/>
            <a:ext cx="374650" cy="374650"/>
            <a:chOff x="3378993" y="2847038"/>
            <a:chExt cx="374650" cy="374650"/>
          </a:xfrm>
          <a:solidFill>
            <a:schemeClr val="accent4"/>
          </a:solidFill>
        </p:grpSpPr>
        <p:sp>
          <p:nvSpPr>
            <p:cNvPr id="211" name="Oval 26">
              <a:extLst>
                <a:ext uri="{FF2B5EF4-FFF2-40B4-BE49-F238E27FC236}">
                  <a16:creationId xmlns:a16="http://schemas.microsoft.com/office/drawing/2014/main" id="{CA20165F-7FFF-457E-BB7D-AC4FF2C46831}"/>
                </a:ext>
              </a:extLst>
            </p:cNvPr>
            <p:cNvSpPr>
              <a:spLocks noChangeArrowheads="1"/>
            </p:cNvSpPr>
            <p:nvPr/>
          </p:nvSpPr>
          <p:spPr bwMode="auto">
            <a:xfrm>
              <a:off x="3498849" y="2966894"/>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7">
              <a:extLst>
                <a:ext uri="{FF2B5EF4-FFF2-40B4-BE49-F238E27FC236}">
                  <a16:creationId xmlns:a16="http://schemas.microsoft.com/office/drawing/2014/main" id="{FBB3D7C3-B1E6-44DE-B37B-725F2740394C}"/>
                </a:ext>
              </a:extLst>
            </p:cNvPr>
            <p:cNvSpPr>
              <a:spLocks noEditPoints="1"/>
            </p:cNvSpPr>
            <p:nvPr/>
          </p:nvSpPr>
          <p:spPr bwMode="auto">
            <a:xfrm>
              <a:off x="3432174" y="2900219"/>
              <a:ext cx="268288" cy="268288"/>
            </a:xfrm>
            <a:custGeom>
              <a:avLst/>
              <a:gdLst>
                <a:gd name="T0" fmla="*/ 69 w 139"/>
                <a:gd name="T1" fmla="*/ 139 h 139"/>
                <a:gd name="T2" fmla="*/ 0 w 139"/>
                <a:gd name="T3" fmla="*/ 70 h 139"/>
                <a:gd name="T4" fmla="*/ 69 w 139"/>
                <a:gd name="T5" fmla="*/ 0 h 139"/>
                <a:gd name="T6" fmla="*/ 139 w 139"/>
                <a:gd name="T7" fmla="*/ 70 h 139"/>
                <a:gd name="T8" fmla="*/ 69 w 139"/>
                <a:gd name="T9" fmla="*/ 139 h 139"/>
                <a:gd name="T10" fmla="*/ 69 w 139"/>
                <a:gd name="T11" fmla="*/ 13 h 139"/>
                <a:gd name="T12" fmla="*/ 13 w 139"/>
                <a:gd name="T13" fmla="*/ 70 h 139"/>
                <a:gd name="T14" fmla="*/ 69 w 139"/>
                <a:gd name="T15" fmla="*/ 126 h 139"/>
                <a:gd name="T16" fmla="*/ 126 w 139"/>
                <a:gd name="T17" fmla="*/ 70 h 139"/>
                <a:gd name="T18" fmla="*/ 69 w 139"/>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69" y="139"/>
                  </a:moveTo>
                  <a:cubicBezTo>
                    <a:pt x="31" y="139"/>
                    <a:pt x="0" y="108"/>
                    <a:pt x="0" y="70"/>
                  </a:cubicBezTo>
                  <a:cubicBezTo>
                    <a:pt x="0" y="31"/>
                    <a:pt x="31" y="0"/>
                    <a:pt x="69" y="0"/>
                  </a:cubicBezTo>
                  <a:cubicBezTo>
                    <a:pt x="108" y="0"/>
                    <a:pt x="139" y="31"/>
                    <a:pt x="139" y="70"/>
                  </a:cubicBezTo>
                  <a:cubicBezTo>
                    <a:pt x="139" y="108"/>
                    <a:pt x="108" y="139"/>
                    <a:pt x="69" y="139"/>
                  </a:cubicBezTo>
                  <a:close/>
                  <a:moveTo>
                    <a:pt x="69" y="13"/>
                  </a:moveTo>
                  <a:cubicBezTo>
                    <a:pt x="38" y="13"/>
                    <a:pt x="13" y="39"/>
                    <a:pt x="13" y="70"/>
                  </a:cubicBezTo>
                  <a:cubicBezTo>
                    <a:pt x="13" y="101"/>
                    <a:pt x="38" y="126"/>
                    <a:pt x="69" y="126"/>
                  </a:cubicBezTo>
                  <a:cubicBezTo>
                    <a:pt x="101" y="126"/>
                    <a:pt x="126" y="101"/>
                    <a:pt x="126" y="70"/>
                  </a:cubicBezTo>
                  <a:cubicBezTo>
                    <a:pt x="126" y="39"/>
                    <a:pt x="101" y="13"/>
                    <a:pt x="6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52">
              <a:extLst>
                <a:ext uri="{FF2B5EF4-FFF2-40B4-BE49-F238E27FC236}">
                  <a16:creationId xmlns:a16="http://schemas.microsoft.com/office/drawing/2014/main" id="{8868E683-03C0-4333-9202-F9FEAEA6A187}"/>
                </a:ext>
              </a:extLst>
            </p:cNvPr>
            <p:cNvSpPr>
              <a:spLocks noEditPoints="1"/>
            </p:cNvSpPr>
            <p:nvPr/>
          </p:nvSpPr>
          <p:spPr bwMode="auto">
            <a:xfrm>
              <a:off x="3378993" y="2847038"/>
              <a:ext cx="374650"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4" y="194"/>
                    <a:pt x="0" y="150"/>
                    <a:pt x="0" y="97"/>
                  </a:cubicBezTo>
                  <a:cubicBezTo>
                    <a:pt x="0" y="43"/>
                    <a:pt x="44" y="0"/>
                    <a:pt x="97" y="0"/>
                  </a:cubicBezTo>
                  <a:cubicBezTo>
                    <a:pt x="151" y="0"/>
                    <a:pt x="194" y="43"/>
                    <a:pt x="194" y="97"/>
                  </a:cubicBezTo>
                  <a:cubicBezTo>
                    <a:pt x="194" y="150"/>
                    <a:pt x="151" y="194"/>
                    <a:pt x="97" y="194"/>
                  </a:cubicBezTo>
                  <a:close/>
                  <a:moveTo>
                    <a:pt x="97" y="4"/>
                  </a:moveTo>
                  <a:cubicBezTo>
                    <a:pt x="46" y="4"/>
                    <a:pt x="4" y="45"/>
                    <a:pt x="4" y="97"/>
                  </a:cubicBezTo>
                  <a:cubicBezTo>
                    <a:pt x="4" y="148"/>
                    <a:pt x="46" y="190"/>
                    <a:pt x="97" y="190"/>
                  </a:cubicBezTo>
                  <a:cubicBezTo>
                    <a:pt x="149" y="190"/>
                    <a:pt x="190" y="148"/>
                    <a:pt x="190" y="97"/>
                  </a:cubicBezTo>
                  <a:cubicBezTo>
                    <a:pt x="190" y="45"/>
                    <a:pt x="149"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1957FCDA-D26C-4143-93C1-FE489F431771}"/>
              </a:ext>
            </a:extLst>
          </p:cNvPr>
          <p:cNvGrpSpPr/>
          <p:nvPr/>
        </p:nvGrpSpPr>
        <p:grpSpPr>
          <a:xfrm>
            <a:off x="7493537" y="4939643"/>
            <a:ext cx="104775" cy="449263"/>
            <a:chOff x="4844256" y="3947175"/>
            <a:chExt cx="104775" cy="449263"/>
          </a:xfrm>
          <a:solidFill>
            <a:schemeClr val="accent6"/>
          </a:solidFill>
        </p:grpSpPr>
        <p:sp>
          <p:nvSpPr>
            <p:cNvPr id="215" name="Oval 53">
              <a:extLst>
                <a:ext uri="{FF2B5EF4-FFF2-40B4-BE49-F238E27FC236}">
                  <a16:creationId xmlns:a16="http://schemas.microsoft.com/office/drawing/2014/main" id="{1F05332A-34FF-49BF-97B8-8BDC97E8C638}"/>
                </a:ext>
              </a:extLst>
            </p:cNvPr>
            <p:cNvSpPr>
              <a:spLocks noChangeArrowheads="1"/>
            </p:cNvSpPr>
            <p:nvPr/>
          </p:nvSpPr>
          <p:spPr bwMode="auto">
            <a:xfrm>
              <a:off x="4844256" y="3947175"/>
              <a:ext cx="104775"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54">
              <a:extLst>
                <a:ext uri="{FF2B5EF4-FFF2-40B4-BE49-F238E27FC236}">
                  <a16:creationId xmlns:a16="http://schemas.microsoft.com/office/drawing/2014/main" id="{C4BB6387-F417-405B-BCF6-C9E4818AC22D}"/>
                </a:ext>
              </a:extLst>
            </p:cNvPr>
            <p:cNvSpPr>
              <a:spLocks/>
            </p:cNvSpPr>
            <p:nvPr/>
          </p:nvSpPr>
          <p:spPr bwMode="auto">
            <a:xfrm>
              <a:off x="4885531" y="4044013"/>
              <a:ext cx="25400" cy="352425"/>
            </a:xfrm>
            <a:custGeom>
              <a:avLst/>
              <a:gdLst>
                <a:gd name="T0" fmla="*/ 16 w 16"/>
                <a:gd name="T1" fmla="*/ 222 h 222"/>
                <a:gd name="T2" fmla="*/ 0 w 16"/>
                <a:gd name="T3" fmla="*/ 222 h 222"/>
                <a:gd name="T4" fmla="*/ 0 w 16"/>
                <a:gd name="T5" fmla="*/ 0 h 222"/>
                <a:gd name="T6" fmla="*/ 16 w 16"/>
                <a:gd name="T7" fmla="*/ 0 h 222"/>
                <a:gd name="T8" fmla="*/ 16 w 16"/>
                <a:gd name="T9" fmla="*/ 222 h 222"/>
                <a:gd name="T10" fmla="*/ 16 w 16"/>
                <a:gd name="T11" fmla="*/ 222 h 222"/>
              </a:gdLst>
              <a:ahLst/>
              <a:cxnLst>
                <a:cxn ang="0">
                  <a:pos x="T0" y="T1"/>
                </a:cxn>
                <a:cxn ang="0">
                  <a:pos x="T2" y="T3"/>
                </a:cxn>
                <a:cxn ang="0">
                  <a:pos x="T4" y="T5"/>
                </a:cxn>
                <a:cxn ang="0">
                  <a:pos x="T6" y="T7"/>
                </a:cxn>
                <a:cxn ang="0">
                  <a:pos x="T8" y="T9"/>
                </a:cxn>
                <a:cxn ang="0">
                  <a:pos x="T10" y="T11"/>
                </a:cxn>
              </a:cxnLst>
              <a:rect l="0" t="0" r="r" b="b"/>
              <a:pathLst>
                <a:path w="16" h="222">
                  <a:moveTo>
                    <a:pt x="16" y="222"/>
                  </a:moveTo>
                  <a:lnTo>
                    <a:pt x="0" y="222"/>
                  </a:lnTo>
                  <a:lnTo>
                    <a:pt x="0" y="0"/>
                  </a:lnTo>
                  <a:lnTo>
                    <a:pt x="16" y="0"/>
                  </a:lnTo>
                  <a:lnTo>
                    <a:pt x="16" y="222"/>
                  </a:lnTo>
                  <a:lnTo>
                    <a:pt x="16"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EA1C045D-FD80-402E-9CED-BFA4452E08D0}"/>
              </a:ext>
            </a:extLst>
          </p:cNvPr>
          <p:cNvGrpSpPr/>
          <p:nvPr/>
        </p:nvGrpSpPr>
        <p:grpSpPr>
          <a:xfrm rot="5400000">
            <a:off x="9841885" y="5215075"/>
            <a:ext cx="104775" cy="449263"/>
            <a:chOff x="6903243" y="3947175"/>
            <a:chExt cx="104775" cy="449263"/>
          </a:xfrm>
          <a:solidFill>
            <a:schemeClr val="accent1">
              <a:lumMod val="75000"/>
            </a:schemeClr>
          </a:solidFill>
        </p:grpSpPr>
        <p:sp>
          <p:nvSpPr>
            <p:cNvPr id="218" name="Oval 55">
              <a:extLst>
                <a:ext uri="{FF2B5EF4-FFF2-40B4-BE49-F238E27FC236}">
                  <a16:creationId xmlns:a16="http://schemas.microsoft.com/office/drawing/2014/main" id="{5F4B64FB-CA43-4C3A-926F-B8919EDB2CF8}"/>
                </a:ext>
              </a:extLst>
            </p:cNvPr>
            <p:cNvSpPr>
              <a:spLocks noChangeArrowheads="1"/>
            </p:cNvSpPr>
            <p:nvPr/>
          </p:nvSpPr>
          <p:spPr bwMode="auto">
            <a:xfrm>
              <a:off x="6903243" y="3947175"/>
              <a:ext cx="104775"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6">
              <a:extLst>
                <a:ext uri="{FF2B5EF4-FFF2-40B4-BE49-F238E27FC236}">
                  <a16:creationId xmlns:a16="http://schemas.microsoft.com/office/drawing/2014/main" id="{E4A503CA-81E7-4494-82A3-91B76CA167AD}"/>
                </a:ext>
              </a:extLst>
            </p:cNvPr>
            <p:cNvSpPr>
              <a:spLocks/>
            </p:cNvSpPr>
            <p:nvPr/>
          </p:nvSpPr>
          <p:spPr bwMode="auto">
            <a:xfrm>
              <a:off x="6941343" y="4044013"/>
              <a:ext cx="26988" cy="352425"/>
            </a:xfrm>
            <a:custGeom>
              <a:avLst/>
              <a:gdLst>
                <a:gd name="T0" fmla="*/ 17 w 17"/>
                <a:gd name="T1" fmla="*/ 222 h 222"/>
                <a:gd name="T2" fmla="*/ 0 w 17"/>
                <a:gd name="T3" fmla="*/ 222 h 222"/>
                <a:gd name="T4" fmla="*/ 0 w 17"/>
                <a:gd name="T5" fmla="*/ 0 h 222"/>
                <a:gd name="T6" fmla="*/ 17 w 17"/>
                <a:gd name="T7" fmla="*/ 0 h 222"/>
                <a:gd name="T8" fmla="*/ 17 w 17"/>
                <a:gd name="T9" fmla="*/ 222 h 222"/>
                <a:gd name="T10" fmla="*/ 17 w 17"/>
                <a:gd name="T11" fmla="*/ 222 h 222"/>
              </a:gdLst>
              <a:ahLst/>
              <a:cxnLst>
                <a:cxn ang="0">
                  <a:pos x="T0" y="T1"/>
                </a:cxn>
                <a:cxn ang="0">
                  <a:pos x="T2" y="T3"/>
                </a:cxn>
                <a:cxn ang="0">
                  <a:pos x="T4" y="T5"/>
                </a:cxn>
                <a:cxn ang="0">
                  <a:pos x="T6" y="T7"/>
                </a:cxn>
                <a:cxn ang="0">
                  <a:pos x="T8" y="T9"/>
                </a:cxn>
                <a:cxn ang="0">
                  <a:pos x="T10" y="T11"/>
                </a:cxn>
              </a:cxnLst>
              <a:rect l="0" t="0" r="r" b="b"/>
              <a:pathLst>
                <a:path w="17" h="222">
                  <a:moveTo>
                    <a:pt x="17" y="222"/>
                  </a:moveTo>
                  <a:lnTo>
                    <a:pt x="0" y="222"/>
                  </a:lnTo>
                  <a:lnTo>
                    <a:pt x="0" y="0"/>
                  </a:lnTo>
                  <a:lnTo>
                    <a:pt x="17" y="0"/>
                  </a:lnTo>
                  <a:lnTo>
                    <a:pt x="17" y="222"/>
                  </a:lnTo>
                  <a:lnTo>
                    <a:pt x="17"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0" name="Group 219">
            <a:extLst>
              <a:ext uri="{FF2B5EF4-FFF2-40B4-BE49-F238E27FC236}">
                <a16:creationId xmlns:a16="http://schemas.microsoft.com/office/drawing/2014/main" id="{3EC8538A-6EBD-49DD-A663-B60B2F11A7E8}"/>
              </a:ext>
            </a:extLst>
          </p:cNvPr>
          <p:cNvGrpSpPr/>
          <p:nvPr/>
        </p:nvGrpSpPr>
        <p:grpSpPr>
          <a:xfrm>
            <a:off x="7358598" y="5263492"/>
            <a:ext cx="374650" cy="374650"/>
            <a:chOff x="4709318" y="4271025"/>
            <a:chExt cx="374650" cy="374650"/>
          </a:xfrm>
          <a:solidFill>
            <a:schemeClr val="accent6"/>
          </a:solidFill>
        </p:grpSpPr>
        <p:sp>
          <p:nvSpPr>
            <p:cNvPr id="221" name="Oval 28">
              <a:extLst>
                <a:ext uri="{FF2B5EF4-FFF2-40B4-BE49-F238E27FC236}">
                  <a16:creationId xmlns:a16="http://schemas.microsoft.com/office/drawing/2014/main" id="{30B2A8A0-5F1A-458D-9E84-62272D17D81D}"/>
                </a:ext>
              </a:extLst>
            </p:cNvPr>
            <p:cNvSpPr>
              <a:spLocks noChangeArrowheads="1"/>
            </p:cNvSpPr>
            <p:nvPr/>
          </p:nvSpPr>
          <p:spPr bwMode="auto">
            <a:xfrm>
              <a:off x="4829174" y="4390881"/>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29">
              <a:extLst>
                <a:ext uri="{FF2B5EF4-FFF2-40B4-BE49-F238E27FC236}">
                  <a16:creationId xmlns:a16="http://schemas.microsoft.com/office/drawing/2014/main" id="{5FB59966-C2FE-4EEF-9EAD-A74C06E8E6B5}"/>
                </a:ext>
              </a:extLst>
            </p:cNvPr>
            <p:cNvSpPr>
              <a:spLocks noEditPoints="1"/>
            </p:cNvSpPr>
            <p:nvPr/>
          </p:nvSpPr>
          <p:spPr bwMode="auto">
            <a:xfrm>
              <a:off x="4762499" y="4324206"/>
              <a:ext cx="268288" cy="268288"/>
            </a:xfrm>
            <a:custGeom>
              <a:avLst/>
              <a:gdLst>
                <a:gd name="T0" fmla="*/ 69 w 139"/>
                <a:gd name="T1" fmla="*/ 139 h 139"/>
                <a:gd name="T2" fmla="*/ 0 w 139"/>
                <a:gd name="T3" fmla="*/ 70 h 139"/>
                <a:gd name="T4" fmla="*/ 69 w 139"/>
                <a:gd name="T5" fmla="*/ 0 h 139"/>
                <a:gd name="T6" fmla="*/ 139 w 139"/>
                <a:gd name="T7" fmla="*/ 70 h 139"/>
                <a:gd name="T8" fmla="*/ 69 w 139"/>
                <a:gd name="T9" fmla="*/ 139 h 139"/>
                <a:gd name="T10" fmla="*/ 69 w 139"/>
                <a:gd name="T11" fmla="*/ 13 h 139"/>
                <a:gd name="T12" fmla="*/ 13 w 139"/>
                <a:gd name="T13" fmla="*/ 70 h 139"/>
                <a:gd name="T14" fmla="*/ 69 w 139"/>
                <a:gd name="T15" fmla="*/ 126 h 139"/>
                <a:gd name="T16" fmla="*/ 126 w 139"/>
                <a:gd name="T17" fmla="*/ 70 h 139"/>
                <a:gd name="T18" fmla="*/ 69 w 139"/>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69" y="139"/>
                  </a:moveTo>
                  <a:cubicBezTo>
                    <a:pt x="31" y="139"/>
                    <a:pt x="0" y="108"/>
                    <a:pt x="0" y="70"/>
                  </a:cubicBezTo>
                  <a:cubicBezTo>
                    <a:pt x="0" y="31"/>
                    <a:pt x="31" y="0"/>
                    <a:pt x="69" y="0"/>
                  </a:cubicBezTo>
                  <a:cubicBezTo>
                    <a:pt x="108" y="0"/>
                    <a:pt x="139" y="31"/>
                    <a:pt x="139" y="70"/>
                  </a:cubicBezTo>
                  <a:cubicBezTo>
                    <a:pt x="139" y="108"/>
                    <a:pt x="108" y="139"/>
                    <a:pt x="69" y="139"/>
                  </a:cubicBezTo>
                  <a:close/>
                  <a:moveTo>
                    <a:pt x="69" y="13"/>
                  </a:moveTo>
                  <a:cubicBezTo>
                    <a:pt x="38" y="13"/>
                    <a:pt x="13" y="39"/>
                    <a:pt x="13" y="70"/>
                  </a:cubicBezTo>
                  <a:cubicBezTo>
                    <a:pt x="13" y="101"/>
                    <a:pt x="38" y="126"/>
                    <a:pt x="69" y="126"/>
                  </a:cubicBezTo>
                  <a:cubicBezTo>
                    <a:pt x="100" y="126"/>
                    <a:pt x="126" y="101"/>
                    <a:pt x="126" y="70"/>
                  </a:cubicBezTo>
                  <a:cubicBezTo>
                    <a:pt x="126" y="39"/>
                    <a:pt x="100" y="13"/>
                    <a:pt x="6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7">
              <a:extLst>
                <a:ext uri="{FF2B5EF4-FFF2-40B4-BE49-F238E27FC236}">
                  <a16:creationId xmlns:a16="http://schemas.microsoft.com/office/drawing/2014/main" id="{C821F153-9380-4F9B-B50D-E99FF3B345D7}"/>
                </a:ext>
              </a:extLst>
            </p:cNvPr>
            <p:cNvSpPr>
              <a:spLocks noEditPoints="1"/>
            </p:cNvSpPr>
            <p:nvPr/>
          </p:nvSpPr>
          <p:spPr bwMode="auto">
            <a:xfrm>
              <a:off x="4709318" y="4271025"/>
              <a:ext cx="374650"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4" y="194"/>
                    <a:pt x="0" y="150"/>
                    <a:pt x="0" y="97"/>
                  </a:cubicBezTo>
                  <a:cubicBezTo>
                    <a:pt x="0" y="43"/>
                    <a:pt x="44" y="0"/>
                    <a:pt x="97" y="0"/>
                  </a:cubicBezTo>
                  <a:cubicBezTo>
                    <a:pt x="151" y="0"/>
                    <a:pt x="194" y="43"/>
                    <a:pt x="194" y="97"/>
                  </a:cubicBezTo>
                  <a:cubicBezTo>
                    <a:pt x="194" y="150"/>
                    <a:pt x="151" y="194"/>
                    <a:pt x="97" y="194"/>
                  </a:cubicBezTo>
                  <a:close/>
                  <a:moveTo>
                    <a:pt x="97" y="4"/>
                  </a:moveTo>
                  <a:cubicBezTo>
                    <a:pt x="46" y="4"/>
                    <a:pt x="4" y="45"/>
                    <a:pt x="4" y="97"/>
                  </a:cubicBezTo>
                  <a:cubicBezTo>
                    <a:pt x="4" y="148"/>
                    <a:pt x="46" y="190"/>
                    <a:pt x="97" y="190"/>
                  </a:cubicBezTo>
                  <a:cubicBezTo>
                    <a:pt x="149" y="190"/>
                    <a:pt x="190" y="148"/>
                    <a:pt x="190" y="97"/>
                  </a:cubicBezTo>
                  <a:cubicBezTo>
                    <a:pt x="190" y="45"/>
                    <a:pt x="149"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4" name="Group 223">
            <a:extLst>
              <a:ext uri="{FF2B5EF4-FFF2-40B4-BE49-F238E27FC236}">
                <a16:creationId xmlns:a16="http://schemas.microsoft.com/office/drawing/2014/main" id="{7ADBA216-0582-41D7-8FF4-546CD29D4C75}"/>
              </a:ext>
            </a:extLst>
          </p:cNvPr>
          <p:cNvGrpSpPr/>
          <p:nvPr/>
        </p:nvGrpSpPr>
        <p:grpSpPr>
          <a:xfrm>
            <a:off x="5055136" y="4545942"/>
            <a:ext cx="374650" cy="374650"/>
            <a:chOff x="2405856" y="3553475"/>
            <a:chExt cx="374650" cy="374650"/>
          </a:xfrm>
          <a:solidFill>
            <a:schemeClr val="accent5"/>
          </a:solidFill>
        </p:grpSpPr>
        <p:sp>
          <p:nvSpPr>
            <p:cNvPr id="225" name="Oval 36">
              <a:extLst>
                <a:ext uri="{FF2B5EF4-FFF2-40B4-BE49-F238E27FC236}">
                  <a16:creationId xmlns:a16="http://schemas.microsoft.com/office/drawing/2014/main" id="{1E156D8B-52C7-4431-8D6F-5AE94821F77A}"/>
                </a:ext>
              </a:extLst>
            </p:cNvPr>
            <p:cNvSpPr>
              <a:spLocks noChangeArrowheads="1"/>
            </p:cNvSpPr>
            <p:nvPr/>
          </p:nvSpPr>
          <p:spPr bwMode="auto">
            <a:xfrm>
              <a:off x="2525712" y="3673331"/>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37">
              <a:extLst>
                <a:ext uri="{FF2B5EF4-FFF2-40B4-BE49-F238E27FC236}">
                  <a16:creationId xmlns:a16="http://schemas.microsoft.com/office/drawing/2014/main" id="{6EAC10CA-C7A3-4B59-A747-89718B2C1534}"/>
                </a:ext>
              </a:extLst>
            </p:cNvPr>
            <p:cNvSpPr>
              <a:spLocks noEditPoints="1"/>
            </p:cNvSpPr>
            <p:nvPr/>
          </p:nvSpPr>
          <p:spPr bwMode="auto">
            <a:xfrm>
              <a:off x="2459037" y="3606656"/>
              <a:ext cx="268288" cy="268288"/>
            </a:xfrm>
            <a:custGeom>
              <a:avLst/>
              <a:gdLst>
                <a:gd name="T0" fmla="*/ 70 w 139"/>
                <a:gd name="T1" fmla="*/ 139 h 139"/>
                <a:gd name="T2" fmla="*/ 0 w 139"/>
                <a:gd name="T3" fmla="*/ 70 h 139"/>
                <a:gd name="T4" fmla="*/ 70 w 139"/>
                <a:gd name="T5" fmla="*/ 0 h 139"/>
                <a:gd name="T6" fmla="*/ 139 w 139"/>
                <a:gd name="T7" fmla="*/ 70 h 139"/>
                <a:gd name="T8" fmla="*/ 70 w 139"/>
                <a:gd name="T9" fmla="*/ 139 h 139"/>
                <a:gd name="T10" fmla="*/ 70 w 139"/>
                <a:gd name="T11" fmla="*/ 13 h 139"/>
                <a:gd name="T12" fmla="*/ 13 w 139"/>
                <a:gd name="T13" fmla="*/ 70 h 139"/>
                <a:gd name="T14" fmla="*/ 70 w 139"/>
                <a:gd name="T15" fmla="*/ 126 h 139"/>
                <a:gd name="T16" fmla="*/ 126 w 139"/>
                <a:gd name="T17" fmla="*/ 70 h 139"/>
                <a:gd name="T18" fmla="*/ 70 w 139"/>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70" y="139"/>
                  </a:moveTo>
                  <a:cubicBezTo>
                    <a:pt x="31" y="139"/>
                    <a:pt x="0" y="108"/>
                    <a:pt x="0" y="70"/>
                  </a:cubicBezTo>
                  <a:cubicBezTo>
                    <a:pt x="0" y="31"/>
                    <a:pt x="31" y="0"/>
                    <a:pt x="70" y="0"/>
                  </a:cubicBezTo>
                  <a:cubicBezTo>
                    <a:pt x="108" y="0"/>
                    <a:pt x="139" y="31"/>
                    <a:pt x="139" y="70"/>
                  </a:cubicBezTo>
                  <a:cubicBezTo>
                    <a:pt x="139" y="108"/>
                    <a:pt x="108" y="139"/>
                    <a:pt x="70" y="139"/>
                  </a:cubicBezTo>
                  <a:close/>
                  <a:moveTo>
                    <a:pt x="70" y="13"/>
                  </a:moveTo>
                  <a:cubicBezTo>
                    <a:pt x="38" y="13"/>
                    <a:pt x="13" y="39"/>
                    <a:pt x="13" y="70"/>
                  </a:cubicBezTo>
                  <a:cubicBezTo>
                    <a:pt x="13" y="101"/>
                    <a:pt x="38" y="126"/>
                    <a:pt x="70" y="126"/>
                  </a:cubicBezTo>
                  <a:cubicBezTo>
                    <a:pt x="101" y="126"/>
                    <a:pt x="126" y="101"/>
                    <a:pt x="126" y="70"/>
                  </a:cubicBezTo>
                  <a:cubicBezTo>
                    <a:pt x="126" y="39"/>
                    <a:pt x="101" y="13"/>
                    <a:pt x="7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58">
              <a:extLst>
                <a:ext uri="{FF2B5EF4-FFF2-40B4-BE49-F238E27FC236}">
                  <a16:creationId xmlns:a16="http://schemas.microsoft.com/office/drawing/2014/main" id="{B9614B8B-F972-444F-96B6-0ABC6C21D885}"/>
                </a:ext>
              </a:extLst>
            </p:cNvPr>
            <p:cNvSpPr>
              <a:spLocks noEditPoints="1"/>
            </p:cNvSpPr>
            <p:nvPr/>
          </p:nvSpPr>
          <p:spPr bwMode="auto">
            <a:xfrm>
              <a:off x="2405856" y="3553475"/>
              <a:ext cx="374650"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3" y="194"/>
                    <a:pt x="0" y="150"/>
                    <a:pt x="0" y="97"/>
                  </a:cubicBezTo>
                  <a:cubicBezTo>
                    <a:pt x="0" y="43"/>
                    <a:pt x="43" y="0"/>
                    <a:pt x="97" y="0"/>
                  </a:cubicBezTo>
                  <a:cubicBezTo>
                    <a:pt x="150" y="0"/>
                    <a:pt x="194" y="43"/>
                    <a:pt x="194" y="97"/>
                  </a:cubicBezTo>
                  <a:cubicBezTo>
                    <a:pt x="194" y="150"/>
                    <a:pt x="150" y="194"/>
                    <a:pt x="97" y="194"/>
                  </a:cubicBezTo>
                  <a:close/>
                  <a:moveTo>
                    <a:pt x="97" y="4"/>
                  </a:moveTo>
                  <a:cubicBezTo>
                    <a:pt x="45" y="4"/>
                    <a:pt x="4" y="45"/>
                    <a:pt x="4" y="97"/>
                  </a:cubicBezTo>
                  <a:cubicBezTo>
                    <a:pt x="4" y="148"/>
                    <a:pt x="45" y="190"/>
                    <a:pt x="97" y="190"/>
                  </a:cubicBezTo>
                  <a:cubicBezTo>
                    <a:pt x="148" y="190"/>
                    <a:pt x="190" y="148"/>
                    <a:pt x="190" y="97"/>
                  </a:cubicBezTo>
                  <a:cubicBezTo>
                    <a:pt x="190" y="45"/>
                    <a:pt x="148"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8" name="Group 227">
            <a:extLst>
              <a:ext uri="{FF2B5EF4-FFF2-40B4-BE49-F238E27FC236}">
                <a16:creationId xmlns:a16="http://schemas.microsoft.com/office/drawing/2014/main" id="{238E9B42-E889-407B-A90F-3FEF79DD1EBF}"/>
              </a:ext>
            </a:extLst>
          </p:cNvPr>
          <p:cNvGrpSpPr/>
          <p:nvPr/>
        </p:nvGrpSpPr>
        <p:grpSpPr>
          <a:xfrm>
            <a:off x="9320748" y="3126717"/>
            <a:ext cx="374650" cy="374650"/>
            <a:chOff x="6671468" y="2134250"/>
            <a:chExt cx="374650" cy="374650"/>
          </a:xfrm>
          <a:solidFill>
            <a:schemeClr val="accent3"/>
          </a:solidFill>
        </p:grpSpPr>
        <p:sp>
          <p:nvSpPr>
            <p:cNvPr id="229" name="Oval 40">
              <a:extLst>
                <a:ext uri="{FF2B5EF4-FFF2-40B4-BE49-F238E27FC236}">
                  <a16:creationId xmlns:a16="http://schemas.microsoft.com/office/drawing/2014/main" id="{2F8A0D59-AF9C-454D-8C3B-2F8BC93603C3}"/>
                </a:ext>
              </a:extLst>
            </p:cNvPr>
            <p:cNvSpPr>
              <a:spLocks noChangeArrowheads="1"/>
            </p:cNvSpPr>
            <p:nvPr/>
          </p:nvSpPr>
          <p:spPr bwMode="auto">
            <a:xfrm>
              <a:off x="6791324" y="2254106"/>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41">
              <a:extLst>
                <a:ext uri="{FF2B5EF4-FFF2-40B4-BE49-F238E27FC236}">
                  <a16:creationId xmlns:a16="http://schemas.microsoft.com/office/drawing/2014/main" id="{DCF44310-280F-4847-A125-4869089B8A55}"/>
                </a:ext>
              </a:extLst>
            </p:cNvPr>
            <p:cNvSpPr>
              <a:spLocks noEditPoints="1"/>
            </p:cNvSpPr>
            <p:nvPr/>
          </p:nvSpPr>
          <p:spPr bwMode="auto">
            <a:xfrm>
              <a:off x="6724649" y="2187431"/>
              <a:ext cx="268288" cy="268288"/>
            </a:xfrm>
            <a:custGeom>
              <a:avLst/>
              <a:gdLst>
                <a:gd name="T0" fmla="*/ 69 w 139"/>
                <a:gd name="T1" fmla="*/ 139 h 139"/>
                <a:gd name="T2" fmla="*/ 0 w 139"/>
                <a:gd name="T3" fmla="*/ 70 h 139"/>
                <a:gd name="T4" fmla="*/ 69 w 139"/>
                <a:gd name="T5" fmla="*/ 0 h 139"/>
                <a:gd name="T6" fmla="*/ 139 w 139"/>
                <a:gd name="T7" fmla="*/ 70 h 139"/>
                <a:gd name="T8" fmla="*/ 69 w 139"/>
                <a:gd name="T9" fmla="*/ 139 h 139"/>
                <a:gd name="T10" fmla="*/ 69 w 139"/>
                <a:gd name="T11" fmla="*/ 13 h 139"/>
                <a:gd name="T12" fmla="*/ 13 w 139"/>
                <a:gd name="T13" fmla="*/ 70 h 139"/>
                <a:gd name="T14" fmla="*/ 69 w 139"/>
                <a:gd name="T15" fmla="*/ 126 h 139"/>
                <a:gd name="T16" fmla="*/ 126 w 139"/>
                <a:gd name="T17" fmla="*/ 70 h 139"/>
                <a:gd name="T18" fmla="*/ 69 w 139"/>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69" y="139"/>
                  </a:moveTo>
                  <a:cubicBezTo>
                    <a:pt x="31" y="139"/>
                    <a:pt x="0" y="108"/>
                    <a:pt x="0" y="70"/>
                  </a:cubicBezTo>
                  <a:cubicBezTo>
                    <a:pt x="0" y="31"/>
                    <a:pt x="31" y="0"/>
                    <a:pt x="69" y="0"/>
                  </a:cubicBezTo>
                  <a:cubicBezTo>
                    <a:pt x="108" y="0"/>
                    <a:pt x="139" y="31"/>
                    <a:pt x="139" y="70"/>
                  </a:cubicBezTo>
                  <a:cubicBezTo>
                    <a:pt x="139" y="108"/>
                    <a:pt x="108" y="139"/>
                    <a:pt x="69" y="139"/>
                  </a:cubicBezTo>
                  <a:close/>
                  <a:moveTo>
                    <a:pt x="69" y="13"/>
                  </a:moveTo>
                  <a:cubicBezTo>
                    <a:pt x="38" y="13"/>
                    <a:pt x="13" y="39"/>
                    <a:pt x="13" y="70"/>
                  </a:cubicBezTo>
                  <a:cubicBezTo>
                    <a:pt x="13" y="101"/>
                    <a:pt x="38" y="126"/>
                    <a:pt x="69" y="126"/>
                  </a:cubicBezTo>
                  <a:cubicBezTo>
                    <a:pt x="100" y="126"/>
                    <a:pt x="126" y="101"/>
                    <a:pt x="126" y="70"/>
                  </a:cubicBezTo>
                  <a:cubicBezTo>
                    <a:pt x="126" y="39"/>
                    <a:pt x="100" y="13"/>
                    <a:pt x="6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59">
              <a:extLst>
                <a:ext uri="{FF2B5EF4-FFF2-40B4-BE49-F238E27FC236}">
                  <a16:creationId xmlns:a16="http://schemas.microsoft.com/office/drawing/2014/main" id="{A3D6970F-017F-4C58-B358-5800364E61EA}"/>
                </a:ext>
              </a:extLst>
            </p:cNvPr>
            <p:cNvSpPr>
              <a:spLocks noEditPoints="1"/>
            </p:cNvSpPr>
            <p:nvPr/>
          </p:nvSpPr>
          <p:spPr bwMode="auto">
            <a:xfrm>
              <a:off x="6671468" y="2134250"/>
              <a:ext cx="374650"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4" y="194"/>
                    <a:pt x="0" y="151"/>
                    <a:pt x="0" y="97"/>
                  </a:cubicBezTo>
                  <a:cubicBezTo>
                    <a:pt x="0" y="44"/>
                    <a:pt x="44" y="0"/>
                    <a:pt x="97" y="0"/>
                  </a:cubicBezTo>
                  <a:cubicBezTo>
                    <a:pt x="151" y="0"/>
                    <a:pt x="194" y="44"/>
                    <a:pt x="194" y="97"/>
                  </a:cubicBezTo>
                  <a:cubicBezTo>
                    <a:pt x="194" y="151"/>
                    <a:pt x="151" y="194"/>
                    <a:pt x="97" y="194"/>
                  </a:cubicBezTo>
                  <a:close/>
                  <a:moveTo>
                    <a:pt x="97" y="4"/>
                  </a:moveTo>
                  <a:cubicBezTo>
                    <a:pt x="46" y="4"/>
                    <a:pt x="4" y="46"/>
                    <a:pt x="4" y="97"/>
                  </a:cubicBezTo>
                  <a:cubicBezTo>
                    <a:pt x="4" y="149"/>
                    <a:pt x="46" y="190"/>
                    <a:pt x="97" y="190"/>
                  </a:cubicBezTo>
                  <a:cubicBezTo>
                    <a:pt x="149" y="190"/>
                    <a:pt x="190" y="149"/>
                    <a:pt x="190" y="97"/>
                  </a:cubicBezTo>
                  <a:cubicBezTo>
                    <a:pt x="190" y="46"/>
                    <a:pt x="149"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2" name="Group 231">
            <a:extLst>
              <a:ext uri="{FF2B5EF4-FFF2-40B4-BE49-F238E27FC236}">
                <a16:creationId xmlns:a16="http://schemas.microsoft.com/office/drawing/2014/main" id="{724EFAB2-E88B-4315-B018-0FF17C86448F}"/>
              </a:ext>
            </a:extLst>
          </p:cNvPr>
          <p:cNvGrpSpPr/>
          <p:nvPr/>
        </p:nvGrpSpPr>
        <p:grpSpPr>
          <a:xfrm>
            <a:off x="9417586" y="5252380"/>
            <a:ext cx="374650" cy="374650"/>
            <a:chOff x="6768306" y="4259913"/>
            <a:chExt cx="374650" cy="374650"/>
          </a:xfrm>
          <a:solidFill>
            <a:schemeClr val="accent1">
              <a:lumMod val="75000"/>
            </a:schemeClr>
          </a:solidFill>
        </p:grpSpPr>
        <p:sp>
          <p:nvSpPr>
            <p:cNvPr id="233" name="Oval 60">
              <a:extLst>
                <a:ext uri="{FF2B5EF4-FFF2-40B4-BE49-F238E27FC236}">
                  <a16:creationId xmlns:a16="http://schemas.microsoft.com/office/drawing/2014/main" id="{276DF37C-C40D-46E6-B75A-79F759A3DAA0}"/>
                </a:ext>
              </a:extLst>
            </p:cNvPr>
            <p:cNvSpPr>
              <a:spLocks noChangeArrowheads="1"/>
            </p:cNvSpPr>
            <p:nvPr/>
          </p:nvSpPr>
          <p:spPr bwMode="auto">
            <a:xfrm>
              <a:off x="6888162" y="4379769"/>
              <a:ext cx="134938"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61">
              <a:extLst>
                <a:ext uri="{FF2B5EF4-FFF2-40B4-BE49-F238E27FC236}">
                  <a16:creationId xmlns:a16="http://schemas.microsoft.com/office/drawing/2014/main" id="{B560948A-FBE0-4477-BC31-7C4AEB2E2F67}"/>
                </a:ext>
              </a:extLst>
            </p:cNvPr>
            <p:cNvSpPr>
              <a:spLocks noEditPoints="1"/>
            </p:cNvSpPr>
            <p:nvPr/>
          </p:nvSpPr>
          <p:spPr bwMode="auto">
            <a:xfrm>
              <a:off x="6820694" y="4313094"/>
              <a:ext cx="269875" cy="268288"/>
            </a:xfrm>
            <a:custGeom>
              <a:avLst/>
              <a:gdLst>
                <a:gd name="T0" fmla="*/ 70 w 140"/>
                <a:gd name="T1" fmla="*/ 139 h 139"/>
                <a:gd name="T2" fmla="*/ 0 w 140"/>
                <a:gd name="T3" fmla="*/ 69 h 139"/>
                <a:gd name="T4" fmla="*/ 70 w 140"/>
                <a:gd name="T5" fmla="*/ 0 h 139"/>
                <a:gd name="T6" fmla="*/ 140 w 140"/>
                <a:gd name="T7" fmla="*/ 69 h 139"/>
                <a:gd name="T8" fmla="*/ 70 w 140"/>
                <a:gd name="T9" fmla="*/ 139 h 139"/>
                <a:gd name="T10" fmla="*/ 70 w 140"/>
                <a:gd name="T11" fmla="*/ 13 h 139"/>
                <a:gd name="T12" fmla="*/ 14 w 140"/>
                <a:gd name="T13" fmla="*/ 69 h 139"/>
                <a:gd name="T14" fmla="*/ 70 w 140"/>
                <a:gd name="T15" fmla="*/ 126 h 139"/>
                <a:gd name="T16" fmla="*/ 126 w 140"/>
                <a:gd name="T17" fmla="*/ 69 h 139"/>
                <a:gd name="T18" fmla="*/ 70 w 140"/>
                <a:gd name="T19"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39">
                  <a:moveTo>
                    <a:pt x="70" y="139"/>
                  </a:moveTo>
                  <a:cubicBezTo>
                    <a:pt x="32" y="139"/>
                    <a:pt x="0" y="108"/>
                    <a:pt x="0" y="69"/>
                  </a:cubicBezTo>
                  <a:cubicBezTo>
                    <a:pt x="0" y="31"/>
                    <a:pt x="32" y="0"/>
                    <a:pt x="70" y="0"/>
                  </a:cubicBezTo>
                  <a:cubicBezTo>
                    <a:pt x="109" y="0"/>
                    <a:pt x="140" y="31"/>
                    <a:pt x="140" y="69"/>
                  </a:cubicBezTo>
                  <a:cubicBezTo>
                    <a:pt x="140" y="108"/>
                    <a:pt x="109" y="139"/>
                    <a:pt x="70" y="139"/>
                  </a:cubicBezTo>
                  <a:close/>
                  <a:moveTo>
                    <a:pt x="70" y="13"/>
                  </a:moveTo>
                  <a:cubicBezTo>
                    <a:pt x="39" y="13"/>
                    <a:pt x="14" y="38"/>
                    <a:pt x="14" y="69"/>
                  </a:cubicBezTo>
                  <a:cubicBezTo>
                    <a:pt x="14" y="100"/>
                    <a:pt x="39" y="126"/>
                    <a:pt x="70" y="126"/>
                  </a:cubicBezTo>
                  <a:cubicBezTo>
                    <a:pt x="101" y="126"/>
                    <a:pt x="126" y="100"/>
                    <a:pt x="126" y="69"/>
                  </a:cubicBezTo>
                  <a:cubicBezTo>
                    <a:pt x="126" y="38"/>
                    <a:pt x="101" y="13"/>
                    <a:pt x="7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62">
              <a:extLst>
                <a:ext uri="{FF2B5EF4-FFF2-40B4-BE49-F238E27FC236}">
                  <a16:creationId xmlns:a16="http://schemas.microsoft.com/office/drawing/2014/main" id="{6C05BEDE-912B-4087-A484-87A687CE6B05}"/>
                </a:ext>
              </a:extLst>
            </p:cNvPr>
            <p:cNvSpPr>
              <a:spLocks noEditPoints="1"/>
            </p:cNvSpPr>
            <p:nvPr/>
          </p:nvSpPr>
          <p:spPr bwMode="auto">
            <a:xfrm>
              <a:off x="6768306" y="4259913"/>
              <a:ext cx="374650" cy="374650"/>
            </a:xfrm>
            <a:custGeom>
              <a:avLst/>
              <a:gdLst>
                <a:gd name="T0" fmla="*/ 97 w 194"/>
                <a:gd name="T1" fmla="*/ 194 h 194"/>
                <a:gd name="T2" fmla="*/ 0 w 194"/>
                <a:gd name="T3" fmla="*/ 97 h 194"/>
                <a:gd name="T4" fmla="*/ 97 w 194"/>
                <a:gd name="T5" fmla="*/ 0 h 194"/>
                <a:gd name="T6" fmla="*/ 194 w 194"/>
                <a:gd name="T7" fmla="*/ 97 h 194"/>
                <a:gd name="T8" fmla="*/ 97 w 194"/>
                <a:gd name="T9" fmla="*/ 194 h 194"/>
                <a:gd name="T10" fmla="*/ 97 w 194"/>
                <a:gd name="T11" fmla="*/ 4 h 194"/>
                <a:gd name="T12" fmla="*/ 4 w 194"/>
                <a:gd name="T13" fmla="*/ 97 h 194"/>
                <a:gd name="T14" fmla="*/ 97 w 194"/>
                <a:gd name="T15" fmla="*/ 190 h 194"/>
                <a:gd name="T16" fmla="*/ 190 w 194"/>
                <a:gd name="T17" fmla="*/ 97 h 194"/>
                <a:gd name="T18" fmla="*/ 97 w 194"/>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194"/>
                  </a:moveTo>
                  <a:cubicBezTo>
                    <a:pt x="44" y="194"/>
                    <a:pt x="0" y="151"/>
                    <a:pt x="0" y="97"/>
                  </a:cubicBezTo>
                  <a:cubicBezTo>
                    <a:pt x="0" y="44"/>
                    <a:pt x="44" y="0"/>
                    <a:pt x="97" y="0"/>
                  </a:cubicBezTo>
                  <a:cubicBezTo>
                    <a:pt x="151" y="0"/>
                    <a:pt x="194" y="44"/>
                    <a:pt x="194" y="97"/>
                  </a:cubicBezTo>
                  <a:cubicBezTo>
                    <a:pt x="194" y="151"/>
                    <a:pt x="151" y="194"/>
                    <a:pt x="97" y="194"/>
                  </a:cubicBezTo>
                  <a:close/>
                  <a:moveTo>
                    <a:pt x="97" y="4"/>
                  </a:moveTo>
                  <a:cubicBezTo>
                    <a:pt x="46" y="4"/>
                    <a:pt x="4" y="46"/>
                    <a:pt x="4" y="97"/>
                  </a:cubicBezTo>
                  <a:cubicBezTo>
                    <a:pt x="4" y="148"/>
                    <a:pt x="46" y="190"/>
                    <a:pt x="97" y="190"/>
                  </a:cubicBezTo>
                  <a:cubicBezTo>
                    <a:pt x="149" y="190"/>
                    <a:pt x="190" y="148"/>
                    <a:pt x="190" y="97"/>
                  </a:cubicBezTo>
                  <a:cubicBezTo>
                    <a:pt x="190" y="46"/>
                    <a:pt x="149" y="4"/>
                    <a:pt x="9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36" name="TextBox 235">
            <a:extLst>
              <a:ext uri="{FF2B5EF4-FFF2-40B4-BE49-F238E27FC236}">
                <a16:creationId xmlns:a16="http://schemas.microsoft.com/office/drawing/2014/main" id="{5E15D378-18DC-4E20-BF7D-5E903B1B3858}"/>
              </a:ext>
            </a:extLst>
          </p:cNvPr>
          <p:cNvSpPr txBox="1"/>
          <p:nvPr/>
        </p:nvSpPr>
        <p:spPr>
          <a:xfrm>
            <a:off x="2840258" y="2001105"/>
            <a:ext cx="3928271" cy="461665"/>
          </a:xfrm>
          <a:prstGeom prst="rect">
            <a:avLst/>
          </a:prstGeom>
          <a:noFill/>
        </p:spPr>
        <p:txBody>
          <a:bodyPr wrap="square" numCol="1" spcCol="640080" rtlCol="0">
            <a:spAutoFit/>
          </a:bodyPr>
          <a:lstStyle/>
          <a:p>
            <a:pPr algn="ctr"/>
            <a:r>
              <a:rPr lang="en-US" sz="2400" dirty="0">
                <a:solidFill>
                  <a:schemeClr val="accent1"/>
                </a:solidFill>
                <a:latin typeface="Lucida Sans Unicode" panose="020B0602030504020204" pitchFamily="34" charset="0"/>
                <a:cs typeface="Lucida Sans Unicode" panose="020B0602030504020204" pitchFamily="34" charset="0"/>
              </a:rPr>
              <a:t>1.  Expression de </a:t>
            </a:r>
            <a:r>
              <a:rPr lang="en-US" sz="2400" dirty="0" err="1">
                <a:solidFill>
                  <a:schemeClr val="accent1"/>
                </a:solidFill>
                <a:latin typeface="Lucida Sans Unicode" panose="020B0602030504020204" pitchFamily="34" charset="0"/>
                <a:cs typeface="Lucida Sans Unicode" panose="020B0602030504020204" pitchFamily="34" charset="0"/>
              </a:rPr>
              <a:t>besoin</a:t>
            </a:r>
            <a:endParaRPr lang="en-US" sz="1050" dirty="0">
              <a:latin typeface="Lucida Sans Unicode" panose="020B0602030504020204" pitchFamily="34" charset="0"/>
              <a:cs typeface="Lucida Sans Unicode" panose="020B0602030504020204" pitchFamily="34" charset="0"/>
            </a:endParaRPr>
          </a:p>
        </p:txBody>
      </p:sp>
      <p:sp>
        <p:nvSpPr>
          <p:cNvPr id="237" name="TextBox 236">
            <a:extLst>
              <a:ext uri="{FF2B5EF4-FFF2-40B4-BE49-F238E27FC236}">
                <a16:creationId xmlns:a16="http://schemas.microsoft.com/office/drawing/2014/main" id="{326CA3B0-B0C0-48E0-8A72-DF77D9F56843}"/>
              </a:ext>
            </a:extLst>
          </p:cNvPr>
          <p:cNvSpPr txBox="1"/>
          <p:nvPr/>
        </p:nvSpPr>
        <p:spPr>
          <a:xfrm>
            <a:off x="7761960" y="1772674"/>
            <a:ext cx="3597814" cy="461665"/>
          </a:xfrm>
          <a:prstGeom prst="rect">
            <a:avLst/>
          </a:prstGeom>
          <a:noFill/>
        </p:spPr>
        <p:txBody>
          <a:bodyPr wrap="square" numCol="1" spcCol="640080"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2. </a:t>
            </a:r>
            <a:r>
              <a:rPr lang="en-US" sz="2400" dirty="0" err="1">
                <a:solidFill>
                  <a:schemeClr val="accent2"/>
                </a:solidFill>
                <a:latin typeface="Lucida Sans Unicode" panose="020B0602030504020204" pitchFamily="34" charset="0"/>
                <a:cs typeface="Lucida Sans Unicode" panose="020B0602030504020204" pitchFamily="34" charset="0"/>
              </a:rPr>
              <a:t>Demande</a:t>
            </a:r>
            <a:r>
              <a:rPr lang="en-US" sz="2400" dirty="0">
                <a:solidFill>
                  <a:schemeClr val="accent2"/>
                </a:solidFill>
                <a:latin typeface="Lucida Sans Unicode" panose="020B0602030504020204" pitchFamily="34" charset="0"/>
                <a:cs typeface="Lucida Sans Unicode" panose="020B0602030504020204" pitchFamily="34" charset="0"/>
              </a:rPr>
              <a:t> </a:t>
            </a:r>
            <a:r>
              <a:rPr lang="en-US" sz="2400" dirty="0" err="1">
                <a:solidFill>
                  <a:schemeClr val="accent2"/>
                </a:solidFill>
                <a:latin typeface="Lucida Sans Unicode" panose="020B0602030504020204" pitchFamily="34" charset="0"/>
                <a:cs typeface="Lucida Sans Unicode" panose="020B0602030504020204" pitchFamily="34" charset="0"/>
              </a:rPr>
              <a:t>d’achat</a:t>
            </a:r>
            <a:endParaRPr lang="en-US" sz="1050" dirty="0">
              <a:latin typeface="Lucida Sans Unicode" panose="020B0602030504020204" pitchFamily="34" charset="0"/>
              <a:cs typeface="Lucida Sans Unicode" panose="020B0602030504020204" pitchFamily="34" charset="0"/>
            </a:endParaRPr>
          </a:p>
        </p:txBody>
      </p:sp>
      <p:sp>
        <p:nvSpPr>
          <p:cNvPr id="238" name="TextBox 237">
            <a:extLst>
              <a:ext uri="{FF2B5EF4-FFF2-40B4-BE49-F238E27FC236}">
                <a16:creationId xmlns:a16="http://schemas.microsoft.com/office/drawing/2014/main" id="{539CB03E-7EE5-42E9-8377-E44AC6B46EFE}"/>
              </a:ext>
            </a:extLst>
          </p:cNvPr>
          <p:cNvSpPr txBox="1"/>
          <p:nvPr/>
        </p:nvSpPr>
        <p:spPr>
          <a:xfrm>
            <a:off x="6359216" y="3046315"/>
            <a:ext cx="2802765" cy="461665"/>
          </a:xfrm>
          <a:prstGeom prst="rect">
            <a:avLst/>
          </a:prstGeom>
          <a:noFill/>
        </p:spPr>
        <p:txBody>
          <a:bodyPr wrap="square" numCol="1" spcCol="640080" rtlCol="0">
            <a:spAutoFit/>
          </a:bodyPr>
          <a:lstStyle/>
          <a:p>
            <a:r>
              <a:rPr lang="en-US" sz="2400" dirty="0">
                <a:solidFill>
                  <a:schemeClr val="accent3"/>
                </a:solidFill>
                <a:latin typeface="Lucida Sans Unicode" panose="020B0602030504020204" pitchFamily="34" charset="0"/>
                <a:cs typeface="Lucida Sans Unicode" panose="020B0602030504020204" pitchFamily="34" charset="0"/>
              </a:rPr>
              <a:t>3. Appel </a:t>
            </a:r>
            <a:r>
              <a:rPr lang="en-US" sz="2400" dirty="0" err="1">
                <a:solidFill>
                  <a:schemeClr val="accent3"/>
                </a:solidFill>
                <a:latin typeface="Lucida Sans Unicode" panose="020B0602030504020204" pitchFamily="34" charset="0"/>
                <a:cs typeface="Lucida Sans Unicode" panose="020B0602030504020204" pitchFamily="34" charset="0"/>
              </a:rPr>
              <a:t>d’offre</a:t>
            </a:r>
            <a:endParaRPr lang="en-US" sz="1050" dirty="0">
              <a:latin typeface="Lucida Sans Unicode" panose="020B0602030504020204" pitchFamily="34" charset="0"/>
              <a:cs typeface="Lucida Sans Unicode" panose="020B0602030504020204" pitchFamily="34" charset="0"/>
            </a:endParaRPr>
          </a:p>
        </p:txBody>
      </p:sp>
      <p:sp>
        <p:nvSpPr>
          <p:cNvPr id="239" name="TextBox 238">
            <a:extLst>
              <a:ext uri="{FF2B5EF4-FFF2-40B4-BE49-F238E27FC236}">
                <a16:creationId xmlns:a16="http://schemas.microsoft.com/office/drawing/2014/main" id="{C5242868-B7CB-44E4-AE5D-B0D2FAB435AE}"/>
              </a:ext>
            </a:extLst>
          </p:cNvPr>
          <p:cNvSpPr txBox="1"/>
          <p:nvPr/>
        </p:nvSpPr>
        <p:spPr>
          <a:xfrm>
            <a:off x="3848768" y="3437867"/>
            <a:ext cx="2537431" cy="461665"/>
          </a:xfrm>
          <a:prstGeom prst="rect">
            <a:avLst/>
          </a:prstGeom>
          <a:noFill/>
        </p:spPr>
        <p:txBody>
          <a:bodyPr wrap="square" numCol="1" spcCol="640080" rtlCol="0">
            <a:spAutoFit/>
          </a:bodyPr>
          <a:lstStyle/>
          <a:p>
            <a:r>
              <a:rPr lang="en-US" sz="2400" dirty="0">
                <a:solidFill>
                  <a:schemeClr val="accent4"/>
                </a:solidFill>
                <a:latin typeface="+mj-lt"/>
              </a:rPr>
              <a:t>4. </a:t>
            </a:r>
            <a:r>
              <a:rPr lang="en-US" sz="2400" dirty="0" err="1">
                <a:solidFill>
                  <a:schemeClr val="accent4"/>
                </a:solidFill>
                <a:latin typeface="Lucida Sans Unicode" panose="020B0602030504020204" pitchFamily="34" charset="0"/>
                <a:cs typeface="Lucida Sans Unicode" panose="020B0602030504020204" pitchFamily="34" charset="0"/>
              </a:rPr>
              <a:t>Commande</a:t>
            </a:r>
            <a:endParaRPr lang="en-US" sz="1050" dirty="0">
              <a:latin typeface="Lucida Sans Unicode" panose="020B0602030504020204" pitchFamily="34" charset="0"/>
              <a:cs typeface="Lucida Sans Unicode" panose="020B0602030504020204" pitchFamily="34" charset="0"/>
            </a:endParaRPr>
          </a:p>
        </p:txBody>
      </p:sp>
      <p:sp>
        <p:nvSpPr>
          <p:cNvPr id="240" name="TextBox 239">
            <a:extLst>
              <a:ext uri="{FF2B5EF4-FFF2-40B4-BE49-F238E27FC236}">
                <a16:creationId xmlns:a16="http://schemas.microsoft.com/office/drawing/2014/main" id="{373A2D7D-1155-45AE-8ED4-05F2858551FB}"/>
              </a:ext>
            </a:extLst>
          </p:cNvPr>
          <p:cNvSpPr txBox="1"/>
          <p:nvPr/>
        </p:nvSpPr>
        <p:spPr>
          <a:xfrm>
            <a:off x="3184041" y="4844917"/>
            <a:ext cx="2255482" cy="461665"/>
          </a:xfrm>
          <a:prstGeom prst="rect">
            <a:avLst/>
          </a:prstGeom>
          <a:noFill/>
        </p:spPr>
        <p:txBody>
          <a:bodyPr wrap="square" numCol="1" spcCol="640080" rtlCol="0">
            <a:spAutoFit/>
          </a:bodyPr>
          <a:lstStyle/>
          <a:p>
            <a:r>
              <a:rPr lang="en-US" sz="2400" dirty="0">
                <a:solidFill>
                  <a:schemeClr val="accent5"/>
                </a:solidFill>
                <a:latin typeface="Lucida Sans Unicode" panose="020B0602030504020204" pitchFamily="34" charset="0"/>
                <a:cs typeface="Lucida Sans Unicode" panose="020B0602030504020204" pitchFamily="34" charset="0"/>
              </a:rPr>
              <a:t>5. Livraison</a:t>
            </a:r>
            <a:endParaRPr lang="en-US" sz="1050" dirty="0">
              <a:latin typeface="Lucida Sans Unicode" panose="020B0602030504020204" pitchFamily="34" charset="0"/>
              <a:cs typeface="Lucida Sans Unicode" panose="020B0602030504020204" pitchFamily="34" charset="0"/>
            </a:endParaRPr>
          </a:p>
        </p:txBody>
      </p:sp>
      <p:sp>
        <p:nvSpPr>
          <p:cNvPr id="241" name="TextBox 240">
            <a:extLst>
              <a:ext uri="{FF2B5EF4-FFF2-40B4-BE49-F238E27FC236}">
                <a16:creationId xmlns:a16="http://schemas.microsoft.com/office/drawing/2014/main" id="{6F5B9804-265E-4EF9-B2CB-B84305ED9FE5}"/>
              </a:ext>
            </a:extLst>
          </p:cNvPr>
          <p:cNvSpPr txBox="1"/>
          <p:nvPr/>
        </p:nvSpPr>
        <p:spPr>
          <a:xfrm>
            <a:off x="6602121" y="4465279"/>
            <a:ext cx="2316956" cy="461665"/>
          </a:xfrm>
          <a:prstGeom prst="rect">
            <a:avLst/>
          </a:prstGeom>
          <a:noFill/>
        </p:spPr>
        <p:txBody>
          <a:bodyPr wrap="square" numCol="1" spcCol="640080" rtlCol="0">
            <a:spAutoFit/>
          </a:bodyPr>
          <a:lstStyle/>
          <a:p>
            <a:r>
              <a:rPr lang="en-US" sz="2400" dirty="0">
                <a:solidFill>
                  <a:schemeClr val="accent6"/>
                </a:solidFill>
                <a:latin typeface="Lucida Sans Unicode" panose="020B0602030504020204" pitchFamily="34" charset="0"/>
                <a:cs typeface="Lucida Sans Unicode" panose="020B0602030504020204" pitchFamily="34" charset="0"/>
              </a:rPr>
              <a:t>6. </a:t>
            </a:r>
            <a:r>
              <a:rPr lang="en-US" sz="2400" dirty="0" err="1">
                <a:solidFill>
                  <a:schemeClr val="accent6"/>
                </a:solidFill>
                <a:latin typeface="Lucida Sans Unicode" panose="020B0602030504020204" pitchFamily="34" charset="0"/>
                <a:cs typeface="Lucida Sans Unicode" panose="020B0602030504020204" pitchFamily="34" charset="0"/>
              </a:rPr>
              <a:t>Facturation</a:t>
            </a:r>
            <a:endParaRPr lang="en-US" sz="1050" dirty="0">
              <a:latin typeface="Lucida Sans Unicode" panose="020B0602030504020204" pitchFamily="34" charset="0"/>
              <a:cs typeface="Lucida Sans Unicode" panose="020B0602030504020204" pitchFamily="34" charset="0"/>
            </a:endParaRPr>
          </a:p>
        </p:txBody>
      </p:sp>
      <p:sp>
        <p:nvSpPr>
          <p:cNvPr id="242" name="TextBox 241">
            <a:extLst>
              <a:ext uri="{FF2B5EF4-FFF2-40B4-BE49-F238E27FC236}">
                <a16:creationId xmlns:a16="http://schemas.microsoft.com/office/drawing/2014/main" id="{AF4CB580-998E-4943-ADE7-2169646486BB}"/>
              </a:ext>
            </a:extLst>
          </p:cNvPr>
          <p:cNvSpPr txBox="1"/>
          <p:nvPr/>
        </p:nvSpPr>
        <p:spPr>
          <a:xfrm>
            <a:off x="9642217" y="4881149"/>
            <a:ext cx="2197100" cy="461665"/>
          </a:xfrm>
          <a:prstGeom prst="rect">
            <a:avLst/>
          </a:prstGeom>
          <a:noFill/>
        </p:spPr>
        <p:txBody>
          <a:bodyPr wrap="square" numCol="1" spcCol="640080" rtlCol="0">
            <a:spAutoFit/>
          </a:bodyPr>
          <a:lstStyle/>
          <a:p>
            <a:r>
              <a:rPr lang="en-US" sz="2400" dirty="0">
                <a:solidFill>
                  <a:schemeClr val="accent1">
                    <a:lumMod val="75000"/>
                  </a:schemeClr>
                </a:solidFill>
                <a:latin typeface="Lucida Sans Unicode" panose="020B0602030504020204" pitchFamily="34" charset="0"/>
                <a:cs typeface="Lucida Sans Unicode" panose="020B0602030504020204" pitchFamily="34" charset="0"/>
              </a:rPr>
              <a:t>7. </a:t>
            </a:r>
            <a:r>
              <a:rPr lang="en-US" sz="2400" dirty="0" err="1">
                <a:solidFill>
                  <a:schemeClr val="accent1">
                    <a:lumMod val="75000"/>
                  </a:schemeClr>
                </a:solidFill>
                <a:latin typeface="Lucida Sans Unicode" panose="020B0602030504020204" pitchFamily="34" charset="0"/>
                <a:cs typeface="Lucida Sans Unicode" panose="020B0602030504020204" pitchFamily="34" charset="0"/>
              </a:rPr>
              <a:t>Règlement</a:t>
            </a:r>
            <a:endParaRPr lang="en-US" sz="1050" dirty="0">
              <a:latin typeface="Lucida Sans Unicode" panose="020B0602030504020204" pitchFamily="34" charset="0"/>
              <a:cs typeface="Lucida Sans Unicode" panose="020B0602030504020204" pitchFamily="34" charset="0"/>
            </a:endParaRPr>
          </a:p>
        </p:txBody>
      </p:sp>
      <p:sp>
        <p:nvSpPr>
          <p:cNvPr id="243" name="TextBox 242">
            <a:extLst>
              <a:ext uri="{FF2B5EF4-FFF2-40B4-BE49-F238E27FC236}">
                <a16:creationId xmlns:a16="http://schemas.microsoft.com/office/drawing/2014/main" id="{101DFF8E-DEF7-43CF-83E5-E9209F5D9A61}"/>
              </a:ext>
            </a:extLst>
          </p:cNvPr>
          <p:cNvSpPr txBox="1"/>
          <p:nvPr/>
        </p:nvSpPr>
        <p:spPr>
          <a:xfrm>
            <a:off x="5675886" y="1003865"/>
            <a:ext cx="3243191" cy="400110"/>
          </a:xfrm>
          <a:prstGeom prst="rect">
            <a:avLst/>
          </a:prstGeom>
          <a:noFill/>
        </p:spPr>
        <p:txBody>
          <a:bodyPr wrap="square" numCol="1" spcCol="274320" rtlCol="0">
            <a:spAutoFit/>
          </a:bodyPr>
          <a:lstStyle/>
          <a:p>
            <a:pPr algn="ctr"/>
            <a:endParaRPr lang="en-US" sz="2000" dirty="0">
              <a:latin typeface="+mj-lt"/>
            </a:endParaRPr>
          </a:p>
        </p:txBody>
      </p:sp>
    </p:spTree>
    <p:extLst>
      <p:ext uri="{BB962C8B-B14F-4D97-AF65-F5344CB8AC3E}">
        <p14:creationId xmlns:p14="http://schemas.microsoft.com/office/powerpoint/2010/main" val="19475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nodePh="1">
                                  <p:stCondLst>
                                    <p:cond delay="0"/>
                                  </p:stCondLst>
                                  <p:endCondLst>
                                    <p:cond evt="begin" delay="0">
                                      <p:tn val="5"/>
                                    </p:cond>
                                  </p:endCondLst>
                                  <p:childTnLst>
                                    <p:set>
                                      <p:cBhvr>
                                        <p:cTn id="6" dur="1" fill="hold">
                                          <p:stCondLst>
                                            <p:cond delay="0"/>
                                          </p:stCondLst>
                                        </p:cTn>
                                        <p:tgtEl>
                                          <p:spTgt spid="243">
                                            <p:txEl>
                                              <p:pRg st="0" end="0"/>
                                            </p:txEl>
                                          </p:spTgt>
                                        </p:tgtEl>
                                        <p:attrNameLst>
                                          <p:attrName>style.visibility</p:attrName>
                                        </p:attrNameLst>
                                      </p:cBhvr>
                                      <p:to>
                                        <p:strVal val="visible"/>
                                      </p:to>
                                    </p:set>
                                    <p:anim calcmode="lin" valueType="num">
                                      <p:cBhvr additive="base">
                                        <p:cTn id="7" dur="500" fill="hold"/>
                                        <p:tgtEl>
                                          <p:spTgt spid="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wipe(up)">
                                      <p:cBhvr>
                                        <p:cTn id="12" dur="500"/>
                                        <p:tgtEl>
                                          <p:spTgt spid="1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500"/>
                                        <p:tgtEl>
                                          <p:spTgt spid="202"/>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199"/>
                                        </p:tgtEl>
                                        <p:attrNameLst>
                                          <p:attrName>style.visibility</p:attrName>
                                        </p:attrNameLst>
                                      </p:cBhvr>
                                      <p:to>
                                        <p:strVal val="visible"/>
                                      </p:to>
                                    </p:set>
                                    <p:animEffect transition="in" filter="wipe(right)">
                                      <p:cBhvr>
                                        <p:cTn id="21" dur="500"/>
                                        <p:tgtEl>
                                          <p:spTgt spid="199"/>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236"/>
                                        </p:tgtEl>
                                        <p:attrNameLst>
                                          <p:attrName>style.visibility</p:attrName>
                                        </p:attrNameLst>
                                      </p:cBhvr>
                                      <p:to>
                                        <p:strVal val="visible"/>
                                      </p:to>
                                    </p:set>
                                    <p:animEffect transition="in" filter="wipe(right)">
                                      <p:cBhvr>
                                        <p:cTn id="25" dur="500"/>
                                        <p:tgtEl>
                                          <p:spTgt spid="2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6"/>
                                        </p:tgtEl>
                                        <p:attrNameLst>
                                          <p:attrName>style.visibility</p:attrName>
                                        </p:attrNameLst>
                                      </p:cBhvr>
                                      <p:to>
                                        <p:strVal val="visible"/>
                                      </p:to>
                                    </p:set>
                                    <p:animEffect transition="in" filter="fade">
                                      <p:cBhvr>
                                        <p:cTn id="30" dur="500"/>
                                        <p:tgtEl>
                                          <p:spTgt spid="20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87"/>
                                        </p:tgtEl>
                                        <p:attrNameLst>
                                          <p:attrName>style.visibility</p:attrName>
                                        </p:attrNameLst>
                                      </p:cBhvr>
                                      <p:to>
                                        <p:strVal val="visible"/>
                                      </p:to>
                                    </p:set>
                                    <p:animEffect transition="in" filter="wipe(down)">
                                      <p:cBhvr>
                                        <p:cTn id="34" dur="500"/>
                                        <p:tgtEl>
                                          <p:spTgt spid="187"/>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37"/>
                                        </p:tgtEl>
                                        <p:attrNameLst>
                                          <p:attrName>style.visibility</p:attrName>
                                        </p:attrNameLst>
                                      </p:cBhvr>
                                      <p:to>
                                        <p:strVal val="visible"/>
                                      </p:to>
                                    </p:set>
                                    <p:animEffect transition="in" filter="wipe(left)">
                                      <p:cBhvr>
                                        <p:cTn id="38" dur="500"/>
                                        <p:tgtEl>
                                          <p:spTgt spid="2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8"/>
                                        </p:tgtEl>
                                        <p:attrNameLst>
                                          <p:attrName>style.visibility</p:attrName>
                                        </p:attrNameLst>
                                      </p:cBhvr>
                                      <p:to>
                                        <p:strVal val="visible"/>
                                      </p:to>
                                    </p:set>
                                    <p:animEffect transition="in" filter="fade">
                                      <p:cBhvr>
                                        <p:cTn id="43" dur="500"/>
                                        <p:tgtEl>
                                          <p:spTgt spid="228"/>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196"/>
                                        </p:tgtEl>
                                        <p:attrNameLst>
                                          <p:attrName>style.visibility</p:attrName>
                                        </p:attrNameLst>
                                      </p:cBhvr>
                                      <p:to>
                                        <p:strVal val="visible"/>
                                      </p:to>
                                    </p:set>
                                    <p:animEffect transition="in" filter="wipe(right)">
                                      <p:cBhvr>
                                        <p:cTn id="47" dur="500"/>
                                        <p:tgtEl>
                                          <p:spTgt spid="196"/>
                                        </p:tgtEl>
                                      </p:cBhvr>
                                    </p:animEffect>
                                  </p:childTnLst>
                                </p:cTn>
                              </p:par>
                            </p:childTnLst>
                          </p:cTn>
                        </p:par>
                        <p:par>
                          <p:cTn id="48" fill="hold">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238"/>
                                        </p:tgtEl>
                                        <p:attrNameLst>
                                          <p:attrName>style.visibility</p:attrName>
                                        </p:attrNameLst>
                                      </p:cBhvr>
                                      <p:to>
                                        <p:strVal val="visible"/>
                                      </p:to>
                                    </p:set>
                                    <p:animEffect transition="in" filter="wipe(right)">
                                      <p:cBhvr>
                                        <p:cTn id="51" dur="500"/>
                                        <p:tgtEl>
                                          <p:spTgt spid="2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0"/>
                                        </p:tgtEl>
                                        <p:attrNameLst>
                                          <p:attrName>style.visibility</p:attrName>
                                        </p:attrNameLst>
                                      </p:cBhvr>
                                      <p:to>
                                        <p:strVal val="visible"/>
                                      </p:to>
                                    </p:set>
                                    <p:animEffect transition="in" filter="fade">
                                      <p:cBhvr>
                                        <p:cTn id="56" dur="500"/>
                                        <p:tgtEl>
                                          <p:spTgt spid="210"/>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190"/>
                                        </p:tgtEl>
                                        <p:attrNameLst>
                                          <p:attrName>style.visibility</p:attrName>
                                        </p:attrNameLst>
                                      </p:cBhvr>
                                      <p:to>
                                        <p:strVal val="visible"/>
                                      </p:to>
                                    </p:set>
                                    <p:animEffect transition="in" filter="wipe(down)">
                                      <p:cBhvr>
                                        <p:cTn id="60" dur="500"/>
                                        <p:tgtEl>
                                          <p:spTgt spid="190"/>
                                        </p:tgtEl>
                                      </p:cBhvr>
                                    </p:animEffect>
                                  </p:childTnLst>
                                </p:cTn>
                              </p:par>
                            </p:childTnLst>
                          </p:cTn>
                        </p:par>
                        <p:par>
                          <p:cTn id="61" fill="hold">
                            <p:stCondLst>
                              <p:cond delay="1000"/>
                            </p:stCondLst>
                            <p:childTnLst>
                              <p:par>
                                <p:cTn id="62" presetID="22" presetClass="entr" presetSubtype="2" fill="hold" grpId="0" nodeType="afterEffect">
                                  <p:stCondLst>
                                    <p:cond delay="0"/>
                                  </p:stCondLst>
                                  <p:childTnLst>
                                    <p:set>
                                      <p:cBhvr>
                                        <p:cTn id="63" dur="1" fill="hold">
                                          <p:stCondLst>
                                            <p:cond delay="0"/>
                                          </p:stCondLst>
                                        </p:cTn>
                                        <p:tgtEl>
                                          <p:spTgt spid="239"/>
                                        </p:tgtEl>
                                        <p:attrNameLst>
                                          <p:attrName>style.visibility</p:attrName>
                                        </p:attrNameLst>
                                      </p:cBhvr>
                                      <p:to>
                                        <p:strVal val="visible"/>
                                      </p:to>
                                    </p:set>
                                    <p:animEffect transition="in" filter="wipe(right)">
                                      <p:cBhvr>
                                        <p:cTn id="64" dur="500"/>
                                        <p:tgtEl>
                                          <p:spTgt spid="2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24"/>
                                        </p:tgtEl>
                                        <p:attrNameLst>
                                          <p:attrName>style.visibility</p:attrName>
                                        </p:attrNameLst>
                                      </p:cBhvr>
                                      <p:to>
                                        <p:strVal val="visible"/>
                                      </p:to>
                                    </p:set>
                                    <p:animEffect transition="in" filter="fade">
                                      <p:cBhvr>
                                        <p:cTn id="69" dur="500"/>
                                        <p:tgtEl>
                                          <p:spTgt spid="224"/>
                                        </p:tgtEl>
                                      </p:cBhvr>
                                    </p:animEffect>
                                  </p:childTnLst>
                                </p:cTn>
                              </p:par>
                            </p:childTnLst>
                          </p:cTn>
                        </p:par>
                        <p:par>
                          <p:cTn id="70" fill="hold">
                            <p:stCondLst>
                              <p:cond delay="500"/>
                            </p:stCondLst>
                            <p:childTnLst>
                              <p:par>
                                <p:cTn id="71" presetID="22" presetClass="entr" presetSubtype="2" fill="hold" nodeType="afterEffect">
                                  <p:stCondLst>
                                    <p:cond delay="0"/>
                                  </p:stCondLst>
                                  <p:childTnLst>
                                    <p:set>
                                      <p:cBhvr>
                                        <p:cTn id="72" dur="1" fill="hold">
                                          <p:stCondLst>
                                            <p:cond delay="0"/>
                                          </p:stCondLst>
                                        </p:cTn>
                                        <p:tgtEl>
                                          <p:spTgt spid="193"/>
                                        </p:tgtEl>
                                        <p:attrNameLst>
                                          <p:attrName>style.visibility</p:attrName>
                                        </p:attrNameLst>
                                      </p:cBhvr>
                                      <p:to>
                                        <p:strVal val="visible"/>
                                      </p:to>
                                    </p:set>
                                    <p:animEffect transition="in" filter="wipe(right)">
                                      <p:cBhvr>
                                        <p:cTn id="73" dur="500"/>
                                        <p:tgtEl>
                                          <p:spTgt spid="193"/>
                                        </p:tgtEl>
                                      </p:cBhvr>
                                    </p:animEffect>
                                  </p:childTnLst>
                                </p:cTn>
                              </p:par>
                            </p:childTnLst>
                          </p:cTn>
                        </p:par>
                        <p:par>
                          <p:cTn id="74" fill="hold">
                            <p:stCondLst>
                              <p:cond delay="1000"/>
                            </p:stCondLst>
                            <p:childTnLst>
                              <p:par>
                                <p:cTn id="75" presetID="22" presetClass="entr" presetSubtype="2" fill="hold" grpId="0" nodeType="afterEffect">
                                  <p:stCondLst>
                                    <p:cond delay="0"/>
                                  </p:stCondLst>
                                  <p:childTnLst>
                                    <p:set>
                                      <p:cBhvr>
                                        <p:cTn id="76" dur="1" fill="hold">
                                          <p:stCondLst>
                                            <p:cond delay="0"/>
                                          </p:stCondLst>
                                        </p:cTn>
                                        <p:tgtEl>
                                          <p:spTgt spid="240"/>
                                        </p:tgtEl>
                                        <p:attrNameLst>
                                          <p:attrName>style.visibility</p:attrName>
                                        </p:attrNameLst>
                                      </p:cBhvr>
                                      <p:to>
                                        <p:strVal val="visible"/>
                                      </p:to>
                                    </p:set>
                                    <p:animEffect transition="in" filter="wipe(right)">
                                      <p:cBhvr>
                                        <p:cTn id="77" dur="500"/>
                                        <p:tgtEl>
                                          <p:spTgt spid="2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0"/>
                                        </p:tgtEl>
                                        <p:attrNameLst>
                                          <p:attrName>style.visibility</p:attrName>
                                        </p:attrNameLst>
                                      </p:cBhvr>
                                      <p:to>
                                        <p:strVal val="visible"/>
                                      </p:to>
                                    </p:set>
                                    <p:animEffect transition="in" filter="fade">
                                      <p:cBhvr>
                                        <p:cTn id="82" dur="500"/>
                                        <p:tgtEl>
                                          <p:spTgt spid="220"/>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214"/>
                                        </p:tgtEl>
                                        <p:attrNameLst>
                                          <p:attrName>style.visibility</p:attrName>
                                        </p:attrNameLst>
                                      </p:cBhvr>
                                      <p:to>
                                        <p:strVal val="visible"/>
                                      </p:to>
                                    </p:set>
                                    <p:animEffect transition="in" filter="wipe(down)">
                                      <p:cBhvr>
                                        <p:cTn id="86" dur="500"/>
                                        <p:tgtEl>
                                          <p:spTgt spid="214"/>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241"/>
                                        </p:tgtEl>
                                        <p:attrNameLst>
                                          <p:attrName>style.visibility</p:attrName>
                                        </p:attrNameLst>
                                      </p:cBhvr>
                                      <p:to>
                                        <p:strVal val="visible"/>
                                      </p:to>
                                    </p:set>
                                    <p:animEffect transition="in" filter="wipe(left)">
                                      <p:cBhvr>
                                        <p:cTn id="90" dur="500"/>
                                        <p:tgtEl>
                                          <p:spTgt spid="24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32"/>
                                        </p:tgtEl>
                                        <p:attrNameLst>
                                          <p:attrName>style.visibility</p:attrName>
                                        </p:attrNameLst>
                                      </p:cBhvr>
                                      <p:to>
                                        <p:strVal val="visible"/>
                                      </p:to>
                                    </p:set>
                                    <p:animEffect transition="in" filter="fade">
                                      <p:cBhvr>
                                        <p:cTn id="95" dur="500"/>
                                        <p:tgtEl>
                                          <p:spTgt spid="232"/>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17"/>
                                        </p:tgtEl>
                                        <p:attrNameLst>
                                          <p:attrName>style.visibility</p:attrName>
                                        </p:attrNameLst>
                                      </p:cBhvr>
                                      <p:to>
                                        <p:strVal val="visible"/>
                                      </p:to>
                                    </p:set>
                                    <p:animEffect transition="in" filter="wipe(left)">
                                      <p:cBhvr>
                                        <p:cTn id="99" dur="500"/>
                                        <p:tgtEl>
                                          <p:spTgt spid="217"/>
                                        </p:tgtEl>
                                      </p:cBhvr>
                                    </p:animEffec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242"/>
                                        </p:tgtEl>
                                        <p:attrNameLst>
                                          <p:attrName>style.visibility</p:attrName>
                                        </p:attrNameLst>
                                      </p:cBhvr>
                                      <p:to>
                                        <p:strVal val="visible"/>
                                      </p:to>
                                    </p:set>
                                    <p:animEffect transition="in" filter="wipe(left)">
                                      <p:cBhvr>
                                        <p:cTn id="103" dur="500"/>
                                        <p:tgtEl>
                                          <p:spTgt spid="24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nodePh="1">
                                  <p:stCondLst>
                                    <p:cond delay="0"/>
                                  </p:stCondLst>
                                  <p:endCondLst>
                                    <p:cond evt="begin" delay="0">
                                      <p:tn val="106"/>
                                    </p:cond>
                                  </p:endCondLst>
                                  <p:childTnLst>
                                    <p:animEffect transition="out" filter="fade">
                                      <p:cBhvr>
                                        <p:cTn id="107" dur="500"/>
                                        <p:tgtEl>
                                          <p:spTgt spid="243">
                                            <p:txEl>
                                              <p:pRg st="0" end="0"/>
                                            </p:txEl>
                                          </p:spTgt>
                                        </p:tgtEl>
                                      </p:cBhvr>
                                    </p:animEffect>
                                    <p:set>
                                      <p:cBhvr>
                                        <p:cTn id="108" dur="1" fill="hold">
                                          <p:stCondLst>
                                            <p:cond delay="499"/>
                                          </p:stCondLst>
                                        </p:cTn>
                                        <p:tgtEl>
                                          <p:spTgt spid="243">
                                            <p:txEl>
                                              <p:pRg st="0" end="0"/>
                                            </p:txEl>
                                          </p:spTgt>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80"/>
                                        </p:tgtEl>
                                      </p:cBhvr>
                                    </p:animEffect>
                                    <p:set>
                                      <p:cBhvr>
                                        <p:cTn id="111" dur="1" fill="hold">
                                          <p:stCondLst>
                                            <p:cond delay="499"/>
                                          </p:stCondLst>
                                        </p:cTn>
                                        <p:tgtEl>
                                          <p:spTgt spid="180"/>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202"/>
                                        </p:tgtEl>
                                      </p:cBhvr>
                                    </p:animEffect>
                                    <p:set>
                                      <p:cBhvr>
                                        <p:cTn id="114" dur="1" fill="hold">
                                          <p:stCondLst>
                                            <p:cond delay="499"/>
                                          </p:stCondLst>
                                        </p:cTn>
                                        <p:tgtEl>
                                          <p:spTgt spid="202"/>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99"/>
                                        </p:tgtEl>
                                      </p:cBhvr>
                                    </p:animEffect>
                                    <p:set>
                                      <p:cBhvr>
                                        <p:cTn id="117" dur="1" fill="hold">
                                          <p:stCondLst>
                                            <p:cond delay="499"/>
                                          </p:stCondLst>
                                        </p:cTn>
                                        <p:tgtEl>
                                          <p:spTgt spid="199"/>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6"/>
                                        </p:tgtEl>
                                      </p:cBhvr>
                                    </p:animEffect>
                                    <p:set>
                                      <p:cBhvr>
                                        <p:cTn id="120" dur="1" fill="hold">
                                          <p:stCondLst>
                                            <p:cond delay="499"/>
                                          </p:stCondLst>
                                        </p:cTn>
                                        <p:tgtEl>
                                          <p:spTgt spid="2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206"/>
                                        </p:tgtEl>
                                      </p:cBhvr>
                                    </p:animEffect>
                                    <p:set>
                                      <p:cBhvr>
                                        <p:cTn id="123" dur="1" fill="hold">
                                          <p:stCondLst>
                                            <p:cond delay="499"/>
                                          </p:stCondLst>
                                        </p:cTn>
                                        <p:tgtEl>
                                          <p:spTgt spid="206"/>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87"/>
                                        </p:tgtEl>
                                      </p:cBhvr>
                                    </p:animEffect>
                                    <p:set>
                                      <p:cBhvr>
                                        <p:cTn id="126" dur="1" fill="hold">
                                          <p:stCondLst>
                                            <p:cond delay="499"/>
                                          </p:stCondLst>
                                        </p:cTn>
                                        <p:tgtEl>
                                          <p:spTgt spid="187"/>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237"/>
                                        </p:tgtEl>
                                      </p:cBhvr>
                                    </p:animEffect>
                                    <p:set>
                                      <p:cBhvr>
                                        <p:cTn id="129" dur="1" fill="hold">
                                          <p:stCondLst>
                                            <p:cond delay="499"/>
                                          </p:stCondLst>
                                        </p:cTn>
                                        <p:tgtEl>
                                          <p:spTgt spid="23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228"/>
                                        </p:tgtEl>
                                      </p:cBhvr>
                                    </p:animEffect>
                                    <p:set>
                                      <p:cBhvr>
                                        <p:cTn id="132" dur="1" fill="hold">
                                          <p:stCondLst>
                                            <p:cond delay="499"/>
                                          </p:stCondLst>
                                        </p:cTn>
                                        <p:tgtEl>
                                          <p:spTgt spid="228"/>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96"/>
                                        </p:tgtEl>
                                      </p:cBhvr>
                                    </p:animEffect>
                                    <p:set>
                                      <p:cBhvr>
                                        <p:cTn id="135" dur="1" fill="hold">
                                          <p:stCondLst>
                                            <p:cond delay="499"/>
                                          </p:stCondLst>
                                        </p:cTn>
                                        <p:tgtEl>
                                          <p:spTgt spid="196"/>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38"/>
                                        </p:tgtEl>
                                      </p:cBhvr>
                                    </p:animEffect>
                                    <p:set>
                                      <p:cBhvr>
                                        <p:cTn id="138" dur="1" fill="hold">
                                          <p:stCondLst>
                                            <p:cond delay="499"/>
                                          </p:stCondLst>
                                        </p:cTn>
                                        <p:tgtEl>
                                          <p:spTgt spid="238"/>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10"/>
                                        </p:tgtEl>
                                      </p:cBhvr>
                                    </p:animEffect>
                                    <p:set>
                                      <p:cBhvr>
                                        <p:cTn id="141" dur="1" fill="hold">
                                          <p:stCondLst>
                                            <p:cond delay="499"/>
                                          </p:stCondLst>
                                        </p:cTn>
                                        <p:tgtEl>
                                          <p:spTgt spid="210"/>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190"/>
                                        </p:tgtEl>
                                      </p:cBhvr>
                                    </p:animEffect>
                                    <p:set>
                                      <p:cBhvr>
                                        <p:cTn id="144" dur="1" fill="hold">
                                          <p:stCondLst>
                                            <p:cond delay="499"/>
                                          </p:stCondLst>
                                        </p:cTn>
                                        <p:tgtEl>
                                          <p:spTgt spid="190"/>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239"/>
                                        </p:tgtEl>
                                      </p:cBhvr>
                                    </p:animEffect>
                                    <p:set>
                                      <p:cBhvr>
                                        <p:cTn id="147" dur="1" fill="hold">
                                          <p:stCondLst>
                                            <p:cond delay="499"/>
                                          </p:stCondLst>
                                        </p:cTn>
                                        <p:tgtEl>
                                          <p:spTgt spid="239"/>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224"/>
                                        </p:tgtEl>
                                      </p:cBhvr>
                                    </p:animEffect>
                                    <p:set>
                                      <p:cBhvr>
                                        <p:cTn id="150" dur="1" fill="hold">
                                          <p:stCondLst>
                                            <p:cond delay="499"/>
                                          </p:stCondLst>
                                        </p:cTn>
                                        <p:tgtEl>
                                          <p:spTgt spid="224"/>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93"/>
                                        </p:tgtEl>
                                      </p:cBhvr>
                                    </p:animEffect>
                                    <p:set>
                                      <p:cBhvr>
                                        <p:cTn id="153" dur="1" fill="hold">
                                          <p:stCondLst>
                                            <p:cond delay="499"/>
                                          </p:stCondLst>
                                        </p:cTn>
                                        <p:tgtEl>
                                          <p:spTgt spid="193"/>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240"/>
                                        </p:tgtEl>
                                      </p:cBhvr>
                                    </p:animEffect>
                                    <p:set>
                                      <p:cBhvr>
                                        <p:cTn id="156" dur="1" fill="hold">
                                          <p:stCondLst>
                                            <p:cond delay="499"/>
                                          </p:stCondLst>
                                        </p:cTn>
                                        <p:tgtEl>
                                          <p:spTgt spid="240"/>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220"/>
                                        </p:tgtEl>
                                      </p:cBhvr>
                                    </p:animEffect>
                                    <p:set>
                                      <p:cBhvr>
                                        <p:cTn id="159" dur="1" fill="hold">
                                          <p:stCondLst>
                                            <p:cond delay="499"/>
                                          </p:stCondLst>
                                        </p:cTn>
                                        <p:tgtEl>
                                          <p:spTgt spid="220"/>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214"/>
                                        </p:tgtEl>
                                      </p:cBhvr>
                                    </p:animEffect>
                                    <p:set>
                                      <p:cBhvr>
                                        <p:cTn id="162" dur="1" fill="hold">
                                          <p:stCondLst>
                                            <p:cond delay="499"/>
                                          </p:stCondLst>
                                        </p:cTn>
                                        <p:tgtEl>
                                          <p:spTgt spid="214"/>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241"/>
                                        </p:tgtEl>
                                      </p:cBhvr>
                                    </p:animEffect>
                                    <p:set>
                                      <p:cBhvr>
                                        <p:cTn id="165" dur="1" fill="hold">
                                          <p:stCondLst>
                                            <p:cond delay="499"/>
                                          </p:stCondLst>
                                        </p:cTn>
                                        <p:tgtEl>
                                          <p:spTgt spid="241"/>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232"/>
                                        </p:tgtEl>
                                      </p:cBhvr>
                                    </p:animEffect>
                                    <p:set>
                                      <p:cBhvr>
                                        <p:cTn id="168" dur="1" fill="hold">
                                          <p:stCondLst>
                                            <p:cond delay="499"/>
                                          </p:stCondLst>
                                        </p:cTn>
                                        <p:tgtEl>
                                          <p:spTgt spid="23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217"/>
                                        </p:tgtEl>
                                      </p:cBhvr>
                                    </p:animEffect>
                                    <p:set>
                                      <p:cBhvr>
                                        <p:cTn id="171" dur="1" fill="hold">
                                          <p:stCondLst>
                                            <p:cond delay="499"/>
                                          </p:stCondLst>
                                        </p:cTn>
                                        <p:tgtEl>
                                          <p:spTgt spid="217"/>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242"/>
                                        </p:tgtEl>
                                      </p:cBhvr>
                                    </p:animEffect>
                                    <p:set>
                                      <p:cBhvr>
                                        <p:cTn id="174" dur="1" fill="hold">
                                          <p:stCondLst>
                                            <p:cond delay="499"/>
                                          </p:stCondLst>
                                        </p:cTn>
                                        <p:tgtEl>
                                          <p:spTgt spid="242"/>
                                        </p:tgtEl>
                                        <p:attrNameLst>
                                          <p:attrName>style.visibility</p:attrName>
                                        </p:attrNameLst>
                                      </p:cBhvr>
                                      <p:to>
                                        <p:strVal val="hidden"/>
                                      </p:to>
                                    </p:set>
                                  </p:childTnLst>
                                </p:cTn>
                              </p:par>
                              <p:par>
                                <p:cTn id="175" presetID="10" presetClass="exit" presetSubtype="0" fill="hold" grpId="0" nodeType="withEffect">
                                  <p:stCondLst>
                                    <p:cond delay="0"/>
                                  </p:stCondLst>
                                  <p:childTnLst>
                                    <p:animEffect transition="out" filter="fade">
                                      <p:cBhvr>
                                        <p:cTn id="176" dur="500"/>
                                        <p:tgtEl>
                                          <p:spTgt spid="24"/>
                                        </p:tgtEl>
                                      </p:cBhvr>
                                    </p:animEffect>
                                    <p:set>
                                      <p:cBhvr>
                                        <p:cTn id="17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6" grpId="0"/>
      <p:bldP spid="236" grpId="1"/>
      <p:bldP spid="237" grpId="0"/>
      <p:bldP spid="237" grpId="1"/>
      <p:bldP spid="238" grpId="0"/>
      <p:bldP spid="238" grpId="1"/>
      <p:bldP spid="239" grpId="0"/>
      <p:bldP spid="239" grpId="1"/>
      <p:bldP spid="240" grpId="0"/>
      <p:bldP spid="240" grpId="1"/>
      <p:bldP spid="241" grpId="0"/>
      <p:bldP spid="241" grpId="1"/>
      <p:bldP spid="242" grpId="0"/>
      <p:bldP spid="242" grpId="1"/>
      <p:bldP spid="243" grpId="0" build="allAtOnce"/>
      <p:bldP spid="243" grpI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BC89666-CEA1-4BFE-A7F3-BA30895DF237}"/>
              </a:ext>
            </a:extLst>
          </p:cNvPr>
          <p:cNvSpPr/>
          <p:nvPr/>
        </p:nvSpPr>
        <p:spPr>
          <a:xfrm flipV="1">
            <a:off x="0" y="579863"/>
            <a:ext cx="2501718" cy="6313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hape 268"/>
          <p:cNvSpPr/>
          <p:nvPr/>
        </p:nvSpPr>
        <p:spPr>
          <a:xfrm>
            <a:off x="5423471" y="4393379"/>
            <a:ext cx="1345058" cy="211596"/>
          </a:xfrm>
          <a:prstGeom prst="rect">
            <a:avLst/>
          </a:prstGeom>
          <a:ln w="12700">
            <a:miter lim="400000"/>
          </a:ln>
          <a:extLst>
            <a:ext uri="{C572A759-6A51-4108-AA02-DFA0A04FC94B}">
              <ma14:wrappingTextBoxFlag xmlns="" xmlns:ma14="http://schemas.microsoft.com/office/mac/drawingml/2011/main" val="1"/>
            </a:ext>
          </a:extLst>
        </p:spPr>
        <p:txBody>
          <a:bodyPr lIns="19050" tIns="19050" rIns="19050" bIns="19050" anchor="ctr">
            <a:spAutoFit/>
          </a:bodyPr>
          <a:lstStyle>
            <a:lvl1pPr>
              <a:defRPr sz="3000">
                <a:solidFill>
                  <a:srgbClr val="FFFFFF"/>
                </a:solidFill>
                <a:latin typeface="+mn-lt"/>
                <a:ea typeface="+mn-ea"/>
                <a:cs typeface="+mn-cs"/>
                <a:sym typeface="Montserrat Semi Bold"/>
              </a:defRPr>
            </a:lvl1pPr>
          </a:lstStyle>
          <a:p>
            <a:pPr algn="ctr"/>
            <a:r>
              <a:rPr lang="id-ID" sz="1125" dirty="0">
                <a:latin typeface="Asap Medium" panose="020F0604030102060203" pitchFamily="34" charset="0"/>
              </a:rPr>
              <a:t>BEST PRICE</a:t>
            </a:r>
          </a:p>
        </p:txBody>
      </p:sp>
      <p:sp>
        <p:nvSpPr>
          <p:cNvPr id="42" name="Rectangle 41"/>
          <p:cNvSpPr/>
          <p:nvPr/>
        </p:nvSpPr>
        <p:spPr>
          <a:xfrm>
            <a:off x="0" y="-18689"/>
            <a:ext cx="9321206" cy="614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2" name="Shape 222"/>
          <p:cNvSpPr/>
          <p:nvPr/>
        </p:nvSpPr>
        <p:spPr>
          <a:xfrm>
            <a:off x="682388" y="163467"/>
            <a:ext cx="4741083" cy="287771"/>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r>
              <a:rPr lang="en-GB" sz="1800" b="1" dirty="0">
                <a:latin typeface="Asap Medium" panose="020F0604030102060203" pitchFamily="34" charset="0"/>
              </a:rPr>
              <a:t>CONTEXTE DU PROJET</a:t>
            </a:r>
            <a:endParaRPr lang="id-ID" sz="1800" b="1" dirty="0">
              <a:latin typeface="Asap Medium" panose="020F0604030102060203" pitchFamily="34" charset="0"/>
            </a:endParaRPr>
          </a:p>
        </p:txBody>
      </p:sp>
      <p:sp>
        <p:nvSpPr>
          <p:cNvPr id="63" name="Shape 223"/>
          <p:cNvSpPr/>
          <p:nvPr/>
        </p:nvSpPr>
        <p:spPr>
          <a:xfrm>
            <a:off x="110246" y="84459"/>
            <a:ext cx="431835" cy="431835"/>
          </a:xfrm>
          <a:prstGeom prst="ellipse">
            <a:avLst/>
          </a:prstGeom>
          <a:solidFill>
            <a:srgbClr val="FFFFFF"/>
          </a:solidFill>
          <a:ln w="3175">
            <a:solidFill>
              <a:srgbClr val="A6AAA9"/>
            </a:solidFill>
          </a:ln>
        </p:spPr>
        <p:txBody>
          <a:bodyPr lIns="14288" tIns="14288" rIns="14288" bIns="14288" anchor="ctr"/>
          <a:lstStyle/>
          <a:p>
            <a:endParaRPr sz="1500" b="1">
              <a:latin typeface="Asap Medium" panose="020F0604030102060203" pitchFamily="34" charset="0"/>
            </a:endParaRPr>
          </a:p>
        </p:txBody>
      </p:sp>
      <p:sp>
        <p:nvSpPr>
          <p:cNvPr id="64" name="Shape 222"/>
          <p:cNvSpPr/>
          <p:nvPr/>
        </p:nvSpPr>
        <p:spPr>
          <a:xfrm>
            <a:off x="90194" y="177576"/>
            <a:ext cx="492801" cy="315471"/>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nSpc>
                <a:spcPct val="90000"/>
              </a:lnSpc>
              <a:defRPr sz="11100">
                <a:solidFill>
                  <a:srgbClr val="FFFFFF"/>
                </a:solidFill>
                <a:latin typeface="+mn-lt"/>
                <a:ea typeface="+mn-ea"/>
                <a:cs typeface="+mn-cs"/>
                <a:sym typeface="Montserrat Semi Bold"/>
              </a:defRPr>
            </a:lvl1pPr>
          </a:lstStyle>
          <a:p>
            <a:pPr algn="ctr"/>
            <a:r>
              <a:rPr lang="en-GB" sz="2000" b="1" dirty="0">
                <a:solidFill>
                  <a:schemeClr val="accent1"/>
                </a:solidFill>
                <a:latin typeface="Asap Medium" panose="020F0604030102060203" pitchFamily="34" charset="0"/>
              </a:rPr>
              <a:t>I</a:t>
            </a:r>
            <a:endParaRPr lang="id-ID" sz="1600" b="1" dirty="0">
              <a:solidFill>
                <a:schemeClr val="accent1"/>
              </a:solidFill>
              <a:latin typeface="Asap Medium" panose="020F0604030102060203" pitchFamily="34" charset="0"/>
            </a:endParaRPr>
          </a:p>
        </p:txBody>
      </p:sp>
      <p:sp>
        <p:nvSpPr>
          <p:cNvPr id="66" name="Rectangle 65"/>
          <p:cNvSpPr/>
          <p:nvPr/>
        </p:nvSpPr>
        <p:spPr>
          <a:xfrm>
            <a:off x="9431452" y="-4"/>
            <a:ext cx="258830" cy="614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68" name="Shape 259"/>
          <p:cNvSpPr txBox="1">
            <a:spLocks/>
          </p:cNvSpPr>
          <p:nvPr/>
        </p:nvSpPr>
        <p:spPr>
          <a:xfrm>
            <a:off x="211499" y="857956"/>
            <a:ext cx="2091536" cy="20039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1200" b="1" dirty="0">
                <a:solidFill>
                  <a:schemeClr val="bg1"/>
                </a:solidFill>
                <a:latin typeface="Asap Medium" panose="020F0604030102060203" pitchFamily="34" charset="0"/>
              </a:rPr>
              <a:t>ORGANISME D’</a:t>
            </a:r>
            <a:r>
              <a:rPr lang="en-GB" sz="1200" b="1" dirty="0">
                <a:solidFill>
                  <a:schemeClr val="bg1"/>
                </a:solidFill>
                <a:latin typeface="Asap Medium" panose="020F0604030102060203" pitchFamily="34" charset="0"/>
              </a:rPr>
              <a:t>A</a:t>
            </a:r>
            <a:r>
              <a:rPr lang="id-ID" sz="1200" b="1" dirty="0">
                <a:solidFill>
                  <a:schemeClr val="bg1"/>
                </a:solidFill>
                <a:latin typeface="Asap Medium" panose="020F0604030102060203" pitchFamily="34" charset="0"/>
              </a:rPr>
              <a:t>CCUEIL</a:t>
            </a:r>
          </a:p>
        </p:txBody>
      </p:sp>
      <p:sp>
        <p:nvSpPr>
          <p:cNvPr id="70" name="Shape 259"/>
          <p:cNvSpPr txBox="1">
            <a:spLocks/>
          </p:cNvSpPr>
          <p:nvPr/>
        </p:nvSpPr>
        <p:spPr>
          <a:xfrm>
            <a:off x="211622" y="1488439"/>
            <a:ext cx="2091536" cy="1634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THÈME</a:t>
            </a:r>
          </a:p>
        </p:txBody>
      </p:sp>
      <p:sp>
        <p:nvSpPr>
          <p:cNvPr id="72" name="Shape 259"/>
          <p:cNvSpPr txBox="1">
            <a:spLocks/>
          </p:cNvSpPr>
          <p:nvPr/>
        </p:nvSpPr>
        <p:spPr>
          <a:xfrm>
            <a:off x="176285" y="2134003"/>
            <a:ext cx="2091536" cy="29402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200" b="1" dirty="0">
                <a:solidFill>
                  <a:schemeClr val="bg1"/>
                </a:solidFill>
                <a:latin typeface="Asap Medium" panose="020F0604030102060203" pitchFamily="34" charset="0"/>
              </a:rPr>
              <a:t>OBJECTIFS</a:t>
            </a:r>
          </a:p>
        </p:txBody>
      </p:sp>
      <p:sp>
        <p:nvSpPr>
          <p:cNvPr id="4" name="Espace réservé du numéro de diapositive 3"/>
          <p:cNvSpPr>
            <a:spLocks noGrp="1"/>
          </p:cNvSpPr>
          <p:nvPr>
            <p:ph type="sldNum" sz="quarter" idx="12"/>
          </p:nvPr>
        </p:nvSpPr>
        <p:spPr/>
        <p:txBody>
          <a:bodyPr/>
          <a:lstStyle/>
          <a:p>
            <a:fld id="{2476CA8B-E376-4C73-9B78-83D007D77E53}" type="slidenum">
              <a:rPr lang="id-ID" smtClean="0">
                <a:latin typeface="Asap Medium" panose="020F0604030102060203" pitchFamily="34" charset="0"/>
              </a:rPr>
              <a:t>9</a:t>
            </a:fld>
            <a:endParaRPr lang="id-ID" dirty="0">
              <a:latin typeface="Asap Medium" panose="020F0604030102060203" pitchFamily="34" charset="0"/>
            </a:endParaRPr>
          </a:p>
        </p:txBody>
      </p:sp>
      <p:sp>
        <p:nvSpPr>
          <p:cNvPr id="53" name="Rectangle 52">
            <a:extLst>
              <a:ext uri="{FF2B5EF4-FFF2-40B4-BE49-F238E27FC236}">
                <a16:creationId xmlns:a16="http://schemas.microsoft.com/office/drawing/2014/main" id="{3ECCB045-FE19-4561-8017-9B40A020F357}"/>
              </a:ext>
            </a:extLst>
          </p:cNvPr>
          <p:cNvSpPr/>
          <p:nvPr/>
        </p:nvSpPr>
        <p:spPr>
          <a:xfrm>
            <a:off x="9813810" y="0"/>
            <a:ext cx="258830" cy="614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4" name="Rectangle 53">
            <a:extLst>
              <a:ext uri="{FF2B5EF4-FFF2-40B4-BE49-F238E27FC236}">
                <a16:creationId xmlns:a16="http://schemas.microsoft.com/office/drawing/2014/main" id="{B3DE1CC4-1551-4828-A800-63DD77E86870}"/>
              </a:ext>
            </a:extLst>
          </p:cNvPr>
          <p:cNvSpPr/>
          <p:nvPr/>
        </p:nvSpPr>
        <p:spPr>
          <a:xfrm>
            <a:off x="10196168" y="-8069"/>
            <a:ext cx="258830" cy="614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sap Medium" panose="020F0604030102060203" pitchFamily="34" charset="0"/>
            </a:endParaRPr>
          </a:p>
        </p:txBody>
      </p:sp>
      <p:sp>
        <p:nvSpPr>
          <p:cNvPr id="56" name="Rectangle 55">
            <a:extLst>
              <a:ext uri="{FF2B5EF4-FFF2-40B4-BE49-F238E27FC236}">
                <a16:creationId xmlns:a16="http://schemas.microsoft.com/office/drawing/2014/main" id="{C304A858-F1EF-46C2-9C41-A25FCE3D9A94}"/>
              </a:ext>
            </a:extLst>
          </p:cNvPr>
          <p:cNvSpPr/>
          <p:nvPr/>
        </p:nvSpPr>
        <p:spPr>
          <a:xfrm>
            <a:off x="11392272" y="-5"/>
            <a:ext cx="258830" cy="6141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7" name="Rectangle 56">
            <a:extLst>
              <a:ext uri="{FF2B5EF4-FFF2-40B4-BE49-F238E27FC236}">
                <a16:creationId xmlns:a16="http://schemas.microsoft.com/office/drawing/2014/main" id="{372A7319-31A7-490B-9740-279F48E96737}"/>
              </a:ext>
            </a:extLst>
          </p:cNvPr>
          <p:cNvSpPr/>
          <p:nvPr/>
        </p:nvSpPr>
        <p:spPr>
          <a:xfrm>
            <a:off x="10578526" y="-8069"/>
            <a:ext cx="258830" cy="6141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sp>
        <p:nvSpPr>
          <p:cNvPr id="58" name="Rectangle 57">
            <a:extLst>
              <a:ext uri="{FF2B5EF4-FFF2-40B4-BE49-F238E27FC236}">
                <a16:creationId xmlns:a16="http://schemas.microsoft.com/office/drawing/2014/main" id="{05ECA0C6-ECC9-4278-AE73-EBF82C6F8067}"/>
              </a:ext>
            </a:extLst>
          </p:cNvPr>
          <p:cNvSpPr/>
          <p:nvPr/>
        </p:nvSpPr>
        <p:spPr>
          <a:xfrm>
            <a:off x="10985399" y="-8070"/>
            <a:ext cx="258830" cy="61414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sap Medium" panose="020F0604030102060203" pitchFamily="34" charset="0"/>
            </a:endParaRPr>
          </a:p>
        </p:txBody>
      </p:sp>
      <p:cxnSp>
        <p:nvCxnSpPr>
          <p:cNvPr id="60" name="Straight Connector 59">
            <a:extLst>
              <a:ext uri="{FF2B5EF4-FFF2-40B4-BE49-F238E27FC236}">
                <a16:creationId xmlns:a16="http://schemas.microsoft.com/office/drawing/2014/main" id="{28491464-F953-4090-99A8-52E83DBDAD4D}"/>
              </a:ext>
            </a:extLst>
          </p:cNvPr>
          <p:cNvCxnSpPr>
            <a:cxnSpLocks/>
          </p:cNvCxnSpPr>
          <p:nvPr/>
        </p:nvCxnSpPr>
        <p:spPr>
          <a:xfrm flipH="1">
            <a:off x="0" y="2630276"/>
            <a:ext cx="2414725" cy="0"/>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FB86B7-1251-45B0-84BC-29B0241BFEA9}"/>
              </a:ext>
            </a:extLst>
          </p:cNvPr>
          <p:cNvCxnSpPr>
            <a:cxnSpLocks/>
          </p:cNvCxnSpPr>
          <p:nvPr/>
        </p:nvCxnSpPr>
        <p:spPr>
          <a:xfrm flipV="1">
            <a:off x="53504" y="1922615"/>
            <a:ext cx="2466502" cy="18685"/>
          </a:xfrm>
          <a:prstGeom prst="line">
            <a:avLst/>
          </a:prstGeom>
          <a:ln>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101DFF8E-DEF7-43CF-83E5-E9209F5D9A61}"/>
              </a:ext>
            </a:extLst>
          </p:cNvPr>
          <p:cNvSpPr txBox="1"/>
          <p:nvPr/>
        </p:nvSpPr>
        <p:spPr>
          <a:xfrm>
            <a:off x="5675886" y="1003865"/>
            <a:ext cx="3243191" cy="400110"/>
          </a:xfrm>
          <a:prstGeom prst="rect">
            <a:avLst/>
          </a:prstGeom>
          <a:noFill/>
        </p:spPr>
        <p:txBody>
          <a:bodyPr wrap="square" numCol="1" spcCol="274320" rtlCol="0">
            <a:spAutoFit/>
          </a:bodyPr>
          <a:lstStyle/>
          <a:p>
            <a:pPr algn="ctr"/>
            <a:endParaRPr lang="en-US" sz="2000" dirty="0">
              <a:latin typeface="+mj-lt"/>
            </a:endParaRPr>
          </a:p>
        </p:txBody>
      </p:sp>
      <p:sp>
        <p:nvSpPr>
          <p:cNvPr id="22" name="Freeform 35">
            <a:extLst>
              <a:ext uri="{FF2B5EF4-FFF2-40B4-BE49-F238E27FC236}">
                <a16:creationId xmlns:a16="http://schemas.microsoft.com/office/drawing/2014/main" id="{1675D670-54AC-4C14-A910-22D3085780EC}"/>
              </a:ext>
            </a:extLst>
          </p:cNvPr>
          <p:cNvSpPr>
            <a:spLocks noChangeAspect="1"/>
          </p:cNvSpPr>
          <p:nvPr/>
        </p:nvSpPr>
        <p:spPr bwMode="auto">
          <a:xfrm>
            <a:off x="6979901" y="4375587"/>
            <a:ext cx="1097280" cy="1293945"/>
          </a:xfrm>
          <a:custGeom>
            <a:avLst/>
            <a:gdLst>
              <a:gd name="T0" fmla="*/ 542 w 549"/>
              <a:gd name="T1" fmla="*/ 544 h 646"/>
              <a:gd name="T2" fmla="*/ 538 w 549"/>
              <a:gd name="T3" fmla="*/ 483 h 646"/>
              <a:gd name="T4" fmla="*/ 532 w 549"/>
              <a:gd name="T5" fmla="*/ 408 h 646"/>
              <a:gd name="T6" fmla="*/ 510 w 549"/>
              <a:gd name="T7" fmla="*/ 377 h 646"/>
              <a:gd name="T8" fmla="*/ 422 w 549"/>
              <a:gd name="T9" fmla="*/ 337 h 646"/>
              <a:gd name="T10" fmla="*/ 369 w 549"/>
              <a:gd name="T11" fmla="*/ 293 h 646"/>
              <a:gd name="T12" fmla="*/ 346 w 549"/>
              <a:gd name="T13" fmla="*/ 277 h 646"/>
              <a:gd name="T14" fmla="*/ 348 w 549"/>
              <a:gd name="T15" fmla="*/ 339 h 646"/>
              <a:gd name="T16" fmla="*/ 300 w 549"/>
              <a:gd name="T17" fmla="*/ 487 h 646"/>
              <a:gd name="T18" fmla="*/ 308 w 549"/>
              <a:gd name="T19" fmla="*/ 408 h 646"/>
              <a:gd name="T20" fmla="*/ 308 w 549"/>
              <a:gd name="T21" fmla="*/ 406 h 646"/>
              <a:gd name="T22" fmla="*/ 291 w 549"/>
              <a:gd name="T23" fmla="*/ 372 h 646"/>
              <a:gd name="T24" fmla="*/ 304 w 549"/>
              <a:gd name="T25" fmla="*/ 337 h 646"/>
              <a:gd name="T26" fmla="*/ 304 w 549"/>
              <a:gd name="T27" fmla="*/ 333 h 646"/>
              <a:gd name="T28" fmla="*/ 300 w 549"/>
              <a:gd name="T29" fmla="*/ 331 h 646"/>
              <a:gd name="T30" fmla="*/ 287 w 549"/>
              <a:gd name="T31" fmla="*/ 331 h 646"/>
              <a:gd name="T32" fmla="*/ 340 w 549"/>
              <a:gd name="T33" fmla="*/ 294 h 646"/>
              <a:gd name="T34" fmla="*/ 340 w 549"/>
              <a:gd name="T35" fmla="*/ 276 h 646"/>
              <a:gd name="T36" fmla="*/ 370 w 549"/>
              <a:gd name="T37" fmla="*/ 214 h 646"/>
              <a:gd name="T38" fmla="*/ 375 w 549"/>
              <a:gd name="T39" fmla="*/ 202 h 646"/>
              <a:gd name="T40" fmla="*/ 380 w 549"/>
              <a:gd name="T41" fmla="*/ 138 h 646"/>
              <a:gd name="T42" fmla="*/ 379 w 549"/>
              <a:gd name="T43" fmla="*/ 127 h 646"/>
              <a:gd name="T44" fmla="*/ 343 w 549"/>
              <a:gd name="T45" fmla="*/ 30 h 646"/>
              <a:gd name="T46" fmla="*/ 333 w 549"/>
              <a:gd name="T47" fmla="*/ 20 h 646"/>
              <a:gd name="T48" fmla="*/ 341 w 549"/>
              <a:gd name="T49" fmla="*/ 29 h 646"/>
              <a:gd name="T50" fmla="*/ 339 w 549"/>
              <a:gd name="T51" fmla="*/ 29 h 646"/>
              <a:gd name="T52" fmla="*/ 309 w 549"/>
              <a:gd name="T53" fmla="*/ 9 h 646"/>
              <a:gd name="T54" fmla="*/ 333 w 549"/>
              <a:gd name="T55" fmla="*/ 26 h 646"/>
              <a:gd name="T56" fmla="*/ 257 w 549"/>
              <a:gd name="T57" fmla="*/ 0 h 646"/>
              <a:gd name="T58" fmla="*/ 257 w 549"/>
              <a:gd name="T59" fmla="*/ 0 h 646"/>
              <a:gd name="T60" fmla="*/ 257 w 549"/>
              <a:gd name="T61" fmla="*/ 0 h 646"/>
              <a:gd name="T62" fmla="*/ 170 w 549"/>
              <a:gd name="T63" fmla="*/ 127 h 646"/>
              <a:gd name="T64" fmla="*/ 169 w 549"/>
              <a:gd name="T65" fmla="*/ 138 h 646"/>
              <a:gd name="T66" fmla="*/ 173 w 549"/>
              <a:gd name="T67" fmla="*/ 202 h 646"/>
              <a:gd name="T68" fmla="*/ 178 w 549"/>
              <a:gd name="T69" fmla="*/ 214 h 646"/>
              <a:gd name="T70" fmla="*/ 209 w 549"/>
              <a:gd name="T71" fmla="*/ 276 h 646"/>
              <a:gd name="T72" fmla="*/ 209 w 549"/>
              <a:gd name="T73" fmla="*/ 294 h 646"/>
              <a:gd name="T74" fmla="*/ 262 w 549"/>
              <a:gd name="T75" fmla="*/ 331 h 646"/>
              <a:gd name="T76" fmla="*/ 248 w 549"/>
              <a:gd name="T77" fmla="*/ 331 h 646"/>
              <a:gd name="T78" fmla="*/ 245 w 549"/>
              <a:gd name="T79" fmla="*/ 333 h 646"/>
              <a:gd name="T80" fmla="*/ 244 w 549"/>
              <a:gd name="T81" fmla="*/ 337 h 646"/>
              <a:gd name="T82" fmla="*/ 258 w 549"/>
              <a:gd name="T83" fmla="*/ 372 h 646"/>
              <a:gd name="T84" fmla="*/ 241 w 549"/>
              <a:gd name="T85" fmla="*/ 406 h 646"/>
              <a:gd name="T86" fmla="*/ 240 w 549"/>
              <a:gd name="T87" fmla="*/ 408 h 646"/>
              <a:gd name="T88" fmla="*/ 248 w 549"/>
              <a:gd name="T89" fmla="*/ 487 h 646"/>
              <a:gd name="T90" fmla="*/ 200 w 549"/>
              <a:gd name="T91" fmla="*/ 339 h 646"/>
              <a:gd name="T92" fmla="*/ 203 w 549"/>
              <a:gd name="T93" fmla="*/ 277 h 646"/>
              <a:gd name="T94" fmla="*/ 180 w 549"/>
              <a:gd name="T95" fmla="*/ 293 h 646"/>
              <a:gd name="T96" fmla="*/ 127 w 549"/>
              <a:gd name="T97" fmla="*/ 337 h 646"/>
              <a:gd name="T98" fmla="*/ 39 w 549"/>
              <a:gd name="T99" fmla="*/ 377 h 646"/>
              <a:gd name="T100" fmla="*/ 17 w 549"/>
              <a:gd name="T101" fmla="*/ 408 h 646"/>
              <a:gd name="T102" fmla="*/ 11 w 549"/>
              <a:gd name="T103" fmla="*/ 483 h 646"/>
              <a:gd name="T104" fmla="*/ 7 w 549"/>
              <a:gd name="T105" fmla="*/ 544 h 646"/>
              <a:gd name="T106" fmla="*/ 0 w 549"/>
              <a:gd name="T107" fmla="*/ 646 h 646"/>
              <a:gd name="T108" fmla="*/ 271 w 549"/>
              <a:gd name="T109" fmla="*/ 646 h 646"/>
              <a:gd name="T110" fmla="*/ 278 w 549"/>
              <a:gd name="T111" fmla="*/ 646 h 646"/>
              <a:gd name="T112" fmla="*/ 549 w 549"/>
              <a:gd name="T113" fmla="*/ 646 h 646"/>
              <a:gd name="T114" fmla="*/ 542 w 549"/>
              <a:gd name="T115" fmla="*/ 54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9" h="646">
                <a:moveTo>
                  <a:pt x="542" y="544"/>
                </a:moveTo>
                <a:cubicBezTo>
                  <a:pt x="541" y="523"/>
                  <a:pt x="543" y="502"/>
                  <a:pt x="538" y="483"/>
                </a:cubicBezTo>
                <a:cubicBezTo>
                  <a:pt x="530" y="458"/>
                  <a:pt x="533" y="433"/>
                  <a:pt x="532" y="408"/>
                </a:cubicBezTo>
                <a:cubicBezTo>
                  <a:pt x="531" y="393"/>
                  <a:pt x="525" y="382"/>
                  <a:pt x="510" y="377"/>
                </a:cubicBezTo>
                <a:cubicBezTo>
                  <a:pt x="479" y="368"/>
                  <a:pt x="450" y="354"/>
                  <a:pt x="422" y="337"/>
                </a:cubicBezTo>
                <a:cubicBezTo>
                  <a:pt x="402" y="325"/>
                  <a:pt x="385" y="310"/>
                  <a:pt x="369" y="293"/>
                </a:cubicBezTo>
                <a:cubicBezTo>
                  <a:pt x="363" y="286"/>
                  <a:pt x="346" y="277"/>
                  <a:pt x="346" y="277"/>
                </a:cubicBezTo>
                <a:cubicBezTo>
                  <a:pt x="346" y="277"/>
                  <a:pt x="357" y="322"/>
                  <a:pt x="348" y="339"/>
                </a:cubicBezTo>
                <a:cubicBezTo>
                  <a:pt x="337" y="363"/>
                  <a:pt x="317" y="428"/>
                  <a:pt x="300" y="487"/>
                </a:cubicBezTo>
                <a:cubicBezTo>
                  <a:pt x="308" y="408"/>
                  <a:pt x="308" y="408"/>
                  <a:pt x="308" y="408"/>
                </a:cubicBezTo>
                <a:cubicBezTo>
                  <a:pt x="309" y="408"/>
                  <a:pt x="308" y="407"/>
                  <a:pt x="308" y="406"/>
                </a:cubicBezTo>
                <a:cubicBezTo>
                  <a:pt x="291" y="372"/>
                  <a:pt x="291" y="372"/>
                  <a:pt x="291" y="372"/>
                </a:cubicBezTo>
                <a:cubicBezTo>
                  <a:pt x="304" y="337"/>
                  <a:pt x="304" y="337"/>
                  <a:pt x="304" y="337"/>
                </a:cubicBezTo>
                <a:cubicBezTo>
                  <a:pt x="305" y="335"/>
                  <a:pt x="305" y="334"/>
                  <a:pt x="304" y="333"/>
                </a:cubicBezTo>
                <a:cubicBezTo>
                  <a:pt x="303" y="332"/>
                  <a:pt x="302" y="331"/>
                  <a:pt x="300" y="331"/>
                </a:cubicBezTo>
                <a:cubicBezTo>
                  <a:pt x="287" y="331"/>
                  <a:pt x="287" y="331"/>
                  <a:pt x="287" y="331"/>
                </a:cubicBezTo>
                <a:cubicBezTo>
                  <a:pt x="340" y="294"/>
                  <a:pt x="340" y="294"/>
                  <a:pt x="340" y="294"/>
                </a:cubicBezTo>
                <a:cubicBezTo>
                  <a:pt x="340" y="276"/>
                  <a:pt x="340" y="276"/>
                  <a:pt x="340" y="276"/>
                </a:cubicBezTo>
                <a:cubicBezTo>
                  <a:pt x="357" y="258"/>
                  <a:pt x="370" y="214"/>
                  <a:pt x="370" y="214"/>
                </a:cubicBezTo>
                <a:cubicBezTo>
                  <a:pt x="370" y="214"/>
                  <a:pt x="376" y="213"/>
                  <a:pt x="375" y="202"/>
                </a:cubicBezTo>
                <a:cubicBezTo>
                  <a:pt x="375" y="190"/>
                  <a:pt x="395" y="145"/>
                  <a:pt x="380" y="138"/>
                </a:cubicBezTo>
                <a:cubicBezTo>
                  <a:pt x="380" y="138"/>
                  <a:pt x="376" y="137"/>
                  <a:pt x="379" y="127"/>
                </a:cubicBezTo>
                <a:cubicBezTo>
                  <a:pt x="397" y="57"/>
                  <a:pt x="368" y="30"/>
                  <a:pt x="343" y="30"/>
                </a:cubicBezTo>
                <a:cubicBezTo>
                  <a:pt x="338" y="22"/>
                  <a:pt x="333" y="20"/>
                  <a:pt x="333" y="20"/>
                </a:cubicBezTo>
                <a:cubicBezTo>
                  <a:pt x="336" y="22"/>
                  <a:pt x="339" y="26"/>
                  <a:pt x="341" y="29"/>
                </a:cubicBezTo>
                <a:cubicBezTo>
                  <a:pt x="339" y="29"/>
                  <a:pt x="339" y="29"/>
                  <a:pt x="339" y="29"/>
                </a:cubicBezTo>
                <a:cubicBezTo>
                  <a:pt x="324" y="11"/>
                  <a:pt x="309" y="9"/>
                  <a:pt x="309" y="9"/>
                </a:cubicBezTo>
                <a:cubicBezTo>
                  <a:pt x="317" y="12"/>
                  <a:pt x="327" y="19"/>
                  <a:pt x="333" y="26"/>
                </a:cubicBezTo>
                <a:cubicBezTo>
                  <a:pt x="325" y="20"/>
                  <a:pt x="295" y="0"/>
                  <a:pt x="257" y="0"/>
                </a:cubicBezTo>
                <a:cubicBezTo>
                  <a:pt x="257" y="0"/>
                  <a:pt x="257" y="0"/>
                  <a:pt x="257" y="0"/>
                </a:cubicBezTo>
                <a:cubicBezTo>
                  <a:pt x="257" y="0"/>
                  <a:pt x="257" y="0"/>
                  <a:pt x="257" y="0"/>
                </a:cubicBezTo>
                <a:cubicBezTo>
                  <a:pt x="217" y="0"/>
                  <a:pt x="146" y="35"/>
                  <a:pt x="170" y="127"/>
                </a:cubicBezTo>
                <a:cubicBezTo>
                  <a:pt x="172" y="137"/>
                  <a:pt x="169" y="138"/>
                  <a:pt x="169" y="138"/>
                </a:cubicBezTo>
                <a:cubicBezTo>
                  <a:pt x="154" y="145"/>
                  <a:pt x="173" y="190"/>
                  <a:pt x="173" y="202"/>
                </a:cubicBezTo>
                <a:cubicBezTo>
                  <a:pt x="173" y="213"/>
                  <a:pt x="178" y="214"/>
                  <a:pt x="178" y="214"/>
                </a:cubicBezTo>
                <a:cubicBezTo>
                  <a:pt x="178" y="214"/>
                  <a:pt x="191" y="258"/>
                  <a:pt x="209" y="276"/>
                </a:cubicBezTo>
                <a:cubicBezTo>
                  <a:pt x="209" y="294"/>
                  <a:pt x="209" y="294"/>
                  <a:pt x="209" y="294"/>
                </a:cubicBezTo>
                <a:cubicBezTo>
                  <a:pt x="262" y="331"/>
                  <a:pt x="262" y="331"/>
                  <a:pt x="262" y="331"/>
                </a:cubicBezTo>
                <a:cubicBezTo>
                  <a:pt x="248" y="331"/>
                  <a:pt x="248" y="331"/>
                  <a:pt x="248" y="331"/>
                </a:cubicBezTo>
                <a:cubicBezTo>
                  <a:pt x="247" y="331"/>
                  <a:pt x="246" y="332"/>
                  <a:pt x="245" y="333"/>
                </a:cubicBezTo>
                <a:cubicBezTo>
                  <a:pt x="244" y="334"/>
                  <a:pt x="244" y="335"/>
                  <a:pt x="244" y="337"/>
                </a:cubicBezTo>
                <a:cubicBezTo>
                  <a:pt x="258" y="372"/>
                  <a:pt x="258" y="372"/>
                  <a:pt x="258" y="372"/>
                </a:cubicBezTo>
                <a:cubicBezTo>
                  <a:pt x="241" y="406"/>
                  <a:pt x="241" y="406"/>
                  <a:pt x="241" y="406"/>
                </a:cubicBezTo>
                <a:cubicBezTo>
                  <a:pt x="240" y="407"/>
                  <a:pt x="240" y="408"/>
                  <a:pt x="240" y="408"/>
                </a:cubicBezTo>
                <a:cubicBezTo>
                  <a:pt x="248" y="487"/>
                  <a:pt x="248" y="487"/>
                  <a:pt x="248" y="487"/>
                </a:cubicBezTo>
                <a:cubicBezTo>
                  <a:pt x="231" y="428"/>
                  <a:pt x="212" y="363"/>
                  <a:pt x="200" y="339"/>
                </a:cubicBezTo>
                <a:cubicBezTo>
                  <a:pt x="192" y="322"/>
                  <a:pt x="203" y="277"/>
                  <a:pt x="203" y="277"/>
                </a:cubicBezTo>
                <a:cubicBezTo>
                  <a:pt x="203" y="277"/>
                  <a:pt x="186" y="286"/>
                  <a:pt x="180" y="293"/>
                </a:cubicBezTo>
                <a:cubicBezTo>
                  <a:pt x="164" y="310"/>
                  <a:pt x="147" y="325"/>
                  <a:pt x="127" y="337"/>
                </a:cubicBezTo>
                <a:cubicBezTo>
                  <a:pt x="99" y="354"/>
                  <a:pt x="70" y="368"/>
                  <a:pt x="39" y="377"/>
                </a:cubicBezTo>
                <a:cubicBezTo>
                  <a:pt x="23" y="382"/>
                  <a:pt x="17" y="393"/>
                  <a:pt x="17" y="408"/>
                </a:cubicBezTo>
                <a:cubicBezTo>
                  <a:pt x="16" y="433"/>
                  <a:pt x="18" y="458"/>
                  <a:pt x="11" y="483"/>
                </a:cubicBezTo>
                <a:cubicBezTo>
                  <a:pt x="5" y="502"/>
                  <a:pt x="8" y="523"/>
                  <a:pt x="7" y="544"/>
                </a:cubicBezTo>
                <a:cubicBezTo>
                  <a:pt x="5" y="578"/>
                  <a:pt x="2" y="612"/>
                  <a:pt x="0" y="646"/>
                </a:cubicBezTo>
                <a:cubicBezTo>
                  <a:pt x="271" y="646"/>
                  <a:pt x="271" y="646"/>
                  <a:pt x="271" y="646"/>
                </a:cubicBezTo>
                <a:cubicBezTo>
                  <a:pt x="278" y="646"/>
                  <a:pt x="278" y="646"/>
                  <a:pt x="278" y="646"/>
                </a:cubicBezTo>
                <a:cubicBezTo>
                  <a:pt x="549" y="646"/>
                  <a:pt x="549" y="646"/>
                  <a:pt x="549" y="646"/>
                </a:cubicBezTo>
                <a:cubicBezTo>
                  <a:pt x="547" y="612"/>
                  <a:pt x="544" y="578"/>
                  <a:pt x="542" y="54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15EE5BD0-948E-4C87-90F6-BB482C76499F}"/>
              </a:ext>
            </a:extLst>
          </p:cNvPr>
          <p:cNvSpPr>
            <a:spLocks/>
          </p:cNvSpPr>
          <p:nvPr/>
        </p:nvSpPr>
        <p:spPr bwMode="auto">
          <a:xfrm>
            <a:off x="5698155" y="3766119"/>
            <a:ext cx="3660775" cy="1828800"/>
          </a:xfrm>
          <a:custGeom>
            <a:avLst/>
            <a:gdLst>
              <a:gd name="T0" fmla="*/ 250 w 2681"/>
              <a:gd name="T1" fmla="*/ 1338 h 1338"/>
              <a:gd name="T2" fmla="*/ 1340 w 2681"/>
              <a:gd name="T3" fmla="*/ 251 h 1338"/>
              <a:gd name="T4" fmla="*/ 2430 w 2681"/>
              <a:gd name="T5" fmla="*/ 1338 h 1338"/>
              <a:gd name="T6" fmla="*/ 2681 w 2681"/>
              <a:gd name="T7" fmla="*/ 1338 h 1338"/>
              <a:gd name="T8" fmla="*/ 1340 w 2681"/>
              <a:gd name="T9" fmla="*/ 0 h 1338"/>
              <a:gd name="T10" fmla="*/ 0 w 2681"/>
              <a:gd name="T11" fmla="*/ 1338 h 1338"/>
              <a:gd name="T12" fmla="*/ 250 w 2681"/>
              <a:gd name="T13" fmla="*/ 1338 h 1338"/>
            </a:gdLst>
            <a:ahLst/>
            <a:cxnLst>
              <a:cxn ang="0">
                <a:pos x="T0" y="T1"/>
              </a:cxn>
              <a:cxn ang="0">
                <a:pos x="T2" y="T3"/>
              </a:cxn>
              <a:cxn ang="0">
                <a:pos x="T4" y="T5"/>
              </a:cxn>
              <a:cxn ang="0">
                <a:pos x="T6" y="T7"/>
              </a:cxn>
              <a:cxn ang="0">
                <a:pos x="T8" y="T9"/>
              </a:cxn>
              <a:cxn ang="0">
                <a:pos x="T10" y="T11"/>
              </a:cxn>
              <a:cxn ang="0">
                <a:pos x="T12" y="T13"/>
              </a:cxn>
            </a:cxnLst>
            <a:rect l="0" t="0" r="r" b="b"/>
            <a:pathLst>
              <a:path w="2681" h="1338">
                <a:moveTo>
                  <a:pt x="250" y="1338"/>
                </a:moveTo>
                <a:cubicBezTo>
                  <a:pt x="252" y="737"/>
                  <a:pt x="739" y="251"/>
                  <a:pt x="1340" y="251"/>
                </a:cubicBezTo>
                <a:cubicBezTo>
                  <a:pt x="1941" y="251"/>
                  <a:pt x="2429" y="737"/>
                  <a:pt x="2430" y="1338"/>
                </a:cubicBezTo>
                <a:cubicBezTo>
                  <a:pt x="2681" y="1338"/>
                  <a:pt x="2681" y="1338"/>
                  <a:pt x="2681" y="1338"/>
                </a:cubicBezTo>
                <a:cubicBezTo>
                  <a:pt x="2679" y="599"/>
                  <a:pt x="2080" y="0"/>
                  <a:pt x="1340" y="0"/>
                </a:cubicBezTo>
                <a:cubicBezTo>
                  <a:pt x="601" y="0"/>
                  <a:pt x="1" y="599"/>
                  <a:pt x="0" y="1338"/>
                </a:cubicBezTo>
                <a:lnTo>
                  <a:pt x="250" y="1338"/>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Oval 6">
            <a:extLst>
              <a:ext uri="{FF2B5EF4-FFF2-40B4-BE49-F238E27FC236}">
                <a16:creationId xmlns:a16="http://schemas.microsoft.com/office/drawing/2014/main" id="{9778FAB5-DB0F-4B2E-BD4B-A20385FA1934}"/>
              </a:ext>
            </a:extLst>
          </p:cNvPr>
          <p:cNvSpPr>
            <a:spLocks noChangeArrowheads="1"/>
          </p:cNvSpPr>
          <p:nvPr/>
        </p:nvSpPr>
        <p:spPr bwMode="auto">
          <a:xfrm>
            <a:off x="5850554" y="5032945"/>
            <a:ext cx="166688" cy="168275"/>
          </a:xfrm>
          <a:prstGeom prst="ellipse">
            <a:avLst/>
          </a:prstGeom>
          <a:solidFill>
            <a:schemeClr val="accent1"/>
          </a:solidFill>
          <a:ln w="28575">
            <a:solidFill>
              <a:schemeClr val="accent1">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7" name="Oval 7">
            <a:extLst>
              <a:ext uri="{FF2B5EF4-FFF2-40B4-BE49-F238E27FC236}">
                <a16:creationId xmlns:a16="http://schemas.microsoft.com/office/drawing/2014/main" id="{524D3C69-DA22-4E07-AA3A-EEDE25516191}"/>
              </a:ext>
            </a:extLst>
          </p:cNvPr>
          <p:cNvSpPr>
            <a:spLocks noChangeArrowheads="1"/>
          </p:cNvSpPr>
          <p:nvPr/>
        </p:nvSpPr>
        <p:spPr bwMode="auto">
          <a:xfrm>
            <a:off x="6874492" y="3962970"/>
            <a:ext cx="168275" cy="169863"/>
          </a:xfrm>
          <a:prstGeom prst="ellipse">
            <a:avLst/>
          </a:prstGeom>
          <a:solidFill>
            <a:schemeClr val="accent3"/>
          </a:solidFill>
          <a:ln w="28575">
            <a:solidFill>
              <a:schemeClr val="accent3">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75C9296-841A-4028-AD94-184EBD4A75D9}"/>
              </a:ext>
            </a:extLst>
          </p:cNvPr>
          <p:cNvSpPr>
            <a:spLocks noChangeArrowheads="1"/>
          </p:cNvSpPr>
          <p:nvPr/>
        </p:nvSpPr>
        <p:spPr bwMode="auto">
          <a:xfrm>
            <a:off x="6218855" y="4388420"/>
            <a:ext cx="168275" cy="169863"/>
          </a:xfrm>
          <a:prstGeom prst="ellipse">
            <a:avLst/>
          </a:prstGeom>
          <a:solidFill>
            <a:schemeClr val="accent2"/>
          </a:solidFill>
          <a:ln w="28575">
            <a:solidFill>
              <a:schemeClr val="accent2">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9" name="Oval 28">
            <a:extLst>
              <a:ext uri="{FF2B5EF4-FFF2-40B4-BE49-F238E27FC236}">
                <a16:creationId xmlns:a16="http://schemas.microsoft.com/office/drawing/2014/main" id="{10E810BD-1D59-470F-B4E8-617055089391}"/>
              </a:ext>
            </a:extLst>
          </p:cNvPr>
          <p:cNvSpPr>
            <a:spLocks noChangeArrowheads="1"/>
          </p:cNvSpPr>
          <p:nvPr/>
        </p:nvSpPr>
        <p:spPr bwMode="auto">
          <a:xfrm>
            <a:off x="8639791" y="4388420"/>
            <a:ext cx="166688" cy="169863"/>
          </a:xfrm>
          <a:prstGeom prst="ellipse">
            <a:avLst/>
          </a:prstGeom>
          <a:solidFill>
            <a:schemeClr val="accent5"/>
          </a:solidFill>
          <a:ln w="28575">
            <a:solidFill>
              <a:schemeClr val="accent5">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30" name="Oval 29">
            <a:extLst>
              <a:ext uri="{FF2B5EF4-FFF2-40B4-BE49-F238E27FC236}">
                <a16:creationId xmlns:a16="http://schemas.microsoft.com/office/drawing/2014/main" id="{7F15F74B-7198-4084-AECD-A839E36FE27F}"/>
              </a:ext>
            </a:extLst>
          </p:cNvPr>
          <p:cNvSpPr>
            <a:spLocks noChangeArrowheads="1"/>
          </p:cNvSpPr>
          <p:nvPr/>
        </p:nvSpPr>
        <p:spPr bwMode="auto">
          <a:xfrm>
            <a:off x="8015904" y="3962970"/>
            <a:ext cx="166688" cy="169863"/>
          </a:xfrm>
          <a:prstGeom prst="ellipse">
            <a:avLst/>
          </a:prstGeom>
          <a:solidFill>
            <a:schemeClr val="accent4"/>
          </a:solidFill>
          <a:ln w="28575">
            <a:solidFill>
              <a:schemeClr val="accent4">
                <a:lumMod val="20000"/>
                <a:lumOff val="8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31" name="Oval 11">
            <a:extLst>
              <a:ext uri="{FF2B5EF4-FFF2-40B4-BE49-F238E27FC236}">
                <a16:creationId xmlns:a16="http://schemas.microsoft.com/office/drawing/2014/main" id="{4D0A8771-7882-4B8F-AC9E-F926A4113225}"/>
              </a:ext>
            </a:extLst>
          </p:cNvPr>
          <p:cNvSpPr>
            <a:spLocks noChangeArrowheads="1"/>
          </p:cNvSpPr>
          <p:nvPr/>
        </p:nvSpPr>
        <p:spPr bwMode="auto">
          <a:xfrm>
            <a:off x="9030317" y="5032945"/>
            <a:ext cx="168275" cy="168275"/>
          </a:xfrm>
          <a:prstGeom prst="ellipse">
            <a:avLst/>
          </a:prstGeom>
          <a:solidFill>
            <a:schemeClr val="accent6"/>
          </a:solidFill>
          <a:ln w="28575">
            <a:solidFill>
              <a:schemeClr val="accent6">
                <a:lumMod val="10000"/>
                <a:lumOff val="90000"/>
              </a:schemeClr>
            </a:solidFill>
          </a:ln>
        </p:spPr>
        <p:txBody>
          <a:bodyPr vert="horz" wrap="square" lIns="91440" tIns="45720" rIns="91440" bIns="45720" numCol="1" anchor="t" anchorCtr="0" compatLnSpc="1">
            <a:prstTxWarp prst="textNoShape">
              <a:avLst/>
            </a:prstTxWarp>
          </a:bodyPr>
          <a:lstStyle/>
          <a:p>
            <a:endParaRPr lang="en-US" dirty="0"/>
          </a:p>
        </p:txBody>
      </p:sp>
      <p:cxnSp>
        <p:nvCxnSpPr>
          <p:cNvPr id="32" name="Elbow Connector 44">
            <a:extLst>
              <a:ext uri="{FF2B5EF4-FFF2-40B4-BE49-F238E27FC236}">
                <a16:creationId xmlns:a16="http://schemas.microsoft.com/office/drawing/2014/main" id="{068CCADF-91C1-406C-8759-4C73227B6245}"/>
              </a:ext>
            </a:extLst>
          </p:cNvPr>
          <p:cNvCxnSpPr/>
          <p:nvPr/>
        </p:nvCxnSpPr>
        <p:spPr>
          <a:xfrm rot="16200000" flipV="1">
            <a:off x="5386752" y="4566471"/>
            <a:ext cx="558800" cy="542422"/>
          </a:xfrm>
          <a:prstGeom prst="bentConnector3">
            <a:avLst>
              <a:gd name="adj1" fmla="val 100207"/>
            </a:avLst>
          </a:prstGeom>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E034B2B-BFD9-4D4D-BBB1-DFFFFA086DC6}"/>
              </a:ext>
            </a:extLst>
          </p:cNvPr>
          <p:cNvGrpSpPr/>
          <p:nvPr/>
        </p:nvGrpSpPr>
        <p:grpSpPr>
          <a:xfrm>
            <a:off x="2362686" y="4200016"/>
            <a:ext cx="3542022" cy="792405"/>
            <a:chOff x="-342750" y="2436362"/>
            <a:chExt cx="2581045" cy="821188"/>
          </a:xfrm>
        </p:grpSpPr>
        <p:sp>
          <p:nvSpPr>
            <p:cNvPr id="34" name="TextBox 33">
              <a:extLst>
                <a:ext uri="{FF2B5EF4-FFF2-40B4-BE49-F238E27FC236}">
                  <a16:creationId xmlns:a16="http://schemas.microsoft.com/office/drawing/2014/main" id="{68E4648B-6C2F-418F-9BDB-3A080806DBD0}"/>
                </a:ext>
              </a:extLst>
            </p:cNvPr>
            <p:cNvSpPr txBox="1"/>
            <p:nvPr/>
          </p:nvSpPr>
          <p:spPr>
            <a:xfrm>
              <a:off x="-342750" y="2436362"/>
              <a:ext cx="2581045" cy="606016"/>
            </a:xfrm>
            <a:prstGeom prst="rect">
              <a:avLst/>
            </a:prstGeom>
            <a:noFill/>
          </p:spPr>
          <p:txBody>
            <a:bodyPr wrap="square" numCol="1" spcCol="640080" rtlCol="0">
              <a:spAutoFit/>
            </a:bodyPr>
            <a:lstStyle/>
            <a:p>
              <a:pPr algn="ctr"/>
              <a:r>
                <a:rPr lang="en-US" sz="1600" dirty="0" err="1">
                  <a:latin typeface="Lucida Sans Unicode" panose="020B0602030504020204" pitchFamily="34" charset="0"/>
                  <a:cs typeface="Lucida Sans Unicode" panose="020B0602030504020204" pitchFamily="34" charset="0"/>
                </a:rPr>
                <a:t>Affichage</a:t>
              </a:r>
              <a:r>
                <a:rPr lang="en-US" sz="1600" dirty="0">
                  <a:latin typeface="Lucida Sans Unicode" panose="020B0602030504020204" pitchFamily="34" charset="0"/>
                  <a:cs typeface="Lucida Sans Unicode" panose="020B0602030504020204" pitchFamily="34" charset="0"/>
                </a:rPr>
                <a:t> &amp; </a:t>
              </a:r>
              <a:r>
                <a:rPr lang="en-US" sz="1600" dirty="0" err="1">
                  <a:latin typeface="Lucida Sans Unicode" panose="020B0602030504020204" pitchFamily="34" charset="0"/>
                  <a:cs typeface="Lucida Sans Unicode" panose="020B0602030504020204" pitchFamily="34" charset="0"/>
                </a:rPr>
                <a:t>suivi</a:t>
              </a:r>
              <a:r>
                <a:rPr lang="en-US" sz="1600" dirty="0">
                  <a:latin typeface="Lucida Sans Unicode" panose="020B0602030504020204" pitchFamily="34" charset="0"/>
                  <a:cs typeface="Lucida Sans Unicode" panose="020B0602030504020204" pitchFamily="34" charset="0"/>
                </a:rPr>
                <a:t> de </a:t>
              </a:r>
              <a:r>
                <a:rPr lang="en-US" sz="1600" dirty="0" err="1">
                  <a:latin typeface="Lucida Sans Unicode" panose="020B0602030504020204" pitchFamily="34" charset="0"/>
                  <a:cs typeface="Lucida Sans Unicode" panose="020B0602030504020204" pitchFamily="34" charset="0"/>
                </a:rPr>
                <a:t>l’ensemble</a:t>
              </a:r>
              <a:r>
                <a:rPr lang="en-US" sz="1600" dirty="0">
                  <a:latin typeface="Lucida Sans Unicode" panose="020B0602030504020204" pitchFamily="34" charset="0"/>
                  <a:cs typeface="Lucida Sans Unicode" panose="020B0602030504020204" pitchFamily="34" charset="0"/>
                </a:rPr>
                <a:t> des </a:t>
              </a:r>
              <a:r>
                <a:rPr lang="en-US" sz="1600" dirty="0" err="1">
                  <a:latin typeface="Lucida Sans Unicode" panose="020B0602030504020204" pitchFamily="34" charset="0"/>
                  <a:cs typeface="Lucida Sans Unicode" panose="020B0602030504020204" pitchFamily="34" charset="0"/>
                </a:rPr>
                <a:t>demandes</a:t>
              </a: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d’achat</a:t>
              </a:r>
              <a:endParaRPr lang="en-US" sz="1600" dirty="0">
                <a:latin typeface="Lucida Sans Unicode" panose="020B0602030504020204" pitchFamily="34" charset="0"/>
                <a:cs typeface="Lucida Sans Unicode" panose="020B0602030504020204" pitchFamily="34" charset="0"/>
              </a:endParaRPr>
            </a:p>
          </p:txBody>
        </p:sp>
        <p:sp>
          <p:nvSpPr>
            <p:cNvPr id="35" name="TextBox 34">
              <a:extLst>
                <a:ext uri="{FF2B5EF4-FFF2-40B4-BE49-F238E27FC236}">
                  <a16:creationId xmlns:a16="http://schemas.microsoft.com/office/drawing/2014/main" id="{7A3DA1BB-D089-469C-A034-4C8EFAD89560}"/>
                </a:ext>
              </a:extLst>
            </p:cNvPr>
            <p:cNvSpPr txBox="1"/>
            <p:nvPr/>
          </p:nvSpPr>
          <p:spPr>
            <a:xfrm flipH="1">
              <a:off x="2115591" y="2611219"/>
              <a:ext cx="45719" cy="646331"/>
            </a:xfrm>
            <a:prstGeom prst="rect">
              <a:avLst/>
            </a:prstGeom>
            <a:noFill/>
          </p:spPr>
          <p:txBody>
            <a:bodyPr wrap="square" rtlCol="0">
              <a:spAutoFit/>
            </a:bodyPr>
            <a:lstStyle/>
            <a:p>
              <a:endParaRPr lang="en-US" sz="3600" dirty="0">
                <a:solidFill>
                  <a:schemeClr val="accent1"/>
                </a:solidFill>
                <a:latin typeface="+mj-lt"/>
              </a:endParaRPr>
            </a:p>
          </p:txBody>
        </p:sp>
      </p:grpSp>
      <p:cxnSp>
        <p:nvCxnSpPr>
          <p:cNvPr id="36" name="Elbow Connector 48">
            <a:extLst>
              <a:ext uri="{FF2B5EF4-FFF2-40B4-BE49-F238E27FC236}">
                <a16:creationId xmlns:a16="http://schemas.microsoft.com/office/drawing/2014/main" id="{D6DA882A-870C-470A-B62D-0AB770E349FD}"/>
              </a:ext>
            </a:extLst>
          </p:cNvPr>
          <p:cNvCxnSpPr/>
          <p:nvPr/>
        </p:nvCxnSpPr>
        <p:spPr>
          <a:xfrm rot="16200000" flipV="1">
            <a:off x="5600375" y="3770409"/>
            <a:ext cx="855882" cy="542422"/>
          </a:xfrm>
          <a:prstGeom prst="bentConnector3">
            <a:avLst>
              <a:gd name="adj1" fmla="val 99776"/>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FB94158-FAE4-43F6-8050-FBFC9C44A9D9}"/>
              </a:ext>
            </a:extLst>
          </p:cNvPr>
          <p:cNvGrpSpPr/>
          <p:nvPr/>
        </p:nvGrpSpPr>
        <p:grpSpPr>
          <a:xfrm>
            <a:off x="2688754" y="3241806"/>
            <a:ext cx="3357912" cy="848695"/>
            <a:chOff x="203217" y="2408855"/>
            <a:chExt cx="2267146" cy="848695"/>
          </a:xfrm>
        </p:grpSpPr>
        <p:sp>
          <p:nvSpPr>
            <p:cNvPr id="38" name="TextBox 37">
              <a:extLst>
                <a:ext uri="{FF2B5EF4-FFF2-40B4-BE49-F238E27FC236}">
                  <a16:creationId xmlns:a16="http://schemas.microsoft.com/office/drawing/2014/main" id="{C1018DFF-9168-4692-A0CF-7013D3098F13}"/>
                </a:ext>
              </a:extLst>
            </p:cNvPr>
            <p:cNvSpPr txBox="1"/>
            <p:nvPr/>
          </p:nvSpPr>
          <p:spPr>
            <a:xfrm>
              <a:off x="203217" y="2408855"/>
              <a:ext cx="2267146" cy="584775"/>
            </a:xfrm>
            <a:prstGeom prst="rect">
              <a:avLst/>
            </a:prstGeom>
            <a:noFill/>
          </p:spPr>
          <p:txBody>
            <a:bodyPr wrap="square" numCol="1" spcCol="640080" rtlCol="0">
              <a:spAutoFit/>
            </a:bodyPr>
            <a:lstStyle/>
            <a:p>
              <a:pPr algn="ctr"/>
              <a:r>
                <a:rPr lang="en-US" sz="1600" dirty="0" err="1">
                  <a:latin typeface="Lucida Sans Unicode" panose="020B0602030504020204" pitchFamily="34" charset="0"/>
                  <a:cs typeface="Lucida Sans Unicode" panose="020B0602030504020204" pitchFamily="34" charset="0"/>
                </a:rPr>
                <a:t>Affichage</a:t>
              </a:r>
              <a:r>
                <a:rPr lang="en-US" sz="1600" dirty="0">
                  <a:latin typeface="Lucida Sans Unicode" panose="020B0602030504020204" pitchFamily="34" charset="0"/>
                  <a:cs typeface="Lucida Sans Unicode" panose="020B0602030504020204" pitchFamily="34" charset="0"/>
                </a:rPr>
                <a:t> &amp; </a:t>
              </a:r>
              <a:r>
                <a:rPr lang="en-US" sz="1600" dirty="0" err="1">
                  <a:latin typeface="Lucida Sans Unicode" panose="020B0602030504020204" pitchFamily="34" charset="0"/>
                  <a:cs typeface="Lucida Sans Unicode" panose="020B0602030504020204" pitchFamily="34" charset="0"/>
                </a:rPr>
                <a:t>suivi</a:t>
              </a:r>
              <a:r>
                <a:rPr lang="en-US" sz="1600" dirty="0">
                  <a:latin typeface="Lucida Sans Unicode" panose="020B0602030504020204" pitchFamily="34" charset="0"/>
                  <a:cs typeface="Lucida Sans Unicode" panose="020B0602030504020204" pitchFamily="34" charset="0"/>
                </a:rPr>
                <a:t> de </a:t>
              </a:r>
              <a:r>
                <a:rPr lang="en-US" sz="1600" dirty="0" err="1">
                  <a:latin typeface="Lucida Sans Unicode" panose="020B0602030504020204" pitchFamily="34" charset="0"/>
                  <a:cs typeface="Lucida Sans Unicode" panose="020B0602030504020204" pitchFamily="34" charset="0"/>
                </a:rPr>
                <a:t>l’ensemble</a:t>
              </a:r>
              <a:r>
                <a:rPr lang="en-US" sz="1600" dirty="0">
                  <a:latin typeface="Lucida Sans Unicode" panose="020B0602030504020204" pitchFamily="34" charset="0"/>
                  <a:cs typeface="Lucida Sans Unicode" panose="020B0602030504020204" pitchFamily="34" charset="0"/>
                </a:rPr>
                <a:t> des </a:t>
              </a:r>
              <a:r>
                <a:rPr lang="en-US" sz="1600" dirty="0" err="1">
                  <a:latin typeface="Lucida Sans Unicode" panose="020B0602030504020204" pitchFamily="34" charset="0"/>
                  <a:cs typeface="Lucida Sans Unicode" panose="020B0602030504020204" pitchFamily="34" charset="0"/>
                </a:rPr>
                <a:t>commandes</a:t>
              </a:r>
              <a:endParaRPr lang="en-US" sz="1600" dirty="0">
                <a:latin typeface="Lucida Sans Unicode" panose="020B0602030504020204" pitchFamily="34" charset="0"/>
                <a:cs typeface="Lucida Sans Unicode" panose="020B0602030504020204" pitchFamily="34" charset="0"/>
              </a:endParaRPr>
            </a:p>
          </p:txBody>
        </p:sp>
        <p:sp>
          <p:nvSpPr>
            <p:cNvPr id="39" name="TextBox 38">
              <a:extLst>
                <a:ext uri="{FF2B5EF4-FFF2-40B4-BE49-F238E27FC236}">
                  <a16:creationId xmlns:a16="http://schemas.microsoft.com/office/drawing/2014/main" id="{6751B18A-5463-4B0E-9F54-A8F6C5A7BE58}"/>
                </a:ext>
              </a:extLst>
            </p:cNvPr>
            <p:cNvSpPr txBox="1"/>
            <p:nvPr/>
          </p:nvSpPr>
          <p:spPr>
            <a:xfrm flipH="1">
              <a:off x="2115591" y="2611219"/>
              <a:ext cx="45719" cy="646331"/>
            </a:xfrm>
            <a:prstGeom prst="rect">
              <a:avLst/>
            </a:prstGeom>
            <a:noFill/>
          </p:spPr>
          <p:txBody>
            <a:bodyPr wrap="square" rtlCol="0">
              <a:spAutoFit/>
            </a:bodyPr>
            <a:lstStyle/>
            <a:p>
              <a:endParaRPr lang="en-US" sz="3600" dirty="0">
                <a:solidFill>
                  <a:schemeClr val="accent2"/>
                </a:solidFill>
                <a:latin typeface="+mj-lt"/>
              </a:endParaRPr>
            </a:p>
          </p:txBody>
        </p:sp>
      </p:grpSp>
      <p:cxnSp>
        <p:nvCxnSpPr>
          <p:cNvPr id="40" name="Elbow Connector 54">
            <a:extLst>
              <a:ext uri="{FF2B5EF4-FFF2-40B4-BE49-F238E27FC236}">
                <a16:creationId xmlns:a16="http://schemas.microsoft.com/office/drawing/2014/main" id="{885A77A8-DCBD-433F-895E-7BE985EEEA00}"/>
              </a:ext>
            </a:extLst>
          </p:cNvPr>
          <p:cNvCxnSpPr/>
          <p:nvPr/>
        </p:nvCxnSpPr>
        <p:spPr>
          <a:xfrm rot="16200000" flipV="1">
            <a:off x="6040527" y="2975657"/>
            <a:ext cx="1163134" cy="651769"/>
          </a:xfrm>
          <a:prstGeom prst="bentConnector3">
            <a:avLst>
              <a:gd name="adj1" fmla="val 100028"/>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9DCDD1E-3E59-48DA-9DB5-B2B6D510653E}"/>
              </a:ext>
            </a:extLst>
          </p:cNvPr>
          <p:cNvGrpSpPr/>
          <p:nvPr/>
        </p:nvGrpSpPr>
        <p:grpSpPr>
          <a:xfrm>
            <a:off x="2891723" y="2389388"/>
            <a:ext cx="3639077" cy="830193"/>
            <a:chOff x="242901" y="2427357"/>
            <a:chExt cx="2191009" cy="830193"/>
          </a:xfrm>
        </p:grpSpPr>
        <p:sp>
          <p:nvSpPr>
            <p:cNvPr id="43" name="TextBox 42">
              <a:extLst>
                <a:ext uri="{FF2B5EF4-FFF2-40B4-BE49-F238E27FC236}">
                  <a16:creationId xmlns:a16="http://schemas.microsoft.com/office/drawing/2014/main" id="{6D2593A3-07F4-4DBE-9526-5C8E0E26F26E}"/>
                </a:ext>
              </a:extLst>
            </p:cNvPr>
            <p:cNvSpPr txBox="1"/>
            <p:nvPr/>
          </p:nvSpPr>
          <p:spPr>
            <a:xfrm>
              <a:off x="242901" y="2427357"/>
              <a:ext cx="2191009" cy="584775"/>
            </a:xfrm>
            <a:prstGeom prst="rect">
              <a:avLst/>
            </a:prstGeom>
            <a:noFill/>
          </p:spPr>
          <p:txBody>
            <a:bodyPr wrap="square" numCol="1" spcCol="640080" rtlCol="0">
              <a:spAutoFit/>
            </a:bodyPr>
            <a:lstStyle/>
            <a:p>
              <a:pPr algn="ctr"/>
              <a:r>
                <a:rPr lang="en-US" sz="1600" dirty="0" err="1">
                  <a:latin typeface="Lucida Sans Unicode" panose="020B0602030504020204" pitchFamily="34" charset="0"/>
                  <a:cs typeface="Lucida Sans Unicode" panose="020B0602030504020204" pitchFamily="34" charset="0"/>
                </a:rPr>
                <a:t>Affichage</a:t>
              </a:r>
              <a:r>
                <a:rPr lang="en-US" sz="1600" dirty="0">
                  <a:latin typeface="Lucida Sans Unicode" panose="020B0602030504020204" pitchFamily="34" charset="0"/>
                  <a:cs typeface="Lucida Sans Unicode" panose="020B0602030504020204" pitchFamily="34" charset="0"/>
                </a:rPr>
                <a:t> &amp; </a:t>
              </a:r>
              <a:r>
                <a:rPr lang="en-US" sz="1600" dirty="0" err="1">
                  <a:latin typeface="Lucida Sans Unicode" panose="020B0602030504020204" pitchFamily="34" charset="0"/>
                  <a:cs typeface="Lucida Sans Unicode" panose="020B0602030504020204" pitchFamily="34" charset="0"/>
                </a:rPr>
                <a:t>suivi</a:t>
              </a:r>
              <a:r>
                <a:rPr lang="en-US" sz="1600" dirty="0">
                  <a:latin typeface="Lucida Sans Unicode" panose="020B0602030504020204" pitchFamily="34" charset="0"/>
                  <a:cs typeface="Lucida Sans Unicode" panose="020B0602030504020204" pitchFamily="34" charset="0"/>
                </a:rPr>
                <a:t> de </a:t>
              </a:r>
              <a:r>
                <a:rPr lang="en-US" sz="1600" dirty="0" err="1">
                  <a:latin typeface="Lucida Sans Unicode" panose="020B0602030504020204" pitchFamily="34" charset="0"/>
                  <a:cs typeface="Lucida Sans Unicode" panose="020B0602030504020204" pitchFamily="34" charset="0"/>
                </a:rPr>
                <a:t>l’ensemble</a:t>
              </a:r>
              <a:r>
                <a:rPr lang="en-US" sz="1600" dirty="0">
                  <a:latin typeface="Lucida Sans Unicode" panose="020B0602030504020204" pitchFamily="34" charset="0"/>
                  <a:cs typeface="Lucida Sans Unicode" panose="020B0602030504020204" pitchFamily="34" charset="0"/>
                </a:rPr>
                <a:t> des factures</a:t>
              </a:r>
            </a:p>
          </p:txBody>
        </p:sp>
        <p:sp>
          <p:nvSpPr>
            <p:cNvPr id="44" name="TextBox 43">
              <a:extLst>
                <a:ext uri="{FF2B5EF4-FFF2-40B4-BE49-F238E27FC236}">
                  <a16:creationId xmlns:a16="http://schemas.microsoft.com/office/drawing/2014/main" id="{C214A0A1-9839-4B25-8C7C-97BD2BBE78CF}"/>
                </a:ext>
              </a:extLst>
            </p:cNvPr>
            <p:cNvSpPr txBox="1"/>
            <p:nvPr/>
          </p:nvSpPr>
          <p:spPr>
            <a:xfrm>
              <a:off x="2069872" y="2611219"/>
              <a:ext cx="45719" cy="646331"/>
            </a:xfrm>
            <a:prstGeom prst="rect">
              <a:avLst/>
            </a:prstGeom>
            <a:noFill/>
          </p:spPr>
          <p:txBody>
            <a:bodyPr wrap="square" rtlCol="0">
              <a:spAutoFit/>
            </a:bodyPr>
            <a:lstStyle/>
            <a:p>
              <a:endParaRPr lang="en-US" sz="3600" dirty="0">
                <a:solidFill>
                  <a:schemeClr val="accent3"/>
                </a:solidFill>
                <a:latin typeface="+mj-lt"/>
              </a:endParaRPr>
            </a:p>
          </p:txBody>
        </p:sp>
      </p:grpSp>
      <p:cxnSp>
        <p:nvCxnSpPr>
          <p:cNvPr id="45" name="Elbow Connector 63">
            <a:extLst>
              <a:ext uri="{FF2B5EF4-FFF2-40B4-BE49-F238E27FC236}">
                <a16:creationId xmlns:a16="http://schemas.microsoft.com/office/drawing/2014/main" id="{247442A2-7DEB-46C8-A2FE-39E902EA19ED}"/>
              </a:ext>
            </a:extLst>
          </p:cNvPr>
          <p:cNvCxnSpPr/>
          <p:nvPr/>
        </p:nvCxnSpPr>
        <p:spPr>
          <a:xfrm rot="5400000" flipH="1" flipV="1">
            <a:off x="9106264" y="4566470"/>
            <a:ext cx="558800" cy="542422"/>
          </a:xfrm>
          <a:prstGeom prst="bentConnector3">
            <a:avLst>
              <a:gd name="adj1" fmla="val 100207"/>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040C3F0B-6AB8-4495-8E15-35BF765455C6}"/>
              </a:ext>
            </a:extLst>
          </p:cNvPr>
          <p:cNvGrpSpPr/>
          <p:nvPr/>
        </p:nvGrpSpPr>
        <p:grpSpPr>
          <a:xfrm>
            <a:off x="8859116" y="4312210"/>
            <a:ext cx="3509215" cy="830997"/>
            <a:chOff x="5771787" y="1020550"/>
            <a:chExt cx="2088679" cy="830997"/>
          </a:xfrm>
        </p:grpSpPr>
        <p:sp>
          <p:nvSpPr>
            <p:cNvPr id="47" name="TextBox 46">
              <a:extLst>
                <a:ext uri="{FF2B5EF4-FFF2-40B4-BE49-F238E27FC236}">
                  <a16:creationId xmlns:a16="http://schemas.microsoft.com/office/drawing/2014/main" id="{0FC3A62D-8C1C-4710-BF01-78826276650C}"/>
                </a:ext>
              </a:extLst>
            </p:cNvPr>
            <p:cNvSpPr txBox="1"/>
            <p:nvPr/>
          </p:nvSpPr>
          <p:spPr>
            <a:xfrm>
              <a:off x="5771787" y="1020550"/>
              <a:ext cx="2088679" cy="830997"/>
            </a:xfrm>
            <a:prstGeom prst="rect">
              <a:avLst/>
            </a:prstGeom>
            <a:noFill/>
          </p:spPr>
          <p:txBody>
            <a:bodyPr wrap="square" numCol="1" spcCol="640080" rtlCol="0">
              <a:spAutoFit/>
            </a:bodyPr>
            <a:lstStyle/>
            <a:p>
              <a:pPr algn="ctr"/>
              <a:r>
                <a:rPr lang="en-US" sz="1600" dirty="0">
                  <a:latin typeface="Lucida Sans Unicode" panose="020B0602030504020204" pitchFamily="34" charset="0"/>
                  <a:cs typeface="Lucida Sans Unicode" panose="020B0602030504020204" pitchFamily="34" charset="0"/>
                </a:rPr>
                <a:t>Consultation de </a:t>
              </a:r>
            </a:p>
            <a:p>
              <a:pPr algn="ctr"/>
              <a:r>
                <a:rPr lang="en-US" sz="1600" dirty="0">
                  <a:latin typeface="Lucida Sans Unicode" panose="020B0602030504020204" pitchFamily="34" charset="0"/>
                  <a:cs typeface="Lucida Sans Unicode" panose="020B0602030504020204" pitchFamily="34" charset="0"/>
                </a:rPr>
                <a:t>tableaux </a:t>
              </a:r>
            </a:p>
            <a:p>
              <a:pPr algn="ctr"/>
              <a:r>
                <a:rPr lang="en-US" sz="1600" dirty="0">
                  <a:latin typeface="Lucida Sans Unicode" panose="020B0602030504020204" pitchFamily="34" charset="0"/>
                  <a:cs typeface="Lucida Sans Unicode" panose="020B0602030504020204" pitchFamily="34" charset="0"/>
                </a:rPr>
                <a:t>de </a:t>
              </a:r>
              <a:r>
                <a:rPr lang="en-US" sz="1600" dirty="0" err="1">
                  <a:latin typeface="Lucida Sans Unicode" panose="020B0602030504020204" pitchFamily="34" charset="0"/>
                  <a:cs typeface="Lucida Sans Unicode" panose="020B0602030504020204" pitchFamily="34" charset="0"/>
                </a:rPr>
                <a:t>bord</a:t>
              </a:r>
              <a:endParaRPr lang="en-US" sz="1600" dirty="0">
                <a:latin typeface="Lucida Sans Unicode" panose="020B0602030504020204" pitchFamily="34" charset="0"/>
                <a:cs typeface="Lucida Sans Unicode" panose="020B0602030504020204" pitchFamily="34" charset="0"/>
              </a:endParaRPr>
            </a:p>
          </p:txBody>
        </p:sp>
        <p:sp>
          <p:nvSpPr>
            <p:cNvPr id="48" name="TextBox 47">
              <a:extLst>
                <a:ext uri="{FF2B5EF4-FFF2-40B4-BE49-F238E27FC236}">
                  <a16:creationId xmlns:a16="http://schemas.microsoft.com/office/drawing/2014/main" id="{419B6A4D-AF6C-4CE7-94AE-DC1E3E054487}"/>
                </a:ext>
              </a:extLst>
            </p:cNvPr>
            <p:cNvSpPr txBox="1"/>
            <p:nvPr/>
          </p:nvSpPr>
          <p:spPr>
            <a:xfrm>
              <a:off x="6335504" y="1144905"/>
              <a:ext cx="44341" cy="646331"/>
            </a:xfrm>
            <a:prstGeom prst="rect">
              <a:avLst/>
            </a:prstGeom>
            <a:noFill/>
          </p:spPr>
          <p:txBody>
            <a:bodyPr wrap="square" rtlCol="0">
              <a:spAutoFit/>
            </a:bodyPr>
            <a:lstStyle/>
            <a:p>
              <a:endParaRPr lang="en-US" sz="3600" dirty="0">
                <a:solidFill>
                  <a:schemeClr val="accent6"/>
                </a:solidFill>
                <a:latin typeface="+mj-lt"/>
              </a:endParaRPr>
            </a:p>
          </p:txBody>
        </p:sp>
      </p:grpSp>
      <p:cxnSp>
        <p:nvCxnSpPr>
          <p:cNvPr id="49" name="Elbow Connector 72">
            <a:extLst>
              <a:ext uri="{FF2B5EF4-FFF2-40B4-BE49-F238E27FC236}">
                <a16:creationId xmlns:a16="http://schemas.microsoft.com/office/drawing/2014/main" id="{D782CDDE-BD55-421E-BC90-5550B3B01B43}"/>
              </a:ext>
            </a:extLst>
          </p:cNvPr>
          <p:cNvCxnSpPr/>
          <p:nvPr/>
        </p:nvCxnSpPr>
        <p:spPr>
          <a:xfrm rot="5400000" flipH="1" flipV="1">
            <a:off x="8600800" y="3793491"/>
            <a:ext cx="809716" cy="542422"/>
          </a:xfrm>
          <a:prstGeom prst="bentConnector3">
            <a:avLst>
              <a:gd name="adj1" fmla="val 100048"/>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52ABD22B-BF32-482A-8E87-9D16E407E90E}"/>
              </a:ext>
            </a:extLst>
          </p:cNvPr>
          <p:cNvGrpSpPr/>
          <p:nvPr/>
        </p:nvGrpSpPr>
        <p:grpSpPr>
          <a:xfrm>
            <a:off x="8333973" y="3253288"/>
            <a:ext cx="3983219" cy="663886"/>
            <a:chOff x="6052401" y="1144905"/>
            <a:chExt cx="2000459" cy="663886"/>
          </a:xfrm>
        </p:grpSpPr>
        <p:sp>
          <p:nvSpPr>
            <p:cNvPr id="51" name="TextBox 50">
              <a:extLst>
                <a:ext uri="{FF2B5EF4-FFF2-40B4-BE49-F238E27FC236}">
                  <a16:creationId xmlns:a16="http://schemas.microsoft.com/office/drawing/2014/main" id="{77B5F827-B756-4376-8E44-2D1B7DB2E8B8}"/>
                </a:ext>
              </a:extLst>
            </p:cNvPr>
            <p:cNvSpPr txBox="1"/>
            <p:nvPr/>
          </p:nvSpPr>
          <p:spPr>
            <a:xfrm>
              <a:off x="6052401" y="1224016"/>
              <a:ext cx="2000459" cy="584775"/>
            </a:xfrm>
            <a:prstGeom prst="rect">
              <a:avLst/>
            </a:prstGeom>
            <a:noFill/>
          </p:spPr>
          <p:txBody>
            <a:bodyPr wrap="square" numCol="1" spcCol="640080" rtlCol="0">
              <a:spAutoFit/>
            </a:bodyPr>
            <a:lstStyle/>
            <a:p>
              <a:pPr algn="ctr"/>
              <a:r>
                <a:rPr lang="en-US" sz="1600" dirty="0">
                  <a:latin typeface="Lucida Sans Unicode" panose="020B0602030504020204" pitchFamily="34" charset="0"/>
                  <a:cs typeface="Lucida Sans Unicode" panose="020B0602030504020204" pitchFamily="34" charset="0"/>
                </a:rPr>
                <a:t>Envoi &amp; </a:t>
              </a:r>
              <a:r>
                <a:rPr lang="en-US" sz="1600" dirty="0" err="1">
                  <a:latin typeface="Lucida Sans Unicode" panose="020B0602030504020204" pitchFamily="34" charset="0"/>
                  <a:cs typeface="Lucida Sans Unicode" panose="020B0602030504020204" pitchFamily="34" charset="0"/>
                </a:rPr>
                <a:t>récéption</a:t>
              </a:r>
              <a:r>
                <a:rPr lang="en-US" sz="1600" dirty="0">
                  <a:latin typeface="Lucida Sans Unicode" panose="020B0602030504020204" pitchFamily="34" charset="0"/>
                  <a:cs typeface="Lucida Sans Unicode" panose="020B0602030504020204" pitchFamily="34" charset="0"/>
                </a:rPr>
                <a:t> </a:t>
              </a:r>
            </a:p>
            <a:p>
              <a:pPr algn="ctr"/>
              <a:r>
                <a:rPr lang="en-US" sz="1600" dirty="0">
                  <a:latin typeface="Lucida Sans Unicode" panose="020B0602030504020204" pitchFamily="34" charset="0"/>
                  <a:cs typeface="Lucida Sans Unicode" panose="020B0602030504020204" pitchFamily="34" charset="0"/>
                </a:rPr>
                <a:t>des notifications</a:t>
              </a:r>
            </a:p>
          </p:txBody>
        </p:sp>
        <p:sp>
          <p:nvSpPr>
            <p:cNvPr id="52" name="TextBox 51">
              <a:extLst>
                <a:ext uri="{FF2B5EF4-FFF2-40B4-BE49-F238E27FC236}">
                  <a16:creationId xmlns:a16="http://schemas.microsoft.com/office/drawing/2014/main" id="{111CCBAF-2D33-4EB0-A490-BED5365189DA}"/>
                </a:ext>
              </a:extLst>
            </p:cNvPr>
            <p:cNvSpPr txBox="1"/>
            <p:nvPr/>
          </p:nvSpPr>
          <p:spPr>
            <a:xfrm>
              <a:off x="6335504" y="1144905"/>
              <a:ext cx="44341" cy="646331"/>
            </a:xfrm>
            <a:prstGeom prst="rect">
              <a:avLst/>
            </a:prstGeom>
            <a:noFill/>
          </p:spPr>
          <p:txBody>
            <a:bodyPr wrap="square" rtlCol="0">
              <a:spAutoFit/>
            </a:bodyPr>
            <a:lstStyle/>
            <a:p>
              <a:endParaRPr lang="en-US" sz="3600" dirty="0">
                <a:solidFill>
                  <a:schemeClr val="accent5"/>
                </a:solidFill>
                <a:latin typeface="+mj-lt"/>
              </a:endParaRPr>
            </a:p>
          </p:txBody>
        </p:sp>
      </p:grpSp>
      <p:cxnSp>
        <p:nvCxnSpPr>
          <p:cNvPr id="55" name="Elbow Connector 82">
            <a:extLst>
              <a:ext uri="{FF2B5EF4-FFF2-40B4-BE49-F238E27FC236}">
                <a16:creationId xmlns:a16="http://schemas.microsoft.com/office/drawing/2014/main" id="{3E31EB89-DF0D-4131-AA5E-76F21AAAE43F}"/>
              </a:ext>
            </a:extLst>
          </p:cNvPr>
          <p:cNvCxnSpPr/>
          <p:nvPr/>
        </p:nvCxnSpPr>
        <p:spPr>
          <a:xfrm rot="5400000" flipH="1" flipV="1">
            <a:off x="7866792" y="3073578"/>
            <a:ext cx="1179048" cy="700326"/>
          </a:xfrm>
          <a:prstGeom prst="bentConnector3">
            <a:avLst>
              <a:gd name="adj1" fmla="val 99353"/>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C4F715F-625E-450D-A5F4-B7B18B9C6A51}"/>
              </a:ext>
            </a:extLst>
          </p:cNvPr>
          <p:cNvGrpSpPr/>
          <p:nvPr/>
        </p:nvGrpSpPr>
        <p:grpSpPr>
          <a:xfrm>
            <a:off x="7528542" y="2415213"/>
            <a:ext cx="4744685" cy="812102"/>
            <a:chOff x="5891626" y="866243"/>
            <a:chExt cx="2094353" cy="812102"/>
          </a:xfrm>
        </p:grpSpPr>
        <p:sp>
          <p:nvSpPr>
            <p:cNvPr id="61" name="TextBox 60">
              <a:extLst>
                <a:ext uri="{FF2B5EF4-FFF2-40B4-BE49-F238E27FC236}">
                  <a16:creationId xmlns:a16="http://schemas.microsoft.com/office/drawing/2014/main" id="{48B0BCE3-6BAA-482E-8255-7A11A53967F0}"/>
                </a:ext>
              </a:extLst>
            </p:cNvPr>
            <p:cNvSpPr txBox="1"/>
            <p:nvPr/>
          </p:nvSpPr>
          <p:spPr>
            <a:xfrm>
              <a:off x="5891626" y="866243"/>
              <a:ext cx="2094353" cy="584775"/>
            </a:xfrm>
            <a:prstGeom prst="rect">
              <a:avLst/>
            </a:prstGeom>
            <a:noFill/>
          </p:spPr>
          <p:txBody>
            <a:bodyPr wrap="square" numCol="1" spcCol="640080" rtlCol="0">
              <a:spAutoFit/>
            </a:bodyPr>
            <a:lstStyle/>
            <a:p>
              <a:pPr algn="ctr"/>
              <a:r>
                <a:rPr lang="en-US" sz="1600" dirty="0" err="1">
                  <a:latin typeface="Lucida Sans Unicode" panose="020B0602030504020204" pitchFamily="34" charset="0"/>
                  <a:cs typeface="Lucida Sans Unicode" panose="020B0602030504020204" pitchFamily="34" charset="0"/>
                </a:rPr>
                <a:t>Affichage</a:t>
              </a:r>
              <a:r>
                <a:rPr lang="en-US" sz="1600" dirty="0">
                  <a:latin typeface="Lucida Sans Unicode" panose="020B0602030504020204" pitchFamily="34" charset="0"/>
                  <a:cs typeface="Lucida Sans Unicode" panose="020B0602030504020204" pitchFamily="34" charset="0"/>
                </a:rPr>
                <a:t> &amp; gestion </a:t>
              </a:r>
            </a:p>
            <a:p>
              <a:pPr algn="ctr"/>
              <a:r>
                <a:rPr lang="en-US" sz="1600" dirty="0">
                  <a:latin typeface="Lucida Sans Unicode" panose="020B0602030504020204" pitchFamily="34" charset="0"/>
                  <a:cs typeface="Lucida Sans Unicode" panose="020B0602030504020204" pitchFamily="34" charset="0"/>
                </a:rPr>
                <a:t>des </a:t>
              </a:r>
              <a:r>
                <a:rPr lang="en-US" sz="1600" dirty="0" err="1">
                  <a:latin typeface="Lucida Sans Unicode" panose="020B0602030504020204" pitchFamily="34" charset="0"/>
                  <a:cs typeface="Lucida Sans Unicode" panose="020B0602030504020204" pitchFamily="34" charset="0"/>
                </a:rPr>
                <a:t>attachements</a:t>
              </a:r>
              <a:endParaRPr lang="en-US" sz="1600" dirty="0">
                <a:latin typeface="Lucida Sans Unicode" panose="020B0602030504020204" pitchFamily="34" charset="0"/>
                <a:cs typeface="Lucida Sans Unicode" panose="020B0602030504020204" pitchFamily="34" charset="0"/>
              </a:endParaRPr>
            </a:p>
          </p:txBody>
        </p:sp>
        <p:sp>
          <p:nvSpPr>
            <p:cNvPr id="65" name="TextBox 64">
              <a:extLst>
                <a:ext uri="{FF2B5EF4-FFF2-40B4-BE49-F238E27FC236}">
                  <a16:creationId xmlns:a16="http://schemas.microsoft.com/office/drawing/2014/main" id="{FF47FC1A-B3BF-42D4-A18C-E0F3FD293548}"/>
                </a:ext>
              </a:extLst>
            </p:cNvPr>
            <p:cNvSpPr txBox="1"/>
            <p:nvPr/>
          </p:nvSpPr>
          <p:spPr>
            <a:xfrm flipH="1">
              <a:off x="6322021" y="1032014"/>
              <a:ext cx="52150" cy="646331"/>
            </a:xfrm>
            <a:prstGeom prst="rect">
              <a:avLst/>
            </a:prstGeom>
            <a:noFill/>
          </p:spPr>
          <p:txBody>
            <a:bodyPr wrap="square" rtlCol="0">
              <a:spAutoFit/>
            </a:bodyPr>
            <a:lstStyle/>
            <a:p>
              <a:endParaRPr lang="en-US" sz="3600" dirty="0">
                <a:solidFill>
                  <a:schemeClr val="accent4"/>
                </a:solidFill>
                <a:latin typeface="+mj-lt"/>
              </a:endParaRPr>
            </a:p>
          </p:txBody>
        </p:sp>
      </p:grpSp>
      <p:sp>
        <p:nvSpPr>
          <p:cNvPr id="67" name="TextBox 66">
            <a:extLst>
              <a:ext uri="{FF2B5EF4-FFF2-40B4-BE49-F238E27FC236}">
                <a16:creationId xmlns:a16="http://schemas.microsoft.com/office/drawing/2014/main" id="{8D41FA63-77D6-472E-9756-1EA53C1E67DB}"/>
              </a:ext>
            </a:extLst>
          </p:cNvPr>
          <p:cNvSpPr txBox="1"/>
          <p:nvPr/>
        </p:nvSpPr>
        <p:spPr>
          <a:xfrm>
            <a:off x="6384724" y="5953098"/>
            <a:ext cx="2255067" cy="369332"/>
          </a:xfrm>
          <a:prstGeom prst="rect">
            <a:avLst/>
          </a:prstGeom>
          <a:noFill/>
        </p:spPr>
        <p:txBody>
          <a:bodyPr wrap="square" rtlCol="0">
            <a:spAutoFit/>
          </a:bodyPr>
          <a:lstStyle/>
          <a:p>
            <a:pPr algn="ctr"/>
            <a:r>
              <a:rPr lang="fr-FR" i="1" dirty="0">
                <a:latin typeface="Lucida Sans Unicode" panose="020B0602030504020204" pitchFamily="34" charset="0"/>
                <a:cs typeface="Lucida Sans Unicode" panose="020B0602030504020204" pitchFamily="34" charset="0"/>
              </a:rPr>
              <a:t>Chef de projet</a:t>
            </a:r>
          </a:p>
        </p:txBody>
      </p:sp>
    </p:spTree>
    <p:extLst>
      <p:ext uri="{BB962C8B-B14F-4D97-AF65-F5344CB8AC3E}">
        <p14:creationId xmlns:p14="http://schemas.microsoft.com/office/powerpoint/2010/main" val="33079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right)">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down)">
                                      <p:cBhvr>
                                        <p:cTn id="38" dur="500"/>
                                        <p:tgtEl>
                                          <p:spTgt spid="36"/>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righ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childTnLst>
                          </p:cTn>
                        </p:par>
                        <p:par>
                          <p:cTn id="52" fill="hold">
                            <p:stCondLst>
                              <p:cond delay="1000"/>
                            </p:stCondLst>
                            <p:childTnLst>
                              <p:par>
                                <p:cTn id="53" presetID="22" presetClass="entr" presetSubtype="2"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right)">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par>
                          <p:cTn id="61" fill="hold">
                            <p:stCondLst>
                              <p:cond delay="500"/>
                            </p:stCondLst>
                            <p:childTnLst>
                              <p:par>
                                <p:cTn id="62" presetID="22" presetClass="entr" presetSubtype="4" fill="hold" nodeType="after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left)">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500"/>
                            </p:stCondLst>
                            <p:childTnLst>
                              <p:par>
                                <p:cTn id="75" presetID="22" presetClass="entr" presetSubtype="4" fill="hold"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down)">
                                      <p:cBhvr>
                                        <p:cTn id="77" dur="500"/>
                                        <p:tgtEl>
                                          <p:spTgt spid="49"/>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500"/>
                            </p:stCondLst>
                            <p:childTnLst>
                              <p:par>
                                <p:cTn id="88" presetID="22" presetClass="entr" presetSubtype="4"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left)">
                                      <p:cBhvr>
                                        <p:cTn id="9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0" grpId="0" animBg="1"/>
      <p:bldP spid="31" grpId="0" animBg="1"/>
      <p:bldP spid="6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1826</Words>
  <Application>Microsoft Office PowerPoint</Application>
  <PresentationFormat>Widescreen</PresentationFormat>
  <Paragraphs>430</Paragraphs>
  <Slides>40</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Aller</vt:lpstr>
      <vt:lpstr>Arial</vt:lpstr>
      <vt:lpstr>Asap</vt:lpstr>
      <vt:lpstr>Asap Medium</vt:lpstr>
      <vt:lpstr>Calibri</vt:lpstr>
      <vt:lpstr>Calibri Light</vt:lpstr>
      <vt:lpstr>Lucida Sans Unicode</vt:lpstr>
      <vt:lpstr>Monotype Corsiva</vt:lpstr>
      <vt:lpstr>Montserrat Semi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root</dc:creator>
  <cp:lastModifiedBy>root</cp:lastModifiedBy>
  <cp:revision>145</cp:revision>
  <dcterms:created xsi:type="dcterms:W3CDTF">2018-06-18T00:24:27Z</dcterms:created>
  <dcterms:modified xsi:type="dcterms:W3CDTF">2018-06-24T16:39:50Z</dcterms:modified>
</cp:coreProperties>
</file>