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72" r:id="rId6"/>
    <p:sldId id="261" r:id="rId7"/>
    <p:sldId id="269" r:id="rId8"/>
    <p:sldId id="274" r:id="rId9"/>
    <p:sldId id="276" r:id="rId10"/>
    <p:sldId id="262" r:id="rId11"/>
    <p:sldId id="263" r:id="rId12"/>
    <p:sldId id="278" r:id="rId13"/>
    <p:sldId id="265" r:id="rId14"/>
    <p:sldId id="267" r:id="rId15"/>
    <p:sldId id="264" r:id="rId16"/>
    <p:sldId id="266" r:id="rId17"/>
    <p:sldId id="268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972B7-857D-4D0F-8EEC-3CA77D80B5DF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B9C1911-355D-4819-8BAE-D3945BC941D4}">
      <dgm:prSet/>
      <dgm:spPr/>
      <dgm:t>
        <a:bodyPr/>
        <a:lstStyle/>
        <a:p>
          <a:r>
            <a:rPr lang="fr-FR" b="1" i="0" dirty="0"/>
            <a:t>Isolation des services </a:t>
          </a:r>
          <a:endParaRPr lang="fr-FR" dirty="0"/>
        </a:p>
      </dgm:t>
    </dgm:pt>
    <dgm:pt modelId="{A94D60EB-234F-4422-B1C3-B3E71F292D44}" type="parTrans" cxnId="{F412A921-CCA2-4430-8D23-2991D791AA7D}">
      <dgm:prSet/>
      <dgm:spPr/>
      <dgm:t>
        <a:bodyPr/>
        <a:lstStyle/>
        <a:p>
          <a:endParaRPr lang="fr-FR"/>
        </a:p>
      </dgm:t>
    </dgm:pt>
    <dgm:pt modelId="{AB3C1340-F9F3-4E4A-A3F2-44D787AD9F7B}" type="sibTrans" cxnId="{F412A921-CCA2-4430-8D23-2991D791AA7D}">
      <dgm:prSet/>
      <dgm:spPr/>
      <dgm:t>
        <a:bodyPr/>
        <a:lstStyle/>
        <a:p>
          <a:endParaRPr lang="fr-FR"/>
        </a:p>
      </dgm:t>
    </dgm:pt>
    <dgm:pt modelId="{77DFC7DF-9D1B-4CAF-ADF8-BFE747FB801A}">
      <dgm:prSet/>
      <dgm:spPr/>
      <dgm:t>
        <a:bodyPr/>
        <a:lstStyle/>
        <a:p>
          <a:r>
            <a:rPr lang="fr-FR" b="1" i="0" dirty="0"/>
            <a:t>Réduction de la propagation des attaques</a:t>
          </a:r>
          <a:endParaRPr lang="fr-FR" dirty="0"/>
        </a:p>
      </dgm:t>
    </dgm:pt>
    <dgm:pt modelId="{D81076A7-2E74-474B-962D-E2695F54A06D}" type="parTrans" cxnId="{F846AFED-E7A1-4F80-A51F-F4CB963D048B}">
      <dgm:prSet/>
      <dgm:spPr/>
      <dgm:t>
        <a:bodyPr/>
        <a:lstStyle/>
        <a:p>
          <a:endParaRPr lang="fr-FR"/>
        </a:p>
      </dgm:t>
    </dgm:pt>
    <dgm:pt modelId="{BF069F79-27AE-46F4-B7D4-32FAA035B8FC}" type="sibTrans" cxnId="{F846AFED-E7A1-4F80-A51F-F4CB963D048B}">
      <dgm:prSet/>
      <dgm:spPr/>
      <dgm:t>
        <a:bodyPr/>
        <a:lstStyle/>
        <a:p>
          <a:endParaRPr lang="fr-FR"/>
        </a:p>
      </dgm:t>
    </dgm:pt>
    <dgm:pt modelId="{012BA7AE-149D-428D-800A-B98FDAC51D97}">
      <dgm:prSet/>
      <dgm:spPr/>
      <dgm:t>
        <a:bodyPr/>
        <a:lstStyle/>
        <a:p>
          <a:r>
            <a:rPr lang="fr-FR" b="1" i="0" dirty="0"/>
            <a:t>Évolutivité sécurisée</a:t>
          </a:r>
          <a:r>
            <a:rPr lang="fr-FR" b="0" i="0" dirty="0"/>
            <a:t>.</a:t>
          </a:r>
          <a:endParaRPr lang="fr-FR" dirty="0"/>
        </a:p>
      </dgm:t>
    </dgm:pt>
    <dgm:pt modelId="{5745DF2E-4BA3-4499-9709-B50C046B1168}" type="parTrans" cxnId="{D7BDF88F-EC1A-4712-83A6-A680F98CB575}">
      <dgm:prSet/>
      <dgm:spPr/>
      <dgm:t>
        <a:bodyPr/>
        <a:lstStyle/>
        <a:p>
          <a:endParaRPr lang="fr-FR"/>
        </a:p>
      </dgm:t>
    </dgm:pt>
    <dgm:pt modelId="{01366D38-3782-468E-BBA9-18C710097B88}" type="sibTrans" cxnId="{D7BDF88F-EC1A-4712-83A6-A680F98CB575}">
      <dgm:prSet/>
      <dgm:spPr/>
      <dgm:t>
        <a:bodyPr/>
        <a:lstStyle/>
        <a:p>
          <a:endParaRPr lang="fr-FR"/>
        </a:p>
      </dgm:t>
    </dgm:pt>
    <dgm:pt modelId="{47547B05-E355-4485-818D-5FD02158011D}">
      <dgm:prSet/>
      <dgm:spPr/>
      <dgm:t>
        <a:bodyPr/>
        <a:lstStyle/>
        <a:p>
          <a:r>
            <a:rPr lang="fr-FR" b="1" i="0" dirty="0"/>
            <a:t>Réduction des dépendances de sécurité :</a:t>
          </a:r>
          <a:endParaRPr lang="fr-FR" dirty="0"/>
        </a:p>
      </dgm:t>
    </dgm:pt>
    <dgm:pt modelId="{110929FB-A3C5-4CA2-85AB-7EF6987E2DB4}" type="parTrans" cxnId="{E9064259-1A0E-4AD9-B447-4C1B1A273644}">
      <dgm:prSet/>
      <dgm:spPr/>
      <dgm:t>
        <a:bodyPr/>
        <a:lstStyle/>
        <a:p>
          <a:endParaRPr lang="fr-FR"/>
        </a:p>
      </dgm:t>
    </dgm:pt>
    <dgm:pt modelId="{9832904D-F8D1-4FF6-BC3F-DA39EC3F05D9}" type="sibTrans" cxnId="{E9064259-1A0E-4AD9-B447-4C1B1A273644}">
      <dgm:prSet/>
      <dgm:spPr/>
      <dgm:t>
        <a:bodyPr/>
        <a:lstStyle/>
        <a:p>
          <a:endParaRPr lang="fr-FR"/>
        </a:p>
      </dgm:t>
    </dgm:pt>
    <dgm:pt modelId="{8D6F9D7B-2E84-497E-9D76-ED707FCD6C63}">
      <dgm:prSet/>
      <dgm:spPr/>
      <dgm:t>
        <a:bodyPr/>
        <a:lstStyle/>
        <a:p>
          <a:r>
            <a:rPr lang="fr-FR" b="1" i="0" dirty="0"/>
            <a:t>Détection précoce des vulnérabilités </a:t>
          </a:r>
          <a:endParaRPr lang="fr-FR" dirty="0"/>
        </a:p>
      </dgm:t>
    </dgm:pt>
    <dgm:pt modelId="{62D5D71A-B5C2-4902-8871-F993AC8166E8}" type="parTrans" cxnId="{6B7A311C-F9BD-4094-89D9-62FACF3201AB}">
      <dgm:prSet/>
      <dgm:spPr/>
      <dgm:t>
        <a:bodyPr/>
        <a:lstStyle/>
        <a:p>
          <a:endParaRPr lang="fr-FR"/>
        </a:p>
      </dgm:t>
    </dgm:pt>
    <dgm:pt modelId="{0BCF0755-159E-4D8A-8587-8D1C78234729}" type="sibTrans" cxnId="{6B7A311C-F9BD-4094-89D9-62FACF3201AB}">
      <dgm:prSet/>
      <dgm:spPr/>
      <dgm:t>
        <a:bodyPr/>
        <a:lstStyle/>
        <a:p>
          <a:endParaRPr lang="fr-FR"/>
        </a:p>
      </dgm:t>
    </dgm:pt>
    <dgm:pt modelId="{039E9FC4-F367-43C5-8BFB-0546280F53B3}" type="pres">
      <dgm:prSet presAssocID="{D1B972B7-857D-4D0F-8EEC-3CA77D80B5DF}" presName="cycle" presStyleCnt="0">
        <dgm:presLayoutVars>
          <dgm:dir/>
          <dgm:resizeHandles val="exact"/>
        </dgm:presLayoutVars>
      </dgm:prSet>
      <dgm:spPr/>
    </dgm:pt>
    <dgm:pt modelId="{6C451C4E-1A37-461E-9599-E9B7677FA3B2}" type="pres">
      <dgm:prSet presAssocID="{CB9C1911-355D-4819-8BAE-D3945BC941D4}" presName="node" presStyleLbl="node1" presStyleIdx="0" presStyleCnt="5">
        <dgm:presLayoutVars>
          <dgm:bulletEnabled val="1"/>
        </dgm:presLayoutVars>
      </dgm:prSet>
      <dgm:spPr/>
    </dgm:pt>
    <dgm:pt modelId="{E3D792F0-8180-463B-90D8-3B27FBDFF04F}" type="pres">
      <dgm:prSet presAssocID="{CB9C1911-355D-4819-8BAE-D3945BC941D4}" presName="spNode" presStyleCnt="0"/>
      <dgm:spPr/>
    </dgm:pt>
    <dgm:pt modelId="{FB1A3F99-A7A8-45EE-A7B6-A5D553E38375}" type="pres">
      <dgm:prSet presAssocID="{AB3C1340-F9F3-4E4A-A3F2-44D787AD9F7B}" presName="sibTrans" presStyleLbl="sibTrans1D1" presStyleIdx="0" presStyleCnt="5"/>
      <dgm:spPr/>
    </dgm:pt>
    <dgm:pt modelId="{597760B3-A7C1-4670-BC55-3B6FA4383C63}" type="pres">
      <dgm:prSet presAssocID="{77DFC7DF-9D1B-4CAF-ADF8-BFE747FB801A}" presName="node" presStyleLbl="node1" presStyleIdx="1" presStyleCnt="5">
        <dgm:presLayoutVars>
          <dgm:bulletEnabled val="1"/>
        </dgm:presLayoutVars>
      </dgm:prSet>
      <dgm:spPr/>
    </dgm:pt>
    <dgm:pt modelId="{65427BD2-FDAB-4635-A7A6-5F67818A21F0}" type="pres">
      <dgm:prSet presAssocID="{77DFC7DF-9D1B-4CAF-ADF8-BFE747FB801A}" presName="spNode" presStyleCnt="0"/>
      <dgm:spPr/>
    </dgm:pt>
    <dgm:pt modelId="{DB57E9CF-8496-4FB1-93B2-42B158957CD4}" type="pres">
      <dgm:prSet presAssocID="{BF069F79-27AE-46F4-B7D4-32FAA035B8FC}" presName="sibTrans" presStyleLbl="sibTrans1D1" presStyleIdx="1" presStyleCnt="5"/>
      <dgm:spPr/>
    </dgm:pt>
    <dgm:pt modelId="{2D933E53-CE3A-4BAE-B9C9-7A2436E47238}" type="pres">
      <dgm:prSet presAssocID="{012BA7AE-149D-428D-800A-B98FDAC51D97}" presName="node" presStyleLbl="node1" presStyleIdx="2" presStyleCnt="5">
        <dgm:presLayoutVars>
          <dgm:bulletEnabled val="1"/>
        </dgm:presLayoutVars>
      </dgm:prSet>
      <dgm:spPr/>
    </dgm:pt>
    <dgm:pt modelId="{BFF33497-338C-4872-8539-8ABFA1DEE6FA}" type="pres">
      <dgm:prSet presAssocID="{012BA7AE-149D-428D-800A-B98FDAC51D97}" presName="spNode" presStyleCnt="0"/>
      <dgm:spPr/>
    </dgm:pt>
    <dgm:pt modelId="{71AD7DE6-9CF3-44A8-B90E-17EEB4B969C3}" type="pres">
      <dgm:prSet presAssocID="{01366D38-3782-468E-BBA9-18C710097B88}" presName="sibTrans" presStyleLbl="sibTrans1D1" presStyleIdx="2" presStyleCnt="5"/>
      <dgm:spPr/>
    </dgm:pt>
    <dgm:pt modelId="{32A31483-7FC9-44A9-87FD-EC33C431C770}" type="pres">
      <dgm:prSet presAssocID="{47547B05-E355-4485-818D-5FD02158011D}" presName="node" presStyleLbl="node1" presStyleIdx="3" presStyleCnt="5">
        <dgm:presLayoutVars>
          <dgm:bulletEnabled val="1"/>
        </dgm:presLayoutVars>
      </dgm:prSet>
      <dgm:spPr/>
    </dgm:pt>
    <dgm:pt modelId="{88D6FACA-0A9F-4277-9A8E-5B2F1972C673}" type="pres">
      <dgm:prSet presAssocID="{47547B05-E355-4485-818D-5FD02158011D}" presName="spNode" presStyleCnt="0"/>
      <dgm:spPr/>
    </dgm:pt>
    <dgm:pt modelId="{FE0BD22D-CD69-4968-BD46-4706D85291A4}" type="pres">
      <dgm:prSet presAssocID="{9832904D-F8D1-4FF6-BC3F-DA39EC3F05D9}" presName="sibTrans" presStyleLbl="sibTrans1D1" presStyleIdx="3" presStyleCnt="5"/>
      <dgm:spPr/>
    </dgm:pt>
    <dgm:pt modelId="{5154B676-A4CA-4608-AA0E-7DAE915EDFCD}" type="pres">
      <dgm:prSet presAssocID="{8D6F9D7B-2E84-497E-9D76-ED707FCD6C63}" presName="node" presStyleLbl="node1" presStyleIdx="4" presStyleCnt="5">
        <dgm:presLayoutVars>
          <dgm:bulletEnabled val="1"/>
        </dgm:presLayoutVars>
      </dgm:prSet>
      <dgm:spPr/>
    </dgm:pt>
    <dgm:pt modelId="{CD3FE718-7F52-4D6B-8A88-81819253358C}" type="pres">
      <dgm:prSet presAssocID="{8D6F9D7B-2E84-497E-9D76-ED707FCD6C63}" presName="spNode" presStyleCnt="0"/>
      <dgm:spPr/>
    </dgm:pt>
    <dgm:pt modelId="{7D6416AE-1397-4FFB-8C63-7DA3693CBF00}" type="pres">
      <dgm:prSet presAssocID="{0BCF0755-159E-4D8A-8587-8D1C78234729}" presName="sibTrans" presStyleLbl="sibTrans1D1" presStyleIdx="4" presStyleCnt="5"/>
      <dgm:spPr/>
    </dgm:pt>
  </dgm:ptLst>
  <dgm:cxnLst>
    <dgm:cxn modelId="{39D4B803-A726-442A-A205-16F9FDD6D2E2}" type="presOf" srcId="{CB9C1911-355D-4819-8BAE-D3945BC941D4}" destId="{6C451C4E-1A37-461E-9599-E9B7677FA3B2}" srcOrd="0" destOrd="0" presId="urn:microsoft.com/office/officeart/2005/8/layout/cycle6"/>
    <dgm:cxn modelId="{6B7A311C-F9BD-4094-89D9-62FACF3201AB}" srcId="{D1B972B7-857D-4D0F-8EEC-3CA77D80B5DF}" destId="{8D6F9D7B-2E84-497E-9D76-ED707FCD6C63}" srcOrd="4" destOrd="0" parTransId="{62D5D71A-B5C2-4902-8871-F993AC8166E8}" sibTransId="{0BCF0755-159E-4D8A-8587-8D1C78234729}"/>
    <dgm:cxn modelId="{809EE11C-4627-4C65-949A-3C5CB6610F6B}" type="presOf" srcId="{D1B972B7-857D-4D0F-8EEC-3CA77D80B5DF}" destId="{039E9FC4-F367-43C5-8BFB-0546280F53B3}" srcOrd="0" destOrd="0" presId="urn:microsoft.com/office/officeart/2005/8/layout/cycle6"/>
    <dgm:cxn modelId="{F412A921-CCA2-4430-8D23-2991D791AA7D}" srcId="{D1B972B7-857D-4D0F-8EEC-3CA77D80B5DF}" destId="{CB9C1911-355D-4819-8BAE-D3945BC941D4}" srcOrd="0" destOrd="0" parTransId="{A94D60EB-234F-4422-B1C3-B3E71F292D44}" sibTransId="{AB3C1340-F9F3-4E4A-A3F2-44D787AD9F7B}"/>
    <dgm:cxn modelId="{CC52432C-302D-4A7F-A017-AF7F110DD1A8}" type="presOf" srcId="{01366D38-3782-468E-BBA9-18C710097B88}" destId="{71AD7DE6-9CF3-44A8-B90E-17EEB4B969C3}" srcOrd="0" destOrd="0" presId="urn:microsoft.com/office/officeart/2005/8/layout/cycle6"/>
    <dgm:cxn modelId="{268C752D-7FE3-4D15-A381-672C9CE6F18B}" type="presOf" srcId="{012BA7AE-149D-428D-800A-B98FDAC51D97}" destId="{2D933E53-CE3A-4BAE-B9C9-7A2436E47238}" srcOrd="0" destOrd="0" presId="urn:microsoft.com/office/officeart/2005/8/layout/cycle6"/>
    <dgm:cxn modelId="{4DB82A3A-AE4D-462E-AA2C-41069387310A}" type="presOf" srcId="{47547B05-E355-4485-818D-5FD02158011D}" destId="{32A31483-7FC9-44A9-87FD-EC33C431C770}" srcOrd="0" destOrd="0" presId="urn:microsoft.com/office/officeart/2005/8/layout/cycle6"/>
    <dgm:cxn modelId="{BB1B9149-54F3-4147-AB59-58357E5313E4}" type="presOf" srcId="{0BCF0755-159E-4D8A-8587-8D1C78234729}" destId="{7D6416AE-1397-4FFB-8C63-7DA3693CBF00}" srcOrd="0" destOrd="0" presId="urn:microsoft.com/office/officeart/2005/8/layout/cycle6"/>
    <dgm:cxn modelId="{D50EF574-D28E-4354-BDB7-DB9135B11136}" type="presOf" srcId="{BF069F79-27AE-46F4-B7D4-32FAA035B8FC}" destId="{DB57E9CF-8496-4FB1-93B2-42B158957CD4}" srcOrd="0" destOrd="0" presId="urn:microsoft.com/office/officeart/2005/8/layout/cycle6"/>
    <dgm:cxn modelId="{E9064259-1A0E-4AD9-B447-4C1B1A273644}" srcId="{D1B972B7-857D-4D0F-8EEC-3CA77D80B5DF}" destId="{47547B05-E355-4485-818D-5FD02158011D}" srcOrd="3" destOrd="0" parTransId="{110929FB-A3C5-4CA2-85AB-7EF6987E2DB4}" sibTransId="{9832904D-F8D1-4FF6-BC3F-DA39EC3F05D9}"/>
    <dgm:cxn modelId="{D7BDF88F-EC1A-4712-83A6-A680F98CB575}" srcId="{D1B972B7-857D-4D0F-8EEC-3CA77D80B5DF}" destId="{012BA7AE-149D-428D-800A-B98FDAC51D97}" srcOrd="2" destOrd="0" parTransId="{5745DF2E-4BA3-4499-9709-B50C046B1168}" sibTransId="{01366D38-3782-468E-BBA9-18C710097B88}"/>
    <dgm:cxn modelId="{D7C25F95-7699-40A1-B7CE-E558150136EA}" type="presOf" srcId="{8D6F9D7B-2E84-497E-9D76-ED707FCD6C63}" destId="{5154B676-A4CA-4608-AA0E-7DAE915EDFCD}" srcOrd="0" destOrd="0" presId="urn:microsoft.com/office/officeart/2005/8/layout/cycle6"/>
    <dgm:cxn modelId="{0EA4BEB6-9BE6-4752-A3C7-FFF043C65E38}" type="presOf" srcId="{AB3C1340-F9F3-4E4A-A3F2-44D787AD9F7B}" destId="{FB1A3F99-A7A8-45EE-A7B6-A5D553E38375}" srcOrd="0" destOrd="0" presId="urn:microsoft.com/office/officeart/2005/8/layout/cycle6"/>
    <dgm:cxn modelId="{15EAE5C4-ED08-4CB3-871D-7CAB2769DCE0}" type="presOf" srcId="{9832904D-F8D1-4FF6-BC3F-DA39EC3F05D9}" destId="{FE0BD22D-CD69-4968-BD46-4706D85291A4}" srcOrd="0" destOrd="0" presId="urn:microsoft.com/office/officeart/2005/8/layout/cycle6"/>
    <dgm:cxn modelId="{F846AFED-E7A1-4F80-A51F-F4CB963D048B}" srcId="{D1B972B7-857D-4D0F-8EEC-3CA77D80B5DF}" destId="{77DFC7DF-9D1B-4CAF-ADF8-BFE747FB801A}" srcOrd="1" destOrd="0" parTransId="{D81076A7-2E74-474B-962D-E2695F54A06D}" sibTransId="{BF069F79-27AE-46F4-B7D4-32FAA035B8FC}"/>
    <dgm:cxn modelId="{C69423FF-D85A-4283-A3F3-01AD842D9117}" type="presOf" srcId="{77DFC7DF-9D1B-4CAF-ADF8-BFE747FB801A}" destId="{597760B3-A7C1-4670-BC55-3B6FA4383C63}" srcOrd="0" destOrd="0" presId="urn:microsoft.com/office/officeart/2005/8/layout/cycle6"/>
    <dgm:cxn modelId="{47FB3903-8A4D-4587-9B21-2CBCDB9506CA}" type="presParOf" srcId="{039E9FC4-F367-43C5-8BFB-0546280F53B3}" destId="{6C451C4E-1A37-461E-9599-E9B7677FA3B2}" srcOrd="0" destOrd="0" presId="urn:microsoft.com/office/officeart/2005/8/layout/cycle6"/>
    <dgm:cxn modelId="{CBF10CAD-E296-4F07-97E9-9A1330DB3E0D}" type="presParOf" srcId="{039E9FC4-F367-43C5-8BFB-0546280F53B3}" destId="{E3D792F0-8180-463B-90D8-3B27FBDFF04F}" srcOrd="1" destOrd="0" presId="urn:microsoft.com/office/officeart/2005/8/layout/cycle6"/>
    <dgm:cxn modelId="{3C9FA998-A685-4D92-AE0B-E6585A2E274F}" type="presParOf" srcId="{039E9FC4-F367-43C5-8BFB-0546280F53B3}" destId="{FB1A3F99-A7A8-45EE-A7B6-A5D553E38375}" srcOrd="2" destOrd="0" presId="urn:microsoft.com/office/officeart/2005/8/layout/cycle6"/>
    <dgm:cxn modelId="{FFDF9556-1ADB-466F-8216-8E8329DB90E8}" type="presParOf" srcId="{039E9FC4-F367-43C5-8BFB-0546280F53B3}" destId="{597760B3-A7C1-4670-BC55-3B6FA4383C63}" srcOrd="3" destOrd="0" presId="urn:microsoft.com/office/officeart/2005/8/layout/cycle6"/>
    <dgm:cxn modelId="{EEE99CB6-7487-4ABD-A405-7E312781D184}" type="presParOf" srcId="{039E9FC4-F367-43C5-8BFB-0546280F53B3}" destId="{65427BD2-FDAB-4635-A7A6-5F67818A21F0}" srcOrd="4" destOrd="0" presId="urn:microsoft.com/office/officeart/2005/8/layout/cycle6"/>
    <dgm:cxn modelId="{3A3351C6-097F-4C38-99BD-7051A5CB6926}" type="presParOf" srcId="{039E9FC4-F367-43C5-8BFB-0546280F53B3}" destId="{DB57E9CF-8496-4FB1-93B2-42B158957CD4}" srcOrd="5" destOrd="0" presId="urn:microsoft.com/office/officeart/2005/8/layout/cycle6"/>
    <dgm:cxn modelId="{50BB4497-CD33-45C0-BFCA-4C649B1D29C9}" type="presParOf" srcId="{039E9FC4-F367-43C5-8BFB-0546280F53B3}" destId="{2D933E53-CE3A-4BAE-B9C9-7A2436E47238}" srcOrd="6" destOrd="0" presId="urn:microsoft.com/office/officeart/2005/8/layout/cycle6"/>
    <dgm:cxn modelId="{F2AA86DA-F501-4EED-90DA-A7F2E25767EC}" type="presParOf" srcId="{039E9FC4-F367-43C5-8BFB-0546280F53B3}" destId="{BFF33497-338C-4872-8539-8ABFA1DEE6FA}" srcOrd="7" destOrd="0" presId="urn:microsoft.com/office/officeart/2005/8/layout/cycle6"/>
    <dgm:cxn modelId="{1398DE2B-C6F3-4E46-9BC8-736CC5C130C1}" type="presParOf" srcId="{039E9FC4-F367-43C5-8BFB-0546280F53B3}" destId="{71AD7DE6-9CF3-44A8-B90E-17EEB4B969C3}" srcOrd="8" destOrd="0" presId="urn:microsoft.com/office/officeart/2005/8/layout/cycle6"/>
    <dgm:cxn modelId="{899E49FF-7AE5-46BE-9F11-BABAF1AFA292}" type="presParOf" srcId="{039E9FC4-F367-43C5-8BFB-0546280F53B3}" destId="{32A31483-7FC9-44A9-87FD-EC33C431C770}" srcOrd="9" destOrd="0" presId="urn:microsoft.com/office/officeart/2005/8/layout/cycle6"/>
    <dgm:cxn modelId="{87D1A0DA-5C05-42F4-A5D9-D735651347FD}" type="presParOf" srcId="{039E9FC4-F367-43C5-8BFB-0546280F53B3}" destId="{88D6FACA-0A9F-4277-9A8E-5B2F1972C673}" srcOrd="10" destOrd="0" presId="urn:microsoft.com/office/officeart/2005/8/layout/cycle6"/>
    <dgm:cxn modelId="{DE335A91-1795-475F-B291-067DCE105200}" type="presParOf" srcId="{039E9FC4-F367-43C5-8BFB-0546280F53B3}" destId="{FE0BD22D-CD69-4968-BD46-4706D85291A4}" srcOrd="11" destOrd="0" presId="urn:microsoft.com/office/officeart/2005/8/layout/cycle6"/>
    <dgm:cxn modelId="{1DE273D8-D615-46F7-A9DC-0FCA99A99D89}" type="presParOf" srcId="{039E9FC4-F367-43C5-8BFB-0546280F53B3}" destId="{5154B676-A4CA-4608-AA0E-7DAE915EDFCD}" srcOrd="12" destOrd="0" presId="urn:microsoft.com/office/officeart/2005/8/layout/cycle6"/>
    <dgm:cxn modelId="{109B449A-0140-4667-917D-674F52AA7A5D}" type="presParOf" srcId="{039E9FC4-F367-43C5-8BFB-0546280F53B3}" destId="{CD3FE718-7F52-4D6B-8A88-81819253358C}" srcOrd="13" destOrd="0" presId="urn:microsoft.com/office/officeart/2005/8/layout/cycle6"/>
    <dgm:cxn modelId="{135A74A9-CBCE-4B0C-883E-7E7399229A08}" type="presParOf" srcId="{039E9FC4-F367-43C5-8BFB-0546280F53B3}" destId="{7D6416AE-1397-4FFB-8C63-7DA3693CBF0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D18D8-B841-4030-8CE9-064F797614C6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B2F2A3D2-FAE8-4F9C-92A2-89E46893D326}">
      <dgm:prSet/>
      <dgm:spPr/>
      <dgm:t>
        <a:bodyPr/>
        <a:lstStyle/>
        <a:p>
          <a:r>
            <a:rPr lang="fr-FR" b="1" i="0"/>
            <a:t>Facilité de mise en œuvre de mécanismes avancés</a:t>
          </a:r>
          <a:endParaRPr lang="fr-FR"/>
        </a:p>
      </dgm:t>
    </dgm:pt>
    <dgm:pt modelId="{058CD0FD-2DDA-4DDA-B987-D6AFF4D093D7}" type="parTrans" cxnId="{30741EC8-8604-4CFA-B874-7E0B512E80F9}">
      <dgm:prSet/>
      <dgm:spPr/>
      <dgm:t>
        <a:bodyPr/>
        <a:lstStyle/>
        <a:p>
          <a:endParaRPr lang="fr-FR"/>
        </a:p>
      </dgm:t>
    </dgm:pt>
    <dgm:pt modelId="{49FAC98C-F8DF-4D84-B63F-0F5224A3165C}" type="sibTrans" cxnId="{30741EC8-8604-4CFA-B874-7E0B512E80F9}">
      <dgm:prSet/>
      <dgm:spPr/>
      <dgm:t>
        <a:bodyPr/>
        <a:lstStyle/>
        <a:p>
          <a:endParaRPr lang="fr-FR"/>
        </a:p>
      </dgm:t>
    </dgm:pt>
    <dgm:pt modelId="{48B50238-6160-4F07-B1D3-95A6030CD7C6}">
      <dgm:prSet/>
      <dgm:spPr/>
      <dgm:t>
        <a:bodyPr/>
        <a:lstStyle/>
        <a:p>
          <a:r>
            <a:rPr lang="fr-FR" b="1" i="0"/>
            <a:t>Agilité dans la mise en œuvre de correctifs </a:t>
          </a:r>
          <a:endParaRPr lang="fr-FR"/>
        </a:p>
      </dgm:t>
    </dgm:pt>
    <dgm:pt modelId="{D0E42722-7AA4-492A-A6D7-C16DC7C8CB13}" type="parTrans" cxnId="{89BA731C-CAF3-44C5-8823-DF535C1D25E6}">
      <dgm:prSet/>
      <dgm:spPr/>
      <dgm:t>
        <a:bodyPr/>
        <a:lstStyle/>
        <a:p>
          <a:endParaRPr lang="fr-FR"/>
        </a:p>
      </dgm:t>
    </dgm:pt>
    <dgm:pt modelId="{2C63E073-BD24-4833-A693-C0EB5020EC67}" type="sibTrans" cxnId="{89BA731C-CAF3-44C5-8823-DF535C1D25E6}">
      <dgm:prSet/>
      <dgm:spPr/>
      <dgm:t>
        <a:bodyPr/>
        <a:lstStyle/>
        <a:p>
          <a:endParaRPr lang="fr-FR"/>
        </a:p>
      </dgm:t>
    </dgm:pt>
    <dgm:pt modelId="{016C5BB4-7F26-46D2-80B0-D59479326C4B}">
      <dgm:prSet/>
      <dgm:spPr/>
      <dgm:t>
        <a:bodyPr/>
        <a:lstStyle/>
        <a:p>
          <a:r>
            <a:rPr lang="fr-FR" b="1" i="0"/>
            <a:t>Plan de reprise après sinistre efficace </a:t>
          </a:r>
          <a:endParaRPr lang="fr-FR"/>
        </a:p>
      </dgm:t>
    </dgm:pt>
    <dgm:pt modelId="{C83570C2-52D5-4024-99BD-2D1C2279F7FF}" type="parTrans" cxnId="{2F3D0424-B843-4F6A-9155-7C3BB8D6A727}">
      <dgm:prSet/>
      <dgm:spPr/>
      <dgm:t>
        <a:bodyPr/>
        <a:lstStyle/>
        <a:p>
          <a:endParaRPr lang="fr-FR"/>
        </a:p>
      </dgm:t>
    </dgm:pt>
    <dgm:pt modelId="{13A195A3-D14D-4DD8-B65D-D9659E278708}" type="sibTrans" cxnId="{2F3D0424-B843-4F6A-9155-7C3BB8D6A727}">
      <dgm:prSet/>
      <dgm:spPr/>
      <dgm:t>
        <a:bodyPr/>
        <a:lstStyle/>
        <a:p>
          <a:endParaRPr lang="fr-FR"/>
        </a:p>
      </dgm:t>
    </dgm:pt>
    <dgm:pt modelId="{25B8B05B-77CF-473F-995C-DD344C4A6A09}" type="pres">
      <dgm:prSet presAssocID="{BA7D18D8-B841-4030-8CE9-064F797614C6}" presName="cycle" presStyleCnt="0">
        <dgm:presLayoutVars>
          <dgm:dir/>
          <dgm:resizeHandles val="exact"/>
        </dgm:presLayoutVars>
      </dgm:prSet>
      <dgm:spPr/>
    </dgm:pt>
    <dgm:pt modelId="{49CC9B77-251F-4630-A442-790AEF7CFB67}" type="pres">
      <dgm:prSet presAssocID="{B2F2A3D2-FAE8-4F9C-92A2-89E46893D326}" presName="node" presStyleLbl="node1" presStyleIdx="0" presStyleCnt="3">
        <dgm:presLayoutVars>
          <dgm:bulletEnabled val="1"/>
        </dgm:presLayoutVars>
      </dgm:prSet>
      <dgm:spPr/>
    </dgm:pt>
    <dgm:pt modelId="{631189B1-7B32-4399-AF5B-2A6B050AD978}" type="pres">
      <dgm:prSet presAssocID="{B2F2A3D2-FAE8-4F9C-92A2-89E46893D326}" presName="spNode" presStyleCnt="0"/>
      <dgm:spPr/>
    </dgm:pt>
    <dgm:pt modelId="{A3A3F404-4B0C-4E74-95C0-148679BE1FBD}" type="pres">
      <dgm:prSet presAssocID="{49FAC98C-F8DF-4D84-B63F-0F5224A3165C}" presName="sibTrans" presStyleLbl="sibTrans1D1" presStyleIdx="0" presStyleCnt="3"/>
      <dgm:spPr/>
    </dgm:pt>
    <dgm:pt modelId="{80B6C185-CBFF-4BD7-81E3-24D1DA6B8BB3}" type="pres">
      <dgm:prSet presAssocID="{48B50238-6160-4F07-B1D3-95A6030CD7C6}" presName="node" presStyleLbl="node1" presStyleIdx="1" presStyleCnt="3">
        <dgm:presLayoutVars>
          <dgm:bulletEnabled val="1"/>
        </dgm:presLayoutVars>
      </dgm:prSet>
      <dgm:spPr/>
    </dgm:pt>
    <dgm:pt modelId="{08210EFA-9070-431C-AECA-5D0040990599}" type="pres">
      <dgm:prSet presAssocID="{48B50238-6160-4F07-B1D3-95A6030CD7C6}" presName="spNode" presStyleCnt="0"/>
      <dgm:spPr/>
    </dgm:pt>
    <dgm:pt modelId="{5BFB70F8-A135-4014-A889-686AB4513D9F}" type="pres">
      <dgm:prSet presAssocID="{2C63E073-BD24-4833-A693-C0EB5020EC67}" presName="sibTrans" presStyleLbl="sibTrans1D1" presStyleIdx="1" presStyleCnt="3"/>
      <dgm:spPr/>
    </dgm:pt>
    <dgm:pt modelId="{34CB13E3-A5AB-461F-BC38-897950688BC9}" type="pres">
      <dgm:prSet presAssocID="{016C5BB4-7F26-46D2-80B0-D59479326C4B}" presName="node" presStyleLbl="node1" presStyleIdx="2" presStyleCnt="3">
        <dgm:presLayoutVars>
          <dgm:bulletEnabled val="1"/>
        </dgm:presLayoutVars>
      </dgm:prSet>
      <dgm:spPr/>
    </dgm:pt>
    <dgm:pt modelId="{766AD7C9-C31F-4EE8-BD71-0CF2DC2684B2}" type="pres">
      <dgm:prSet presAssocID="{016C5BB4-7F26-46D2-80B0-D59479326C4B}" presName="spNode" presStyleCnt="0"/>
      <dgm:spPr/>
    </dgm:pt>
    <dgm:pt modelId="{BD9E0B1C-CB88-4985-A36C-AD1AA7926B15}" type="pres">
      <dgm:prSet presAssocID="{13A195A3-D14D-4DD8-B65D-D9659E278708}" presName="sibTrans" presStyleLbl="sibTrans1D1" presStyleIdx="2" presStyleCnt="3"/>
      <dgm:spPr/>
    </dgm:pt>
  </dgm:ptLst>
  <dgm:cxnLst>
    <dgm:cxn modelId="{75C51302-22E6-42EE-A172-3A18CA4B5217}" type="presOf" srcId="{2C63E073-BD24-4833-A693-C0EB5020EC67}" destId="{5BFB70F8-A135-4014-A889-686AB4513D9F}" srcOrd="0" destOrd="0" presId="urn:microsoft.com/office/officeart/2005/8/layout/cycle6"/>
    <dgm:cxn modelId="{399D6308-8E61-49C3-A2D4-FF0248D14BB4}" type="presOf" srcId="{48B50238-6160-4F07-B1D3-95A6030CD7C6}" destId="{80B6C185-CBFF-4BD7-81E3-24D1DA6B8BB3}" srcOrd="0" destOrd="0" presId="urn:microsoft.com/office/officeart/2005/8/layout/cycle6"/>
    <dgm:cxn modelId="{89BA731C-CAF3-44C5-8823-DF535C1D25E6}" srcId="{BA7D18D8-B841-4030-8CE9-064F797614C6}" destId="{48B50238-6160-4F07-B1D3-95A6030CD7C6}" srcOrd="1" destOrd="0" parTransId="{D0E42722-7AA4-492A-A6D7-C16DC7C8CB13}" sibTransId="{2C63E073-BD24-4833-A693-C0EB5020EC67}"/>
    <dgm:cxn modelId="{2F3D0424-B843-4F6A-9155-7C3BB8D6A727}" srcId="{BA7D18D8-B841-4030-8CE9-064F797614C6}" destId="{016C5BB4-7F26-46D2-80B0-D59479326C4B}" srcOrd="2" destOrd="0" parTransId="{C83570C2-52D5-4024-99BD-2D1C2279F7FF}" sibTransId="{13A195A3-D14D-4DD8-B65D-D9659E278708}"/>
    <dgm:cxn modelId="{9235622C-6A91-401A-BBF7-B6E3B3644BA6}" type="presOf" srcId="{49FAC98C-F8DF-4D84-B63F-0F5224A3165C}" destId="{A3A3F404-4B0C-4E74-95C0-148679BE1FBD}" srcOrd="0" destOrd="0" presId="urn:microsoft.com/office/officeart/2005/8/layout/cycle6"/>
    <dgm:cxn modelId="{7F952037-1409-4BC7-BE16-7B9A559324D6}" type="presOf" srcId="{016C5BB4-7F26-46D2-80B0-D59479326C4B}" destId="{34CB13E3-A5AB-461F-BC38-897950688BC9}" srcOrd="0" destOrd="0" presId="urn:microsoft.com/office/officeart/2005/8/layout/cycle6"/>
    <dgm:cxn modelId="{8570055F-6C2C-46A9-A50C-56FE6098AD47}" type="presOf" srcId="{BA7D18D8-B841-4030-8CE9-064F797614C6}" destId="{25B8B05B-77CF-473F-995C-DD344C4A6A09}" srcOrd="0" destOrd="0" presId="urn:microsoft.com/office/officeart/2005/8/layout/cycle6"/>
    <dgm:cxn modelId="{30741EC8-8604-4CFA-B874-7E0B512E80F9}" srcId="{BA7D18D8-B841-4030-8CE9-064F797614C6}" destId="{B2F2A3D2-FAE8-4F9C-92A2-89E46893D326}" srcOrd="0" destOrd="0" parTransId="{058CD0FD-2DDA-4DDA-B987-D6AFF4D093D7}" sibTransId="{49FAC98C-F8DF-4D84-B63F-0F5224A3165C}"/>
    <dgm:cxn modelId="{69B003D9-52B2-49D5-9670-0F8C514EE534}" type="presOf" srcId="{B2F2A3D2-FAE8-4F9C-92A2-89E46893D326}" destId="{49CC9B77-251F-4630-A442-790AEF7CFB67}" srcOrd="0" destOrd="0" presId="urn:microsoft.com/office/officeart/2005/8/layout/cycle6"/>
    <dgm:cxn modelId="{8573B6E2-BC30-471D-9205-7D14B52597B1}" type="presOf" srcId="{13A195A3-D14D-4DD8-B65D-D9659E278708}" destId="{BD9E0B1C-CB88-4985-A36C-AD1AA7926B15}" srcOrd="0" destOrd="0" presId="urn:microsoft.com/office/officeart/2005/8/layout/cycle6"/>
    <dgm:cxn modelId="{8FE37522-ACD8-48E9-8E3E-315C57046503}" type="presParOf" srcId="{25B8B05B-77CF-473F-995C-DD344C4A6A09}" destId="{49CC9B77-251F-4630-A442-790AEF7CFB67}" srcOrd="0" destOrd="0" presId="urn:microsoft.com/office/officeart/2005/8/layout/cycle6"/>
    <dgm:cxn modelId="{BEA3C807-54D5-4EE6-BC03-2B332343666A}" type="presParOf" srcId="{25B8B05B-77CF-473F-995C-DD344C4A6A09}" destId="{631189B1-7B32-4399-AF5B-2A6B050AD978}" srcOrd="1" destOrd="0" presId="urn:microsoft.com/office/officeart/2005/8/layout/cycle6"/>
    <dgm:cxn modelId="{1418C4DF-2061-48C8-86F4-86646C1A7D6F}" type="presParOf" srcId="{25B8B05B-77CF-473F-995C-DD344C4A6A09}" destId="{A3A3F404-4B0C-4E74-95C0-148679BE1FBD}" srcOrd="2" destOrd="0" presId="urn:microsoft.com/office/officeart/2005/8/layout/cycle6"/>
    <dgm:cxn modelId="{D2D2BDAB-C4A4-4B8D-86B7-C11800470128}" type="presParOf" srcId="{25B8B05B-77CF-473F-995C-DD344C4A6A09}" destId="{80B6C185-CBFF-4BD7-81E3-24D1DA6B8BB3}" srcOrd="3" destOrd="0" presId="urn:microsoft.com/office/officeart/2005/8/layout/cycle6"/>
    <dgm:cxn modelId="{BDE8D130-F251-446E-AC11-2A5134BD1240}" type="presParOf" srcId="{25B8B05B-77CF-473F-995C-DD344C4A6A09}" destId="{08210EFA-9070-431C-AECA-5D0040990599}" srcOrd="4" destOrd="0" presId="urn:microsoft.com/office/officeart/2005/8/layout/cycle6"/>
    <dgm:cxn modelId="{58164DE3-A943-4F44-AD6C-E7F8C8712687}" type="presParOf" srcId="{25B8B05B-77CF-473F-995C-DD344C4A6A09}" destId="{5BFB70F8-A135-4014-A889-686AB4513D9F}" srcOrd="5" destOrd="0" presId="urn:microsoft.com/office/officeart/2005/8/layout/cycle6"/>
    <dgm:cxn modelId="{61E6A943-508D-4301-B261-33FD65E77EFE}" type="presParOf" srcId="{25B8B05B-77CF-473F-995C-DD344C4A6A09}" destId="{34CB13E3-A5AB-461F-BC38-897950688BC9}" srcOrd="6" destOrd="0" presId="urn:microsoft.com/office/officeart/2005/8/layout/cycle6"/>
    <dgm:cxn modelId="{BB2245F7-CC57-4C8F-9074-553141B5FE8B}" type="presParOf" srcId="{25B8B05B-77CF-473F-995C-DD344C4A6A09}" destId="{766AD7C9-C31F-4EE8-BD71-0CF2DC2684B2}" srcOrd="7" destOrd="0" presId="urn:microsoft.com/office/officeart/2005/8/layout/cycle6"/>
    <dgm:cxn modelId="{74C8F0C6-9872-4D68-A821-58082DC9F34C}" type="presParOf" srcId="{25B8B05B-77CF-473F-995C-DD344C4A6A09}" destId="{BD9E0B1C-CB88-4985-A36C-AD1AA7926B15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51C4E-1A37-461E-9599-E9B7677FA3B2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Isolation des services </a:t>
          </a:r>
          <a:endParaRPr lang="fr-FR" sz="1500" kern="1200" dirty="0"/>
        </a:p>
      </dsp:txBody>
      <dsp:txXfrm>
        <a:off x="4589386" y="46558"/>
        <a:ext cx="1336826" cy="837232"/>
      </dsp:txXfrm>
    </dsp:sp>
    <dsp:sp modelId="{FB1A3F99-A7A8-45EE-A7B6-A5D553E38375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580354" y="146775"/>
              </a:moveTo>
              <a:arcTo wR="1856803" hR="1856803" stAng="17576057" swAng="196555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760B3-A7C1-4670-BC55-3B6FA4383C63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Réduction de la propagation des attaques</a:t>
          </a:r>
          <a:endParaRPr lang="fr-FR" sz="1500" kern="1200" dirty="0"/>
        </a:p>
      </dsp:txBody>
      <dsp:txXfrm>
        <a:off x="6355312" y="1329578"/>
        <a:ext cx="1336826" cy="837232"/>
      </dsp:txXfrm>
    </dsp:sp>
    <dsp:sp modelId="{DB57E9CF-8496-4FB1-93B2-42B158957CD4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11020" y="1758813"/>
              </a:moveTo>
              <a:arcTo wR="1856803" hR="1856803" stAng="21418493" swAng="219939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33E53-CE3A-4BAE-B9C9-7A2436E47238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Évolutivité sécurisée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>
        <a:off x="5680788" y="3405548"/>
        <a:ext cx="1336826" cy="837232"/>
      </dsp:txXfrm>
    </dsp:sp>
    <dsp:sp modelId="{71AD7DE6-9CF3-44A8-B90E-17EEB4B969C3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227101" y="3676309"/>
              </a:moveTo>
              <a:arcTo wR="1856803" hR="1856803" stAng="4709791" swAng="1380417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31483-7FC9-44A9-87FD-EC33C431C770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Réduction des dépendances de sécurité :</a:t>
          </a:r>
          <a:endParaRPr lang="fr-FR" sz="1500" kern="1200" dirty="0"/>
        </a:p>
      </dsp:txBody>
      <dsp:txXfrm>
        <a:off x="3497984" y="3405548"/>
        <a:ext cx="1336826" cy="837232"/>
      </dsp:txXfrm>
    </dsp:sp>
    <dsp:sp modelId="{FE0BD22D-CD69-4968-BD46-4706D85291A4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10796" y="2885191"/>
              </a:moveTo>
              <a:arcTo wR="1856803" hR="1856803" stAng="8782115" swAng="219939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B676-A4CA-4608-AA0E-7DAE915EDFCD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Détection précoce des vulnérabilités </a:t>
          </a:r>
          <a:endParaRPr lang="fr-FR" sz="1500" kern="1200" dirty="0"/>
        </a:p>
      </dsp:txBody>
      <dsp:txXfrm>
        <a:off x="2823461" y="1329578"/>
        <a:ext cx="1336826" cy="837232"/>
      </dsp:txXfrm>
    </dsp:sp>
    <dsp:sp modelId="{7D6416AE-1397-4FFB-8C63-7DA3693CBF00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23018" y="810274"/>
              </a:moveTo>
              <a:arcTo wR="1856803" hR="1856803" stAng="12858385" swAng="1965558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C9B77-251F-4630-A442-790AEF7CFB67}">
      <dsp:nvSpPr>
        <dsp:cNvPr id="0" name=""/>
        <dsp:cNvSpPr/>
      </dsp:nvSpPr>
      <dsp:spPr>
        <a:xfrm>
          <a:off x="4259126" y="943"/>
          <a:ext cx="1997347" cy="12982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/>
            <a:t>Facilité de mise en œuvre de mécanismes avancés</a:t>
          </a:r>
          <a:endParaRPr lang="fr-FR" sz="1800" kern="1200"/>
        </a:p>
      </dsp:txBody>
      <dsp:txXfrm>
        <a:off x="4322503" y="64320"/>
        <a:ext cx="1870593" cy="1171522"/>
      </dsp:txXfrm>
    </dsp:sp>
    <dsp:sp modelId="{A3A3F404-4B0C-4E74-95C0-148679BE1FBD}">
      <dsp:nvSpPr>
        <dsp:cNvPr id="0" name=""/>
        <dsp:cNvSpPr/>
      </dsp:nvSpPr>
      <dsp:spPr>
        <a:xfrm>
          <a:off x="3527484" y="650081"/>
          <a:ext cx="3460630" cy="3460630"/>
        </a:xfrm>
        <a:custGeom>
          <a:avLst/>
          <a:gdLst/>
          <a:ahLst/>
          <a:cxnLst/>
          <a:rect l="0" t="0" r="0" b="0"/>
          <a:pathLst>
            <a:path>
              <a:moveTo>
                <a:pt x="2743474" y="327639"/>
              </a:moveTo>
              <a:arcTo wR="1730315" hR="1730315" stAng="18350445" swAng="364448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6C185-CBFF-4BD7-81E3-24D1DA6B8BB3}">
      <dsp:nvSpPr>
        <dsp:cNvPr id="0" name=""/>
        <dsp:cNvSpPr/>
      </dsp:nvSpPr>
      <dsp:spPr>
        <a:xfrm>
          <a:off x="5757623" y="2596416"/>
          <a:ext cx="1997347" cy="12982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/>
            <a:t>Agilité dans la mise en œuvre de correctifs </a:t>
          </a:r>
          <a:endParaRPr lang="fr-FR" sz="1800" kern="1200"/>
        </a:p>
      </dsp:txBody>
      <dsp:txXfrm>
        <a:off x="5821000" y="2659793"/>
        <a:ext cx="1870593" cy="1171522"/>
      </dsp:txXfrm>
    </dsp:sp>
    <dsp:sp modelId="{5BFB70F8-A135-4014-A889-686AB4513D9F}">
      <dsp:nvSpPr>
        <dsp:cNvPr id="0" name=""/>
        <dsp:cNvSpPr/>
      </dsp:nvSpPr>
      <dsp:spPr>
        <a:xfrm>
          <a:off x="3527484" y="650081"/>
          <a:ext cx="3460630" cy="3460630"/>
        </a:xfrm>
        <a:custGeom>
          <a:avLst/>
          <a:gdLst/>
          <a:ahLst/>
          <a:cxnLst/>
          <a:rect l="0" t="0" r="0" b="0"/>
          <a:pathLst>
            <a:path>
              <a:moveTo>
                <a:pt x="2552820" y="3252641"/>
              </a:moveTo>
              <a:arcTo wR="1730315" hR="1730315" stAng="3697073" swAng="3405855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B13E3-A5AB-461F-BC38-897950688BC9}">
      <dsp:nvSpPr>
        <dsp:cNvPr id="0" name=""/>
        <dsp:cNvSpPr/>
      </dsp:nvSpPr>
      <dsp:spPr>
        <a:xfrm>
          <a:off x="2760629" y="2596416"/>
          <a:ext cx="1997347" cy="12982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/>
            <a:t>Plan de reprise après sinistre efficace </a:t>
          </a:r>
          <a:endParaRPr lang="fr-FR" sz="1800" kern="1200"/>
        </a:p>
      </dsp:txBody>
      <dsp:txXfrm>
        <a:off x="2824006" y="2659793"/>
        <a:ext cx="1870593" cy="1171522"/>
      </dsp:txXfrm>
    </dsp:sp>
    <dsp:sp modelId="{BD9E0B1C-CB88-4985-A36C-AD1AA7926B15}">
      <dsp:nvSpPr>
        <dsp:cNvPr id="0" name=""/>
        <dsp:cNvSpPr/>
      </dsp:nvSpPr>
      <dsp:spPr>
        <a:xfrm>
          <a:off x="3527484" y="650081"/>
          <a:ext cx="3460630" cy="3460630"/>
        </a:xfrm>
        <a:custGeom>
          <a:avLst/>
          <a:gdLst/>
          <a:ahLst/>
          <a:cxnLst/>
          <a:rect l="0" t="0" r="0" b="0"/>
          <a:pathLst>
            <a:path>
              <a:moveTo>
                <a:pt x="11405" y="1928660"/>
              </a:moveTo>
              <a:arcTo wR="1730315" hR="1730315" stAng="10405065" swAng="364448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640D5-0D89-4E73-9531-13AE6DE5F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573476-1BF0-C89D-03A6-D30B59A55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2465F2-CFA7-D51A-C270-82686DE9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07BC7C-9F17-2732-EB1A-D885EF99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B7F9D-E4C0-D472-744A-483EA686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895CC-1842-0165-8CFC-EB5A96A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45A9CA-5169-48E4-C37D-3CE5D4752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CE434-4617-FED1-0CA8-25B3E422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F289D-66AD-E79D-361B-57CCC290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ECA697-2264-15F9-196A-A28CB79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7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D38A1-554D-8320-C2D1-FD53BE737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FDC636-30FC-1830-AE43-33DA3897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29E283-E944-BE47-1E05-9CC854B0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358C0E-A015-875E-59F7-5ABD0A52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BCC25-0F3F-0E56-B2CF-BAE55B47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764FC-3284-61C8-2D08-920B88AA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09EE2-9288-6E12-4C35-4D509FE38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2B66F-CD15-A592-CD9A-D4672128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73850-3AA1-0CF2-21D9-8C5A356A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1A2CF8-D92F-B249-F442-52436F4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74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4BFA-83C8-765D-3B04-5910A4B8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56437A-26D4-555B-ECEB-565BA2E7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3F429-DB5D-690A-9E9E-A5F6944D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37B9F-5EBB-3BF4-1A41-0A75842F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81491-EA8F-EC63-E42C-5F164DC7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3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47CD1-8CF5-5774-FC79-14A771E8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2E84BF-3843-9C13-0FEB-237D97CFC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508C35-3AD5-5564-E865-A71E34A2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585353-4D77-257E-BB1F-51D38403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FC2B8-2392-2CEC-BF09-E547D9B1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EA02A-597B-F181-1D4E-C31D5E2C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0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7D12A-C54A-1B17-9238-DACE27A3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9E203F-CFEA-D023-2D37-67F36A66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F248F-9BF8-4E81-42B6-8E5E4DB3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A07068-FB1C-9A5F-7771-584F14DF8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958AC2-E95A-799B-564B-3E7B6EB2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E07905-BB54-E6C9-6DE0-BE0F28E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A7B611-F44C-56CA-7A4A-DCE71E89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C9AC1D-D58D-3F08-1884-9D53A186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8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C0A47-40BC-79FD-6441-A186EAE3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9A6F3-2A69-1DF1-5D62-45C497C5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3C9AFC-CE45-1B3D-6629-EEE8E6C5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FED862-42EF-BD00-3339-632F848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56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24560D-D1CE-0A89-C92B-34673DBD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D499AA-167E-1869-7CD1-C209CF1C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AFFC69-7CF6-DA49-0FCE-00C39321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89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D3C1B-8282-3D4E-4061-A20D3B82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A0FF8-F7E5-FC3B-2743-E27D08C6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4922F0-F4FC-1101-4544-1EF9BF1F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2069-D041-3D78-0222-5460CDBD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C9D81D-BF99-0F87-AF8C-CC294F06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5BB09F-215A-3E32-5926-C483E693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96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80062-6676-2C8D-874E-052B57C3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E7F566-F7E9-19A9-31D5-AF38EFCA2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314E42-0092-2A12-EA66-C92125C7B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DC337C-271A-2803-6C74-3D367B32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2B8A49-BC60-DD12-B1CF-1D08DDB6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1F1C0-9A3D-DD67-AC74-608D4856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53D4DF-2715-1EAD-A944-76130A40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20228-3018-F32B-6E52-1CADDEB9B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4EA7D-318C-BF54-3CCC-FCC4C6036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7F2A-27BD-44F9-9E01-DFFA83403749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F95C49-85B5-2AFB-BC0F-04174CB55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F5EFB-FC56-D6CF-1193-89EABBBBC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2E15-9916-495E-B6D6-5FCE9408B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Sans Extra Condensed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ira Sans Extra Condensed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ira Sans Extra Condensed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ira Sans Extra Condensed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 Extra Condensed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 Extra Condensed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BB2B14-8B15-8762-6E97-19F19AF2CA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41"/>
                    </a14:imgEffect>
                    <a14:imgEffect>
                      <a14:saturation sat="1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49B78D-0A58-94C2-15E5-D9B9343C9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Microservices</a:t>
            </a:r>
            <a:r>
              <a:rPr lang="fr-FR" dirty="0"/>
              <a:t> et sécurisation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022119-80C1-3AE8-4718-E9F06969F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342090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7488-C7FD-2D5D-C046-09D41814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Identités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CCA3F-A16D-CF87-EDEA-571D223C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Rotation des Clés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Politiques de rotation régulières des clés de chiffrement pour minimiser les risques.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Gestion Centralisée des Clés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de services de gestion des clés pour assurer la sécurité des clés.</a:t>
            </a:r>
          </a:p>
          <a:p>
            <a:pPr marL="0" indent="0" algn="ctr">
              <a:buNone/>
            </a:pP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Mise en place d'un serveur </a:t>
            </a:r>
            <a:r>
              <a:rPr lang="fr-FR" b="0" i="0" dirty="0" err="1">
                <a:solidFill>
                  <a:srgbClr val="0F0F0F"/>
                </a:solidFill>
                <a:effectLst/>
                <a:latin typeface="Söhne"/>
              </a:rPr>
              <a:t>OpenID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0F0F0F"/>
                </a:solidFill>
                <a:effectLst/>
                <a:latin typeface="Söhne"/>
              </a:rPr>
              <a:t>Connect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pour gérer l'authentification unique (SSO) et centraliser la gestion des identités des utilisateurs et des services.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19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64BC6-BE0F-0CCF-F65F-AE271870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Chiffrements des communications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5C04F8A-FCCE-9459-7B7B-1F8B007D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HTTPS (HTTP Secure) : Chiffrement des communications entre les </a:t>
            </a:r>
            <a:r>
              <a:rPr lang="fr-FR" dirty="0" err="1"/>
              <a:t>microservices</a:t>
            </a:r>
            <a:r>
              <a:rPr lang="fr-FR" dirty="0"/>
              <a:t> via HTTPS pour assurer la confidentialité des données.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TLS (Transport Layer Security) : Utilisation de TLS pour sécuriser les communications réseau.</a:t>
            </a:r>
          </a:p>
        </p:txBody>
      </p:sp>
    </p:spTree>
    <p:extLst>
      <p:ext uri="{BB962C8B-B14F-4D97-AF65-F5344CB8AC3E}">
        <p14:creationId xmlns:p14="http://schemas.microsoft.com/office/powerpoint/2010/main" val="178571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02A84-B415-0564-644D-B76CC986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Chiffrements des communication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50F8ACE4-CAD3-8135-FB5D-D90F4C2288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10" r="2210"/>
          <a:stretch/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B2DD4E-6DED-E5E4-C50F-D64375343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Configuration de toutes les communications entre les </a:t>
            </a:r>
            <a:r>
              <a:rPr lang="fr-FR" b="0" i="0" dirty="0" err="1">
                <a:solidFill>
                  <a:srgbClr val="0F0F0F"/>
                </a:solidFill>
                <a:effectLst/>
                <a:latin typeface="Söhne"/>
              </a:rPr>
              <a:t>microservices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via HTTPS, garantissant le chiffrement des données en transit et leur confidentialité.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2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C491F-751E-2832-84A2-99561AB6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des menaces et surveillance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63CEA-CF3A-BC43-83A8-B6F13E85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Logging</a:t>
            </a: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 et Monitoring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Mise en place de systèmes de </a:t>
            </a:r>
            <a:r>
              <a:rPr lang="fr-FR" b="0" i="0" dirty="0" err="1">
                <a:solidFill>
                  <a:srgbClr val="0F0F0F"/>
                </a:solidFill>
                <a:effectLst/>
                <a:latin typeface="Söhne"/>
              </a:rPr>
              <a:t>logging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et de monitoring pour détecter les comportements suspects.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SIEM (Security Information and Event Management)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de solutions SIEM pour agréger et analyser les données de sécurité.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96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E0A81-1886-71B1-288E-CAE8E8CC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au niveau du conteneur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71898-7F01-6347-A8A3-4923722A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Docker Security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Application de bonnes pratiques de sécurité pour les conteneurs Docker, y compris la gestion des images, des privilèges,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Kubernetes</a:t>
            </a: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 Security </a:t>
            </a: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Policies</a:t>
            </a: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de politiques de sécurité </a:t>
            </a:r>
            <a:r>
              <a:rPr lang="fr-FR" b="0" i="0" dirty="0" err="1">
                <a:solidFill>
                  <a:srgbClr val="0F0F0F"/>
                </a:solidFill>
                <a:effectLst/>
                <a:latin typeface="Söhne"/>
              </a:rPr>
              <a:t>Kubernetes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pour renforcer la sécurité au niveau de l'orchestrateur.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0F0F0F"/>
              </a:solidFill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b="0" i="1" dirty="0">
                <a:solidFill>
                  <a:srgbClr val="0F0F0F"/>
                </a:solidFill>
                <a:effectLst/>
                <a:latin typeface="Söhne"/>
              </a:rPr>
              <a:t>Exemple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de Docker Bench Security pour évaluer la sécurité des conteneurs Docker, en s'assurant que les meilleures pratiques de sécurité sont respectées.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503A9-0A2C-1E69-9E27-9F958B62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 d’Accès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1C0E8-09D3-6315-2CFB-26CBE064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RBAC (</a:t>
            </a: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Role-Based</a:t>
            </a: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 Access Control)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Mise en œuvre de RBAC pour définir et gérer les autorisations d'accès.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ABAC (</a:t>
            </a: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Attribute-Based</a:t>
            </a: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 Access Control)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d'ABAC pour des mécanismes d'accès plus granulaires basés sur des attributs.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79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E50CE-D9FC-D284-4F42-AFD80166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B45B4-CD7E-AB0D-B603-3D1E4264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Rotation des Clés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Politiques de rotation régulières des clés de chiffrement pour minimiser les risques.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Gestion Centralisée des Clés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de services de gestion des clés pour assurer la sécurité des clés.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0F0F0F"/>
              </a:solidFill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b="0" i="1" dirty="0">
                <a:solidFill>
                  <a:srgbClr val="0F0F0F"/>
                </a:solidFill>
                <a:effectLst/>
                <a:latin typeface="Söhne"/>
              </a:rPr>
              <a:t>Exemple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Rotation régulière des clés de chiffrement utilisées pour les communications entre </a:t>
            </a:r>
            <a:r>
              <a:rPr lang="fr-FR" b="0" i="0" dirty="0" err="1">
                <a:solidFill>
                  <a:srgbClr val="0F0F0F"/>
                </a:solidFill>
                <a:effectLst/>
                <a:latin typeface="Söhne"/>
              </a:rPr>
              <a:t>microservices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, avec une gestion centralisée des clés via un service dédié.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7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E77B9-E88F-C9BE-A66A-1AA1027F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de sécurité Automatisés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7044A-7DAD-517D-D8D9-8EC8293D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Scans de Vulnérabilités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Intégration de scans de vulnérabilités automatisés dans le processus de développement et de déploiement.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Tests d'Intrusion Automatisés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de tests d'intrusion automatisés pour identifier les faiblesses potentielles.</a:t>
            </a:r>
            <a:endParaRPr lang="fr-FR" dirty="0">
              <a:solidFill>
                <a:srgbClr val="0F0F0F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Intégration de scans automatisés de vulnérabilités à chaque étape du pipeline CI/CD pour identifier et résoudre rapidement les failles de sécurité.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11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AD2F3-67E8-5B9E-DA37-3E862FD5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reprise après sinistre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BBF08-D001-D082-E1EB-0D04DA75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Backups Réguliers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Établissement de procédures de sauvegarde et de restauration régulières.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Redondance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de redondance pour assurer la disponibilité en cas de sinistre.</a:t>
            </a:r>
          </a:p>
        </p:txBody>
      </p:sp>
    </p:spTree>
    <p:extLst>
      <p:ext uri="{BB962C8B-B14F-4D97-AF65-F5344CB8AC3E}">
        <p14:creationId xmlns:p14="http://schemas.microsoft.com/office/powerpoint/2010/main" val="420542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08201-5A50-DA67-9728-0AAB8F7E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Avantages de la Sécurité dans une Infrastructure </a:t>
            </a: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Microservices</a:t>
            </a:r>
            <a:endParaRPr lang="fr-FR" dirty="0"/>
          </a:p>
        </p:txBody>
      </p:sp>
      <p:graphicFrame>
        <p:nvGraphicFramePr>
          <p:cNvPr id="22" name="Espace réservé du contenu 21">
            <a:extLst>
              <a:ext uri="{FF2B5EF4-FFF2-40B4-BE49-F238E27FC236}">
                <a16:creationId xmlns:a16="http://schemas.microsoft.com/office/drawing/2014/main" id="{85DF297C-1CB2-E66F-77A7-037AF791D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610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4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1A2DB-FC70-7446-6F8F-FBA91D5C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Autres Avantages de la Sécurité dans une Infrastructure </a:t>
            </a: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Microservices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BB941EE-DD7C-8133-A536-75AF42A5D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948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9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843A8-E072-FF3E-AD92-A1A48FD3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4" y="2240307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fr-FR" dirty="0"/>
            </a:b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La sécurisation des infrastructures </a:t>
            </a:r>
            <a:r>
              <a:rPr lang="fr-FR" b="0" i="0" dirty="0" err="1">
                <a:solidFill>
                  <a:srgbClr val="0F0F0F"/>
                </a:solidFill>
                <a:effectLst/>
                <a:latin typeface="Söhne"/>
              </a:rPr>
              <a:t>microservices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nécessite l'application de diverses techniques et meilleures pratiques pour garantir la protection des services, des données et des communications.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04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E8E05-68DD-26D3-2876-6ED953F5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Sécurisé son infrastructure </a:t>
            </a:r>
            <a:r>
              <a:rPr lang="fr-FR" dirty="0" err="1"/>
              <a:t>microservice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938E4-B877-247A-004F-34866FC2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geekflare-primary"/>
              </a:rPr>
              <a:t>Protection des applications, des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geekflare-primary"/>
              </a:rPr>
              <a:t>microservices</a:t>
            </a:r>
            <a:r>
              <a:rPr lang="fr-FR" b="0" i="0" dirty="0">
                <a:solidFill>
                  <a:srgbClr val="212121"/>
                </a:solidFill>
                <a:effectLst/>
                <a:latin typeface="geekflare-primary"/>
              </a:rPr>
              <a:t> et des utilisateurs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geekflare-primary"/>
              </a:rPr>
              <a:t>Sécurisation de la gestion des identités et des accès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geekflare-primary"/>
              </a:rPr>
              <a:t>Protéger les données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geekflare-primary"/>
              </a:rPr>
              <a:t>Améliorer la sécurité des communications entre services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geekflare-primary"/>
              </a:rPr>
              <a:t>Surveillance des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geekflare-primary"/>
              </a:rPr>
              <a:t>microservices</a:t>
            </a:r>
            <a:r>
              <a:rPr lang="fr-FR" b="0" i="0" dirty="0">
                <a:solidFill>
                  <a:srgbClr val="212121"/>
                </a:solidFill>
                <a:effectLst/>
                <a:latin typeface="geekflare-primary"/>
              </a:rPr>
              <a:t> et des systèmes de sécurité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52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6D0B2-9F44-345A-75CF-9ABE008F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0" dirty="0">
                <a:effectLst/>
              </a:rPr>
              <a:t>Authentification et Autorisation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75001-4522-E9F2-FFE2-FD6618CD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JWT (JSON Web </a:t>
            </a: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Tokens</a:t>
            </a: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)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de JWT pour l'authentification des utilisateurs et des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OAuth</a:t>
            </a: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 2.0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Mise en œuvre de protocoles d'autorisation tels qu'</a:t>
            </a:r>
            <a:r>
              <a:rPr lang="fr-FR" b="0" i="0" dirty="0" err="1">
                <a:solidFill>
                  <a:srgbClr val="0F0F0F"/>
                </a:solidFill>
                <a:effectLst/>
                <a:latin typeface="Söhne"/>
              </a:rPr>
              <a:t>OAuth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2.0 pour permettre des flux d'autorisation sécurisés.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33F4F2-8DF5-636F-9F03-171D1C6F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793" y="456392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6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E77B9-E88F-C9BE-A66A-1AA1027F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des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7044A-7DAD-517D-D8D9-8EC8293D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F0F0F"/>
                </a:solidFill>
                <a:effectLst/>
                <a:latin typeface="Söhne"/>
              </a:rPr>
              <a:t>OAuth</a:t>
            </a: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 pour les API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Utilisation d'</a:t>
            </a:r>
            <a:r>
              <a:rPr lang="fr-FR" b="0" i="0" dirty="0" err="1">
                <a:solidFill>
                  <a:srgbClr val="0F0F0F"/>
                </a:solidFill>
                <a:effectLst/>
                <a:latin typeface="Söhne"/>
              </a:rPr>
              <a:t>OAuth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pour sécuriser l'accès aux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F0F0F"/>
                </a:solidFill>
                <a:effectLst/>
                <a:latin typeface="Söhne"/>
              </a:rPr>
              <a:t>Contrôle des Accès aux API :</a:t>
            </a: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 Mise en œuvre de mécanismes de contrôle d'accès pour les API exposées.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92AD24-AA47-AA8F-76B5-6BAACCB6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7" y="469168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8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0422A-CFEF-95B5-8512-3F67641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OAuth2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3A1283F-11B7-A395-80D9-42C1A7427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973" y="742121"/>
            <a:ext cx="5798239" cy="5373757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8F6A93-63AE-DEA2-F065-ED4CABB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 fontScale="70000" lnSpcReduction="20000"/>
          </a:bodyPr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AkzidenzGroteskStd-Regular"/>
              </a:rPr>
              <a:t>Décrire comment l’accès à des API sécurisées d’une application ou d’un site web (fournisseur) va être délégué à une autre application (consommateur)</a:t>
            </a:r>
          </a:p>
          <a:p>
            <a:endParaRPr lang="fr-FR" b="1" dirty="0">
              <a:solidFill>
                <a:srgbClr val="000000"/>
              </a:solidFill>
              <a:latin typeface="AkzidenzGroteskStd-Regular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AkzidenzGroteskStd-Regular"/>
              </a:rPr>
              <a:t>Le protocole distingue </a:t>
            </a:r>
            <a:r>
              <a:rPr lang="fr-FR" b="1" i="0" dirty="0">
                <a:solidFill>
                  <a:srgbClr val="000000"/>
                </a:solidFill>
                <a:effectLst/>
                <a:latin typeface="AkzidenzGroteskStd-Regular"/>
              </a:rPr>
              <a:t>4 rôles</a:t>
            </a:r>
            <a:r>
              <a:rPr lang="fr-FR" b="0" i="0" dirty="0">
                <a:solidFill>
                  <a:srgbClr val="000000"/>
                </a:solidFill>
                <a:effectLst/>
                <a:latin typeface="AkzidenzGroteskStd-Regular"/>
              </a:rPr>
              <a:t> principaux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AkzidenzGroteskStd-Regular"/>
              </a:rPr>
              <a:t>Resource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AkzidenzGroteskStd-Regular"/>
              </a:rPr>
              <a:t>Owner</a:t>
            </a:r>
            <a:r>
              <a:rPr lang="fr-FR" b="1" i="0" dirty="0">
                <a:solidFill>
                  <a:srgbClr val="000000"/>
                </a:solidFill>
                <a:effectLst/>
                <a:latin typeface="AkzidenzGroteskStd-Regular"/>
              </a:rPr>
              <a:t> : </a:t>
            </a:r>
            <a:r>
              <a:rPr lang="fr-FR" b="0" i="0" dirty="0">
                <a:solidFill>
                  <a:srgbClr val="000000"/>
                </a:solidFill>
                <a:effectLst/>
                <a:latin typeface="AkzidenzGroteskStd-Regular"/>
              </a:rPr>
              <a:t>celui qui détient les ressources,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AkzidenzGroteskStd-Regular"/>
              </a:rPr>
              <a:t>Resource Server : </a:t>
            </a:r>
            <a:r>
              <a:rPr lang="fr-FR" b="0" i="0" dirty="0">
                <a:solidFill>
                  <a:srgbClr val="000000"/>
                </a:solidFill>
                <a:effectLst/>
                <a:latin typeface="AkzidenzGroteskStd-Regular"/>
              </a:rPr>
              <a:t>serveur qui héberge les ressources protégées,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AkzidenzGroteskStd-Regular"/>
              </a:rPr>
              <a:t>Client : </a:t>
            </a:r>
            <a:r>
              <a:rPr lang="fr-FR" b="0" i="0" dirty="0">
                <a:solidFill>
                  <a:srgbClr val="000000"/>
                </a:solidFill>
                <a:effectLst/>
                <a:latin typeface="AkzidenzGroteskStd-Regular"/>
              </a:rPr>
              <a:t>application cliente (front, back ou mobile) qui demande l’accès aux ressources,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00000"/>
                </a:solidFill>
                <a:effectLst/>
                <a:latin typeface="AkzidenzGroteskStd-Regular"/>
              </a:rPr>
              <a:t>Authorization</a:t>
            </a:r>
            <a:r>
              <a:rPr lang="fr-FR" b="1" i="0" dirty="0">
                <a:solidFill>
                  <a:srgbClr val="000000"/>
                </a:solidFill>
                <a:effectLst/>
                <a:latin typeface="AkzidenzGroteskStd-Regular"/>
              </a:rPr>
              <a:t> Server : </a:t>
            </a:r>
            <a:r>
              <a:rPr lang="fr-FR" b="0" i="0" dirty="0">
                <a:solidFill>
                  <a:srgbClr val="000000"/>
                </a:solidFill>
                <a:effectLst/>
                <a:latin typeface="AkzidenzGroteskStd-Regular"/>
              </a:rPr>
              <a:t>serveur qui génère des jetons 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AkzidenzGroteskStd-Regular"/>
              </a:rPr>
              <a:t>tokens</a:t>
            </a:r>
            <a:r>
              <a:rPr lang="fr-FR" b="0" i="0" dirty="0">
                <a:solidFill>
                  <a:srgbClr val="000000"/>
                </a:solidFill>
                <a:effectLst/>
                <a:latin typeface="AkzidenzGroteskStd-Regular"/>
              </a:rPr>
              <a:t>) pour le client et qui seront transmis lors des requêtes vers le serveur de ressources.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6525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091C4C-CF08-D466-E14B-C3A4FE82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682487"/>
            <a:ext cx="8777387" cy="57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01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CBB2E0ADD8C448B4F36CAEC063A7D" ma:contentTypeVersion="7" ma:contentTypeDescription="Crée un document." ma:contentTypeScope="" ma:versionID="7defed774ce7e56d1291443d4ce29ad8">
  <xsd:schema xmlns:xsd="http://www.w3.org/2001/XMLSchema" xmlns:xs="http://www.w3.org/2001/XMLSchema" xmlns:p="http://schemas.microsoft.com/office/2006/metadata/properties" xmlns:ns2="137d36f3-17b5-4966-a637-ffd0e400d9cb" targetNamespace="http://schemas.microsoft.com/office/2006/metadata/properties" ma:root="true" ma:fieldsID="feaa8e67b5ce377fd48dcb1adf5b495b" ns2:_="">
    <xsd:import namespace="137d36f3-17b5-4966-a637-ffd0e400d9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d36f3-17b5-4966-a637-ffd0e400d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4DAEB6-F4FE-4240-AB5D-BFCA3232AE29}"/>
</file>

<file path=customXml/itemProps2.xml><?xml version="1.0" encoding="utf-8"?>
<ds:datastoreItem xmlns:ds="http://schemas.openxmlformats.org/officeDocument/2006/customXml" ds:itemID="{B492265C-E357-4586-8EEC-75C2DC9359D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Grand écran</PresentationFormat>
  <Paragraphs>66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AkzidenzGroteskStd-Regular</vt:lpstr>
      <vt:lpstr>Arial</vt:lpstr>
      <vt:lpstr>Calibri</vt:lpstr>
      <vt:lpstr>Fira Sans Extra Condensed</vt:lpstr>
      <vt:lpstr>geekflare-primary</vt:lpstr>
      <vt:lpstr>Söhne</vt:lpstr>
      <vt:lpstr>Thème Office</vt:lpstr>
      <vt:lpstr>Microservices et sécurisation</vt:lpstr>
      <vt:lpstr>Avantages de la Sécurité dans une Infrastructure Microservices</vt:lpstr>
      <vt:lpstr>Autres Avantages de la Sécurité dans une Infrastructure Microservices</vt:lpstr>
      <vt:lpstr> La sécurisation des infrastructures microservices nécessite l'application de diverses techniques et meilleures pratiques pour garantir la protection des services, des données et des communications.</vt:lpstr>
      <vt:lpstr>Sécurisé son infrastructure microservice</vt:lpstr>
      <vt:lpstr>Authentification et Autorisation </vt:lpstr>
      <vt:lpstr>Sécurité des API</vt:lpstr>
      <vt:lpstr>OAuth2</vt:lpstr>
      <vt:lpstr>Présentation PowerPoint</vt:lpstr>
      <vt:lpstr>Gestion des Identités</vt:lpstr>
      <vt:lpstr>Chiffrements des communications</vt:lpstr>
      <vt:lpstr>Chiffrements des communication</vt:lpstr>
      <vt:lpstr>Détection des menaces et surveillance</vt:lpstr>
      <vt:lpstr>Sécurité au niveau du conteneur</vt:lpstr>
      <vt:lpstr>Contrôle d’Accès</vt:lpstr>
      <vt:lpstr>Gestion des clés</vt:lpstr>
      <vt:lpstr>Tests de sécurité Automatisés</vt:lpstr>
      <vt:lpstr>Plan de reprise après sinistre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et sécurisation</dc:title>
  <dc:creator>Agar Blohorn</dc:creator>
  <cp:lastModifiedBy>Agar Blohorn</cp:lastModifiedBy>
  <cp:revision>6</cp:revision>
  <dcterms:created xsi:type="dcterms:W3CDTF">2023-11-18T15:49:26Z</dcterms:created>
  <dcterms:modified xsi:type="dcterms:W3CDTF">2023-11-20T07:04:47Z</dcterms:modified>
</cp:coreProperties>
</file>