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4" r:id="rId1"/>
  </p:sldMasterIdLst>
  <p:notesMasterIdLst>
    <p:notesMasterId r:id="rId92"/>
  </p:notesMasterIdLst>
  <p:sldIdLst>
    <p:sldId id="420" r:id="rId2"/>
    <p:sldId id="421" r:id="rId3"/>
    <p:sldId id="422" r:id="rId4"/>
    <p:sldId id="753" r:id="rId5"/>
    <p:sldId id="754" r:id="rId6"/>
    <p:sldId id="755" r:id="rId7"/>
    <p:sldId id="756" r:id="rId8"/>
    <p:sldId id="757" r:id="rId9"/>
    <p:sldId id="758" r:id="rId10"/>
    <p:sldId id="759" r:id="rId11"/>
    <p:sldId id="760" r:id="rId12"/>
    <p:sldId id="761" r:id="rId13"/>
    <p:sldId id="762" r:id="rId14"/>
    <p:sldId id="763" r:id="rId15"/>
    <p:sldId id="764" r:id="rId16"/>
    <p:sldId id="765" r:id="rId17"/>
    <p:sldId id="766" r:id="rId18"/>
    <p:sldId id="423" r:id="rId19"/>
    <p:sldId id="424" r:id="rId20"/>
    <p:sldId id="425" r:id="rId21"/>
    <p:sldId id="426" r:id="rId22"/>
    <p:sldId id="427" r:id="rId23"/>
    <p:sldId id="428" r:id="rId24"/>
    <p:sldId id="429" r:id="rId25"/>
    <p:sldId id="430" r:id="rId26"/>
    <p:sldId id="431" r:id="rId27"/>
    <p:sldId id="432" r:id="rId28"/>
    <p:sldId id="433" r:id="rId29"/>
    <p:sldId id="434" r:id="rId30"/>
    <p:sldId id="435" r:id="rId31"/>
    <p:sldId id="436" r:id="rId32"/>
    <p:sldId id="437" r:id="rId33"/>
    <p:sldId id="438" r:id="rId34"/>
    <p:sldId id="439" r:id="rId35"/>
    <p:sldId id="440" r:id="rId36"/>
    <p:sldId id="441" r:id="rId37"/>
    <p:sldId id="442" r:id="rId38"/>
    <p:sldId id="443" r:id="rId39"/>
    <p:sldId id="444" r:id="rId40"/>
    <p:sldId id="445" r:id="rId41"/>
    <p:sldId id="446" r:id="rId42"/>
    <p:sldId id="447" r:id="rId43"/>
    <p:sldId id="448" r:id="rId44"/>
    <p:sldId id="449" r:id="rId45"/>
    <p:sldId id="450" r:id="rId46"/>
    <p:sldId id="451" r:id="rId47"/>
    <p:sldId id="452" r:id="rId48"/>
    <p:sldId id="453" r:id="rId49"/>
    <p:sldId id="454" r:id="rId50"/>
    <p:sldId id="455" r:id="rId51"/>
    <p:sldId id="458" r:id="rId52"/>
    <p:sldId id="456" r:id="rId53"/>
    <p:sldId id="457" r:id="rId54"/>
    <p:sldId id="459" r:id="rId55"/>
    <p:sldId id="460" r:id="rId56"/>
    <p:sldId id="461" r:id="rId57"/>
    <p:sldId id="462" r:id="rId58"/>
    <p:sldId id="463" r:id="rId59"/>
    <p:sldId id="464" r:id="rId60"/>
    <p:sldId id="465" r:id="rId61"/>
    <p:sldId id="466" r:id="rId62"/>
    <p:sldId id="467" r:id="rId63"/>
    <p:sldId id="468" r:id="rId64"/>
    <p:sldId id="469" r:id="rId65"/>
    <p:sldId id="470" r:id="rId66"/>
    <p:sldId id="471" r:id="rId67"/>
    <p:sldId id="472" r:id="rId68"/>
    <p:sldId id="473" r:id="rId69"/>
    <p:sldId id="474" r:id="rId70"/>
    <p:sldId id="475" r:id="rId71"/>
    <p:sldId id="476" r:id="rId72"/>
    <p:sldId id="477" r:id="rId73"/>
    <p:sldId id="478" r:id="rId74"/>
    <p:sldId id="479" r:id="rId75"/>
    <p:sldId id="480" r:id="rId76"/>
    <p:sldId id="481" r:id="rId77"/>
    <p:sldId id="482" r:id="rId78"/>
    <p:sldId id="483" r:id="rId79"/>
    <p:sldId id="484" r:id="rId80"/>
    <p:sldId id="485" r:id="rId81"/>
    <p:sldId id="486" r:id="rId82"/>
    <p:sldId id="487" r:id="rId83"/>
    <p:sldId id="490" r:id="rId84"/>
    <p:sldId id="488" r:id="rId85"/>
    <p:sldId id="489" r:id="rId86"/>
    <p:sldId id="491" r:id="rId87"/>
    <p:sldId id="492" r:id="rId88"/>
    <p:sldId id="493" r:id="rId89"/>
    <p:sldId id="494" r:id="rId90"/>
    <p:sldId id="495" r:id="rId91"/>
  </p:sldIdLst>
  <p:sldSz cx="9144000" cy="5143500" type="screen16x9"/>
  <p:notesSz cx="6858000" cy="9144000"/>
  <p:embeddedFontLst>
    <p:embeddedFont>
      <p:font typeface="Fira Sans Extra Condensed" panose="020B0503050000020004" pitchFamily="34" charset="0"/>
      <p:regular r:id="rId93"/>
      <p:bold r:id="rId94"/>
      <p:italic r:id="rId95"/>
      <p:boldItalic r:id="rId96"/>
    </p:embeddedFont>
    <p:embeddedFont>
      <p:font typeface="Fira Sans Extra Condensed SemiBold" panose="020B0604020202020204" charset="0"/>
      <p:regular r:id="rId97"/>
      <p:bold r:id="rId98"/>
      <p:italic r:id="rId99"/>
      <p:boldItalic r:id="rId100"/>
    </p:embeddedFont>
    <p:embeddedFont>
      <p:font typeface="Josefin Sans" pitchFamily="2" charset="0"/>
      <p:regular r:id="rId101"/>
      <p:bold r:id="rId102"/>
    </p:embeddedFont>
    <p:embeddedFont>
      <p:font typeface="Open Sans SemiBold" panose="020B0706030804020204" pitchFamily="34" charset="0"/>
      <p:bold r:id="rId103"/>
      <p:boldItalic r:id="rId104"/>
    </p:embeddedFont>
    <p:embeddedFont>
      <p:font typeface="Roboto" panose="02000000000000000000" pitchFamily="2" charset="0"/>
      <p:regular r:id="rId105"/>
      <p:bold r:id="rId106"/>
      <p:italic r:id="rId107"/>
      <p:boldItalic r:id="rId10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A8610"/>
    <a:srgbClr val="1F4893"/>
    <a:srgbClr val="00A5A5"/>
    <a:srgbClr val="E94A34"/>
    <a:srgbClr val="FFFFFF"/>
    <a:srgbClr val="E94834"/>
    <a:srgbClr val="FEC800"/>
    <a:srgbClr val="E62B32"/>
    <a:srgbClr val="4CC85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5A1D2C5-1A83-48E8-A586-EB18E3D713D9}">
  <a:tblStyle styleId="{45A1D2C5-1A83-48E8-A586-EB18E3D713D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209" autoAdjust="0"/>
    <p:restoredTop sz="90805" autoAdjust="0"/>
  </p:normalViewPr>
  <p:slideViewPr>
    <p:cSldViewPr snapToGrid="0">
      <p:cViewPr varScale="1">
        <p:scale>
          <a:sx n="129" d="100"/>
          <a:sy n="129" d="100"/>
        </p:scale>
        <p:origin x="1524"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tableStyles" Target="tableStyles.xml"/><Relationship Id="rId16" Type="http://schemas.openxmlformats.org/officeDocument/2006/relationships/slide" Target="slides/slide15.xml"/><Relationship Id="rId107" Type="http://schemas.openxmlformats.org/officeDocument/2006/relationships/font" Target="fonts/font15.fntdata"/><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font" Target="fonts/font10.fntdata"/><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font" Target="fonts/font3.fntdata"/><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microsoft.com/office/2016/11/relationships/changesInfo" Target="changesInfos/changesInfo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font" Target="fonts/font11.fntdata"/><Relationship Id="rId108" Type="http://schemas.openxmlformats.org/officeDocument/2006/relationships/font" Target="fonts/font16.fntdata"/><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font" Target="fonts/font14.fntdata"/><Relationship Id="rId114" Type="http://schemas.openxmlformats.org/officeDocument/2006/relationships/customXml" Target="../customXml/item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font" Target="fonts/font2.fntdata"/><Relationship Id="rId99" Type="http://schemas.openxmlformats.org/officeDocument/2006/relationships/font" Target="fonts/font7.fntdata"/><Relationship Id="rId10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presProps" Target="presProp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font" Target="fonts/font5.fntdata"/><Relationship Id="rId104" Type="http://schemas.openxmlformats.org/officeDocument/2006/relationships/font" Target="fonts/font12.fntdata"/><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notesMaster" Target="notesMasters/notesMaster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viewProps" Target="viewProps.xml"/><Relationship Id="rId115" Type="http://schemas.openxmlformats.org/officeDocument/2006/relationships/customXml" Target="../customXml/item2.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font" Target="fonts/font8.fntdata"/><Relationship Id="rId105" Type="http://schemas.openxmlformats.org/officeDocument/2006/relationships/font" Target="fonts/font13.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font" Target="fonts/font1.fntdata"/><Relationship Id="rId98" Type="http://schemas.openxmlformats.org/officeDocument/2006/relationships/font" Target="fonts/font6.fntdata"/><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customXml" Target="../customXml/item3.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amélia Souames" userId="fc88a950887c8f64" providerId="LiveId" clId="{F055BB85-1464-49E3-9110-6CB743BA0A93}"/>
    <pc:docChg chg="delSld">
      <pc:chgData name="Camélia Souames" userId="fc88a950887c8f64" providerId="LiveId" clId="{F055BB85-1464-49E3-9110-6CB743BA0A93}" dt="2024-01-30T10:03:01.404" v="2" actId="47"/>
      <pc:docMkLst>
        <pc:docMk/>
      </pc:docMkLst>
      <pc:sldChg chg="del">
        <pc:chgData name="Camélia Souames" userId="fc88a950887c8f64" providerId="LiveId" clId="{F055BB85-1464-49E3-9110-6CB743BA0A93}" dt="2024-01-30T10:02:19.837" v="0" actId="47"/>
        <pc:sldMkLst>
          <pc:docMk/>
          <pc:sldMk cId="0" sldId="256"/>
        </pc:sldMkLst>
      </pc:sldChg>
      <pc:sldChg chg="del">
        <pc:chgData name="Camélia Souames" userId="fc88a950887c8f64" providerId="LiveId" clId="{F055BB85-1464-49E3-9110-6CB743BA0A93}" dt="2024-01-30T10:02:27.070" v="1" actId="47"/>
        <pc:sldMkLst>
          <pc:docMk/>
          <pc:sldMk cId="0" sldId="275"/>
        </pc:sldMkLst>
      </pc:sldChg>
      <pc:sldChg chg="del">
        <pc:chgData name="Camélia Souames" userId="fc88a950887c8f64" providerId="LiveId" clId="{F055BB85-1464-49E3-9110-6CB743BA0A93}" dt="2024-01-30T10:02:19.837" v="0" actId="47"/>
        <pc:sldMkLst>
          <pc:docMk/>
          <pc:sldMk cId="2076345827" sldId="323"/>
        </pc:sldMkLst>
      </pc:sldChg>
      <pc:sldChg chg="del">
        <pc:chgData name="Camélia Souames" userId="fc88a950887c8f64" providerId="LiveId" clId="{F055BB85-1464-49E3-9110-6CB743BA0A93}" dt="2024-01-30T10:02:19.837" v="0" actId="47"/>
        <pc:sldMkLst>
          <pc:docMk/>
          <pc:sldMk cId="4181473836" sldId="324"/>
        </pc:sldMkLst>
      </pc:sldChg>
      <pc:sldChg chg="del">
        <pc:chgData name="Camélia Souames" userId="fc88a950887c8f64" providerId="LiveId" clId="{F055BB85-1464-49E3-9110-6CB743BA0A93}" dt="2024-01-30T10:02:19.837" v="0" actId="47"/>
        <pc:sldMkLst>
          <pc:docMk/>
          <pc:sldMk cId="1252691635" sldId="325"/>
        </pc:sldMkLst>
      </pc:sldChg>
      <pc:sldChg chg="del">
        <pc:chgData name="Camélia Souames" userId="fc88a950887c8f64" providerId="LiveId" clId="{F055BB85-1464-49E3-9110-6CB743BA0A93}" dt="2024-01-30T10:02:19.837" v="0" actId="47"/>
        <pc:sldMkLst>
          <pc:docMk/>
          <pc:sldMk cId="1320437408" sldId="326"/>
        </pc:sldMkLst>
      </pc:sldChg>
      <pc:sldChg chg="del">
        <pc:chgData name="Camélia Souames" userId="fc88a950887c8f64" providerId="LiveId" clId="{F055BB85-1464-49E3-9110-6CB743BA0A93}" dt="2024-01-30T10:02:19.837" v="0" actId="47"/>
        <pc:sldMkLst>
          <pc:docMk/>
          <pc:sldMk cId="1505454739" sldId="327"/>
        </pc:sldMkLst>
      </pc:sldChg>
      <pc:sldChg chg="del">
        <pc:chgData name="Camélia Souames" userId="fc88a950887c8f64" providerId="LiveId" clId="{F055BB85-1464-49E3-9110-6CB743BA0A93}" dt="2024-01-30T10:02:19.837" v="0" actId="47"/>
        <pc:sldMkLst>
          <pc:docMk/>
          <pc:sldMk cId="186748882" sldId="328"/>
        </pc:sldMkLst>
      </pc:sldChg>
      <pc:sldChg chg="del">
        <pc:chgData name="Camélia Souames" userId="fc88a950887c8f64" providerId="LiveId" clId="{F055BB85-1464-49E3-9110-6CB743BA0A93}" dt="2024-01-30T10:02:19.837" v="0" actId="47"/>
        <pc:sldMkLst>
          <pc:docMk/>
          <pc:sldMk cId="26693445" sldId="329"/>
        </pc:sldMkLst>
      </pc:sldChg>
      <pc:sldChg chg="del">
        <pc:chgData name="Camélia Souames" userId="fc88a950887c8f64" providerId="LiveId" clId="{F055BB85-1464-49E3-9110-6CB743BA0A93}" dt="2024-01-30T10:02:19.837" v="0" actId="47"/>
        <pc:sldMkLst>
          <pc:docMk/>
          <pc:sldMk cId="1273123362" sldId="331"/>
        </pc:sldMkLst>
      </pc:sldChg>
      <pc:sldChg chg="del">
        <pc:chgData name="Camélia Souames" userId="fc88a950887c8f64" providerId="LiveId" clId="{F055BB85-1464-49E3-9110-6CB743BA0A93}" dt="2024-01-30T10:02:19.837" v="0" actId="47"/>
        <pc:sldMkLst>
          <pc:docMk/>
          <pc:sldMk cId="1698535439" sldId="332"/>
        </pc:sldMkLst>
      </pc:sldChg>
      <pc:sldChg chg="del">
        <pc:chgData name="Camélia Souames" userId="fc88a950887c8f64" providerId="LiveId" clId="{F055BB85-1464-49E3-9110-6CB743BA0A93}" dt="2024-01-30T10:02:19.837" v="0" actId="47"/>
        <pc:sldMkLst>
          <pc:docMk/>
          <pc:sldMk cId="1017421105" sldId="333"/>
        </pc:sldMkLst>
      </pc:sldChg>
      <pc:sldChg chg="del">
        <pc:chgData name="Camélia Souames" userId="fc88a950887c8f64" providerId="LiveId" clId="{F055BB85-1464-49E3-9110-6CB743BA0A93}" dt="2024-01-30T10:02:19.837" v="0" actId="47"/>
        <pc:sldMkLst>
          <pc:docMk/>
          <pc:sldMk cId="568597694" sldId="334"/>
        </pc:sldMkLst>
      </pc:sldChg>
      <pc:sldChg chg="del">
        <pc:chgData name="Camélia Souames" userId="fc88a950887c8f64" providerId="LiveId" clId="{F055BB85-1464-49E3-9110-6CB743BA0A93}" dt="2024-01-30T10:02:19.837" v="0" actId="47"/>
        <pc:sldMkLst>
          <pc:docMk/>
          <pc:sldMk cId="4288464247" sldId="335"/>
        </pc:sldMkLst>
      </pc:sldChg>
      <pc:sldChg chg="del">
        <pc:chgData name="Camélia Souames" userId="fc88a950887c8f64" providerId="LiveId" clId="{F055BB85-1464-49E3-9110-6CB743BA0A93}" dt="2024-01-30T10:02:19.837" v="0" actId="47"/>
        <pc:sldMkLst>
          <pc:docMk/>
          <pc:sldMk cId="3569738671" sldId="336"/>
        </pc:sldMkLst>
      </pc:sldChg>
      <pc:sldChg chg="del">
        <pc:chgData name="Camélia Souames" userId="fc88a950887c8f64" providerId="LiveId" clId="{F055BB85-1464-49E3-9110-6CB743BA0A93}" dt="2024-01-30T10:02:19.837" v="0" actId="47"/>
        <pc:sldMkLst>
          <pc:docMk/>
          <pc:sldMk cId="1389229090" sldId="337"/>
        </pc:sldMkLst>
      </pc:sldChg>
      <pc:sldChg chg="del">
        <pc:chgData name="Camélia Souames" userId="fc88a950887c8f64" providerId="LiveId" clId="{F055BB85-1464-49E3-9110-6CB743BA0A93}" dt="2024-01-30T10:02:19.837" v="0" actId="47"/>
        <pc:sldMkLst>
          <pc:docMk/>
          <pc:sldMk cId="1062227499" sldId="338"/>
        </pc:sldMkLst>
      </pc:sldChg>
      <pc:sldChg chg="del">
        <pc:chgData name="Camélia Souames" userId="fc88a950887c8f64" providerId="LiveId" clId="{F055BB85-1464-49E3-9110-6CB743BA0A93}" dt="2024-01-30T10:02:19.837" v="0" actId="47"/>
        <pc:sldMkLst>
          <pc:docMk/>
          <pc:sldMk cId="3004363071" sldId="339"/>
        </pc:sldMkLst>
      </pc:sldChg>
      <pc:sldChg chg="del">
        <pc:chgData name="Camélia Souames" userId="fc88a950887c8f64" providerId="LiveId" clId="{F055BB85-1464-49E3-9110-6CB743BA0A93}" dt="2024-01-30T10:02:19.837" v="0" actId="47"/>
        <pc:sldMkLst>
          <pc:docMk/>
          <pc:sldMk cId="3519684412" sldId="340"/>
        </pc:sldMkLst>
      </pc:sldChg>
      <pc:sldChg chg="del">
        <pc:chgData name="Camélia Souames" userId="fc88a950887c8f64" providerId="LiveId" clId="{F055BB85-1464-49E3-9110-6CB743BA0A93}" dt="2024-01-30T10:02:19.837" v="0" actId="47"/>
        <pc:sldMkLst>
          <pc:docMk/>
          <pc:sldMk cId="791435962" sldId="341"/>
        </pc:sldMkLst>
      </pc:sldChg>
      <pc:sldChg chg="del">
        <pc:chgData name="Camélia Souames" userId="fc88a950887c8f64" providerId="LiveId" clId="{F055BB85-1464-49E3-9110-6CB743BA0A93}" dt="2024-01-30T10:02:19.837" v="0" actId="47"/>
        <pc:sldMkLst>
          <pc:docMk/>
          <pc:sldMk cId="3430610987" sldId="342"/>
        </pc:sldMkLst>
      </pc:sldChg>
      <pc:sldChg chg="del">
        <pc:chgData name="Camélia Souames" userId="fc88a950887c8f64" providerId="LiveId" clId="{F055BB85-1464-49E3-9110-6CB743BA0A93}" dt="2024-01-30T10:02:19.837" v="0" actId="47"/>
        <pc:sldMkLst>
          <pc:docMk/>
          <pc:sldMk cId="3223598658" sldId="343"/>
        </pc:sldMkLst>
      </pc:sldChg>
      <pc:sldChg chg="del">
        <pc:chgData name="Camélia Souames" userId="fc88a950887c8f64" providerId="LiveId" clId="{F055BB85-1464-49E3-9110-6CB743BA0A93}" dt="2024-01-30T10:02:19.837" v="0" actId="47"/>
        <pc:sldMkLst>
          <pc:docMk/>
          <pc:sldMk cId="1510141694" sldId="344"/>
        </pc:sldMkLst>
      </pc:sldChg>
      <pc:sldChg chg="del">
        <pc:chgData name="Camélia Souames" userId="fc88a950887c8f64" providerId="LiveId" clId="{F055BB85-1464-49E3-9110-6CB743BA0A93}" dt="2024-01-30T10:02:19.837" v="0" actId="47"/>
        <pc:sldMkLst>
          <pc:docMk/>
          <pc:sldMk cId="1693028526" sldId="345"/>
        </pc:sldMkLst>
      </pc:sldChg>
      <pc:sldChg chg="del">
        <pc:chgData name="Camélia Souames" userId="fc88a950887c8f64" providerId="LiveId" clId="{F055BB85-1464-49E3-9110-6CB743BA0A93}" dt="2024-01-30T10:02:19.837" v="0" actId="47"/>
        <pc:sldMkLst>
          <pc:docMk/>
          <pc:sldMk cId="473746110" sldId="346"/>
        </pc:sldMkLst>
      </pc:sldChg>
      <pc:sldChg chg="del">
        <pc:chgData name="Camélia Souames" userId="fc88a950887c8f64" providerId="LiveId" clId="{F055BB85-1464-49E3-9110-6CB743BA0A93}" dt="2024-01-30T10:02:19.837" v="0" actId="47"/>
        <pc:sldMkLst>
          <pc:docMk/>
          <pc:sldMk cId="1518200824" sldId="348"/>
        </pc:sldMkLst>
      </pc:sldChg>
      <pc:sldChg chg="del">
        <pc:chgData name="Camélia Souames" userId="fc88a950887c8f64" providerId="LiveId" clId="{F055BB85-1464-49E3-9110-6CB743BA0A93}" dt="2024-01-30T10:02:19.837" v="0" actId="47"/>
        <pc:sldMkLst>
          <pc:docMk/>
          <pc:sldMk cId="405345036" sldId="349"/>
        </pc:sldMkLst>
      </pc:sldChg>
      <pc:sldChg chg="del">
        <pc:chgData name="Camélia Souames" userId="fc88a950887c8f64" providerId="LiveId" clId="{F055BB85-1464-49E3-9110-6CB743BA0A93}" dt="2024-01-30T10:02:19.837" v="0" actId="47"/>
        <pc:sldMkLst>
          <pc:docMk/>
          <pc:sldMk cId="2730420586" sldId="350"/>
        </pc:sldMkLst>
      </pc:sldChg>
      <pc:sldChg chg="del">
        <pc:chgData name="Camélia Souames" userId="fc88a950887c8f64" providerId="LiveId" clId="{F055BB85-1464-49E3-9110-6CB743BA0A93}" dt="2024-01-30T10:02:19.837" v="0" actId="47"/>
        <pc:sldMkLst>
          <pc:docMk/>
          <pc:sldMk cId="779636422" sldId="351"/>
        </pc:sldMkLst>
      </pc:sldChg>
      <pc:sldChg chg="del">
        <pc:chgData name="Camélia Souames" userId="fc88a950887c8f64" providerId="LiveId" clId="{F055BB85-1464-49E3-9110-6CB743BA0A93}" dt="2024-01-30T10:02:19.837" v="0" actId="47"/>
        <pc:sldMkLst>
          <pc:docMk/>
          <pc:sldMk cId="2163818433" sldId="352"/>
        </pc:sldMkLst>
      </pc:sldChg>
      <pc:sldChg chg="del">
        <pc:chgData name="Camélia Souames" userId="fc88a950887c8f64" providerId="LiveId" clId="{F055BB85-1464-49E3-9110-6CB743BA0A93}" dt="2024-01-30T10:02:19.837" v="0" actId="47"/>
        <pc:sldMkLst>
          <pc:docMk/>
          <pc:sldMk cId="1333461444" sldId="353"/>
        </pc:sldMkLst>
      </pc:sldChg>
      <pc:sldChg chg="del">
        <pc:chgData name="Camélia Souames" userId="fc88a950887c8f64" providerId="LiveId" clId="{F055BB85-1464-49E3-9110-6CB743BA0A93}" dt="2024-01-30T10:02:19.837" v="0" actId="47"/>
        <pc:sldMkLst>
          <pc:docMk/>
          <pc:sldMk cId="4211024041" sldId="354"/>
        </pc:sldMkLst>
      </pc:sldChg>
      <pc:sldChg chg="del">
        <pc:chgData name="Camélia Souames" userId="fc88a950887c8f64" providerId="LiveId" clId="{F055BB85-1464-49E3-9110-6CB743BA0A93}" dt="2024-01-30T10:02:19.837" v="0" actId="47"/>
        <pc:sldMkLst>
          <pc:docMk/>
          <pc:sldMk cId="2410544694" sldId="355"/>
        </pc:sldMkLst>
      </pc:sldChg>
      <pc:sldChg chg="del">
        <pc:chgData name="Camélia Souames" userId="fc88a950887c8f64" providerId="LiveId" clId="{F055BB85-1464-49E3-9110-6CB743BA0A93}" dt="2024-01-30T10:02:19.837" v="0" actId="47"/>
        <pc:sldMkLst>
          <pc:docMk/>
          <pc:sldMk cId="1491288775" sldId="356"/>
        </pc:sldMkLst>
      </pc:sldChg>
      <pc:sldChg chg="del">
        <pc:chgData name="Camélia Souames" userId="fc88a950887c8f64" providerId="LiveId" clId="{F055BB85-1464-49E3-9110-6CB743BA0A93}" dt="2024-01-30T10:02:19.837" v="0" actId="47"/>
        <pc:sldMkLst>
          <pc:docMk/>
          <pc:sldMk cId="330815448" sldId="357"/>
        </pc:sldMkLst>
      </pc:sldChg>
      <pc:sldChg chg="del">
        <pc:chgData name="Camélia Souames" userId="fc88a950887c8f64" providerId="LiveId" clId="{F055BB85-1464-49E3-9110-6CB743BA0A93}" dt="2024-01-30T10:02:19.837" v="0" actId="47"/>
        <pc:sldMkLst>
          <pc:docMk/>
          <pc:sldMk cId="4240496941" sldId="359"/>
        </pc:sldMkLst>
      </pc:sldChg>
      <pc:sldChg chg="del">
        <pc:chgData name="Camélia Souames" userId="fc88a950887c8f64" providerId="LiveId" clId="{F055BB85-1464-49E3-9110-6CB743BA0A93}" dt="2024-01-30T10:02:19.837" v="0" actId="47"/>
        <pc:sldMkLst>
          <pc:docMk/>
          <pc:sldMk cId="838177626" sldId="360"/>
        </pc:sldMkLst>
      </pc:sldChg>
      <pc:sldChg chg="del">
        <pc:chgData name="Camélia Souames" userId="fc88a950887c8f64" providerId="LiveId" clId="{F055BB85-1464-49E3-9110-6CB743BA0A93}" dt="2024-01-30T10:02:19.837" v="0" actId="47"/>
        <pc:sldMkLst>
          <pc:docMk/>
          <pc:sldMk cId="360260204" sldId="361"/>
        </pc:sldMkLst>
      </pc:sldChg>
      <pc:sldChg chg="del">
        <pc:chgData name="Camélia Souames" userId="fc88a950887c8f64" providerId="LiveId" clId="{F055BB85-1464-49E3-9110-6CB743BA0A93}" dt="2024-01-30T10:02:19.837" v="0" actId="47"/>
        <pc:sldMkLst>
          <pc:docMk/>
          <pc:sldMk cId="243076186" sldId="362"/>
        </pc:sldMkLst>
      </pc:sldChg>
      <pc:sldChg chg="del">
        <pc:chgData name="Camélia Souames" userId="fc88a950887c8f64" providerId="LiveId" clId="{F055BB85-1464-49E3-9110-6CB743BA0A93}" dt="2024-01-30T10:02:19.837" v="0" actId="47"/>
        <pc:sldMkLst>
          <pc:docMk/>
          <pc:sldMk cId="3403503155" sldId="363"/>
        </pc:sldMkLst>
      </pc:sldChg>
      <pc:sldChg chg="del">
        <pc:chgData name="Camélia Souames" userId="fc88a950887c8f64" providerId="LiveId" clId="{F055BB85-1464-49E3-9110-6CB743BA0A93}" dt="2024-01-30T10:02:19.837" v="0" actId="47"/>
        <pc:sldMkLst>
          <pc:docMk/>
          <pc:sldMk cId="1642979578" sldId="364"/>
        </pc:sldMkLst>
      </pc:sldChg>
      <pc:sldChg chg="del">
        <pc:chgData name="Camélia Souames" userId="fc88a950887c8f64" providerId="LiveId" clId="{F055BB85-1464-49E3-9110-6CB743BA0A93}" dt="2024-01-30T10:02:19.837" v="0" actId="47"/>
        <pc:sldMkLst>
          <pc:docMk/>
          <pc:sldMk cId="1201196562" sldId="365"/>
        </pc:sldMkLst>
      </pc:sldChg>
      <pc:sldChg chg="del">
        <pc:chgData name="Camélia Souames" userId="fc88a950887c8f64" providerId="LiveId" clId="{F055BB85-1464-49E3-9110-6CB743BA0A93}" dt="2024-01-30T10:02:19.837" v="0" actId="47"/>
        <pc:sldMkLst>
          <pc:docMk/>
          <pc:sldMk cId="926688544" sldId="366"/>
        </pc:sldMkLst>
      </pc:sldChg>
      <pc:sldChg chg="del">
        <pc:chgData name="Camélia Souames" userId="fc88a950887c8f64" providerId="LiveId" clId="{F055BB85-1464-49E3-9110-6CB743BA0A93}" dt="2024-01-30T10:02:19.837" v="0" actId="47"/>
        <pc:sldMkLst>
          <pc:docMk/>
          <pc:sldMk cId="4021755061" sldId="368"/>
        </pc:sldMkLst>
      </pc:sldChg>
      <pc:sldChg chg="del">
        <pc:chgData name="Camélia Souames" userId="fc88a950887c8f64" providerId="LiveId" clId="{F055BB85-1464-49E3-9110-6CB743BA0A93}" dt="2024-01-30T10:02:19.837" v="0" actId="47"/>
        <pc:sldMkLst>
          <pc:docMk/>
          <pc:sldMk cId="3099876414" sldId="369"/>
        </pc:sldMkLst>
      </pc:sldChg>
      <pc:sldChg chg="del">
        <pc:chgData name="Camélia Souames" userId="fc88a950887c8f64" providerId="LiveId" clId="{F055BB85-1464-49E3-9110-6CB743BA0A93}" dt="2024-01-30T10:02:19.837" v="0" actId="47"/>
        <pc:sldMkLst>
          <pc:docMk/>
          <pc:sldMk cId="2533413908" sldId="370"/>
        </pc:sldMkLst>
      </pc:sldChg>
      <pc:sldChg chg="del">
        <pc:chgData name="Camélia Souames" userId="fc88a950887c8f64" providerId="LiveId" clId="{F055BB85-1464-49E3-9110-6CB743BA0A93}" dt="2024-01-30T10:02:19.837" v="0" actId="47"/>
        <pc:sldMkLst>
          <pc:docMk/>
          <pc:sldMk cId="195137531" sldId="371"/>
        </pc:sldMkLst>
      </pc:sldChg>
      <pc:sldChg chg="del">
        <pc:chgData name="Camélia Souames" userId="fc88a950887c8f64" providerId="LiveId" clId="{F055BB85-1464-49E3-9110-6CB743BA0A93}" dt="2024-01-30T10:02:19.837" v="0" actId="47"/>
        <pc:sldMkLst>
          <pc:docMk/>
          <pc:sldMk cId="186349487" sldId="372"/>
        </pc:sldMkLst>
      </pc:sldChg>
      <pc:sldChg chg="del">
        <pc:chgData name="Camélia Souames" userId="fc88a950887c8f64" providerId="LiveId" clId="{F055BB85-1464-49E3-9110-6CB743BA0A93}" dt="2024-01-30T10:02:19.837" v="0" actId="47"/>
        <pc:sldMkLst>
          <pc:docMk/>
          <pc:sldMk cId="1920351579" sldId="373"/>
        </pc:sldMkLst>
      </pc:sldChg>
      <pc:sldChg chg="del">
        <pc:chgData name="Camélia Souames" userId="fc88a950887c8f64" providerId="LiveId" clId="{F055BB85-1464-49E3-9110-6CB743BA0A93}" dt="2024-01-30T10:02:19.837" v="0" actId="47"/>
        <pc:sldMkLst>
          <pc:docMk/>
          <pc:sldMk cId="4040987500" sldId="374"/>
        </pc:sldMkLst>
      </pc:sldChg>
      <pc:sldChg chg="del">
        <pc:chgData name="Camélia Souames" userId="fc88a950887c8f64" providerId="LiveId" clId="{F055BB85-1464-49E3-9110-6CB743BA0A93}" dt="2024-01-30T10:02:19.837" v="0" actId="47"/>
        <pc:sldMkLst>
          <pc:docMk/>
          <pc:sldMk cId="260363851" sldId="375"/>
        </pc:sldMkLst>
      </pc:sldChg>
      <pc:sldChg chg="del">
        <pc:chgData name="Camélia Souames" userId="fc88a950887c8f64" providerId="LiveId" clId="{F055BB85-1464-49E3-9110-6CB743BA0A93}" dt="2024-01-30T10:02:19.837" v="0" actId="47"/>
        <pc:sldMkLst>
          <pc:docMk/>
          <pc:sldMk cId="1259170769" sldId="376"/>
        </pc:sldMkLst>
      </pc:sldChg>
      <pc:sldChg chg="del">
        <pc:chgData name="Camélia Souames" userId="fc88a950887c8f64" providerId="LiveId" clId="{F055BB85-1464-49E3-9110-6CB743BA0A93}" dt="2024-01-30T10:02:19.837" v="0" actId="47"/>
        <pc:sldMkLst>
          <pc:docMk/>
          <pc:sldMk cId="447051363" sldId="377"/>
        </pc:sldMkLst>
      </pc:sldChg>
      <pc:sldChg chg="del">
        <pc:chgData name="Camélia Souames" userId="fc88a950887c8f64" providerId="LiveId" clId="{F055BB85-1464-49E3-9110-6CB743BA0A93}" dt="2024-01-30T10:03:01.404" v="2" actId="47"/>
        <pc:sldMkLst>
          <pc:docMk/>
          <pc:sldMk cId="3597287711" sldId="379"/>
        </pc:sldMkLst>
      </pc:sldChg>
      <pc:sldChg chg="del">
        <pc:chgData name="Camélia Souames" userId="fc88a950887c8f64" providerId="LiveId" clId="{F055BB85-1464-49E3-9110-6CB743BA0A93}" dt="2024-01-30T10:03:01.404" v="2" actId="47"/>
        <pc:sldMkLst>
          <pc:docMk/>
          <pc:sldMk cId="3904607086" sldId="380"/>
        </pc:sldMkLst>
      </pc:sldChg>
      <pc:sldChg chg="del">
        <pc:chgData name="Camélia Souames" userId="fc88a950887c8f64" providerId="LiveId" clId="{F055BB85-1464-49E3-9110-6CB743BA0A93}" dt="2024-01-30T10:02:19.837" v="0" actId="47"/>
        <pc:sldMkLst>
          <pc:docMk/>
          <pc:sldMk cId="4171123930" sldId="381"/>
        </pc:sldMkLst>
      </pc:sldChg>
      <pc:sldChg chg="del">
        <pc:chgData name="Camélia Souames" userId="fc88a950887c8f64" providerId="LiveId" clId="{F055BB85-1464-49E3-9110-6CB743BA0A93}" dt="2024-01-30T10:02:19.837" v="0" actId="47"/>
        <pc:sldMkLst>
          <pc:docMk/>
          <pc:sldMk cId="236990173" sldId="382"/>
        </pc:sldMkLst>
      </pc:sldChg>
      <pc:sldChg chg="del">
        <pc:chgData name="Camélia Souames" userId="fc88a950887c8f64" providerId="LiveId" clId="{F055BB85-1464-49E3-9110-6CB743BA0A93}" dt="2024-01-30T10:02:19.837" v="0" actId="47"/>
        <pc:sldMkLst>
          <pc:docMk/>
          <pc:sldMk cId="691493713" sldId="383"/>
        </pc:sldMkLst>
      </pc:sldChg>
      <pc:sldChg chg="del">
        <pc:chgData name="Camélia Souames" userId="fc88a950887c8f64" providerId="LiveId" clId="{F055BB85-1464-49E3-9110-6CB743BA0A93}" dt="2024-01-30T10:02:19.837" v="0" actId="47"/>
        <pc:sldMkLst>
          <pc:docMk/>
          <pc:sldMk cId="406097929" sldId="384"/>
        </pc:sldMkLst>
      </pc:sldChg>
      <pc:sldChg chg="del">
        <pc:chgData name="Camélia Souames" userId="fc88a950887c8f64" providerId="LiveId" clId="{F055BB85-1464-49E3-9110-6CB743BA0A93}" dt="2024-01-30T10:02:19.837" v="0" actId="47"/>
        <pc:sldMkLst>
          <pc:docMk/>
          <pc:sldMk cId="2486571492" sldId="386"/>
        </pc:sldMkLst>
      </pc:sldChg>
      <pc:sldChg chg="del">
        <pc:chgData name="Camélia Souames" userId="fc88a950887c8f64" providerId="LiveId" clId="{F055BB85-1464-49E3-9110-6CB743BA0A93}" dt="2024-01-30T10:02:19.837" v="0" actId="47"/>
        <pc:sldMkLst>
          <pc:docMk/>
          <pc:sldMk cId="2662383357" sldId="387"/>
        </pc:sldMkLst>
      </pc:sldChg>
      <pc:sldChg chg="del">
        <pc:chgData name="Camélia Souames" userId="fc88a950887c8f64" providerId="LiveId" clId="{F055BB85-1464-49E3-9110-6CB743BA0A93}" dt="2024-01-30T10:02:19.837" v="0" actId="47"/>
        <pc:sldMkLst>
          <pc:docMk/>
          <pc:sldMk cId="3020758241" sldId="388"/>
        </pc:sldMkLst>
      </pc:sldChg>
      <pc:sldChg chg="del">
        <pc:chgData name="Camélia Souames" userId="fc88a950887c8f64" providerId="LiveId" clId="{F055BB85-1464-49E3-9110-6CB743BA0A93}" dt="2024-01-30T10:02:19.837" v="0" actId="47"/>
        <pc:sldMkLst>
          <pc:docMk/>
          <pc:sldMk cId="2027719593" sldId="389"/>
        </pc:sldMkLst>
      </pc:sldChg>
      <pc:sldChg chg="del">
        <pc:chgData name="Camélia Souames" userId="fc88a950887c8f64" providerId="LiveId" clId="{F055BB85-1464-49E3-9110-6CB743BA0A93}" dt="2024-01-30T10:02:19.837" v="0" actId="47"/>
        <pc:sldMkLst>
          <pc:docMk/>
          <pc:sldMk cId="3814898657" sldId="390"/>
        </pc:sldMkLst>
      </pc:sldChg>
      <pc:sldChg chg="del">
        <pc:chgData name="Camélia Souames" userId="fc88a950887c8f64" providerId="LiveId" clId="{F055BB85-1464-49E3-9110-6CB743BA0A93}" dt="2024-01-30T10:02:19.837" v="0" actId="47"/>
        <pc:sldMkLst>
          <pc:docMk/>
          <pc:sldMk cId="608142127" sldId="391"/>
        </pc:sldMkLst>
      </pc:sldChg>
      <pc:sldChg chg="del">
        <pc:chgData name="Camélia Souames" userId="fc88a950887c8f64" providerId="LiveId" clId="{F055BB85-1464-49E3-9110-6CB743BA0A93}" dt="2024-01-30T10:02:19.837" v="0" actId="47"/>
        <pc:sldMkLst>
          <pc:docMk/>
          <pc:sldMk cId="332937728" sldId="392"/>
        </pc:sldMkLst>
      </pc:sldChg>
      <pc:sldChg chg="del">
        <pc:chgData name="Camélia Souames" userId="fc88a950887c8f64" providerId="LiveId" clId="{F055BB85-1464-49E3-9110-6CB743BA0A93}" dt="2024-01-30T10:02:19.837" v="0" actId="47"/>
        <pc:sldMkLst>
          <pc:docMk/>
          <pc:sldMk cId="4167578287" sldId="393"/>
        </pc:sldMkLst>
      </pc:sldChg>
      <pc:sldChg chg="del">
        <pc:chgData name="Camélia Souames" userId="fc88a950887c8f64" providerId="LiveId" clId="{F055BB85-1464-49E3-9110-6CB743BA0A93}" dt="2024-01-30T10:02:19.837" v="0" actId="47"/>
        <pc:sldMkLst>
          <pc:docMk/>
          <pc:sldMk cId="3855242753" sldId="394"/>
        </pc:sldMkLst>
      </pc:sldChg>
      <pc:sldChg chg="del">
        <pc:chgData name="Camélia Souames" userId="fc88a950887c8f64" providerId="LiveId" clId="{F055BB85-1464-49E3-9110-6CB743BA0A93}" dt="2024-01-30T10:02:19.837" v="0" actId="47"/>
        <pc:sldMkLst>
          <pc:docMk/>
          <pc:sldMk cId="4088373513" sldId="395"/>
        </pc:sldMkLst>
      </pc:sldChg>
      <pc:sldChg chg="del">
        <pc:chgData name="Camélia Souames" userId="fc88a950887c8f64" providerId="LiveId" clId="{F055BB85-1464-49E3-9110-6CB743BA0A93}" dt="2024-01-30T10:02:19.837" v="0" actId="47"/>
        <pc:sldMkLst>
          <pc:docMk/>
          <pc:sldMk cId="3915133134" sldId="396"/>
        </pc:sldMkLst>
      </pc:sldChg>
      <pc:sldChg chg="del">
        <pc:chgData name="Camélia Souames" userId="fc88a950887c8f64" providerId="LiveId" clId="{F055BB85-1464-49E3-9110-6CB743BA0A93}" dt="2024-01-30T10:02:19.837" v="0" actId="47"/>
        <pc:sldMkLst>
          <pc:docMk/>
          <pc:sldMk cId="2511087864" sldId="397"/>
        </pc:sldMkLst>
      </pc:sldChg>
      <pc:sldChg chg="del">
        <pc:chgData name="Camélia Souames" userId="fc88a950887c8f64" providerId="LiveId" clId="{F055BB85-1464-49E3-9110-6CB743BA0A93}" dt="2024-01-30T10:02:19.837" v="0" actId="47"/>
        <pc:sldMkLst>
          <pc:docMk/>
          <pc:sldMk cId="2526989722" sldId="398"/>
        </pc:sldMkLst>
      </pc:sldChg>
      <pc:sldChg chg="del">
        <pc:chgData name="Camélia Souames" userId="fc88a950887c8f64" providerId="LiveId" clId="{F055BB85-1464-49E3-9110-6CB743BA0A93}" dt="2024-01-30T10:02:19.837" v="0" actId="47"/>
        <pc:sldMkLst>
          <pc:docMk/>
          <pc:sldMk cId="1963768958" sldId="399"/>
        </pc:sldMkLst>
      </pc:sldChg>
      <pc:sldChg chg="del">
        <pc:chgData name="Camélia Souames" userId="fc88a950887c8f64" providerId="LiveId" clId="{F055BB85-1464-49E3-9110-6CB743BA0A93}" dt="2024-01-30T10:02:19.837" v="0" actId="47"/>
        <pc:sldMkLst>
          <pc:docMk/>
          <pc:sldMk cId="1556484632" sldId="400"/>
        </pc:sldMkLst>
      </pc:sldChg>
      <pc:sldChg chg="del">
        <pc:chgData name="Camélia Souames" userId="fc88a950887c8f64" providerId="LiveId" clId="{F055BB85-1464-49E3-9110-6CB743BA0A93}" dt="2024-01-30T10:02:19.837" v="0" actId="47"/>
        <pc:sldMkLst>
          <pc:docMk/>
          <pc:sldMk cId="2593689517" sldId="401"/>
        </pc:sldMkLst>
      </pc:sldChg>
      <pc:sldChg chg="del">
        <pc:chgData name="Camélia Souames" userId="fc88a950887c8f64" providerId="LiveId" clId="{F055BB85-1464-49E3-9110-6CB743BA0A93}" dt="2024-01-30T10:02:19.837" v="0" actId="47"/>
        <pc:sldMkLst>
          <pc:docMk/>
          <pc:sldMk cId="2120309616" sldId="402"/>
        </pc:sldMkLst>
      </pc:sldChg>
      <pc:sldChg chg="del">
        <pc:chgData name="Camélia Souames" userId="fc88a950887c8f64" providerId="LiveId" clId="{F055BB85-1464-49E3-9110-6CB743BA0A93}" dt="2024-01-30T10:02:19.837" v="0" actId="47"/>
        <pc:sldMkLst>
          <pc:docMk/>
          <pc:sldMk cId="628970661" sldId="403"/>
        </pc:sldMkLst>
      </pc:sldChg>
      <pc:sldChg chg="del">
        <pc:chgData name="Camélia Souames" userId="fc88a950887c8f64" providerId="LiveId" clId="{F055BB85-1464-49E3-9110-6CB743BA0A93}" dt="2024-01-30T10:02:19.837" v="0" actId="47"/>
        <pc:sldMkLst>
          <pc:docMk/>
          <pc:sldMk cId="1757848242" sldId="404"/>
        </pc:sldMkLst>
      </pc:sldChg>
      <pc:sldChg chg="del">
        <pc:chgData name="Camélia Souames" userId="fc88a950887c8f64" providerId="LiveId" clId="{F055BB85-1464-49E3-9110-6CB743BA0A93}" dt="2024-01-30T10:02:19.837" v="0" actId="47"/>
        <pc:sldMkLst>
          <pc:docMk/>
          <pc:sldMk cId="2911635905" sldId="405"/>
        </pc:sldMkLst>
      </pc:sldChg>
      <pc:sldChg chg="del">
        <pc:chgData name="Camélia Souames" userId="fc88a950887c8f64" providerId="LiveId" clId="{F055BB85-1464-49E3-9110-6CB743BA0A93}" dt="2024-01-30T10:02:19.837" v="0" actId="47"/>
        <pc:sldMkLst>
          <pc:docMk/>
          <pc:sldMk cId="738445552" sldId="406"/>
        </pc:sldMkLst>
      </pc:sldChg>
      <pc:sldChg chg="del">
        <pc:chgData name="Camélia Souames" userId="fc88a950887c8f64" providerId="LiveId" clId="{F055BB85-1464-49E3-9110-6CB743BA0A93}" dt="2024-01-30T10:02:19.837" v="0" actId="47"/>
        <pc:sldMkLst>
          <pc:docMk/>
          <pc:sldMk cId="3729906299" sldId="407"/>
        </pc:sldMkLst>
      </pc:sldChg>
      <pc:sldChg chg="del">
        <pc:chgData name="Camélia Souames" userId="fc88a950887c8f64" providerId="LiveId" clId="{F055BB85-1464-49E3-9110-6CB743BA0A93}" dt="2024-01-30T10:02:19.837" v="0" actId="47"/>
        <pc:sldMkLst>
          <pc:docMk/>
          <pc:sldMk cId="3764694270" sldId="408"/>
        </pc:sldMkLst>
      </pc:sldChg>
      <pc:sldChg chg="del">
        <pc:chgData name="Camélia Souames" userId="fc88a950887c8f64" providerId="LiveId" clId="{F055BB85-1464-49E3-9110-6CB743BA0A93}" dt="2024-01-30T10:02:19.837" v="0" actId="47"/>
        <pc:sldMkLst>
          <pc:docMk/>
          <pc:sldMk cId="3702760080" sldId="409"/>
        </pc:sldMkLst>
      </pc:sldChg>
      <pc:sldChg chg="del">
        <pc:chgData name="Camélia Souames" userId="fc88a950887c8f64" providerId="LiveId" clId="{F055BB85-1464-49E3-9110-6CB743BA0A93}" dt="2024-01-30T10:02:19.837" v="0" actId="47"/>
        <pc:sldMkLst>
          <pc:docMk/>
          <pc:sldMk cId="1651289111" sldId="410"/>
        </pc:sldMkLst>
      </pc:sldChg>
      <pc:sldChg chg="del">
        <pc:chgData name="Camélia Souames" userId="fc88a950887c8f64" providerId="LiveId" clId="{F055BB85-1464-49E3-9110-6CB743BA0A93}" dt="2024-01-30T10:02:19.837" v="0" actId="47"/>
        <pc:sldMkLst>
          <pc:docMk/>
          <pc:sldMk cId="20686814" sldId="411"/>
        </pc:sldMkLst>
      </pc:sldChg>
      <pc:sldChg chg="del">
        <pc:chgData name="Camélia Souames" userId="fc88a950887c8f64" providerId="LiveId" clId="{F055BB85-1464-49E3-9110-6CB743BA0A93}" dt="2024-01-30T10:02:19.837" v="0" actId="47"/>
        <pc:sldMkLst>
          <pc:docMk/>
          <pc:sldMk cId="3156251175" sldId="412"/>
        </pc:sldMkLst>
      </pc:sldChg>
      <pc:sldChg chg="del">
        <pc:chgData name="Camélia Souames" userId="fc88a950887c8f64" providerId="LiveId" clId="{F055BB85-1464-49E3-9110-6CB743BA0A93}" dt="2024-01-30T10:02:19.837" v="0" actId="47"/>
        <pc:sldMkLst>
          <pc:docMk/>
          <pc:sldMk cId="2022519873" sldId="413"/>
        </pc:sldMkLst>
      </pc:sldChg>
      <pc:sldChg chg="del">
        <pc:chgData name="Camélia Souames" userId="fc88a950887c8f64" providerId="LiveId" clId="{F055BB85-1464-49E3-9110-6CB743BA0A93}" dt="2024-01-30T10:02:19.837" v="0" actId="47"/>
        <pc:sldMkLst>
          <pc:docMk/>
          <pc:sldMk cId="4247422559" sldId="414"/>
        </pc:sldMkLst>
      </pc:sldChg>
      <pc:sldChg chg="del">
        <pc:chgData name="Camélia Souames" userId="fc88a950887c8f64" providerId="LiveId" clId="{F055BB85-1464-49E3-9110-6CB743BA0A93}" dt="2024-01-30T10:02:19.837" v="0" actId="47"/>
        <pc:sldMkLst>
          <pc:docMk/>
          <pc:sldMk cId="2056048165" sldId="415"/>
        </pc:sldMkLst>
      </pc:sldChg>
      <pc:sldChg chg="del">
        <pc:chgData name="Camélia Souames" userId="fc88a950887c8f64" providerId="LiveId" clId="{F055BB85-1464-49E3-9110-6CB743BA0A93}" dt="2024-01-30T10:02:19.837" v="0" actId="47"/>
        <pc:sldMkLst>
          <pc:docMk/>
          <pc:sldMk cId="3366317386" sldId="416"/>
        </pc:sldMkLst>
      </pc:sldChg>
      <pc:sldChg chg="del">
        <pc:chgData name="Camélia Souames" userId="fc88a950887c8f64" providerId="LiveId" clId="{F055BB85-1464-49E3-9110-6CB743BA0A93}" dt="2024-01-30T10:02:19.837" v="0" actId="47"/>
        <pc:sldMkLst>
          <pc:docMk/>
          <pc:sldMk cId="1465145209" sldId="417"/>
        </pc:sldMkLst>
      </pc:sldChg>
      <pc:sldChg chg="del">
        <pc:chgData name="Camélia Souames" userId="fc88a950887c8f64" providerId="LiveId" clId="{F055BB85-1464-49E3-9110-6CB743BA0A93}" dt="2024-01-30T10:02:19.837" v="0" actId="47"/>
        <pc:sldMkLst>
          <pc:docMk/>
          <pc:sldMk cId="13000616" sldId="418"/>
        </pc:sldMkLst>
      </pc:sldChg>
      <pc:sldChg chg="del">
        <pc:chgData name="Camélia Souames" userId="fc88a950887c8f64" providerId="LiveId" clId="{F055BB85-1464-49E3-9110-6CB743BA0A93}" dt="2024-01-30T10:02:19.837" v="0" actId="47"/>
        <pc:sldMkLst>
          <pc:docMk/>
          <pc:sldMk cId="3613940306" sldId="419"/>
        </pc:sldMkLst>
      </pc:sldChg>
      <pc:sldChg chg="del">
        <pc:chgData name="Camélia Souames" userId="fc88a950887c8f64" providerId="LiveId" clId="{F055BB85-1464-49E3-9110-6CB743BA0A93}" dt="2024-01-30T10:03:01.404" v="2" actId="47"/>
        <pc:sldMkLst>
          <pc:docMk/>
          <pc:sldMk cId="2506396326" sldId="496"/>
        </pc:sldMkLst>
      </pc:sldChg>
      <pc:sldChg chg="del">
        <pc:chgData name="Camélia Souames" userId="fc88a950887c8f64" providerId="LiveId" clId="{F055BB85-1464-49E3-9110-6CB743BA0A93}" dt="2024-01-30T10:03:01.404" v="2" actId="47"/>
        <pc:sldMkLst>
          <pc:docMk/>
          <pc:sldMk cId="4152351055" sldId="497"/>
        </pc:sldMkLst>
      </pc:sldChg>
      <pc:sldChg chg="del">
        <pc:chgData name="Camélia Souames" userId="fc88a950887c8f64" providerId="LiveId" clId="{F055BB85-1464-49E3-9110-6CB743BA0A93}" dt="2024-01-30T10:03:01.404" v="2" actId="47"/>
        <pc:sldMkLst>
          <pc:docMk/>
          <pc:sldMk cId="746157114" sldId="498"/>
        </pc:sldMkLst>
      </pc:sldChg>
      <pc:sldChg chg="del">
        <pc:chgData name="Camélia Souames" userId="fc88a950887c8f64" providerId="LiveId" clId="{F055BB85-1464-49E3-9110-6CB743BA0A93}" dt="2024-01-30T10:03:01.404" v="2" actId="47"/>
        <pc:sldMkLst>
          <pc:docMk/>
          <pc:sldMk cId="680387684" sldId="499"/>
        </pc:sldMkLst>
      </pc:sldChg>
      <pc:sldChg chg="del">
        <pc:chgData name="Camélia Souames" userId="fc88a950887c8f64" providerId="LiveId" clId="{F055BB85-1464-49E3-9110-6CB743BA0A93}" dt="2024-01-30T10:03:01.404" v="2" actId="47"/>
        <pc:sldMkLst>
          <pc:docMk/>
          <pc:sldMk cId="4288374356" sldId="500"/>
        </pc:sldMkLst>
      </pc:sldChg>
      <pc:sldChg chg="del">
        <pc:chgData name="Camélia Souames" userId="fc88a950887c8f64" providerId="LiveId" clId="{F055BB85-1464-49E3-9110-6CB743BA0A93}" dt="2024-01-30T10:03:01.404" v="2" actId="47"/>
        <pc:sldMkLst>
          <pc:docMk/>
          <pc:sldMk cId="172874832" sldId="501"/>
        </pc:sldMkLst>
      </pc:sldChg>
      <pc:sldChg chg="del">
        <pc:chgData name="Camélia Souames" userId="fc88a950887c8f64" providerId="LiveId" clId="{F055BB85-1464-49E3-9110-6CB743BA0A93}" dt="2024-01-30T10:03:01.404" v="2" actId="47"/>
        <pc:sldMkLst>
          <pc:docMk/>
          <pc:sldMk cId="2324763311" sldId="502"/>
        </pc:sldMkLst>
      </pc:sldChg>
      <pc:sldChg chg="del">
        <pc:chgData name="Camélia Souames" userId="fc88a950887c8f64" providerId="LiveId" clId="{F055BB85-1464-49E3-9110-6CB743BA0A93}" dt="2024-01-30T10:03:01.404" v="2" actId="47"/>
        <pc:sldMkLst>
          <pc:docMk/>
          <pc:sldMk cId="1302417871" sldId="503"/>
        </pc:sldMkLst>
      </pc:sldChg>
      <pc:sldChg chg="del">
        <pc:chgData name="Camélia Souames" userId="fc88a950887c8f64" providerId="LiveId" clId="{F055BB85-1464-49E3-9110-6CB743BA0A93}" dt="2024-01-30T10:03:01.404" v="2" actId="47"/>
        <pc:sldMkLst>
          <pc:docMk/>
          <pc:sldMk cId="8377383" sldId="504"/>
        </pc:sldMkLst>
      </pc:sldChg>
      <pc:sldChg chg="del">
        <pc:chgData name="Camélia Souames" userId="fc88a950887c8f64" providerId="LiveId" clId="{F055BB85-1464-49E3-9110-6CB743BA0A93}" dt="2024-01-30T10:03:01.404" v="2" actId="47"/>
        <pc:sldMkLst>
          <pc:docMk/>
          <pc:sldMk cId="3831607212" sldId="505"/>
        </pc:sldMkLst>
      </pc:sldChg>
      <pc:sldChg chg="del">
        <pc:chgData name="Camélia Souames" userId="fc88a950887c8f64" providerId="LiveId" clId="{F055BB85-1464-49E3-9110-6CB743BA0A93}" dt="2024-01-30T10:03:01.404" v="2" actId="47"/>
        <pc:sldMkLst>
          <pc:docMk/>
          <pc:sldMk cId="2839725173" sldId="506"/>
        </pc:sldMkLst>
      </pc:sldChg>
      <pc:sldChg chg="del">
        <pc:chgData name="Camélia Souames" userId="fc88a950887c8f64" providerId="LiveId" clId="{F055BB85-1464-49E3-9110-6CB743BA0A93}" dt="2024-01-30T10:03:01.404" v="2" actId="47"/>
        <pc:sldMkLst>
          <pc:docMk/>
          <pc:sldMk cId="1258424894" sldId="507"/>
        </pc:sldMkLst>
      </pc:sldChg>
      <pc:sldChg chg="del">
        <pc:chgData name="Camélia Souames" userId="fc88a950887c8f64" providerId="LiveId" clId="{F055BB85-1464-49E3-9110-6CB743BA0A93}" dt="2024-01-30T10:03:01.404" v="2" actId="47"/>
        <pc:sldMkLst>
          <pc:docMk/>
          <pc:sldMk cId="566223451" sldId="508"/>
        </pc:sldMkLst>
      </pc:sldChg>
      <pc:sldChg chg="del">
        <pc:chgData name="Camélia Souames" userId="fc88a950887c8f64" providerId="LiveId" clId="{F055BB85-1464-49E3-9110-6CB743BA0A93}" dt="2024-01-30T10:03:01.404" v="2" actId="47"/>
        <pc:sldMkLst>
          <pc:docMk/>
          <pc:sldMk cId="622037333" sldId="509"/>
        </pc:sldMkLst>
      </pc:sldChg>
      <pc:sldChg chg="del">
        <pc:chgData name="Camélia Souames" userId="fc88a950887c8f64" providerId="LiveId" clId="{F055BB85-1464-49E3-9110-6CB743BA0A93}" dt="2024-01-30T10:03:01.404" v="2" actId="47"/>
        <pc:sldMkLst>
          <pc:docMk/>
          <pc:sldMk cId="1187531107" sldId="510"/>
        </pc:sldMkLst>
      </pc:sldChg>
      <pc:sldChg chg="del">
        <pc:chgData name="Camélia Souames" userId="fc88a950887c8f64" providerId="LiveId" clId="{F055BB85-1464-49E3-9110-6CB743BA0A93}" dt="2024-01-30T10:03:01.404" v="2" actId="47"/>
        <pc:sldMkLst>
          <pc:docMk/>
          <pc:sldMk cId="919218047" sldId="511"/>
        </pc:sldMkLst>
      </pc:sldChg>
      <pc:sldChg chg="del">
        <pc:chgData name="Camélia Souames" userId="fc88a950887c8f64" providerId="LiveId" clId="{F055BB85-1464-49E3-9110-6CB743BA0A93}" dt="2024-01-30T10:03:01.404" v="2" actId="47"/>
        <pc:sldMkLst>
          <pc:docMk/>
          <pc:sldMk cId="1451987219" sldId="512"/>
        </pc:sldMkLst>
      </pc:sldChg>
      <pc:sldChg chg="del">
        <pc:chgData name="Camélia Souames" userId="fc88a950887c8f64" providerId="LiveId" clId="{F055BB85-1464-49E3-9110-6CB743BA0A93}" dt="2024-01-30T10:03:01.404" v="2" actId="47"/>
        <pc:sldMkLst>
          <pc:docMk/>
          <pc:sldMk cId="968535673" sldId="513"/>
        </pc:sldMkLst>
      </pc:sldChg>
      <pc:sldChg chg="del">
        <pc:chgData name="Camélia Souames" userId="fc88a950887c8f64" providerId="LiveId" clId="{F055BB85-1464-49E3-9110-6CB743BA0A93}" dt="2024-01-30T10:03:01.404" v="2" actId="47"/>
        <pc:sldMkLst>
          <pc:docMk/>
          <pc:sldMk cId="2885607141" sldId="514"/>
        </pc:sldMkLst>
      </pc:sldChg>
      <pc:sldChg chg="del">
        <pc:chgData name="Camélia Souames" userId="fc88a950887c8f64" providerId="LiveId" clId="{F055BB85-1464-49E3-9110-6CB743BA0A93}" dt="2024-01-30T10:03:01.404" v="2" actId="47"/>
        <pc:sldMkLst>
          <pc:docMk/>
          <pc:sldMk cId="2038373756" sldId="515"/>
        </pc:sldMkLst>
      </pc:sldChg>
      <pc:sldChg chg="del">
        <pc:chgData name="Camélia Souames" userId="fc88a950887c8f64" providerId="LiveId" clId="{F055BB85-1464-49E3-9110-6CB743BA0A93}" dt="2024-01-30T10:03:01.404" v="2" actId="47"/>
        <pc:sldMkLst>
          <pc:docMk/>
          <pc:sldMk cId="2124550690" sldId="516"/>
        </pc:sldMkLst>
      </pc:sldChg>
      <pc:sldChg chg="del">
        <pc:chgData name="Camélia Souames" userId="fc88a950887c8f64" providerId="LiveId" clId="{F055BB85-1464-49E3-9110-6CB743BA0A93}" dt="2024-01-30T10:03:01.404" v="2" actId="47"/>
        <pc:sldMkLst>
          <pc:docMk/>
          <pc:sldMk cId="1779404039" sldId="517"/>
        </pc:sldMkLst>
      </pc:sldChg>
      <pc:sldChg chg="del">
        <pc:chgData name="Camélia Souames" userId="fc88a950887c8f64" providerId="LiveId" clId="{F055BB85-1464-49E3-9110-6CB743BA0A93}" dt="2024-01-30T10:03:01.404" v="2" actId="47"/>
        <pc:sldMkLst>
          <pc:docMk/>
          <pc:sldMk cId="1287035241" sldId="518"/>
        </pc:sldMkLst>
      </pc:sldChg>
      <pc:sldChg chg="del">
        <pc:chgData name="Camélia Souames" userId="fc88a950887c8f64" providerId="LiveId" clId="{F055BB85-1464-49E3-9110-6CB743BA0A93}" dt="2024-01-30T10:03:01.404" v="2" actId="47"/>
        <pc:sldMkLst>
          <pc:docMk/>
          <pc:sldMk cId="2909057224" sldId="519"/>
        </pc:sldMkLst>
      </pc:sldChg>
      <pc:sldChg chg="del">
        <pc:chgData name="Camélia Souames" userId="fc88a950887c8f64" providerId="LiveId" clId="{F055BB85-1464-49E3-9110-6CB743BA0A93}" dt="2024-01-30T10:03:01.404" v="2" actId="47"/>
        <pc:sldMkLst>
          <pc:docMk/>
          <pc:sldMk cId="3561977014" sldId="520"/>
        </pc:sldMkLst>
      </pc:sldChg>
      <pc:sldChg chg="del">
        <pc:chgData name="Camélia Souames" userId="fc88a950887c8f64" providerId="LiveId" clId="{F055BB85-1464-49E3-9110-6CB743BA0A93}" dt="2024-01-30T10:03:01.404" v="2" actId="47"/>
        <pc:sldMkLst>
          <pc:docMk/>
          <pc:sldMk cId="2542751976" sldId="521"/>
        </pc:sldMkLst>
      </pc:sldChg>
      <pc:sldChg chg="del">
        <pc:chgData name="Camélia Souames" userId="fc88a950887c8f64" providerId="LiveId" clId="{F055BB85-1464-49E3-9110-6CB743BA0A93}" dt="2024-01-30T10:03:01.404" v="2" actId="47"/>
        <pc:sldMkLst>
          <pc:docMk/>
          <pc:sldMk cId="915104703" sldId="522"/>
        </pc:sldMkLst>
      </pc:sldChg>
      <pc:sldChg chg="del">
        <pc:chgData name="Camélia Souames" userId="fc88a950887c8f64" providerId="LiveId" clId="{F055BB85-1464-49E3-9110-6CB743BA0A93}" dt="2024-01-30T10:03:01.404" v="2" actId="47"/>
        <pc:sldMkLst>
          <pc:docMk/>
          <pc:sldMk cId="3830231483" sldId="523"/>
        </pc:sldMkLst>
      </pc:sldChg>
      <pc:sldChg chg="del">
        <pc:chgData name="Camélia Souames" userId="fc88a950887c8f64" providerId="LiveId" clId="{F055BB85-1464-49E3-9110-6CB743BA0A93}" dt="2024-01-30T10:03:01.404" v="2" actId="47"/>
        <pc:sldMkLst>
          <pc:docMk/>
          <pc:sldMk cId="249743596" sldId="524"/>
        </pc:sldMkLst>
      </pc:sldChg>
      <pc:sldChg chg="del">
        <pc:chgData name="Camélia Souames" userId="fc88a950887c8f64" providerId="LiveId" clId="{F055BB85-1464-49E3-9110-6CB743BA0A93}" dt="2024-01-30T10:03:01.404" v="2" actId="47"/>
        <pc:sldMkLst>
          <pc:docMk/>
          <pc:sldMk cId="1854195151" sldId="525"/>
        </pc:sldMkLst>
      </pc:sldChg>
      <pc:sldChg chg="del">
        <pc:chgData name="Camélia Souames" userId="fc88a950887c8f64" providerId="LiveId" clId="{F055BB85-1464-49E3-9110-6CB743BA0A93}" dt="2024-01-30T10:03:01.404" v="2" actId="47"/>
        <pc:sldMkLst>
          <pc:docMk/>
          <pc:sldMk cId="933389860" sldId="526"/>
        </pc:sldMkLst>
      </pc:sldChg>
      <pc:sldChg chg="del">
        <pc:chgData name="Camélia Souames" userId="fc88a950887c8f64" providerId="LiveId" clId="{F055BB85-1464-49E3-9110-6CB743BA0A93}" dt="2024-01-30T10:03:01.404" v="2" actId="47"/>
        <pc:sldMkLst>
          <pc:docMk/>
          <pc:sldMk cId="2221053248" sldId="527"/>
        </pc:sldMkLst>
      </pc:sldChg>
      <pc:sldChg chg="del">
        <pc:chgData name="Camélia Souames" userId="fc88a950887c8f64" providerId="LiveId" clId="{F055BB85-1464-49E3-9110-6CB743BA0A93}" dt="2024-01-30T10:03:01.404" v="2" actId="47"/>
        <pc:sldMkLst>
          <pc:docMk/>
          <pc:sldMk cId="463884911" sldId="528"/>
        </pc:sldMkLst>
      </pc:sldChg>
      <pc:sldChg chg="del">
        <pc:chgData name="Camélia Souames" userId="fc88a950887c8f64" providerId="LiveId" clId="{F055BB85-1464-49E3-9110-6CB743BA0A93}" dt="2024-01-30T10:03:01.404" v="2" actId="47"/>
        <pc:sldMkLst>
          <pc:docMk/>
          <pc:sldMk cId="3087686034" sldId="529"/>
        </pc:sldMkLst>
      </pc:sldChg>
      <pc:sldChg chg="del">
        <pc:chgData name="Camélia Souames" userId="fc88a950887c8f64" providerId="LiveId" clId="{F055BB85-1464-49E3-9110-6CB743BA0A93}" dt="2024-01-30T10:03:01.404" v="2" actId="47"/>
        <pc:sldMkLst>
          <pc:docMk/>
          <pc:sldMk cId="1050517583" sldId="530"/>
        </pc:sldMkLst>
      </pc:sldChg>
      <pc:sldChg chg="del">
        <pc:chgData name="Camélia Souames" userId="fc88a950887c8f64" providerId="LiveId" clId="{F055BB85-1464-49E3-9110-6CB743BA0A93}" dt="2024-01-30T10:03:01.404" v="2" actId="47"/>
        <pc:sldMkLst>
          <pc:docMk/>
          <pc:sldMk cId="739598517" sldId="531"/>
        </pc:sldMkLst>
      </pc:sldChg>
      <pc:sldChg chg="del">
        <pc:chgData name="Camélia Souames" userId="fc88a950887c8f64" providerId="LiveId" clId="{F055BB85-1464-49E3-9110-6CB743BA0A93}" dt="2024-01-30T10:03:01.404" v="2" actId="47"/>
        <pc:sldMkLst>
          <pc:docMk/>
          <pc:sldMk cId="1150198117" sldId="532"/>
        </pc:sldMkLst>
      </pc:sldChg>
      <pc:sldChg chg="del">
        <pc:chgData name="Camélia Souames" userId="fc88a950887c8f64" providerId="LiveId" clId="{F055BB85-1464-49E3-9110-6CB743BA0A93}" dt="2024-01-30T10:03:01.404" v="2" actId="47"/>
        <pc:sldMkLst>
          <pc:docMk/>
          <pc:sldMk cId="141772691" sldId="533"/>
        </pc:sldMkLst>
      </pc:sldChg>
      <pc:sldChg chg="del">
        <pc:chgData name="Camélia Souames" userId="fc88a950887c8f64" providerId="LiveId" clId="{F055BB85-1464-49E3-9110-6CB743BA0A93}" dt="2024-01-30T10:03:01.404" v="2" actId="47"/>
        <pc:sldMkLst>
          <pc:docMk/>
          <pc:sldMk cId="2067151313" sldId="534"/>
        </pc:sldMkLst>
      </pc:sldChg>
      <pc:sldChg chg="del">
        <pc:chgData name="Camélia Souames" userId="fc88a950887c8f64" providerId="LiveId" clId="{F055BB85-1464-49E3-9110-6CB743BA0A93}" dt="2024-01-30T10:03:01.404" v="2" actId="47"/>
        <pc:sldMkLst>
          <pc:docMk/>
          <pc:sldMk cId="2052187720" sldId="535"/>
        </pc:sldMkLst>
      </pc:sldChg>
      <pc:sldChg chg="del">
        <pc:chgData name="Camélia Souames" userId="fc88a950887c8f64" providerId="LiveId" clId="{F055BB85-1464-49E3-9110-6CB743BA0A93}" dt="2024-01-30T10:03:01.404" v="2" actId="47"/>
        <pc:sldMkLst>
          <pc:docMk/>
          <pc:sldMk cId="3735162749" sldId="536"/>
        </pc:sldMkLst>
      </pc:sldChg>
      <pc:sldChg chg="del">
        <pc:chgData name="Camélia Souames" userId="fc88a950887c8f64" providerId="LiveId" clId="{F055BB85-1464-49E3-9110-6CB743BA0A93}" dt="2024-01-30T10:03:01.404" v="2" actId="47"/>
        <pc:sldMkLst>
          <pc:docMk/>
          <pc:sldMk cId="3270902316" sldId="537"/>
        </pc:sldMkLst>
      </pc:sldChg>
      <pc:sldChg chg="del">
        <pc:chgData name="Camélia Souames" userId="fc88a950887c8f64" providerId="LiveId" clId="{F055BB85-1464-49E3-9110-6CB743BA0A93}" dt="2024-01-30T10:03:01.404" v="2" actId="47"/>
        <pc:sldMkLst>
          <pc:docMk/>
          <pc:sldMk cId="1270719297" sldId="538"/>
        </pc:sldMkLst>
      </pc:sldChg>
      <pc:sldChg chg="del">
        <pc:chgData name="Camélia Souames" userId="fc88a950887c8f64" providerId="LiveId" clId="{F055BB85-1464-49E3-9110-6CB743BA0A93}" dt="2024-01-30T10:03:01.404" v="2" actId="47"/>
        <pc:sldMkLst>
          <pc:docMk/>
          <pc:sldMk cId="50312209" sldId="539"/>
        </pc:sldMkLst>
      </pc:sldChg>
      <pc:sldChg chg="del">
        <pc:chgData name="Camélia Souames" userId="fc88a950887c8f64" providerId="LiveId" clId="{F055BB85-1464-49E3-9110-6CB743BA0A93}" dt="2024-01-30T10:03:01.404" v="2" actId="47"/>
        <pc:sldMkLst>
          <pc:docMk/>
          <pc:sldMk cId="2036604169" sldId="540"/>
        </pc:sldMkLst>
      </pc:sldChg>
      <pc:sldChg chg="del">
        <pc:chgData name="Camélia Souames" userId="fc88a950887c8f64" providerId="LiveId" clId="{F055BB85-1464-49E3-9110-6CB743BA0A93}" dt="2024-01-30T10:03:01.404" v="2" actId="47"/>
        <pc:sldMkLst>
          <pc:docMk/>
          <pc:sldMk cId="1295546623" sldId="541"/>
        </pc:sldMkLst>
      </pc:sldChg>
      <pc:sldChg chg="del">
        <pc:chgData name="Camélia Souames" userId="fc88a950887c8f64" providerId="LiveId" clId="{F055BB85-1464-49E3-9110-6CB743BA0A93}" dt="2024-01-30T10:03:01.404" v="2" actId="47"/>
        <pc:sldMkLst>
          <pc:docMk/>
          <pc:sldMk cId="3719414" sldId="542"/>
        </pc:sldMkLst>
      </pc:sldChg>
      <pc:sldChg chg="del">
        <pc:chgData name="Camélia Souames" userId="fc88a950887c8f64" providerId="LiveId" clId="{F055BB85-1464-49E3-9110-6CB743BA0A93}" dt="2024-01-30T10:03:01.404" v="2" actId="47"/>
        <pc:sldMkLst>
          <pc:docMk/>
          <pc:sldMk cId="1073881976" sldId="543"/>
        </pc:sldMkLst>
      </pc:sldChg>
      <pc:sldChg chg="del">
        <pc:chgData name="Camélia Souames" userId="fc88a950887c8f64" providerId="LiveId" clId="{F055BB85-1464-49E3-9110-6CB743BA0A93}" dt="2024-01-30T10:03:01.404" v="2" actId="47"/>
        <pc:sldMkLst>
          <pc:docMk/>
          <pc:sldMk cId="1498532851" sldId="544"/>
        </pc:sldMkLst>
      </pc:sldChg>
      <pc:sldChg chg="del">
        <pc:chgData name="Camélia Souames" userId="fc88a950887c8f64" providerId="LiveId" clId="{F055BB85-1464-49E3-9110-6CB743BA0A93}" dt="2024-01-30T10:03:01.404" v="2" actId="47"/>
        <pc:sldMkLst>
          <pc:docMk/>
          <pc:sldMk cId="3543857812" sldId="545"/>
        </pc:sldMkLst>
      </pc:sldChg>
      <pc:sldChg chg="del">
        <pc:chgData name="Camélia Souames" userId="fc88a950887c8f64" providerId="LiveId" clId="{F055BB85-1464-49E3-9110-6CB743BA0A93}" dt="2024-01-30T10:03:01.404" v="2" actId="47"/>
        <pc:sldMkLst>
          <pc:docMk/>
          <pc:sldMk cId="2404881135" sldId="546"/>
        </pc:sldMkLst>
      </pc:sldChg>
      <pc:sldChg chg="del">
        <pc:chgData name="Camélia Souames" userId="fc88a950887c8f64" providerId="LiveId" clId="{F055BB85-1464-49E3-9110-6CB743BA0A93}" dt="2024-01-30T10:03:01.404" v="2" actId="47"/>
        <pc:sldMkLst>
          <pc:docMk/>
          <pc:sldMk cId="68234210" sldId="547"/>
        </pc:sldMkLst>
      </pc:sldChg>
      <pc:sldChg chg="del">
        <pc:chgData name="Camélia Souames" userId="fc88a950887c8f64" providerId="LiveId" clId="{F055BB85-1464-49E3-9110-6CB743BA0A93}" dt="2024-01-30T10:03:01.404" v="2" actId="47"/>
        <pc:sldMkLst>
          <pc:docMk/>
          <pc:sldMk cId="492722033" sldId="548"/>
        </pc:sldMkLst>
      </pc:sldChg>
      <pc:sldChg chg="del">
        <pc:chgData name="Camélia Souames" userId="fc88a950887c8f64" providerId="LiveId" clId="{F055BB85-1464-49E3-9110-6CB743BA0A93}" dt="2024-01-30T10:03:01.404" v="2" actId="47"/>
        <pc:sldMkLst>
          <pc:docMk/>
          <pc:sldMk cId="1681099556" sldId="549"/>
        </pc:sldMkLst>
      </pc:sldChg>
      <pc:sldChg chg="del">
        <pc:chgData name="Camélia Souames" userId="fc88a950887c8f64" providerId="LiveId" clId="{F055BB85-1464-49E3-9110-6CB743BA0A93}" dt="2024-01-30T10:03:01.404" v="2" actId="47"/>
        <pc:sldMkLst>
          <pc:docMk/>
          <pc:sldMk cId="951286543" sldId="550"/>
        </pc:sldMkLst>
      </pc:sldChg>
      <pc:sldChg chg="del">
        <pc:chgData name="Camélia Souames" userId="fc88a950887c8f64" providerId="LiveId" clId="{F055BB85-1464-49E3-9110-6CB743BA0A93}" dt="2024-01-30T10:03:01.404" v="2" actId="47"/>
        <pc:sldMkLst>
          <pc:docMk/>
          <pc:sldMk cId="3113839293" sldId="551"/>
        </pc:sldMkLst>
      </pc:sldChg>
      <pc:sldChg chg="del">
        <pc:chgData name="Camélia Souames" userId="fc88a950887c8f64" providerId="LiveId" clId="{F055BB85-1464-49E3-9110-6CB743BA0A93}" dt="2024-01-30T10:03:01.404" v="2" actId="47"/>
        <pc:sldMkLst>
          <pc:docMk/>
          <pc:sldMk cId="525207423" sldId="552"/>
        </pc:sldMkLst>
      </pc:sldChg>
      <pc:sldChg chg="del">
        <pc:chgData name="Camélia Souames" userId="fc88a950887c8f64" providerId="LiveId" clId="{F055BB85-1464-49E3-9110-6CB743BA0A93}" dt="2024-01-30T10:03:01.404" v="2" actId="47"/>
        <pc:sldMkLst>
          <pc:docMk/>
          <pc:sldMk cId="2049622071" sldId="553"/>
        </pc:sldMkLst>
      </pc:sldChg>
      <pc:sldChg chg="del">
        <pc:chgData name="Camélia Souames" userId="fc88a950887c8f64" providerId="LiveId" clId="{F055BB85-1464-49E3-9110-6CB743BA0A93}" dt="2024-01-30T10:03:01.404" v="2" actId="47"/>
        <pc:sldMkLst>
          <pc:docMk/>
          <pc:sldMk cId="2392578236" sldId="554"/>
        </pc:sldMkLst>
      </pc:sldChg>
      <pc:sldChg chg="del">
        <pc:chgData name="Camélia Souames" userId="fc88a950887c8f64" providerId="LiveId" clId="{F055BB85-1464-49E3-9110-6CB743BA0A93}" dt="2024-01-30T10:03:01.404" v="2" actId="47"/>
        <pc:sldMkLst>
          <pc:docMk/>
          <pc:sldMk cId="3331285019" sldId="555"/>
        </pc:sldMkLst>
      </pc:sldChg>
      <pc:sldChg chg="del">
        <pc:chgData name="Camélia Souames" userId="fc88a950887c8f64" providerId="LiveId" clId="{F055BB85-1464-49E3-9110-6CB743BA0A93}" dt="2024-01-30T10:03:01.404" v="2" actId="47"/>
        <pc:sldMkLst>
          <pc:docMk/>
          <pc:sldMk cId="2514708178" sldId="556"/>
        </pc:sldMkLst>
      </pc:sldChg>
      <pc:sldChg chg="del">
        <pc:chgData name="Camélia Souames" userId="fc88a950887c8f64" providerId="LiveId" clId="{F055BB85-1464-49E3-9110-6CB743BA0A93}" dt="2024-01-30T10:03:01.404" v="2" actId="47"/>
        <pc:sldMkLst>
          <pc:docMk/>
          <pc:sldMk cId="4076033329" sldId="557"/>
        </pc:sldMkLst>
      </pc:sldChg>
      <pc:sldChg chg="del">
        <pc:chgData name="Camélia Souames" userId="fc88a950887c8f64" providerId="LiveId" clId="{F055BB85-1464-49E3-9110-6CB743BA0A93}" dt="2024-01-30T10:03:01.404" v="2" actId="47"/>
        <pc:sldMkLst>
          <pc:docMk/>
          <pc:sldMk cId="2258533483" sldId="558"/>
        </pc:sldMkLst>
      </pc:sldChg>
      <pc:sldChg chg="del">
        <pc:chgData name="Camélia Souames" userId="fc88a950887c8f64" providerId="LiveId" clId="{F055BB85-1464-49E3-9110-6CB743BA0A93}" dt="2024-01-30T10:03:01.404" v="2" actId="47"/>
        <pc:sldMkLst>
          <pc:docMk/>
          <pc:sldMk cId="707402475" sldId="559"/>
        </pc:sldMkLst>
      </pc:sldChg>
      <pc:sldChg chg="del">
        <pc:chgData name="Camélia Souames" userId="fc88a950887c8f64" providerId="LiveId" clId="{F055BB85-1464-49E3-9110-6CB743BA0A93}" dt="2024-01-30T10:03:01.404" v="2" actId="47"/>
        <pc:sldMkLst>
          <pc:docMk/>
          <pc:sldMk cId="267667531" sldId="560"/>
        </pc:sldMkLst>
      </pc:sldChg>
      <pc:sldChg chg="del">
        <pc:chgData name="Camélia Souames" userId="fc88a950887c8f64" providerId="LiveId" clId="{F055BB85-1464-49E3-9110-6CB743BA0A93}" dt="2024-01-30T10:03:01.404" v="2" actId="47"/>
        <pc:sldMkLst>
          <pc:docMk/>
          <pc:sldMk cId="791384849" sldId="561"/>
        </pc:sldMkLst>
      </pc:sldChg>
      <pc:sldChg chg="del">
        <pc:chgData name="Camélia Souames" userId="fc88a950887c8f64" providerId="LiveId" clId="{F055BB85-1464-49E3-9110-6CB743BA0A93}" dt="2024-01-30T10:03:01.404" v="2" actId="47"/>
        <pc:sldMkLst>
          <pc:docMk/>
          <pc:sldMk cId="439113562" sldId="562"/>
        </pc:sldMkLst>
      </pc:sldChg>
      <pc:sldChg chg="del">
        <pc:chgData name="Camélia Souames" userId="fc88a950887c8f64" providerId="LiveId" clId="{F055BB85-1464-49E3-9110-6CB743BA0A93}" dt="2024-01-30T10:03:01.404" v="2" actId="47"/>
        <pc:sldMkLst>
          <pc:docMk/>
          <pc:sldMk cId="2125876793" sldId="563"/>
        </pc:sldMkLst>
      </pc:sldChg>
      <pc:sldChg chg="del">
        <pc:chgData name="Camélia Souames" userId="fc88a950887c8f64" providerId="LiveId" clId="{F055BB85-1464-49E3-9110-6CB743BA0A93}" dt="2024-01-30T10:03:01.404" v="2" actId="47"/>
        <pc:sldMkLst>
          <pc:docMk/>
          <pc:sldMk cId="1486843991" sldId="564"/>
        </pc:sldMkLst>
      </pc:sldChg>
      <pc:sldChg chg="del">
        <pc:chgData name="Camélia Souames" userId="fc88a950887c8f64" providerId="LiveId" clId="{F055BB85-1464-49E3-9110-6CB743BA0A93}" dt="2024-01-30T10:03:01.404" v="2" actId="47"/>
        <pc:sldMkLst>
          <pc:docMk/>
          <pc:sldMk cId="2487479744" sldId="565"/>
        </pc:sldMkLst>
      </pc:sldChg>
      <pc:sldChg chg="del">
        <pc:chgData name="Camélia Souames" userId="fc88a950887c8f64" providerId="LiveId" clId="{F055BB85-1464-49E3-9110-6CB743BA0A93}" dt="2024-01-30T10:03:01.404" v="2" actId="47"/>
        <pc:sldMkLst>
          <pc:docMk/>
          <pc:sldMk cId="4032597052" sldId="566"/>
        </pc:sldMkLst>
      </pc:sldChg>
      <pc:sldChg chg="del">
        <pc:chgData name="Camélia Souames" userId="fc88a950887c8f64" providerId="LiveId" clId="{F055BB85-1464-49E3-9110-6CB743BA0A93}" dt="2024-01-30T10:03:01.404" v="2" actId="47"/>
        <pc:sldMkLst>
          <pc:docMk/>
          <pc:sldMk cId="2401298226" sldId="567"/>
        </pc:sldMkLst>
      </pc:sldChg>
      <pc:sldChg chg="del">
        <pc:chgData name="Camélia Souames" userId="fc88a950887c8f64" providerId="LiveId" clId="{F055BB85-1464-49E3-9110-6CB743BA0A93}" dt="2024-01-30T10:03:01.404" v="2" actId="47"/>
        <pc:sldMkLst>
          <pc:docMk/>
          <pc:sldMk cId="3930167260" sldId="568"/>
        </pc:sldMkLst>
      </pc:sldChg>
      <pc:sldChg chg="del">
        <pc:chgData name="Camélia Souames" userId="fc88a950887c8f64" providerId="LiveId" clId="{F055BB85-1464-49E3-9110-6CB743BA0A93}" dt="2024-01-30T10:03:01.404" v="2" actId="47"/>
        <pc:sldMkLst>
          <pc:docMk/>
          <pc:sldMk cId="3530281037" sldId="569"/>
        </pc:sldMkLst>
      </pc:sldChg>
      <pc:sldChg chg="del">
        <pc:chgData name="Camélia Souames" userId="fc88a950887c8f64" providerId="LiveId" clId="{F055BB85-1464-49E3-9110-6CB743BA0A93}" dt="2024-01-30T10:03:01.404" v="2" actId="47"/>
        <pc:sldMkLst>
          <pc:docMk/>
          <pc:sldMk cId="3459158590" sldId="570"/>
        </pc:sldMkLst>
      </pc:sldChg>
      <pc:sldChg chg="del">
        <pc:chgData name="Camélia Souames" userId="fc88a950887c8f64" providerId="LiveId" clId="{F055BB85-1464-49E3-9110-6CB743BA0A93}" dt="2024-01-30T10:03:01.404" v="2" actId="47"/>
        <pc:sldMkLst>
          <pc:docMk/>
          <pc:sldMk cId="3346280556" sldId="571"/>
        </pc:sldMkLst>
      </pc:sldChg>
      <pc:sldChg chg="del">
        <pc:chgData name="Camélia Souames" userId="fc88a950887c8f64" providerId="LiveId" clId="{F055BB85-1464-49E3-9110-6CB743BA0A93}" dt="2024-01-30T10:03:01.404" v="2" actId="47"/>
        <pc:sldMkLst>
          <pc:docMk/>
          <pc:sldMk cId="2985498410" sldId="572"/>
        </pc:sldMkLst>
      </pc:sldChg>
      <pc:sldChg chg="del">
        <pc:chgData name="Camélia Souames" userId="fc88a950887c8f64" providerId="LiveId" clId="{F055BB85-1464-49E3-9110-6CB743BA0A93}" dt="2024-01-30T10:03:01.404" v="2" actId="47"/>
        <pc:sldMkLst>
          <pc:docMk/>
          <pc:sldMk cId="3670933729" sldId="573"/>
        </pc:sldMkLst>
      </pc:sldChg>
      <pc:sldChg chg="del">
        <pc:chgData name="Camélia Souames" userId="fc88a950887c8f64" providerId="LiveId" clId="{F055BB85-1464-49E3-9110-6CB743BA0A93}" dt="2024-01-30T10:03:01.404" v="2" actId="47"/>
        <pc:sldMkLst>
          <pc:docMk/>
          <pc:sldMk cId="2149637088" sldId="574"/>
        </pc:sldMkLst>
      </pc:sldChg>
      <pc:sldChg chg="del">
        <pc:chgData name="Camélia Souames" userId="fc88a950887c8f64" providerId="LiveId" clId="{F055BB85-1464-49E3-9110-6CB743BA0A93}" dt="2024-01-30T10:03:01.404" v="2" actId="47"/>
        <pc:sldMkLst>
          <pc:docMk/>
          <pc:sldMk cId="114044579" sldId="575"/>
        </pc:sldMkLst>
      </pc:sldChg>
      <pc:sldChg chg="del">
        <pc:chgData name="Camélia Souames" userId="fc88a950887c8f64" providerId="LiveId" clId="{F055BB85-1464-49E3-9110-6CB743BA0A93}" dt="2024-01-30T10:03:01.404" v="2" actId="47"/>
        <pc:sldMkLst>
          <pc:docMk/>
          <pc:sldMk cId="1980461045" sldId="738"/>
        </pc:sldMkLst>
      </pc:sldChg>
      <pc:sldChg chg="del">
        <pc:chgData name="Camélia Souames" userId="fc88a950887c8f64" providerId="LiveId" clId="{F055BB85-1464-49E3-9110-6CB743BA0A93}" dt="2024-01-30T10:03:01.404" v="2" actId="47"/>
        <pc:sldMkLst>
          <pc:docMk/>
          <pc:sldMk cId="922720043" sldId="739"/>
        </pc:sldMkLst>
      </pc:sldChg>
      <pc:sldChg chg="del">
        <pc:chgData name="Camélia Souames" userId="fc88a950887c8f64" providerId="LiveId" clId="{F055BB85-1464-49E3-9110-6CB743BA0A93}" dt="2024-01-30T10:03:01.404" v="2" actId="47"/>
        <pc:sldMkLst>
          <pc:docMk/>
          <pc:sldMk cId="2729669387" sldId="740"/>
        </pc:sldMkLst>
      </pc:sldChg>
      <pc:sldChg chg="del">
        <pc:chgData name="Camélia Souames" userId="fc88a950887c8f64" providerId="LiveId" clId="{F055BB85-1464-49E3-9110-6CB743BA0A93}" dt="2024-01-30T10:03:01.404" v="2" actId="47"/>
        <pc:sldMkLst>
          <pc:docMk/>
          <pc:sldMk cId="2793389809" sldId="741"/>
        </pc:sldMkLst>
      </pc:sldChg>
      <pc:sldChg chg="del">
        <pc:chgData name="Camélia Souames" userId="fc88a950887c8f64" providerId="LiveId" clId="{F055BB85-1464-49E3-9110-6CB743BA0A93}" dt="2024-01-30T10:03:01.404" v="2" actId="47"/>
        <pc:sldMkLst>
          <pc:docMk/>
          <pc:sldMk cId="1146362654" sldId="742"/>
        </pc:sldMkLst>
      </pc:sldChg>
      <pc:sldChg chg="del">
        <pc:chgData name="Camélia Souames" userId="fc88a950887c8f64" providerId="LiveId" clId="{F055BB85-1464-49E3-9110-6CB743BA0A93}" dt="2024-01-30T10:03:01.404" v="2" actId="47"/>
        <pc:sldMkLst>
          <pc:docMk/>
          <pc:sldMk cId="989756802" sldId="743"/>
        </pc:sldMkLst>
      </pc:sldChg>
      <pc:sldChg chg="del">
        <pc:chgData name="Camélia Souames" userId="fc88a950887c8f64" providerId="LiveId" clId="{F055BB85-1464-49E3-9110-6CB743BA0A93}" dt="2024-01-30T10:03:01.404" v="2" actId="47"/>
        <pc:sldMkLst>
          <pc:docMk/>
          <pc:sldMk cId="2851161996" sldId="744"/>
        </pc:sldMkLst>
      </pc:sldChg>
      <pc:sldChg chg="del">
        <pc:chgData name="Camélia Souames" userId="fc88a950887c8f64" providerId="LiveId" clId="{F055BB85-1464-49E3-9110-6CB743BA0A93}" dt="2024-01-30T10:02:19.837" v="0" actId="47"/>
        <pc:sldMkLst>
          <pc:docMk/>
          <pc:sldMk cId="2142269482" sldId="745"/>
        </pc:sldMkLst>
      </pc:sldChg>
      <pc:sldChg chg="del">
        <pc:chgData name="Camélia Souames" userId="fc88a950887c8f64" providerId="LiveId" clId="{F055BB85-1464-49E3-9110-6CB743BA0A93}" dt="2024-01-30T10:02:19.837" v="0" actId="47"/>
        <pc:sldMkLst>
          <pc:docMk/>
          <pc:sldMk cId="1147669625" sldId="746"/>
        </pc:sldMkLst>
      </pc:sldChg>
      <pc:sldChg chg="del">
        <pc:chgData name="Camélia Souames" userId="fc88a950887c8f64" providerId="LiveId" clId="{F055BB85-1464-49E3-9110-6CB743BA0A93}" dt="2024-01-30T10:03:01.404" v="2" actId="47"/>
        <pc:sldMkLst>
          <pc:docMk/>
          <pc:sldMk cId="2847599395" sldId="747"/>
        </pc:sldMkLst>
      </pc:sldChg>
      <pc:sldChg chg="del">
        <pc:chgData name="Camélia Souames" userId="fc88a950887c8f64" providerId="LiveId" clId="{F055BB85-1464-49E3-9110-6CB743BA0A93}" dt="2024-01-30T10:03:01.404" v="2" actId="47"/>
        <pc:sldMkLst>
          <pc:docMk/>
          <pc:sldMk cId="31357164" sldId="748"/>
        </pc:sldMkLst>
      </pc:sldChg>
      <pc:sldChg chg="del">
        <pc:chgData name="Camélia Souames" userId="fc88a950887c8f64" providerId="LiveId" clId="{F055BB85-1464-49E3-9110-6CB743BA0A93}" dt="2024-01-30T10:03:01.404" v="2" actId="47"/>
        <pc:sldMkLst>
          <pc:docMk/>
          <pc:sldMk cId="122871199" sldId="749"/>
        </pc:sldMkLst>
      </pc:sldChg>
      <pc:sldChg chg="del">
        <pc:chgData name="Camélia Souames" userId="fc88a950887c8f64" providerId="LiveId" clId="{F055BB85-1464-49E3-9110-6CB743BA0A93}" dt="2024-01-30T10:03:01.404" v="2" actId="47"/>
        <pc:sldMkLst>
          <pc:docMk/>
          <pc:sldMk cId="3386742207" sldId="750"/>
        </pc:sldMkLst>
      </pc:sldChg>
      <pc:sldChg chg="del">
        <pc:chgData name="Camélia Souames" userId="fc88a950887c8f64" providerId="LiveId" clId="{F055BB85-1464-49E3-9110-6CB743BA0A93}" dt="2024-01-30T10:03:01.404" v="2" actId="47"/>
        <pc:sldMkLst>
          <pc:docMk/>
          <pc:sldMk cId="4133684124" sldId="751"/>
        </pc:sldMkLst>
      </pc:sldChg>
      <pc:sldChg chg="del">
        <pc:chgData name="Camélia Souames" userId="fc88a950887c8f64" providerId="LiveId" clId="{F055BB85-1464-49E3-9110-6CB743BA0A93}" dt="2024-01-30T10:03:01.404" v="2" actId="47"/>
        <pc:sldMkLst>
          <pc:docMk/>
          <pc:sldMk cId="1820354464" sldId="752"/>
        </pc:sldMkLst>
      </pc:sldChg>
      <pc:sldMasterChg chg="delSldLayout">
        <pc:chgData name="Camélia Souames" userId="fc88a950887c8f64" providerId="LiveId" clId="{F055BB85-1464-49E3-9110-6CB743BA0A93}" dt="2024-01-30T10:02:27.070" v="1" actId="47"/>
        <pc:sldMasterMkLst>
          <pc:docMk/>
          <pc:sldMasterMk cId="0" sldId="2147483664"/>
        </pc:sldMasterMkLst>
        <pc:sldLayoutChg chg="del">
          <pc:chgData name="Camélia Souames" userId="fc88a950887c8f64" providerId="LiveId" clId="{F055BB85-1464-49E3-9110-6CB743BA0A93}" dt="2024-01-30T10:02:19.837" v="0" actId="47"/>
          <pc:sldLayoutMkLst>
            <pc:docMk/>
            <pc:sldMasterMk cId="0" sldId="2147483664"/>
            <pc:sldLayoutMk cId="0" sldId="2147483648"/>
          </pc:sldLayoutMkLst>
        </pc:sldLayoutChg>
        <pc:sldLayoutChg chg="del">
          <pc:chgData name="Camélia Souames" userId="fc88a950887c8f64" providerId="LiveId" clId="{F055BB85-1464-49E3-9110-6CB743BA0A93}" dt="2024-01-30T10:02:19.837" v="0" actId="47"/>
          <pc:sldLayoutMkLst>
            <pc:docMk/>
            <pc:sldMasterMk cId="0" sldId="2147483664"/>
            <pc:sldLayoutMk cId="0" sldId="2147483652"/>
          </pc:sldLayoutMkLst>
        </pc:sldLayoutChg>
        <pc:sldLayoutChg chg="del">
          <pc:chgData name="Camélia Souames" userId="fc88a950887c8f64" providerId="LiveId" clId="{F055BB85-1464-49E3-9110-6CB743BA0A93}" dt="2024-01-30T10:02:19.837" v="0" actId="47"/>
          <pc:sldLayoutMkLst>
            <pc:docMk/>
            <pc:sldMasterMk cId="0" sldId="2147483664"/>
            <pc:sldLayoutMk cId="2583053492" sldId="2147483668"/>
          </pc:sldLayoutMkLst>
        </pc:sldLayoutChg>
        <pc:sldLayoutChg chg="del">
          <pc:chgData name="Camélia Souames" userId="fc88a950887c8f64" providerId="LiveId" clId="{F055BB85-1464-49E3-9110-6CB743BA0A93}" dt="2024-01-30T10:02:27.070" v="1" actId="47"/>
          <pc:sldLayoutMkLst>
            <pc:docMk/>
            <pc:sldMasterMk cId="0" sldId="2147483664"/>
            <pc:sldLayoutMk cId="3495565436" sldId="2147483671"/>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7"/>
        <p:cNvGrpSpPr/>
        <p:nvPr/>
      </p:nvGrpSpPr>
      <p:grpSpPr>
        <a:xfrm>
          <a:off x="0" y="0"/>
          <a:ext cx="0" cy="0"/>
          <a:chOff x="0" y="0"/>
          <a:chExt cx="0" cy="0"/>
        </a:xfrm>
      </p:grpSpPr>
      <p:sp>
        <p:nvSpPr>
          <p:cNvPr id="1718" name="Google Shape;1718;gab8d1ca927_3_3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9" name="Google Shape;1719;gab8d1ca927_3_3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769940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1"/>
        <p:cNvGrpSpPr/>
        <p:nvPr/>
      </p:nvGrpSpPr>
      <p:grpSpPr>
        <a:xfrm>
          <a:off x="0" y="0"/>
          <a:ext cx="0" cy="0"/>
          <a:chOff x="0" y="0"/>
          <a:chExt cx="0" cy="0"/>
        </a:xfrm>
      </p:grpSpPr>
      <p:sp>
        <p:nvSpPr>
          <p:cNvPr id="1152" name="Google Shape;1152;gd1e87cec61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3" name="Google Shape;1153;gd1e87cec61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20085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1"/>
        <p:cNvGrpSpPr/>
        <p:nvPr/>
      </p:nvGrpSpPr>
      <p:grpSpPr>
        <a:xfrm>
          <a:off x="0" y="0"/>
          <a:ext cx="0" cy="0"/>
          <a:chOff x="0" y="0"/>
          <a:chExt cx="0" cy="0"/>
        </a:xfrm>
      </p:grpSpPr>
      <p:sp>
        <p:nvSpPr>
          <p:cNvPr id="1152" name="Google Shape;1152;gd1e87cec61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3" name="Google Shape;1153;gd1e87cec61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673670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1"/>
        <p:cNvGrpSpPr/>
        <p:nvPr/>
      </p:nvGrpSpPr>
      <p:grpSpPr>
        <a:xfrm>
          <a:off x="0" y="0"/>
          <a:ext cx="0" cy="0"/>
          <a:chOff x="0" y="0"/>
          <a:chExt cx="0" cy="0"/>
        </a:xfrm>
      </p:grpSpPr>
      <p:sp>
        <p:nvSpPr>
          <p:cNvPr id="1152" name="Google Shape;1152;gd1e87cec61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3" name="Google Shape;1153;gd1e87cec61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282140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1"/>
        <p:cNvGrpSpPr/>
        <p:nvPr/>
      </p:nvGrpSpPr>
      <p:grpSpPr>
        <a:xfrm>
          <a:off x="0" y="0"/>
          <a:ext cx="0" cy="0"/>
          <a:chOff x="0" y="0"/>
          <a:chExt cx="0" cy="0"/>
        </a:xfrm>
      </p:grpSpPr>
      <p:sp>
        <p:nvSpPr>
          <p:cNvPr id="1152" name="Google Shape;1152;gd1e87cec61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3" name="Google Shape;1153;gd1e87cec61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833609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1"/>
        <p:cNvGrpSpPr/>
        <p:nvPr/>
      </p:nvGrpSpPr>
      <p:grpSpPr>
        <a:xfrm>
          <a:off x="0" y="0"/>
          <a:ext cx="0" cy="0"/>
          <a:chOff x="0" y="0"/>
          <a:chExt cx="0" cy="0"/>
        </a:xfrm>
      </p:grpSpPr>
      <p:sp>
        <p:nvSpPr>
          <p:cNvPr id="1152" name="Google Shape;1152;gd1e87cec61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3" name="Google Shape;1153;gd1e87cec61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950112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1"/>
        <p:cNvGrpSpPr/>
        <p:nvPr/>
      </p:nvGrpSpPr>
      <p:grpSpPr>
        <a:xfrm>
          <a:off x="0" y="0"/>
          <a:ext cx="0" cy="0"/>
          <a:chOff x="0" y="0"/>
          <a:chExt cx="0" cy="0"/>
        </a:xfrm>
      </p:grpSpPr>
      <p:sp>
        <p:nvSpPr>
          <p:cNvPr id="1152" name="Google Shape;1152;gd1e87cec61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3" name="Google Shape;1153;gd1e87cec61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927665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1"/>
        <p:cNvGrpSpPr/>
        <p:nvPr/>
      </p:nvGrpSpPr>
      <p:grpSpPr>
        <a:xfrm>
          <a:off x="0" y="0"/>
          <a:ext cx="0" cy="0"/>
          <a:chOff x="0" y="0"/>
          <a:chExt cx="0" cy="0"/>
        </a:xfrm>
      </p:grpSpPr>
      <p:sp>
        <p:nvSpPr>
          <p:cNvPr id="1152" name="Google Shape;1152;gd1e87cec61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3" name="Google Shape;1153;gd1e87cec61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127906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1"/>
        <p:cNvGrpSpPr/>
        <p:nvPr/>
      </p:nvGrpSpPr>
      <p:grpSpPr>
        <a:xfrm>
          <a:off x="0" y="0"/>
          <a:ext cx="0" cy="0"/>
          <a:chOff x="0" y="0"/>
          <a:chExt cx="0" cy="0"/>
        </a:xfrm>
      </p:grpSpPr>
      <p:sp>
        <p:nvSpPr>
          <p:cNvPr id="1152" name="Google Shape;1152;gd1e87cec61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3" name="Google Shape;1153;gd1e87cec61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668718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2"/>
        <p:cNvGrpSpPr/>
        <p:nvPr/>
      </p:nvGrpSpPr>
      <p:grpSpPr>
        <a:xfrm>
          <a:off x="0" y="0"/>
          <a:ext cx="0" cy="0"/>
          <a:chOff x="0" y="0"/>
          <a:chExt cx="0" cy="0"/>
        </a:xfrm>
      </p:grpSpPr>
      <p:sp>
        <p:nvSpPr>
          <p:cNvPr id="1093" name="Google Shape;1093;gb347e33ac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4" name="Google Shape;1094;gb347e33ac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523044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7"/>
        <p:cNvGrpSpPr/>
        <p:nvPr/>
      </p:nvGrpSpPr>
      <p:grpSpPr>
        <a:xfrm>
          <a:off x="0" y="0"/>
          <a:ext cx="0" cy="0"/>
          <a:chOff x="0" y="0"/>
          <a:chExt cx="0" cy="0"/>
        </a:xfrm>
      </p:grpSpPr>
      <p:sp>
        <p:nvSpPr>
          <p:cNvPr id="1718" name="Google Shape;1718;gab8d1ca927_3_3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9" name="Google Shape;1719;gab8d1ca927_3_3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729873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1"/>
        <p:cNvGrpSpPr/>
        <p:nvPr/>
      </p:nvGrpSpPr>
      <p:grpSpPr>
        <a:xfrm>
          <a:off x="0" y="0"/>
          <a:ext cx="0" cy="0"/>
          <a:chOff x="0" y="0"/>
          <a:chExt cx="0" cy="0"/>
        </a:xfrm>
      </p:grpSpPr>
      <p:sp>
        <p:nvSpPr>
          <p:cNvPr id="1152" name="Google Shape;1152;gd1e87cec61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3" name="Google Shape;1153;gd1e87cec61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4421577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1"/>
        <p:cNvGrpSpPr/>
        <p:nvPr/>
      </p:nvGrpSpPr>
      <p:grpSpPr>
        <a:xfrm>
          <a:off x="0" y="0"/>
          <a:ext cx="0" cy="0"/>
          <a:chOff x="0" y="0"/>
          <a:chExt cx="0" cy="0"/>
        </a:xfrm>
      </p:grpSpPr>
      <p:sp>
        <p:nvSpPr>
          <p:cNvPr id="1152" name="Google Shape;1152;gd1e87cec61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3" name="Google Shape;1153;gd1e87cec61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0009419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1"/>
        <p:cNvGrpSpPr/>
        <p:nvPr/>
      </p:nvGrpSpPr>
      <p:grpSpPr>
        <a:xfrm>
          <a:off x="0" y="0"/>
          <a:ext cx="0" cy="0"/>
          <a:chOff x="0" y="0"/>
          <a:chExt cx="0" cy="0"/>
        </a:xfrm>
      </p:grpSpPr>
      <p:sp>
        <p:nvSpPr>
          <p:cNvPr id="1152" name="Google Shape;1152;gd1e87cec61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3" name="Google Shape;1153;gd1e87cec61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56925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1"/>
        <p:cNvGrpSpPr/>
        <p:nvPr/>
      </p:nvGrpSpPr>
      <p:grpSpPr>
        <a:xfrm>
          <a:off x="0" y="0"/>
          <a:ext cx="0" cy="0"/>
          <a:chOff x="0" y="0"/>
          <a:chExt cx="0" cy="0"/>
        </a:xfrm>
      </p:grpSpPr>
      <p:sp>
        <p:nvSpPr>
          <p:cNvPr id="1152" name="Google Shape;1152;gd1e87cec61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3" name="Google Shape;1153;gd1e87cec61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4431821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7"/>
        <p:cNvGrpSpPr/>
        <p:nvPr/>
      </p:nvGrpSpPr>
      <p:grpSpPr>
        <a:xfrm>
          <a:off x="0" y="0"/>
          <a:ext cx="0" cy="0"/>
          <a:chOff x="0" y="0"/>
          <a:chExt cx="0" cy="0"/>
        </a:xfrm>
      </p:grpSpPr>
      <p:sp>
        <p:nvSpPr>
          <p:cNvPr id="1718" name="Google Shape;1718;gab8d1ca927_3_3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9" name="Google Shape;1719;gab8d1ca927_3_3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152721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1"/>
        <p:cNvGrpSpPr/>
        <p:nvPr/>
      </p:nvGrpSpPr>
      <p:grpSpPr>
        <a:xfrm>
          <a:off x="0" y="0"/>
          <a:ext cx="0" cy="0"/>
          <a:chOff x="0" y="0"/>
          <a:chExt cx="0" cy="0"/>
        </a:xfrm>
      </p:grpSpPr>
      <p:sp>
        <p:nvSpPr>
          <p:cNvPr id="1152" name="Google Shape;1152;gd1e87cec61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3" name="Google Shape;1153;gd1e87cec61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1719344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1"/>
        <p:cNvGrpSpPr/>
        <p:nvPr/>
      </p:nvGrpSpPr>
      <p:grpSpPr>
        <a:xfrm>
          <a:off x="0" y="0"/>
          <a:ext cx="0" cy="0"/>
          <a:chOff x="0" y="0"/>
          <a:chExt cx="0" cy="0"/>
        </a:xfrm>
      </p:grpSpPr>
      <p:sp>
        <p:nvSpPr>
          <p:cNvPr id="1152" name="Google Shape;1152;gd1e87cec61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3" name="Google Shape;1153;gd1e87cec61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1381626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1"/>
        <p:cNvGrpSpPr/>
        <p:nvPr/>
      </p:nvGrpSpPr>
      <p:grpSpPr>
        <a:xfrm>
          <a:off x="0" y="0"/>
          <a:ext cx="0" cy="0"/>
          <a:chOff x="0" y="0"/>
          <a:chExt cx="0" cy="0"/>
        </a:xfrm>
      </p:grpSpPr>
      <p:sp>
        <p:nvSpPr>
          <p:cNvPr id="1152" name="Google Shape;1152;gd1e87cec61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3" name="Google Shape;1153;gd1e87cec61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6186643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7"/>
        <p:cNvGrpSpPr/>
        <p:nvPr/>
      </p:nvGrpSpPr>
      <p:grpSpPr>
        <a:xfrm>
          <a:off x="0" y="0"/>
          <a:ext cx="0" cy="0"/>
          <a:chOff x="0" y="0"/>
          <a:chExt cx="0" cy="0"/>
        </a:xfrm>
      </p:grpSpPr>
      <p:sp>
        <p:nvSpPr>
          <p:cNvPr id="1718" name="Google Shape;1718;gab8d1ca927_3_3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9" name="Google Shape;1719;gab8d1ca927_3_3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5013518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1"/>
        <p:cNvGrpSpPr/>
        <p:nvPr/>
      </p:nvGrpSpPr>
      <p:grpSpPr>
        <a:xfrm>
          <a:off x="0" y="0"/>
          <a:ext cx="0" cy="0"/>
          <a:chOff x="0" y="0"/>
          <a:chExt cx="0" cy="0"/>
        </a:xfrm>
      </p:grpSpPr>
      <p:sp>
        <p:nvSpPr>
          <p:cNvPr id="1152" name="Google Shape;1152;gd1e87cec61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3" name="Google Shape;1153;gd1e87cec61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46156576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1"/>
        <p:cNvGrpSpPr/>
        <p:nvPr/>
      </p:nvGrpSpPr>
      <p:grpSpPr>
        <a:xfrm>
          <a:off x="0" y="0"/>
          <a:ext cx="0" cy="0"/>
          <a:chOff x="0" y="0"/>
          <a:chExt cx="0" cy="0"/>
        </a:xfrm>
      </p:grpSpPr>
      <p:sp>
        <p:nvSpPr>
          <p:cNvPr id="1152" name="Google Shape;1152;gd1e87cec61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3" name="Google Shape;1153;gd1e87cec61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1117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1"/>
        <p:cNvGrpSpPr/>
        <p:nvPr/>
      </p:nvGrpSpPr>
      <p:grpSpPr>
        <a:xfrm>
          <a:off x="0" y="0"/>
          <a:ext cx="0" cy="0"/>
          <a:chOff x="0" y="0"/>
          <a:chExt cx="0" cy="0"/>
        </a:xfrm>
      </p:grpSpPr>
      <p:sp>
        <p:nvSpPr>
          <p:cNvPr id="1152" name="Google Shape;1152;gd1e87cec61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3" name="Google Shape;1153;gd1e87cec61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5198603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1"/>
        <p:cNvGrpSpPr/>
        <p:nvPr/>
      </p:nvGrpSpPr>
      <p:grpSpPr>
        <a:xfrm>
          <a:off x="0" y="0"/>
          <a:ext cx="0" cy="0"/>
          <a:chOff x="0" y="0"/>
          <a:chExt cx="0" cy="0"/>
        </a:xfrm>
      </p:grpSpPr>
      <p:sp>
        <p:nvSpPr>
          <p:cNvPr id="1152" name="Google Shape;1152;gd1e87cec61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3" name="Google Shape;1153;gd1e87cec61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0893052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7"/>
        <p:cNvGrpSpPr/>
        <p:nvPr/>
      </p:nvGrpSpPr>
      <p:grpSpPr>
        <a:xfrm>
          <a:off x="0" y="0"/>
          <a:ext cx="0" cy="0"/>
          <a:chOff x="0" y="0"/>
          <a:chExt cx="0" cy="0"/>
        </a:xfrm>
      </p:grpSpPr>
      <p:sp>
        <p:nvSpPr>
          <p:cNvPr id="1718" name="Google Shape;1718;gab8d1ca927_3_3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9" name="Google Shape;1719;gab8d1ca927_3_3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3759617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1"/>
        <p:cNvGrpSpPr/>
        <p:nvPr/>
      </p:nvGrpSpPr>
      <p:grpSpPr>
        <a:xfrm>
          <a:off x="0" y="0"/>
          <a:ext cx="0" cy="0"/>
          <a:chOff x="0" y="0"/>
          <a:chExt cx="0" cy="0"/>
        </a:xfrm>
      </p:grpSpPr>
      <p:sp>
        <p:nvSpPr>
          <p:cNvPr id="1152" name="Google Shape;1152;gd1e87cec61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3" name="Google Shape;1153;gd1e87cec61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7687807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1"/>
        <p:cNvGrpSpPr/>
        <p:nvPr/>
      </p:nvGrpSpPr>
      <p:grpSpPr>
        <a:xfrm>
          <a:off x="0" y="0"/>
          <a:ext cx="0" cy="0"/>
          <a:chOff x="0" y="0"/>
          <a:chExt cx="0" cy="0"/>
        </a:xfrm>
      </p:grpSpPr>
      <p:sp>
        <p:nvSpPr>
          <p:cNvPr id="1152" name="Google Shape;1152;gd1e87cec61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3" name="Google Shape;1153;gd1e87cec61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0711971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1"/>
        <p:cNvGrpSpPr/>
        <p:nvPr/>
      </p:nvGrpSpPr>
      <p:grpSpPr>
        <a:xfrm>
          <a:off x="0" y="0"/>
          <a:ext cx="0" cy="0"/>
          <a:chOff x="0" y="0"/>
          <a:chExt cx="0" cy="0"/>
        </a:xfrm>
      </p:grpSpPr>
      <p:sp>
        <p:nvSpPr>
          <p:cNvPr id="1152" name="Google Shape;1152;gd1e87cec61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3" name="Google Shape;1153;gd1e87cec61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8963566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7"/>
        <p:cNvGrpSpPr/>
        <p:nvPr/>
      </p:nvGrpSpPr>
      <p:grpSpPr>
        <a:xfrm>
          <a:off x="0" y="0"/>
          <a:ext cx="0" cy="0"/>
          <a:chOff x="0" y="0"/>
          <a:chExt cx="0" cy="0"/>
        </a:xfrm>
      </p:grpSpPr>
      <p:sp>
        <p:nvSpPr>
          <p:cNvPr id="1718" name="Google Shape;1718;gab8d1ca927_3_3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9" name="Google Shape;1719;gab8d1ca927_3_3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9237417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1"/>
        <p:cNvGrpSpPr/>
        <p:nvPr/>
      </p:nvGrpSpPr>
      <p:grpSpPr>
        <a:xfrm>
          <a:off x="0" y="0"/>
          <a:ext cx="0" cy="0"/>
          <a:chOff x="0" y="0"/>
          <a:chExt cx="0" cy="0"/>
        </a:xfrm>
      </p:grpSpPr>
      <p:sp>
        <p:nvSpPr>
          <p:cNvPr id="1152" name="Google Shape;1152;gd1e87cec61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3" name="Google Shape;1153;gd1e87cec61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2237717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1"/>
        <p:cNvGrpSpPr/>
        <p:nvPr/>
      </p:nvGrpSpPr>
      <p:grpSpPr>
        <a:xfrm>
          <a:off x="0" y="0"/>
          <a:ext cx="0" cy="0"/>
          <a:chOff x="0" y="0"/>
          <a:chExt cx="0" cy="0"/>
        </a:xfrm>
      </p:grpSpPr>
      <p:sp>
        <p:nvSpPr>
          <p:cNvPr id="1152" name="Google Shape;1152;gd1e87cec61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3" name="Google Shape;1153;gd1e87cec61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5090047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1"/>
        <p:cNvGrpSpPr/>
        <p:nvPr/>
      </p:nvGrpSpPr>
      <p:grpSpPr>
        <a:xfrm>
          <a:off x="0" y="0"/>
          <a:ext cx="0" cy="0"/>
          <a:chOff x="0" y="0"/>
          <a:chExt cx="0" cy="0"/>
        </a:xfrm>
      </p:grpSpPr>
      <p:sp>
        <p:nvSpPr>
          <p:cNvPr id="1152" name="Google Shape;1152;gd1e87cec61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3" name="Google Shape;1153;gd1e87cec61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3776006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1"/>
        <p:cNvGrpSpPr/>
        <p:nvPr/>
      </p:nvGrpSpPr>
      <p:grpSpPr>
        <a:xfrm>
          <a:off x="0" y="0"/>
          <a:ext cx="0" cy="0"/>
          <a:chOff x="0" y="0"/>
          <a:chExt cx="0" cy="0"/>
        </a:xfrm>
      </p:grpSpPr>
      <p:sp>
        <p:nvSpPr>
          <p:cNvPr id="1152" name="Google Shape;1152;gd1e87cec61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3" name="Google Shape;1153;gd1e87cec61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305724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1"/>
        <p:cNvGrpSpPr/>
        <p:nvPr/>
      </p:nvGrpSpPr>
      <p:grpSpPr>
        <a:xfrm>
          <a:off x="0" y="0"/>
          <a:ext cx="0" cy="0"/>
          <a:chOff x="0" y="0"/>
          <a:chExt cx="0" cy="0"/>
        </a:xfrm>
      </p:grpSpPr>
      <p:sp>
        <p:nvSpPr>
          <p:cNvPr id="1152" name="Google Shape;1152;gd1e87cec61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3" name="Google Shape;1153;gd1e87cec61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5282352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7"/>
        <p:cNvGrpSpPr/>
        <p:nvPr/>
      </p:nvGrpSpPr>
      <p:grpSpPr>
        <a:xfrm>
          <a:off x="0" y="0"/>
          <a:ext cx="0" cy="0"/>
          <a:chOff x="0" y="0"/>
          <a:chExt cx="0" cy="0"/>
        </a:xfrm>
      </p:grpSpPr>
      <p:sp>
        <p:nvSpPr>
          <p:cNvPr id="1718" name="Google Shape;1718;gab8d1ca927_3_3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9" name="Google Shape;1719;gab8d1ca927_3_3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9453029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1"/>
        <p:cNvGrpSpPr/>
        <p:nvPr/>
      </p:nvGrpSpPr>
      <p:grpSpPr>
        <a:xfrm>
          <a:off x="0" y="0"/>
          <a:ext cx="0" cy="0"/>
          <a:chOff x="0" y="0"/>
          <a:chExt cx="0" cy="0"/>
        </a:xfrm>
      </p:grpSpPr>
      <p:sp>
        <p:nvSpPr>
          <p:cNvPr id="1152" name="Google Shape;1152;gd1e87cec61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3" name="Google Shape;1153;gd1e87cec61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92015513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1"/>
        <p:cNvGrpSpPr/>
        <p:nvPr/>
      </p:nvGrpSpPr>
      <p:grpSpPr>
        <a:xfrm>
          <a:off x="0" y="0"/>
          <a:ext cx="0" cy="0"/>
          <a:chOff x="0" y="0"/>
          <a:chExt cx="0" cy="0"/>
        </a:xfrm>
      </p:grpSpPr>
      <p:sp>
        <p:nvSpPr>
          <p:cNvPr id="1152" name="Google Shape;1152;gd1e87cec61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3" name="Google Shape;1153;gd1e87cec61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5585214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1"/>
        <p:cNvGrpSpPr/>
        <p:nvPr/>
      </p:nvGrpSpPr>
      <p:grpSpPr>
        <a:xfrm>
          <a:off x="0" y="0"/>
          <a:ext cx="0" cy="0"/>
          <a:chOff x="0" y="0"/>
          <a:chExt cx="0" cy="0"/>
        </a:xfrm>
      </p:grpSpPr>
      <p:sp>
        <p:nvSpPr>
          <p:cNvPr id="1152" name="Google Shape;1152;gd1e87cec61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3" name="Google Shape;1153;gd1e87cec61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6315836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7"/>
        <p:cNvGrpSpPr/>
        <p:nvPr/>
      </p:nvGrpSpPr>
      <p:grpSpPr>
        <a:xfrm>
          <a:off x="0" y="0"/>
          <a:ext cx="0" cy="0"/>
          <a:chOff x="0" y="0"/>
          <a:chExt cx="0" cy="0"/>
        </a:xfrm>
      </p:grpSpPr>
      <p:sp>
        <p:nvSpPr>
          <p:cNvPr id="1718" name="Google Shape;1718;gab8d1ca927_3_3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9" name="Google Shape;1719;gab8d1ca927_3_3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9726264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1"/>
        <p:cNvGrpSpPr/>
        <p:nvPr/>
      </p:nvGrpSpPr>
      <p:grpSpPr>
        <a:xfrm>
          <a:off x="0" y="0"/>
          <a:ext cx="0" cy="0"/>
          <a:chOff x="0" y="0"/>
          <a:chExt cx="0" cy="0"/>
        </a:xfrm>
      </p:grpSpPr>
      <p:sp>
        <p:nvSpPr>
          <p:cNvPr id="1152" name="Google Shape;1152;gd1e87cec61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3" name="Google Shape;1153;gd1e87cec61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9629293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1"/>
        <p:cNvGrpSpPr/>
        <p:nvPr/>
      </p:nvGrpSpPr>
      <p:grpSpPr>
        <a:xfrm>
          <a:off x="0" y="0"/>
          <a:ext cx="0" cy="0"/>
          <a:chOff x="0" y="0"/>
          <a:chExt cx="0" cy="0"/>
        </a:xfrm>
      </p:grpSpPr>
      <p:sp>
        <p:nvSpPr>
          <p:cNvPr id="1152" name="Google Shape;1152;gd1e87cec61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3" name="Google Shape;1153;gd1e87cec61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9485438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1"/>
        <p:cNvGrpSpPr/>
        <p:nvPr/>
      </p:nvGrpSpPr>
      <p:grpSpPr>
        <a:xfrm>
          <a:off x="0" y="0"/>
          <a:ext cx="0" cy="0"/>
          <a:chOff x="0" y="0"/>
          <a:chExt cx="0" cy="0"/>
        </a:xfrm>
      </p:grpSpPr>
      <p:sp>
        <p:nvSpPr>
          <p:cNvPr id="1152" name="Google Shape;1152;gd1e87cec61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3" name="Google Shape;1153;gd1e87cec61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9640046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7"/>
        <p:cNvGrpSpPr/>
        <p:nvPr/>
      </p:nvGrpSpPr>
      <p:grpSpPr>
        <a:xfrm>
          <a:off x="0" y="0"/>
          <a:ext cx="0" cy="0"/>
          <a:chOff x="0" y="0"/>
          <a:chExt cx="0" cy="0"/>
        </a:xfrm>
      </p:grpSpPr>
      <p:sp>
        <p:nvSpPr>
          <p:cNvPr id="1718" name="Google Shape;1718;gab8d1ca927_3_3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9" name="Google Shape;1719;gab8d1ca927_3_3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0782768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1"/>
        <p:cNvGrpSpPr/>
        <p:nvPr/>
      </p:nvGrpSpPr>
      <p:grpSpPr>
        <a:xfrm>
          <a:off x="0" y="0"/>
          <a:ext cx="0" cy="0"/>
          <a:chOff x="0" y="0"/>
          <a:chExt cx="0" cy="0"/>
        </a:xfrm>
      </p:grpSpPr>
      <p:sp>
        <p:nvSpPr>
          <p:cNvPr id="1152" name="Google Shape;1152;gd1e87cec61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3" name="Google Shape;1153;gd1e87cec61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79244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1"/>
        <p:cNvGrpSpPr/>
        <p:nvPr/>
      </p:nvGrpSpPr>
      <p:grpSpPr>
        <a:xfrm>
          <a:off x="0" y="0"/>
          <a:ext cx="0" cy="0"/>
          <a:chOff x="0" y="0"/>
          <a:chExt cx="0" cy="0"/>
        </a:xfrm>
      </p:grpSpPr>
      <p:sp>
        <p:nvSpPr>
          <p:cNvPr id="1152" name="Google Shape;1152;gd1e87cec61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3" name="Google Shape;1153;gd1e87cec61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3177521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1"/>
        <p:cNvGrpSpPr/>
        <p:nvPr/>
      </p:nvGrpSpPr>
      <p:grpSpPr>
        <a:xfrm>
          <a:off x="0" y="0"/>
          <a:ext cx="0" cy="0"/>
          <a:chOff x="0" y="0"/>
          <a:chExt cx="0" cy="0"/>
        </a:xfrm>
      </p:grpSpPr>
      <p:sp>
        <p:nvSpPr>
          <p:cNvPr id="1152" name="Google Shape;1152;gd1e87cec61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3" name="Google Shape;1153;gd1e87cec61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9231936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1"/>
        <p:cNvGrpSpPr/>
        <p:nvPr/>
      </p:nvGrpSpPr>
      <p:grpSpPr>
        <a:xfrm>
          <a:off x="0" y="0"/>
          <a:ext cx="0" cy="0"/>
          <a:chOff x="0" y="0"/>
          <a:chExt cx="0" cy="0"/>
        </a:xfrm>
      </p:grpSpPr>
      <p:sp>
        <p:nvSpPr>
          <p:cNvPr id="1152" name="Google Shape;1152;gd1e87cec61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3" name="Google Shape;1153;gd1e87cec61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5043367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7"/>
        <p:cNvGrpSpPr/>
        <p:nvPr/>
      </p:nvGrpSpPr>
      <p:grpSpPr>
        <a:xfrm>
          <a:off x="0" y="0"/>
          <a:ext cx="0" cy="0"/>
          <a:chOff x="0" y="0"/>
          <a:chExt cx="0" cy="0"/>
        </a:xfrm>
      </p:grpSpPr>
      <p:sp>
        <p:nvSpPr>
          <p:cNvPr id="1718" name="Google Shape;1718;gab8d1ca927_3_3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9" name="Google Shape;1719;gab8d1ca927_3_3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6386165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1"/>
        <p:cNvGrpSpPr/>
        <p:nvPr/>
      </p:nvGrpSpPr>
      <p:grpSpPr>
        <a:xfrm>
          <a:off x="0" y="0"/>
          <a:ext cx="0" cy="0"/>
          <a:chOff x="0" y="0"/>
          <a:chExt cx="0" cy="0"/>
        </a:xfrm>
      </p:grpSpPr>
      <p:sp>
        <p:nvSpPr>
          <p:cNvPr id="1152" name="Google Shape;1152;gd1e87cec61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3" name="Google Shape;1153;gd1e87cec61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7357145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1"/>
        <p:cNvGrpSpPr/>
        <p:nvPr/>
      </p:nvGrpSpPr>
      <p:grpSpPr>
        <a:xfrm>
          <a:off x="0" y="0"/>
          <a:ext cx="0" cy="0"/>
          <a:chOff x="0" y="0"/>
          <a:chExt cx="0" cy="0"/>
        </a:xfrm>
      </p:grpSpPr>
      <p:sp>
        <p:nvSpPr>
          <p:cNvPr id="1152" name="Google Shape;1152;gd1e87cec61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3" name="Google Shape;1153;gd1e87cec61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4677072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1"/>
        <p:cNvGrpSpPr/>
        <p:nvPr/>
      </p:nvGrpSpPr>
      <p:grpSpPr>
        <a:xfrm>
          <a:off x="0" y="0"/>
          <a:ext cx="0" cy="0"/>
          <a:chOff x="0" y="0"/>
          <a:chExt cx="0" cy="0"/>
        </a:xfrm>
      </p:grpSpPr>
      <p:sp>
        <p:nvSpPr>
          <p:cNvPr id="1152" name="Google Shape;1152;gd1e87cec61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3" name="Google Shape;1153;gd1e87cec61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2079736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7"/>
        <p:cNvGrpSpPr/>
        <p:nvPr/>
      </p:nvGrpSpPr>
      <p:grpSpPr>
        <a:xfrm>
          <a:off x="0" y="0"/>
          <a:ext cx="0" cy="0"/>
          <a:chOff x="0" y="0"/>
          <a:chExt cx="0" cy="0"/>
        </a:xfrm>
      </p:grpSpPr>
      <p:sp>
        <p:nvSpPr>
          <p:cNvPr id="1718" name="Google Shape;1718;gab8d1ca927_3_3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9" name="Google Shape;1719;gab8d1ca927_3_3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6621355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1"/>
        <p:cNvGrpSpPr/>
        <p:nvPr/>
      </p:nvGrpSpPr>
      <p:grpSpPr>
        <a:xfrm>
          <a:off x="0" y="0"/>
          <a:ext cx="0" cy="0"/>
          <a:chOff x="0" y="0"/>
          <a:chExt cx="0" cy="0"/>
        </a:xfrm>
      </p:grpSpPr>
      <p:sp>
        <p:nvSpPr>
          <p:cNvPr id="1152" name="Google Shape;1152;gd1e87cec61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3" name="Google Shape;1153;gd1e87cec61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0125766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1"/>
        <p:cNvGrpSpPr/>
        <p:nvPr/>
      </p:nvGrpSpPr>
      <p:grpSpPr>
        <a:xfrm>
          <a:off x="0" y="0"/>
          <a:ext cx="0" cy="0"/>
          <a:chOff x="0" y="0"/>
          <a:chExt cx="0" cy="0"/>
        </a:xfrm>
      </p:grpSpPr>
      <p:sp>
        <p:nvSpPr>
          <p:cNvPr id="1152" name="Google Shape;1152;gd1e87cec61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3" name="Google Shape;1153;gd1e87cec61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9993881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1"/>
        <p:cNvGrpSpPr/>
        <p:nvPr/>
      </p:nvGrpSpPr>
      <p:grpSpPr>
        <a:xfrm>
          <a:off x="0" y="0"/>
          <a:ext cx="0" cy="0"/>
          <a:chOff x="0" y="0"/>
          <a:chExt cx="0" cy="0"/>
        </a:xfrm>
      </p:grpSpPr>
      <p:sp>
        <p:nvSpPr>
          <p:cNvPr id="1152" name="Google Shape;1152;gd1e87cec61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3" name="Google Shape;1153;gd1e87cec61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545950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1"/>
        <p:cNvGrpSpPr/>
        <p:nvPr/>
      </p:nvGrpSpPr>
      <p:grpSpPr>
        <a:xfrm>
          <a:off x="0" y="0"/>
          <a:ext cx="0" cy="0"/>
          <a:chOff x="0" y="0"/>
          <a:chExt cx="0" cy="0"/>
        </a:xfrm>
      </p:grpSpPr>
      <p:sp>
        <p:nvSpPr>
          <p:cNvPr id="1152" name="Google Shape;1152;gd1e87cec61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3" name="Google Shape;1153;gd1e87cec61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3967229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7"/>
        <p:cNvGrpSpPr/>
        <p:nvPr/>
      </p:nvGrpSpPr>
      <p:grpSpPr>
        <a:xfrm>
          <a:off x="0" y="0"/>
          <a:ext cx="0" cy="0"/>
          <a:chOff x="0" y="0"/>
          <a:chExt cx="0" cy="0"/>
        </a:xfrm>
      </p:grpSpPr>
      <p:sp>
        <p:nvSpPr>
          <p:cNvPr id="1718" name="Google Shape;1718;gab8d1ca927_3_3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9" name="Google Shape;1719;gab8d1ca927_3_3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824156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1"/>
        <p:cNvGrpSpPr/>
        <p:nvPr/>
      </p:nvGrpSpPr>
      <p:grpSpPr>
        <a:xfrm>
          <a:off x="0" y="0"/>
          <a:ext cx="0" cy="0"/>
          <a:chOff x="0" y="0"/>
          <a:chExt cx="0" cy="0"/>
        </a:xfrm>
      </p:grpSpPr>
      <p:sp>
        <p:nvSpPr>
          <p:cNvPr id="1152" name="Google Shape;1152;gd1e87cec61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3" name="Google Shape;1153;gd1e87cec61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2908527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1"/>
        <p:cNvGrpSpPr/>
        <p:nvPr/>
      </p:nvGrpSpPr>
      <p:grpSpPr>
        <a:xfrm>
          <a:off x="0" y="0"/>
          <a:ext cx="0" cy="0"/>
          <a:chOff x="0" y="0"/>
          <a:chExt cx="0" cy="0"/>
        </a:xfrm>
      </p:grpSpPr>
      <p:sp>
        <p:nvSpPr>
          <p:cNvPr id="1152" name="Google Shape;1152;gd1e87cec61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3" name="Google Shape;1153;gd1e87cec61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3225935"/>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1"/>
        <p:cNvGrpSpPr/>
        <p:nvPr/>
      </p:nvGrpSpPr>
      <p:grpSpPr>
        <a:xfrm>
          <a:off x="0" y="0"/>
          <a:ext cx="0" cy="0"/>
          <a:chOff x="0" y="0"/>
          <a:chExt cx="0" cy="0"/>
        </a:xfrm>
      </p:grpSpPr>
      <p:sp>
        <p:nvSpPr>
          <p:cNvPr id="1152" name="Google Shape;1152;gd1e87cec61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3" name="Google Shape;1153;gd1e87cec61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4289221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7"/>
        <p:cNvGrpSpPr/>
        <p:nvPr/>
      </p:nvGrpSpPr>
      <p:grpSpPr>
        <a:xfrm>
          <a:off x="0" y="0"/>
          <a:ext cx="0" cy="0"/>
          <a:chOff x="0" y="0"/>
          <a:chExt cx="0" cy="0"/>
        </a:xfrm>
      </p:grpSpPr>
      <p:sp>
        <p:nvSpPr>
          <p:cNvPr id="1718" name="Google Shape;1718;gab8d1ca927_3_3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9" name="Google Shape;1719;gab8d1ca927_3_3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1857348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1"/>
        <p:cNvGrpSpPr/>
        <p:nvPr/>
      </p:nvGrpSpPr>
      <p:grpSpPr>
        <a:xfrm>
          <a:off x="0" y="0"/>
          <a:ext cx="0" cy="0"/>
          <a:chOff x="0" y="0"/>
          <a:chExt cx="0" cy="0"/>
        </a:xfrm>
      </p:grpSpPr>
      <p:sp>
        <p:nvSpPr>
          <p:cNvPr id="1152" name="Google Shape;1152;gd1e87cec61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3" name="Google Shape;1153;gd1e87cec61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8730110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1"/>
        <p:cNvGrpSpPr/>
        <p:nvPr/>
      </p:nvGrpSpPr>
      <p:grpSpPr>
        <a:xfrm>
          <a:off x="0" y="0"/>
          <a:ext cx="0" cy="0"/>
          <a:chOff x="0" y="0"/>
          <a:chExt cx="0" cy="0"/>
        </a:xfrm>
      </p:grpSpPr>
      <p:sp>
        <p:nvSpPr>
          <p:cNvPr id="1152" name="Google Shape;1152;gd1e87cec61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3" name="Google Shape;1153;gd1e87cec61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43723443"/>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1"/>
        <p:cNvGrpSpPr/>
        <p:nvPr/>
      </p:nvGrpSpPr>
      <p:grpSpPr>
        <a:xfrm>
          <a:off x="0" y="0"/>
          <a:ext cx="0" cy="0"/>
          <a:chOff x="0" y="0"/>
          <a:chExt cx="0" cy="0"/>
        </a:xfrm>
      </p:grpSpPr>
      <p:sp>
        <p:nvSpPr>
          <p:cNvPr id="1152" name="Google Shape;1152;gd1e87cec61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3" name="Google Shape;1153;gd1e87cec61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47828276"/>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1"/>
        <p:cNvGrpSpPr/>
        <p:nvPr/>
      </p:nvGrpSpPr>
      <p:grpSpPr>
        <a:xfrm>
          <a:off x="0" y="0"/>
          <a:ext cx="0" cy="0"/>
          <a:chOff x="0" y="0"/>
          <a:chExt cx="0" cy="0"/>
        </a:xfrm>
      </p:grpSpPr>
      <p:sp>
        <p:nvSpPr>
          <p:cNvPr id="1152" name="Google Shape;1152;gd1e87cec61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3" name="Google Shape;1153;gd1e87cec61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93141221"/>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7"/>
        <p:cNvGrpSpPr/>
        <p:nvPr/>
      </p:nvGrpSpPr>
      <p:grpSpPr>
        <a:xfrm>
          <a:off x="0" y="0"/>
          <a:ext cx="0" cy="0"/>
          <a:chOff x="0" y="0"/>
          <a:chExt cx="0" cy="0"/>
        </a:xfrm>
      </p:grpSpPr>
      <p:sp>
        <p:nvSpPr>
          <p:cNvPr id="1718" name="Google Shape;1718;gab8d1ca927_3_3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9" name="Google Shape;1719;gab8d1ca927_3_3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452016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1"/>
        <p:cNvGrpSpPr/>
        <p:nvPr/>
      </p:nvGrpSpPr>
      <p:grpSpPr>
        <a:xfrm>
          <a:off x="0" y="0"/>
          <a:ext cx="0" cy="0"/>
          <a:chOff x="0" y="0"/>
          <a:chExt cx="0" cy="0"/>
        </a:xfrm>
      </p:grpSpPr>
      <p:sp>
        <p:nvSpPr>
          <p:cNvPr id="1152" name="Google Shape;1152;gd1e87cec61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3" name="Google Shape;1153;gd1e87cec61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40518081"/>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1"/>
        <p:cNvGrpSpPr/>
        <p:nvPr/>
      </p:nvGrpSpPr>
      <p:grpSpPr>
        <a:xfrm>
          <a:off x="0" y="0"/>
          <a:ext cx="0" cy="0"/>
          <a:chOff x="0" y="0"/>
          <a:chExt cx="0" cy="0"/>
        </a:xfrm>
      </p:grpSpPr>
      <p:sp>
        <p:nvSpPr>
          <p:cNvPr id="1152" name="Google Shape;1152;gd1e87cec61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3" name="Google Shape;1153;gd1e87cec61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626522966"/>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1"/>
        <p:cNvGrpSpPr/>
        <p:nvPr/>
      </p:nvGrpSpPr>
      <p:grpSpPr>
        <a:xfrm>
          <a:off x="0" y="0"/>
          <a:ext cx="0" cy="0"/>
          <a:chOff x="0" y="0"/>
          <a:chExt cx="0" cy="0"/>
        </a:xfrm>
      </p:grpSpPr>
      <p:sp>
        <p:nvSpPr>
          <p:cNvPr id="1152" name="Google Shape;1152;gd1e87cec61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3" name="Google Shape;1153;gd1e87cec61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949561528"/>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1"/>
        <p:cNvGrpSpPr/>
        <p:nvPr/>
      </p:nvGrpSpPr>
      <p:grpSpPr>
        <a:xfrm>
          <a:off x="0" y="0"/>
          <a:ext cx="0" cy="0"/>
          <a:chOff x="0" y="0"/>
          <a:chExt cx="0" cy="0"/>
        </a:xfrm>
      </p:grpSpPr>
      <p:sp>
        <p:nvSpPr>
          <p:cNvPr id="1152" name="Google Shape;1152;gd1e87cec61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3" name="Google Shape;1153;gd1e87cec61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19126311"/>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7"/>
        <p:cNvGrpSpPr/>
        <p:nvPr/>
      </p:nvGrpSpPr>
      <p:grpSpPr>
        <a:xfrm>
          <a:off x="0" y="0"/>
          <a:ext cx="0" cy="0"/>
          <a:chOff x="0" y="0"/>
          <a:chExt cx="0" cy="0"/>
        </a:xfrm>
      </p:grpSpPr>
      <p:sp>
        <p:nvSpPr>
          <p:cNvPr id="1718" name="Google Shape;1718;gab8d1ca927_3_3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9" name="Google Shape;1719;gab8d1ca927_3_3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78142790"/>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1"/>
        <p:cNvGrpSpPr/>
        <p:nvPr/>
      </p:nvGrpSpPr>
      <p:grpSpPr>
        <a:xfrm>
          <a:off x="0" y="0"/>
          <a:ext cx="0" cy="0"/>
          <a:chOff x="0" y="0"/>
          <a:chExt cx="0" cy="0"/>
        </a:xfrm>
      </p:grpSpPr>
      <p:sp>
        <p:nvSpPr>
          <p:cNvPr id="1152" name="Google Shape;1152;gd1e87cec61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3" name="Google Shape;1153;gd1e87cec61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05531770"/>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1"/>
        <p:cNvGrpSpPr/>
        <p:nvPr/>
      </p:nvGrpSpPr>
      <p:grpSpPr>
        <a:xfrm>
          <a:off x="0" y="0"/>
          <a:ext cx="0" cy="0"/>
          <a:chOff x="0" y="0"/>
          <a:chExt cx="0" cy="0"/>
        </a:xfrm>
      </p:grpSpPr>
      <p:sp>
        <p:nvSpPr>
          <p:cNvPr id="1152" name="Google Shape;1152;gd1e87cec61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3" name="Google Shape;1153;gd1e87cec61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42868314"/>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1"/>
        <p:cNvGrpSpPr/>
        <p:nvPr/>
      </p:nvGrpSpPr>
      <p:grpSpPr>
        <a:xfrm>
          <a:off x="0" y="0"/>
          <a:ext cx="0" cy="0"/>
          <a:chOff x="0" y="0"/>
          <a:chExt cx="0" cy="0"/>
        </a:xfrm>
      </p:grpSpPr>
      <p:sp>
        <p:nvSpPr>
          <p:cNvPr id="1152" name="Google Shape;1152;gd1e87cec61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3" name="Google Shape;1153;gd1e87cec61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07059757"/>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7"/>
        <p:cNvGrpSpPr/>
        <p:nvPr/>
      </p:nvGrpSpPr>
      <p:grpSpPr>
        <a:xfrm>
          <a:off x="0" y="0"/>
          <a:ext cx="0" cy="0"/>
          <a:chOff x="0" y="0"/>
          <a:chExt cx="0" cy="0"/>
        </a:xfrm>
      </p:grpSpPr>
      <p:sp>
        <p:nvSpPr>
          <p:cNvPr id="1718" name="Google Shape;1718;gab8d1ca927_3_3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9" name="Google Shape;1719;gab8d1ca927_3_3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71390318"/>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1"/>
        <p:cNvGrpSpPr/>
        <p:nvPr/>
      </p:nvGrpSpPr>
      <p:grpSpPr>
        <a:xfrm>
          <a:off x="0" y="0"/>
          <a:ext cx="0" cy="0"/>
          <a:chOff x="0" y="0"/>
          <a:chExt cx="0" cy="0"/>
        </a:xfrm>
      </p:grpSpPr>
      <p:sp>
        <p:nvSpPr>
          <p:cNvPr id="1152" name="Google Shape;1152;gd1e87cec61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3" name="Google Shape;1153;gd1e87cec61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36353400"/>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1"/>
        <p:cNvGrpSpPr/>
        <p:nvPr/>
      </p:nvGrpSpPr>
      <p:grpSpPr>
        <a:xfrm>
          <a:off x="0" y="0"/>
          <a:ext cx="0" cy="0"/>
          <a:chOff x="0" y="0"/>
          <a:chExt cx="0" cy="0"/>
        </a:xfrm>
      </p:grpSpPr>
      <p:sp>
        <p:nvSpPr>
          <p:cNvPr id="1152" name="Google Shape;1152;gd1e87cec61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3" name="Google Shape;1153;gd1e87cec61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415779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1"/>
        <p:cNvGrpSpPr/>
        <p:nvPr/>
      </p:nvGrpSpPr>
      <p:grpSpPr>
        <a:xfrm>
          <a:off x="0" y="0"/>
          <a:ext cx="0" cy="0"/>
          <a:chOff x="0" y="0"/>
          <a:chExt cx="0" cy="0"/>
        </a:xfrm>
      </p:grpSpPr>
      <p:sp>
        <p:nvSpPr>
          <p:cNvPr id="1152" name="Google Shape;1152;gd1e87cec61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3" name="Google Shape;1153;gd1e87cec61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95172670"/>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1"/>
        <p:cNvGrpSpPr/>
        <p:nvPr/>
      </p:nvGrpSpPr>
      <p:grpSpPr>
        <a:xfrm>
          <a:off x="0" y="0"/>
          <a:ext cx="0" cy="0"/>
          <a:chOff x="0" y="0"/>
          <a:chExt cx="0" cy="0"/>
        </a:xfrm>
      </p:grpSpPr>
      <p:sp>
        <p:nvSpPr>
          <p:cNvPr id="1152" name="Google Shape;1152;gd1e87cec61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3" name="Google Shape;1153;gd1e87cec61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63994548"/>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2"/>
        <p:cNvGrpSpPr/>
        <p:nvPr/>
      </p:nvGrpSpPr>
      <p:grpSpPr>
        <a:xfrm>
          <a:off x="0" y="0"/>
          <a:ext cx="0" cy="0"/>
          <a:chOff x="0" y="0"/>
          <a:chExt cx="0" cy="0"/>
        </a:xfrm>
      </p:grpSpPr>
      <p:sp>
        <p:nvSpPr>
          <p:cNvPr id="1093" name="Google Shape;1093;gb347e33ac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4" name="Google Shape;1094;gb347e33ac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51795706"/>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1"/>
        <p:cNvGrpSpPr/>
        <p:nvPr/>
      </p:nvGrpSpPr>
      <p:grpSpPr>
        <a:xfrm>
          <a:off x="0" y="0"/>
          <a:ext cx="0" cy="0"/>
          <a:chOff x="0" y="0"/>
          <a:chExt cx="0" cy="0"/>
        </a:xfrm>
      </p:grpSpPr>
      <p:sp>
        <p:nvSpPr>
          <p:cNvPr id="1152" name="Google Shape;1152;gd1e87cec61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3" name="Google Shape;1153;gd1e87cec61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86729544"/>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7"/>
        <p:cNvGrpSpPr/>
        <p:nvPr/>
      </p:nvGrpSpPr>
      <p:grpSpPr>
        <a:xfrm>
          <a:off x="0" y="0"/>
          <a:ext cx="0" cy="0"/>
          <a:chOff x="0" y="0"/>
          <a:chExt cx="0" cy="0"/>
        </a:xfrm>
      </p:grpSpPr>
      <p:sp>
        <p:nvSpPr>
          <p:cNvPr id="1718" name="Google Shape;1718;gab8d1ca927_3_3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9" name="Google Shape;1719;gab8d1ca927_3_3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03979476"/>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1"/>
        <p:cNvGrpSpPr/>
        <p:nvPr/>
      </p:nvGrpSpPr>
      <p:grpSpPr>
        <a:xfrm>
          <a:off x="0" y="0"/>
          <a:ext cx="0" cy="0"/>
          <a:chOff x="0" y="0"/>
          <a:chExt cx="0" cy="0"/>
        </a:xfrm>
      </p:grpSpPr>
      <p:sp>
        <p:nvSpPr>
          <p:cNvPr id="1152" name="Google Shape;1152;gd1e87cec61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3" name="Google Shape;1153;gd1e87cec61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95026354"/>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1"/>
        <p:cNvGrpSpPr/>
        <p:nvPr/>
      </p:nvGrpSpPr>
      <p:grpSpPr>
        <a:xfrm>
          <a:off x="0" y="0"/>
          <a:ext cx="0" cy="0"/>
          <a:chOff x="0" y="0"/>
          <a:chExt cx="0" cy="0"/>
        </a:xfrm>
      </p:grpSpPr>
      <p:sp>
        <p:nvSpPr>
          <p:cNvPr id="1152" name="Google Shape;1152;gd1e87cec61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3" name="Google Shape;1153;gd1e87cec61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53832347"/>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7"/>
        <p:cNvGrpSpPr/>
        <p:nvPr/>
      </p:nvGrpSpPr>
      <p:grpSpPr>
        <a:xfrm>
          <a:off x="0" y="0"/>
          <a:ext cx="0" cy="0"/>
          <a:chOff x="0" y="0"/>
          <a:chExt cx="0" cy="0"/>
        </a:xfrm>
      </p:grpSpPr>
      <p:sp>
        <p:nvSpPr>
          <p:cNvPr id="1718" name="Google Shape;1718;gab8d1ca927_3_3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9" name="Google Shape;1719;gab8d1ca927_3_3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16334923"/>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1"/>
        <p:cNvGrpSpPr/>
        <p:nvPr/>
      </p:nvGrpSpPr>
      <p:grpSpPr>
        <a:xfrm>
          <a:off x="0" y="0"/>
          <a:ext cx="0" cy="0"/>
          <a:chOff x="0" y="0"/>
          <a:chExt cx="0" cy="0"/>
        </a:xfrm>
      </p:grpSpPr>
      <p:sp>
        <p:nvSpPr>
          <p:cNvPr id="1152" name="Google Shape;1152;gd1e87cec61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3" name="Google Shape;1153;gd1e87cec61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1691392"/>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1"/>
        <p:cNvGrpSpPr/>
        <p:nvPr/>
      </p:nvGrpSpPr>
      <p:grpSpPr>
        <a:xfrm>
          <a:off x="0" y="0"/>
          <a:ext cx="0" cy="0"/>
          <a:chOff x="0" y="0"/>
          <a:chExt cx="0" cy="0"/>
        </a:xfrm>
      </p:grpSpPr>
      <p:sp>
        <p:nvSpPr>
          <p:cNvPr id="1152" name="Google Shape;1152;gd1e87cec61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3" name="Google Shape;1153;gd1e87cec61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58309869"/>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1"/>
        <p:cNvGrpSpPr/>
        <p:nvPr/>
      </p:nvGrpSpPr>
      <p:grpSpPr>
        <a:xfrm>
          <a:off x="0" y="0"/>
          <a:ext cx="0" cy="0"/>
          <a:chOff x="0" y="0"/>
          <a:chExt cx="0" cy="0"/>
        </a:xfrm>
      </p:grpSpPr>
      <p:sp>
        <p:nvSpPr>
          <p:cNvPr id="1152" name="Google Shape;1152;gd1e87cec61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3" name="Google Shape;1153;gd1e87cec61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613632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1"/>
        <p:cNvGrpSpPr/>
        <p:nvPr/>
      </p:nvGrpSpPr>
      <p:grpSpPr>
        <a:xfrm>
          <a:off x="0" y="0"/>
          <a:ext cx="0" cy="0"/>
          <a:chOff x="0" y="0"/>
          <a:chExt cx="0" cy="0"/>
        </a:xfrm>
      </p:grpSpPr>
      <p:sp>
        <p:nvSpPr>
          <p:cNvPr id="1152" name="Google Shape;1152;gd1e87cec61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3" name="Google Shape;1153;gd1e87cec61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81152022"/>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1"/>
        <p:cNvGrpSpPr/>
        <p:nvPr/>
      </p:nvGrpSpPr>
      <p:grpSpPr>
        <a:xfrm>
          <a:off x="0" y="0"/>
          <a:ext cx="0" cy="0"/>
          <a:chOff x="0" y="0"/>
          <a:chExt cx="0" cy="0"/>
        </a:xfrm>
      </p:grpSpPr>
      <p:sp>
        <p:nvSpPr>
          <p:cNvPr id="1152" name="Google Shape;1152;gd1e87cec61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3" name="Google Shape;1153;gd1e87cec61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756412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 name="Google Shape;13;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Default Slide">
  <p:cSld name="Default Slide">
    <p:spTree>
      <p:nvGrpSpPr>
        <p:cNvPr id="1" name="Shape 47"/>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2">
  <p:cSld name="TITLE_ONLY_2">
    <p:spTree>
      <p:nvGrpSpPr>
        <p:cNvPr id="1" name="Shape 50"/>
        <p:cNvGrpSpPr/>
        <p:nvPr/>
      </p:nvGrpSpPr>
      <p:grpSpPr>
        <a:xfrm>
          <a:off x="0" y="0"/>
          <a:ext cx="0" cy="0"/>
          <a:chOff x="0" y="0"/>
          <a:chExt cx="0" cy="0"/>
        </a:xfrm>
      </p:grpSpPr>
      <p:sp>
        <p:nvSpPr>
          <p:cNvPr id="51" name="Google Shape;51;p15"/>
          <p:cNvSpPr txBox="1">
            <a:spLocks noGrp="1"/>
          </p:cNvSpPr>
          <p:nvPr>
            <p:ph type="title"/>
          </p:nvPr>
        </p:nvSpPr>
        <p:spPr>
          <a:xfrm>
            <a:off x="1282274" y="296977"/>
            <a:ext cx="6579300" cy="4812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2800"/>
              <a:buNone/>
              <a:defRPr sz="3000">
                <a:solidFill>
                  <a:schemeClr val="dk1"/>
                </a:solidFill>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3">
  <p:cSld name="TITLE_ONLY_3">
    <p:spTree>
      <p:nvGrpSpPr>
        <p:cNvPr id="1" name="Shape 52"/>
        <p:cNvGrpSpPr/>
        <p:nvPr/>
      </p:nvGrpSpPr>
      <p:grpSpPr>
        <a:xfrm>
          <a:off x="0" y="0"/>
          <a:ext cx="0" cy="0"/>
          <a:chOff x="0" y="0"/>
          <a:chExt cx="0" cy="0"/>
        </a:xfrm>
      </p:grpSpPr>
      <p:sp>
        <p:nvSpPr>
          <p:cNvPr id="53" name="Google Shape;53;p16"/>
          <p:cNvSpPr txBox="1">
            <a:spLocks noGrp="1"/>
          </p:cNvSpPr>
          <p:nvPr>
            <p:ph type="title"/>
          </p:nvPr>
        </p:nvSpPr>
        <p:spPr>
          <a:xfrm>
            <a:off x="457200" y="411475"/>
            <a:ext cx="8229600" cy="481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1pPr>
            <a:lvl2pPr lvl="1" algn="ctr" rtl="0">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2pPr>
            <a:lvl3pPr lvl="2" algn="ctr" rtl="0">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3pPr>
            <a:lvl4pPr lvl="3" algn="ctr" rtl="0">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4pPr>
            <a:lvl5pPr lvl="4" algn="ctr" rtl="0">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5pPr>
            <a:lvl6pPr lvl="5" algn="ctr" rtl="0">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6pPr>
            <a:lvl7pPr lvl="6" algn="ctr" rtl="0">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7pPr>
            <a:lvl8pPr lvl="7" algn="ctr" rtl="0">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8pPr>
            <a:lvl9pPr lvl="8" algn="ctr" rtl="0">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spTree>
      <p:nvGrpSpPr>
        <p:cNvPr id="1" name="Shape 26"/>
        <p:cNvGrpSpPr/>
        <p:nvPr/>
      </p:nvGrpSpPr>
      <p:grpSpPr>
        <a:xfrm>
          <a:off x="0" y="0"/>
          <a:ext cx="0" cy="0"/>
          <a:chOff x="0" y="0"/>
          <a:chExt cx="0" cy="0"/>
        </a:xfrm>
      </p:grpSpPr>
      <p:sp>
        <p:nvSpPr>
          <p:cNvPr id="27" name="Google Shape;27;p3"/>
          <p:cNvSpPr txBox="1">
            <a:spLocks noGrp="1"/>
          </p:cNvSpPr>
          <p:nvPr>
            <p:ph type="title"/>
          </p:nvPr>
        </p:nvSpPr>
        <p:spPr>
          <a:xfrm>
            <a:off x="1912475" y="2261338"/>
            <a:ext cx="5319000" cy="822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60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28" name="Google Shape;28;p3"/>
          <p:cNvSpPr txBox="1">
            <a:spLocks noGrp="1"/>
          </p:cNvSpPr>
          <p:nvPr>
            <p:ph type="title" idx="2" hasCustomPrompt="1"/>
          </p:nvPr>
        </p:nvSpPr>
        <p:spPr>
          <a:xfrm>
            <a:off x="3105600" y="1164675"/>
            <a:ext cx="2932800" cy="97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8000">
                <a:solidFill>
                  <a:schemeClr val="accent2"/>
                </a:solidFill>
              </a:defRPr>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r>
              <a:t>xx%</a:t>
            </a:r>
          </a:p>
        </p:txBody>
      </p:sp>
      <p:sp>
        <p:nvSpPr>
          <p:cNvPr id="29" name="Google Shape;29;p3"/>
          <p:cNvSpPr txBox="1">
            <a:spLocks noGrp="1"/>
          </p:cNvSpPr>
          <p:nvPr>
            <p:ph type="subTitle" idx="1"/>
          </p:nvPr>
        </p:nvSpPr>
        <p:spPr>
          <a:xfrm>
            <a:off x="2815400" y="3123913"/>
            <a:ext cx="3513300" cy="435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1600">
                <a:solidFill>
                  <a:schemeClr val="dk1"/>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30" name="Google Shape;30;p3"/>
          <p:cNvSpPr/>
          <p:nvPr/>
        </p:nvSpPr>
        <p:spPr>
          <a:xfrm rot="10800000">
            <a:off x="-260192" y="3285293"/>
            <a:ext cx="4058317" cy="1729782"/>
          </a:xfrm>
          <a:custGeom>
            <a:avLst/>
            <a:gdLst/>
            <a:ahLst/>
            <a:cxnLst/>
            <a:rect l="l" t="t" r="r" b="b"/>
            <a:pathLst>
              <a:path w="64695" h="36451" extrusionOk="0">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rot="10800000">
            <a:off x="158481" y="4429982"/>
            <a:ext cx="4130269" cy="1085168"/>
          </a:xfrm>
          <a:custGeom>
            <a:avLst/>
            <a:gdLst/>
            <a:ahLst/>
            <a:cxnLst/>
            <a:rect l="l" t="t" r="r" b="b"/>
            <a:pathLst>
              <a:path w="72716" h="43165" extrusionOk="0">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a:off x="3699725" y="4663675"/>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a:off x="1811013" y="4382613"/>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a:off x="-332175" y="3703451"/>
            <a:ext cx="2874201" cy="1521816"/>
          </a:xfrm>
          <a:custGeom>
            <a:avLst/>
            <a:gdLst/>
            <a:ahLst/>
            <a:cxnLst/>
            <a:rect l="l" t="t" r="r" b="b"/>
            <a:pathLst>
              <a:path w="80952" h="42859" extrusionOk="0">
                <a:moveTo>
                  <a:pt x="7027" y="1"/>
                </a:moveTo>
                <a:cubicBezTo>
                  <a:pt x="6872" y="1"/>
                  <a:pt x="6717" y="3"/>
                  <a:pt x="6562" y="7"/>
                </a:cubicBezTo>
                <a:cubicBezTo>
                  <a:pt x="4866" y="30"/>
                  <a:pt x="3192" y="387"/>
                  <a:pt x="1629" y="1056"/>
                </a:cubicBezTo>
                <a:cubicBezTo>
                  <a:pt x="0" y="1793"/>
                  <a:pt x="89" y="2418"/>
                  <a:pt x="335" y="4114"/>
                </a:cubicBezTo>
                <a:cubicBezTo>
                  <a:pt x="982" y="8332"/>
                  <a:pt x="1652" y="12528"/>
                  <a:pt x="2321" y="16724"/>
                </a:cubicBezTo>
                <a:lnTo>
                  <a:pt x="4241" y="29022"/>
                </a:lnTo>
                <a:cubicBezTo>
                  <a:pt x="4866" y="32972"/>
                  <a:pt x="6160" y="37347"/>
                  <a:pt x="6160" y="41342"/>
                </a:cubicBezTo>
                <a:cubicBezTo>
                  <a:pt x="6227" y="41676"/>
                  <a:pt x="6294" y="42056"/>
                  <a:pt x="6562" y="42257"/>
                </a:cubicBezTo>
                <a:cubicBezTo>
                  <a:pt x="6776" y="42374"/>
                  <a:pt x="7008" y="42440"/>
                  <a:pt x="7256" y="42440"/>
                </a:cubicBezTo>
                <a:cubicBezTo>
                  <a:pt x="7292" y="42440"/>
                  <a:pt x="7328" y="42438"/>
                  <a:pt x="7365" y="42435"/>
                </a:cubicBezTo>
                <a:cubicBezTo>
                  <a:pt x="18275" y="42693"/>
                  <a:pt x="29189" y="42859"/>
                  <a:pt x="40102" y="42859"/>
                </a:cubicBezTo>
                <a:cubicBezTo>
                  <a:pt x="53724" y="42859"/>
                  <a:pt x="67345" y="42601"/>
                  <a:pt x="80951" y="41944"/>
                </a:cubicBezTo>
                <a:cubicBezTo>
                  <a:pt x="71220" y="38596"/>
                  <a:pt x="61154" y="36409"/>
                  <a:pt x="50910" y="35450"/>
                </a:cubicBezTo>
                <a:cubicBezTo>
                  <a:pt x="46357" y="35003"/>
                  <a:pt x="41513" y="34735"/>
                  <a:pt x="37741" y="32124"/>
                </a:cubicBezTo>
                <a:cubicBezTo>
                  <a:pt x="33880" y="29423"/>
                  <a:pt x="31939" y="24781"/>
                  <a:pt x="30443" y="20317"/>
                </a:cubicBezTo>
                <a:cubicBezTo>
                  <a:pt x="28948" y="15854"/>
                  <a:pt x="27609" y="11144"/>
                  <a:pt x="24439" y="7663"/>
                </a:cubicBezTo>
                <a:cubicBezTo>
                  <a:pt x="22676" y="5743"/>
                  <a:pt x="20422" y="4315"/>
                  <a:pt x="18123" y="3087"/>
                </a:cubicBezTo>
                <a:cubicBezTo>
                  <a:pt x="14732" y="1327"/>
                  <a:pt x="10908" y="1"/>
                  <a:pt x="70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a:off x="1232025" y="4017025"/>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a:off x="108888" y="3007538"/>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a:off x="5365175" y="166613"/>
            <a:ext cx="4058317" cy="1729782"/>
          </a:xfrm>
          <a:custGeom>
            <a:avLst/>
            <a:gdLst/>
            <a:ahLst/>
            <a:cxnLst/>
            <a:rect l="l" t="t" r="r" b="b"/>
            <a:pathLst>
              <a:path w="64695" h="36451" extrusionOk="0">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a:off x="4874550" y="-333462"/>
            <a:ext cx="4130269" cy="1085168"/>
          </a:xfrm>
          <a:custGeom>
            <a:avLst/>
            <a:gdLst/>
            <a:ahLst/>
            <a:cxnLst/>
            <a:rect l="l" t="t" r="r" b="b"/>
            <a:pathLst>
              <a:path w="72716" h="43165" extrusionOk="0">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3"/>
          <p:cNvSpPr/>
          <p:nvPr/>
        </p:nvSpPr>
        <p:spPr>
          <a:xfrm rot="10800000">
            <a:off x="5365175" y="419313"/>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3"/>
          <p:cNvSpPr/>
          <p:nvPr/>
        </p:nvSpPr>
        <p:spPr>
          <a:xfrm rot="10800000">
            <a:off x="7188788" y="635575"/>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rot="10800000">
            <a:off x="6621274" y="-43579"/>
            <a:ext cx="2874201" cy="1521816"/>
          </a:xfrm>
          <a:custGeom>
            <a:avLst/>
            <a:gdLst/>
            <a:ahLst/>
            <a:cxnLst/>
            <a:rect l="l" t="t" r="r" b="b"/>
            <a:pathLst>
              <a:path w="80952" h="42859" extrusionOk="0">
                <a:moveTo>
                  <a:pt x="7027" y="1"/>
                </a:moveTo>
                <a:cubicBezTo>
                  <a:pt x="6872" y="1"/>
                  <a:pt x="6717" y="3"/>
                  <a:pt x="6562" y="7"/>
                </a:cubicBezTo>
                <a:cubicBezTo>
                  <a:pt x="4866" y="30"/>
                  <a:pt x="3192" y="387"/>
                  <a:pt x="1629" y="1056"/>
                </a:cubicBezTo>
                <a:cubicBezTo>
                  <a:pt x="0" y="1793"/>
                  <a:pt x="89" y="2418"/>
                  <a:pt x="335" y="4114"/>
                </a:cubicBezTo>
                <a:cubicBezTo>
                  <a:pt x="982" y="8332"/>
                  <a:pt x="1652" y="12528"/>
                  <a:pt x="2321" y="16724"/>
                </a:cubicBezTo>
                <a:lnTo>
                  <a:pt x="4241" y="29022"/>
                </a:lnTo>
                <a:cubicBezTo>
                  <a:pt x="4866" y="32972"/>
                  <a:pt x="6160" y="37347"/>
                  <a:pt x="6160" y="41342"/>
                </a:cubicBezTo>
                <a:cubicBezTo>
                  <a:pt x="6227" y="41676"/>
                  <a:pt x="6294" y="42056"/>
                  <a:pt x="6562" y="42257"/>
                </a:cubicBezTo>
                <a:cubicBezTo>
                  <a:pt x="6776" y="42374"/>
                  <a:pt x="7008" y="42440"/>
                  <a:pt x="7256" y="42440"/>
                </a:cubicBezTo>
                <a:cubicBezTo>
                  <a:pt x="7292" y="42440"/>
                  <a:pt x="7328" y="42438"/>
                  <a:pt x="7365" y="42435"/>
                </a:cubicBezTo>
                <a:cubicBezTo>
                  <a:pt x="18275" y="42693"/>
                  <a:pt x="29189" y="42859"/>
                  <a:pt x="40102" y="42859"/>
                </a:cubicBezTo>
                <a:cubicBezTo>
                  <a:pt x="53724" y="42859"/>
                  <a:pt x="67345" y="42601"/>
                  <a:pt x="80951" y="41944"/>
                </a:cubicBezTo>
                <a:cubicBezTo>
                  <a:pt x="71220" y="38596"/>
                  <a:pt x="61154" y="36409"/>
                  <a:pt x="50910" y="35450"/>
                </a:cubicBezTo>
                <a:cubicBezTo>
                  <a:pt x="46357" y="35003"/>
                  <a:pt x="41513" y="34735"/>
                  <a:pt x="37741" y="32124"/>
                </a:cubicBezTo>
                <a:cubicBezTo>
                  <a:pt x="33880" y="29423"/>
                  <a:pt x="31939" y="24781"/>
                  <a:pt x="30443" y="20317"/>
                </a:cubicBezTo>
                <a:cubicBezTo>
                  <a:pt x="28948" y="15854"/>
                  <a:pt x="27609" y="11144"/>
                  <a:pt x="24439" y="7663"/>
                </a:cubicBezTo>
                <a:cubicBezTo>
                  <a:pt x="22676" y="5743"/>
                  <a:pt x="20422" y="4315"/>
                  <a:pt x="18123" y="3087"/>
                </a:cubicBezTo>
                <a:cubicBezTo>
                  <a:pt x="14732" y="1327"/>
                  <a:pt x="10908" y="1"/>
                  <a:pt x="70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rot="10800000">
            <a:off x="7832875" y="1065963"/>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3"/>
          <p:cNvSpPr/>
          <p:nvPr/>
        </p:nvSpPr>
        <p:spPr>
          <a:xfrm rot="10800000">
            <a:off x="8890913" y="2010650"/>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068169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1">
  <p:cSld name="Quote 1">
    <p:spTree>
      <p:nvGrpSpPr>
        <p:cNvPr id="1" name="Shape 243"/>
        <p:cNvGrpSpPr/>
        <p:nvPr/>
      </p:nvGrpSpPr>
      <p:grpSpPr>
        <a:xfrm>
          <a:off x="0" y="0"/>
          <a:ext cx="0" cy="0"/>
          <a:chOff x="0" y="0"/>
          <a:chExt cx="0" cy="0"/>
        </a:xfrm>
      </p:grpSpPr>
      <p:sp>
        <p:nvSpPr>
          <p:cNvPr id="244" name="Google Shape;244;p16"/>
          <p:cNvSpPr/>
          <p:nvPr/>
        </p:nvSpPr>
        <p:spPr>
          <a:xfrm rot="10800000" flipH="1">
            <a:off x="-34948" y="4374909"/>
            <a:ext cx="2505013" cy="768740"/>
          </a:xfrm>
          <a:custGeom>
            <a:avLst/>
            <a:gdLst/>
            <a:ahLst/>
            <a:cxnLst/>
            <a:rect l="l" t="t" r="r" b="b"/>
            <a:pathLst>
              <a:path w="299106" h="92815" extrusionOk="0">
                <a:moveTo>
                  <a:pt x="296744" y="0"/>
                </a:moveTo>
                <a:cubicBezTo>
                  <a:pt x="296744" y="0"/>
                  <a:pt x="299105" y="58876"/>
                  <a:pt x="213742" y="35045"/>
                </a:cubicBezTo>
                <a:cubicBezTo>
                  <a:pt x="149627" y="17191"/>
                  <a:pt x="133321" y="92815"/>
                  <a:pt x="82635" y="92815"/>
                </a:cubicBezTo>
                <a:cubicBezTo>
                  <a:pt x="45376" y="92815"/>
                  <a:pt x="1" y="70755"/>
                  <a:pt x="135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6"/>
          <p:cNvSpPr/>
          <p:nvPr/>
        </p:nvSpPr>
        <p:spPr>
          <a:xfrm flipH="1">
            <a:off x="6142736" y="0"/>
            <a:ext cx="2594745" cy="684511"/>
          </a:xfrm>
          <a:custGeom>
            <a:avLst/>
            <a:gdLst/>
            <a:ahLst/>
            <a:cxnLst/>
            <a:rect l="l" t="t" r="r" b="b"/>
            <a:pathLst>
              <a:path w="299106" h="92815" extrusionOk="0">
                <a:moveTo>
                  <a:pt x="296744" y="0"/>
                </a:moveTo>
                <a:cubicBezTo>
                  <a:pt x="296744" y="0"/>
                  <a:pt x="299105" y="58876"/>
                  <a:pt x="213742" y="35045"/>
                </a:cubicBezTo>
                <a:cubicBezTo>
                  <a:pt x="149627" y="17191"/>
                  <a:pt x="133321" y="92815"/>
                  <a:pt x="82635" y="92815"/>
                </a:cubicBezTo>
                <a:cubicBezTo>
                  <a:pt x="45376" y="92815"/>
                  <a:pt x="1" y="70755"/>
                  <a:pt x="135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6"/>
          <p:cNvSpPr/>
          <p:nvPr/>
        </p:nvSpPr>
        <p:spPr>
          <a:xfrm>
            <a:off x="6632383" y="0"/>
            <a:ext cx="3779755" cy="936000"/>
          </a:xfrm>
          <a:custGeom>
            <a:avLst/>
            <a:gdLst/>
            <a:ahLst/>
            <a:cxnLst/>
            <a:rect l="l" t="t" r="r" b="b"/>
            <a:pathLst>
              <a:path w="295582" h="107710" extrusionOk="0">
                <a:moveTo>
                  <a:pt x="3890" y="648"/>
                </a:moveTo>
                <a:cubicBezTo>
                  <a:pt x="3890" y="648"/>
                  <a:pt x="1" y="60607"/>
                  <a:pt x="64065" y="49263"/>
                </a:cubicBezTo>
                <a:cubicBezTo>
                  <a:pt x="132883" y="37164"/>
                  <a:pt x="123484" y="107710"/>
                  <a:pt x="183551" y="107710"/>
                </a:cubicBezTo>
                <a:cubicBezTo>
                  <a:pt x="232814" y="107710"/>
                  <a:pt x="209155" y="40513"/>
                  <a:pt x="252368" y="34787"/>
                </a:cubicBezTo>
                <a:cubicBezTo>
                  <a:pt x="295582" y="29061"/>
                  <a:pt x="285751" y="0"/>
                  <a:pt x="28575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6"/>
          <p:cNvSpPr/>
          <p:nvPr/>
        </p:nvSpPr>
        <p:spPr>
          <a:xfrm flipH="1">
            <a:off x="-5" y="4269850"/>
            <a:ext cx="2018280" cy="873809"/>
          </a:xfrm>
          <a:custGeom>
            <a:avLst/>
            <a:gdLst/>
            <a:ahLst/>
            <a:cxnLst/>
            <a:rect l="l" t="t" r="r" b="b"/>
            <a:pathLst>
              <a:path w="285673" h="154588" extrusionOk="0">
                <a:moveTo>
                  <a:pt x="2715" y="154588"/>
                </a:moveTo>
                <a:cubicBezTo>
                  <a:pt x="2715" y="154588"/>
                  <a:pt x="0" y="113633"/>
                  <a:pt x="45298" y="113633"/>
                </a:cubicBezTo>
                <a:cubicBezTo>
                  <a:pt x="90596" y="113633"/>
                  <a:pt x="125888" y="112160"/>
                  <a:pt x="135972" y="50651"/>
                </a:cubicBezTo>
                <a:cubicBezTo>
                  <a:pt x="144194" y="621"/>
                  <a:pt x="221914" y="1"/>
                  <a:pt x="238978" y="40955"/>
                </a:cubicBezTo>
                <a:cubicBezTo>
                  <a:pt x="255965" y="81987"/>
                  <a:pt x="285673" y="81987"/>
                  <a:pt x="285673" y="81987"/>
                </a:cubicBezTo>
                <a:lnTo>
                  <a:pt x="285673" y="154588"/>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6"/>
          <p:cNvSpPr/>
          <p:nvPr/>
        </p:nvSpPr>
        <p:spPr>
          <a:xfrm>
            <a:off x="-1" y="4269786"/>
            <a:ext cx="1717924" cy="873594"/>
          </a:xfrm>
          <a:custGeom>
            <a:avLst/>
            <a:gdLst/>
            <a:ahLst/>
            <a:cxnLst/>
            <a:rect l="l" t="t" r="r" b="b"/>
            <a:pathLst>
              <a:path w="305002" h="196093" extrusionOk="0">
                <a:moveTo>
                  <a:pt x="0" y="27686"/>
                </a:moveTo>
                <a:cubicBezTo>
                  <a:pt x="0" y="27686"/>
                  <a:pt x="68206" y="0"/>
                  <a:pt x="88558" y="59039"/>
                </a:cubicBezTo>
                <a:cubicBezTo>
                  <a:pt x="108910" y="118077"/>
                  <a:pt x="211769" y="29244"/>
                  <a:pt x="211769" y="120186"/>
                </a:cubicBezTo>
                <a:cubicBezTo>
                  <a:pt x="211769" y="172257"/>
                  <a:pt x="305002" y="135404"/>
                  <a:pt x="280800" y="196092"/>
                </a:cubicBezTo>
                <a:lnTo>
                  <a:pt x="0" y="196092"/>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6"/>
          <p:cNvSpPr/>
          <p:nvPr/>
        </p:nvSpPr>
        <p:spPr>
          <a:xfrm flipH="1">
            <a:off x="6962402" y="0"/>
            <a:ext cx="2594826" cy="822238"/>
          </a:xfrm>
          <a:custGeom>
            <a:avLst/>
            <a:gdLst/>
            <a:ahLst/>
            <a:cxnLst/>
            <a:rect l="l" t="t" r="r" b="b"/>
            <a:pathLst>
              <a:path w="294198" h="130204" extrusionOk="0">
                <a:moveTo>
                  <a:pt x="283570" y="0"/>
                </a:moveTo>
                <a:cubicBezTo>
                  <a:pt x="283570" y="0"/>
                  <a:pt x="294198" y="57826"/>
                  <a:pt x="203889" y="45181"/>
                </a:cubicBezTo>
                <a:cubicBezTo>
                  <a:pt x="141812" y="36461"/>
                  <a:pt x="157999" y="89109"/>
                  <a:pt x="113581" y="109929"/>
                </a:cubicBezTo>
                <a:cubicBezTo>
                  <a:pt x="70252" y="130203"/>
                  <a:pt x="37442" y="67963"/>
                  <a:pt x="0" y="114071"/>
                </a:cubicBezTo>
                <a:lnTo>
                  <a:pt x="0" y="436"/>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6"/>
          <p:cNvSpPr/>
          <p:nvPr/>
        </p:nvSpPr>
        <p:spPr>
          <a:xfrm rot="9281215" flipH="1">
            <a:off x="6963797" y="4203731"/>
            <a:ext cx="2228124" cy="918929"/>
          </a:xfrm>
          <a:custGeom>
            <a:avLst/>
            <a:gdLst/>
            <a:ahLst/>
            <a:cxnLst/>
            <a:rect l="l" t="t" r="r" b="b"/>
            <a:pathLst>
              <a:path w="246008" h="61867" extrusionOk="0">
                <a:moveTo>
                  <a:pt x="1" y="0"/>
                </a:moveTo>
                <a:cubicBezTo>
                  <a:pt x="1" y="0"/>
                  <a:pt x="3900" y="44992"/>
                  <a:pt x="39194" y="57840"/>
                </a:cubicBezTo>
                <a:cubicBezTo>
                  <a:pt x="46974" y="60669"/>
                  <a:pt x="53930" y="61867"/>
                  <a:pt x="60240" y="61867"/>
                </a:cubicBezTo>
                <a:cubicBezTo>
                  <a:pt x="95172" y="61867"/>
                  <a:pt x="110319" y="25159"/>
                  <a:pt x="135837" y="25159"/>
                </a:cubicBezTo>
                <a:cubicBezTo>
                  <a:pt x="138295" y="25159"/>
                  <a:pt x="140849" y="25499"/>
                  <a:pt x="143526" y="26246"/>
                </a:cubicBezTo>
                <a:cubicBezTo>
                  <a:pt x="159260" y="30639"/>
                  <a:pt x="172714" y="32419"/>
                  <a:pt x="184185" y="32419"/>
                </a:cubicBezTo>
                <a:cubicBezTo>
                  <a:pt x="233145" y="32419"/>
                  <a:pt x="246008" y="0"/>
                  <a:pt x="2460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6"/>
          <p:cNvSpPr/>
          <p:nvPr/>
        </p:nvSpPr>
        <p:spPr>
          <a:xfrm rot="9280772" flipH="1">
            <a:off x="6019538" y="4396562"/>
            <a:ext cx="3782980" cy="1428824"/>
          </a:xfrm>
          <a:custGeom>
            <a:avLst/>
            <a:gdLst/>
            <a:ahLst/>
            <a:cxnLst/>
            <a:rect l="l" t="t" r="r" b="b"/>
            <a:pathLst>
              <a:path w="264364" h="61984" extrusionOk="0">
                <a:moveTo>
                  <a:pt x="0" y="0"/>
                </a:moveTo>
                <a:lnTo>
                  <a:pt x="0" y="60406"/>
                </a:lnTo>
                <a:cubicBezTo>
                  <a:pt x="2845" y="61497"/>
                  <a:pt x="5907" y="61983"/>
                  <a:pt x="9094" y="61983"/>
                </a:cubicBezTo>
                <a:cubicBezTo>
                  <a:pt x="26664" y="61983"/>
                  <a:pt x="48053" y="47209"/>
                  <a:pt x="57950" y="37427"/>
                </a:cubicBezTo>
                <a:cubicBezTo>
                  <a:pt x="64434" y="31013"/>
                  <a:pt x="70724" y="28611"/>
                  <a:pt x="76592" y="28611"/>
                </a:cubicBezTo>
                <a:cubicBezTo>
                  <a:pt x="86364" y="28611"/>
                  <a:pt x="94966" y="35275"/>
                  <a:pt x="101344" y="41180"/>
                </a:cubicBezTo>
                <a:cubicBezTo>
                  <a:pt x="109706" y="48911"/>
                  <a:pt x="119411" y="51657"/>
                  <a:pt x="128732" y="51657"/>
                </a:cubicBezTo>
                <a:cubicBezTo>
                  <a:pt x="140963" y="51657"/>
                  <a:pt x="152533" y="46928"/>
                  <a:pt x="159536" y="42530"/>
                </a:cubicBezTo>
                <a:cubicBezTo>
                  <a:pt x="163971" y="39737"/>
                  <a:pt x="167611" y="38614"/>
                  <a:pt x="170732" y="38614"/>
                </a:cubicBezTo>
                <a:cubicBezTo>
                  <a:pt x="183490" y="38614"/>
                  <a:pt x="187572" y="57371"/>
                  <a:pt x="201829" y="57371"/>
                </a:cubicBezTo>
                <a:cubicBezTo>
                  <a:pt x="204682" y="57371"/>
                  <a:pt x="207942" y="56619"/>
                  <a:pt x="211761" y="54817"/>
                </a:cubicBezTo>
                <a:cubicBezTo>
                  <a:pt x="216023" y="52806"/>
                  <a:pt x="220035" y="52096"/>
                  <a:pt x="223864" y="52096"/>
                </a:cubicBezTo>
                <a:cubicBezTo>
                  <a:pt x="233065" y="52096"/>
                  <a:pt x="241204" y="56197"/>
                  <a:pt x="249202" y="56197"/>
                </a:cubicBezTo>
                <a:cubicBezTo>
                  <a:pt x="254235" y="56197"/>
                  <a:pt x="259212" y="54573"/>
                  <a:pt x="264364" y="49281"/>
                </a:cubicBezTo>
                <a:lnTo>
                  <a:pt x="26436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6"/>
          <p:cNvSpPr/>
          <p:nvPr/>
        </p:nvSpPr>
        <p:spPr>
          <a:xfrm rot="9281383">
            <a:off x="6014037" y="3898835"/>
            <a:ext cx="4264746" cy="1843807"/>
          </a:xfrm>
          <a:custGeom>
            <a:avLst/>
            <a:gdLst/>
            <a:ahLst/>
            <a:cxnLst/>
            <a:rect l="l" t="t" r="r" b="b"/>
            <a:pathLst>
              <a:path w="264337" h="53519" extrusionOk="0">
                <a:moveTo>
                  <a:pt x="0" y="0"/>
                </a:moveTo>
                <a:lnTo>
                  <a:pt x="0" y="15527"/>
                </a:lnTo>
                <a:cubicBezTo>
                  <a:pt x="1926" y="15152"/>
                  <a:pt x="3735" y="14976"/>
                  <a:pt x="5438" y="14976"/>
                </a:cubicBezTo>
                <a:cubicBezTo>
                  <a:pt x="30663" y="14976"/>
                  <a:pt x="32875" y="53519"/>
                  <a:pt x="53900" y="53519"/>
                </a:cubicBezTo>
                <a:cubicBezTo>
                  <a:pt x="54445" y="53519"/>
                  <a:pt x="55002" y="53493"/>
                  <a:pt x="55573" y="53440"/>
                </a:cubicBezTo>
                <a:cubicBezTo>
                  <a:pt x="76094" y="51555"/>
                  <a:pt x="75382" y="25592"/>
                  <a:pt x="95618" y="25592"/>
                </a:cubicBezTo>
                <a:cubicBezTo>
                  <a:pt x="98284" y="25592"/>
                  <a:pt x="101312" y="26042"/>
                  <a:pt x="104800" y="27057"/>
                </a:cubicBezTo>
                <a:cubicBezTo>
                  <a:pt x="116474" y="30462"/>
                  <a:pt x="126065" y="31818"/>
                  <a:pt x="134168" y="31818"/>
                </a:cubicBezTo>
                <a:cubicBezTo>
                  <a:pt x="165913" y="31818"/>
                  <a:pt x="174833" y="11001"/>
                  <a:pt x="196809" y="11001"/>
                </a:cubicBezTo>
                <a:cubicBezTo>
                  <a:pt x="197872" y="11001"/>
                  <a:pt x="198967" y="11050"/>
                  <a:pt x="200095" y="11152"/>
                </a:cubicBezTo>
                <a:cubicBezTo>
                  <a:pt x="229610" y="13799"/>
                  <a:pt x="221509" y="30730"/>
                  <a:pt x="264337" y="35806"/>
                </a:cubicBezTo>
                <a:lnTo>
                  <a:pt x="2643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6"/>
          <p:cNvSpPr/>
          <p:nvPr/>
        </p:nvSpPr>
        <p:spPr>
          <a:xfrm rot="10800000" flipH="1">
            <a:off x="-874529" y="63632"/>
            <a:ext cx="2443246" cy="939991"/>
          </a:xfrm>
          <a:custGeom>
            <a:avLst/>
            <a:gdLst/>
            <a:ahLst/>
            <a:cxnLst/>
            <a:rect l="l" t="t" r="r" b="b"/>
            <a:pathLst>
              <a:path w="283357" h="76391" extrusionOk="0">
                <a:moveTo>
                  <a:pt x="0" y="76391"/>
                </a:moveTo>
                <a:cubicBezTo>
                  <a:pt x="0" y="76391"/>
                  <a:pt x="7446" y="11303"/>
                  <a:pt x="69809" y="27459"/>
                </a:cubicBezTo>
                <a:cubicBezTo>
                  <a:pt x="163419" y="51659"/>
                  <a:pt x="141479" y="1"/>
                  <a:pt x="215011" y="3524"/>
                </a:cubicBezTo>
                <a:cubicBezTo>
                  <a:pt x="283357" y="6716"/>
                  <a:pt x="283024" y="76391"/>
                  <a:pt x="283024" y="7639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6"/>
          <p:cNvSpPr/>
          <p:nvPr/>
        </p:nvSpPr>
        <p:spPr>
          <a:xfrm rot="9367883">
            <a:off x="-1140979" y="-338044"/>
            <a:ext cx="3153951" cy="1121150"/>
          </a:xfrm>
          <a:custGeom>
            <a:avLst/>
            <a:gdLst/>
            <a:ahLst/>
            <a:cxnLst/>
            <a:rect l="l" t="t" r="r" b="b"/>
            <a:pathLst>
              <a:path w="264364" h="43920" extrusionOk="0">
                <a:moveTo>
                  <a:pt x="219423" y="1"/>
                </a:moveTo>
                <a:cubicBezTo>
                  <a:pt x="218735" y="1"/>
                  <a:pt x="218026" y="14"/>
                  <a:pt x="217297" y="39"/>
                </a:cubicBezTo>
                <a:cubicBezTo>
                  <a:pt x="193855" y="856"/>
                  <a:pt x="190998" y="14255"/>
                  <a:pt x="172689" y="14255"/>
                </a:cubicBezTo>
                <a:cubicBezTo>
                  <a:pt x="167988" y="14255"/>
                  <a:pt x="162268" y="13372"/>
                  <a:pt x="154919" y="11165"/>
                </a:cubicBezTo>
                <a:cubicBezTo>
                  <a:pt x="146746" y="8716"/>
                  <a:pt x="139552" y="7721"/>
                  <a:pt x="133072" y="7721"/>
                </a:cubicBezTo>
                <a:cubicBezTo>
                  <a:pt x="104893" y="7721"/>
                  <a:pt x="90210" y="26543"/>
                  <a:pt x="67183" y="26543"/>
                </a:cubicBezTo>
                <a:cubicBezTo>
                  <a:pt x="66131" y="26543"/>
                  <a:pt x="65061" y="26504"/>
                  <a:pt x="63971" y="26422"/>
                </a:cubicBezTo>
                <a:cubicBezTo>
                  <a:pt x="34457" y="24207"/>
                  <a:pt x="42828" y="9572"/>
                  <a:pt x="0" y="5305"/>
                </a:cubicBezTo>
                <a:lnTo>
                  <a:pt x="0" y="43920"/>
                </a:lnTo>
                <a:lnTo>
                  <a:pt x="264364" y="43920"/>
                </a:lnTo>
                <a:lnTo>
                  <a:pt x="264364" y="9491"/>
                </a:lnTo>
                <a:cubicBezTo>
                  <a:pt x="261782" y="9924"/>
                  <a:pt x="259493" y="10114"/>
                  <a:pt x="257424" y="10114"/>
                </a:cubicBezTo>
                <a:cubicBezTo>
                  <a:pt x="242345" y="10114"/>
                  <a:pt x="238978" y="1"/>
                  <a:pt x="2194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6"/>
          <p:cNvSpPr/>
          <p:nvPr/>
        </p:nvSpPr>
        <p:spPr>
          <a:xfrm rot="9944222" flipH="1">
            <a:off x="-1677309" y="-294645"/>
            <a:ext cx="3605366" cy="1194753"/>
          </a:xfrm>
          <a:custGeom>
            <a:avLst/>
            <a:gdLst/>
            <a:ahLst/>
            <a:cxnLst/>
            <a:rect l="l" t="t" r="r" b="b"/>
            <a:pathLst>
              <a:path w="264364" h="40820" extrusionOk="0">
                <a:moveTo>
                  <a:pt x="224094" y="1"/>
                </a:moveTo>
                <a:cubicBezTo>
                  <a:pt x="221694" y="1"/>
                  <a:pt x="219079" y="167"/>
                  <a:pt x="216217" y="530"/>
                </a:cubicBezTo>
                <a:cubicBezTo>
                  <a:pt x="190574" y="3768"/>
                  <a:pt x="189388" y="22268"/>
                  <a:pt x="168921" y="22268"/>
                </a:cubicBezTo>
                <a:cubicBezTo>
                  <a:pt x="166175" y="22268"/>
                  <a:pt x="163082" y="21935"/>
                  <a:pt x="159536" y="21188"/>
                </a:cubicBezTo>
                <a:cubicBezTo>
                  <a:pt x="147862" y="18719"/>
                  <a:pt x="138271" y="17735"/>
                  <a:pt x="130168" y="17735"/>
                </a:cubicBezTo>
                <a:cubicBezTo>
                  <a:pt x="98424" y="17735"/>
                  <a:pt x="89504" y="32828"/>
                  <a:pt x="67530" y="32828"/>
                </a:cubicBezTo>
                <a:cubicBezTo>
                  <a:pt x="66466" y="32828"/>
                  <a:pt x="65371" y="32792"/>
                  <a:pt x="64241" y="32718"/>
                </a:cubicBezTo>
                <a:cubicBezTo>
                  <a:pt x="34727" y="30801"/>
                  <a:pt x="42828" y="18541"/>
                  <a:pt x="0" y="14842"/>
                </a:cubicBezTo>
                <a:lnTo>
                  <a:pt x="0" y="40819"/>
                </a:lnTo>
                <a:lnTo>
                  <a:pt x="264364" y="40819"/>
                </a:lnTo>
                <a:lnTo>
                  <a:pt x="264364" y="17785"/>
                </a:lnTo>
                <a:cubicBezTo>
                  <a:pt x="250431" y="15121"/>
                  <a:pt x="247008" y="1"/>
                  <a:pt x="2240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6"/>
          <p:cNvSpPr txBox="1">
            <a:spLocks noGrp="1"/>
          </p:cNvSpPr>
          <p:nvPr>
            <p:ph type="title"/>
          </p:nvPr>
        </p:nvSpPr>
        <p:spPr>
          <a:xfrm>
            <a:off x="2550000" y="3290249"/>
            <a:ext cx="4044000" cy="49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400"/>
            </a:lvl1pPr>
            <a:lvl2pPr lvl="1" algn="ctr" rtl="0">
              <a:spcBef>
                <a:spcPts val="160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257" name="Google Shape;257;p16"/>
          <p:cNvSpPr txBox="1">
            <a:spLocks noGrp="1"/>
          </p:cNvSpPr>
          <p:nvPr>
            <p:ph type="subTitle" idx="1"/>
          </p:nvPr>
        </p:nvSpPr>
        <p:spPr>
          <a:xfrm>
            <a:off x="2250150" y="1355551"/>
            <a:ext cx="4643700" cy="1692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4"/>
              </a:buClr>
              <a:buSzPts val="2400"/>
              <a:buNone/>
              <a:defRPr sz="2400"/>
            </a:lvl1pPr>
            <a:lvl2pPr lvl="1" algn="ctr" rtl="0">
              <a:spcBef>
                <a:spcPts val="1600"/>
              </a:spcBef>
              <a:spcAft>
                <a:spcPts val="0"/>
              </a:spcAft>
              <a:buSzPts val="2400"/>
              <a:buNone/>
              <a:defRPr sz="2400"/>
            </a:lvl2pPr>
            <a:lvl3pPr lvl="2" algn="ctr" rtl="0">
              <a:spcBef>
                <a:spcPts val="1600"/>
              </a:spcBef>
              <a:spcAft>
                <a:spcPts val="0"/>
              </a:spcAft>
              <a:buSzPts val="2400"/>
              <a:buNone/>
              <a:defRPr sz="2400"/>
            </a:lvl3pPr>
            <a:lvl4pPr lvl="3" algn="ctr" rtl="0">
              <a:spcBef>
                <a:spcPts val="1600"/>
              </a:spcBef>
              <a:spcAft>
                <a:spcPts val="0"/>
              </a:spcAft>
              <a:buSzPts val="2400"/>
              <a:buNone/>
              <a:defRPr sz="2400"/>
            </a:lvl4pPr>
            <a:lvl5pPr lvl="4" algn="ctr" rtl="0">
              <a:spcBef>
                <a:spcPts val="1600"/>
              </a:spcBef>
              <a:spcAft>
                <a:spcPts val="0"/>
              </a:spcAft>
              <a:buSzPts val="2400"/>
              <a:buNone/>
              <a:defRPr sz="2400"/>
            </a:lvl5pPr>
            <a:lvl6pPr lvl="5" algn="ctr" rtl="0">
              <a:spcBef>
                <a:spcPts val="1600"/>
              </a:spcBef>
              <a:spcAft>
                <a:spcPts val="0"/>
              </a:spcAft>
              <a:buSzPts val="2400"/>
              <a:buNone/>
              <a:defRPr sz="2400"/>
            </a:lvl6pPr>
            <a:lvl7pPr lvl="6" algn="ctr" rtl="0">
              <a:spcBef>
                <a:spcPts val="1600"/>
              </a:spcBef>
              <a:spcAft>
                <a:spcPts val="0"/>
              </a:spcAft>
              <a:buSzPts val="2400"/>
              <a:buNone/>
              <a:defRPr sz="2400"/>
            </a:lvl7pPr>
            <a:lvl8pPr lvl="7" algn="ctr" rtl="0">
              <a:spcBef>
                <a:spcPts val="1600"/>
              </a:spcBef>
              <a:spcAft>
                <a:spcPts val="0"/>
              </a:spcAft>
              <a:buSzPts val="2400"/>
              <a:buNone/>
              <a:defRPr sz="2400"/>
            </a:lvl8pPr>
            <a:lvl9pPr lvl="8" algn="ctr" rtl="0">
              <a:spcBef>
                <a:spcPts val="1600"/>
              </a:spcBef>
              <a:spcAft>
                <a:spcPts val="1600"/>
              </a:spcAft>
              <a:buSzPts val="2400"/>
              <a:buNone/>
              <a:defRPr sz="2400"/>
            </a:lvl9pPr>
          </a:lstStyle>
          <a:p>
            <a:endParaRPr/>
          </a:p>
        </p:txBody>
      </p:sp>
      <p:sp>
        <p:nvSpPr>
          <p:cNvPr id="258" name="Google Shape;258;p16"/>
          <p:cNvSpPr/>
          <p:nvPr/>
        </p:nvSpPr>
        <p:spPr>
          <a:xfrm rot="5400000">
            <a:off x="2341731" y="4809906"/>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6"/>
          <p:cNvSpPr/>
          <p:nvPr/>
        </p:nvSpPr>
        <p:spPr>
          <a:xfrm rot="5400000">
            <a:off x="989544" y="4709844"/>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6"/>
          <p:cNvSpPr/>
          <p:nvPr/>
        </p:nvSpPr>
        <p:spPr>
          <a:xfrm rot="-5400000">
            <a:off x="1684906" y="4657219"/>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6"/>
          <p:cNvSpPr/>
          <p:nvPr/>
        </p:nvSpPr>
        <p:spPr>
          <a:xfrm rot="5400000">
            <a:off x="333331" y="4075081"/>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6"/>
          <p:cNvSpPr/>
          <p:nvPr/>
        </p:nvSpPr>
        <p:spPr>
          <a:xfrm rot="5400000">
            <a:off x="957006" y="600781"/>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6"/>
          <p:cNvSpPr/>
          <p:nvPr/>
        </p:nvSpPr>
        <p:spPr>
          <a:xfrm rot="5400000">
            <a:off x="8564894" y="484269"/>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6"/>
          <p:cNvSpPr/>
          <p:nvPr/>
        </p:nvSpPr>
        <p:spPr>
          <a:xfrm rot="-5400000">
            <a:off x="234781" y="1003469"/>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6"/>
          <p:cNvSpPr/>
          <p:nvPr/>
        </p:nvSpPr>
        <p:spPr>
          <a:xfrm rot="5400000">
            <a:off x="1477081" y="140794"/>
            <a:ext cx="163500" cy="1635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6"/>
          <p:cNvSpPr/>
          <p:nvPr/>
        </p:nvSpPr>
        <p:spPr>
          <a:xfrm rot="5400000">
            <a:off x="8233156" y="4337769"/>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6"/>
          <p:cNvSpPr/>
          <p:nvPr/>
        </p:nvSpPr>
        <p:spPr>
          <a:xfrm rot="5400000">
            <a:off x="7390894" y="4558831"/>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6"/>
          <p:cNvSpPr/>
          <p:nvPr/>
        </p:nvSpPr>
        <p:spPr>
          <a:xfrm rot="-5400000">
            <a:off x="8911081" y="3557681"/>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6"/>
          <p:cNvSpPr/>
          <p:nvPr/>
        </p:nvSpPr>
        <p:spPr>
          <a:xfrm rot="5400000">
            <a:off x="7296606" y="520994"/>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182026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ext">
  <p:cSld name="Title and text">
    <p:spTree>
      <p:nvGrpSpPr>
        <p:cNvPr id="1" name="Shape 704"/>
        <p:cNvGrpSpPr/>
        <p:nvPr/>
      </p:nvGrpSpPr>
      <p:grpSpPr>
        <a:xfrm>
          <a:off x="0" y="0"/>
          <a:ext cx="0" cy="0"/>
          <a:chOff x="0" y="0"/>
          <a:chExt cx="0" cy="0"/>
        </a:xfrm>
      </p:grpSpPr>
      <p:sp>
        <p:nvSpPr>
          <p:cNvPr id="705" name="Google Shape;705;p48"/>
          <p:cNvSpPr txBox="1">
            <a:spLocks noGrp="1"/>
          </p:cNvSpPr>
          <p:nvPr>
            <p:ph type="title"/>
          </p:nvPr>
        </p:nvSpPr>
        <p:spPr>
          <a:xfrm flipH="1">
            <a:off x="959002" y="2019725"/>
            <a:ext cx="3931200" cy="6570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000"/>
              <a:buNone/>
              <a:defRPr/>
            </a:lvl1pPr>
            <a:lvl2pPr lvl="1" rtl="0">
              <a:spcBef>
                <a:spcPts val="0"/>
              </a:spcBef>
              <a:spcAft>
                <a:spcPts val="0"/>
              </a:spcAft>
              <a:buSzPts val="3000"/>
              <a:buNone/>
              <a:defRPr>
                <a:latin typeface="Open Sans SemiBold"/>
                <a:ea typeface="Open Sans SemiBold"/>
                <a:cs typeface="Open Sans SemiBold"/>
                <a:sym typeface="Open Sans SemiBold"/>
              </a:defRPr>
            </a:lvl2pPr>
            <a:lvl3pPr lvl="2" rtl="0">
              <a:spcBef>
                <a:spcPts val="0"/>
              </a:spcBef>
              <a:spcAft>
                <a:spcPts val="0"/>
              </a:spcAft>
              <a:buSzPts val="3000"/>
              <a:buNone/>
              <a:defRPr>
                <a:latin typeface="Open Sans SemiBold"/>
                <a:ea typeface="Open Sans SemiBold"/>
                <a:cs typeface="Open Sans SemiBold"/>
                <a:sym typeface="Open Sans SemiBold"/>
              </a:defRPr>
            </a:lvl3pPr>
            <a:lvl4pPr lvl="3" rtl="0">
              <a:spcBef>
                <a:spcPts val="0"/>
              </a:spcBef>
              <a:spcAft>
                <a:spcPts val="0"/>
              </a:spcAft>
              <a:buSzPts val="3000"/>
              <a:buNone/>
              <a:defRPr>
                <a:latin typeface="Open Sans SemiBold"/>
                <a:ea typeface="Open Sans SemiBold"/>
                <a:cs typeface="Open Sans SemiBold"/>
                <a:sym typeface="Open Sans SemiBold"/>
              </a:defRPr>
            </a:lvl4pPr>
            <a:lvl5pPr lvl="4" rtl="0">
              <a:spcBef>
                <a:spcPts val="0"/>
              </a:spcBef>
              <a:spcAft>
                <a:spcPts val="0"/>
              </a:spcAft>
              <a:buSzPts val="3000"/>
              <a:buNone/>
              <a:defRPr>
                <a:latin typeface="Open Sans SemiBold"/>
                <a:ea typeface="Open Sans SemiBold"/>
                <a:cs typeface="Open Sans SemiBold"/>
                <a:sym typeface="Open Sans SemiBold"/>
              </a:defRPr>
            </a:lvl5pPr>
            <a:lvl6pPr lvl="5" rtl="0">
              <a:spcBef>
                <a:spcPts val="0"/>
              </a:spcBef>
              <a:spcAft>
                <a:spcPts val="0"/>
              </a:spcAft>
              <a:buSzPts val="3000"/>
              <a:buNone/>
              <a:defRPr>
                <a:latin typeface="Open Sans SemiBold"/>
                <a:ea typeface="Open Sans SemiBold"/>
                <a:cs typeface="Open Sans SemiBold"/>
                <a:sym typeface="Open Sans SemiBold"/>
              </a:defRPr>
            </a:lvl6pPr>
            <a:lvl7pPr lvl="6" rtl="0">
              <a:spcBef>
                <a:spcPts val="0"/>
              </a:spcBef>
              <a:spcAft>
                <a:spcPts val="0"/>
              </a:spcAft>
              <a:buSzPts val="3000"/>
              <a:buNone/>
              <a:defRPr>
                <a:latin typeface="Open Sans SemiBold"/>
                <a:ea typeface="Open Sans SemiBold"/>
                <a:cs typeface="Open Sans SemiBold"/>
                <a:sym typeface="Open Sans SemiBold"/>
              </a:defRPr>
            </a:lvl7pPr>
            <a:lvl8pPr lvl="7" rtl="0">
              <a:spcBef>
                <a:spcPts val="0"/>
              </a:spcBef>
              <a:spcAft>
                <a:spcPts val="0"/>
              </a:spcAft>
              <a:buSzPts val="3000"/>
              <a:buNone/>
              <a:defRPr>
                <a:latin typeface="Open Sans SemiBold"/>
                <a:ea typeface="Open Sans SemiBold"/>
                <a:cs typeface="Open Sans SemiBold"/>
                <a:sym typeface="Open Sans SemiBold"/>
              </a:defRPr>
            </a:lvl8pPr>
            <a:lvl9pPr lvl="8" rtl="0">
              <a:spcBef>
                <a:spcPts val="0"/>
              </a:spcBef>
              <a:spcAft>
                <a:spcPts val="0"/>
              </a:spcAft>
              <a:buSzPts val="3000"/>
              <a:buNone/>
              <a:defRPr>
                <a:latin typeface="Open Sans SemiBold"/>
                <a:ea typeface="Open Sans SemiBold"/>
                <a:cs typeface="Open Sans SemiBold"/>
                <a:sym typeface="Open Sans SemiBold"/>
              </a:defRPr>
            </a:lvl9pPr>
          </a:lstStyle>
          <a:p>
            <a:endParaRPr/>
          </a:p>
        </p:txBody>
      </p:sp>
      <p:sp>
        <p:nvSpPr>
          <p:cNvPr id="706" name="Google Shape;706;p48"/>
          <p:cNvSpPr txBox="1">
            <a:spLocks noGrp="1"/>
          </p:cNvSpPr>
          <p:nvPr>
            <p:ph type="subTitle" idx="1"/>
          </p:nvPr>
        </p:nvSpPr>
        <p:spPr>
          <a:xfrm flipH="1">
            <a:off x="959090" y="2565775"/>
            <a:ext cx="2998800" cy="558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500"/>
              <a:buFont typeface="Josefin Sans"/>
              <a:buNone/>
              <a:defRPr sz="15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707" name="Google Shape;707;p48"/>
          <p:cNvSpPr/>
          <p:nvPr/>
        </p:nvSpPr>
        <p:spPr>
          <a:xfrm rot="-132439" flipH="1">
            <a:off x="305871" y="-39916"/>
            <a:ext cx="4818716" cy="780968"/>
          </a:xfrm>
          <a:custGeom>
            <a:avLst/>
            <a:gdLst/>
            <a:ahLst/>
            <a:cxnLst/>
            <a:rect l="l" t="t" r="r" b="b"/>
            <a:pathLst>
              <a:path w="79484" h="14785" extrusionOk="0">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48"/>
          <p:cNvSpPr/>
          <p:nvPr/>
        </p:nvSpPr>
        <p:spPr>
          <a:xfrm flipH="1">
            <a:off x="402459" y="-132676"/>
            <a:ext cx="2393629" cy="966464"/>
          </a:xfrm>
          <a:custGeom>
            <a:avLst/>
            <a:gdLst/>
            <a:ahLst/>
            <a:cxnLst/>
            <a:rect l="l" t="t" r="r" b="b"/>
            <a:pathLst>
              <a:path w="72716" h="43165" extrusionOk="0">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48"/>
          <p:cNvSpPr/>
          <p:nvPr/>
        </p:nvSpPr>
        <p:spPr>
          <a:xfrm rot="10800000" flipH="1">
            <a:off x="-272112" y="-10878"/>
            <a:ext cx="2096898" cy="989152"/>
          </a:xfrm>
          <a:custGeom>
            <a:avLst/>
            <a:gdLst/>
            <a:ahLst/>
            <a:cxnLst/>
            <a:rect l="l" t="t" r="r" b="b"/>
            <a:pathLst>
              <a:path w="143993" h="61524" extrusionOk="0">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48"/>
          <p:cNvSpPr/>
          <p:nvPr/>
        </p:nvSpPr>
        <p:spPr>
          <a:xfrm rot="10800000" flipH="1">
            <a:off x="402451" y="1086487"/>
            <a:ext cx="98400" cy="9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48"/>
          <p:cNvSpPr/>
          <p:nvPr/>
        </p:nvSpPr>
        <p:spPr>
          <a:xfrm rot="10800000" flipH="1">
            <a:off x="1153051" y="648062"/>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48"/>
          <p:cNvSpPr/>
          <p:nvPr/>
        </p:nvSpPr>
        <p:spPr>
          <a:xfrm rot="10800000" flipH="1">
            <a:off x="2859751" y="301212"/>
            <a:ext cx="98400" cy="98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48"/>
          <p:cNvSpPr/>
          <p:nvPr/>
        </p:nvSpPr>
        <p:spPr>
          <a:xfrm rot="-10667561">
            <a:off x="305871" y="4393835"/>
            <a:ext cx="4818716" cy="780968"/>
          </a:xfrm>
          <a:custGeom>
            <a:avLst/>
            <a:gdLst/>
            <a:ahLst/>
            <a:cxnLst/>
            <a:rect l="l" t="t" r="r" b="b"/>
            <a:pathLst>
              <a:path w="79484" h="14785" extrusionOk="0">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48"/>
          <p:cNvSpPr/>
          <p:nvPr/>
        </p:nvSpPr>
        <p:spPr>
          <a:xfrm rot="10800000">
            <a:off x="402459" y="4301097"/>
            <a:ext cx="2393629" cy="966464"/>
          </a:xfrm>
          <a:custGeom>
            <a:avLst/>
            <a:gdLst/>
            <a:ahLst/>
            <a:cxnLst/>
            <a:rect l="l" t="t" r="r" b="b"/>
            <a:pathLst>
              <a:path w="72716" h="43165" extrusionOk="0">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48"/>
          <p:cNvSpPr/>
          <p:nvPr/>
        </p:nvSpPr>
        <p:spPr>
          <a:xfrm>
            <a:off x="-272112" y="4156612"/>
            <a:ext cx="2096898" cy="989152"/>
          </a:xfrm>
          <a:custGeom>
            <a:avLst/>
            <a:gdLst/>
            <a:ahLst/>
            <a:cxnLst/>
            <a:rect l="l" t="t" r="r" b="b"/>
            <a:pathLst>
              <a:path w="143993" h="61524" extrusionOk="0">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48"/>
          <p:cNvSpPr/>
          <p:nvPr/>
        </p:nvSpPr>
        <p:spPr>
          <a:xfrm>
            <a:off x="402451" y="3949699"/>
            <a:ext cx="98400" cy="9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48"/>
          <p:cNvSpPr/>
          <p:nvPr/>
        </p:nvSpPr>
        <p:spPr>
          <a:xfrm>
            <a:off x="1153051" y="4388124"/>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48"/>
          <p:cNvSpPr/>
          <p:nvPr/>
        </p:nvSpPr>
        <p:spPr>
          <a:xfrm>
            <a:off x="2859751" y="4734974"/>
            <a:ext cx="98400" cy="98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48"/>
          <p:cNvSpPr/>
          <p:nvPr/>
        </p:nvSpPr>
        <p:spPr>
          <a:xfrm>
            <a:off x="5246676" y="4818274"/>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48"/>
          <p:cNvSpPr/>
          <p:nvPr/>
        </p:nvSpPr>
        <p:spPr>
          <a:xfrm rot="10800000" flipH="1">
            <a:off x="5246676" y="153112"/>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495838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6" name="Google Shape;16;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7" name="Google Shape;17;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0" name="Google Shape;20;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1" name="Google Shape;21;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2" name="Google Shape;22;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5"/>
        <p:cNvGrpSpPr/>
        <p:nvPr/>
      </p:nvGrpSpPr>
      <p:grpSpPr>
        <a:xfrm>
          <a:off x="0" y="0"/>
          <a:ext cx="0" cy="0"/>
          <a:chOff x="0" y="0"/>
          <a:chExt cx="0" cy="0"/>
        </a:xfrm>
      </p:grpSpPr>
      <p:sp>
        <p:nvSpPr>
          <p:cNvPr id="26" name="Google Shape;26;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27" name="Google Shape;27;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9"/>
        <p:cNvGrpSpPr/>
        <p:nvPr/>
      </p:nvGrpSpPr>
      <p:grpSpPr>
        <a:xfrm>
          <a:off x="0" y="0"/>
          <a:ext cx="0" cy="0"/>
          <a:chOff x="0" y="0"/>
          <a:chExt cx="0" cy="0"/>
        </a:xfrm>
      </p:grpSpPr>
      <p:sp>
        <p:nvSpPr>
          <p:cNvPr id="30" name="Google Shape;30;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1" name="Google Shape;31;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2"/>
        <p:cNvGrpSpPr/>
        <p:nvPr/>
      </p:nvGrpSpPr>
      <p:grpSpPr>
        <a:xfrm>
          <a:off x="0" y="0"/>
          <a:ext cx="0" cy="0"/>
          <a:chOff x="0" y="0"/>
          <a:chExt cx="0" cy="0"/>
        </a:xfrm>
      </p:grpSpPr>
      <p:sp>
        <p:nvSpPr>
          <p:cNvPr id="33" name="Google Shape;33;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5" name="Google Shape;35;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6" name="Google Shape;36;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7" name="Google Shape;37;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8"/>
        <p:cNvGrpSpPr/>
        <p:nvPr/>
      </p:nvGrpSpPr>
      <p:grpSpPr>
        <a:xfrm>
          <a:off x="0" y="0"/>
          <a:ext cx="0" cy="0"/>
          <a:chOff x="0" y="0"/>
          <a:chExt cx="0" cy="0"/>
        </a:xfrm>
      </p:grpSpPr>
      <p:sp>
        <p:nvSpPr>
          <p:cNvPr id="39" name="Google Shape;39;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0" name="Google Shape;40;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1"/>
        <p:cNvGrpSpPr/>
        <p:nvPr/>
      </p:nvGrpSpPr>
      <p:grpSpPr>
        <a:xfrm>
          <a:off x="0" y="0"/>
          <a:ext cx="0" cy="0"/>
          <a:chOff x="0" y="0"/>
          <a:chExt cx="0" cy="0"/>
        </a:xfrm>
      </p:grpSpPr>
      <p:sp>
        <p:nvSpPr>
          <p:cNvPr id="42" name="Google Shape;42;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3" name="Google Shape;43;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4" name="Google Shape;44;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5"/>
        <p:cNvGrpSpPr/>
        <p:nvPr/>
      </p:nvGrpSpPr>
      <p:grpSpPr>
        <a:xfrm>
          <a:off x="0" y="0"/>
          <a:ext cx="0" cy="0"/>
          <a:chOff x="0" y="0"/>
          <a:chExt cx="0" cy="0"/>
        </a:xfrm>
      </p:grpSpPr>
      <p:sp>
        <p:nvSpPr>
          <p:cNvPr id="46" name="Google Shape;46;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1pPr>
            <a:lvl2pPr lvl="1">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2pPr>
            <a:lvl3pPr lvl="2">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3pPr>
            <a:lvl4pPr lvl="3">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4pPr>
            <a:lvl5pPr lvl="4">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5pPr>
            <a:lvl6pPr lvl="5">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6pPr>
            <a:lvl7pPr lvl="6">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7pPr>
            <a:lvl8pPr lvl="7">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8pPr>
            <a:lvl9pPr lvl="8">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SzPts val="1800"/>
              <a:buFont typeface="Roboto"/>
              <a:buChar char="●"/>
              <a:defRPr sz="1800">
                <a:latin typeface="Roboto"/>
                <a:ea typeface="Roboto"/>
                <a:cs typeface="Roboto"/>
                <a:sym typeface="Roboto"/>
              </a:defRPr>
            </a:lvl1pPr>
            <a:lvl2pPr marL="914400" lvl="1" indent="-317500">
              <a:lnSpc>
                <a:spcPct val="100000"/>
              </a:lnSpc>
              <a:spcBef>
                <a:spcPts val="1600"/>
              </a:spcBef>
              <a:spcAft>
                <a:spcPts val="0"/>
              </a:spcAft>
              <a:buSzPts val="1400"/>
              <a:buFont typeface="Roboto"/>
              <a:buChar char="○"/>
              <a:defRPr>
                <a:latin typeface="Roboto"/>
                <a:ea typeface="Roboto"/>
                <a:cs typeface="Roboto"/>
                <a:sym typeface="Roboto"/>
              </a:defRPr>
            </a:lvl2pPr>
            <a:lvl3pPr marL="1371600" lvl="2" indent="-317500">
              <a:lnSpc>
                <a:spcPct val="100000"/>
              </a:lnSpc>
              <a:spcBef>
                <a:spcPts val="1600"/>
              </a:spcBef>
              <a:spcAft>
                <a:spcPts val="0"/>
              </a:spcAft>
              <a:buSzPts val="1400"/>
              <a:buFont typeface="Roboto"/>
              <a:buChar char="■"/>
              <a:defRPr>
                <a:latin typeface="Roboto"/>
                <a:ea typeface="Roboto"/>
                <a:cs typeface="Roboto"/>
                <a:sym typeface="Roboto"/>
              </a:defRPr>
            </a:lvl3pPr>
            <a:lvl4pPr marL="1828800" lvl="3" indent="-317500">
              <a:lnSpc>
                <a:spcPct val="100000"/>
              </a:lnSpc>
              <a:spcBef>
                <a:spcPts val="1600"/>
              </a:spcBef>
              <a:spcAft>
                <a:spcPts val="0"/>
              </a:spcAft>
              <a:buSzPts val="1400"/>
              <a:buFont typeface="Roboto"/>
              <a:buChar char="●"/>
              <a:defRPr>
                <a:latin typeface="Roboto"/>
                <a:ea typeface="Roboto"/>
                <a:cs typeface="Roboto"/>
                <a:sym typeface="Roboto"/>
              </a:defRPr>
            </a:lvl4pPr>
            <a:lvl5pPr marL="2286000" lvl="4" indent="-317500">
              <a:lnSpc>
                <a:spcPct val="100000"/>
              </a:lnSpc>
              <a:spcBef>
                <a:spcPts val="1600"/>
              </a:spcBef>
              <a:spcAft>
                <a:spcPts val="0"/>
              </a:spcAft>
              <a:buSzPts val="1400"/>
              <a:buFont typeface="Roboto"/>
              <a:buChar char="○"/>
              <a:defRPr>
                <a:latin typeface="Roboto"/>
                <a:ea typeface="Roboto"/>
                <a:cs typeface="Roboto"/>
                <a:sym typeface="Roboto"/>
              </a:defRPr>
            </a:lvl5pPr>
            <a:lvl6pPr marL="2743200" lvl="5" indent="-317500">
              <a:lnSpc>
                <a:spcPct val="100000"/>
              </a:lnSpc>
              <a:spcBef>
                <a:spcPts val="1600"/>
              </a:spcBef>
              <a:spcAft>
                <a:spcPts val="0"/>
              </a:spcAft>
              <a:buSzPts val="1400"/>
              <a:buFont typeface="Roboto"/>
              <a:buChar char="■"/>
              <a:defRPr>
                <a:latin typeface="Roboto"/>
                <a:ea typeface="Roboto"/>
                <a:cs typeface="Roboto"/>
                <a:sym typeface="Roboto"/>
              </a:defRPr>
            </a:lvl6pPr>
            <a:lvl7pPr marL="3200400" lvl="6" indent="-317500">
              <a:lnSpc>
                <a:spcPct val="100000"/>
              </a:lnSpc>
              <a:spcBef>
                <a:spcPts val="1600"/>
              </a:spcBef>
              <a:spcAft>
                <a:spcPts val="0"/>
              </a:spcAft>
              <a:buSzPts val="1400"/>
              <a:buFont typeface="Roboto"/>
              <a:buChar char="●"/>
              <a:defRPr>
                <a:latin typeface="Roboto"/>
                <a:ea typeface="Roboto"/>
                <a:cs typeface="Roboto"/>
                <a:sym typeface="Roboto"/>
              </a:defRPr>
            </a:lvl7pPr>
            <a:lvl8pPr marL="3657600" lvl="7" indent="-317500">
              <a:lnSpc>
                <a:spcPct val="100000"/>
              </a:lnSpc>
              <a:spcBef>
                <a:spcPts val="1600"/>
              </a:spcBef>
              <a:spcAft>
                <a:spcPts val="0"/>
              </a:spcAft>
              <a:buSzPts val="1400"/>
              <a:buFont typeface="Roboto"/>
              <a:buChar char="○"/>
              <a:defRPr>
                <a:latin typeface="Roboto"/>
                <a:ea typeface="Roboto"/>
                <a:cs typeface="Roboto"/>
                <a:sym typeface="Roboto"/>
              </a:defRPr>
            </a:lvl8pPr>
            <a:lvl9pPr marL="4114800" lvl="8" indent="-317500">
              <a:lnSpc>
                <a:spcPct val="100000"/>
              </a:lnSpc>
              <a:spcBef>
                <a:spcPts val="1600"/>
              </a:spcBef>
              <a:spcAft>
                <a:spcPts val="1600"/>
              </a:spcAft>
              <a:buSzPts val="1400"/>
              <a:buFont typeface="Roboto"/>
              <a:buChar char="■"/>
              <a:defRPr>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3" r:id="rId4"/>
    <p:sldLayoutId id="2147483654" r:id="rId5"/>
    <p:sldLayoutId id="2147483655" r:id="rId6"/>
    <p:sldLayoutId id="2147483656" r:id="rId7"/>
    <p:sldLayoutId id="2147483657" r:id="rId8"/>
    <p:sldLayoutId id="2147483658" r:id="rId9"/>
    <p:sldLayoutId id="2147483659" r:id="rId10"/>
    <p:sldLayoutId id="2147483661" r:id="rId11"/>
    <p:sldLayoutId id="2147483662" r:id="rId12"/>
    <p:sldLayoutId id="2147483666" r:id="rId13"/>
    <p:sldLayoutId id="2147483669" r:id="rId14"/>
    <p:sldLayoutId id="2147483670"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3" Type="http://schemas.openxmlformats.org/officeDocument/2006/relationships/hyperlink" Target="https://www.hootsuite.com/fr" TargetMode="External"/><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3" Type="http://schemas.openxmlformats.org/officeDocument/2006/relationships/hyperlink" Target="https://buffer.com/" TargetMode="External"/><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3" Type="http://schemas.openxmlformats.org/officeDocument/2006/relationships/hyperlink" Target="https://drive.google.com/" TargetMode="External"/><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1.xml"/><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3" Type="http://schemas.openxmlformats.org/officeDocument/2006/relationships/hyperlink" Target="https://trello.com/" TargetMode="External"/><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4.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5.xml"/><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3" Type="http://schemas.openxmlformats.org/officeDocument/2006/relationships/hyperlink" Target="http://www.mailchimp.com/" TargetMode="External"/><Relationship Id="rId2" Type="http://schemas.openxmlformats.org/officeDocument/2006/relationships/notesSlide" Target="../notesSlides/notesSlide37.xml"/><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39.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0.xml"/><Relationship Id="rId1" Type="http://schemas.openxmlformats.org/officeDocument/2006/relationships/slideLayout" Target="../slideLayouts/slideLayout15.xml"/></Relationships>
</file>

<file path=ppt/slides/_rels/slide41.xml.rels><?xml version="1.0" encoding="UTF-8" standalone="yes"?>
<Relationships xmlns="http://schemas.openxmlformats.org/package/2006/relationships"><Relationship Id="rId3" Type="http://schemas.openxmlformats.org/officeDocument/2006/relationships/hyperlink" Target="https://bitly.com/" TargetMode="External"/><Relationship Id="rId2" Type="http://schemas.openxmlformats.org/officeDocument/2006/relationships/notesSlide" Target="../notesSlides/notesSlide41.xml"/><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3" Type="http://schemas.openxmlformats.org/officeDocument/2006/relationships/hyperlink" Target="https://bitly.com/" TargetMode="External"/><Relationship Id="rId2" Type="http://schemas.openxmlformats.org/officeDocument/2006/relationships/notesSlide" Target="../notesSlides/notesSlide42.xml"/><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3.xml"/><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4.xml"/><Relationship Id="rId1" Type="http://schemas.openxmlformats.org/officeDocument/2006/relationships/slideLayout" Target="../slideLayouts/slideLayout15.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3" Type="http://schemas.openxmlformats.org/officeDocument/2006/relationships/hyperlink" Target="https://analytics.google.com/analytics/web/provision/#/provision" TargetMode="External"/><Relationship Id="rId2" Type="http://schemas.openxmlformats.org/officeDocument/2006/relationships/notesSlide" Target="../notesSlides/notesSlide46.xml"/><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7.xml"/><Relationship Id="rId1" Type="http://schemas.openxmlformats.org/officeDocument/2006/relationships/slideLayout" Target="../slideLayouts/slideLayout14.xml"/><Relationship Id="rId4" Type="http://schemas.openxmlformats.org/officeDocument/2006/relationships/image" Target="../media/image29.png"/></Relationships>
</file>

<file path=ppt/slides/_rels/slide4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8.xml"/><Relationship Id="rId1" Type="http://schemas.openxmlformats.org/officeDocument/2006/relationships/slideLayout" Target="../slideLayouts/slideLayout15.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hyperlink" Target="https://blog.hootsuite.com/how-to-get-more-instagram-followers-the-ultimate-guide/" TargetMode="External"/><Relationship Id="rId2" Type="http://schemas.openxmlformats.org/officeDocument/2006/relationships/notesSlide" Target="../notesSlides/notesSlide5.xml"/><Relationship Id="rId1" Type="http://schemas.openxmlformats.org/officeDocument/2006/relationships/slideLayout" Target="../slideLayouts/slideLayout14.xml"/><Relationship Id="rId4" Type="http://schemas.openxmlformats.org/officeDocument/2006/relationships/image" Target="../media/image4.png"/></Relationships>
</file>

<file path=ppt/slides/_rels/slide50.xml.rels><?xml version="1.0" encoding="UTF-8" standalone="yes"?>
<Relationships xmlns="http://schemas.openxmlformats.org/package/2006/relationships"><Relationship Id="rId3" Type="http://schemas.openxmlformats.org/officeDocument/2006/relationships/hyperlink" Target="https://www.google.fr/alerts" TargetMode="External"/><Relationship Id="rId2" Type="http://schemas.openxmlformats.org/officeDocument/2006/relationships/notesSlide" Target="../notesSlides/notesSlide50.xml"/><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1.xml"/><Relationship Id="rId1" Type="http://schemas.openxmlformats.org/officeDocument/2006/relationships/slideLayout" Target="../slideLayouts/slideLayout14.xml"/></Relationships>
</file>

<file path=ppt/slides/_rels/slide5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52.xml"/><Relationship Id="rId1" Type="http://schemas.openxmlformats.org/officeDocument/2006/relationships/slideLayout" Target="../slideLayouts/slideLayout15.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4.xml"/></Relationships>
</file>

<file path=ppt/slides/_rels/slide54.xml.rels><?xml version="1.0" encoding="UTF-8" standalone="yes"?>
<Relationships xmlns="http://schemas.openxmlformats.org/package/2006/relationships"><Relationship Id="rId3" Type="http://schemas.openxmlformats.org/officeDocument/2006/relationships/hyperlink" Target="https://mention.com/fr/" TargetMode="External"/><Relationship Id="rId2" Type="http://schemas.openxmlformats.org/officeDocument/2006/relationships/notesSlide" Target="../notesSlides/notesSlide54.xml"/><Relationship Id="rId1" Type="http://schemas.openxmlformats.org/officeDocument/2006/relationships/slideLayout" Target="../slideLayouts/slideLayout14.xml"/></Relationships>
</file>

<file path=ppt/slides/_rels/slide5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55.xml"/><Relationship Id="rId1" Type="http://schemas.openxmlformats.org/officeDocument/2006/relationships/slideLayout" Target="../slideLayouts/slideLayout14.xml"/></Relationships>
</file>

<file path=ppt/slides/_rels/slide5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56.xml"/><Relationship Id="rId1" Type="http://schemas.openxmlformats.org/officeDocument/2006/relationships/slideLayout" Target="../slideLayouts/slideLayout15.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4.xml"/></Relationships>
</file>

<file path=ppt/slides/_rels/slide5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9.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hyperlink" Target="https://blog.hootsuite.com/social-media-engagement/" TargetMode="External"/><Relationship Id="rId2" Type="http://schemas.openxmlformats.org/officeDocument/2006/relationships/notesSlide" Target="../notesSlides/notesSlide6.xml"/><Relationship Id="rId1" Type="http://schemas.openxmlformats.org/officeDocument/2006/relationships/slideLayout" Target="../slideLayouts/slideLayout14.xml"/><Relationship Id="rId4" Type="http://schemas.openxmlformats.org/officeDocument/2006/relationships/image" Target="../media/image5.png"/></Relationships>
</file>

<file path=ppt/slides/_rels/slide6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60.xml"/><Relationship Id="rId1" Type="http://schemas.openxmlformats.org/officeDocument/2006/relationships/slideLayout" Target="../slideLayouts/slideLayout15.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4.xml"/></Relationships>
</file>

<file path=ppt/slides/_rels/slide62.xml.rels><?xml version="1.0" encoding="UTF-8" standalone="yes"?>
<Relationships xmlns="http://schemas.openxmlformats.org/package/2006/relationships"><Relationship Id="rId3" Type="http://schemas.openxmlformats.org/officeDocument/2006/relationships/hyperlink" Target="http://www.pearltrees.com/" TargetMode="External"/><Relationship Id="rId2" Type="http://schemas.openxmlformats.org/officeDocument/2006/relationships/notesSlide" Target="../notesSlides/notesSlide62.xml"/><Relationship Id="rId1" Type="http://schemas.openxmlformats.org/officeDocument/2006/relationships/slideLayout" Target="../slideLayouts/slideLayout14.xml"/></Relationships>
</file>

<file path=ppt/slides/_rels/slide6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63.xml"/><Relationship Id="rId1" Type="http://schemas.openxmlformats.org/officeDocument/2006/relationships/slideLayout" Target="../slideLayouts/slideLayout14.xml"/></Relationships>
</file>

<file path=ppt/slides/_rels/slide6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64.xml"/><Relationship Id="rId1" Type="http://schemas.openxmlformats.org/officeDocument/2006/relationships/slideLayout" Target="../slideLayouts/slideLayout15.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4.xml"/></Relationships>
</file>

<file path=ppt/slides/_rels/slide66.xml.rels><?xml version="1.0" encoding="UTF-8" standalone="yes"?>
<Relationships xmlns="http://schemas.openxmlformats.org/package/2006/relationships"><Relationship Id="rId3" Type="http://schemas.openxmlformats.org/officeDocument/2006/relationships/hyperlink" Target="https://www.scoop.it/" TargetMode="External"/><Relationship Id="rId2" Type="http://schemas.openxmlformats.org/officeDocument/2006/relationships/notesSlide" Target="../notesSlides/notesSlide66.xml"/><Relationship Id="rId1" Type="http://schemas.openxmlformats.org/officeDocument/2006/relationships/slideLayout" Target="../slideLayouts/slideLayout14.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4.xml"/></Relationships>
</file>

<file path=ppt/slides/_rels/slide6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68.xml"/><Relationship Id="rId1" Type="http://schemas.openxmlformats.org/officeDocument/2006/relationships/slideLayout" Target="../slideLayouts/slideLayout14.xml"/></Relationships>
</file>

<file path=ppt/slides/_rels/slide6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69.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4.xml"/></Relationships>
</file>

<file path=ppt/slides/_rels/slide71.xml.rels><?xml version="1.0" encoding="UTF-8" standalone="yes"?>
<Relationships xmlns="http://schemas.openxmlformats.org/package/2006/relationships"><Relationship Id="rId3" Type="http://schemas.openxmlformats.org/officeDocument/2006/relationships/hyperlink" Target="https://feedly.com/" TargetMode="External"/><Relationship Id="rId2" Type="http://schemas.openxmlformats.org/officeDocument/2006/relationships/notesSlide" Target="../notesSlides/notesSlide71.xml"/><Relationship Id="rId1" Type="http://schemas.openxmlformats.org/officeDocument/2006/relationships/slideLayout" Target="../slideLayouts/slideLayout14.xml"/></Relationships>
</file>

<file path=ppt/slides/_rels/slide7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72.xml"/><Relationship Id="rId1" Type="http://schemas.openxmlformats.org/officeDocument/2006/relationships/slideLayout" Target="../slideLayouts/slideLayout14.xml"/></Relationships>
</file>

<file path=ppt/slides/_rels/slide7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73.xml"/><Relationship Id="rId1" Type="http://schemas.openxmlformats.org/officeDocument/2006/relationships/slideLayout" Target="../slideLayouts/slideLayout15.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4.xml"/></Relationships>
</file>

<file path=ppt/slides/_rels/slide75.xml.rels><?xml version="1.0" encoding="UTF-8" standalone="yes"?>
<Relationships xmlns="http://schemas.openxmlformats.org/package/2006/relationships"><Relationship Id="rId3" Type="http://schemas.openxmlformats.org/officeDocument/2006/relationships/hyperlink" Target="https://getpocket.com/fr/" TargetMode="External"/><Relationship Id="rId2" Type="http://schemas.openxmlformats.org/officeDocument/2006/relationships/notesSlide" Target="../notesSlides/notesSlide75.xml"/><Relationship Id="rId1" Type="http://schemas.openxmlformats.org/officeDocument/2006/relationships/slideLayout" Target="../slideLayouts/slideLayout14.xml"/><Relationship Id="rId4" Type="http://schemas.openxmlformats.org/officeDocument/2006/relationships/image" Target="../media/image43.png"/></Relationships>
</file>

<file path=ppt/slides/_rels/slide7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76.xml"/><Relationship Id="rId1" Type="http://schemas.openxmlformats.org/officeDocument/2006/relationships/slideLayout" Target="../slideLayouts/slideLayout14.xml"/></Relationships>
</file>

<file path=ppt/slides/_rels/slide7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77.xml"/><Relationship Id="rId1" Type="http://schemas.openxmlformats.org/officeDocument/2006/relationships/slideLayout" Target="../slideLayouts/slideLayout15.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14.xml"/></Relationships>
</file>

<file path=ppt/slides/_rels/slide79.xml.rels><?xml version="1.0" encoding="UTF-8" standalone="yes"?>
<Relationships xmlns="http://schemas.openxmlformats.org/package/2006/relationships"><Relationship Id="rId3" Type="http://schemas.openxmlformats.org/officeDocument/2006/relationships/hyperlink" Target="https://piktochart.com/" TargetMode="External"/><Relationship Id="rId2" Type="http://schemas.openxmlformats.org/officeDocument/2006/relationships/notesSlide" Target="../notesSlides/notesSlide79.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8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80.xml"/><Relationship Id="rId1" Type="http://schemas.openxmlformats.org/officeDocument/2006/relationships/slideLayout" Target="../slideLayouts/slideLayout14.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13.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14.xml"/></Relationships>
</file>

<file path=ppt/slides/_rels/slide8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83.xml"/><Relationship Id="rId1" Type="http://schemas.openxmlformats.org/officeDocument/2006/relationships/slideLayout" Target="../slideLayouts/slideLayout15.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14.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14.xml"/></Relationships>
</file>

<file path=ppt/slides/_rels/slide8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86.xml"/><Relationship Id="rId1" Type="http://schemas.openxmlformats.org/officeDocument/2006/relationships/slideLayout" Target="../slideLayouts/slideLayout15.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14.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14.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720"/>
        <p:cNvGrpSpPr/>
        <p:nvPr/>
      </p:nvGrpSpPr>
      <p:grpSpPr>
        <a:xfrm>
          <a:off x="0" y="0"/>
          <a:ext cx="0" cy="0"/>
          <a:chOff x="0" y="0"/>
          <a:chExt cx="0" cy="0"/>
        </a:xfrm>
      </p:grpSpPr>
      <p:sp>
        <p:nvSpPr>
          <p:cNvPr id="3" name="Titre 2">
            <a:extLst>
              <a:ext uri="{FF2B5EF4-FFF2-40B4-BE49-F238E27FC236}">
                <a16:creationId xmlns:a16="http://schemas.microsoft.com/office/drawing/2014/main" id="{4C164EC6-0269-CE54-7B7C-099FBBCE53BA}"/>
              </a:ext>
            </a:extLst>
          </p:cNvPr>
          <p:cNvSpPr>
            <a:spLocks noGrp="1"/>
          </p:cNvSpPr>
          <p:nvPr>
            <p:ph type="title"/>
          </p:nvPr>
        </p:nvSpPr>
        <p:spPr>
          <a:xfrm flipH="1">
            <a:off x="-165834" y="2243250"/>
            <a:ext cx="4737834" cy="657000"/>
          </a:xfrm>
        </p:spPr>
        <p:txBody>
          <a:bodyPr/>
          <a:lstStyle/>
          <a:p>
            <a:pPr algn="ctr"/>
            <a:r>
              <a:rPr lang="fr-FR" sz="3600" dirty="0">
                <a:solidFill>
                  <a:schemeClr val="accent2">
                    <a:lumMod val="75000"/>
                  </a:schemeClr>
                </a:solidFill>
              </a:rPr>
              <a:t>VII. Analyser les KPI</a:t>
            </a:r>
            <a:endParaRPr lang="fr-FR" sz="3600" dirty="0"/>
          </a:p>
        </p:txBody>
      </p:sp>
      <p:pic>
        <p:nvPicPr>
          <p:cNvPr id="4" name="Image 3" descr="Une image contenant logo&#10;&#10;Description générée automatiquement">
            <a:extLst>
              <a:ext uri="{FF2B5EF4-FFF2-40B4-BE49-F238E27FC236}">
                <a16:creationId xmlns:a16="http://schemas.microsoft.com/office/drawing/2014/main" id="{4D979CE6-244C-5BF7-13A1-B6A1B18EE73B}"/>
              </a:ext>
            </a:extLst>
          </p:cNvPr>
          <p:cNvPicPr>
            <a:picLocks noChangeAspect="1"/>
          </p:cNvPicPr>
          <p:nvPr/>
        </p:nvPicPr>
        <p:blipFill>
          <a:blip r:embed="rId3"/>
          <a:stretch>
            <a:fillRect/>
          </a:stretch>
        </p:blipFill>
        <p:spPr>
          <a:xfrm>
            <a:off x="4792336" y="572188"/>
            <a:ext cx="3999123" cy="3999123"/>
          </a:xfrm>
          <a:prstGeom prst="rect">
            <a:avLst/>
          </a:prstGeom>
        </p:spPr>
      </p:pic>
    </p:spTree>
    <p:extLst>
      <p:ext uri="{BB962C8B-B14F-4D97-AF65-F5344CB8AC3E}">
        <p14:creationId xmlns:p14="http://schemas.microsoft.com/office/powerpoint/2010/main" val="3427288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54"/>
        <p:cNvGrpSpPr/>
        <p:nvPr/>
      </p:nvGrpSpPr>
      <p:grpSpPr>
        <a:xfrm>
          <a:off x="0" y="0"/>
          <a:ext cx="0" cy="0"/>
          <a:chOff x="0" y="0"/>
          <a:chExt cx="0" cy="0"/>
        </a:xfrm>
      </p:grpSpPr>
      <p:sp>
        <p:nvSpPr>
          <p:cNvPr id="7" name="Google Shape;1055;p27">
            <a:extLst>
              <a:ext uri="{FF2B5EF4-FFF2-40B4-BE49-F238E27FC236}">
                <a16:creationId xmlns:a16="http://schemas.microsoft.com/office/drawing/2014/main" id="{4ECAF85B-81DE-2447-F7A9-3DBDCED35A74}"/>
              </a:ext>
            </a:extLst>
          </p:cNvPr>
          <p:cNvSpPr txBox="1">
            <a:spLocks/>
          </p:cNvSpPr>
          <p:nvPr/>
        </p:nvSpPr>
        <p:spPr>
          <a:xfrm>
            <a:off x="453148" y="390256"/>
            <a:ext cx="8237700" cy="218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RPr/>
            </a:defPPr>
            <a:lvl1pPr algn="ctr">
              <a:buClr>
                <a:schemeClr val="dk1"/>
              </a:buClr>
              <a:buSzPts val="2400"/>
              <a:buFont typeface="Fira Sans Extra Condensed SemiBold"/>
              <a:buNone/>
              <a:defRPr sz="2400">
                <a:solidFill>
                  <a:schemeClr val="bg2">
                    <a:lumMod val="75000"/>
                  </a:schemeClr>
                </a:solidFill>
                <a:latin typeface="Fira Sans Extra Condensed SemiBold"/>
                <a:ea typeface="Fira Sans Extra Condensed SemiBold"/>
                <a:cs typeface="Fira Sans Extra Condensed SemiBold"/>
              </a:defRPr>
            </a:lvl1pPr>
            <a:lvl2pPr algn="ctr">
              <a:spcBef>
                <a:spcPts val="1600"/>
              </a:spcBef>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2pPr>
            <a:lvl3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3pPr>
            <a:lvl4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4pPr>
            <a:lvl5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5pPr>
            <a:lvl6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6pPr>
            <a:lvl7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7pPr>
            <a:lvl8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8pPr>
            <a:lvl9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9pPr>
          </a:lstStyle>
          <a:p>
            <a:r>
              <a:rPr lang="en-US" sz="2800" dirty="0" err="1">
                <a:solidFill>
                  <a:schemeClr val="bg2">
                    <a:lumMod val="50000"/>
                  </a:schemeClr>
                </a:solidFill>
              </a:rPr>
              <a:t>Taux</a:t>
            </a:r>
            <a:r>
              <a:rPr lang="en-US" sz="2800" dirty="0">
                <a:solidFill>
                  <a:schemeClr val="bg2">
                    <a:lumMod val="50000"/>
                  </a:schemeClr>
                </a:solidFill>
              </a:rPr>
              <a:t> de </a:t>
            </a:r>
            <a:r>
              <a:rPr lang="en-US" sz="2800" dirty="0" err="1">
                <a:solidFill>
                  <a:schemeClr val="bg2">
                    <a:lumMod val="50000"/>
                  </a:schemeClr>
                </a:solidFill>
              </a:rPr>
              <a:t>complétion</a:t>
            </a:r>
            <a:r>
              <a:rPr lang="en-US" sz="2800" dirty="0">
                <a:solidFill>
                  <a:schemeClr val="bg2">
                    <a:lumMod val="50000"/>
                  </a:schemeClr>
                </a:solidFill>
              </a:rPr>
              <a:t> des </a:t>
            </a:r>
            <a:r>
              <a:rPr lang="en-US" sz="2800" dirty="0" err="1">
                <a:solidFill>
                  <a:schemeClr val="bg2">
                    <a:lumMod val="50000"/>
                  </a:schemeClr>
                </a:solidFill>
              </a:rPr>
              <a:t>vidéos</a:t>
            </a:r>
            <a:r>
              <a:rPr lang="en-US" sz="2800" dirty="0">
                <a:solidFill>
                  <a:schemeClr val="bg2">
                    <a:lumMod val="50000"/>
                  </a:schemeClr>
                </a:solidFill>
              </a:rPr>
              <a:t> </a:t>
            </a:r>
          </a:p>
        </p:txBody>
      </p:sp>
      <p:sp>
        <p:nvSpPr>
          <p:cNvPr id="3" name="ZoneTexte 2">
            <a:extLst>
              <a:ext uri="{FF2B5EF4-FFF2-40B4-BE49-F238E27FC236}">
                <a16:creationId xmlns:a16="http://schemas.microsoft.com/office/drawing/2014/main" id="{FC04228D-4F98-FE1E-F180-24E2B541869E}"/>
              </a:ext>
            </a:extLst>
          </p:cNvPr>
          <p:cNvSpPr txBox="1"/>
          <p:nvPr/>
        </p:nvSpPr>
        <p:spPr>
          <a:xfrm>
            <a:off x="883858" y="1299775"/>
            <a:ext cx="7376279" cy="1384995"/>
          </a:xfrm>
          <a:prstGeom prst="rect">
            <a:avLst/>
          </a:prstGeom>
          <a:noFill/>
        </p:spPr>
        <p:txBody>
          <a:bodyPr wrap="square">
            <a:spAutoFit/>
          </a:bodyPr>
          <a:lstStyle/>
          <a:p>
            <a:pPr algn="l"/>
            <a:r>
              <a:rPr lang="fr-FR" b="1" i="0" dirty="0">
                <a:solidFill>
                  <a:schemeClr val="bg2">
                    <a:lumMod val="75000"/>
                  </a:schemeClr>
                </a:solidFill>
                <a:effectLst/>
                <a:latin typeface="+mj-lt"/>
              </a:rPr>
              <a:t>À quelle fréquence vos vidéos sont-elles vues jusqu’au bout ? </a:t>
            </a:r>
          </a:p>
          <a:p>
            <a:pPr algn="l"/>
            <a:endParaRPr lang="fr-FR" b="1" dirty="0">
              <a:solidFill>
                <a:schemeClr val="bg2">
                  <a:lumMod val="75000"/>
                </a:schemeClr>
              </a:solidFill>
              <a:latin typeface="+mj-lt"/>
            </a:endParaRPr>
          </a:p>
          <a:p>
            <a:pPr algn="l"/>
            <a:r>
              <a:rPr lang="fr-FR" b="1" i="0" dirty="0">
                <a:solidFill>
                  <a:schemeClr val="bg2">
                    <a:lumMod val="75000"/>
                  </a:schemeClr>
                </a:solidFill>
                <a:effectLst/>
                <a:latin typeface="+mj-lt"/>
              </a:rPr>
              <a:t>Cet indicateur permet de s’assurer que vous créez du contenu de qualité, qui parle à votre public</a:t>
            </a:r>
          </a:p>
          <a:p>
            <a:pPr algn="l"/>
            <a:endParaRPr lang="fr-FR" b="1" i="0" dirty="0">
              <a:solidFill>
                <a:schemeClr val="bg2">
                  <a:lumMod val="75000"/>
                </a:schemeClr>
              </a:solidFill>
              <a:effectLst/>
              <a:latin typeface="+mj-lt"/>
            </a:endParaRPr>
          </a:p>
          <a:p>
            <a:pPr algn="l"/>
            <a:r>
              <a:rPr lang="fr-FR" b="1" i="0" dirty="0">
                <a:solidFill>
                  <a:schemeClr val="bg2">
                    <a:lumMod val="75000"/>
                  </a:schemeClr>
                </a:solidFill>
                <a:effectLst/>
                <a:latin typeface="+mj-lt"/>
              </a:rPr>
              <a:t>Le taux de complétion des vidéos est un signal</a:t>
            </a:r>
            <a:r>
              <a:rPr lang="fr-FR" b="1" u="sng" dirty="0">
                <a:solidFill>
                  <a:schemeClr val="bg2">
                    <a:lumMod val="75000"/>
                  </a:schemeClr>
                </a:solidFill>
                <a:latin typeface="+mj-lt"/>
              </a:rPr>
              <a:t> </a:t>
            </a:r>
            <a:r>
              <a:rPr lang="fr-FR" b="1" u="sng" dirty="0">
                <a:solidFill>
                  <a:schemeClr val="bg2">
                    <a:lumMod val="50000"/>
                  </a:schemeClr>
                </a:solidFill>
                <a:latin typeface="+mj-lt"/>
              </a:rPr>
              <a:t>clé pour de nombreux algorithmes</a:t>
            </a:r>
            <a:endParaRPr lang="fr-FR" b="1" i="0" dirty="0">
              <a:solidFill>
                <a:schemeClr val="bg2">
                  <a:lumMod val="75000"/>
                </a:schemeClr>
              </a:solidFill>
              <a:effectLst/>
              <a:latin typeface="+mj-lt"/>
            </a:endParaRPr>
          </a:p>
        </p:txBody>
      </p:sp>
      <p:sp>
        <p:nvSpPr>
          <p:cNvPr id="5" name="ZoneTexte 4">
            <a:extLst>
              <a:ext uri="{FF2B5EF4-FFF2-40B4-BE49-F238E27FC236}">
                <a16:creationId xmlns:a16="http://schemas.microsoft.com/office/drawing/2014/main" id="{85C3EF85-A99D-76C0-3DDC-E64ADD28B154}"/>
              </a:ext>
            </a:extLst>
          </p:cNvPr>
          <p:cNvSpPr txBox="1"/>
          <p:nvPr/>
        </p:nvSpPr>
        <p:spPr>
          <a:xfrm>
            <a:off x="883858" y="4343956"/>
            <a:ext cx="1724259" cy="276999"/>
          </a:xfrm>
          <a:prstGeom prst="rect">
            <a:avLst/>
          </a:prstGeom>
          <a:noFill/>
        </p:spPr>
        <p:txBody>
          <a:bodyPr wrap="square">
            <a:spAutoFit/>
          </a:bodyPr>
          <a:lstStyle/>
          <a:p>
            <a:pPr algn="l"/>
            <a:r>
              <a:rPr lang="fr-FR" sz="1200" b="1" i="1" dirty="0">
                <a:solidFill>
                  <a:schemeClr val="bg2">
                    <a:lumMod val="50000"/>
                  </a:schemeClr>
                </a:solidFill>
                <a:effectLst/>
                <a:latin typeface="+mj-lt"/>
              </a:rPr>
              <a:t>Source : </a:t>
            </a:r>
            <a:r>
              <a:rPr lang="fr-FR" sz="1200" b="1" i="1" dirty="0" err="1">
                <a:solidFill>
                  <a:schemeClr val="bg2">
                    <a:lumMod val="50000"/>
                  </a:schemeClr>
                </a:solidFill>
                <a:effectLst/>
                <a:latin typeface="+mj-lt"/>
              </a:rPr>
              <a:t>Hootsuite</a:t>
            </a:r>
            <a:endParaRPr lang="fr-FR" sz="1200" b="1" i="1" dirty="0">
              <a:solidFill>
                <a:schemeClr val="bg2">
                  <a:lumMod val="50000"/>
                </a:schemeClr>
              </a:solidFill>
              <a:effectLst/>
              <a:latin typeface="+mj-lt"/>
            </a:endParaRPr>
          </a:p>
        </p:txBody>
      </p:sp>
    </p:spTree>
    <p:extLst>
      <p:ext uri="{BB962C8B-B14F-4D97-AF65-F5344CB8AC3E}">
        <p14:creationId xmlns:p14="http://schemas.microsoft.com/office/powerpoint/2010/main" val="28075826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54"/>
        <p:cNvGrpSpPr/>
        <p:nvPr/>
      </p:nvGrpSpPr>
      <p:grpSpPr>
        <a:xfrm>
          <a:off x="0" y="0"/>
          <a:ext cx="0" cy="0"/>
          <a:chOff x="0" y="0"/>
          <a:chExt cx="0" cy="0"/>
        </a:xfrm>
      </p:grpSpPr>
      <p:sp>
        <p:nvSpPr>
          <p:cNvPr id="7" name="Google Shape;1055;p27">
            <a:extLst>
              <a:ext uri="{FF2B5EF4-FFF2-40B4-BE49-F238E27FC236}">
                <a16:creationId xmlns:a16="http://schemas.microsoft.com/office/drawing/2014/main" id="{4ECAF85B-81DE-2447-F7A9-3DBDCED35A74}"/>
              </a:ext>
            </a:extLst>
          </p:cNvPr>
          <p:cNvSpPr txBox="1">
            <a:spLocks/>
          </p:cNvSpPr>
          <p:nvPr/>
        </p:nvSpPr>
        <p:spPr>
          <a:xfrm>
            <a:off x="453148" y="390256"/>
            <a:ext cx="8237700" cy="218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RPr/>
            </a:defPPr>
            <a:lvl1pPr algn="ctr">
              <a:buClr>
                <a:schemeClr val="dk1"/>
              </a:buClr>
              <a:buSzPts val="2400"/>
              <a:buFont typeface="Fira Sans Extra Condensed SemiBold"/>
              <a:buNone/>
              <a:defRPr sz="2400">
                <a:solidFill>
                  <a:schemeClr val="bg2">
                    <a:lumMod val="75000"/>
                  </a:schemeClr>
                </a:solidFill>
                <a:latin typeface="Fira Sans Extra Condensed SemiBold"/>
                <a:ea typeface="Fira Sans Extra Condensed SemiBold"/>
                <a:cs typeface="Fira Sans Extra Condensed SemiBold"/>
              </a:defRPr>
            </a:lvl1pPr>
            <a:lvl2pPr algn="ctr">
              <a:spcBef>
                <a:spcPts val="1600"/>
              </a:spcBef>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2pPr>
            <a:lvl3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3pPr>
            <a:lvl4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4pPr>
            <a:lvl5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5pPr>
            <a:lvl6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6pPr>
            <a:lvl7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7pPr>
            <a:lvl8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8pPr>
            <a:lvl9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9pPr>
          </a:lstStyle>
          <a:p>
            <a:r>
              <a:rPr lang="en-US" sz="2800" dirty="0" err="1">
                <a:solidFill>
                  <a:schemeClr val="bg2">
                    <a:lumMod val="50000"/>
                  </a:schemeClr>
                </a:solidFill>
              </a:rPr>
              <a:t>Taux</a:t>
            </a:r>
            <a:r>
              <a:rPr lang="en-US" sz="2800" dirty="0">
                <a:solidFill>
                  <a:schemeClr val="bg2">
                    <a:lumMod val="50000"/>
                  </a:schemeClr>
                </a:solidFill>
              </a:rPr>
              <a:t> de satisfaction client (CSAT)</a:t>
            </a:r>
          </a:p>
        </p:txBody>
      </p:sp>
      <p:sp>
        <p:nvSpPr>
          <p:cNvPr id="3" name="ZoneTexte 2">
            <a:extLst>
              <a:ext uri="{FF2B5EF4-FFF2-40B4-BE49-F238E27FC236}">
                <a16:creationId xmlns:a16="http://schemas.microsoft.com/office/drawing/2014/main" id="{FC04228D-4F98-FE1E-F180-24E2B541869E}"/>
              </a:ext>
            </a:extLst>
          </p:cNvPr>
          <p:cNvSpPr txBox="1"/>
          <p:nvPr/>
        </p:nvSpPr>
        <p:spPr>
          <a:xfrm>
            <a:off x="883858" y="831145"/>
            <a:ext cx="7376279" cy="2970044"/>
          </a:xfrm>
          <a:prstGeom prst="rect">
            <a:avLst/>
          </a:prstGeom>
          <a:noFill/>
        </p:spPr>
        <p:txBody>
          <a:bodyPr wrap="square">
            <a:spAutoFit/>
          </a:bodyPr>
          <a:lstStyle/>
          <a:p>
            <a:pPr marL="171450" indent="-171450" algn="l">
              <a:buFont typeface="Wingdings" panose="05000000000000000000" pitchFamily="2" charset="2"/>
              <a:buChar char="v"/>
            </a:pPr>
            <a:r>
              <a:rPr lang="fr-FR" sz="1100" b="1" i="0" dirty="0">
                <a:solidFill>
                  <a:schemeClr val="bg2">
                    <a:lumMod val="75000"/>
                  </a:schemeClr>
                </a:solidFill>
                <a:effectLst/>
                <a:latin typeface="+mj-lt"/>
              </a:rPr>
              <a:t>Les indicateurs de satisfaction client ne se limitent pas au délai et aux taux de réponse</a:t>
            </a:r>
          </a:p>
          <a:p>
            <a:pPr marL="171450" indent="-171450" algn="l">
              <a:buFont typeface="Wingdings" panose="05000000000000000000" pitchFamily="2" charset="2"/>
              <a:buChar char="v"/>
            </a:pPr>
            <a:endParaRPr lang="fr-FR" sz="1100" b="1" dirty="0">
              <a:solidFill>
                <a:schemeClr val="bg2">
                  <a:lumMod val="75000"/>
                </a:schemeClr>
              </a:solidFill>
              <a:latin typeface="+mj-lt"/>
            </a:endParaRPr>
          </a:p>
          <a:p>
            <a:pPr marL="171450" indent="-171450" algn="l">
              <a:buFont typeface="Wingdings" panose="05000000000000000000" pitchFamily="2" charset="2"/>
              <a:buChar char="v"/>
            </a:pPr>
            <a:r>
              <a:rPr lang="fr-FR" sz="1100" b="1" i="0" dirty="0">
                <a:solidFill>
                  <a:schemeClr val="bg2">
                    <a:lumMod val="75000"/>
                  </a:schemeClr>
                </a:solidFill>
                <a:effectLst/>
                <a:latin typeface="+mj-lt"/>
              </a:rPr>
              <a:t>Le CSAT est un indicateur qui mesure le degré de satisfaction de vos clients envers votre produit ou votre service</a:t>
            </a:r>
          </a:p>
          <a:p>
            <a:pPr marL="171450" indent="-171450" algn="l">
              <a:buFont typeface="Wingdings" panose="05000000000000000000" pitchFamily="2" charset="2"/>
              <a:buChar char="v"/>
            </a:pPr>
            <a:endParaRPr lang="fr-FR" sz="1100" b="1" i="0" dirty="0">
              <a:solidFill>
                <a:schemeClr val="bg2">
                  <a:lumMod val="75000"/>
                </a:schemeClr>
              </a:solidFill>
              <a:effectLst/>
              <a:latin typeface="+mj-lt"/>
            </a:endParaRPr>
          </a:p>
          <a:p>
            <a:pPr marL="171450" indent="-171450" algn="l">
              <a:buFont typeface="Wingdings" panose="05000000000000000000" pitchFamily="2" charset="2"/>
              <a:buChar char="v"/>
            </a:pPr>
            <a:r>
              <a:rPr lang="fr-FR" sz="1100" b="1" i="0" dirty="0">
                <a:solidFill>
                  <a:schemeClr val="bg2">
                    <a:lumMod val="75000"/>
                  </a:schemeClr>
                </a:solidFill>
                <a:effectLst/>
                <a:latin typeface="+mj-lt"/>
              </a:rPr>
              <a:t>Généralement, il est calculé sur la base de la réponse à une unique question très simple : Comment jugez-vous votre degré de satisfaction global ? Dans notre cas, il permet de mesurer la satisfaction envers le service client sur les médias sociaux</a:t>
            </a:r>
          </a:p>
          <a:p>
            <a:pPr marL="171450" indent="-171450" algn="l">
              <a:buFont typeface="Wingdings" panose="05000000000000000000" pitchFamily="2" charset="2"/>
              <a:buChar char="v"/>
            </a:pPr>
            <a:endParaRPr lang="fr-FR" sz="1100" b="1" i="0" dirty="0">
              <a:solidFill>
                <a:schemeClr val="bg2">
                  <a:lumMod val="75000"/>
                </a:schemeClr>
              </a:solidFill>
              <a:effectLst/>
              <a:latin typeface="+mj-lt"/>
            </a:endParaRPr>
          </a:p>
          <a:p>
            <a:pPr marL="171450" indent="-171450" algn="l">
              <a:buFont typeface="Wingdings" panose="05000000000000000000" pitchFamily="2" charset="2"/>
              <a:buChar char="v"/>
            </a:pPr>
            <a:r>
              <a:rPr lang="fr-FR" sz="1100" b="1" i="0" dirty="0">
                <a:solidFill>
                  <a:schemeClr val="bg2">
                    <a:lumMod val="75000"/>
                  </a:schemeClr>
                </a:solidFill>
                <a:effectLst/>
                <a:latin typeface="+mj-lt"/>
              </a:rPr>
              <a:t>C’est pour cette raison qu’autant de marques vous demandent d’évaluer votre expérience à la fin d’une interaction avec un agent du service client</a:t>
            </a:r>
          </a:p>
          <a:p>
            <a:pPr marL="171450" indent="-171450" algn="l">
              <a:buFont typeface="Wingdings" panose="05000000000000000000" pitchFamily="2" charset="2"/>
              <a:buChar char="v"/>
            </a:pPr>
            <a:endParaRPr lang="fr-FR" sz="1100" b="1" i="0" dirty="0">
              <a:solidFill>
                <a:schemeClr val="bg2">
                  <a:lumMod val="75000"/>
                </a:schemeClr>
              </a:solidFill>
              <a:effectLst/>
              <a:latin typeface="+mj-lt"/>
            </a:endParaRPr>
          </a:p>
          <a:p>
            <a:pPr marL="171450" indent="-171450" algn="l">
              <a:buFont typeface="Wingdings" panose="05000000000000000000" pitchFamily="2" charset="2"/>
              <a:buChar char="v"/>
            </a:pPr>
            <a:r>
              <a:rPr lang="fr-FR" sz="1100" b="1" i="0" dirty="0">
                <a:solidFill>
                  <a:schemeClr val="bg2">
                    <a:lumMod val="75000"/>
                  </a:schemeClr>
                </a:solidFill>
                <a:effectLst/>
                <a:latin typeface="+mj-lt"/>
              </a:rPr>
              <a:t>Créez une enquête d’une question demandant à vos clients de noter leur satisfaction envers votre service client et envoyez-la sur le même canal que celui utilisé pour l’interaction</a:t>
            </a:r>
            <a:endParaRPr lang="fr-FR" sz="1100" b="1" u="sng" dirty="0">
              <a:solidFill>
                <a:schemeClr val="bg2">
                  <a:lumMod val="75000"/>
                </a:schemeClr>
              </a:solidFill>
              <a:latin typeface="+mj-lt"/>
            </a:endParaRPr>
          </a:p>
          <a:p>
            <a:pPr marL="171450" indent="-171450" algn="l">
              <a:buFont typeface="Wingdings" panose="05000000000000000000" pitchFamily="2" charset="2"/>
              <a:buChar char="v"/>
            </a:pPr>
            <a:endParaRPr lang="fr-FR" sz="1100" b="1" i="0" dirty="0">
              <a:solidFill>
                <a:schemeClr val="bg2">
                  <a:lumMod val="75000"/>
                </a:schemeClr>
              </a:solidFill>
              <a:effectLst/>
              <a:latin typeface="+mj-lt"/>
            </a:endParaRPr>
          </a:p>
          <a:p>
            <a:pPr marL="171450" indent="-171450" algn="l">
              <a:buFont typeface="Wingdings" panose="05000000000000000000" pitchFamily="2" charset="2"/>
              <a:buChar char="v"/>
            </a:pPr>
            <a:r>
              <a:rPr lang="fr-FR" sz="1100" b="1" i="0" dirty="0">
                <a:solidFill>
                  <a:schemeClr val="bg2">
                    <a:lumMod val="75000"/>
                  </a:schemeClr>
                </a:solidFill>
                <a:effectLst/>
                <a:latin typeface="+mj-lt"/>
              </a:rPr>
              <a:t>Faites la somme de tous les scores obtenus et divisez-la par le nombre de réponses. Multipliez ce chiffre par 100 pour obtenir votre score CSAT sous forme de pourcentage.</a:t>
            </a:r>
          </a:p>
        </p:txBody>
      </p:sp>
      <p:pic>
        <p:nvPicPr>
          <p:cNvPr id="4" name="Image 3">
            <a:extLst>
              <a:ext uri="{FF2B5EF4-FFF2-40B4-BE49-F238E27FC236}">
                <a16:creationId xmlns:a16="http://schemas.microsoft.com/office/drawing/2014/main" id="{4E04D61A-BB62-C277-22A8-4EB5FBF230E6}"/>
              </a:ext>
            </a:extLst>
          </p:cNvPr>
          <p:cNvPicPr>
            <a:picLocks noChangeAspect="1"/>
          </p:cNvPicPr>
          <p:nvPr/>
        </p:nvPicPr>
        <p:blipFill>
          <a:blip r:embed="rId3"/>
          <a:stretch>
            <a:fillRect/>
          </a:stretch>
        </p:blipFill>
        <p:spPr>
          <a:xfrm>
            <a:off x="2390772" y="3995559"/>
            <a:ext cx="4362450" cy="723900"/>
          </a:xfrm>
          <a:prstGeom prst="rect">
            <a:avLst/>
          </a:prstGeom>
        </p:spPr>
      </p:pic>
      <p:sp>
        <p:nvSpPr>
          <p:cNvPr id="5" name="ZoneTexte 4">
            <a:extLst>
              <a:ext uri="{FF2B5EF4-FFF2-40B4-BE49-F238E27FC236}">
                <a16:creationId xmlns:a16="http://schemas.microsoft.com/office/drawing/2014/main" id="{31AFE04E-4CA2-DE3B-586A-EA99C50532EB}"/>
              </a:ext>
            </a:extLst>
          </p:cNvPr>
          <p:cNvSpPr txBox="1"/>
          <p:nvPr/>
        </p:nvSpPr>
        <p:spPr>
          <a:xfrm>
            <a:off x="883858" y="4775329"/>
            <a:ext cx="1724259" cy="276999"/>
          </a:xfrm>
          <a:prstGeom prst="rect">
            <a:avLst/>
          </a:prstGeom>
          <a:noFill/>
        </p:spPr>
        <p:txBody>
          <a:bodyPr wrap="square">
            <a:spAutoFit/>
          </a:bodyPr>
          <a:lstStyle/>
          <a:p>
            <a:pPr algn="l"/>
            <a:r>
              <a:rPr lang="fr-FR" sz="1200" b="1" i="1" dirty="0">
                <a:solidFill>
                  <a:schemeClr val="bg2">
                    <a:lumMod val="50000"/>
                  </a:schemeClr>
                </a:solidFill>
                <a:effectLst/>
                <a:latin typeface="+mj-lt"/>
              </a:rPr>
              <a:t>Source : </a:t>
            </a:r>
            <a:r>
              <a:rPr lang="fr-FR" sz="1200" b="1" i="1" dirty="0" err="1">
                <a:solidFill>
                  <a:schemeClr val="bg2">
                    <a:lumMod val="50000"/>
                  </a:schemeClr>
                </a:solidFill>
                <a:effectLst/>
                <a:latin typeface="+mj-lt"/>
              </a:rPr>
              <a:t>Hootsuite</a:t>
            </a:r>
            <a:endParaRPr lang="fr-FR" sz="1200" b="1" i="1" dirty="0">
              <a:solidFill>
                <a:schemeClr val="bg2">
                  <a:lumMod val="50000"/>
                </a:schemeClr>
              </a:solidFill>
              <a:effectLst/>
              <a:latin typeface="+mj-lt"/>
            </a:endParaRPr>
          </a:p>
        </p:txBody>
      </p:sp>
    </p:spTree>
    <p:extLst>
      <p:ext uri="{BB962C8B-B14F-4D97-AF65-F5344CB8AC3E}">
        <p14:creationId xmlns:p14="http://schemas.microsoft.com/office/powerpoint/2010/main" val="15180956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54"/>
        <p:cNvGrpSpPr/>
        <p:nvPr/>
      </p:nvGrpSpPr>
      <p:grpSpPr>
        <a:xfrm>
          <a:off x="0" y="0"/>
          <a:ext cx="0" cy="0"/>
          <a:chOff x="0" y="0"/>
          <a:chExt cx="0" cy="0"/>
        </a:xfrm>
      </p:grpSpPr>
      <p:sp>
        <p:nvSpPr>
          <p:cNvPr id="7" name="Google Shape;1055;p27">
            <a:extLst>
              <a:ext uri="{FF2B5EF4-FFF2-40B4-BE49-F238E27FC236}">
                <a16:creationId xmlns:a16="http://schemas.microsoft.com/office/drawing/2014/main" id="{4ECAF85B-81DE-2447-F7A9-3DBDCED35A74}"/>
              </a:ext>
            </a:extLst>
          </p:cNvPr>
          <p:cNvSpPr txBox="1">
            <a:spLocks/>
          </p:cNvSpPr>
          <p:nvPr/>
        </p:nvSpPr>
        <p:spPr>
          <a:xfrm>
            <a:off x="453148" y="390256"/>
            <a:ext cx="8237700" cy="218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RPr/>
            </a:defPPr>
            <a:lvl1pPr algn="ctr">
              <a:buClr>
                <a:schemeClr val="dk1"/>
              </a:buClr>
              <a:buSzPts val="2400"/>
              <a:buFont typeface="Fira Sans Extra Condensed SemiBold"/>
              <a:buNone/>
              <a:defRPr sz="2400">
                <a:solidFill>
                  <a:schemeClr val="bg2">
                    <a:lumMod val="75000"/>
                  </a:schemeClr>
                </a:solidFill>
                <a:latin typeface="Fira Sans Extra Condensed SemiBold"/>
                <a:ea typeface="Fira Sans Extra Condensed SemiBold"/>
                <a:cs typeface="Fira Sans Extra Condensed SemiBold"/>
              </a:defRPr>
            </a:lvl1pPr>
            <a:lvl2pPr algn="ctr">
              <a:spcBef>
                <a:spcPts val="1600"/>
              </a:spcBef>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2pPr>
            <a:lvl3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3pPr>
            <a:lvl4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4pPr>
            <a:lvl5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5pPr>
            <a:lvl6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6pPr>
            <a:lvl7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7pPr>
            <a:lvl8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8pPr>
            <a:lvl9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9pPr>
          </a:lstStyle>
          <a:p>
            <a:r>
              <a:rPr lang="en-US" sz="2800" dirty="0">
                <a:solidFill>
                  <a:schemeClr val="bg2">
                    <a:lumMod val="50000"/>
                  </a:schemeClr>
                </a:solidFill>
              </a:rPr>
              <a:t>Net promoter score (NPS)</a:t>
            </a:r>
          </a:p>
        </p:txBody>
      </p:sp>
      <p:sp>
        <p:nvSpPr>
          <p:cNvPr id="3" name="ZoneTexte 2">
            <a:extLst>
              <a:ext uri="{FF2B5EF4-FFF2-40B4-BE49-F238E27FC236}">
                <a16:creationId xmlns:a16="http://schemas.microsoft.com/office/drawing/2014/main" id="{FC04228D-4F98-FE1E-F180-24E2B541869E}"/>
              </a:ext>
            </a:extLst>
          </p:cNvPr>
          <p:cNvSpPr txBox="1"/>
          <p:nvPr/>
        </p:nvSpPr>
        <p:spPr>
          <a:xfrm>
            <a:off x="883858" y="716845"/>
            <a:ext cx="7376279" cy="3139321"/>
          </a:xfrm>
          <a:prstGeom prst="rect">
            <a:avLst/>
          </a:prstGeom>
          <a:noFill/>
        </p:spPr>
        <p:txBody>
          <a:bodyPr wrap="square">
            <a:spAutoFit/>
          </a:bodyPr>
          <a:lstStyle/>
          <a:p>
            <a:pPr marL="171450" indent="-171450" algn="l">
              <a:buFont typeface="Wingdings" panose="05000000000000000000" pitchFamily="2" charset="2"/>
              <a:buChar char="v"/>
            </a:pPr>
            <a:r>
              <a:rPr lang="fr-FR" sz="1100" b="1" i="0" dirty="0">
                <a:solidFill>
                  <a:schemeClr val="bg2">
                    <a:lumMod val="75000"/>
                  </a:schemeClr>
                </a:solidFill>
                <a:effectLst/>
                <a:latin typeface="+mj-lt"/>
              </a:rPr>
              <a:t>Le Net </a:t>
            </a:r>
            <a:r>
              <a:rPr lang="fr-FR" sz="1100" b="1" i="0" dirty="0" err="1">
                <a:solidFill>
                  <a:schemeClr val="bg2">
                    <a:lumMod val="75000"/>
                  </a:schemeClr>
                </a:solidFill>
                <a:effectLst/>
                <a:latin typeface="+mj-lt"/>
              </a:rPr>
              <a:t>promoter</a:t>
            </a:r>
            <a:r>
              <a:rPr lang="fr-FR" sz="1100" b="1" i="0" dirty="0">
                <a:solidFill>
                  <a:schemeClr val="bg2">
                    <a:lumMod val="75000"/>
                  </a:schemeClr>
                </a:solidFill>
                <a:effectLst/>
                <a:latin typeface="+mj-lt"/>
              </a:rPr>
              <a:t> score, ou NPS, est un indicateur qui mesure la fidélité des clients</a:t>
            </a:r>
          </a:p>
          <a:p>
            <a:pPr marL="171450" indent="-171450" algn="l">
              <a:buFont typeface="Wingdings" panose="05000000000000000000" pitchFamily="2" charset="2"/>
              <a:buChar char="v"/>
            </a:pPr>
            <a:endParaRPr lang="fr-FR" sz="1100" b="1" i="0" dirty="0">
              <a:solidFill>
                <a:schemeClr val="bg2">
                  <a:lumMod val="75000"/>
                </a:schemeClr>
              </a:solidFill>
              <a:effectLst/>
              <a:latin typeface="+mj-lt"/>
            </a:endParaRPr>
          </a:p>
          <a:p>
            <a:pPr marL="171450" indent="-171450" algn="l">
              <a:buFont typeface="Wingdings" panose="05000000000000000000" pitchFamily="2" charset="2"/>
              <a:buChar char="v"/>
            </a:pPr>
            <a:r>
              <a:rPr lang="fr-FR" sz="1100" b="1" i="0" dirty="0">
                <a:solidFill>
                  <a:schemeClr val="bg2">
                    <a:lumMod val="75000"/>
                  </a:schemeClr>
                </a:solidFill>
                <a:effectLst/>
                <a:latin typeface="+mj-lt"/>
              </a:rPr>
              <a:t>À la différence du CSAT, le NPS présente une bonne valeur prédictive de l’évolution de la relation client. Il est basé sur une seule question, formulée de manière bien précise : quelle est la probabilité que vous recommandiez notre [entreprise/produit/service] à un proche ?</a:t>
            </a:r>
          </a:p>
          <a:p>
            <a:pPr marL="171450" indent="-171450" algn="l">
              <a:buFont typeface="Wingdings" panose="05000000000000000000" pitchFamily="2" charset="2"/>
              <a:buChar char="v"/>
            </a:pPr>
            <a:endParaRPr lang="fr-FR" sz="1100" b="1" i="0" dirty="0">
              <a:solidFill>
                <a:schemeClr val="bg2">
                  <a:lumMod val="75000"/>
                </a:schemeClr>
              </a:solidFill>
              <a:effectLst/>
              <a:latin typeface="+mj-lt"/>
            </a:endParaRPr>
          </a:p>
          <a:p>
            <a:pPr marL="171450" indent="-171450" algn="l">
              <a:buFont typeface="Wingdings" panose="05000000000000000000" pitchFamily="2" charset="2"/>
              <a:buChar char="v"/>
            </a:pPr>
            <a:r>
              <a:rPr lang="fr-FR" sz="1100" b="1" i="0" dirty="0">
                <a:solidFill>
                  <a:schemeClr val="bg2">
                    <a:lumMod val="75000"/>
                  </a:schemeClr>
                </a:solidFill>
                <a:effectLst/>
                <a:latin typeface="+mj-lt"/>
              </a:rPr>
              <a:t>Les clients doivent répondre sur une échelle de 0 à 10. Selon leur réponse, ils sont ensuite placés dans l’une des trois catégories suivantes :</a:t>
            </a:r>
          </a:p>
          <a:p>
            <a:pPr marL="171450" indent="-171450" algn="l">
              <a:buFont typeface="Wingdings" panose="05000000000000000000" pitchFamily="2" charset="2"/>
              <a:buChar char="v"/>
            </a:pPr>
            <a:endParaRPr lang="fr-FR" sz="1100" b="1" i="0" dirty="0">
              <a:solidFill>
                <a:schemeClr val="bg2">
                  <a:lumMod val="75000"/>
                </a:schemeClr>
              </a:solidFill>
              <a:effectLst/>
              <a:latin typeface="+mj-lt"/>
            </a:endParaRPr>
          </a:p>
          <a:p>
            <a:pPr marL="171450" indent="-171450" algn="l">
              <a:buFont typeface="Wingdings" panose="05000000000000000000" pitchFamily="2" charset="2"/>
              <a:buChar char="v"/>
            </a:pPr>
            <a:r>
              <a:rPr lang="fr-FR" sz="1100" b="1" i="0" dirty="0">
                <a:solidFill>
                  <a:schemeClr val="bg2">
                    <a:lumMod val="75000"/>
                  </a:schemeClr>
                </a:solidFill>
                <a:effectLst/>
                <a:latin typeface="+mj-lt"/>
              </a:rPr>
              <a:t>Détracteurs (0 à 6)</a:t>
            </a:r>
          </a:p>
          <a:p>
            <a:pPr marL="171450" indent="-171450" algn="l">
              <a:buFont typeface="Wingdings" panose="05000000000000000000" pitchFamily="2" charset="2"/>
              <a:buChar char="v"/>
            </a:pPr>
            <a:r>
              <a:rPr lang="fr-FR" sz="1100" b="1" i="0" dirty="0">
                <a:solidFill>
                  <a:schemeClr val="bg2">
                    <a:lumMod val="75000"/>
                  </a:schemeClr>
                </a:solidFill>
                <a:effectLst/>
                <a:latin typeface="+mj-lt"/>
              </a:rPr>
              <a:t>Passifs (7 ou 8)</a:t>
            </a:r>
          </a:p>
          <a:p>
            <a:pPr marL="171450" indent="-171450" algn="l">
              <a:buFont typeface="Wingdings" panose="05000000000000000000" pitchFamily="2" charset="2"/>
              <a:buChar char="v"/>
            </a:pPr>
            <a:r>
              <a:rPr lang="fr-FR" sz="1100" b="1" i="0" dirty="0">
                <a:solidFill>
                  <a:schemeClr val="bg2">
                    <a:lumMod val="75000"/>
                  </a:schemeClr>
                </a:solidFill>
                <a:effectLst/>
                <a:latin typeface="+mj-lt"/>
              </a:rPr>
              <a:t>Promoteurs (9 ou 10)</a:t>
            </a:r>
          </a:p>
          <a:p>
            <a:pPr marL="171450" indent="-171450" algn="l">
              <a:buFont typeface="Wingdings" panose="05000000000000000000" pitchFamily="2" charset="2"/>
              <a:buChar char="v"/>
            </a:pPr>
            <a:endParaRPr lang="fr-FR" sz="1100" b="1" i="0" dirty="0">
              <a:solidFill>
                <a:schemeClr val="bg2">
                  <a:lumMod val="75000"/>
                </a:schemeClr>
              </a:solidFill>
              <a:effectLst/>
              <a:latin typeface="+mj-lt"/>
            </a:endParaRPr>
          </a:p>
          <a:p>
            <a:pPr marL="171450" indent="-171450" algn="l">
              <a:buFont typeface="Wingdings" panose="05000000000000000000" pitchFamily="2" charset="2"/>
              <a:buChar char="v"/>
            </a:pPr>
            <a:r>
              <a:rPr lang="fr-FR" sz="1100" b="1" i="0" dirty="0">
                <a:solidFill>
                  <a:schemeClr val="bg2">
                    <a:lumMod val="75000"/>
                  </a:schemeClr>
                </a:solidFill>
                <a:effectLst/>
                <a:latin typeface="+mj-lt"/>
              </a:rPr>
              <a:t>Le NPS est un indicateur unique, car il mesure à la fois la satisfaction client et le potentiel de ventes futures. Il s’agit ainsi d’un indicateur précieux et de référence pour les entreprises de toutes tailles</a:t>
            </a:r>
          </a:p>
          <a:p>
            <a:pPr marL="171450" indent="-171450" algn="l">
              <a:buFont typeface="Wingdings" panose="05000000000000000000" pitchFamily="2" charset="2"/>
              <a:buChar char="v"/>
            </a:pPr>
            <a:endParaRPr lang="fr-FR" sz="1100" b="1" i="0" dirty="0">
              <a:solidFill>
                <a:schemeClr val="bg2">
                  <a:lumMod val="75000"/>
                </a:schemeClr>
              </a:solidFill>
              <a:effectLst/>
              <a:latin typeface="+mj-lt"/>
            </a:endParaRPr>
          </a:p>
          <a:p>
            <a:pPr marL="171450" indent="-171450" algn="l">
              <a:buFont typeface="Wingdings" panose="05000000000000000000" pitchFamily="2" charset="2"/>
              <a:buChar char="v"/>
            </a:pPr>
            <a:r>
              <a:rPr lang="fr-FR" sz="1100" b="1" i="0" dirty="0">
                <a:solidFill>
                  <a:schemeClr val="bg2">
                    <a:lumMod val="75000"/>
                  </a:schemeClr>
                </a:solidFill>
                <a:effectLst/>
                <a:latin typeface="+mj-lt"/>
              </a:rPr>
              <a:t>Pour calculer le NPS, soustrayez le nombre de promoteurs du nombre de détracteurs. Divisez le chiffre obtenu par le nombre total de répondants, puis multipliez le résultat par 100</a:t>
            </a:r>
          </a:p>
        </p:txBody>
      </p:sp>
      <p:pic>
        <p:nvPicPr>
          <p:cNvPr id="5" name="Image 4">
            <a:extLst>
              <a:ext uri="{FF2B5EF4-FFF2-40B4-BE49-F238E27FC236}">
                <a16:creationId xmlns:a16="http://schemas.microsoft.com/office/drawing/2014/main" id="{2E61A765-2430-C886-63EB-60656E5FEBAD}"/>
              </a:ext>
            </a:extLst>
          </p:cNvPr>
          <p:cNvPicPr>
            <a:picLocks noChangeAspect="1"/>
          </p:cNvPicPr>
          <p:nvPr/>
        </p:nvPicPr>
        <p:blipFill>
          <a:blip r:embed="rId3"/>
          <a:stretch>
            <a:fillRect/>
          </a:stretch>
        </p:blipFill>
        <p:spPr>
          <a:xfrm>
            <a:off x="2490784" y="3867596"/>
            <a:ext cx="4162425" cy="847725"/>
          </a:xfrm>
          <a:prstGeom prst="rect">
            <a:avLst/>
          </a:prstGeom>
        </p:spPr>
      </p:pic>
      <p:sp>
        <p:nvSpPr>
          <p:cNvPr id="6" name="ZoneTexte 5">
            <a:extLst>
              <a:ext uri="{FF2B5EF4-FFF2-40B4-BE49-F238E27FC236}">
                <a16:creationId xmlns:a16="http://schemas.microsoft.com/office/drawing/2014/main" id="{4128EA8E-7098-F20A-B83A-91F8C11B6162}"/>
              </a:ext>
            </a:extLst>
          </p:cNvPr>
          <p:cNvSpPr txBox="1"/>
          <p:nvPr/>
        </p:nvSpPr>
        <p:spPr>
          <a:xfrm>
            <a:off x="883858" y="4866501"/>
            <a:ext cx="1724259" cy="276999"/>
          </a:xfrm>
          <a:prstGeom prst="rect">
            <a:avLst/>
          </a:prstGeom>
          <a:noFill/>
        </p:spPr>
        <p:txBody>
          <a:bodyPr wrap="square">
            <a:spAutoFit/>
          </a:bodyPr>
          <a:lstStyle/>
          <a:p>
            <a:pPr algn="l"/>
            <a:r>
              <a:rPr lang="fr-FR" sz="1200" b="1" i="1" dirty="0">
                <a:solidFill>
                  <a:schemeClr val="bg2">
                    <a:lumMod val="50000"/>
                  </a:schemeClr>
                </a:solidFill>
                <a:effectLst/>
                <a:latin typeface="+mj-lt"/>
              </a:rPr>
              <a:t>Source : </a:t>
            </a:r>
            <a:r>
              <a:rPr lang="fr-FR" sz="1200" b="1" i="1" dirty="0" err="1">
                <a:solidFill>
                  <a:schemeClr val="bg2">
                    <a:lumMod val="50000"/>
                  </a:schemeClr>
                </a:solidFill>
                <a:effectLst/>
                <a:latin typeface="+mj-lt"/>
              </a:rPr>
              <a:t>Hootsuite</a:t>
            </a:r>
            <a:endParaRPr lang="fr-FR" sz="1200" b="1" i="1" dirty="0">
              <a:solidFill>
                <a:schemeClr val="bg2">
                  <a:lumMod val="50000"/>
                </a:schemeClr>
              </a:solidFill>
              <a:effectLst/>
              <a:latin typeface="+mj-lt"/>
            </a:endParaRPr>
          </a:p>
        </p:txBody>
      </p:sp>
    </p:spTree>
    <p:extLst>
      <p:ext uri="{BB962C8B-B14F-4D97-AF65-F5344CB8AC3E}">
        <p14:creationId xmlns:p14="http://schemas.microsoft.com/office/powerpoint/2010/main" val="7229835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54"/>
        <p:cNvGrpSpPr/>
        <p:nvPr/>
      </p:nvGrpSpPr>
      <p:grpSpPr>
        <a:xfrm>
          <a:off x="0" y="0"/>
          <a:ext cx="0" cy="0"/>
          <a:chOff x="0" y="0"/>
          <a:chExt cx="0" cy="0"/>
        </a:xfrm>
      </p:grpSpPr>
      <p:sp>
        <p:nvSpPr>
          <p:cNvPr id="7" name="Google Shape;1055;p27">
            <a:extLst>
              <a:ext uri="{FF2B5EF4-FFF2-40B4-BE49-F238E27FC236}">
                <a16:creationId xmlns:a16="http://schemas.microsoft.com/office/drawing/2014/main" id="{4ECAF85B-81DE-2447-F7A9-3DBDCED35A74}"/>
              </a:ext>
            </a:extLst>
          </p:cNvPr>
          <p:cNvSpPr txBox="1">
            <a:spLocks/>
          </p:cNvSpPr>
          <p:nvPr/>
        </p:nvSpPr>
        <p:spPr>
          <a:xfrm>
            <a:off x="453148" y="390256"/>
            <a:ext cx="8237700" cy="218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RPr/>
            </a:defPPr>
            <a:lvl1pPr algn="ctr">
              <a:buClr>
                <a:schemeClr val="dk1"/>
              </a:buClr>
              <a:buSzPts val="2400"/>
              <a:buFont typeface="Fira Sans Extra Condensed SemiBold"/>
              <a:buNone/>
              <a:defRPr sz="2400">
                <a:solidFill>
                  <a:schemeClr val="bg2">
                    <a:lumMod val="75000"/>
                  </a:schemeClr>
                </a:solidFill>
                <a:latin typeface="Fira Sans Extra Condensed SemiBold"/>
                <a:ea typeface="Fira Sans Extra Condensed SemiBold"/>
                <a:cs typeface="Fira Sans Extra Condensed SemiBold"/>
              </a:defRPr>
            </a:lvl1pPr>
            <a:lvl2pPr algn="ctr">
              <a:spcBef>
                <a:spcPts val="1600"/>
              </a:spcBef>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2pPr>
            <a:lvl3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3pPr>
            <a:lvl4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4pPr>
            <a:lvl5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5pPr>
            <a:lvl6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6pPr>
            <a:lvl7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7pPr>
            <a:lvl8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8pPr>
            <a:lvl9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9pPr>
          </a:lstStyle>
          <a:p>
            <a:r>
              <a:rPr lang="en-US" sz="2800" dirty="0" err="1">
                <a:solidFill>
                  <a:schemeClr val="bg2">
                    <a:lumMod val="50000"/>
                  </a:schemeClr>
                </a:solidFill>
              </a:rPr>
              <a:t>Taux</a:t>
            </a:r>
            <a:r>
              <a:rPr lang="en-US" sz="2800" dirty="0">
                <a:solidFill>
                  <a:schemeClr val="bg2">
                    <a:lumMod val="50000"/>
                  </a:schemeClr>
                </a:solidFill>
              </a:rPr>
              <a:t> de </a:t>
            </a:r>
            <a:r>
              <a:rPr lang="en-US" sz="2800" dirty="0" err="1">
                <a:solidFill>
                  <a:schemeClr val="bg2">
                    <a:lumMod val="50000"/>
                  </a:schemeClr>
                </a:solidFill>
              </a:rPr>
              <a:t>clics</a:t>
            </a:r>
            <a:r>
              <a:rPr lang="en-US" sz="2800" dirty="0">
                <a:solidFill>
                  <a:schemeClr val="bg2">
                    <a:lumMod val="50000"/>
                  </a:schemeClr>
                </a:solidFill>
              </a:rPr>
              <a:t> (CTR)</a:t>
            </a:r>
          </a:p>
        </p:txBody>
      </p:sp>
      <p:sp>
        <p:nvSpPr>
          <p:cNvPr id="3" name="ZoneTexte 2">
            <a:extLst>
              <a:ext uri="{FF2B5EF4-FFF2-40B4-BE49-F238E27FC236}">
                <a16:creationId xmlns:a16="http://schemas.microsoft.com/office/drawing/2014/main" id="{FC04228D-4F98-FE1E-F180-24E2B541869E}"/>
              </a:ext>
            </a:extLst>
          </p:cNvPr>
          <p:cNvSpPr txBox="1"/>
          <p:nvPr/>
        </p:nvSpPr>
        <p:spPr>
          <a:xfrm>
            <a:off x="883856" y="922585"/>
            <a:ext cx="7376279" cy="2123658"/>
          </a:xfrm>
          <a:prstGeom prst="rect">
            <a:avLst/>
          </a:prstGeom>
          <a:noFill/>
        </p:spPr>
        <p:txBody>
          <a:bodyPr wrap="square">
            <a:spAutoFit/>
          </a:bodyPr>
          <a:lstStyle/>
          <a:p>
            <a:pPr marL="171450" indent="-171450" algn="l">
              <a:buFont typeface="Wingdings" panose="05000000000000000000" pitchFamily="2" charset="2"/>
              <a:buChar char="v"/>
            </a:pPr>
            <a:r>
              <a:rPr lang="fr-FR" sz="1200" b="1" i="0" dirty="0">
                <a:solidFill>
                  <a:schemeClr val="bg2">
                    <a:lumMod val="75000"/>
                  </a:schemeClr>
                </a:solidFill>
                <a:effectLst/>
                <a:latin typeface="+mj-lt"/>
              </a:rPr>
              <a:t>Le taux de clics, ou CTR, correspond à la fréquence à laquelle des internautes cliquent sur un lien d’une publication pour accéder à du contenu supplémentaire</a:t>
            </a:r>
          </a:p>
          <a:p>
            <a:pPr marL="171450" indent="-171450" algn="l">
              <a:buFont typeface="Wingdings" panose="05000000000000000000" pitchFamily="2" charset="2"/>
              <a:buChar char="v"/>
            </a:pPr>
            <a:endParaRPr lang="fr-FR" sz="1200" b="1" dirty="0">
              <a:solidFill>
                <a:schemeClr val="bg2">
                  <a:lumMod val="75000"/>
                </a:schemeClr>
              </a:solidFill>
              <a:latin typeface="+mj-lt"/>
            </a:endParaRPr>
          </a:p>
          <a:p>
            <a:pPr marL="171450" indent="-171450" algn="l">
              <a:buFont typeface="Wingdings" panose="05000000000000000000" pitchFamily="2" charset="2"/>
              <a:buChar char="v"/>
            </a:pPr>
            <a:r>
              <a:rPr lang="fr-FR" sz="1200" b="1" i="0" dirty="0">
                <a:solidFill>
                  <a:schemeClr val="bg2">
                    <a:lumMod val="75000"/>
                  </a:schemeClr>
                </a:solidFill>
                <a:effectLst/>
                <a:latin typeface="+mj-lt"/>
              </a:rPr>
              <a:t>Ce contenu peut par exemple être un article de blog ou encore votre boutique en ligne</a:t>
            </a:r>
          </a:p>
          <a:p>
            <a:pPr marL="171450" indent="-171450" algn="l">
              <a:buFont typeface="Wingdings" panose="05000000000000000000" pitchFamily="2" charset="2"/>
              <a:buChar char="v"/>
            </a:pPr>
            <a:endParaRPr lang="fr-FR" sz="1200" b="1" i="0" dirty="0">
              <a:solidFill>
                <a:schemeClr val="bg2">
                  <a:lumMod val="75000"/>
                </a:schemeClr>
              </a:solidFill>
              <a:effectLst/>
              <a:latin typeface="+mj-lt"/>
            </a:endParaRPr>
          </a:p>
          <a:p>
            <a:pPr marL="171450" indent="-171450" algn="l">
              <a:buFont typeface="Wingdings" panose="05000000000000000000" pitchFamily="2" charset="2"/>
              <a:buChar char="v"/>
            </a:pPr>
            <a:r>
              <a:rPr lang="fr-FR" sz="1200" b="1" i="0" dirty="0">
                <a:solidFill>
                  <a:schemeClr val="bg2">
                    <a:lumMod val="75000"/>
                  </a:schemeClr>
                </a:solidFill>
                <a:effectLst/>
                <a:latin typeface="+mj-lt"/>
              </a:rPr>
              <a:t>Le CTR vous permet d’estimer combien de personnes ont vu votre contenu sur les médias sociaux et ont voulu en savoir plus. Il permet de savoir si vos contenus assurent une promotion efficace de votre offre</a:t>
            </a:r>
          </a:p>
          <a:p>
            <a:pPr marL="171450" indent="-171450" algn="l">
              <a:buFont typeface="Wingdings" panose="05000000000000000000" pitchFamily="2" charset="2"/>
              <a:buChar char="v"/>
            </a:pPr>
            <a:endParaRPr lang="fr-FR" sz="1200" b="1" i="0" dirty="0">
              <a:solidFill>
                <a:schemeClr val="bg2">
                  <a:lumMod val="75000"/>
                </a:schemeClr>
              </a:solidFill>
              <a:effectLst/>
              <a:latin typeface="+mj-lt"/>
            </a:endParaRPr>
          </a:p>
          <a:p>
            <a:pPr marL="171450" indent="-171450" algn="l">
              <a:buFont typeface="Wingdings" panose="05000000000000000000" pitchFamily="2" charset="2"/>
              <a:buChar char="v"/>
            </a:pPr>
            <a:r>
              <a:rPr lang="fr-FR" sz="1200" b="1" i="0" dirty="0">
                <a:solidFill>
                  <a:schemeClr val="bg2">
                    <a:lumMod val="75000"/>
                  </a:schemeClr>
                </a:solidFill>
                <a:effectLst/>
                <a:latin typeface="+mj-lt"/>
              </a:rPr>
              <a:t>Pour calculer le CTR, divisez le nombre total de clics sur une publication par le nombre total d’impressions. Multipliez ce chiffre par 100 pour obtenir le CTR sous forme de pourcentage</a:t>
            </a:r>
          </a:p>
        </p:txBody>
      </p:sp>
      <p:pic>
        <p:nvPicPr>
          <p:cNvPr id="4" name="Image 3">
            <a:extLst>
              <a:ext uri="{FF2B5EF4-FFF2-40B4-BE49-F238E27FC236}">
                <a16:creationId xmlns:a16="http://schemas.microsoft.com/office/drawing/2014/main" id="{504063ED-2FE9-EC07-5867-79820C62EA8B}"/>
              </a:ext>
            </a:extLst>
          </p:cNvPr>
          <p:cNvPicPr>
            <a:picLocks noChangeAspect="1"/>
          </p:cNvPicPr>
          <p:nvPr/>
        </p:nvPicPr>
        <p:blipFill>
          <a:blip r:embed="rId3"/>
          <a:stretch>
            <a:fillRect/>
          </a:stretch>
        </p:blipFill>
        <p:spPr>
          <a:xfrm>
            <a:off x="2452682" y="3497015"/>
            <a:ext cx="4238625" cy="723900"/>
          </a:xfrm>
          <a:prstGeom prst="rect">
            <a:avLst/>
          </a:prstGeom>
        </p:spPr>
      </p:pic>
      <p:sp>
        <p:nvSpPr>
          <p:cNvPr id="6" name="ZoneTexte 5">
            <a:extLst>
              <a:ext uri="{FF2B5EF4-FFF2-40B4-BE49-F238E27FC236}">
                <a16:creationId xmlns:a16="http://schemas.microsoft.com/office/drawing/2014/main" id="{51413AF7-637B-1E18-AA84-55B3BC479C78}"/>
              </a:ext>
            </a:extLst>
          </p:cNvPr>
          <p:cNvSpPr txBox="1"/>
          <p:nvPr/>
        </p:nvSpPr>
        <p:spPr>
          <a:xfrm>
            <a:off x="883856" y="4614744"/>
            <a:ext cx="1724259" cy="276999"/>
          </a:xfrm>
          <a:prstGeom prst="rect">
            <a:avLst/>
          </a:prstGeom>
          <a:noFill/>
        </p:spPr>
        <p:txBody>
          <a:bodyPr wrap="square">
            <a:spAutoFit/>
          </a:bodyPr>
          <a:lstStyle/>
          <a:p>
            <a:pPr algn="l"/>
            <a:r>
              <a:rPr lang="fr-FR" sz="1200" b="1" i="1" dirty="0">
                <a:solidFill>
                  <a:schemeClr val="bg2">
                    <a:lumMod val="50000"/>
                  </a:schemeClr>
                </a:solidFill>
                <a:effectLst/>
                <a:latin typeface="+mj-lt"/>
              </a:rPr>
              <a:t>Source : </a:t>
            </a:r>
            <a:r>
              <a:rPr lang="fr-FR" sz="1200" b="1" i="1" dirty="0" err="1">
                <a:solidFill>
                  <a:schemeClr val="bg2">
                    <a:lumMod val="50000"/>
                  </a:schemeClr>
                </a:solidFill>
                <a:effectLst/>
                <a:latin typeface="+mj-lt"/>
              </a:rPr>
              <a:t>Hootsuite</a:t>
            </a:r>
            <a:endParaRPr lang="fr-FR" sz="1200" b="1" i="1" dirty="0">
              <a:solidFill>
                <a:schemeClr val="bg2">
                  <a:lumMod val="50000"/>
                </a:schemeClr>
              </a:solidFill>
              <a:effectLst/>
              <a:latin typeface="+mj-lt"/>
            </a:endParaRPr>
          </a:p>
        </p:txBody>
      </p:sp>
    </p:spTree>
    <p:extLst>
      <p:ext uri="{BB962C8B-B14F-4D97-AF65-F5344CB8AC3E}">
        <p14:creationId xmlns:p14="http://schemas.microsoft.com/office/powerpoint/2010/main" val="38771530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54"/>
        <p:cNvGrpSpPr/>
        <p:nvPr/>
      </p:nvGrpSpPr>
      <p:grpSpPr>
        <a:xfrm>
          <a:off x="0" y="0"/>
          <a:ext cx="0" cy="0"/>
          <a:chOff x="0" y="0"/>
          <a:chExt cx="0" cy="0"/>
        </a:xfrm>
      </p:grpSpPr>
      <p:sp>
        <p:nvSpPr>
          <p:cNvPr id="7" name="Google Shape;1055;p27">
            <a:extLst>
              <a:ext uri="{FF2B5EF4-FFF2-40B4-BE49-F238E27FC236}">
                <a16:creationId xmlns:a16="http://schemas.microsoft.com/office/drawing/2014/main" id="{4ECAF85B-81DE-2447-F7A9-3DBDCED35A74}"/>
              </a:ext>
            </a:extLst>
          </p:cNvPr>
          <p:cNvSpPr txBox="1">
            <a:spLocks/>
          </p:cNvSpPr>
          <p:nvPr/>
        </p:nvSpPr>
        <p:spPr>
          <a:xfrm>
            <a:off x="453148" y="390256"/>
            <a:ext cx="8237700" cy="218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RPr/>
            </a:defPPr>
            <a:lvl1pPr algn="ctr">
              <a:buClr>
                <a:schemeClr val="dk1"/>
              </a:buClr>
              <a:buSzPts val="2400"/>
              <a:buFont typeface="Fira Sans Extra Condensed SemiBold"/>
              <a:buNone/>
              <a:defRPr sz="2400">
                <a:solidFill>
                  <a:schemeClr val="bg2">
                    <a:lumMod val="75000"/>
                  </a:schemeClr>
                </a:solidFill>
                <a:latin typeface="Fira Sans Extra Condensed SemiBold"/>
                <a:ea typeface="Fira Sans Extra Condensed SemiBold"/>
                <a:cs typeface="Fira Sans Extra Condensed SemiBold"/>
              </a:defRPr>
            </a:lvl1pPr>
            <a:lvl2pPr algn="ctr">
              <a:spcBef>
                <a:spcPts val="1600"/>
              </a:spcBef>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2pPr>
            <a:lvl3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3pPr>
            <a:lvl4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4pPr>
            <a:lvl5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5pPr>
            <a:lvl6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6pPr>
            <a:lvl7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7pPr>
            <a:lvl8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8pPr>
            <a:lvl9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9pPr>
          </a:lstStyle>
          <a:p>
            <a:r>
              <a:rPr lang="en-US" sz="2800" dirty="0" err="1">
                <a:solidFill>
                  <a:schemeClr val="bg2">
                    <a:lumMod val="50000"/>
                  </a:schemeClr>
                </a:solidFill>
              </a:rPr>
              <a:t>Taux</a:t>
            </a:r>
            <a:r>
              <a:rPr lang="en-US" sz="2800" dirty="0">
                <a:solidFill>
                  <a:schemeClr val="bg2">
                    <a:lumMod val="50000"/>
                  </a:schemeClr>
                </a:solidFill>
              </a:rPr>
              <a:t> de conversion</a:t>
            </a:r>
          </a:p>
        </p:txBody>
      </p:sp>
      <p:sp>
        <p:nvSpPr>
          <p:cNvPr id="3" name="ZoneTexte 2">
            <a:extLst>
              <a:ext uri="{FF2B5EF4-FFF2-40B4-BE49-F238E27FC236}">
                <a16:creationId xmlns:a16="http://schemas.microsoft.com/office/drawing/2014/main" id="{FC04228D-4F98-FE1E-F180-24E2B541869E}"/>
              </a:ext>
            </a:extLst>
          </p:cNvPr>
          <p:cNvSpPr txBox="1"/>
          <p:nvPr/>
        </p:nvSpPr>
        <p:spPr>
          <a:xfrm>
            <a:off x="883858" y="814863"/>
            <a:ext cx="7376279" cy="2893100"/>
          </a:xfrm>
          <a:prstGeom prst="rect">
            <a:avLst/>
          </a:prstGeom>
          <a:noFill/>
        </p:spPr>
        <p:txBody>
          <a:bodyPr wrap="square">
            <a:spAutoFit/>
          </a:bodyPr>
          <a:lstStyle/>
          <a:p>
            <a:pPr marL="285750" indent="-285750" algn="l">
              <a:buFont typeface="Wingdings" panose="05000000000000000000" pitchFamily="2" charset="2"/>
              <a:buChar char="v"/>
            </a:pPr>
            <a:r>
              <a:rPr lang="fr-FR" b="1" i="0" dirty="0">
                <a:solidFill>
                  <a:schemeClr val="bg2">
                    <a:lumMod val="75000"/>
                  </a:schemeClr>
                </a:solidFill>
                <a:effectLst/>
                <a:latin typeface="+mj-lt"/>
              </a:rPr>
              <a:t>Le taux de conversion mesure à quelle fréquence votre contenu sur les médias sociaux permet de démarrer un événement de conversion, par exemple un abonnement, un téléchargement ou une vente</a:t>
            </a:r>
          </a:p>
          <a:p>
            <a:pPr marL="285750" indent="-285750" algn="l">
              <a:buFont typeface="Wingdings" panose="05000000000000000000" pitchFamily="2" charset="2"/>
              <a:buChar char="v"/>
            </a:pPr>
            <a:endParaRPr lang="fr-FR" b="1" dirty="0">
              <a:solidFill>
                <a:schemeClr val="bg2">
                  <a:lumMod val="75000"/>
                </a:schemeClr>
              </a:solidFill>
              <a:latin typeface="+mj-lt"/>
            </a:endParaRPr>
          </a:p>
          <a:p>
            <a:pPr marL="285750" indent="-285750" algn="l">
              <a:buFont typeface="Wingdings" panose="05000000000000000000" pitchFamily="2" charset="2"/>
              <a:buChar char="v"/>
            </a:pPr>
            <a:r>
              <a:rPr lang="fr-FR" b="1" i="0" dirty="0">
                <a:solidFill>
                  <a:schemeClr val="bg2">
                    <a:lumMod val="75000"/>
                  </a:schemeClr>
                </a:solidFill>
                <a:effectLst/>
                <a:latin typeface="+mj-lt"/>
              </a:rPr>
              <a:t>Il s’agit d’un des indicateurs essentiels en matière de marketing sur les médias sociaux, car il met en lumière l’importance de vos contenus dans l’alimentation de votre entonnoir de vente</a:t>
            </a:r>
          </a:p>
          <a:p>
            <a:pPr marL="285750" indent="-285750" algn="l">
              <a:buFont typeface="Wingdings" panose="05000000000000000000" pitchFamily="2" charset="2"/>
              <a:buChar char="v"/>
            </a:pPr>
            <a:endParaRPr lang="fr-FR" b="1" i="0" dirty="0">
              <a:solidFill>
                <a:schemeClr val="bg2">
                  <a:lumMod val="75000"/>
                </a:schemeClr>
              </a:solidFill>
              <a:effectLst/>
              <a:latin typeface="+mj-lt"/>
            </a:endParaRPr>
          </a:p>
          <a:p>
            <a:pPr marL="285750" indent="-285750" algn="l">
              <a:buFont typeface="Wingdings" panose="05000000000000000000" pitchFamily="2" charset="2"/>
              <a:buChar char="v"/>
            </a:pPr>
            <a:r>
              <a:rPr lang="fr-FR" b="1" i="0" dirty="0">
                <a:solidFill>
                  <a:schemeClr val="bg2">
                    <a:lumMod val="75000"/>
                  </a:schemeClr>
                </a:solidFill>
                <a:effectLst/>
                <a:latin typeface="+mj-lt"/>
              </a:rPr>
              <a:t>Les balises UTM sont indispensables pour pouvoir suivre vos conversions sur les médias sociaux</a:t>
            </a:r>
            <a:endParaRPr lang="fr-FR" b="1" u="sng" dirty="0">
              <a:solidFill>
                <a:schemeClr val="bg2">
                  <a:lumMod val="75000"/>
                </a:schemeClr>
              </a:solidFill>
              <a:latin typeface="+mj-lt"/>
            </a:endParaRPr>
          </a:p>
          <a:p>
            <a:pPr marL="285750" indent="-285750" algn="l">
              <a:buFont typeface="Wingdings" panose="05000000000000000000" pitchFamily="2" charset="2"/>
              <a:buChar char="v"/>
            </a:pPr>
            <a:endParaRPr lang="fr-FR" b="1" i="0" dirty="0">
              <a:solidFill>
                <a:schemeClr val="bg2">
                  <a:lumMod val="75000"/>
                </a:schemeClr>
              </a:solidFill>
              <a:effectLst/>
              <a:latin typeface="+mj-lt"/>
            </a:endParaRPr>
          </a:p>
          <a:p>
            <a:pPr marL="285750" indent="-285750" algn="l">
              <a:buFont typeface="Wingdings" panose="05000000000000000000" pitchFamily="2" charset="2"/>
              <a:buChar char="v"/>
            </a:pPr>
            <a:r>
              <a:rPr lang="fr-FR" b="1" i="0" dirty="0">
                <a:solidFill>
                  <a:schemeClr val="bg2">
                    <a:lumMod val="75000"/>
                  </a:schemeClr>
                </a:solidFill>
                <a:effectLst/>
                <a:latin typeface="+mj-lt"/>
              </a:rPr>
              <a:t>Une fois que vous avez ajouté vos balises UTM, calculez le taux de conversion en divisant le nombre de conversions par le nombre de clics</a:t>
            </a:r>
          </a:p>
        </p:txBody>
      </p:sp>
      <p:pic>
        <p:nvPicPr>
          <p:cNvPr id="5" name="Image 4">
            <a:extLst>
              <a:ext uri="{FF2B5EF4-FFF2-40B4-BE49-F238E27FC236}">
                <a16:creationId xmlns:a16="http://schemas.microsoft.com/office/drawing/2014/main" id="{2AF05981-7929-1521-73C0-85F00D9E4614}"/>
              </a:ext>
            </a:extLst>
          </p:cNvPr>
          <p:cNvPicPr>
            <a:picLocks noChangeAspect="1"/>
          </p:cNvPicPr>
          <p:nvPr/>
        </p:nvPicPr>
        <p:blipFill>
          <a:blip r:embed="rId3"/>
          <a:stretch>
            <a:fillRect/>
          </a:stretch>
        </p:blipFill>
        <p:spPr>
          <a:xfrm>
            <a:off x="2452684" y="3974099"/>
            <a:ext cx="4238625" cy="733425"/>
          </a:xfrm>
          <a:prstGeom prst="rect">
            <a:avLst/>
          </a:prstGeom>
        </p:spPr>
      </p:pic>
      <p:sp>
        <p:nvSpPr>
          <p:cNvPr id="6" name="ZoneTexte 5">
            <a:extLst>
              <a:ext uri="{FF2B5EF4-FFF2-40B4-BE49-F238E27FC236}">
                <a16:creationId xmlns:a16="http://schemas.microsoft.com/office/drawing/2014/main" id="{23F560D1-E080-B8A4-10AE-FF51D09E2960}"/>
              </a:ext>
            </a:extLst>
          </p:cNvPr>
          <p:cNvSpPr txBox="1"/>
          <p:nvPr/>
        </p:nvSpPr>
        <p:spPr>
          <a:xfrm>
            <a:off x="883858" y="4753244"/>
            <a:ext cx="1724259" cy="276999"/>
          </a:xfrm>
          <a:prstGeom prst="rect">
            <a:avLst/>
          </a:prstGeom>
          <a:noFill/>
        </p:spPr>
        <p:txBody>
          <a:bodyPr wrap="square">
            <a:spAutoFit/>
          </a:bodyPr>
          <a:lstStyle/>
          <a:p>
            <a:pPr algn="l"/>
            <a:r>
              <a:rPr lang="fr-FR" sz="1200" b="1" i="1" dirty="0">
                <a:solidFill>
                  <a:schemeClr val="bg2">
                    <a:lumMod val="50000"/>
                  </a:schemeClr>
                </a:solidFill>
                <a:effectLst/>
                <a:latin typeface="+mj-lt"/>
              </a:rPr>
              <a:t>Source : </a:t>
            </a:r>
            <a:r>
              <a:rPr lang="fr-FR" sz="1200" b="1" i="1" dirty="0" err="1">
                <a:solidFill>
                  <a:schemeClr val="bg2">
                    <a:lumMod val="50000"/>
                  </a:schemeClr>
                </a:solidFill>
                <a:effectLst/>
                <a:latin typeface="+mj-lt"/>
              </a:rPr>
              <a:t>Hootsuite</a:t>
            </a:r>
            <a:endParaRPr lang="fr-FR" sz="1200" b="1" i="1" dirty="0">
              <a:solidFill>
                <a:schemeClr val="bg2">
                  <a:lumMod val="50000"/>
                </a:schemeClr>
              </a:solidFill>
              <a:effectLst/>
              <a:latin typeface="+mj-lt"/>
            </a:endParaRPr>
          </a:p>
        </p:txBody>
      </p:sp>
    </p:spTree>
    <p:extLst>
      <p:ext uri="{BB962C8B-B14F-4D97-AF65-F5344CB8AC3E}">
        <p14:creationId xmlns:p14="http://schemas.microsoft.com/office/powerpoint/2010/main" val="8714173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54"/>
        <p:cNvGrpSpPr/>
        <p:nvPr/>
      </p:nvGrpSpPr>
      <p:grpSpPr>
        <a:xfrm>
          <a:off x="0" y="0"/>
          <a:ext cx="0" cy="0"/>
          <a:chOff x="0" y="0"/>
          <a:chExt cx="0" cy="0"/>
        </a:xfrm>
      </p:grpSpPr>
      <p:sp>
        <p:nvSpPr>
          <p:cNvPr id="7" name="Google Shape;1055;p27">
            <a:extLst>
              <a:ext uri="{FF2B5EF4-FFF2-40B4-BE49-F238E27FC236}">
                <a16:creationId xmlns:a16="http://schemas.microsoft.com/office/drawing/2014/main" id="{4ECAF85B-81DE-2447-F7A9-3DBDCED35A74}"/>
              </a:ext>
            </a:extLst>
          </p:cNvPr>
          <p:cNvSpPr txBox="1">
            <a:spLocks/>
          </p:cNvSpPr>
          <p:nvPr/>
        </p:nvSpPr>
        <p:spPr>
          <a:xfrm>
            <a:off x="453148" y="390256"/>
            <a:ext cx="8237700" cy="218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RPr/>
            </a:defPPr>
            <a:lvl1pPr algn="ctr">
              <a:buClr>
                <a:schemeClr val="dk1"/>
              </a:buClr>
              <a:buSzPts val="2400"/>
              <a:buFont typeface="Fira Sans Extra Condensed SemiBold"/>
              <a:buNone/>
              <a:defRPr sz="2400">
                <a:solidFill>
                  <a:schemeClr val="bg2">
                    <a:lumMod val="75000"/>
                  </a:schemeClr>
                </a:solidFill>
                <a:latin typeface="Fira Sans Extra Condensed SemiBold"/>
                <a:ea typeface="Fira Sans Extra Condensed SemiBold"/>
                <a:cs typeface="Fira Sans Extra Condensed SemiBold"/>
              </a:defRPr>
            </a:lvl1pPr>
            <a:lvl2pPr algn="ctr">
              <a:spcBef>
                <a:spcPts val="1600"/>
              </a:spcBef>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2pPr>
            <a:lvl3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3pPr>
            <a:lvl4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4pPr>
            <a:lvl5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5pPr>
            <a:lvl6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6pPr>
            <a:lvl7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7pPr>
            <a:lvl8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8pPr>
            <a:lvl9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9pPr>
          </a:lstStyle>
          <a:p>
            <a:r>
              <a:rPr lang="en-US" sz="2800" dirty="0" err="1">
                <a:solidFill>
                  <a:schemeClr val="bg2">
                    <a:lumMod val="50000"/>
                  </a:schemeClr>
                </a:solidFill>
              </a:rPr>
              <a:t>Coût</a:t>
            </a:r>
            <a:r>
              <a:rPr lang="en-US" sz="2800" dirty="0">
                <a:solidFill>
                  <a:schemeClr val="bg2">
                    <a:lumMod val="50000"/>
                  </a:schemeClr>
                </a:solidFill>
              </a:rPr>
              <a:t> par </a:t>
            </a:r>
            <a:r>
              <a:rPr lang="en-US" sz="2800" dirty="0" err="1">
                <a:solidFill>
                  <a:schemeClr val="bg2">
                    <a:lumMod val="50000"/>
                  </a:schemeClr>
                </a:solidFill>
              </a:rPr>
              <a:t>clic</a:t>
            </a:r>
            <a:r>
              <a:rPr lang="en-US" sz="2800" dirty="0">
                <a:solidFill>
                  <a:schemeClr val="bg2">
                    <a:lumMod val="50000"/>
                  </a:schemeClr>
                </a:solidFill>
              </a:rPr>
              <a:t> (CPC)</a:t>
            </a:r>
          </a:p>
        </p:txBody>
      </p:sp>
      <p:sp>
        <p:nvSpPr>
          <p:cNvPr id="3" name="ZoneTexte 2">
            <a:extLst>
              <a:ext uri="{FF2B5EF4-FFF2-40B4-BE49-F238E27FC236}">
                <a16:creationId xmlns:a16="http://schemas.microsoft.com/office/drawing/2014/main" id="{FC04228D-4F98-FE1E-F180-24E2B541869E}"/>
              </a:ext>
            </a:extLst>
          </p:cNvPr>
          <p:cNvSpPr txBox="1"/>
          <p:nvPr/>
        </p:nvSpPr>
        <p:spPr>
          <a:xfrm>
            <a:off x="883858" y="814863"/>
            <a:ext cx="7376279" cy="2677656"/>
          </a:xfrm>
          <a:prstGeom prst="rect">
            <a:avLst/>
          </a:prstGeom>
          <a:noFill/>
        </p:spPr>
        <p:txBody>
          <a:bodyPr wrap="square">
            <a:spAutoFit/>
          </a:bodyPr>
          <a:lstStyle/>
          <a:p>
            <a:pPr marL="285750" indent="-285750" algn="l">
              <a:buFont typeface="Wingdings" panose="05000000000000000000" pitchFamily="2" charset="2"/>
              <a:buChar char="v"/>
            </a:pPr>
            <a:r>
              <a:rPr lang="fr-FR" b="1" i="0" dirty="0">
                <a:solidFill>
                  <a:schemeClr val="bg2">
                    <a:lumMod val="75000"/>
                  </a:schemeClr>
                </a:solidFill>
                <a:effectLst/>
                <a:latin typeface="+mj-lt"/>
              </a:rPr>
              <a:t>Le coût par clic (CPC) est le montant que vous payez quand un utilisateur clique sur votre annonce</a:t>
            </a:r>
          </a:p>
          <a:p>
            <a:pPr marL="285750" indent="-285750" algn="l">
              <a:buFont typeface="Wingdings" panose="05000000000000000000" pitchFamily="2" charset="2"/>
              <a:buChar char="v"/>
            </a:pPr>
            <a:endParaRPr lang="fr-FR" b="1" i="0" dirty="0">
              <a:solidFill>
                <a:schemeClr val="bg2">
                  <a:lumMod val="75000"/>
                </a:schemeClr>
              </a:solidFill>
              <a:effectLst/>
              <a:latin typeface="+mj-lt"/>
            </a:endParaRPr>
          </a:p>
          <a:p>
            <a:pPr marL="285750" indent="-285750" algn="l">
              <a:buFont typeface="Wingdings" panose="05000000000000000000" pitchFamily="2" charset="2"/>
              <a:buChar char="v"/>
            </a:pPr>
            <a:r>
              <a:rPr lang="fr-FR" b="1" i="0" dirty="0">
                <a:solidFill>
                  <a:schemeClr val="bg2">
                    <a:lumMod val="75000"/>
                  </a:schemeClr>
                </a:solidFill>
                <a:effectLst/>
                <a:latin typeface="+mj-lt"/>
              </a:rPr>
              <a:t>Pour contextualiser ce chiffre, vous devez connaître la valeur vie de vos clients ou même le montant du panier moyen</a:t>
            </a:r>
          </a:p>
          <a:p>
            <a:pPr marL="285750" indent="-285750" algn="l">
              <a:buFont typeface="Wingdings" panose="05000000000000000000" pitchFamily="2" charset="2"/>
              <a:buChar char="v"/>
            </a:pPr>
            <a:endParaRPr lang="fr-FR" b="1" i="0" dirty="0">
              <a:solidFill>
                <a:schemeClr val="bg2">
                  <a:lumMod val="75000"/>
                </a:schemeClr>
              </a:solidFill>
              <a:effectLst/>
              <a:latin typeface="+mj-lt"/>
            </a:endParaRPr>
          </a:p>
          <a:p>
            <a:pPr marL="285750" indent="-285750" algn="l">
              <a:buFont typeface="Wingdings" panose="05000000000000000000" pitchFamily="2" charset="2"/>
              <a:buChar char="v"/>
            </a:pPr>
            <a:r>
              <a:rPr lang="fr-FR" b="1" i="0" dirty="0">
                <a:solidFill>
                  <a:schemeClr val="bg2">
                    <a:lumMod val="75000"/>
                  </a:schemeClr>
                </a:solidFill>
                <a:effectLst/>
                <a:latin typeface="+mj-lt"/>
              </a:rPr>
              <a:t>Une valeur vie client élevée associée à un taux de conversion important signifie que vous pouvez vous permettre de dépenser davantage par clic pour attirer des visiteurs sur votre site</a:t>
            </a:r>
          </a:p>
          <a:p>
            <a:pPr marL="285750" indent="-285750" algn="l">
              <a:buFont typeface="Wingdings" panose="05000000000000000000" pitchFamily="2" charset="2"/>
              <a:buChar char="v"/>
            </a:pPr>
            <a:endParaRPr lang="fr-FR" b="1" i="0" dirty="0">
              <a:solidFill>
                <a:schemeClr val="bg2">
                  <a:lumMod val="75000"/>
                </a:schemeClr>
              </a:solidFill>
              <a:effectLst/>
              <a:latin typeface="+mj-lt"/>
            </a:endParaRPr>
          </a:p>
          <a:p>
            <a:pPr marL="285750" indent="-285750" algn="l">
              <a:buFont typeface="Wingdings" panose="05000000000000000000" pitchFamily="2" charset="2"/>
              <a:buChar char="v"/>
            </a:pPr>
            <a:r>
              <a:rPr lang="fr-FR" b="1" i="0" dirty="0">
                <a:solidFill>
                  <a:schemeClr val="bg2">
                    <a:lumMod val="75000"/>
                  </a:schemeClr>
                </a:solidFill>
                <a:effectLst/>
                <a:latin typeface="+mj-lt"/>
              </a:rPr>
              <a:t>Vous n’avez pas besoin de calculer le CPC : vous le trouverez directement dans les analyses du réseau social sur lequel vous diffusez votre publicité</a:t>
            </a:r>
          </a:p>
        </p:txBody>
      </p:sp>
      <p:pic>
        <p:nvPicPr>
          <p:cNvPr id="4" name="Image 3">
            <a:extLst>
              <a:ext uri="{FF2B5EF4-FFF2-40B4-BE49-F238E27FC236}">
                <a16:creationId xmlns:a16="http://schemas.microsoft.com/office/drawing/2014/main" id="{EE0321FA-F599-7143-BEAA-2A7EA93152DC}"/>
              </a:ext>
            </a:extLst>
          </p:cNvPr>
          <p:cNvPicPr>
            <a:picLocks noChangeAspect="1"/>
          </p:cNvPicPr>
          <p:nvPr/>
        </p:nvPicPr>
        <p:blipFill>
          <a:blip r:embed="rId3"/>
          <a:stretch>
            <a:fillRect/>
          </a:stretch>
        </p:blipFill>
        <p:spPr>
          <a:xfrm>
            <a:off x="2490784" y="3698726"/>
            <a:ext cx="4162425" cy="723900"/>
          </a:xfrm>
          <a:prstGeom prst="rect">
            <a:avLst/>
          </a:prstGeom>
        </p:spPr>
      </p:pic>
      <p:sp>
        <p:nvSpPr>
          <p:cNvPr id="6" name="ZoneTexte 5">
            <a:extLst>
              <a:ext uri="{FF2B5EF4-FFF2-40B4-BE49-F238E27FC236}">
                <a16:creationId xmlns:a16="http://schemas.microsoft.com/office/drawing/2014/main" id="{669F0283-5CCF-8386-C855-22E39D3E92D0}"/>
              </a:ext>
            </a:extLst>
          </p:cNvPr>
          <p:cNvSpPr txBox="1"/>
          <p:nvPr/>
        </p:nvSpPr>
        <p:spPr>
          <a:xfrm>
            <a:off x="883858" y="4476245"/>
            <a:ext cx="1724259" cy="276999"/>
          </a:xfrm>
          <a:prstGeom prst="rect">
            <a:avLst/>
          </a:prstGeom>
          <a:noFill/>
        </p:spPr>
        <p:txBody>
          <a:bodyPr wrap="square">
            <a:spAutoFit/>
          </a:bodyPr>
          <a:lstStyle/>
          <a:p>
            <a:pPr algn="l"/>
            <a:r>
              <a:rPr lang="fr-FR" sz="1200" b="1" i="1" dirty="0">
                <a:solidFill>
                  <a:schemeClr val="bg2">
                    <a:lumMod val="50000"/>
                  </a:schemeClr>
                </a:solidFill>
                <a:effectLst/>
                <a:latin typeface="+mj-lt"/>
              </a:rPr>
              <a:t>Source : </a:t>
            </a:r>
            <a:r>
              <a:rPr lang="fr-FR" sz="1200" b="1" i="1" dirty="0" err="1">
                <a:solidFill>
                  <a:schemeClr val="bg2">
                    <a:lumMod val="50000"/>
                  </a:schemeClr>
                </a:solidFill>
                <a:effectLst/>
                <a:latin typeface="+mj-lt"/>
              </a:rPr>
              <a:t>Hootsuite</a:t>
            </a:r>
            <a:endParaRPr lang="fr-FR" sz="1200" b="1" i="1" dirty="0">
              <a:solidFill>
                <a:schemeClr val="bg2">
                  <a:lumMod val="50000"/>
                </a:schemeClr>
              </a:solidFill>
              <a:effectLst/>
              <a:latin typeface="+mj-lt"/>
            </a:endParaRPr>
          </a:p>
        </p:txBody>
      </p:sp>
    </p:spTree>
    <p:extLst>
      <p:ext uri="{BB962C8B-B14F-4D97-AF65-F5344CB8AC3E}">
        <p14:creationId xmlns:p14="http://schemas.microsoft.com/office/powerpoint/2010/main" val="41897533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54"/>
        <p:cNvGrpSpPr/>
        <p:nvPr/>
      </p:nvGrpSpPr>
      <p:grpSpPr>
        <a:xfrm>
          <a:off x="0" y="0"/>
          <a:ext cx="0" cy="0"/>
          <a:chOff x="0" y="0"/>
          <a:chExt cx="0" cy="0"/>
        </a:xfrm>
      </p:grpSpPr>
      <p:sp>
        <p:nvSpPr>
          <p:cNvPr id="7" name="Google Shape;1055;p27">
            <a:extLst>
              <a:ext uri="{FF2B5EF4-FFF2-40B4-BE49-F238E27FC236}">
                <a16:creationId xmlns:a16="http://schemas.microsoft.com/office/drawing/2014/main" id="{4ECAF85B-81DE-2447-F7A9-3DBDCED35A74}"/>
              </a:ext>
            </a:extLst>
          </p:cNvPr>
          <p:cNvSpPr txBox="1">
            <a:spLocks/>
          </p:cNvSpPr>
          <p:nvPr/>
        </p:nvSpPr>
        <p:spPr>
          <a:xfrm>
            <a:off x="453148" y="390256"/>
            <a:ext cx="8237700" cy="218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RPr/>
            </a:defPPr>
            <a:lvl1pPr algn="ctr">
              <a:buClr>
                <a:schemeClr val="dk1"/>
              </a:buClr>
              <a:buSzPts val="2400"/>
              <a:buFont typeface="Fira Sans Extra Condensed SemiBold"/>
              <a:buNone/>
              <a:defRPr sz="2400">
                <a:solidFill>
                  <a:schemeClr val="bg2">
                    <a:lumMod val="75000"/>
                  </a:schemeClr>
                </a:solidFill>
                <a:latin typeface="Fira Sans Extra Condensed SemiBold"/>
                <a:ea typeface="Fira Sans Extra Condensed SemiBold"/>
                <a:cs typeface="Fira Sans Extra Condensed SemiBold"/>
              </a:defRPr>
            </a:lvl1pPr>
            <a:lvl2pPr algn="ctr">
              <a:spcBef>
                <a:spcPts val="1600"/>
              </a:spcBef>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2pPr>
            <a:lvl3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3pPr>
            <a:lvl4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4pPr>
            <a:lvl5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5pPr>
            <a:lvl6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6pPr>
            <a:lvl7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7pPr>
            <a:lvl8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8pPr>
            <a:lvl9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9pPr>
          </a:lstStyle>
          <a:p>
            <a:r>
              <a:rPr lang="en-US" sz="2800" dirty="0" err="1">
                <a:solidFill>
                  <a:schemeClr val="bg2">
                    <a:lumMod val="50000"/>
                  </a:schemeClr>
                </a:solidFill>
              </a:rPr>
              <a:t>Coût</a:t>
            </a:r>
            <a:r>
              <a:rPr lang="en-US" sz="2800" dirty="0">
                <a:solidFill>
                  <a:schemeClr val="bg2">
                    <a:lumMod val="50000"/>
                  </a:schemeClr>
                </a:solidFill>
              </a:rPr>
              <a:t> pour 1000 (CPM)</a:t>
            </a:r>
          </a:p>
        </p:txBody>
      </p:sp>
      <p:sp>
        <p:nvSpPr>
          <p:cNvPr id="3" name="ZoneTexte 2">
            <a:extLst>
              <a:ext uri="{FF2B5EF4-FFF2-40B4-BE49-F238E27FC236}">
                <a16:creationId xmlns:a16="http://schemas.microsoft.com/office/drawing/2014/main" id="{FC04228D-4F98-FE1E-F180-24E2B541869E}"/>
              </a:ext>
            </a:extLst>
          </p:cNvPr>
          <p:cNvSpPr txBox="1"/>
          <p:nvPr/>
        </p:nvSpPr>
        <p:spPr>
          <a:xfrm>
            <a:off x="883856" y="971312"/>
            <a:ext cx="7376279" cy="1600438"/>
          </a:xfrm>
          <a:prstGeom prst="rect">
            <a:avLst/>
          </a:prstGeom>
          <a:noFill/>
        </p:spPr>
        <p:txBody>
          <a:bodyPr wrap="square">
            <a:spAutoFit/>
          </a:bodyPr>
          <a:lstStyle/>
          <a:p>
            <a:pPr marL="285750" indent="-285750" algn="l">
              <a:buFont typeface="Wingdings" panose="05000000000000000000" pitchFamily="2" charset="2"/>
              <a:buChar char="v"/>
            </a:pPr>
            <a:r>
              <a:rPr lang="fr-FR" b="1" i="0" dirty="0">
                <a:solidFill>
                  <a:schemeClr val="bg2">
                    <a:lumMod val="75000"/>
                  </a:schemeClr>
                </a:solidFill>
                <a:effectLst/>
                <a:latin typeface="+mj-lt"/>
              </a:rPr>
              <a:t>Le coût pour 1 000 impressions, ou CPM, n’a rien de mystérieux. Il s’agit du prix que vous payez pour 1 000 impressions de votre publicité sur les médias sociaux</a:t>
            </a:r>
          </a:p>
          <a:p>
            <a:pPr marL="285750" indent="-285750" algn="l">
              <a:buFont typeface="Wingdings" panose="05000000000000000000" pitchFamily="2" charset="2"/>
              <a:buChar char="v"/>
            </a:pPr>
            <a:endParaRPr lang="fr-FR" b="1" i="0" dirty="0">
              <a:solidFill>
                <a:schemeClr val="bg2">
                  <a:lumMod val="75000"/>
                </a:schemeClr>
              </a:solidFill>
              <a:effectLst/>
              <a:latin typeface="+mj-lt"/>
            </a:endParaRPr>
          </a:p>
          <a:p>
            <a:pPr marL="285750" indent="-285750" algn="l">
              <a:buFont typeface="Wingdings" panose="05000000000000000000" pitchFamily="2" charset="2"/>
              <a:buChar char="v"/>
            </a:pPr>
            <a:r>
              <a:rPr lang="fr-FR" b="1" i="0" dirty="0">
                <a:solidFill>
                  <a:schemeClr val="bg2">
                    <a:lumMod val="75000"/>
                  </a:schemeClr>
                </a:solidFill>
                <a:effectLst/>
                <a:latin typeface="+mj-lt"/>
              </a:rPr>
              <a:t>Le CPM est un indicateur révélateur des vues et non des actions</a:t>
            </a:r>
          </a:p>
          <a:p>
            <a:pPr marL="285750" indent="-285750" algn="l">
              <a:buFont typeface="Wingdings" panose="05000000000000000000" pitchFamily="2" charset="2"/>
              <a:buChar char="v"/>
            </a:pPr>
            <a:endParaRPr lang="fr-FR" b="1" i="0" dirty="0">
              <a:solidFill>
                <a:schemeClr val="bg2">
                  <a:lumMod val="75000"/>
                </a:schemeClr>
              </a:solidFill>
              <a:effectLst/>
              <a:latin typeface="+mj-lt"/>
            </a:endParaRPr>
          </a:p>
          <a:p>
            <a:pPr marL="285750" indent="-285750" algn="l">
              <a:buFont typeface="Wingdings" panose="05000000000000000000" pitchFamily="2" charset="2"/>
              <a:buChar char="v"/>
            </a:pPr>
            <a:r>
              <a:rPr lang="fr-FR" b="1" i="0" dirty="0">
                <a:solidFill>
                  <a:schemeClr val="bg2">
                    <a:lumMod val="75000"/>
                  </a:schemeClr>
                </a:solidFill>
                <a:effectLst/>
                <a:latin typeface="+mj-lt"/>
              </a:rPr>
              <a:t>Il n’y a aucun calcul à effectuer. Il vous suffit d’importer les données des analyses de votre réseau social</a:t>
            </a:r>
          </a:p>
        </p:txBody>
      </p:sp>
      <p:pic>
        <p:nvPicPr>
          <p:cNvPr id="5" name="Image 4">
            <a:extLst>
              <a:ext uri="{FF2B5EF4-FFF2-40B4-BE49-F238E27FC236}">
                <a16:creationId xmlns:a16="http://schemas.microsoft.com/office/drawing/2014/main" id="{45B6E773-2B36-D984-FEBE-991DF7968414}"/>
              </a:ext>
            </a:extLst>
          </p:cNvPr>
          <p:cNvPicPr>
            <a:picLocks noChangeAspect="1"/>
          </p:cNvPicPr>
          <p:nvPr/>
        </p:nvPicPr>
        <p:blipFill>
          <a:blip r:embed="rId3"/>
          <a:stretch>
            <a:fillRect/>
          </a:stretch>
        </p:blipFill>
        <p:spPr>
          <a:xfrm>
            <a:off x="2462207" y="3090862"/>
            <a:ext cx="4219575" cy="790575"/>
          </a:xfrm>
          <a:prstGeom prst="rect">
            <a:avLst/>
          </a:prstGeom>
        </p:spPr>
      </p:pic>
      <p:sp>
        <p:nvSpPr>
          <p:cNvPr id="6" name="ZoneTexte 5">
            <a:extLst>
              <a:ext uri="{FF2B5EF4-FFF2-40B4-BE49-F238E27FC236}">
                <a16:creationId xmlns:a16="http://schemas.microsoft.com/office/drawing/2014/main" id="{46CD0A2E-07B0-53E9-FEDD-DA259F55D211}"/>
              </a:ext>
            </a:extLst>
          </p:cNvPr>
          <p:cNvSpPr txBox="1"/>
          <p:nvPr/>
        </p:nvSpPr>
        <p:spPr>
          <a:xfrm>
            <a:off x="883858" y="4343956"/>
            <a:ext cx="1724259" cy="276999"/>
          </a:xfrm>
          <a:prstGeom prst="rect">
            <a:avLst/>
          </a:prstGeom>
          <a:noFill/>
        </p:spPr>
        <p:txBody>
          <a:bodyPr wrap="square">
            <a:spAutoFit/>
          </a:bodyPr>
          <a:lstStyle/>
          <a:p>
            <a:pPr algn="l"/>
            <a:r>
              <a:rPr lang="fr-FR" sz="1200" b="1" i="1" dirty="0">
                <a:solidFill>
                  <a:schemeClr val="bg2">
                    <a:lumMod val="50000"/>
                  </a:schemeClr>
                </a:solidFill>
                <a:effectLst/>
                <a:latin typeface="+mj-lt"/>
              </a:rPr>
              <a:t>Source : </a:t>
            </a:r>
            <a:r>
              <a:rPr lang="fr-FR" sz="1200" b="1" i="1" dirty="0" err="1">
                <a:solidFill>
                  <a:schemeClr val="bg2">
                    <a:lumMod val="50000"/>
                  </a:schemeClr>
                </a:solidFill>
                <a:effectLst/>
                <a:latin typeface="+mj-lt"/>
              </a:rPr>
              <a:t>Hootsuite</a:t>
            </a:r>
            <a:endParaRPr lang="fr-FR" sz="1200" b="1" i="1" dirty="0">
              <a:solidFill>
                <a:schemeClr val="bg2">
                  <a:lumMod val="50000"/>
                </a:schemeClr>
              </a:solidFill>
              <a:effectLst/>
              <a:latin typeface="+mj-lt"/>
            </a:endParaRPr>
          </a:p>
        </p:txBody>
      </p:sp>
    </p:spTree>
    <p:extLst>
      <p:ext uri="{BB962C8B-B14F-4D97-AF65-F5344CB8AC3E}">
        <p14:creationId xmlns:p14="http://schemas.microsoft.com/office/powerpoint/2010/main" val="2811447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54"/>
        <p:cNvGrpSpPr/>
        <p:nvPr/>
      </p:nvGrpSpPr>
      <p:grpSpPr>
        <a:xfrm>
          <a:off x="0" y="0"/>
          <a:ext cx="0" cy="0"/>
          <a:chOff x="0" y="0"/>
          <a:chExt cx="0" cy="0"/>
        </a:xfrm>
      </p:grpSpPr>
      <p:sp>
        <p:nvSpPr>
          <p:cNvPr id="7" name="Google Shape;1055;p27">
            <a:extLst>
              <a:ext uri="{FF2B5EF4-FFF2-40B4-BE49-F238E27FC236}">
                <a16:creationId xmlns:a16="http://schemas.microsoft.com/office/drawing/2014/main" id="{4ECAF85B-81DE-2447-F7A9-3DBDCED35A74}"/>
              </a:ext>
            </a:extLst>
          </p:cNvPr>
          <p:cNvSpPr txBox="1">
            <a:spLocks/>
          </p:cNvSpPr>
          <p:nvPr/>
        </p:nvSpPr>
        <p:spPr>
          <a:xfrm>
            <a:off x="453148" y="390256"/>
            <a:ext cx="8237700" cy="218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RPr/>
            </a:defPPr>
            <a:lvl1pPr algn="ctr">
              <a:buClr>
                <a:schemeClr val="dk1"/>
              </a:buClr>
              <a:buSzPts val="2400"/>
              <a:buFont typeface="Fira Sans Extra Condensed SemiBold"/>
              <a:buNone/>
              <a:defRPr sz="2400">
                <a:solidFill>
                  <a:schemeClr val="bg2">
                    <a:lumMod val="75000"/>
                  </a:schemeClr>
                </a:solidFill>
                <a:latin typeface="Fira Sans Extra Condensed SemiBold"/>
                <a:ea typeface="Fira Sans Extra Condensed SemiBold"/>
                <a:cs typeface="Fira Sans Extra Condensed SemiBold"/>
              </a:defRPr>
            </a:lvl1pPr>
            <a:lvl2pPr algn="ctr">
              <a:spcBef>
                <a:spcPts val="1600"/>
              </a:spcBef>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2pPr>
            <a:lvl3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3pPr>
            <a:lvl4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4pPr>
            <a:lvl5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5pPr>
            <a:lvl6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6pPr>
            <a:lvl7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7pPr>
            <a:lvl8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8pPr>
            <a:lvl9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9pPr>
          </a:lstStyle>
          <a:p>
            <a:r>
              <a:rPr lang="en-US" sz="2800" dirty="0">
                <a:solidFill>
                  <a:schemeClr val="bg2">
                    <a:lumMod val="50000"/>
                  </a:schemeClr>
                </a:solidFill>
              </a:rPr>
              <a:t>Part de </a:t>
            </a:r>
            <a:r>
              <a:rPr lang="en-US" sz="2800" dirty="0" err="1">
                <a:solidFill>
                  <a:schemeClr val="bg2">
                    <a:lumMod val="50000"/>
                  </a:schemeClr>
                </a:solidFill>
              </a:rPr>
              <a:t>voix</a:t>
            </a:r>
            <a:r>
              <a:rPr lang="en-US" sz="2800" dirty="0">
                <a:solidFill>
                  <a:schemeClr val="bg2">
                    <a:lumMod val="50000"/>
                  </a:schemeClr>
                </a:solidFill>
              </a:rPr>
              <a:t> sur les reseaux </a:t>
            </a:r>
            <a:r>
              <a:rPr lang="en-US" sz="2800" dirty="0" err="1">
                <a:solidFill>
                  <a:schemeClr val="bg2">
                    <a:lumMod val="50000"/>
                  </a:schemeClr>
                </a:solidFill>
              </a:rPr>
              <a:t>sociaux</a:t>
            </a:r>
            <a:endParaRPr lang="en-US" sz="2800" dirty="0">
              <a:solidFill>
                <a:schemeClr val="bg2">
                  <a:lumMod val="50000"/>
                </a:schemeClr>
              </a:solidFill>
            </a:endParaRPr>
          </a:p>
        </p:txBody>
      </p:sp>
      <p:sp>
        <p:nvSpPr>
          <p:cNvPr id="3" name="ZoneTexte 2">
            <a:extLst>
              <a:ext uri="{FF2B5EF4-FFF2-40B4-BE49-F238E27FC236}">
                <a16:creationId xmlns:a16="http://schemas.microsoft.com/office/drawing/2014/main" id="{FC04228D-4F98-FE1E-F180-24E2B541869E}"/>
              </a:ext>
            </a:extLst>
          </p:cNvPr>
          <p:cNvSpPr txBox="1"/>
          <p:nvPr/>
        </p:nvSpPr>
        <p:spPr>
          <a:xfrm>
            <a:off x="883860" y="1002090"/>
            <a:ext cx="7376279" cy="2123658"/>
          </a:xfrm>
          <a:prstGeom prst="rect">
            <a:avLst/>
          </a:prstGeom>
          <a:noFill/>
        </p:spPr>
        <p:txBody>
          <a:bodyPr wrap="square">
            <a:spAutoFit/>
          </a:bodyPr>
          <a:lstStyle/>
          <a:p>
            <a:pPr marL="171450" indent="-171450" algn="l">
              <a:buFont typeface="Wingdings" panose="05000000000000000000" pitchFamily="2" charset="2"/>
              <a:buChar char="v"/>
            </a:pPr>
            <a:r>
              <a:rPr lang="fr-FR" sz="1200" b="1" i="0" dirty="0">
                <a:solidFill>
                  <a:schemeClr val="bg2">
                    <a:lumMod val="75000"/>
                  </a:schemeClr>
                </a:solidFill>
                <a:effectLst/>
                <a:latin typeface="+mj-lt"/>
              </a:rPr>
              <a:t>La part de voix sur les médias sociaux met en perspective le nombre de personnes qui parlent de vous sur les médias sociaux par rapport à celles qui parlent de vos concurrents</a:t>
            </a:r>
          </a:p>
          <a:p>
            <a:pPr marL="171450" indent="-171450" algn="l">
              <a:buFont typeface="Wingdings" panose="05000000000000000000" pitchFamily="2" charset="2"/>
              <a:buChar char="v"/>
            </a:pPr>
            <a:endParaRPr lang="fr-FR" sz="1200" b="1" dirty="0">
              <a:solidFill>
                <a:schemeClr val="bg2">
                  <a:lumMod val="75000"/>
                </a:schemeClr>
              </a:solidFill>
              <a:latin typeface="+mj-lt"/>
            </a:endParaRPr>
          </a:p>
          <a:p>
            <a:pPr marL="171450" indent="-171450" algn="l">
              <a:buFont typeface="Wingdings" panose="05000000000000000000" pitchFamily="2" charset="2"/>
              <a:buChar char="v"/>
            </a:pPr>
            <a:r>
              <a:rPr lang="fr-FR" sz="1200" b="1" i="0" dirty="0">
                <a:solidFill>
                  <a:schemeClr val="bg2">
                    <a:lumMod val="75000"/>
                  </a:schemeClr>
                </a:solidFill>
                <a:effectLst/>
                <a:latin typeface="+mj-lt"/>
              </a:rPr>
              <a:t>Quelle part des conversations intervenant sur les médias sociaux dans votre secteur vous concerne</a:t>
            </a:r>
          </a:p>
          <a:p>
            <a:pPr marL="171450" indent="-171450" algn="l">
              <a:buFont typeface="Wingdings" panose="05000000000000000000" pitchFamily="2" charset="2"/>
              <a:buChar char="v"/>
            </a:pPr>
            <a:endParaRPr lang="fr-FR" sz="1200" b="1" i="0" dirty="0">
              <a:solidFill>
                <a:schemeClr val="bg2">
                  <a:lumMod val="75000"/>
                </a:schemeClr>
              </a:solidFill>
              <a:effectLst/>
              <a:latin typeface="+mj-lt"/>
            </a:endParaRPr>
          </a:p>
          <a:p>
            <a:pPr marL="171450" indent="-171450" algn="l">
              <a:buFont typeface="Wingdings" panose="05000000000000000000" pitchFamily="2" charset="2"/>
              <a:buChar char="v"/>
            </a:pPr>
            <a:r>
              <a:rPr lang="fr-FR" sz="1200" b="1" i="0" dirty="0">
                <a:solidFill>
                  <a:schemeClr val="bg2">
                    <a:lumMod val="75000"/>
                  </a:schemeClr>
                </a:solidFill>
                <a:effectLst/>
                <a:latin typeface="+mj-lt"/>
              </a:rPr>
              <a:t>Pour calculer la part de voix, faites la somme de toutes les mentions de votre marque sur l’ensemble des réseaux. Répétez l’opération pour vos concurrents. Additionnez ces deux chiffres pour obtenir le total des mentions dans votre secteur. Divisez les mentions de votre marque par ce total, puis multipliez le résultat obtenu par 100 pour obtenir votre part de voix sur les médias sociaux</a:t>
            </a:r>
          </a:p>
        </p:txBody>
      </p:sp>
      <p:pic>
        <p:nvPicPr>
          <p:cNvPr id="4" name="Image 3">
            <a:extLst>
              <a:ext uri="{FF2B5EF4-FFF2-40B4-BE49-F238E27FC236}">
                <a16:creationId xmlns:a16="http://schemas.microsoft.com/office/drawing/2014/main" id="{17E9DE8C-11EF-D491-C24F-415260E5CB5E}"/>
              </a:ext>
            </a:extLst>
          </p:cNvPr>
          <p:cNvPicPr>
            <a:picLocks noChangeAspect="1"/>
          </p:cNvPicPr>
          <p:nvPr/>
        </p:nvPicPr>
        <p:blipFill>
          <a:blip r:embed="rId3"/>
          <a:stretch>
            <a:fillRect/>
          </a:stretch>
        </p:blipFill>
        <p:spPr>
          <a:xfrm>
            <a:off x="2438398" y="3307080"/>
            <a:ext cx="4267200" cy="1066800"/>
          </a:xfrm>
          <a:prstGeom prst="rect">
            <a:avLst/>
          </a:prstGeom>
        </p:spPr>
      </p:pic>
      <p:sp>
        <p:nvSpPr>
          <p:cNvPr id="6" name="ZoneTexte 5">
            <a:extLst>
              <a:ext uri="{FF2B5EF4-FFF2-40B4-BE49-F238E27FC236}">
                <a16:creationId xmlns:a16="http://schemas.microsoft.com/office/drawing/2014/main" id="{34460D0C-15E4-4612-4C8E-CD23BE76FCF5}"/>
              </a:ext>
            </a:extLst>
          </p:cNvPr>
          <p:cNvSpPr txBox="1"/>
          <p:nvPr/>
        </p:nvSpPr>
        <p:spPr>
          <a:xfrm>
            <a:off x="883860" y="4476245"/>
            <a:ext cx="1724259" cy="276999"/>
          </a:xfrm>
          <a:prstGeom prst="rect">
            <a:avLst/>
          </a:prstGeom>
          <a:noFill/>
        </p:spPr>
        <p:txBody>
          <a:bodyPr wrap="square">
            <a:spAutoFit/>
          </a:bodyPr>
          <a:lstStyle/>
          <a:p>
            <a:pPr algn="l"/>
            <a:r>
              <a:rPr lang="fr-FR" sz="1200" b="1" i="1" dirty="0">
                <a:solidFill>
                  <a:schemeClr val="bg2">
                    <a:lumMod val="50000"/>
                  </a:schemeClr>
                </a:solidFill>
                <a:effectLst/>
                <a:latin typeface="+mj-lt"/>
              </a:rPr>
              <a:t>Source : </a:t>
            </a:r>
            <a:r>
              <a:rPr lang="fr-FR" sz="1200" b="1" i="1" dirty="0" err="1">
                <a:solidFill>
                  <a:schemeClr val="bg2">
                    <a:lumMod val="50000"/>
                  </a:schemeClr>
                </a:solidFill>
                <a:effectLst/>
                <a:latin typeface="+mj-lt"/>
              </a:rPr>
              <a:t>Hootsuite</a:t>
            </a:r>
            <a:endParaRPr lang="fr-FR" sz="1200" b="1" i="1" dirty="0">
              <a:solidFill>
                <a:schemeClr val="bg2">
                  <a:lumMod val="50000"/>
                </a:schemeClr>
              </a:solidFill>
              <a:effectLst/>
              <a:latin typeface="+mj-lt"/>
            </a:endParaRPr>
          </a:p>
        </p:txBody>
      </p:sp>
    </p:spTree>
    <p:extLst>
      <p:ext uri="{BB962C8B-B14F-4D97-AF65-F5344CB8AC3E}">
        <p14:creationId xmlns:p14="http://schemas.microsoft.com/office/powerpoint/2010/main" val="27022966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95"/>
        <p:cNvGrpSpPr/>
        <p:nvPr/>
      </p:nvGrpSpPr>
      <p:grpSpPr>
        <a:xfrm>
          <a:off x="0" y="0"/>
          <a:ext cx="0" cy="0"/>
          <a:chOff x="0" y="0"/>
          <a:chExt cx="0" cy="0"/>
        </a:xfrm>
      </p:grpSpPr>
      <p:sp>
        <p:nvSpPr>
          <p:cNvPr id="1096" name="Google Shape;1096;p80"/>
          <p:cNvSpPr txBox="1">
            <a:spLocks noGrp="1"/>
          </p:cNvSpPr>
          <p:nvPr>
            <p:ph type="title"/>
          </p:nvPr>
        </p:nvSpPr>
        <p:spPr>
          <a:xfrm>
            <a:off x="-101370" y="2411207"/>
            <a:ext cx="9346739" cy="822300"/>
          </a:xfrm>
          <a:prstGeom prst="rect">
            <a:avLst/>
          </a:prstGeom>
        </p:spPr>
        <p:txBody>
          <a:bodyPr spcFirstLastPara="1" wrap="square" lIns="91425" tIns="91425" rIns="91425" bIns="91425" anchor="ctr" anchorCtr="0">
            <a:noAutofit/>
          </a:bodyPr>
          <a:lstStyle/>
          <a:p>
            <a:pPr lvl="0"/>
            <a:r>
              <a:rPr lang="fr-FR" sz="2800" dirty="0">
                <a:solidFill>
                  <a:srgbClr val="00A5A5"/>
                </a:solidFill>
              </a:rPr>
              <a:t>Les outils indispensables pour réaliser sa veille informationnelle</a:t>
            </a:r>
          </a:p>
        </p:txBody>
      </p:sp>
      <p:sp>
        <p:nvSpPr>
          <p:cNvPr id="1097" name="Google Shape;1097;p80"/>
          <p:cNvSpPr txBox="1">
            <a:spLocks noGrp="1"/>
          </p:cNvSpPr>
          <p:nvPr>
            <p:ph type="title" idx="2"/>
          </p:nvPr>
        </p:nvSpPr>
        <p:spPr>
          <a:xfrm>
            <a:off x="3105599" y="1432907"/>
            <a:ext cx="2932800" cy="978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8800" dirty="0"/>
              <a:t>05</a:t>
            </a:r>
            <a:endParaRPr sz="8800" dirty="0"/>
          </a:p>
        </p:txBody>
      </p:sp>
    </p:spTree>
    <p:extLst>
      <p:ext uri="{BB962C8B-B14F-4D97-AF65-F5344CB8AC3E}">
        <p14:creationId xmlns:p14="http://schemas.microsoft.com/office/powerpoint/2010/main" val="49767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97"/>
                                        </p:tgtEl>
                                        <p:attrNameLst>
                                          <p:attrName>style.visibility</p:attrName>
                                        </p:attrNameLst>
                                      </p:cBhvr>
                                      <p:to>
                                        <p:strVal val="visible"/>
                                      </p:to>
                                    </p:set>
                                    <p:animEffect transition="in" filter="fade">
                                      <p:cBhvr>
                                        <p:cTn id="7" dur="1000"/>
                                        <p:tgtEl>
                                          <p:spTgt spid="1097"/>
                                        </p:tgtEl>
                                      </p:cBhvr>
                                    </p:animEffect>
                                  </p:childTnLst>
                                </p:cTn>
                              </p:par>
                            </p:childTnLst>
                          </p:cTn>
                        </p:par>
                        <p:par>
                          <p:cTn id="8" fill="hold">
                            <p:stCondLst>
                              <p:cond delay="1000"/>
                            </p:stCondLst>
                            <p:childTnLst>
                              <p:par>
                                <p:cTn id="9" presetID="2" presetClass="entr" presetSubtype="2" fill="hold" nodeType="afterEffect">
                                  <p:stCondLst>
                                    <p:cond delay="0"/>
                                  </p:stCondLst>
                                  <p:childTnLst>
                                    <p:set>
                                      <p:cBhvr>
                                        <p:cTn id="10" dur="1" fill="hold">
                                          <p:stCondLst>
                                            <p:cond delay="0"/>
                                          </p:stCondLst>
                                        </p:cTn>
                                        <p:tgtEl>
                                          <p:spTgt spid="1096"/>
                                        </p:tgtEl>
                                        <p:attrNameLst>
                                          <p:attrName>style.visibility</p:attrName>
                                        </p:attrNameLst>
                                      </p:cBhvr>
                                      <p:to>
                                        <p:strVal val="visible"/>
                                      </p:to>
                                    </p:set>
                                    <p:anim calcmode="lin" valueType="num">
                                      <p:cBhvr additive="base">
                                        <p:cTn id="11" dur="1000"/>
                                        <p:tgtEl>
                                          <p:spTgt spid="1096"/>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20"/>
        <p:cNvGrpSpPr/>
        <p:nvPr/>
      </p:nvGrpSpPr>
      <p:grpSpPr>
        <a:xfrm>
          <a:off x="0" y="0"/>
          <a:ext cx="0" cy="0"/>
          <a:chOff x="0" y="0"/>
          <a:chExt cx="0" cy="0"/>
        </a:xfrm>
      </p:grpSpPr>
      <p:pic>
        <p:nvPicPr>
          <p:cNvPr id="3074" name="Picture 2" descr="Hootsuite Logo : histoire, signification de l'emblème">
            <a:extLst>
              <a:ext uri="{FF2B5EF4-FFF2-40B4-BE49-F238E27FC236}">
                <a16:creationId xmlns:a16="http://schemas.microsoft.com/office/drawing/2014/main" id="{E664DB72-1459-0574-1E43-879E6B9B71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4000" y="1121625"/>
            <a:ext cx="5156000" cy="2900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27809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54"/>
        <p:cNvGrpSpPr/>
        <p:nvPr/>
      </p:nvGrpSpPr>
      <p:grpSpPr>
        <a:xfrm>
          <a:off x="0" y="0"/>
          <a:ext cx="0" cy="0"/>
          <a:chOff x="0" y="0"/>
          <a:chExt cx="0" cy="0"/>
        </a:xfrm>
      </p:grpSpPr>
      <p:pic>
        <p:nvPicPr>
          <p:cNvPr id="4" name="Image 3">
            <a:extLst>
              <a:ext uri="{FF2B5EF4-FFF2-40B4-BE49-F238E27FC236}">
                <a16:creationId xmlns:a16="http://schemas.microsoft.com/office/drawing/2014/main" id="{63D7752E-D355-0E0C-8ED3-909F78AFCB47}"/>
              </a:ext>
            </a:extLst>
          </p:cNvPr>
          <p:cNvPicPr>
            <a:picLocks noChangeAspect="1"/>
          </p:cNvPicPr>
          <p:nvPr/>
        </p:nvPicPr>
        <p:blipFill>
          <a:blip r:embed="rId3"/>
          <a:stretch>
            <a:fillRect/>
          </a:stretch>
        </p:blipFill>
        <p:spPr>
          <a:xfrm>
            <a:off x="2435832" y="439627"/>
            <a:ext cx="4272336" cy="4264245"/>
          </a:xfrm>
          <a:prstGeom prst="rect">
            <a:avLst/>
          </a:prstGeom>
        </p:spPr>
      </p:pic>
    </p:spTree>
    <p:extLst>
      <p:ext uri="{BB962C8B-B14F-4D97-AF65-F5344CB8AC3E}">
        <p14:creationId xmlns:p14="http://schemas.microsoft.com/office/powerpoint/2010/main" val="14715493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154"/>
        <p:cNvGrpSpPr/>
        <p:nvPr/>
      </p:nvGrpSpPr>
      <p:grpSpPr>
        <a:xfrm>
          <a:off x="0" y="0"/>
          <a:ext cx="0" cy="0"/>
          <a:chOff x="0" y="0"/>
          <a:chExt cx="0" cy="0"/>
        </a:xfrm>
      </p:grpSpPr>
      <p:sp>
        <p:nvSpPr>
          <p:cNvPr id="7" name="Google Shape;1055;p27">
            <a:extLst>
              <a:ext uri="{FF2B5EF4-FFF2-40B4-BE49-F238E27FC236}">
                <a16:creationId xmlns:a16="http://schemas.microsoft.com/office/drawing/2014/main" id="{4ECAF85B-81DE-2447-F7A9-3DBDCED35A74}"/>
              </a:ext>
            </a:extLst>
          </p:cNvPr>
          <p:cNvSpPr txBox="1">
            <a:spLocks/>
          </p:cNvSpPr>
          <p:nvPr/>
        </p:nvSpPr>
        <p:spPr>
          <a:xfrm>
            <a:off x="453150" y="295880"/>
            <a:ext cx="8237700" cy="218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RPr/>
            </a:defPPr>
            <a:lvl1pPr algn="ctr">
              <a:buClr>
                <a:schemeClr val="dk1"/>
              </a:buClr>
              <a:buSzPts val="2400"/>
              <a:buFont typeface="Fira Sans Extra Condensed SemiBold"/>
              <a:buNone/>
              <a:defRPr sz="2400">
                <a:solidFill>
                  <a:schemeClr val="bg2">
                    <a:lumMod val="75000"/>
                  </a:schemeClr>
                </a:solidFill>
                <a:latin typeface="Fira Sans Extra Condensed SemiBold"/>
                <a:ea typeface="Fira Sans Extra Condensed SemiBold"/>
                <a:cs typeface="Fira Sans Extra Condensed SemiBold"/>
              </a:defRPr>
            </a:lvl1pPr>
            <a:lvl2pPr algn="ctr">
              <a:spcBef>
                <a:spcPts val="1600"/>
              </a:spcBef>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2pPr>
            <a:lvl3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3pPr>
            <a:lvl4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4pPr>
            <a:lvl5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5pPr>
            <a:lvl6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6pPr>
            <a:lvl7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7pPr>
            <a:lvl8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8pPr>
            <a:lvl9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9pPr>
          </a:lstStyle>
          <a:p>
            <a:r>
              <a:rPr lang="en-US" sz="2800" dirty="0">
                <a:solidFill>
                  <a:schemeClr val="bg2">
                    <a:lumMod val="50000"/>
                  </a:schemeClr>
                </a:solidFill>
              </a:rPr>
              <a:t>HOOTSUITE</a:t>
            </a:r>
          </a:p>
        </p:txBody>
      </p:sp>
      <p:sp>
        <p:nvSpPr>
          <p:cNvPr id="3" name="ZoneTexte 2">
            <a:extLst>
              <a:ext uri="{FF2B5EF4-FFF2-40B4-BE49-F238E27FC236}">
                <a16:creationId xmlns:a16="http://schemas.microsoft.com/office/drawing/2014/main" id="{FC04228D-4F98-FE1E-F180-24E2B541869E}"/>
              </a:ext>
            </a:extLst>
          </p:cNvPr>
          <p:cNvSpPr txBox="1"/>
          <p:nvPr/>
        </p:nvSpPr>
        <p:spPr>
          <a:xfrm>
            <a:off x="1509311" y="674738"/>
            <a:ext cx="6125378" cy="3970318"/>
          </a:xfrm>
          <a:prstGeom prst="rect">
            <a:avLst/>
          </a:prstGeom>
          <a:noFill/>
        </p:spPr>
        <p:txBody>
          <a:bodyPr wrap="square">
            <a:spAutoFit/>
          </a:bodyPr>
          <a:lstStyle/>
          <a:p>
            <a:pPr marL="285750" indent="-285750" algn="l">
              <a:buFont typeface="Wingdings" panose="05000000000000000000" pitchFamily="2" charset="2"/>
              <a:buChar char="v"/>
            </a:pPr>
            <a:r>
              <a:rPr lang="fr-FR" sz="1200" b="1" dirty="0" err="1">
                <a:solidFill>
                  <a:schemeClr val="bg2">
                    <a:lumMod val="75000"/>
                  </a:schemeClr>
                </a:solidFill>
                <a:latin typeface="+mj-lt"/>
              </a:rPr>
              <a:t>Hootsuite</a:t>
            </a:r>
            <a:r>
              <a:rPr lang="fr-FR" sz="1200" b="1" dirty="0">
                <a:solidFill>
                  <a:schemeClr val="bg2">
                    <a:lumMod val="75000"/>
                  </a:schemeClr>
                </a:solidFill>
                <a:latin typeface="+mj-lt"/>
              </a:rPr>
              <a:t> est un outil de gestion des réseaux sociaux</a:t>
            </a:r>
          </a:p>
          <a:p>
            <a:pPr marL="285750" indent="-285750" algn="l">
              <a:buFont typeface="Wingdings" panose="05000000000000000000" pitchFamily="2" charset="2"/>
              <a:buChar char="v"/>
            </a:pPr>
            <a:endParaRPr lang="fr-FR" sz="1200" b="1" dirty="0">
              <a:solidFill>
                <a:schemeClr val="bg2">
                  <a:lumMod val="75000"/>
                </a:schemeClr>
              </a:solidFill>
              <a:latin typeface="+mj-lt"/>
            </a:endParaRPr>
          </a:p>
          <a:p>
            <a:pPr marL="285750" indent="-285750" algn="l">
              <a:buFont typeface="Wingdings" panose="05000000000000000000" pitchFamily="2" charset="2"/>
              <a:buChar char="v"/>
            </a:pPr>
            <a:r>
              <a:rPr lang="fr-FR" sz="1200" b="1" dirty="0">
                <a:solidFill>
                  <a:schemeClr val="bg2">
                    <a:lumMod val="75000"/>
                  </a:schemeClr>
                </a:solidFill>
                <a:latin typeface="+mj-lt"/>
              </a:rPr>
              <a:t>Il vous permet de dialoguer avec vos abonnés, de veiller sur votre timeline et de programmer les statuts sur vos différents comptes</a:t>
            </a:r>
          </a:p>
          <a:p>
            <a:pPr marL="285750" indent="-285750" algn="l">
              <a:buFont typeface="Wingdings" panose="05000000000000000000" pitchFamily="2" charset="2"/>
              <a:buChar char="v"/>
            </a:pPr>
            <a:endParaRPr lang="fr-FR" sz="1200" b="1" dirty="0">
              <a:solidFill>
                <a:schemeClr val="bg2">
                  <a:lumMod val="75000"/>
                </a:schemeClr>
              </a:solidFill>
              <a:latin typeface="+mj-lt"/>
            </a:endParaRPr>
          </a:p>
          <a:p>
            <a:pPr marL="285750" indent="-285750" algn="l">
              <a:buFont typeface="Wingdings" panose="05000000000000000000" pitchFamily="2" charset="2"/>
              <a:buChar char="v"/>
            </a:pPr>
            <a:r>
              <a:rPr lang="fr-FR" sz="1200" b="1" dirty="0">
                <a:solidFill>
                  <a:schemeClr val="bg2">
                    <a:lumMod val="75000"/>
                  </a:schemeClr>
                </a:solidFill>
                <a:latin typeface="+mj-lt"/>
              </a:rPr>
              <a:t>Sa page d’accueil se présente sous forme de tableau de bord, avec de nombreuses colonnes distinctes : </a:t>
            </a:r>
          </a:p>
          <a:p>
            <a:pPr marL="285750" indent="-285750" algn="l">
              <a:buFont typeface="Wingdings" panose="05000000000000000000" pitchFamily="2" charset="2"/>
              <a:buChar char="v"/>
            </a:pPr>
            <a:endParaRPr lang="fr-FR" sz="1200" b="1" dirty="0">
              <a:solidFill>
                <a:schemeClr val="bg2">
                  <a:lumMod val="75000"/>
                </a:schemeClr>
              </a:solidFill>
              <a:latin typeface="+mj-lt"/>
            </a:endParaRPr>
          </a:p>
          <a:p>
            <a:pPr marL="171450" indent="-171450" algn="l">
              <a:buFont typeface="Arial" panose="020B0604020202020204" pitchFamily="34" charset="0"/>
              <a:buChar char="•"/>
            </a:pPr>
            <a:r>
              <a:rPr lang="fr-FR" sz="1200" b="1" dirty="0">
                <a:solidFill>
                  <a:schemeClr val="bg2">
                    <a:lumMod val="75000"/>
                  </a:schemeClr>
                </a:solidFill>
                <a:latin typeface="+mj-lt"/>
              </a:rPr>
              <a:t>Flux d’actualités</a:t>
            </a:r>
          </a:p>
          <a:p>
            <a:pPr marL="171450" indent="-171450" algn="l">
              <a:buFont typeface="Arial" panose="020B0604020202020204" pitchFamily="34" charset="0"/>
              <a:buChar char="•"/>
            </a:pPr>
            <a:r>
              <a:rPr lang="fr-FR" sz="1200" b="1" dirty="0">
                <a:solidFill>
                  <a:schemeClr val="bg2">
                    <a:lumMod val="75000"/>
                  </a:schemeClr>
                </a:solidFill>
                <a:latin typeface="+mj-lt"/>
              </a:rPr>
              <a:t>Mentions</a:t>
            </a:r>
          </a:p>
          <a:p>
            <a:pPr marL="171450" indent="-171450" algn="l">
              <a:buFont typeface="Arial" panose="020B0604020202020204" pitchFamily="34" charset="0"/>
              <a:buChar char="•"/>
            </a:pPr>
            <a:r>
              <a:rPr lang="fr-FR" sz="1200" b="1" dirty="0">
                <a:solidFill>
                  <a:schemeClr val="bg2">
                    <a:lumMod val="75000"/>
                  </a:schemeClr>
                </a:solidFill>
                <a:latin typeface="+mj-lt"/>
              </a:rPr>
              <a:t>Notifications</a:t>
            </a:r>
          </a:p>
          <a:p>
            <a:pPr marL="171450" indent="-171450" algn="l">
              <a:buFont typeface="Arial" panose="020B0604020202020204" pitchFamily="34" charset="0"/>
              <a:buChar char="•"/>
            </a:pPr>
            <a:r>
              <a:rPr lang="fr-FR" sz="1200" b="1" dirty="0">
                <a:solidFill>
                  <a:schemeClr val="bg2">
                    <a:lumMod val="75000"/>
                  </a:schemeClr>
                </a:solidFill>
                <a:latin typeface="+mj-lt"/>
              </a:rPr>
              <a:t>Message privé</a:t>
            </a:r>
          </a:p>
          <a:p>
            <a:pPr marL="171450" indent="-171450" algn="l">
              <a:buFont typeface="Arial" panose="020B0604020202020204" pitchFamily="34" charset="0"/>
              <a:buChar char="•"/>
            </a:pPr>
            <a:r>
              <a:rPr lang="fr-FR" sz="1200" b="1" dirty="0">
                <a:solidFill>
                  <a:schemeClr val="bg2">
                    <a:lumMod val="75000"/>
                  </a:schemeClr>
                </a:solidFill>
                <a:latin typeface="+mj-lt"/>
              </a:rPr>
              <a:t>Statuts programmés</a:t>
            </a:r>
          </a:p>
          <a:p>
            <a:pPr marL="171450" indent="-171450" algn="l">
              <a:buFont typeface="Arial" panose="020B0604020202020204" pitchFamily="34" charset="0"/>
              <a:buChar char="•"/>
            </a:pPr>
            <a:r>
              <a:rPr lang="fr-FR" sz="1200" b="1" dirty="0">
                <a:solidFill>
                  <a:schemeClr val="bg2">
                    <a:lumMod val="75000"/>
                  </a:schemeClr>
                </a:solidFill>
                <a:latin typeface="+mj-lt"/>
              </a:rPr>
              <a:t>Liste</a:t>
            </a:r>
          </a:p>
          <a:p>
            <a:pPr marL="171450" indent="-171450" algn="l">
              <a:buFont typeface="Arial" panose="020B0604020202020204" pitchFamily="34" charset="0"/>
              <a:buChar char="•"/>
            </a:pPr>
            <a:endParaRPr lang="fr-FR" sz="1200" b="1" dirty="0">
              <a:solidFill>
                <a:schemeClr val="bg2">
                  <a:lumMod val="75000"/>
                </a:schemeClr>
              </a:solidFill>
              <a:latin typeface="+mj-lt"/>
            </a:endParaRPr>
          </a:p>
          <a:p>
            <a:pPr marL="171450" indent="-171450" algn="l">
              <a:buFont typeface="Wingdings" panose="05000000000000000000" pitchFamily="2" charset="2"/>
              <a:buChar char="v"/>
            </a:pPr>
            <a:r>
              <a:rPr lang="fr-FR" sz="1200" b="1" dirty="0">
                <a:solidFill>
                  <a:schemeClr val="bg2">
                    <a:lumMod val="75000"/>
                  </a:schemeClr>
                </a:solidFill>
                <a:latin typeface="+mj-lt"/>
              </a:rPr>
              <a:t>Chaque colonne est formée de plusieurs flux de réseaux sociaux: </a:t>
            </a:r>
          </a:p>
          <a:p>
            <a:pPr marL="171450" indent="-171450" algn="l">
              <a:buFont typeface="Wingdings" panose="05000000000000000000" pitchFamily="2" charset="2"/>
              <a:buChar char="v"/>
            </a:pPr>
            <a:endParaRPr lang="fr-FR" sz="1200" b="1" dirty="0">
              <a:solidFill>
                <a:schemeClr val="bg2">
                  <a:lumMod val="75000"/>
                </a:schemeClr>
              </a:solidFill>
              <a:latin typeface="+mj-lt"/>
            </a:endParaRPr>
          </a:p>
          <a:p>
            <a:pPr marL="171450" indent="-171450" algn="l">
              <a:buFont typeface="Arial" panose="020B0604020202020204" pitchFamily="34" charset="0"/>
              <a:buChar char="•"/>
            </a:pPr>
            <a:r>
              <a:rPr lang="fr-FR" sz="1200" b="1" dirty="0">
                <a:solidFill>
                  <a:schemeClr val="bg2">
                    <a:lumMod val="75000"/>
                  </a:schemeClr>
                </a:solidFill>
                <a:latin typeface="+mj-lt"/>
              </a:rPr>
              <a:t>Facebook</a:t>
            </a:r>
          </a:p>
          <a:p>
            <a:pPr marL="171450" indent="-171450" algn="l">
              <a:buFont typeface="Arial" panose="020B0604020202020204" pitchFamily="34" charset="0"/>
              <a:buChar char="•"/>
            </a:pPr>
            <a:r>
              <a:rPr lang="fr-FR" sz="1200" b="1" dirty="0">
                <a:solidFill>
                  <a:schemeClr val="bg2">
                    <a:lumMod val="75000"/>
                  </a:schemeClr>
                </a:solidFill>
                <a:latin typeface="+mj-lt"/>
              </a:rPr>
              <a:t>LinkedIn</a:t>
            </a:r>
          </a:p>
          <a:p>
            <a:pPr marL="171450" indent="-171450" algn="l">
              <a:buFont typeface="Arial" panose="020B0604020202020204" pitchFamily="34" charset="0"/>
              <a:buChar char="•"/>
            </a:pPr>
            <a:r>
              <a:rPr lang="fr-FR" sz="1200" b="1" dirty="0">
                <a:solidFill>
                  <a:schemeClr val="bg2">
                    <a:lumMod val="75000"/>
                  </a:schemeClr>
                </a:solidFill>
                <a:latin typeface="+mj-lt"/>
              </a:rPr>
              <a:t>Twitter</a:t>
            </a:r>
          </a:p>
          <a:p>
            <a:pPr marL="171450" indent="-171450" algn="l">
              <a:buFont typeface="Arial" panose="020B0604020202020204" pitchFamily="34" charset="0"/>
              <a:buChar char="•"/>
            </a:pPr>
            <a:r>
              <a:rPr lang="fr-FR" sz="1200" b="1" dirty="0">
                <a:solidFill>
                  <a:schemeClr val="bg2">
                    <a:lumMod val="75000"/>
                  </a:schemeClr>
                </a:solidFill>
                <a:latin typeface="+mj-lt"/>
              </a:rPr>
              <a:t>Google+</a:t>
            </a:r>
          </a:p>
        </p:txBody>
      </p:sp>
    </p:spTree>
    <p:extLst>
      <p:ext uri="{BB962C8B-B14F-4D97-AF65-F5344CB8AC3E}">
        <p14:creationId xmlns:p14="http://schemas.microsoft.com/office/powerpoint/2010/main" val="5642809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154"/>
        <p:cNvGrpSpPr/>
        <p:nvPr/>
      </p:nvGrpSpPr>
      <p:grpSpPr>
        <a:xfrm>
          <a:off x="0" y="0"/>
          <a:ext cx="0" cy="0"/>
          <a:chOff x="0" y="0"/>
          <a:chExt cx="0" cy="0"/>
        </a:xfrm>
      </p:grpSpPr>
      <p:sp>
        <p:nvSpPr>
          <p:cNvPr id="7" name="Google Shape;1055;p27">
            <a:extLst>
              <a:ext uri="{FF2B5EF4-FFF2-40B4-BE49-F238E27FC236}">
                <a16:creationId xmlns:a16="http://schemas.microsoft.com/office/drawing/2014/main" id="{4ECAF85B-81DE-2447-F7A9-3DBDCED35A74}"/>
              </a:ext>
            </a:extLst>
          </p:cNvPr>
          <p:cNvSpPr txBox="1">
            <a:spLocks/>
          </p:cNvSpPr>
          <p:nvPr/>
        </p:nvSpPr>
        <p:spPr>
          <a:xfrm>
            <a:off x="453150" y="295880"/>
            <a:ext cx="8237700" cy="218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RPr/>
            </a:defPPr>
            <a:lvl1pPr algn="ctr">
              <a:buClr>
                <a:schemeClr val="dk1"/>
              </a:buClr>
              <a:buSzPts val="2400"/>
              <a:buFont typeface="Fira Sans Extra Condensed SemiBold"/>
              <a:buNone/>
              <a:defRPr sz="2400">
                <a:solidFill>
                  <a:schemeClr val="bg2">
                    <a:lumMod val="75000"/>
                  </a:schemeClr>
                </a:solidFill>
                <a:latin typeface="Fira Sans Extra Condensed SemiBold"/>
                <a:ea typeface="Fira Sans Extra Condensed SemiBold"/>
                <a:cs typeface="Fira Sans Extra Condensed SemiBold"/>
              </a:defRPr>
            </a:lvl1pPr>
            <a:lvl2pPr algn="ctr">
              <a:spcBef>
                <a:spcPts val="1600"/>
              </a:spcBef>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2pPr>
            <a:lvl3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3pPr>
            <a:lvl4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4pPr>
            <a:lvl5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5pPr>
            <a:lvl6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6pPr>
            <a:lvl7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7pPr>
            <a:lvl8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8pPr>
            <a:lvl9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9pPr>
          </a:lstStyle>
          <a:p>
            <a:r>
              <a:rPr lang="en-US" sz="2800" dirty="0">
                <a:solidFill>
                  <a:schemeClr val="bg2">
                    <a:lumMod val="50000"/>
                  </a:schemeClr>
                </a:solidFill>
              </a:rPr>
              <a:t>HOOTSUITE</a:t>
            </a:r>
          </a:p>
        </p:txBody>
      </p:sp>
      <p:pic>
        <p:nvPicPr>
          <p:cNvPr id="4" name="Image 3">
            <a:extLst>
              <a:ext uri="{FF2B5EF4-FFF2-40B4-BE49-F238E27FC236}">
                <a16:creationId xmlns:a16="http://schemas.microsoft.com/office/drawing/2014/main" id="{9A41068C-0038-135D-55B7-B88F8845CE3E}"/>
              </a:ext>
            </a:extLst>
          </p:cNvPr>
          <p:cNvPicPr>
            <a:picLocks noChangeAspect="1"/>
          </p:cNvPicPr>
          <p:nvPr/>
        </p:nvPicPr>
        <p:blipFill>
          <a:blip r:embed="rId3"/>
          <a:stretch>
            <a:fillRect/>
          </a:stretch>
        </p:blipFill>
        <p:spPr>
          <a:xfrm>
            <a:off x="2065433" y="649365"/>
            <a:ext cx="5013133" cy="4087140"/>
          </a:xfrm>
          <a:prstGeom prst="rect">
            <a:avLst/>
          </a:prstGeom>
        </p:spPr>
      </p:pic>
    </p:spTree>
    <p:extLst>
      <p:ext uri="{BB962C8B-B14F-4D97-AF65-F5344CB8AC3E}">
        <p14:creationId xmlns:p14="http://schemas.microsoft.com/office/powerpoint/2010/main" val="17476206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154"/>
        <p:cNvGrpSpPr/>
        <p:nvPr/>
      </p:nvGrpSpPr>
      <p:grpSpPr>
        <a:xfrm>
          <a:off x="0" y="0"/>
          <a:ext cx="0" cy="0"/>
          <a:chOff x="0" y="0"/>
          <a:chExt cx="0" cy="0"/>
        </a:xfrm>
      </p:grpSpPr>
      <p:sp>
        <p:nvSpPr>
          <p:cNvPr id="7" name="Google Shape;1055;p27">
            <a:extLst>
              <a:ext uri="{FF2B5EF4-FFF2-40B4-BE49-F238E27FC236}">
                <a16:creationId xmlns:a16="http://schemas.microsoft.com/office/drawing/2014/main" id="{4ECAF85B-81DE-2447-F7A9-3DBDCED35A74}"/>
              </a:ext>
            </a:extLst>
          </p:cNvPr>
          <p:cNvSpPr txBox="1">
            <a:spLocks/>
          </p:cNvSpPr>
          <p:nvPr/>
        </p:nvSpPr>
        <p:spPr>
          <a:xfrm>
            <a:off x="453150" y="255833"/>
            <a:ext cx="8237700" cy="218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RPr/>
            </a:defPPr>
            <a:lvl1pPr algn="ctr">
              <a:buClr>
                <a:schemeClr val="dk1"/>
              </a:buClr>
              <a:buSzPts val="2400"/>
              <a:buFont typeface="Fira Sans Extra Condensed SemiBold"/>
              <a:buNone/>
              <a:defRPr sz="2400">
                <a:solidFill>
                  <a:schemeClr val="bg2">
                    <a:lumMod val="75000"/>
                  </a:schemeClr>
                </a:solidFill>
                <a:latin typeface="Fira Sans Extra Condensed SemiBold"/>
                <a:ea typeface="Fira Sans Extra Condensed SemiBold"/>
                <a:cs typeface="Fira Sans Extra Condensed SemiBold"/>
              </a:defRPr>
            </a:lvl1pPr>
            <a:lvl2pPr algn="ctr">
              <a:spcBef>
                <a:spcPts val="1600"/>
              </a:spcBef>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2pPr>
            <a:lvl3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3pPr>
            <a:lvl4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4pPr>
            <a:lvl5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5pPr>
            <a:lvl6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6pPr>
            <a:lvl7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7pPr>
            <a:lvl8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8pPr>
            <a:lvl9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9pPr>
          </a:lstStyle>
          <a:p>
            <a:r>
              <a:rPr lang="en-US" sz="2800" dirty="0">
                <a:solidFill>
                  <a:schemeClr val="bg2">
                    <a:lumMod val="50000"/>
                  </a:schemeClr>
                </a:solidFill>
              </a:rPr>
              <a:t>Conseils et Etapes</a:t>
            </a:r>
          </a:p>
        </p:txBody>
      </p:sp>
      <p:sp>
        <p:nvSpPr>
          <p:cNvPr id="3" name="ZoneTexte 2">
            <a:extLst>
              <a:ext uri="{FF2B5EF4-FFF2-40B4-BE49-F238E27FC236}">
                <a16:creationId xmlns:a16="http://schemas.microsoft.com/office/drawing/2014/main" id="{FC04228D-4F98-FE1E-F180-24E2B541869E}"/>
              </a:ext>
            </a:extLst>
          </p:cNvPr>
          <p:cNvSpPr txBox="1"/>
          <p:nvPr/>
        </p:nvSpPr>
        <p:spPr>
          <a:xfrm>
            <a:off x="1509311" y="556809"/>
            <a:ext cx="6125378" cy="4154984"/>
          </a:xfrm>
          <a:prstGeom prst="rect">
            <a:avLst/>
          </a:prstGeom>
          <a:noFill/>
        </p:spPr>
        <p:txBody>
          <a:bodyPr wrap="square">
            <a:spAutoFit/>
          </a:bodyPr>
          <a:lstStyle/>
          <a:p>
            <a:pPr marL="285750" indent="-285750" algn="l">
              <a:buFont typeface="Wingdings" panose="05000000000000000000" pitchFamily="2" charset="2"/>
              <a:buChar char="v"/>
            </a:pPr>
            <a:r>
              <a:rPr lang="fr-FR" sz="1100" b="1" i="0" dirty="0">
                <a:solidFill>
                  <a:schemeClr val="bg2">
                    <a:lumMod val="75000"/>
                  </a:schemeClr>
                </a:solidFill>
                <a:effectLst/>
                <a:latin typeface="+mj-lt"/>
              </a:rPr>
              <a:t>Cet outil permet de suivre vos différents comptes (Twitter, Facebook, LinkedIn, Instagram,  etc.)  sur  une  même  interface.  </a:t>
            </a:r>
            <a:r>
              <a:rPr lang="fr-FR" sz="1100" b="1" i="0" dirty="0" err="1">
                <a:solidFill>
                  <a:schemeClr val="bg2">
                    <a:lumMod val="75000"/>
                  </a:schemeClr>
                </a:solidFill>
                <a:effectLst/>
                <a:latin typeface="+mj-lt"/>
              </a:rPr>
              <a:t>Hootsuite</a:t>
            </a:r>
            <a:r>
              <a:rPr lang="fr-FR" sz="1100" b="1" i="0" dirty="0">
                <a:solidFill>
                  <a:schemeClr val="bg2">
                    <a:lumMod val="75000"/>
                  </a:schemeClr>
                </a:solidFill>
                <a:effectLst/>
                <a:latin typeface="+mj-lt"/>
              </a:rPr>
              <a:t>  vous  aide  aussi  à  gérer l’image de marque de votre entreprise sur les réseaux sociaux de manière plus efficace</a:t>
            </a:r>
          </a:p>
          <a:p>
            <a:pPr marL="285750" indent="-285750" algn="l">
              <a:buFont typeface="Wingdings" panose="05000000000000000000" pitchFamily="2" charset="2"/>
              <a:buChar char="v"/>
            </a:pPr>
            <a:endParaRPr lang="fr-FR" sz="1100" b="1" i="0" dirty="0">
              <a:solidFill>
                <a:schemeClr val="bg2">
                  <a:lumMod val="75000"/>
                </a:schemeClr>
              </a:solidFill>
              <a:effectLst/>
              <a:latin typeface="+mj-lt"/>
            </a:endParaRPr>
          </a:p>
          <a:p>
            <a:pPr marL="285750" indent="-285750" algn="l">
              <a:buFont typeface="Wingdings" panose="05000000000000000000" pitchFamily="2" charset="2"/>
              <a:buChar char="v"/>
            </a:pPr>
            <a:r>
              <a:rPr lang="fr-FR" sz="1100" b="1" i="0" dirty="0">
                <a:solidFill>
                  <a:schemeClr val="bg2">
                    <a:lumMod val="75000"/>
                  </a:schemeClr>
                </a:solidFill>
                <a:effectLst/>
                <a:latin typeface="+mj-lt"/>
              </a:rPr>
              <a:t>Il permet aux </a:t>
            </a:r>
            <a:r>
              <a:rPr lang="fr-FR" sz="1100" b="1" i="0" dirty="0" err="1">
                <a:solidFill>
                  <a:schemeClr val="bg2">
                    <a:lumMod val="75000"/>
                  </a:schemeClr>
                </a:solidFill>
                <a:effectLst/>
                <a:latin typeface="+mj-lt"/>
              </a:rPr>
              <a:t>community</a:t>
            </a:r>
            <a:r>
              <a:rPr lang="fr-FR" sz="1100" b="1" i="0" dirty="0">
                <a:solidFill>
                  <a:schemeClr val="bg2">
                    <a:lumMod val="75000"/>
                  </a:schemeClr>
                </a:solidFill>
                <a:effectLst/>
                <a:latin typeface="+mj-lt"/>
              </a:rPr>
              <a:t> managers de gagner du temps dans la gestion de leur stratégie  social  media  en  regroupant  tous  leurs  comptes  en  un  seul  et  même tableau  de  bord </a:t>
            </a:r>
          </a:p>
          <a:p>
            <a:pPr marL="285750" indent="-285750" algn="l">
              <a:buFont typeface="Wingdings" panose="05000000000000000000" pitchFamily="2" charset="2"/>
              <a:buChar char="v"/>
            </a:pPr>
            <a:endParaRPr lang="fr-FR" sz="1100" b="1" i="0" dirty="0">
              <a:solidFill>
                <a:schemeClr val="bg2">
                  <a:lumMod val="75000"/>
                </a:schemeClr>
              </a:solidFill>
              <a:effectLst/>
              <a:latin typeface="+mj-lt"/>
            </a:endParaRPr>
          </a:p>
          <a:p>
            <a:pPr marL="285750" indent="-285750" algn="l">
              <a:buFont typeface="Wingdings" panose="05000000000000000000" pitchFamily="2" charset="2"/>
              <a:buChar char="v"/>
            </a:pPr>
            <a:r>
              <a:rPr lang="fr-FR" sz="1100" b="1" i="0" dirty="0">
                <a:solidFill>
                  <a:schemeClr val="bg2">
                    <a:lumMod val="75000"/>
                  </a:schemeClr>
                </a:solidFill>
                <a:effectLst/>
                <a:latin typeface="+mj-lt"/>
              </a:rPr>
              <a:t>Ils  peuvent  donc  effectuer  plus  rapidement  leur  veille,  être plus efficaces dans les réponses et partager aisément les articles</a:t>
            </a:r>
          </a:p>
          <a:p>
            <a:pPr algn="l"/>
            <a:endParaRPr lang="fr-FR" sz="1100" b="1" dirty="0">
              <a:solidFill>
                <a:schemeClr val="bg2">
                  <a:lumMod val="75000"/>
                </a:schemeClr>
              </a:solidFill>
              <a:latin typeface="+mj-lt"/>
            </a:endParaRPr>
          </a:p>
          <a:p>
            <a:pPr algn="l"/>
            <a:r>
              <a:rPr lang="fr-FR" sz="1100" b="1" i="0" dirty="0">
                <a:solidFill>
                  <a:schemeClr val="bg2">
                    <a:lumMod val="50000"/>
                  </a:schemeClr>
                </a:solidFill>
                <a:effectLst/>
                <a:latin typeface="+mj-lt"/>
              </a:rPr>
              <a:t>ETAPES :</a:t>
            </a:r>
            <a:r>
              <a:rPr lang="fr-FR" sz="1100" b="1" i="0" dirty="0">
                <a:solidFill>
                  <a:schemeClr val="bg2">
                    <a:lumMod val="75000"/>
                  </a:schemeClr>
                </a:solidFill>
                <a:effectLst/>
                <a:latin typeface="+mj-lt"/>
              </a:rPr>
              <a:t> </a:t>
            </a:r>
          </a:p>
          <a:p>
            <a:pPr algn="l"/>
            <a:endParaRPr lang="fr-FR" sz="1100" b="1" i="0" dirty="0">
              <a:solidFill>
                <a:schemeClr val="bg2">
                  <a:lumMod val="75000"/>
                </a:schemeClr>
              </a:solidFill>
              <a:effectLst/>
              <a:latin typeface="+mj-lt"/>
            </a:endParaRPr>
          </a:p>
          <a:p>
            <a:pPr marL="228600" indent="-228600" algn="l">
              <a:buFont typeface="+mj-lt"/>
              <a:buAutoNum type="arabicPeriod"/>
            </a:pPr>
            <a:r>
              <a:rPr lang="fr-FR" sz="1100" b="1" i="0" dirty="0">
                <a:solidFill>
                  <a:schemeClr val="bg2">
                    <a:lumMod val="75000"/>
                  </a:schemeClr>
                </a:solidFill>
                <a:effectLst/>
                <a:latin typeface="+mj-lt"/>
              </a:rPr>
              <a:t>Pour  utiliser  </a:t>
            </a:r>
            <a:r>
              <a:rPr lang="fr-FR" sz="1100" b="1" i="0" dirty="0" err="1">
                <a:solidFill>
                  <a:schemeClr val="bg2">
                    <a:lumMod val="75000"/>
                  </a:schemeClr>
                </a:solidFill>
                <a:effectLst/>
                <a:latin typeface="+mj-lt"/>
              </a:rPr>
              <a:t>Hootsuite</a:t>
            </a:r>
            <a:r>
              <a:rPr lang="fr-FR" sz="1100" b="1" i="0" dirty="0">
                <a:solidFill>
                  <a:schemeClr val="bg2">
                    <a:lumMod val="75000"/>
                  </a:schemeClr>
                </a:solidFill>
                <a:effectLst/>
                <a:latin typeface="+mj-lt"/>
              </a:rPr>
              <a:t>,  il  faut  simplement  se  rendre  sur  le  site </a:t>
            </a:r>
            <a:r>
              <a:rPr lang="fr-FR" sz="1100" b="1" i="0" dirty="0">
                <a:solidFill>
                  <a:schemeClr val="bg2">
                    <a:lumMod val="75000"/>
                  </a:schemeClr>
                </a:solidFill>
                <a:effectLst/>
                <a:latin typeface="+mj-lt"/>
                <a:hlinkClick r:id="rId3"/>
              </a:rPr>
              <a:t>https://hootsuite.com/fr </a:t>
            </a:r>
            <a:r>
              <a:rPr lang="fr-FR" sz="1100" b="1" i="0" dirty="0">
                <a:solidFill>
                  <a:schemeClr val="bg2">
                    <a:lumMod val="75000"/>
                  </a:schemeClr>
                </a:solidFill>
                <a:effectLst/>
                <a:latin typeface="+mj-lt"/>
              </a:rPr>
              <a:t>pour vous inscrire</a:t>
            </a:r>
          </a:p>
          <a:p>
            <a:pPr marL="228600" indent="-228600" algn="l">
              <a:buFont typeface="+mj-lt"/>
              <a:buAutoNum type="arabicPeriod"/>
            </a:pPr>
            <a:endParaRPr lang="fr-FR" sz="1100" b="1" i="0" dirty="0">
              <a:solidFill>
                <a:schemeClr val="bg2">
                  <a:lumMod val="75000"/>
                </a:schemeClr>
              </a:solidFill>
              <a:effectLst/>
              <a:latin typeface="+mj-lt"/>
            </a:endParaRPr>
          </a:p>
          <a:p>
            <a:pPr marL="228600" indent="-228600" algn="l">
              <a:buFont typeface="+mj-lt"/>
              <a:buAutoNum type="arabicPeriod"/>
            </a:pPr>
            <a:r>
              <a:rPr lang="fr-FR" sz="1100" b="1" i="0" dirty="0">
                <a:solidFill>
                  <a:schemeClr val="bg2">
                    <a:lumMod val="75000"/>
                  </a:schemeClr>
                </a:solidFill>
                <a:effectLst/>
                <a:latin typeface="+mj-lt"/>
              </a:rPr>
              <a:t>Sélectionnez le forfait qui correspond à vos besoins et à votre entreprise</a:t>
            </a:r>
          </a:p>
          <a:p>
            <a:pPr marL="228600" indent="-228600" algn="l">
              <a:buFont typeface="+mj-lt"/>
              <a:buAutoNum type="arabicPeriod"/>
            </a:pPr>
            <a:endParaRPr lang="fr-FR" sz="1100" b="1" i="0" dirty="0">
              <a:solidFill>
                <a:schemeClr val="bg2">
                  <a:lumMod val="75000"/>
                </a:schemeClr>
              </a:solidFill>
              <a:effectLst/>
              <a:latin typeface="+mj-lt"/>
            </a:endParaRPr>
          </a:p>
          <a:p>
            <a:pPr marL="228600" indent="-228600" algn="l">
              <a:buFont typeface="+mj-lt"/>
              <a:buAutoNum type="arabicPeriod"/>
            </a:pPr>
            <a:r>
              <a:rPr lang="fr-FR" sz="1100" b="1" i="0" dirty="0">
                <a:solidFill>
                  <a:schemeClr val="bg2">
                    <a:lumMod val="75000"/>
                  </a:schemeClr>
                </a:solidFill>
                <a:effectLst/>
                <a:latin typeface="+mj-lt"/>
              </a:rPr>
              <a:t>Si  vous  souhaitez  simplement  gérer  votre  e-réputation  personnelle,  l’offre gratuite  est suffisante.  Par contre, pour une utilisation en entreprise, il faudra utiliser  la  version  Pro.  Les  agences  trouveront  leur  compte  dans  le forfait</a:t>
            </a:r>
            <a:r>
              <a:rPr lang="fr-FR" sz="1100" b="1" dirty="0">
                <a:solidFill>
                  <a:schemeClr val="bg2">
                    <a:lumMod val="75000"/>
                  </a:schemeClr>
                </a:solidFill>
                <a:latin typeface="+mj-lt"/>
              </a:rPr>
              <a:t> </a:t>
            </a:r>
            <a:r>
              <a:rPr lang="fr-FR" sz="1100" b="1" i="0" dirty="0">
                <a:solidFill>
                  <a:schemeClr val="bg2">
                    <a:lumMod val="75000"/>
                  </a:schemeClr>
                </a:solidFill>
                <a:effectLst/>
                <a:latin typeface="+mj-lt"/>
              </a:rPr>
              <a:t>Business</a:t>
            </a:r>
          </a:p>
          <a:p>
            <a:pPr marL="228600" indent="-228600" algn="l">
              <a:buFont typeface="+mj-lt"/>
              <a:buAutoNum type="arabicPeriod"/>
            </a:pPr>
            <a:endParaRPr lang="fr-FR" sz="1100" b="1" i="0" dirty="0">
              <a:solidFill>
                <a:schemeClr val="bg2">
                  <a:lumMod val="75000"/>
                </a:schemeClr>
              </a:solidFill>
              <a:effectLst/>
              <a:latin typeface="+mj-lt"/>
            </a:endParaRPr>
          </a:p>
          <a:p>
            <a:pPr marL="228600" indent="-228600" algn="l">
              <a:buFont typeface="+mj-lt"/>
              <a:buAutoNum type="arabicPeriod"/>
            </a:pPr>
            <a:r>
              <a:rPr lang="fr-FR" sz="1100" b="1" i="0" dirty="0">
                <a:solidFill>
                  <a:schemeClr val="bg2">
                    <a:lumMod val="75000"/>
                  </a:schemeClr>
                </a:solidFill>
                <a:effectLst/>
                <a:latin typeface="+mj-lt"/>
              </a:rPr>
              <a:t>Il  ne  vous  reste  plus  qu’à  remplir  les  champs  sur  le  formulaire  avant  de valider</a:t>
            </a:r>
          </a:p>
        </p:txBody>
      </p:sp>
    </p:spTree>
    <p:extLst>
      <p:ext uri="{BB962C8B-B14F-4D97-AF65-F5344CB8AC3E}">
        <p14:creationId xmlns:p14="http://schemas.microsoft.com/office/powerpoint/2010/main" val="33916858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720"/>
        <p:cNvGrpSpPr/>
        <p:nvPr/>
      </p:nvGrpSpPr>
      <p:grpSpPr>
        <a:xfrm>
          <a:off x="0" y="0"/>
          <a:ext cx="0" cy="0"/>
          <a:chOff x="0" y="0"/>
          <a:chExt cx="0" cy="0"/>
        </a:xfrm>
      </p:grpSpPr>
      <p:pic>
        <p:nvPicPr>
          <p:cNvPr id="4098" name="Picture 2">
            <a:extLst>
              <a:ext uri="{FF2B5EF4-FFF2-40B4-BE49-F238E27FC236}">
                <a16:creationId xmlns:a16="http://schemas.microsoft.com/office/drawing/2014/main" id="{B2DC0B66-ADDA-9E43-35D5-CAF656BB0F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76020" y="1186937"/>
            <a:ext cx="4991960" cy="27696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31840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154"/>
        <p:cNvGrpSpPr/>
        <p:nvPr/>
      </p:nvGrpSpPr>
      <p:grpSpPr>
        <a:xfrm>
          <a:off x="0" y="0"/>
          <a:ext cx="0" cy="0"/>
          <a:chOff x="0" y="0"/>
          <a:chExt cx="0" cy="0"/>
        </a:xfrm>
      </p:grpSpPr>
      <p:sp>
        <p:nvSpPr>
          <p:cNvPr id="7" name="Google Shape;1055;p27">
            <a:extLst>
              <a:ext uri="{FF2B5EF4-FFF2-40B4-BE49-F238E27FC236}">
                <a16:creationId xmlns:a16="http://schemas.microsoft.com/office/drawing/2014/main" id="{4ECAF85B-81DE-2447-F7A9-3DBDCED35A74}"/>
              </a:ext>
            </a:extLst>
          </p:cNvPr>
          <p:cNvSpPr txBox="1">
            <a:spLocks/>
          </p:cNvSpPr>
          <p:nvPr/>
        </p:nvSpPr>
        <p:spPr>
          <a:xfrm>
            <a:off x="453150" y="174694"/>
            <a:ext cx="8237700" cy="218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RPr/>
            </a:defPPr>
            <a:lvl1pPr algn="ctr">
              <a:buClr>
                <a:schemeClr val="dk1"/>
              </a:buClr>
              <a:buSzPts val="2400"/>
              <a:buFont typeface="Fira Sans Extra Condensed SemiBold"/>
              <a:buNone/>
              <a:defRPr sz="2400">
                <a:solidFill>
                  <a:schemeClr val="bg2">
                    <a:lumMod val="75000"/>
                  </a:schemeClr>
                </a:solidFill>
                <a:latin typeface="Fira Sans Extra Condensed SemiBold"/>
                <a:ea typeface="Fira Sans Extra Condensed SemiBold"/>
                <a:cs typeface="Fira Sans Extra Condensed SemiBold"/>
              </a:defRPr>
            </a:lvl1pPr>
            <a:lvl2pPr algn="ctr">
              <a:spcBef>
                <a:spcPts val="1600"/>
              </a:spcBef>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2pPr>
            <a:lvl3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3pPr>
            <a:lvl4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4pPr>
            <a:lvl5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5pPr>
            <a:lvl6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6pPr>
            <a:lvl7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7pPr>
            <a:lvl8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8pPr>
            <a:lvl9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9pPr>
          </a:lstStyle>
          <a:p>
            <a:r>
              <a:rPr lang="en-US" sz="2800" dirty="0">
                <a:solidFill>
                  <a:schemeClr val="bg2">
                    <a:lumMod val="50000"/>
                  </a:schemeClr>
                </a:solidFill>
              </a:rPr>
              <a:t>BUFFER</a:t>
            </a:r>
          </a:p>
        </p:txBody>
      </p:sp>
      <p:sp>
        <p:nvSpPr>
          <p:cNvPr id="3" name="ZoneTexte 2">
            <a:extLst>
              <a:ext uri="{FF2B5EF4-FFF2-40B4-BE49-F238E27FC236}">
                <a16:creationId xmlns:a16="http://schemas.microsoft.com/office/drawing/2014/main" id="{FC04228D-4F98-FE1E-F180-24E2B541869E}"/>
              </a:ext>
            </a:extLst>
          </p:cNvPr>
          <p:cNvSpPr txBox="1"/>
          <p:nvPr/>
        </p:nvSpPr>
        <p:spPr>
          <a:xfrm>
            <a:off x="1586429" y="509485"/>
            <a:ext cx="6125378" cy="4555093"/>
          </a:xfrm>
          <a:prstGeom prst="rect">
            <a:avLst/>
          </a:prstGeom>
          <a:noFill/>
        </p:spPr>
        <p:txBody>
          <a:bodyPr wrap="square">
            <a:spAutoFit/>
          </a:bodyPr>
          <a:lstStyle/>
          <a:p>
            <a:pPr marL="171450" indent="-171450" algn="l">
              <a:buFont typeface="Wingdings" panose="05000000000000000000" pitchFamily="2" charset="2"/>
              <a:buChar char="v"/>
            </a:pPr>
            <a:r>
              <a:rPr lang="fr-FR" sz="1200" b="1" i="0" dirty="0">
                <a:solidFill>
                  <a:schemeClr val="bg2">
                    <a:lumMod val="75000"/>
                  </a:schemeClr>
                </a:solidFill>
                <a:effectLst/>
                <a:latin typeface="+mj-lt"/>
              </a:rPr>
              <a:t>Buffer est un  outil  spécialisé  dans  la  programmation  et publication de contenus sur les réseaux sociaux : </a:t>
            </a:r>
            <a:r>
              <a:rPr lang="fr-FR" sz="1200" b="1" i="0" dirty="0">
                <a:solidFill>
                  <a:schemeClr val="bg2">
                    <a:lumMod val="75000"/>
                  </a:schemeClr>
                </a:solidFill>
                <a:effectLst/>
                <a:latin typeface="+mj-lt"/>
                <a:hlinkClick r:id="rId3"/>
              </a:rPr>
              <a:t>https://buffer.com/</a:t>
            </a:r>
            <a:endParaRPr lang="fr-FR" sz="1200" b="1" i="0" dirty="0">
              <a:solidFill>
                <a:schemeClr val="bg2">
                  <a:lumMod val="75000"/>
                </a:schemeClr>
              </a:solidFill>
              <a:effectLst/>
              <a:latin typeface="+mj-lt"/>
            </a:endParaRPr>
          </a:p>
          <a:p>
            <a:pPr marL="171450" indent="-171450" algn="l">
              <a:buFont typeface="Wingdings" panose="05000000000000000000" pitchFamily="2" charset="2"/>
              <a:buChar char="v"/>
            </a:pPr>
            <a:endParaRPr lang="fr-FR" sz="1200" b="1" i="0" dirty="0">
              <a:solidFill>
                <a:schemeClr val="bg2">
                  <a:lumMod val="75000"/>
                </a:schemeClr>
              </a:solidFill>
              <a:effectLst/>
              <a:latin typeface="+mj-lt"/>
            </a:endParaRPr>
          </a:p>
          <a:p>
            <a:pPr marL="171450" indent="-171450" algn="l">
              <a:buFont typeface="Wingdings" panose="05000000000000000000" pitchFamily="2" charset="2"/>
              <a:buChar char="v"/>
            </a:pPr>
            <a:r>
              <a:rPr lang="fr-FR" sz="1200" b="1" i="0" dirty="0">
                <a:solidFill>
                  <a:schemeClr val="bg2">
                    <a:lumMod val="75000"/>
                  </a:schemeClr>
                </a:solidFill>
                <a:effectLst/>
                <a:latin typeface="+mj-lt"/>
              </a:rPr>
              <a:t>Les  réseaux  sociaux  supportés  sont  Twitter,  Instagram,  Facebook, LinkedIn, Google+ et Pinterest</a:t>
            </a:r>
          </a:p>
          <a:p>
            <a:pPr marL="171450" indent="-171450" algn="l">
              <a:buFont typeface="Wingdings" panose="05000000000000000000" pitchFamily="2" charset="2"/>
              <a:buChar char="v"/>
            </a:pPr>
            <a:endParaRPr lang="fr-FR" sz="1200" b="1" i="0" dirty="0">
              <a:solidFill>
                <a:schemeClr val="bg2">
                  <a:lumMod val="75000"/>
                </a:schemeClr>
              </a:solidFill>
              <a:effectLst/>
              <a:latin typeface="+mj-lt"/>
            </a:endParaRPr>
          </a:p>
          <a:p>
            <a:pPr marL="171450" indent="-171450" algn="l">
              <a:buFont typeface="Wingdings" panose="05000000000000000000" pitchFamily="2" charset="2"/>
              <a:buChar char="v"/>
            </a:pPr>
            <a:r>
              <a:rPr lang="fr-FR" sz="1200" b="1" i="0" dirty="0">
                <a:solidFill>
                  <a:schemeClr val="bg2">
                    <a:lumMod val="75000"/>
                  </a:schemeClr>
                </a:solidFill>
                <a:effectLst/>
                <a:latin typeface="+mj-lt"/>
              </a:rPr>
              <a:t>L’outil  vous  donnera  également  des  statistiques  très intéressantes  sur  les contenus  postés  depuis  l’outil  (nombre de retweets, réponses)</a:t>
            </a:r>
          </a:p>
          <a:p>
            <a:pPr marL="171450" indent="-171450" algn="l">
              <a:buFont typeface="Wingdings" panose="05000000000000000000" pitchFamily="2" charset="2"/>
              <a:buChar char="v"/>
            </a:pPr>
            <a:endParaRPr lang="fr-FR" sz="1200" b="1" i="0" dirty="0">
              <a:solidFill>
                <a:schemeClr val="bg2">
                  <a:lumMod val="75000"/>
                </a:schemeClr>
              </a:solidFill>
              <a:effectLst/>
              <a:latin typeface="+mj-lt"/>
            </a:endParaRPr>
          </a:p>
          <a:p>
            <a:pPr marL="171450" indent="-171450" algn="l">
              <a:buFont typeface="Wingdings" panose="05000000000000000000" pitchFamily="2" charset="2"/>
              <a:buChar char="v"/>
            </a:pPr>
            <a:r>
              <a:rPr lang="fr-FR" sz="1200" b="1" i="0" dirty="0">
                <a:solidFill>
                  <a:schemeClr val="bg2">
                    <a:lumMod val="75000"/>
                  </a:schemeClr>
                </a:solidFill>
                <a:effectLst/>
                <a:latin typeface="+mj-lt"/>
              </a:rPr>
              <a:t>Dans  certaines  situations,  le  </a:t>
            </a:r>
            <a:r>
              <a:rPr lang="fr-FR" sz="1200" b="1" i="0" dirty="0" err="1">
                <a:solidFill>
                  <a:schemeClr val="bg2">
                    <a:lumMod val="75000"/>
                  </a:schemeClr>
                </a:solidFill>
                <a:effectLst/>
                <a:latin typeface="+mj-lt"/>
              </a:rPr>
              <a:t>community</a:t>
            </a:r>
            <a:r>
              <a:rPr lang="fr-FR" sz="1200" b="1" i="0" dirty="0">
                <a:solidFill>
                  <a:schemeClr val="bg2">
                    <a:lumMod val="75000"/>
                  </a:schemeClr>
                </a:solidFill>
                <a:effectLst/>
                <a:latin typeface="+mj-lt"/>
              </a:rPr>
              <a:t>  manager  peut  programmer  des publications sur les réseaux sociaux. Par exemple, la publication de contenus dits «froids », c’est-à-dire sans lien avec une actualité quelconque, peut être planifiée</a:t>
            </a:r>
          </a:p>
          <a:p>
            <a:pPr algn="l"/>
            <a:r>
              <a:rPr lang="fr-FR" sz="1200" b="1" i="0" dirty="0">
                <a:solidFill>
                  <a:schemeClr val="bg2">
                    <a:lumMod val="75000"/>
                  </a:schemeClr>
                </a:solidFill>
                <a:effectLst/>
                <a:latin typeface="+mj-lt"/>
              </a:rPr>
              <a:t>.</a:t>
            </a:r>
          </a:p>
          <a:p>
            <a:pPr marL="171450" indent="-171450" algn="l">
              <a:buFont typeface="Wingdings" panose="05000000000000000000" pitchFamily="2" charset="2"/>
              <a:buChar char="v"/>
            </a:pPr>
            <a:r>
              <a:rPr lang="fr-FR" sz="1200" b="1" i="0" dirty="0">
                <a:solidFill>
                  <a:schemeClr val="bg2">
                    <a:lumMod val="75000"/>
                  </a:schemeClr>
                </a:solidFill>
                <a:effectLst/>
                <a:latin typeface="+mj-lt"/>
              </a:rPr>
              <a:t>En  programmant  ainsi  ses  prochains  messages  sur  les  réseaux  sociaux,  le </a:t>
            </a:r>
            <a:r>
              <a:rPr lang="fr-FR" sz="1200" b="1" i="0" dirty="0" err="1">
                <a:solidFill>
                  <a:schemeClr val="bg2">
                    <a:lumMod val="75000"/>
                  </a:schemeClr>
                </a:solidFill>
                <a:effectLst/>
                <a:latin typeface="+mj-lt"/>
              </a:rPr>
              <a:t>community</a:t>
            </a:r>
            <a:r>
              <a:rPr lang="fr-FR" sz="1200" b="1" i="0" dirty="0">
                <a:solidFill>
                  <a:schemeClr val="bg2">
                    <a:lumMod val="75000"/>
                  </a:schemeClr>
                </a:solidFill>
                <a:effectLst/>
                <a:latin typeface="+mj-lt"/>
              </a:rPr>
              <a:t> manager  pourra gagner  du temps.  Buffer est  conçu spécifiquement pour répondre à ce besoin</a:t>
            </a:r>
          </a:p>
          <a:p>
            <a:pPr marL="171450" indent="-171450" algn="l">
              <a:buFont typeface="Wingdings" panose="05000000000000000000" pitchFamily="2" charset="2"/>
              <a:buChar char="v"/>
            </a:pPr>
            <a:endParaRPr lang="fr-FR" sz="1200" b="1" i="0" dirty="0">
              <a:solidFill>
                <a:schemeClr val="bg2">
                  <a:lumMod val="75000"/>
                </a:schemeClr>
              </a:solidFill>
              <a:effectLst/>
              <a:latin typeface="+mj-lt"/>
            </a:endParaRPr>
          </a:p>
          <a:p>
            <a:pPr marL="171450" indent="-171450" algn="l">
              <a:buFont typeface="Wingdings" panose="05000000000000000000" pitchFamily="2" charset="2"/>
              <a:buChar char="v"/>
            </a:pPr>
            <a:r>
              <a:rPr lang="fr-FR" sz="1200" b="1" i="0" dirty="0">
                <a:solidFill>
                  <a:schemeClr val="bg2">
                    <a:lumMod val="75000"/>
                  </a:schemeClr>
                </a:solidFill>
                <a:effectLst/>
                <a:latin typeface="+mj-lt"/>
              </a:rPr>
              <a:t>La  publication  de  contenus  sur  les  réseaux  sociaux  n’est  pas  forcément  une tâche  à  forte  valeur  ajoutée,  et  certains  </a:t>
            </a:r>
            <a:r>
              <a:rPr lang="fr-FR" sz="1200" b="1" i="0" dirty="0" err="1">
                <a:solidFill>
                  <a:schemeClr val="bg2">
                    <a:lumMod val="75000"/>
                  </a:schemeClr>
                </a:solidFill>
                <a:effectLst/>
                <a:latin typeface="+mj-lt"/>
              </a:rPr>
              <a:t>community</a:t>
            </a:r>
            <a:r>
              <a:rPr lang="fr-FR" sz="1200" b="1" i="0" dirty="0">
                <a:solidFill>
                  <a:schemeClr val="bg2">
                    <a:lumMod val="75000"/>
                  </a:schemeClr>
                </a:solidFill>
                <a:effectLst/>
                <a:latin typeface="+mj-lt"/>
              </a:rPr>
              <a:t>  managers  ne  veulent  pas perdre de temps avec celle-ci. Buffer sera alors un outil parfait pour ceux qui souhaitent  animer  leurs  réseaux  sociaux  sans  être  forcément  connecté  sur  le moment</a:t>
            </a:r>
          </a:p>
          <a:p>
            <a:pPr algn="l"/>
            <a:endParaRPr lang="fr-FR" b="0" i="0" dirty="0">
              <a:solidFill>
                <a:srgbClr val="000000"/>
              </a:solidFill>
              <a:effectLst/>
              <a:latin typeface="+mj-lt"/>
            </a:endParaRPr>
          </a:p>
        </p:txBody>
      </p:sp>
    </p:spTree>
    <p:extLst>
      <p:ext uri="{BB962C8B-B14F-4D97-AF65-F5344CB8AC3E}">
        <p14:creationId xmlns:p14="http://schemas.microsoft.com/office/powerpoint/2010/main" val="1817199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154"/>
        <p:cNvGrpSpPr/>
        <p:nvPr/>
      </p:nvGrpSpPr>
      <p:grpSpPr>
        <a:xfrm>
          <a:off x="0" y="0"/>
          <a:ext cx="0" cy="0"/>
          <a:chOff x="0" y="0"/>
          <a:chExt cx="0" cy="0"/>
        </a:xfrm>
      </p:grpSpPr>
      <p:sp>
        <p:nvSpPr>
          <p:cNvPr id="7" name="Google Shape;1055;p27">
            <a:extLst>
              <a:ext uri="{FF2B5EF4-FFF2-40B4-BE49-F238E27FC236}">
                <a16:creationId xmlns:a16="http://schemas.microsoft.com/office/drawing/2014/main" id="{4ECAF85B-81DE-2447-F7A9-3DBDCED35A74}"/>
              </a:ext>
            </a:extLst>
          </p:cNvPr>
          <p:cNvSpPr txBox="1">
            <a:spLocks/>
          </p:cNvSpPr>
          <p:nvPr/>
        </p:nvSpPr>
        <p:spPr>
          <a:xfrm>
            <a:off x="453150" y="334775"/>
            <a:ext cx="8237700" cy="218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RPr/>
            </a:defPPr>
            <a:lvl1pPr algn="ctr">
              <a:buClr>
                <a:schemeClr val="dk1"/>
              </a:buClr>
              <a:buSzPts val="2400"/>
              <a:buFont typeface="Fira Sans Extra Condensed SemiBold"/>
              <a:buNone/>
              <a:defRPr sz="2400">
                <a:solidFill>
                  <a:schemeClr val="bg2">
                    <a:lumMod val="75000"/>
                  </a:schemeClr>
                </a:solidFill>
                <a:latin typeface="Fira Sans Extra Condensed SemiBold"/>
                <a:ea typeface="Fira Sans Extra Condensed SemiBold"/>
                <a:cs typeface="Fira Sans Extra Condensed SemiBold"/>
              </a:defRPr>
            </a:lvl1pPr>
            <a:lvl2pPr algn="ctr">
              <a:spcBef>
                <a:spcPts val="1600"/>
              </a:spcBef>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2pPr>
            <a:lvl3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3pPr>
            <a:lvl4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4pPr>
            <a:lvl5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5pPr>
            <a:lvl6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6pPr>
            <a:lvl7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7pPr>
            <a:lvl8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8pPr>
            <a:lvl9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9pPr>
          </a:lstStyle>
          <a:p>
            <a:r>
              <a:rPr lang="en-US" sz="2800" dirty="0">
                <a:solidFill>
                  <a:schemeClr val="bg2">
                    <a:lumMod val="50000"/>
                  </a:schemeClr>
                </a:solidFill>
              </a:rPr>
              <a:t>BUFFER : Etapes</a:t>
            </a:r>
          </a:p>
        </p:txBody>
      </p:sp>
      <p:sp>
        <p:nvSpPr>
          <p:cNvPr id="3" name="ZoneTexte 2">
            <a:extLst>
              <a:ext uri="{FF2B5EF4-FFF2-40B4-BE49-F238E27FC236}">
                <a16:creationId xmlns:a16="http://schemas.microsoft.com/office/drawing/2014/main" id="{FC04228D-4F98-FE1E-F180-24E2B541869E}"/>
              </a:ext>
            </a:extLst>
          </p:cNvPr>
          <p:cNvSpPr txBox="1"/>
          <p:nvPr/>
        </p:nvSpPr>
        <p:spPr>
          <a:xfrm>
            <a:off x="1509311" y="955923"/>
            <a:ext cx="6125378" cy="3231654"/>
          </a:xfrm>
          <a:prstGeom prst="rect">
            <a:avLst/>
          </a:prstGeom>
          <a:noFill/>
        </p:spPr>
        <p:txBody>
          <a:bodyPr wrap="square">
            <a:spAutoFit/>
          </a:bodyPr>
          <a:lstStyle/>
          <a:p>
            <a:pPr marL="342900" indent="-342900" algn="l">
              <a:buFont typeface="+mj-lt"/>
              <a:buAutoNum type="arabicPeriod"/>
            </a:pPr>
            <a:r>
              <a:rPr lang="fr-FR" sz="1200" b="1" i="0" dirty="0">
                <a:solidFill>
                  <a:schemeClr val="bg2">
                    <a:lumMod val="75000"/>
                  </a:schemeClr>
                </a:solidFill>
                <a:effectLst/>
                <a:latin typeface="+mj-lt"/>
              </a:rPr>
              <a:t>Commencez  par connecter  à  l’outil  le  ou  les  réseaux  sociaux  sur  lesquels vous  souhaitez  programmer  et  publier  des  contenus.  Une  fois  cette  première étape  effectuée,  vous  aurez  ensuite  la  possibilité  de  planifier  l’envoi  d’une publication</a:t>
            </a:r>
          </a:p>
          <a:p>
            <a:pPr marL="342900" indent="-342900" algn="l">
              <a:buFont typeface="+mj-lt"/>
              <a:buAutoNum type="arabicPeriod"/>
            </a:pPr>
            <a:endParaRPr lang="fr-FR" sz="1200" b="1" i="0" dirty="0">
              <a:solidFill>
                <a:schemeClr val="bg2">
                  <a:lumMod val="75000"/>
                </a:schemeClr>
              </a:solidFill>
              <a:effectLst/>
              <a:latin typeface="+mj-lt"/>
            </a:endParaRPr>
          </a:p>
          <a:p>
            <a:pPr marL="342900" indent="-342900" algn="l">
              <a:buFont typeface="+mj-lt"/>
              <a:buAutoNum type="arabicPeriod"/>
            </a:pPr>
            <a:r>
              <a:rPr lang="fr-FR" sz="1200" b="1" i="0" dirty="0">
                <a:solidFill>
                  <a:schemeClr val="bg2">
                    <a:lumMod val="75000"/>
                  </a:schemeClr>
                </a:solidFill>
                <a:effectLst/>
                <a:latin typeface="+mj-lt"/>
              </a:rPr>
              <a:t>Cliquez  sur  «  Content  »,  puis  composez  votre  message.  Une  fois cela</a:t>
            </a:r>
            <a:r>
              <a:rPr lang="fr-FR" sz="1200" b="1" dirty="0">
                <a:solidFill>
                  <a:schemeClr val="bg2">
                    <a:lumMod val="75000"/>
                  </a:schemeClr>
                </a:solidFill>
                <a:latin typeface="+mj-lt"/>
              </a:rPr>
              <a:t> </a:t>
            </a:r>
            <a:r>
              <a:rPr lang="fr-FR" sz="1200" b="1" i="0" dirty="0">
                <a:solidFill>
                  <a:schemeClr val="bg2">
                    <a:lumMod val="75000"/>
                  </a:schemeClr>
                </a:solidFill>
                <a:effectLst/>
                <a:latin typeface="+mj-lt"/>
              </a:rPr>
              <a:t>effectué, choisissez la fonctionnalité « </a:t>
            </a:r>
            <a:r>
              <a:rPr lang="fr-FR" sz="1200" b="1" i="0" dirty="0" err="1">
                <a:solidFill>
                  <a:schemeClr val="bg2">
                    <a:lumMod val="75000"/>
                  </a:schemeClr>
                </a:solidFill>
                <a:effectLst/>
                <a:latin typeface="+mj-lt"/>
              </a:rPr>
              <a:t>Add</a:t>
            </a:r>
            <a:r>
              <a:rPr lang="fr-FR" sz="1200" b="1" i="0" dirty="0">
                <a:solidFill>
                  <a:schemeClr val="bg2">
                    <a:lumMod val="75000"/>
                  </a:schemeClr>
                </a:solidFill>
                <a:effectLst/>
                <a:latin typeface="+mj-lt"/>
              </a:rPr>
              <a:t> to Queue »</a:t>
            </a:r>
          </a:p>
          <a:p>
            <a:pPr marL="342900" indent="-342900" algn="l">
              <a:buFont typeface="+mj-lt"/>
              <a:buAutoNum type="arabicPeriod"/>
            </a:pPr>
            <a:endParaRPr lang="fr-FR" sz="1200" b="1" i="0" dirty="0">
              <a:solidFill>
                <a:schemeClr val="bg2">
                  <a:lumMod val="75000"/>
                </a:schemeClr>
              </a:solidFill>
              <a:effectLst/>
              <a:latin typeface="+mj-lt"/>
            </a:endParaRPr>
          </a:p>
          <a:p>
            <a:pPr marL="342900" indent="-342900" algn="l">
              <a:buFont typeface="+mj-lt"/>
              <a:buAutoNum type="arabicPeriod"/>
            </a:pPr>
            <a:r>
              <a:rPr lang="fr-FR" sz="1200" b="1" i="0" dirty="0">
                <a:solidFill>
                  <a:schemeClr val="bg2">
                    <a:lumMod val="75000"/>
                  </a:schemeClr>
                </a:solidFill>
                <a:effectLst/>
                <a:latin typeface="+mj-lt"/>
              </a:rPr>
              <a:t>Si vous souhaitez ajouter un visuel à votre message textuel, c’est possible : vous pourrez choisir entre une image provenant de votre ordinateur, ou en créer une avec l’outil intégré à Buffer nommé Pablo</a:t>
            </a:r>
          </a:p>
          <a:p>
            <a:pPr marL="342900" indent="-342900" algn="l">
              <a:buFont typeface="+mj-lt"/>
              <a:buAutoNum type="arabicPeriod"/>
            </a:pPr>
            <a:endParaRPr lang="fr-FR" sz="1200" b="1" i="0" dirty="0">
              <a:solidFill>
                <a:schemeClr val="bg2">
                  <a:lumMod val="75000"/>
                </a:schemeClr>
              </a:solidFill>
              <a:effectLst/>
              <a:latin typeface="+mj-lt"/>
            </a:endParaRPr>
          </a:p>
          <a:p>
            <a:pPr marL="342900" indent="-342900" algn="l">
              <a:buFont typeface="+mj-lt"/>
              <a:buAutoNum type="arabicPeriod"/>
            </a:pPr>
            <a:r>
              <a:rPr lang="fr-FR" sz="1200" b="1" i="0" dirty="0">
                <a:solidFill>
                  <a:schemeClr val="bg2">
                    <a:lumMod val="75000"/>
                  </a:schemeClr>
                </a:solidFill>
                <a:effectLst/>
                <a:latin typeface="+mj-lt"/>
              </a:rPr>
              <a:t>Après avoir posté votre contenu, vous obtiendrez alors des informations très intéressantes telles que vos tweets :</a:t>
            </a:r>
          </a:p>
          <a:p>
            <a:pPr marL="285750" indent="-285750" algn="l">
              <a:buFont typeface="Arial" panose="020B0604020202020204" pitchFamily="34" charset="0"/>
              <a:buChar char="•"/>
            </a:pPr>
            <a:r>
              <a:rPr lang="fr-FR" sz="1200" b="1" i="0" dirty="0">
                <a:solidFill>
                  <a:schemeClr val="bg2">
                    <a:lumMod val="75000"/>
                  </a:schemeClr>
                </a:solidFill>
                <a:effectLst/>
                <a:latin typeface="+mj-lt"/>
              </a:rPr>
              <a:t>les plus retweetés </a:t>
            </a:r>
          </a:p>
          <a:p>
            <a:pPr marL="285750" indent="-285750" algn="l">
              <a:buFont typeface="Arial" panose="020B0604020202020204" pitchFamily="34" charset="0"/>
              <a:buChar char="•"/>
            </a:pPr>
            <a:r>
              <a:rPr lang="fr-FR" sz="1200" b="1" i="0" dirty="0">
                <a:solidFill>
                  <a:schemeClr val="bg2">
                    <a:lumMod val="75000"/>
                  </a:schemeClr>
                </a:solidFill>
                <a:effectLst/>
                <a:latin typeface="+mj-lt"/>
              </a:rPr>
              <a:t>les plus cliqués </a:t>
            </a:r>
          </a:p>
          <a:p>
            <a:pPr marL="285750" indent="-285750" algn="l">
              <a:buFont typeface="Arial" panose="020B0604020202020204" pitchFamily="34" charset="0"/>
              <a:buChar char="•"/>
            </a:pPr>
            <a:r>
              <a:rPr lang="fr-FR" sz="1200" b="1" i="0" dirty="0">
                <a:solidFill>
                  <a:schemeClr val="bg2">
                    <a:lumMod val="75000"/>
                  </a:schemeClr>
                </a:solidFill>
                <a:effectLst/>
                <a:latin typeface="+mj-lt"/>
              </a:rPr>
              <a:t>les plus « aimés » </a:t>
            </a:r>
          </a:p>
        </p:txBody>
      </p:sp>
    </p:spTree>
    <p:extLst>
      <p:ext uri="{BB962C8B-B14F-4D97-AF65-F5344CB8AC3E}">
        <p14:creationId xmlns:p14="http://schemas.microsoft.com/office/powerpoint/2010/main" val="12331086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154"/>
        <p:cNvGrpSpPr/>
        <p:nvPr/>
      </p:nvGrpSpPr>
      <p:grpSpPr>
        <a:xfrm>
          <a:off x="0" y="0"/>
          <a:ext cx="0" cy="0"/>
          <a:chOff x="0" y="0"/>
          <a:chExt cx="0" cy="0"/>
        </a:xfrm>
      </p:grpSpPr>
      <p:sp>
        <p:nvSpPr>
          <p:cNvPr id="7" name="Google Shape;1055;p27">
            <a:extLst>
              <a:ext uri="{FF2B5EF4-FFF2-40B4-BE49-F238E27FC236}">
                <a16:creationId xmlns:a16="http://schemas.microsoft.com/office/drawing/2014/main" id="{4ECAF85B-81DE-2447-F7A9-3DBDCED35A74}"/>
              </a:ext>
            </a:extLst>
          </p:cNvPr>
          <p:cNvSpPr txBox="1">
            <a:spLocks/>
          </p:cNvSpPr>
          <p:nvPr/>
        </p:nvSpPr>
        <p:spPr>
          <a:xfrm>
            <a:off x="453150" y="428083"/>
            <a:ext cx="8237700" cy="218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RPr/>
            </a:defPPr>
            <a:lvl1pPr algn="ctr">
              <a:buClr>
                <a:schemeClr val="dk1"/>
              </a:buClr>
              <a:buSzPts val="2400"/>
              <a:buFont typeface="Fira Sans Extra Condensed SemiBold"/>
              <a:buNone/>
              <a:defRPr sz="2400">
                <a:solidFill>
                  <a:schemeClr val="bg2">
                    <a:lumMod val="75000"/>
                  </a:schemeClr>
                </a:solidFill>
                <a:latin typeface="Fira Sans Extra Condensed SemiBold"/>
                <a:ea typeface="Fira Sans Extra Condensed SemiBold"/>
                <a:cs typeface="Fira Sans Extra Condensed SemiBold"/>
              </a:defRPr>
            </a:lvl1pPr>
            <a:lvl2pPr algn="ctr">
              <a:spcBef>
                <a:spcPts val="1600"/>
              </a:spcBef>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2pPr>
            <a:lvl3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3pPr>
            <a:lvl4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4pPr>
            <a:lvl5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5pPr>
            <a:lvl6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6pPr>
            <a:lvl7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7pPr>
            <a:lvl8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8pPr>
            <a:lvl9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9pPr>
          </a:lstStyle>
          <a:p>
            <a:r>
              <a:rPr lang="en-US" sz="2800" dirty="0">
                <a:solidFill>
                  <a:schemeClr val="bg2">
                    <a:lumMod val="50000"/>
                  </a:schemeClr>
                </a:solidFill>
              </a:rPr>
              <a:t>BUFFER</a:t>
            </a:r>
          </a:p>
        </p:txBody>
      </p:sp>
      <p:pic>
        <p:nvPicPr>
          <p:cNvPr id="3" name="Image 2">
            <a:extLst>
              <a:ext uri="{FF2B5EF4-FFF2-40B4-BE49-F238E27FC236}">
                <a16:creationId xmlns:a16="http://schemas.microsoft.com/office/drawing/2014/main" id="{0ABC8AA4-2B53-949E-328F-957337E40A0F}"/>
              </a:ext>
            </a:extLst>
          </p:cNvPr>
          <p:cNvPicPr>
            <a:picLocks noChangeAspect="1"/>
          </p:cNvPicPr>
          <p:nvPr/>
        </p:nvPicPr>
        <p:blipFill>
          <a:blip r:embed="rId3"/>
          <a:stretch>
            <a:fillRect/>
          </a:stretch>
        </p:blipFill>
        <p:spPr>
          <a:xfrm>
            <a:off x="1543021" y="1002129"/>
            <a:ext cx="6057958" cy="3139242"/>
          </a:xfrm>
          <a:prstGeom prst="rect">
            <a:avLst/>
          </a:prstGeom>
        </p:spPr>
      </p:pic>
    </p:spTree>
    <p:extLst>
      <p:ext uri="{BB962C8B-B14F-4D97-AF65-F5344CB8AC3E}">
        <p14:creationId xmlns:p14="http://schemas.microsoft.com/office/powerpoint/2010/main" val="11257201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720"/>
        <p:cNvGrpSpPr/>
        <p:nvPr/>
      </p:nvGrpSpPr>
      <p:grpSpPr>
        <a:xfrm>
          <a:off x="0" y="0"/>
          <a:ext cx="0" cy="0"/>
          <a:chOff x="0" y="0"/>
          <a:chExt cx="0" cy="0"/>
        </a:xfrm>
      </p:grpSpPr>
      <p:pic>
        <p:nvPicPr>
          <p:cNvPr id="5122" name="Picture 2" descr="Google Drive Logo : histoire, signification de l'emblème">
            <a:extLst>
              <a:ext uri="{FF2B5EF4-FFF2-40B4-BE49-F238E27FC236}">
                <a16:creationId xmlns:a16="http://schemas.microsoft.com/office/drawing/2014/main" id="{1FCD2223-B08D-053E-59ED-D8592A3199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72044" y="1227775"/>
            <a:ext cx="4799911" cy="2687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48482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154"/>
        <p:cNvGrpSpPr/>
        <p:nvPr/>
      </p:nvGrpSpPr>
      <p:grpSpPr>
        <a:xfrm>
          <a:off x="0" y="0"/>
          <a:ext cx="0" cy="0"/>
          <a:chOff x="0" y="0"/>
          <a:chExt cx="0" cy="0"/>
        </a:xfrm>
      </p:grpSpPr>
      <p:sp>
        <p:nvSpPr>
          <p:cNvPr id="7" name="Google Shape;1055;p27">
            <a:extLst>
              <a:ext uri="{FF2B5EF4-FFF2-40B4-BE49-F238E27FC236}">
                <a16:creationId xmlns:a16="http://schemas.microsoft.com/office/drawing/2014/main" id="{4ECAF85B-81DE-2447-F7A9-3DBDCED35A74}"/>
              </a:ext>
            </a:extLst>
          </p:cNvPr>
          <p:cNvSpPr txBox="1">
            <a:spLocks/>
          </p:cNvSpPr>
          <p:nvPr/>
        </p:nvSpPr>
        <p:spPr>
          <a:xfrm>
            <a:off x="453150" y="174694"/>
            <a:ext cx="8237700" cy="218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RPr/>
            </a:defPPr>
            <a:lvl1pPr algn="ctr">
              <a:buClr>
                <a:schemeClr val="dk1"/>
              </a:buClr>
              <a:buSzPts val="2400"/>
              <a:buFont typeface="Fira Sans Extra Condensed SemiBold"/>
              <a:buNone/>
              <a:defRPr sz="2400">
                <a:solidFill>
                  <a:schemeClr val="bg2">
                    <a:lumMod val="75000"/>
                  </a:schemeClr>
                </a:solidFill>
                <a:latin typeface="Fira Sans Extra Condensed SemiBold"/>
                <a:ea typeface="Fira Sans Extra Condensed SemiBold"/>
                <a:cs typeface="Fira Sans Extra Condensed SemiBold"/>
              </a:defRPr>
            </a:lvl1pPr>
            <a:lvl2pPr algn="ctr">
              <a:spcBef>
                <a:spcPts val="1600"/>
              </a:spcBef>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2pPr>
            <a:lvl3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3pPr>
            <a:lvl4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4pPr>
            <a:lvl5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5pPr>
            <a:lvl6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6pPr>
            <a:lvl7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7pPr>
            <a:lvl8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8pPr>
            <a:lvl9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9pPr>
          </a:lstStyle>
          <a:p>
            <a:r>
              <a:rPr lang="en-US" sz="2800" dirty="0">
                <a:solidFill>
                  <a:schemeClr val="bg2">
                    <a:lumMod val="50000"/>
                  </a:schemeClr>
                </a:solidFill>
              </a:rPr>
              <a:t>GOOGLE DRIVE</a:t>
            </a:r>
          </a:p>
        </p:txBody>
      </p:sp>
      <p:sp>
        <p:nvSpPr>
          <p:cNvPr id="3" name="ZoneTexte 2">
            <a:extLst>
              <a:ext uri="{FF2B5EF4-FFF2-40B4-BE49-F238E27FC236}">
                <a16:creationId xmlns:a16="http://schemas.microsoft.com/office/drawing/2014/main" id="{FC04228D-4F98-FE1E-F180-24E2B541869E}"/>
              </a:ext>
            </a:extLst>
          </p:cNvPr>
          <p:cNvSpPr txBox="1"/>
          <p:nvPr/>
        </p:nvSpPr>
        <p:spPr>
          <a:xfrm>
            <a:off x="1377108" y="586591"/>
            <a:ext cx="6389783" cy="3970318"/>
          </a:xfrm>
          <a:prstGeom prst="rect">
            <a:avLst/>
          </a:prstGeom>
          <a:noFill/>
        </p:spPr>
        <p:txBody>
          <a:bodyPr wrap="square">
            <a:spAutoFit/>
          </a:bodyPr>
          <a:lstStyle/>
          <a:p>
            <a:pPr marL="171450" indent="-171450" algn="l">
              <a:buFont typeface="Wingdings" panose="05000000000000000000" pitchFamily="2" charset="2"/>
              <a:buChar char="v"/>
            </a:pPr>
            <a:r>
              <a:rPr lang="fr-FR" sz="1200" b="1" i="0" dirty="0">
                <a:solidFill>
                  <a:schemeClr val="bg2">
                    <a:lumMod val="75000"/>
                  </a:schemeClr>
                </a:solidFill>
                <a:effectLst/>
                <a:latin typeface="+mj-lt"/>
              </a:rPr>
              <a:t>Google Drive est une suite d’outils gratuits offerte à tous les</a:t>
            </a:r>
            <a:r>
              <a:rPr lang="fr-FR" sz="1200" b="1" dirty="0">
                <a:solidFill>
                  <a:schemeClr val="bg2">
                    <a:lumMod val="75000"/>
                  </a:schemeClr>
                </a:solidFill>
                <a:latin typeface="+mj-lt"/>
              </a:rPr>
              <a:t> </a:t>
            </a:r>
            <a:r>
              <a:rPr lang="fr-FR" sz="1200" b="1" i="0" dirty="0">
                <a:solidFill>
                  <a:schemeClr val="bg2">
                    <a:lumMod val="75000"/>
                  </a:schemeClr>
                </a:solidFill>
                <a:effectLst/>
                <a:latin typeface="+mj-lt"/>
              </a:rPr>
              <a:t>propriétaires  d’une  adresse  Gmail  ou  d’un  compte  Google</a:t>
            </a:r>
          </a:p>
          <a:p>
            <a:pPr marL="171450" indent="-171450" algn="l">
              <a:buFont typeface="Wingdings" panose="05000000000000000000" pitchFamily="2" charset="2"/>
              <a:buChar char="v"/>
            </a:pPr>
            <a:endParaRPr lang="fr-FR" sz="1200" b="1" i="0" dirty="0">
              <a:solidFill>
                <a:schemeClr val="bg2">
                  <a:lumMod val="75000"/>
                </a:schemeClr>
              </a:solidFill>
              <a:effectLst/>
              <a:latin typeface="+mj-lt"/>
            </a:endParaRPr>
          </a:p>
          <a:p>
            <a:pPr marL="171450" indent="-171450" algn="l">
              <a:buFont typeface="Wingdings" panose="05000000000000000000" pitchFamily="2" charset="2"/>
              <a:buChar char="v"/>
            </a:pPr>
            <a:r>
              <a:rPr lang="fr-FR" sz="1200" b="1" i="0" dirty="0">
                <a:solidFill>
                  <a:schemeClr val="bg2">
                    <a:lumMod val="75000"/>
                  </a:schemeClr>
                </a:solidFill>
                <a:effectLst/>
                <a:latin typeface="+mj-lt"/>
              </a:rPr>
              <a:t>Celle-ci  s’apparente  à  un  Microsoft  Office,  avec  des fonctionnalités  similaires  à  Excel,  Word,  ou  encore PowerPoint</a:t>
            </a:r>
          </a:p>
          <a:p>
            <a:pPr marL="171450" indent="-171450" algn="l">
              <a:buFont typeface="Wingdings" panose="05000000000000000000" pitchFamily="2" charset="2"/>
              <a:buChar char="v"/>
            </a:pPr>
            <a:endParaRPr lang="fr-FR" sz="1200" b="1" i="0" dirty="0">
              <a:solidFill>
                <a:schemeClr val="bg2">
                  <a:lumMod val="75000"/>
                </a:schemeClr>
              </a:solidFill>
              <a:effectLst/>
              <a:latin typeface="+mj-lt"/>
            </a:endParaRPr>
          </a:p>
          <a:p>
            <a:pPr marL="171450" indent="-171450" algn="l">
              <a:buFont typeface="Wingdings" panose="05000000000000000000" pitchFamily="2" charset="2"/>
              <a:buChar char="v"/>
            </a:pPr>
            <a:r>
              <a:rPr lang="fr-FR" sz="1200" b="1" i="0" dirty="0">
                <a:solidFill>
                  <a:schemeClr val="bg2">
                    <a:lumMod val="75000"/>
                  </a:schemeClr>
                </a:solidFill>
                <a:effectLst/>
                <a:latin typeface="+mj-lt"/>
              </a:rPr>
              <a:t>L’aspect collaboratif de cette suite est indispensable pour un</a:t>
            </a:r>
            <a:r>
              <a:rPr lang="fr-FR" sz="1200" b="1" dirty="0">
                <a:solidFill>
                  <a:schemeClr val="bg2">
                    <a:lumMod val="75000"/>
                  </a:schemeClr>
                </a:solidFill>
                <a:latin typeface="+mj-lt"/>
              </a:rPr>
              <a:t> </a:t>
            </a:r>
            <a:r>
              <a:rPr lang="fr-FR" sz="1200" b="1" i="0" dirty="0" err="1">
                <a:solidFill>
                  <a:schemeClr val="bg2">
                    <a:lumMod val="75000"/>
                  </a:schemeClr>
                </a:solidFill>
                <a:effectLst/>
                <a:latin typeface="+mj-lt"/>
              </a:rPr>
              <a:t>community</a:t>
            </a:r>
            <a:r>
              <a:rPr lang="fr-FR" sz="1200" b="1" i="0" dirty="0">
                <a:solidFill>
                  <a:schemeClr val="bg2">
                    <a:lumMod val="75000"/>
                  </a:schemeClr>
                </a:solidFill>
                <a:effectLst/>
                <a:latin typeface="+mj-lt"/>
              </a:rPr>
              <a:t>  manager  souhaitant  partager  son  travail  avec ses collègues, supérieurs ou clients en live</a:t>
            </a:r>
          </a:p>
          <a:p>
            <a:pPr marL="171450" indent="-171450" algn="l">
              <a:buFont typeface="Wingdings" panose="05000000000000000000" pitchFamily="2" charset="2"/>
              <a:buChar char="v"/>
            </a:pPr>
            <a:endParaRPr lang="fr-FR" sz="1200" b="1" i="0" dirty="0">
              <a:solidFill>
                <a:schemeClr val="bg2">
                  <a:lumMod val="75000"/>
                </a:schemeClr>
              </a:solidFill>
              <a:effectLst/>
              <a:latin typeface="+mj-lt"/>
            </a:endParaRPr>
          </a:p>
          <a:p>
            <a:pPr marL="171450" indent="-171450" algn="l">
              <a:buFont typeface="Wingdings" panose="05000000000000000000" pitchFamily="2" charset="2"/>
              <a:buChar char="v"/>
            </a:pPr>
            <a:r>
              <a:rPr lang="fr-FR" sz="1200" b="1" i="0" dirty="0">
                <a:solidFill>
                  <a:schemeClr val="bg2">
                    <a:lumMod val="75000"/>
                  </a:schemeClr>
                </a:solidFill>
                <a:effectLst/>
                <a:latin typeface="+mj-lt"/>
              </a:rPr>
              <a:t>Fini les perditions de documents par e-mail ou les erreurs de versions. Tout  ce  qui  est en  ligne  est  automatiquement sauvegardé  et  synchronisé  pour  toutes  les personnes autorisées à accéder aux fichiers</a:t>
            </a:r>
          </a:p>
          <a:p>
            <a:pPr marL="171450" indent="-171450" algn="l">
              <a:buFont typeface="Wingdings" panose="05000000000000000000" pitchFamily="2" charset="2"/>
              <a:buChar char="v"/>
            </a:pPr>
            <a:endParaRPr lang="fr-FR" sz="1200" b="1" i="0" dirty="0">
              <a:solidFill>
                <a:schemeClr val="bg2">
                  <a:lumMod val="75000"/>
                </a:schemeClr>
              </a:solidFill>
              <a:effectLst/>
              <a:latin typeface="+mj-lt"/>
            </a:endParaRPr>
          </a:p>
          <a:p>
            <a:pPr marL="171450" indent="-171450" algn="l">
              <a:buFont typeface="Wingdings" panose="05000000000000000000" pitchFamily="2" charset="2"/>
              <a:buChar char="v"/>
            </a:pPr>
            <a:r>
              <a:rPr lang="fr-FR" sz="1200" b="1" i="0" dirty="0">
                <a:solidFill>
                  <a:schemeClr val="bg2">
                    <a:lumMod val="75000"/>
                  </a:schemeClr>
                </a:solidFill>
                <a:effectLst/>
                <a:latin typeface="+mj-lt"/>
              </a:rPr>
              <a:t>Avec Google Drive, le </a:t>
            </a:r>
            <a:r>
              <a:rPr lang="fr-FR" sz="1200" b="1" i="0" dirty="0" err="1">
                <a:solidFill>
                  <a:schemeClr val="bg2">
                    <a:lumMod val="75000"/>
                  </a:schemeClr>
                </a:solidFill>
                <a:effectLst/>
                <a:latin typeface="+mj-lt"/>
              </a:rPr>
              <a:t>community</a:t>
            </a:r>
            <a:r>
              <a:rPr lang="fr-FR" sz="1200" b="1" i="0" dirty="0">
                <a:solidFill>
                  <a:schemeClr val="bg2">
                    <a:lumMod val="75000"/>
                  </a:schemeClr>
                </a:solidFill>
                <a:effectLst/>
                <a:latin typeface="+mj-lt"/>
              </a:rPr>
              <a:t> manager est en mesure de créer et partager des :</a:t>
            </a:r>
          </a:p>
          <a:p>
            <a:pPr marL="171450" indent="-171450" algn="l">
              <a:buFont typeface="Wingdings" panose="05000000000000000000" pitchFamily="2" charset="2"/>
              <a:buChar char="v"/>
            </a:pPr>
            <a:endParaRPr lang="fr-FR" sz="1200" b="1" i="0" dirty="0">
              <a:solidFill>
                <a:schemeClr val="bg2">
                  <a:lumMod val="75000"/>
                </a:schemeClr>
              </a:solidFill>
              <a:effectLst/>
              <a:latin typeface="+mj-lt"/>
            </a:endParaRPr>
          </a:p>
          <a:p>
            <a:pPr marL="171450" indent="-171450" algn="l">
              <a:buFont typeface="Arial" panose="020B0604020202020204" pitchFamily="34" charset="0"/>
              <a:buChar char="•"/>
            </a:pPr>
            <a:r>
              <a:rPr lang="fr-FR" sz="1200" b="1" i="0" dirty="0">
                <a:solidFill>
                  <a:schemeClr val="bg2">
                    <a:lumMod val="75000"/>
                  </a:schemeClr>
                </a:solidFill>
                <a:effectLst/>
                <a:latin typeface="+mj-lt"/>
              </a:rPr>
              <a:t>Feuilles de calcul (pouvant servir de calendrier éditorial) </a:t>
            </a:r>
          </a:p>
          <a:p>
            <a:pPr marL="171450" indent="-171450" algn="l">
              <a:buFont typeface="Arial" panose="020B0604020202020204" pitchFamily="34" charset="0"/>
              <a:buChar char="•"/>
            </a:pPr>
            <a:r>
              <a:rPr lang="fr-FR" sz="1200" b="1" i="0" dirty="0">
                <a:solidFill>
                  <a:schemeClr val="bg2">
                    <a:lumMod val="75000"/>
                  </a:schemeClr>
                </a:solidFill>
                <a:effectLst/>
                <a:latin typeface="+mj-lt"/>
              </a:rPr>
              <a:t>Documents textes</a:t>
            </a:r>
          </a:p>
          <a:p>
            <a:pPr marL="171450" indent="-171450" algn="l">
              <a:buFont typeface="Arial" panose="020B0604020202020204" pitchFamily="34" charset="0"/>
              <a:buChar char="•"/>
            </a:pPr>
            <a:r>
              <a:rPr lang="fr-FR" sz="1200" b="1" i="0" dirty="0">
                <a:solidFill>
                  <a:schemeClr val="bg2">
                    <a:lumMod val="75000"/>
                  </a:schemeClr>
                </a:solidFill>
                <a:effectLst/>
                <a:latin typeface="+mj-lt"/>
              </a:rPr>
              <a:t>Présentations</a:t>
            </a:r>
          </a:p>
          <a:p>
            <a:pPr algn="l"/>
            <a:endParaRPr lang="fr-FR" sz="1200" b="1" i="0" dirty="0">
              <a:solidFill>
                <a:schemeClr val="bg2">
                  <a:lumMod val="75000"/>
                </a:schemeClr>
              </a:solidFill>
              <a:effectLst/>
              <a:latin typeface="+mj-lt"/>
            </a:endParaRPr>
          </a:p>
          <a:p>
            <a:pPr marL="171450" indent="-171450" algn="l">
              <a:buFont typeface="Wingdings" panose="05000000000000000000" pitchFamily="2" charset="2"/>
              <a:buChar char="v"/>
            </a:pPr>
            <a:r>
              <a:rPr lang="fr-FR" sz="1200" b="1" i="0" dirty="0">
                <a:solidFill>
                  <a:schemeClr val="bg2">
                    <a:lumMod val="75000"/>
                  </a:schemeClr>
                </a:solidFill>
                <a:effectLst/>
                <a:latin typeface="+mj-lt"/>
              </a:rPr>
              <a:t>Chaque propriétaire d’un fichier  peut  modifier en direct, et discuter avec les personnes connectées simultanément</a:t>
            </a:r>
          </a:p>
        </p:txBody>
      </p:sp>
    </p:spTree>
    <p:extLst>
      <p:ext uri="{BB962C8B-B14F-4D97-AF65-F5344CB8AC3E}">
        <p14:creationId xmlns:p14="http://schemas.microsoft.com/office/powerpoint/2010/main" val="37358822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54"/>
        <p:cNvGrpSpPr/>
        <p:nvPr/>
      </p:nvGrpSpPr>
      <p:grpSpPr>
        <a:xfrm>
          <a:off x="0" y="0"/>
          <a:ext cx="0" cy="0"/>
          <a:chOff x="0" y="0"/>
          <a:chExt cx="0" cy="0"/>
        </a:xfrm>
      </p:grpSpPr>
      <p:sp>
        <p:nvSpPr>
          <p:cNvPr id="7" name="Google Shape;1055;p27">
            <a:extLst>
              <a:ext uri="{FF2B5EF4-FFF2-40B4-BE49-F238E27FC236}">
                <a16:creationId xmlns:a16="http://schemas.microsoft.com/office/drawing/2014/main" id="{4ECAF85B-81DE-2447-F7A9-3DBDCED35A74}"/>
              </a:ext>
            </a:extLst>
          </p:cNvPr>
          <p:cNvSpPr txBox="1">
            <a:spLocks/>
          </p:cNvSpPr>
          <p:nvPr/>
        </p:nvSpPr>
        <p:spPr>
          <a:xfrm>
            <a:off x="453150" y="86559"/>
            <a:ext cx="8237700" cy="218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RPr/>
            </a:defPPr>
            <a:lvl1pPr algn="ctr">
              <a:buClr>
                <a:schemeClr val="dk1"/>
              </a:buClr>
              <a:buSzPts val="2400"/>
              <a:buFont typeface="Fira Sans Extra Condensed SemiBold"/>
              <a:buNone/>
              <a:defRPr sz="2400">
                <a:solidFill>
                  <a:schemeClr val="bg2">
                    <a:lumMod val="75000"/>
                  </a:schemeClr>
                </a:solidFill>
                <a:latin typeface="Fira Sans Extra Condensed SemiBold"/>
                <a:ea typeface="Fira Sans Extra Condensed SemiBold"/>
                <a:cs typeface="Fira Sans Extra Condensed SemiBold"/>
              </a:defRPr>
            </a:lvl1pPr>
            <a:lvl2pPr algn="ctr">
              <a:spcBef>
                <a:spcPts val="1600"/>
              </a:spcBef>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2pPr>
            <a:lvl3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3pPr>
            <a:lvl4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4pPr>
            <a:lvl5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5pPr>
            <a:lvl6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6pPr>
            <a:lvl7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7pPr>
            <a:lvl8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8pPr>
            <a:lvl9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9pPr>
          </a:lstStyle>
          <a:p>
            <a:r>
              <a:rPr lang="en-US" sz="2800" dirty="0">
                <a:solidFill>
                  <a:schemeClr val="bg2">
                    <a:lumMod val="50000"/>
                  </a:schemeClr>
                </a:solidFill>
              </a:rPr>
              <a:t>GOOGLE DRIVE : Etapes</a:t>
            </a:r>
          </a:p>
        </p:txBody>
      </p:sp>
      <p:sp>
        <p:nvSpPr>
          <p:cNvPr id="3" name="ZoneTexte 2">
            <a:extLst>
              <a:ext uri="{FF2B5EF4-FFF2-40B4-BE49-F238E27FC236}">
                <a16:creationId xmlns:a16="http://schemas.microsoft.com/office/drawing/2014/main" id="{FC04228D-4F98-FE1E-F180-24E2B541869E}"/>
              </a:ext>
            </a:extLst>
          </p:cNvPr>
          <p:cNvSpPr txBox="1"/>
          <p:nvPr/>
        </p:nvSpPr>
        <p:spPr>
          <a:xfrm>
            <a:off x="1454227" y="389581"/>
            <a:ext cx="6213514" cy="4662815"/>
          </a:xfrm>
          <a:prstGeom prst="rect">
            <a:avLst/>
          </a:prstGeom>
          <a:noFill/>
          <a:effectLst>
            <a:softEdge rad="76200"/>
          </a:effectLst>
        </p:spPr>
        <p:txBody>
          <a:bodyPr wrap="square">
            <a:spAutoFit/>
          </a:bodyPr>
          <a:lstStyle/>
          <a:p>
            <a:pPr marL="228600" indent="-228600" algn="l">
              <a:buFont typeface="+mj-lt"/>
              <a:buAutoNum type="arabicPeriod"/>
            </a:pPr>
            <a:r>
              <a:rPr lang="fr-FR" sz="1100" b="1" i="0" dirty="0">
                <a:solidFill>
                  <a:schemeClr val="bg2">
                    <a:lumMod val="75000"/>
                  </a:schemeClr>
                </a:solidFill>
                <a:effectLst/>
                <a:latin typeface="+mj-lt"/>
              </a:rPr>
              <a:t>La première étape est de se créer un compte sur Google en vous rendant sur https://accounts.google.com/signup </a:t>
            </a:r>
          </a:p>
          <a:p>
            <a:pPr marL="228600" indent="-228600" algn="l">
              <a:buFont typeface="+mj-lt"/>
              <a:buAutoNum type="arabicPeriod"/>
            </a:pPr>
            <a:endParaRPr lang="fr-FR" sz="1100" b="1" i="0" dirty="0">
              <a:solidFill>
                <a:schemeClr val="bg2">
                  <a:lumMod val="75000"/>
                </a:schemeClr>
              </a:solidFill>
              <a:effectLst/>
              <a:latin typeface="+mj-lt"/>
            </a:endParaRPr>
          </a:p>
          <a:p>
            <a:pPr marL="228600" indent="-228600" algn="l">
              <a:buFont typeface="+mj-lt"/>
              <a:buAutoNum type="arabicPeriod"/>
            </a:pPr>
            <a:r>
              <a:rPr lang="fr-FR" sz="1100" b="1" i="0" dirty="0">
                <a:solidFill>
                  <a:schemeClr val="bg2">
                    <a:lumMod val="75000"/>
                  </a:schemeClr>
                </a:solidFill>
                <a:effectLst/>
                <a:latin typeface="+mj-lt"/>
              </a:rPr>
              <a:t>Ensuite, rendez-vous sur la suite d’outils Google Drive en vous connectant à cette adresse : </a:t>
            </a:r>
            <a:r>
              <a:rPr lang="fr-FR" sz="1100" b="1" i="0" dirty="0">
                <a:solidFill>
                  <a:schemeClr val="bg2">
                    <a:lumMod val="75000"/>
                  </a:schemeClr>
                </a:solidFill>
                <a:effectLst/>
                <a:latin typeface="+mj-lt"/>
                <a:hlinkClick r:id="rId3"/>
              </a:rPr>
              <a:t>https://drive.google.com</a:t>
            </a:r>
            <a:r>
              <a:rPr lang="fr-FR" sz="1100" b="1" i="0" dirty="0">
                <a:solidFill>
                  <a:schemeClr val="bg2">
                    <a:lumMod val="75000"/>
                  </a:schemeClr>
                </a:solidFill>
                <a:effectLst/>
                <a:latin typeface="+mj-lt"/>
              </a:rPr>
              <a:t>.</a:t>
            </a:r>
          </a:p>
          <a:p>
            <a:pPr marL="228600" indent="-228600" algn="l">
              <a:buFont typeface="+mj-lt"/>
              <a:buAutoNum type="arabicPeriod"/>
            </a:pPr>
            <a:endParaRPr lang="fr-FR" sz="1100" b="1" i="0" dirty="0">
              <a:solidFill>
                <a:schemeClr val="bg2">
                  <a:lumMod val="75000"/>
                </a:schemeClr>
              </a:solidFill>
              <a:effectLst/>
              <a:latin typeface="+mj-lt"/>
            </a:endParaRPr>
          </a:p>
          <a:p>
            <a:pPr marL="228600" indent="-228600" algn="l">
              <a:buFont typeface="+mj-lt"/>
              <a:buAutoNum type="arabicPeriod"/>
            </a:pPr>
            <a:r>
              <a:rPr lang="fr-FR" sz="1100" b="1" i="0" dirty="0">
                <a:solidFill>
                  <a:schemeClr val="bg2">
                    <a:lumMod val="75000"/>
                  </a:schemeClr>
                </a:solidFill>
                <a:effectLst/>
                <a:latin typeface="+mj-lt"/>
              </a:rPr>
              <a:t>Vous  devriez  ensuite  pouvoir  choisir  entre  les  différents  types  d’outils  à disposition à savoir :</a:t>
            </a:r>
          </a:p>
          <a:p>
            <a:pPr marL="228600" indent="-228600" algn="l">
              <a:buFont typeface="+mj-lt"/>
              <a:buAutoNum type="arabicPeriod"/>
            </a:pPr>
            <a:endParaRPr lang="fr-FR" sz="1100" b="1" i="0" dirty="0">
              <a:solidFill>
                <a:schemeClr val="bg2">
                  <a:lumMod val="75000"/>
                </a:schemeClr>
              </a:solidFill>
              <a:effectLst/>
              <a:latin typeface="+mj-lt"/>
            </a:endParaRPr>
          </a:p>
          <a:p>
            <a:pPr marL="171450" indent="-171450" algn="l">
              <a:buFont typeface="Arial" panose="020B0604020202020204" pitchFamily="34" charset="0"/>
              <a:buChar char="•"/>
            </a:pPr>
            <a:r>
              <a:rPr lang="fr-FR" sz="1100" b="1" i="0" dirty="0">
                <a:solidFill>
                  <a:schemeClr val="bg2">
                    <a:lumMod val="75000"/>
                  </a:schemeClr>
                </a:solidFill>
                <a:effectLst/>
                <a:latin typeface="+mj-lt"/>
              </a:rPr>
              <a:t>Google Docs (traitement de texte) </a:t>
            </a:r>
          </a:p>
          <a:p>
            <a:pPr marL="171450" indent="-171450" algn="l">
              <a:buFont typeface="Arial" panose="020B0604020202020204" pitchFamily="34" charset="0"/>
              <a:buChar char="•"/>
            </a:pPr>
            <a:r>
              <a:rPr lang="fr-FR" sz="1100" b="1" i="0" dirty="0">
                <a:solidFill>
                  <a:schemeClr val="bg2">
                    <a:lumMod val="75000"/>
                  </a:schemeClr>
                </a:solidFill>
                <a:effectLst/>
                <a:latin typeface="+mj-lt"/>
              </a:rPr>
              <a:t>Google Sheets (feuille de calcul) </a:t>
            </a:r>
          </a:p>
          <a:p>
            <a:pPr marL="171450" indent="-171450" algn="l">
              <a:buFont typeface="Arial" panose="020B0604020202020204" pitchFamily="34" charset="0"/>
              <a:buChar char="•"/>
            </a:pPr>
            <a:r>
              <a:rPr lang="fr-FR" sz="1100" b="1" i="0" dirty="0">
                <a:solidFill>
                  <a:schemeClr val="bg2">
                    <a:lumMod val="75000"/>
                  </a:schemeClr>
                </a:solidFill>
                <a:effectLst/>
                <a:latin typeface="+mj-lt"/>
              </a:rPr>
              <a:t>Google Slides (présentations) </a:t>
            </a:r>
          </a:p>
          <a:p>
            <a:pPr marL="171450" indent="-171450" algn="l">
              <a:buFont typeface="Arial" panose="020B0604020202020204" pitchFamily="34" charset="0"/>
              <a:buChar char="•"/>
            </a:pPr>
            <a:r>
              <a:rPr lang="fr-FR" sz="1100" b="1" i="0" dirty="0">
                <a:solidFill>
                  <a:schemeClr val="bg2">
                    <a:lumMod val="75000"/>
                  </a:schemeClr>
                </a:solidFill>
                <a:effectLst/>
                <a:latin typeface="+mj-lt"/>
              </a:rPr>
              <a:t>Google  Forms  (formulaires  pouvant  servir  d’enquêtes  de  satisfaction par exemple) </a:t>
            </a:r>
          </a:p>
          <a:p>
            <a:pPr marL="171450" indent="-171450" algn="l">
              <a:buFont typeface="Arial" panose="020B0604020202020204" pitchFamily="34" charset="0"/>
              <a:buChar char="•"/>
            </a:pPr>
            <a:r>
              <a:rPr lang="fr-FR" sz="1100" b="1" i="0" dirty="0">
                <a:solidFill>
                  <a:schemeClr val="bg2">
                    <a:lumMod val="75000"/>
                  </a:schemeClr>
                </a:solidFill>
                <a:effectLst/>
                <a:latin typeface="+mj-lt"/>
              </a:rPr>
              <a:t>Google Drawings (dessins)</a:t>
            </a:r>
          </a:p>
          <a:p>
            <a:pPr marL="171450" indent="-171450" algn="l">
              <a:buFont typeface="Arial" panose="020B0604020202020204" pitchFamily="34" charset="0"/>
              <a:buChar char="•"/>
            </a:pPr>
            <a:endParaRPr lang="fr-FR" sz="1100" b="1" i="0" dirty="0">
              <a:solidFill>
                <a:schemeClr val="bg2">
                  <a:lumMod val="75000"/>
                </a:schemeClr>
              </a:solidFill>
              <a:effectLst/>
              <a:latin typeface="+mj-lt"/>
            </a:endParaRPr>
          </a:p>
          <a:p>
            <a:pPr marL="228600" indent="-228600" algn="l">
              <a:buAutoNum type="arabicPeriod" startAt="4"/>
            </a:pPr>
            <a:r>
              <a:rPr lang="fr-FR" sz="1100" b="1" i="0" dirty="0">
                <a:solidFill>
                  <a:schemeClr val="bg2">
                    <a:lumMod val="75000"/>
                  </a:schemeClr>
                </a:solidFill>
                <a:effectLst/>
                <a:latin typeface="+mj-lt"/>
              </a:rPr>
              <a:t>Choisissons par exemple la feuille de calcul pour produire notre calendrier éditorial de </a:t>
            </a:r>
            <a:r>
              <a:rPr lang="fr-FR" sz="1100" b="1" i="0" dirty="0" err="1">
                <a:solidFill>
                  <a:schemeClr val="bg2">
                    <a:lumMod val="75000"/>
                  </a:schemeClr>
                </a:solidFill>
                <a:effectLst/>
                <a:latin typeface="+mj-lt"/>
              </a:rPr>
              <a:t>community</a:t>
            </a:r>
            <a:r>
              <a:rPr lang="fr-FR" sz="1100" b="1" i="0" dirty="0">
                <a:solidFill>
                  <a:schemeClr val="bg2">
                    <a:lumMod val="75000"/>
                  </a:schemeClr>
                </a:solidFill>
                <a:effectLst/>
                <a:latin typeface="+mj-lt"/>
              </a:rPr>
              <a:t> manager.</a:t>
            </a:r>
          </a:p>
          <a:p>
            <a:pPr marL="228600" indent="-228600" algn="l">
              <a:buAutoNum type="arabicPeriod" startAt="4"/>
            </a:pPr>
            <a:endParaRPr lang="fr-FR" sz="1100" b="1" i="0" dirty="0">
              <a:solidFill>
                <a:schemeClr val="bg2">
                  <a:lumMod val="75000"/>
                </a:schemeClr>
              </a:solidFill>
              <a:effectLst/>
              <a:latin typeface="+mj-lt"/>
            </a:endParaRPr>
          </a:p>
          <a:p>
            <a:pPr marL="228600" indent="-228600" algn="l">
              <a:buAutoNum type="arabicPeriod" startAt="5"/>
            </a:pPr>
            <a:r>
              <a:rPr lang="fr-FR" sz="1100" b="1" i="0" dirty="0">
                <a:solidFill>
                  <a:schemeClr val="bg2">
                    <a:lumMod val="75000"/>
                  </a:schemeClr>
                </a:solidFill>
                <a:effectLst/>
                <a:latin typeface="+mj-lt"/>
              </a:rPr>
              <a:t>Ensuite,  remplissez  le  nom  de  votre  fichier  et commencez  à  travailler  sur votre document.</a:t>
            </a:r>
          </a:p>
          <a:p>
            <a:pPr marL="228600" indent="-228600" algn="l">
              <a:buAutoNum type="arabicPeriod" startAt="5"/>
            </a:pPr>
            <a:endParaRPr lang="fr-FR" sz="1100" b="1" i="0" dirty="0">
              <a:solidFill>
                <a:schemeClr val="bg2">
                  <a:lumMod val="75000"/>
                </a:schemeClr>
              </a:solidFill>
              <a:effectLst/>
              <a:latin typeface="+mj-lt"/>
            </a:endParaRPr>
          </a:p>
          <a:p>
            <a:pPr marL="228600" indent="-228600" algn="l">
              <a:buAutoNum type="arabicPeriod" startAt="6"/>
            </a:pPr>
            <a:r>
              <a:rPr lang="fr-FR" sz="1100" b="1" i="0" dirty="0">
                <a:solidFill>
                  <a:schemeClr val="bg2">
                    <a:lumMod val="75000"/>
                  </a:schemeClr>
                </a:solidFill>
                <a:effectLst/>
                <a:latin typeface="+mj-lt"/>
              </a:rPr>
              <a:t>Lorsque  vous  le  souhaitez,  vous  pouvez  partager  celui-ci  auprès  de  vos collègues en cliquant sur le bouton bleu « Partager ».</a:t>
            </a:r>
          </a:p>
          <a:p>
            <a:pPr marL="228600" indent="-228600" algn="l">
              <a:buAutoNum type="arabicPeriod" startAt="6"/>
            </a:pPr>
            <a:endParaRPr lang="fr-FR" sz="1100" b="1" i="0" dirty="0">
              <a:solidFill>
                <a:schemeClr val="bg2">
                  <a:lumMod val="75000"/>
                </a:schemeClr>
              </a:solidFill>
              <a:effectLst/>
              <a:latin typeface="+mj-lt"/>
            </a:endParaRPr>
          </a:p>
          <a:p>
            <a:pPr algn="l"/>
            <a:r>
              <a:rPr lang="fr-FR" sz="1100" b="1" i="0" dirty="0">
                <a:solidFill>
                  <a:schemeClr val="tx1"/>
                </a:solidFill>
                <a:effectLst/>
                <a:latin typeface="+mj-lt"/>
              </a:rPr>
              <a:t>7.  </a:t>
            </a:r>
            <a:r>
              <a:rPr lang="fr-FR" sz="1100" b="1" i="0" dirty="0">
                <a:solidFill>
                  <a:schemeClr val="bg2">
                    <a:lumMod val="75000"/>
                  </a:schemeClr>
                </a:solidFill>
                <a:effectLst/>
                <a:latin typeface="+mj-lt"/>
              </a:rPr>
              <a:t>Vous aurez ensuite la possibilité de discuter avec vos contacts, pendant que vous  travaillez  sur  votre  feuille  de  calcul,  et  ainsi  produire  un  calendrier éditorial de </a:t>
            </a:r>
            <a:r>
              <a:rPr lang="fr-FR" sz="1100" b="1" i="0" dirty="0" err="1">
                <a:solidFill>
                  <a:schemeClr val="bg2">
                    <a:lumMod val="75000"/>
                  </a:schemeClr>
                </a:solidFill>
                <a:effectLst/>
                <a:latin typeface="+mj-lt"/>
              </a:rPr>
              <a:t>community</a:t>
            </a:r>
            <a:r>
              <a:rPr lang="fr-FR" sz="1100" b="1" i="0" dirty="0">
                <a:solidFill>
                  <a:schemeClr val="bg2">
                    <a:lumMod val="75000"/>
                  </a:schemeClr>
                </a:solidFill>
                <a:effectLst/>
                <a:latin typeface="+mj-lt"/>
              </a:rPr>
              <a:t> manager validé par les bonnes personnes, et en temps réel.</a:t>
            </a:r>
          </a:p>
        </p:txBody>
      </p:sp>
    </p:spTree>
    <p:extLst>
      <p:ext uri="{BB962C8B-B14F-4D97-AF65-F5344CB8AC3E}">
        <p14:creationId xmlns:p14="http://schemas.microsoft.com/office/powerpoint/2010/main" val="35915300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54"/>
        <p:cNvGrpSpPr/>
        <p:nvPr/>
      </p:nvGrpSpPr>
      <p:grpSpPr>
        <a:xfrm>
          <a:off x="0" y="0"/>
          <a:ext cx="0" cy="0"/>
          <a:chOff x="0" y="0"/>
          <a:chExt cx="0" cy="0"/>
        </a:xfrm>
      </p:grpSpPr>
      <p:sp>
        <p:nvSpPr>
          <p:cNvPr id="7" name="Google Shape;1055;p27">
            <a:extLst>
              <a:ext uri="{FF2B5EF4-FFF2-40B4-BE49-F238E27FC236}">
                <a16:creationId xmlns:a16="http://schemas.microsoft.com/office/drawing/2014/main" id="{4ECAF85B-81DE-2447-F7A9-3DBDCED35A74}"/>
              </a:ext>
            </a:extLst>
          </p:cNvPr>
          <p:cNvSpPr txBox="1">
            <a:spLocks/>
          </p:cNvSpPr>
          <p:nvPr/>
        </p:nvSpPr>
        <p:spPr>
          <a:xfrm>
            <a:off x="453149" y="310246"/>
            <a:ext cx="8237700" cy="218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RPr/>
            </a:defPPr>
            <a:lvl1pPr algn="ctr">
              <a:buClr>
                <a:schemeClr val="dk1"/>
              </a:buClr>
              <a:buSzPts val="2400"/>
              <a:buFont typeface="Fira Sans Extra Condensed SemiBold"/>
              <a:buNone/>
              <a:defRPr sz="2400">
                <a:solidFill>
                  <a:schemeClr val="bg2">
                    <a:lumMod val="75000"/>
                  </a:schemeClr>
                </a:solidFill>
                <a:latin typeface="Fira Sans Extra Condensed SemiBold"/>
                <a:ea typeface="Fira Sans Extra Condensed SemiBold"/>
                <a:cs typeface="Fira Sans Extra Condensed SemiBold"/>
              </a:defRPr>
            </a:lvl1pPr>
            <a:lvl2pPr algn="ctr">
              <a:spcBef>
                <a:spcPts val="1600"/>
              </a:spcBef>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2pPr>
            <a:lvl3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3pPr>
            <a:lvl4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4pPr>
            <a:lvl5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5pPr>
            <a:lvl6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6pPr>
            <a:lvl7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7pPr>
            <a:lvl8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8pPr>
            <a:lvl9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9pPr>
          </a:lstStyle>
          <a:p>
            <a:r>
              <a:rPr lang="en-US" sz="2800" dirty="0">
                <a:solidFill>
                  <a:schemeClr val="bg2">
                    <a:lumMod val="50000"/>
                  </a:schemeClr>
                </a:solidFill>
              </a:rPr>
              <a:t>A. </a:t>
            </a:r>
            <a:r>
              <a:rPr lang="en-US" sz="2800" dirty="0" err="1">
                <a:solidFill>
                  <a:schemeClr val="bg2">
                    <a:lumMod val="50000"/>
                  </a:schemeClr>
                </a:solidFill>
              </a:rPr>
              <a:t>Analyser</a:t>
            </a:r>
            <a:r>
              <a:rPr lang="en-US" sz="2800" dirty="0">
                <a:solidFill>
                  <a:schemeClr val="bg2">
                    <a:lumMod val="50000"/>
                  </a:schemeClr>
                </a:solidFill>
              </a:rPr>
              <a:t> les </a:t>
            </a:r>
            <a:r>
              <a:rPr lang="en-US" sz="2800" dirty="0" err="1">
                <a:solidFill>
                  <a:schemeClr val="bg2">
                    <a:lumMod val="50000"/>
                  </a:schemeClr>
                </a:solidFill>
              </a:rPr>
              <a:t>indicateurs</a:t>
            </a:r>
            <a:r>
              <a:rPr lang="en-US" sz="2800" dirty="0">
                <a:solidFill>
                  <a:schemeClr val="bg2">
                    <a:lumMod val="50000"/>
                  </a:schemeClr>
                </a:solidFill>
              </a:rPr>
              <a:t> de performance</a:t>
            </a:r>
          </a:p>
        </p:txBody>
      </p:sp>
      <p:sp>
        <p:nvSpPr>
          <p:cNvPr id="3" name="ZoneTexte 2">
            <a:extLst>
              <a:ext uri="{FF2B5EF4-FFF2-40B4-BE49-F238E27FC236}">
                <a16:creationId xmlns:a16="http://schemas.microsoft.com/office/drawing/2014/main" id="{FC04228D-4F98-FE1E-F180-24E2B541869E}"/>
              </a:ext>
            </a:extLst>
          </p:cNvPr>
          <p:cNvSpPr txBox="1"/>
          <p:nvPr/>
        </p:nvSpPr>
        <p:spPr>
          <a:xfrm>
            <a:off x="1409470" y="832812"/>
            <a:ext cx="6325059" cy="3477875"/>
          </a:xfrm>
          <a:prstGeom prst="rect">
            <a:avLst/>
          </a:prstGeom>
          <a:noFill/>
        </p:spPr>
        <p:txBody>
          <a:bodyPr wrap="square">
            <a:spAutoFit/>
          </a:bodyPr>
          <a:lstStyle/>
          <a:p>
            <a:pPr marL="171450" indent="-171450" algn="l">
              <a:buFont typeface="Wingdings" panose="05000000000000000000" pitchFamily="2" charset="2"/>
              <a:buChar char="v"/>
            </a:pPr>
            <a:r>
              <a:rPr lang="fr-FR" sz="1100" b="1" i="0" dirty="0">
                <a:solidFill>
                  <a:schemeClr val="bg2">
                    <a:lumMod val="50000"/>
                  </a:schemeClr>
                </a:solidFill>
                <a:effectLst/>
                <a:latin typeface="+mj-lt"/>
              </a:rPr>
              <a:t>Notoriété KPI </a:t>
            </a:r>
            <a:r>
              <a:rPr lang="fr-FR" sz="1100" b="1" i="0" dirty="0">
                <a:solidFill>
                  <a:schemeClr val="bg2">
                    <a:lumMod val="75000"/>
                  </a:schemeClr>
                </a:solidFill>
                <a:effectLst/>
                <a:latin typeface="+mj-lt"/>
              </a:rPr>
              <a:t>: nombre d’internautes fidèles, portée et impressions, mentions et avis positifs</a:t>
            </a:r>
          </a:p>
          <a:p>
            <a:pPr algn="l"/>
            <a:r>
              <a:rPr lang="fr-FR" sz="1100" b="1" i="0" dirty="0">
                <a:solidFill>
                  <a:schemeClr val="bg2">
                    <a:lumMod val="75000"/>
                  </a:schemeClr>
                </a:solidFill>
                <a:effectLst/>
                <a:latin typeface="+mj-lt"/>
              </a:rPr>
              <a:t>Problématique : est-ce que l’on arrive à se faire connaître ?</a:t>
            </a:r>
          </a:p>
          <a:p>
            <a:pPr algn="l"/>
            <a:endParaRPr lang="fr-FR" sz="1100" b="1" i="0" dirty="0">
              <a:solidFill>
                <a:schemeClr val="bg2">
                  <a:lumMod val="50000"/>
                </a:schemeClr>
              </a:solidFill>
              <a:effectLst/>
              <a:latin typeface="+mj-lt"/>
            </a:endParaRPr>
          </a:p>
          <a:p>
            <a:pPr marL="171450" indent="-171450" algn="l">
              <a:buFont typeface="Wingdings" panose="05000000000000000000" pitchFamily="2" charset="2"/>
              <a:buChar char="v"/>
            </a:pPr>
            <a:r>
              <a:rPr lang="fr-FR" sz="1100" b="1" i="0" dirty="0">
                <a:solidFill>
                  <a:schemeClr val="bg2">
                    <a:lumMod val="50000"/>
                  </a:schemeClr>
                </a:solidFill>
                <a:effectLst/>
                <a:latin typeface="+mj-lt"/>
              </a:rPr>
              <a:t>Acquisition KPI </a:t>
            </a:r>
            <a:r>
              <a:rPr lang="fr-FR" sz="1100" b="1" i="0" dirty="0">
                <a:solidFill>
                  <a:schemeClr val="bg2">
                    <a:lumMod val="75000"/>
                  </a:schemeClr>
                </a:solidFill>
                <a:effectLst/>
                <a:latin typeface="+mj-lt"/>
              </a:rPr>
              <a:t>: nouveaux abonnés, trafic issu des réseaux sociaux, nombre de commentaires et messages positifs reçus autrement dit « part de voix »</a:t>
            </a:r>
          </a:p>
          <a:p>
            <a:pPr algn="l"/>
            <a:r>
              <a:rPr lang="fr-FR" sz="1100" b="1" i="0" dirty="0">
                <a:solidFill>
                  <a:schemeClr val="bg2">
                    <a:lumMod val="75000"/>
                  </a:schemeClr>
                </a:solidFill>
                <a:effectLst/>
                <a:latin typeface="+mj-lt"/>
              </a:rPr>
              <a:t>Problématique : est-ce que l’on recrute une communauté qualifiée ?</a:t>
            </a:r>
          </a:p>
          <a:p>
            <a:pPr algn="l"/>
            <a:endParaRPr lang="fr-FR" sz="1100" b="1" i="0" dirty="0">
              <a:solidFill>
                <a:schemeClr val="bg2">
                  <a:lumMod val="75000"/>
                </a:schemeClr>
              </a:solidFill>
              <a:effectLst/>
              <a:latin typeface="+mj-lt"/>
            </a:endParaRPr>
          </a:p>
          <a:p>
            <a:pPr marL="171450" indent="-171450" algn="l">
              <a:buFont typeface="Wingdings" panose="05000000000000000000" pitchFamily="2" charset="2"/>
              <a:buChar char="v"/>
            </a:pPr>
            <a:r>
              <a:rPr lang="fr-FR" sz="1100" b="1" i="0" dirty="0">
                <a:solidFill>
                  <a:schemeClr val="bg2">
                    <a:lumMod val="50000"/>
                  </a:schemeClr>
                </a:solidFill>
                <a:effectLst/>
                <a:latin typeface="+mj-lt"/>
              </a:rPr>
              <a:t>Engagement KPI </a:t>
            </a:r>
            <a:r>
              <a:rPr lang="fr-FR" sz="1100" b="1" i="0" dirty="0">
                <a:solidFill>
                  <a:schemeClr val="bg2">
                    <a:lumMod val="75000"/>
                  </a:schemeClr>
                </a:solidFill>
                <a:effectLst/>
                <a:latin typeface="+mj-lt"/>
              </a:rPr>
              <a:t>: réactions, commentaires, partages, clics sur les contenus</a:t>
            </a:r>
          </a:p>
          <a:p>
            <a:pPr algn="l"/>
            <a:r>
              <a:rPr lang="fr-FR" sz="1100" b="1" i="0" dirty="0">
                <a:solidFill>
                  <a:schemeClr val="bg2">
                    <a:lumMod val="75000"/>
                  </a:schemeClr>
                </a:solidFill>
                <a:effectLst/>
                <a:latin typeface="+mj-lt"/>
              </a:rPr>
              <a:t>Problématique : est-ce que la communauté aime les contenus diffusés ?</a:t>
            </a:r>
          </a:p>
          <a:p>
            <a:pPr algn="l"/>
            <a:endParaRPr lang="fr-FR" sz="1100" b="1" i="0" dirty="0">
              <a:solidFill>
                <a:schemeClr val="bg2">
                  <a:lumMod val="75000"/>
                </a:schemeClr>
              </a:solidFill>
              <a:effectLst/>
              <a:latin typeface="+mj-lt"/>
            </a:endParaRPr>
          </a:p>
          <a:p>
            <a:pPr marL="171450" indent="-171450" algn="l">
              <a:buFont typeface="Wingdings" panose="05000000000000000000" pitchFamily="2" charset="2"/>
              <a:buChar char="v"/>
            </a:pPr>
            <a:r>
              <a:rPr lang="fr-FR" sz="1100" b="1" i="0" dirty="0">
                <a:solidFill>
                  <a:schemeClr val="bg2">
                    <a:lumMod val="50000"/>
                  </a:schemeClr>
                </a:solidFill>
                <a:effectLst/>
                <a:latin typeface="+mj-lt"/>
              </a:rPr>
              <a:t>Satisfaction KPI </a:t>
            </a:r>
            <a:r>
              <a:rPr lang="fr-FR" sz="1100" b="1" i="0" dirty="0">
                <a:solidFill>
                  <a:schemeClr val="bg2">
                    <a:lumMod val="75000"/>
                  </a:schemeClr>
                </a:solidFill>
                <a:effectLst/>
                <a:latin typeface="+mj-lt"/>
              </a:rPr>
              <a:t>: évolution de la communauté, taux de commentaires positifs/négatifs, analyse de l’e-réputation grâce à des outils de social </a:t>
            </a:r>
            <a:r>
              <a:rPr lang="fr-FR" sz="1100" b="1" i="0" dirty="0" err="1">
                <a:solidFill>
                  <a:schemeClr val="bg2">
                    <a:lumMod val="75000"/>
                  </a:schemeClr>
                </a:solidFill>
                <a:effectLst/>
                <a:latin typeface="+mj-lt"/>
              </a:rPr>
              <a:t>listening</a:t>
            </a:r>
            <a:endParaRPr lang="fr-FR" sz="1100" b="1" i="0" dirty="0">
              <a:solidFill>
                <a:schemeClr val="bg2">
                  <a:lumMod val="75000"/>
                </a:schemeClr>
              </a:solidFill>
              <a:effectLst/>
              <a:latin typeface="+mj-lt"/>
            </a:endParaRPr>
          </a:p>
          <a:p>
            <a:pPr algn="l"/>
            <a:r>
              <a:rPr lang="fr-FR" sz="1100" b="1" i="0" dirty="0">
                <a:solidFill>
                  <a:schemeClr val="bg2">
                    <a:lumMod val="75000"/>
                  </a:schemeClr>
                </a:solidFill>
                <a:effectLst/>
                <a:latin typeface="+mj-lt"/>
              </a:rPr>
              <a:t>Problématique : est-ce que l’entreprise/la marque est bien réputée aux yeux de la communauté ?</a:t>
            </a:r>
          </a:p>
          <a:p>
            <a:pPr algn="l"/>
            <a:endParaRPr lang="fr-FR" sz="1100" b="1" i="0" dirty="0">
              <a:solidFill>
                <a:schemeClr val="bg2">
                  <a:lumMod val="75000"/>
                </a:schemeClr>
              </a:solidFill>
              <a:effectLst/>
              <a:latin typeface="+mj-lt"/>
            </a:endParaRPr>
          </a:p>
          <a:p>
            <a:pPr marL="171450" indent="-171450" algn="l">
              <a:buFont typeface="Wingdings" panose="05000000000000000000" pitchFamily="2" charset="2"/>
              <a:buChar char="v"/>
            </a:pPr>
            <a:r>
              <a:rPr lang="fr-FR" sz="1100" b="1" i="0" dirty="0">
                <a:solidFill>
                  <a:schemeClr val="bg2">
                    <a:lumMod val="50000"/>
                  </a:schemeClr>
                </a:solidFill>
                <a:effectLst/>
                <a:latin typeface="+mj-lt"/>
              </a:rPr>
              <a:t>Conversion KPI </a:t>
            </a:r>
            <a:r>
              <a:rPr lang="fr-FR" sz="1100" b="1" i="0" dirty="0">
                <a:solidFill>
                  <a:schemeClr val="bg2">
                    <a:lumMod val="75000"/>
                  </a:schemeClr>
                </a:solidFill>
                <a:effectLst/>
                <a:latin typeface="+mj-lt"/>
              </a:rPr>
              <a:t>: nombre de personnes ayant réalisé une action (demande de devis, réservation de RDV, commande d’un repas, appel téléphonique…) rapporté au nombre total de personnes touchées</a:t>
            </a:r>
          </a:p>
          <a:p>
            <a:pPr algn="l"/>
            <a:r>
              <a:rPr lang="fr-FR" sz="1100" b="1" i="0" dirty="0">
                <a:solidFill>
                  <a:schemeClr val="bg2">
                    <a:lumMod val="75000"/>
                  </a:schemeClr>
                </a:solidFill>
                <a:effectLst/>
                <a:latin typeface="+mj-lt"/>
              </a:rPr>
              <a:t>Problématique : est-ce que l’activité sur les réseaux sociaux est rentable ?</a:t>
            </a:r>
          </a:p>
        </p:txBody>
      </p:sp>
    </p:spTree>
    <p:extLst>
      <p:ext uri="{BB962C8B-B14F-4D97-AF65-F5344CB8AC3E}">
        <p14:creationId xmlns:p14="http://schemas.microsoft.com/office/powerpoint/2010/main" val="38427186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154"/>
        <p:cNvGrpSpPr/>
        <p:nvPr/>
      </p:nvGrpSpPr>
      <p:grpSpPr>
        <a:xfrm>
          <a:off x="0" y="0"/>
          <a:ext cx="0" cy="0"/>
          <a:chOff x="0" y="0"/>
          <a:chExt cx="0" cy="0"/>
        </a:xfrm>
      </p:grpSpPr>
      <p:sp>
        <p:nvSpPr>
          <p:cNvPr id="7" name="Google Shape;1055;p27">
            <a:extLst>
              <a:ext uri="{FF2B5EF4-FFF2-40B4-BE49-F238E27FC236}">
                <a16:creationId xmlns:a16="http://schemas.microsoft.com/office/drawing/2014/main" id="{4ECAF85B-81DE-2447-F7A9-3DBDCED35A74}"/>
              </a:ext>
            </a:extLst>
          </p:cNvPr>
          <p:cNvSpPr txBox="1">
            <a:spLocks/>
          </p:cNvSpPr>
          <p:nvPr/>
        </p:nvSpPr>
        <p:spPr>
          <a:xfrm>
            <a:off x="453150" y="317913"/>
            <a:ext cx="8237700" cy="218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RPr/>
            </a:defPPr>
            <a:lvl1pPr algn="ctr">
              <a:buClr>
                <a:schemeClr val="dk1"/>
              </a:buClr>
              <a:buSzPts val="2400"/>
              <a:buFont typeface="Fira Sans Extra Condensed SemiBold"/>
              <a:buNone/>
              <a:defRPr sz="2400">
                <a:solidFill>
                  <a:schemeClr val="bg2">
                    <a:lumMod val="75000"/>
                  </a:schemeClr>
                </a:solidFill>
                <a:latin typeface="Fira Sans Extra Condensed SemiBold"/>
                <a:ea typeface="Fira Sans Extra Condensed SemiBold"/>
                <a:cs typeface="Fira Sans Extra Condensed SemiBold"/>
              </a:defRPr>
            </a:lvl1pPr>
            <a:lvl2pPr algn="ctr">
              <a:spcBef>
                <a:spcPts val="1600"/>
              </a:spcBef>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2pPr>
            <a:lvl3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3pPr>
            <a:lvl4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4pPr>
            <a:lvl5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5pPr>
            <a:lvl6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6pPr>
            <a:lvl7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7pPr>
            <a:lvl8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8pPr>
            <a:lvl9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9pPr>
          </a:lstStyle>
          <a:p>
            <a:r>
              <a:rPr lang="en-US" sz="2800" dirty="0">
                <a:solidFill>
                  <a:schemeClr val="bg2">
                    <a:lumMod val="50000"/>
                  </a:schemeClr>
                </a:solidFill>
              </a:rPr>
              <a:t>GOOGLE SHEET</a:t>
            </a:r>
          </a:p>
        </p:txBody>
      </p:sp>
      <p:pic>
        <p:nvPicPr>
          <p:cNvPr id="4" name="Image 3">
            <a:extLst>
              <a:ext uri="{FF2B5EF4-FFF2-40B4-BE49-F238E27FC236}">
                <a16:creationId xmlns:a16="http://schemas.microsoft.com/office/drawing/2014/main" id="{D9D971C7-0BA5-3CA5-FCD5-F15B5A44EF99}"/>
              </a:ext>
            </a:extLst>
          </p:cNvPr>
          <p:cNvPicPr>
            <a:picLocks noChangeAspect="1"/>
          </p:cNvPicPr>
          <p:nvPr/>
        </p:nvPicPr>
        <p:blipFill>
          <a:blip r:embed="rId3"/>
          <a:stretch>
            <a:fillRect/>
          </a:stretch>
        </p:blipFill>
        <p:spPr>
          <a:xfrm>
            <a:off x="1787300" y="850933"/>
            <a:ext cx="5569400" cy="3441634"/>
          </a:xfrm>
          <a:prstGeom prst="rect">
            <a:avLst/>
          </a:prstGeom>
        </p:spPr>
      </p:pic>
    </p:spTree>
    <p:extLst>
      <p:ext uri="{BB962C8B-B14F-4D97-AF65-F5344CB8AC3E}">
        <p14:creationId xmlns:p14="http://schemas.microsoft.com/office/powerpoint/2010/main" val="36974561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720"/>
        <p:cNvGrpSpPr/>
        <p:nvPr/>
      </p:nvGrpSpPr>
      <p:grpSpPr>
        <a:xfrm>
          <a:off x="0" y="0"/>
          <a:ext cx="0" cy="0"/>
          <a:chOff x="0" y="0"/>
          <a:chExt cx="0" cy="0"/>
        </a:xfrm>
      </p:grpSpPr>
      <p:pic>
        <p:nvPicPr>
          <p:cNvPr id="7170" name="Picture 2">
            <a:extLst>
              <a:ext uri="{FF2B5EF4-FFF2-40B4-BE49-F238E27FC236}">
                <a16:creationId xmlns:a16="http://schemas.microsoft.com/office/drawing/2014/main" id="{E69321BC-D947-075A-5157-ECEC751327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0521" y="1716221"/>
            <a:ext cx="6002958" cy="17110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35248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154"/>
        <p:cNvGrpSpPr/>
        <p:nvPr/>
      </p:nvGrpSpPr>
      <p:grpSpPr>
        <a:xfrm>
          <a:off x="0" y="0"/>
          <a:ext cx="0" cy="0"/>
          <a:chOff x="0" y="0"/>
          <a:chExt cx="0" cy="0"/>
        </a:xfrm>
      </p:grpSpPr>
      <p:sp>
        <p:nvSpPr>
          <p:cNvPr id="7" name="Google Shape;1055;p27">
            <a:extLst>
              <a:ext uri="{FF2B5EF4-FFF2-40B4-BE49-F238E27FC236}">
                <a16:creationId xmlns:a16="http://schemas.microsoft.com/office/drawing/2014/main" id="{4ECAF85B-81DE-2447-F7A9-3DBDCED35A74}"/>
              </a:ext>
            </a:extLst>
          </p:cNvPr>
          <p:cNvSpPr txBox="1">
            <a:spLocks/>
          </p:cNvSpPr>
          <p:nvPr/>
        </p:nvSpPr>
        <p:spPr>
          <a:xfrm>
            <a:off x="453150" y="246993"/>
            <a:ext cx="8237700" cy="218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RPr/>
            </a:defPPr>
            <a:lvl1pPr algn="ctr">
              <a:buClr>
                <a:schemeClr val="dk1"/>
              </a:buClr>
              <a:buSzPts val="2400"/>
              <a:buFont typeface="Fira Sans Extra Condensed SemiBold"/>
              <a:buNone/>
              <a:defRPr sz="2400">
                <a:solidFill>
                  <a:schemeClr val="bg2">
                    <a:lumMod val="75000"/>
                  </a:schemeClr>
                </a:solidFill>
                <a:latin typeface="Fira Sans Extra Condensed SemiBold"/>
                <a:ea typeface="Fira Sans Extra Condensed SemiBold"/>
                <a:cs typeface="Fira Sans Extra Condensed SemiBold"/>
              </a:defRPr>
            </a:lvl1pPr>
            <a:lvl2pPr algn="ctr">
              <a:spcBef>
                <a:spcPts val="1600"/>
              </a:spcBef>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2pPr>
            <a:lvl3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3pPr>
            <a:lvl4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4pPr>
            <a:lvl5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5pPr>
            <a:lvl6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6pPr>
            <a:lvl7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7pPr>
            <a:lvl8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8pPr>
            <a:lvl9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9pPr>
          </a:lstStyle>
          <a:p>
            <a:r>
              <a:rPr lang="en-US" sz="2800" dirty="0">
                <a:solidFill>
                  <a:schemeClr val="bg2">
                    <a:lumMod val="50000"/>
                  </a:schemeClr>
                </a:solidFill>
              </a:rPr>
              <a:t>TRELLO</a:t>
            </a:r>
          </a:p>
        </p:txBody>
      </p:sp>
      <p:sp>
        <p:nvSpPr>
          <p:cNvPr id="3" name="ZoneTexte 2">
            <a:extLst>
              <a:ext uri="{FF2B5EF4-FFF2-40B4-BE49-F238E27FC236}">
                <a16:creationId xmlns:a16="http://schemas.microsoft.com/office/drawing/2014/main" id="{FC04228D-4F98-FE1E-F180-24E2B541869E}"/>
              </a:ext>
            </a:extLst>
          </p:cNvPr>
          <p:cNvSpPr txBox="1"/>
          <p:nvPr/>
        </p:nvSpPr>
        <p:spPr>
          <a:xfrm>
            <a:off x="1509311" y="575587"/>
            <a:ext cx="6125378" cy="4339650"/>
          </a:xfrm>
          <a:prstGeom prst="rect">
            <a:avLst/>
          </a:prstGeom>
          <a:noFill/>
        </p:spPr>
        <p:txBody>
          <a:bodyPr wrap="square">
            <a:spAutoFit/>
          </a:bodyPr>
          <a:lstStyle/>
          <a:p>
            <a:pPr marL="171450" indent="-171450" algn="l">
              <a:buFont typeface="Wingdings" panose="05000000000000000000" pitchFamily="2" charset="2"/>
              <a:buChar char="v"/>
            </a:pPr>
            <a:r>
              <a:rPr lang="fr-FR" sz="1200" b="1" i="0" dirty="0">
                <a:solidFill>
                  <a:schemeClr val="bg2">
                    <a:lumMod val="75000"/>
                  </a:schemeClr>
                </a:solidFill>
                <a:effectLst/>
                <a:latin typeface="+mj-lt"/>
              </a:rPr>
              <a:t>Outil en ligne collaboratif et intuitif, Trello est dédié à la</a:t>
            </a:r>
            <a:r>
              <a:rPr lang="fr-FR" sz="1200" b="1" dirty="0">
                <a:solidFill>
                  <a:schemeClr val="bg2">
                    <a:lumMod val="75000"/>
                  </a:schemeClr>
                </a:solidFill>
                <a:latin typeface="+mj-lt"/>
              </a:rPr>
              <a:t> </a:t>
            </a:r>
            <a:r>
              <a:rPr lang="fr-FR" sz="1200" b="1" i="0" dirty="0">
                <a:solidFill>
                  <a:schemeClr val="bg2">
                    <a:lumMod val="75000"/>
                  </a:schemeClr>
                </a:solidFill>
                <a:effectLst/>
                <a:latin typeface="+mj-lt"/>
              </a:rPr>
              <a:t>gestion  de  projet </a:t>
            </a:r>
          </a:p>
          <a:p>
            <a:pPr marL="171450" indent="-171450" algn="l">
              <a:buFont typeface="Wingdings" panose="05000000000000000000" pitchFamily="2" charset="2"/>
              <a:buChar char="v"/>
            </a:pPr>
            <a:endParaRPr lang="fr-FR" sz="1200" b="1" i="0" dirty="0">
              <a:solidFill>
                <a:schemeClr val="bg2">
                  <a:lumMod val="75000"/>
                </a:schemeClr>
              </a:solidFill>
              <a:effectLst/>
              <a:latin typeface="+mj-lt"/>
            </a:endParaRPr>
          </a:p>
          <a:p>
            <a:pPr marL="171450" indent="-171450" algn="l">
              <a:buFont typeface="Wingdings" panose="05000000000000000000" pitchFamily="2" charset="2"/>
              <a:buChar char="v"/>
            </a:pPr>
            <a:r>
              <a:rPr lang="fr-FR" sz="1200" b="1" i="0" dirty="0">
                <a:solidFill>
                  <a:schemeClr val="bg2">
                    <a:lumMod val="75000"/>
                  </a:schemeClr>
                </a:solidFill>
                <a:effectLst/>
                <a:latin typeface="+mj-lt"/>
              </a:rPr>
              <a:t>Grâce  à une  segmentation  des  actions regroupées en listes et des missions sous forme de cartes, le</a:t>
            </a:r>
            <a:r>
              <a:rPr lang="fr-FR" sz="1200" b="1" dirty="0">
                <a:solidFill>
                  <a:schemeClr val="bg2">
                    <a:lumMod val="75000"/>
                  </a:schemeClr>
                </a:solidFill>
                <a:latin typeface="+mj-lt"/>
              </a:rPr>
              <a:t> </a:t>
            </a:r>
            <a:r>
              <a:rPr lang="fr-FR" sz="1200" b="1" i="0" dirty="0">
                <a:solidFill>
                  <a:schemeClr val="bg2">
                    <a:lumMod val="75000"/>
                  </a:schemeClr>
                </a:solidFill>
                <a:effectLst/>
                <a:latin typeface="+mj-lt"/>
              </a:rPr>
              <a:t>suivi des tâches est visible en un clin d’œil</a:t>
            </a:r>
          </a:p>
          <a:p>
            <a:pPr marL="171450" indent="-171450" algn="l">
              <a:buFont typeface="Wingdings" panose="05000000000000000000" pitchFamily="2" charset="2"/>
              <a:buChar char="v"/>
            </a:pPr>
            <a:endParaRPr lang="fr-FR" sz="1200" b="1" i="0" dirty="0">
              <a:solidFill>
                <a:schemeClr val="bg2">
                  <a:lumMod val="75000"/>
                </a:schemeClr>
              </a:solidFill>
              <a:effectLst/>
              <a:latin typeface="+mj-lt"/>
            </a:endParaRPr>
          </a:p>
          <a:p>
            <a:pPr marL="171450" indent="-171450" algn="l">
              <a:buFont typeface="Wingdings" panose="05000000000000000000" pitchFamily="2" charset="2"/>
              <a:buChar char="v"/>
            </a:pPr>
            <a:r>
              <a:rPr lang="fr-FR" sz="1200" b="1" i="0" dirty="0">
                <a:solidFill>
                  <a:schemeClr val="bg2">
                    <a:lumMod val="75000"/>
                  </a:schemeClr>
                </a:solidFill>
                <a:effectLst/>
                <a:latin typeface="+mj-lt"/>
              </a:rPr>
              <a:t>Les fonctionnalités de Trello se décomposent en trois points forts :</a:t>
            </a:r>
          </a:p>
          <a:p>
            <a:pPr marL="171450" indent="-171450" algn="l">
              <a:buFont typeface="Wingdings" panose="05000000000000000000" pitchFamily="2" charset="2"/>
              <a:buChar char="v"/>
            </a:pPr>
            <a:endParaRPr lang="fr-FR" sz="1200" b="1" i="0" dirty="0">
              <a:solidFill>
                <a:schemeClr val="bg2">
                  <a:lumMod val="75000"/>
                </a:schemeClr>
              </a:solidFill>
              <a:effectLst/>
              <a:latin typeface="+mj-lt"/>
            </a:endParaRPr>
          </a:p>
          <a:p>
            <a:pPr marL="171450" indent="-171450" algn="l">
              <a:buFont typeface="Arial" panose="020B0604020202020204" pitchFamily="34" charset="0"/>
              <a:buChar char="•"/>
            </a:pPr>
            <a:r>
              <a:rPr lang="fr-FR" sz="1200" b="1" i="0" dirty="0">
                <a:solidFill>
                  <a:schemeClr val="bg2">
                    <a:lumMod val="75000"/>
                  </a:schemeClr>
                </a:solidFill>
                <a:effectLst/>
                <a:latin typeface="+mj-lt"/>
              </a:rPr>
              <a:t>La formalisation d’un projet dans son intégralité grâce aux</a:t>
            </a:r>
            <a:r>
              <a:rPr lang="fr-FR" sz="1200" b="1" dirty="0">
                <a:solidFill>
                  <a:schemeClr val="bg2">
                    <a:lumMod val="75000"/>
                  </a:schemeClr>
                </a:solidFill>
                <a:latin typeface="+mj-lt"/>
              </a:rPr>
              <a:t> </a:t>
            </a:r>
            <a:r>
              <a:rPr lang="fr-FR" sz="1200" b="1" i="0" dirty="0">
                <a:solidFill>
                  <a:schemeClr val="bg2">
                    <a:lumMod val="75000"/>
                  </a:schemeClr>
                </a:solidFill>
                <a:effectLst/>
                <a:latin typeface="+mj-lt"/>
              </a:rPr>
              <a:t>tableaux.  Les  tableaux  se divisent  en  listes  (ensemble  de tâches)  qui  elles-mêmes  se  divisent  en  cartes (tâches individuelles)</a:t>
            </a:r>
          </a:p>
          <a:p>
            <a:pPr marL="171450" indent="-171450" algn="l">
              <a:buFont typeface="Arial" panose="020B0604020202020204" pitchFamily="34" charset="0"/>
              <a:buChar char="•"/>
            </a:pPr>
            <a:r>
              <a:rPr lang="fr-FR" sz="1200" b="1" i="0" dirty="0">
                <a:solidFill>
                  <a:schemeClr val="bg2">
                    <a:lumMod val="75000"/>
                  </a:schemeClr>
                </a:solidFill>
                <a:effectLst/>
                <a:latin typeface="+mj-lt"/>
              </a:rPr>
              <a:t>L’organisation chronologique des tâches dans le cadre d’un</a:t>
            </a:r>
            <a:r>
              <a:rPr lang="fr-FR" sz="1200" b="1" dirty="0">
                <a:solidFill>
                  <a:schemeClr val="bg2">
                    <a:lumMod val="75000"/>
                  </a:schemeClr>
                </a:solidFill>
                <a:latin typeface="+mj-lt"/>
              </a:rPr>
              <a:t> </a:t>
            </a:r>
            <a:r>
              <a:rPr lang="fr-FR" sz="1200" b="1" i="0" dirty="0">
                <a:solidFill>
                  <a:schemeClr val="bg2">
                    <a:lumMod val="75000"/>
                  </a:schemeClr>
                </a:solidFill>
                <a:effectLst/>
                <a:latin typeface="+mj-lt"/>
              </a:rPr>
              <a:t>workflow</a:t>
            </a:r>
          </a:p>
          <a:p>
            <a:pPr marL="171450" indent="-171450" algn="l">
              <a:buFont typeface="Arial" panose="020B0604020202020204" pitchFamily="34" charset="0"/>
              <a:buChar char="•"/>
            </a:pPr>
            <a:r>
              <a:rPr lang="fr-FR" sz="1200" b="1" i="0" dirty="0">
                <a:solidFill>
                  <a:schemeClr val="bg2">
                    <a:lumMod val="75000"/>
                  </a:schemeClr>
                </a:solidFill>
                <a:effectLst/>
                <a:latin typeface="+mj-lt"/>
              </a:rPr>
              <a:t>La  planification  des  actions  à  mener  pour  atteindre  vos</a:t>
            </a:r>
            <a:r>
              <a:rPr lang="fr-FR" sz="1200" b="1" dirty="0">
                <a:solidFill>
                  <a:schemeClr val="bg2">
                    <a:lumMod val="75000"/>
                  </a:schemeClr>
                </a:solidFill>
                <a:latin typeface="+mj-lt"/>
              </a:rPr>
              <a:t> </a:t>
            </a:r>
            <a:r>
              <a:rPr lang="fr-FR" sz="1200" b="1" i="0" dirty="0">
                <a:solidFill>
                  <a:schemeClr val="bg2">
                    <a:lumMod val="75000"/>
                  </a:schemeClr>
                </a:solidFill>
                <a:effectLst/>
                <a:latin typeface="+mj-lt"/>
              </a:rPr>
              <a:t>objectifs</a:t>
            </a:r>
          </a:p>
          <a:p>
            <a:pPr marL="171450" indent="-171450" algn="l">
              <a:buFont typeface="Arial" panose="020B0604020202020204" pitchFamily="34" charset="0"/>
              <a:buChar char="•"/>
            </a:pPr>
            <a:endParaRPr lang="fr-FR" sz="1200" b="1" i="0" dirty="0">
              <a:solidFill>
                <a:schemeClr val="bg2">
                  <a:lumMod val="75000"/>
                </a:schemeClr>
              </a:solidFill>
              <a:effectLst/>
              <a:latin typeface="+mj-lt"/>
            </a:endParaRPr>
          </a:p>
          <a:p>
            <a:pPr marL="171450" indent="-171450" algn="l">
              <a:buFont typeface="Wingdings" panose="05000000000000000000" pitchFamily="2" charset="2"/>
              <a:buChar char="v"/>
            </a:pPr>
            <a:r>
              <a:rPr lang="fr-FR" sz="1200" b="1" i="0" dirty="0">
                <a:solidFill>
                  <a:schemeClr val="bg2">
                    <a:lumMod val="75000"/>
                  </a:schemeClr>
                </a:solidFill>
                <a:effectLst/>
                <a:latin typeface="+mj-lt"/>
              </a:rPr>
              <a:t>Trello est destiné aux entreprises qui souhaitent bénéficier d’une gestion  de projet  collaborative et  globale,  tout  en disposant  d’un  suivi des tâches en temps réel. Le but est donc de mener à bien un projet collectif, à l’aide d’un partage segmenté et dynamique </a:t>
            </a:r>
          </a:p>
          <a:p>
            <a:pPr algn="l"/>
            <a:endParaRPr lang="fr-FR" sz="1200" b="1" i="0" dirty="0">
              <a:solidFill>
                <a:schemeClr val="bg2">
                  <a:lumMod val="75000"/>
                </a:schemeClr>
              </a:solidFill>
              <a:effectLst/>
              <a:latin typeface="+mj-lt"/>
            </a:endParaRPr>
          </a:p>
          <a:p>
            <a:pPr marL="228600" indent="-228600" algn="l">
              <a:buFont typeface="Wingdings" panose="05000000000000000000" pitchFamily="2" charset="2"/>
              <a:buChar char="v"/>
            </a:pPr>
            <a:r>
              <a:rPr lang="fr-FR" sz="1200" b="1" i="0" dirty="0">
                <a:solidFill>
                  <a:schemeClr val="bg2">
                    <a:lumMod val="75000"/>
                  </a:schemeClr>
                </a:solidFill>
                <a:effectLst/>
                <a:latin typeface="+mj-lt"/>
              </a:rPr>
              <a:t>L’utilisation de Trello est conditionnée par une inscription en ligne. Rendez vous à l’adresse : </a:t>
            </a:r>
            <a:r>
              <a:rPr lang="fr-FR" sz="1200" b="1" i="0" dirty="0">
                <a:solidFill>
                  <a:schemeClr val="bg2">
                    <a:lumMod val="75000"/>
                  </a:schemeClr>
                </a:solidFill>
                <a:effectLst/>
                <a:latin typeface="+mj-lt"/>
                <a:hlinkClick r:id="rId3"/>
              </a:rPr>
              <a:t>www.trello.com </a:t>
            </a:r>
            <a:r>
              <a:rPr lang="fr-FR" sz="1200" b="1" i="0" dirty="0">
                <a:solidFill>
                  <a:schemeClr val="bg2">
                    <a:lumMod val="75000"/>
                  </a:schemeClr>
                </a:solidFill>
                <a:effectLst/>
                <a:latin typeface="+mj-lt"/>
              </a:rPr>
              <a:t>et cliquez sur le bouton « Inscrivez-vous »</a:t>
            </a:r>
          </a:p>
          <a:p>
            <a:pPr marL="228600" indent="-228600" algn="l">
              <a:buFont typeface="Wingdings" panose="05000000000000000000" pitchFamily="2" charset="2"/>
              <a:buChar char="v"/>
            </a:pPr>
            <a:endParaRPr lang="fr-FR" sz="1200" b="1" i="0" dirty="0">
              <a:solidFill>
                <a:schemeClr val="bg2">
                  <a:lumMod val="75000"/>
                </a:schemeClr>
              </a:solidFill>
              <a:effectLst/>
              <a:latin typeface="+mj-lt"/>
            </a:endParaRPr>
          </a:p>
          <a:p>
            <a:pPr marL="228600" indent="-228600" algn="l">
              <a:buFont typeface="Wingdings" panose="05000000000000000000" pitchFamily="2" charset="2"/>
              <a:buChar char="v"/>
            </a:pPr>
            <a:r>
              <a:rPr lang="fr-FR" sz="1200" b="1" i="0" dirty="0">
                <a:solidFill>
                  <a:schemeClr val="bg2">
                    <a:lumMod val="75000"/>
                  </a:schemeClr>
                </a:solidFill>
                <a:effectLst/>
                <a:latin typeface="+mj-lt"/>
              </a:rPr>
              <a:t>Remplissez ensuite les informations liées à la création de votre compte</a:t>
            </a:r>
          </a:p>
          <a:p>
            <a:pPr algn="l"/>
            <a:endParaRPr lang="fr-FR" sz="1200" b="0" i="0" dirty="0">
              <a:solidFill>
                <a:srgbClr val="000000"/>
              </a:solidFill>
              <a:effectLst/>
              <a:latin typeface="+mj-lt"/>
            </a:endParaRPr>
          </a:p>
        </p:txBody>
      </p:sp>
    </p:spTree>
    <p:extLst>
      <p:ext uri="{BB962C8B-B14F-4D97-AF65-F5344CB8AC3E}">
        <p14:creationId xmlns:p14="http://schemas.microsoft.com/office/powerpoint/2010/main" val="6641137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154"/>
        <p:cNvGrpSpPr/>
        <p:nvPr/>
      </p:nvGrpSpPr>
      <p:grpSpPr>
        <a:xfrm>
          <a:off x="0" y="0"/>
          <a:ext cx="0" cy="0"/>
          <a:chOff x="0" y="0"/>
          <a:chExt cx="0" cy="0"/>
        </a:xfrm>
      </p:grpSpPr>
      <p:sp>
        <p:nvSpPr>
          <p:cNvPr id="7" name="Google Shape;1055;p27">
            <a:extLst>
              <a:ext uri="{FF2B5EF4-FFF2-40B4-BE49-F238E27FC236}">
                <a16:creationId xmlns:a16="http://schemas.microsoft.com/office/drawing/2014/main" id="{4ECAF85B-81DE-2447-F7A9-3DBDCED35A74}"/>
              </a:ext>
            </a:extLst>
          </p:cNvPr>
          <p:cNvSpPr txBox="1">
            <a:spLocks/>
          </p:cNvSpPr>
          <p:nvPr/>
        </p:nvSpPr>
        <p:spPr>
          <a:xfrm>
            <a:off x="453150" y="246993"/>
            <a:ext cx="8237700" cy="218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RPr/>
            </a:defPPr>
            <a:lvl1pPr algn="ctr">
              <a:buClr>
                <a:schemeClr val="dk1"/>
              </a:buClr>
              <a:buSzPts val="2400"/>
              <a:buFont typeface="Fira Sans Extra Condensed SemiBold"/>
              <a:buNone/>
              <a:defRPr sz="2400">
                <a:solidFill>
                  <a:schemeClr val="bg2">
                    <a:lumMod val="75000"/>
                  </a:schemeClr>
                </a:solidFill>
                <a:latin typeface="Fira Sans Extra Condensed SemiBold"/>
                <a:ea typeface="Fira Sans Extra Condensed SemiBold"/>
                <a:cs typeface="Fira Sans Extra Condensed SemiBold"/>
              </a:defRPr>
            </a:lvl1pPr>
            <a:lvl2pPr algn="ctr">
              <a:spcBef>
                <a:spcPts val="1600"/>
              </a:spcBef>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2pPr>
            <a:lvl3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3pPr>
            <a:lvl4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4pPr>
            <a:lvl5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5pPr>
            <a:lvl6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6pPr>
            <a:lvl7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7pPr>
            <a:lvl8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8pPr>
            <a:lvl9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9pPr>
          </a:lstStyle>
          <a:p>
            <a:r>
              <a:rPr lang="en-US" sz="2800" dirty="0" err="1">
                <a:solidFill>
                  <a:schemeClr val="bg2">
                    <a:lumMod val="50000"/>
                  </a:schemeClr>
                </a:solidFill>
              </a:rPr>
              <a:t>Méthodologie</a:t>
            </a:r>
            <a:r>
              <a:rPr lang="en-US" sz="2800" dirty="0">
                <a:solidFill>
                  <a:schemeClr val="bg2">
                    <a:lumMod val="50000"/>
                  </a:schemeClr>
                </a:solidFill>
              </a:rPr>
              <a:t> et conseils</a:t>
            </a:r>
          </a:p>
        </p:txBody>
      </p:sp>
      <p:sp>
        <p:nvSpPr>
          <p:cNvPr id="3" name="ZoneTexte 2">
            <a:extLst>
              <a:ext uri="{FF2B5EF4-FFF2-40B4-BE49-F238E27FC236}">
                <a16:creationId xmlns:a16="http://schemas.microsoft.com/office/drawing/2014/main" id="{FC04228D-4F98-FE1E-F180-24E2B541869E}"/>
              </a:ext>
            </a:extLst>
          </p:cNvPr>
          <p:cNvSpPr txBox="1"/>
          <p:nvPr/>
        </p:nvSpPr>
        <p:spPr>
          <a:xfrm>
            <a:off x="1134737" y="553553"/>
            <a:ext cx="6874525" cy="4493538"/>
          </a:xfrm>
          <a:prstGeom prst="rect">
            <a:avLst/>
          </a:prstGeom>
          <a:noFill/>
        </p:spPr>
        <p:txBody>
          <a:bodyPr wrap="square">
            <a:spAutoFit/>
          </a:bodyPr>
          <a:lstStyle/>
          <a:p>
            <a:pPr marL="171450" indent="-171450" algn="l">
              <a:buFont typeface="Wingdings" panose="05000000000000000000" pitchFamily="2" charset="2"/>
              <a:buChar char="v"/>
            </a:pPr>
            <a:r>
              <a:rPr lang="fr-FR" sz="1100" b="1" i="0" dirty="0">
                <a:solidFill>
                  <a:schemeClr val="bg2">
                    <a:lumMod val="75000"/>
                  </a:schemeClr>
                </a:solidFill>
                <a:effectLst/>
                <a:latin typeface="+mj-lt"/>
              </a:rPr>
              <a:t>Lorsque votre compte est créé, la première action à réaliser est la création d’un projet</a:t>
            </a:r>
          </a:p>
          <a:p>
            <a:pPr marL="171450" indent="-171450" algn="l">
              <a:buFont typeface="Wingdings" panose="05000000000000000000" pitchFamily="2" charset="2"/>
              <a:buChar char="v"/>
            </a:pPr>
            <a:endParaRPr lang="fr-FR" sz="1100" b="1" i="0" dirty="0">
              <a:solidFill>
                <a:schemeClr val="bg2">
                  <a:lumMod val="75000"/>
                </a:schemeClr>
              </a:solidFill>
              <a:effectLst/>
              <a:latin typeface="+mj-lt"/>
            </a:endParaRPr>
          </a:p>
          <a:p>
            <a:pPr marL="171450" indent="-171450" algn="l">
              <a:buFont typeface="Wingdings" panose="05000000000000000000" pitchFamily="2" charset="2"/>
              <a:buChar char="v"/>
            </a:pPr>
            <a:r>
              <a:rPr lang="fr-FR" sz="1100" b="1" i="0" dirty="0">
                <a:solidFill>
                  <a:schemeClr val="bg2">
                    <a:lumMod val="75000"/>
                  </a:schemeClr>
                </a:solidFill>
                <a:effectLst/>
                <a:latin typeface="+mj-lt"/>
              </a:rPr>
              <a:t>Sur la page d’accueil, cliquez sur le bouton « Créer un tableau »</a:t>
            </a:r>
          </a:p>
          <a:p>
            <a:pPr marL="171450" indent="-171450" algn="l">
              <a:buFont typeface="Wingdings" panose="05000000000000000000" pitchFamily="2" charset="2"/>
              <a:buChar char="v"/>
            </a:pPr>
            <a:endParaRPr lang="fr-FR" sz="1100" b="1" i="0" dirty="0">
              <a:solidFill>
                <a:schemeClr val="bg2">
                  <a:lumMod val="75000"/>
                </a:schemeClr>
              </a:solidFill>
              <a:effectLst/>
              <a:latin typeface="+mj-lt"/>
            </a:endParaRPr>
          </a:p>
          <a:p>
            <a:pPr marL="171450" indent="-171450" algn="l">
              <a:buFont typeface="Wingdings" panose="05000000000000000000" pitchFamily="2" charset="2"/>
              <a:buChar char="v"/>
            </a:pPr>
            <a:r>
              <a:rPr lang="fr-FR" sz="1100" b="1" i="0" dirty="0">
                <a:solidFill>
                  <a:schemeClr val="bg2">
                    <a:lumMod val="75000"/>
                  </a:schemeClr>
                </a:solidFill>
                <a:effectLst/>
                <a:latin typeface="+mj-lt"/>
              </a:rPr>
              <a:t>Donnez un titre à votre projet en renseignant le champ « Titre » et cliquez sur le bouton « Créer »</a:t>
            </a:r>
          </a:p>
          <a:p>
            <a:pPr marL="171450" indent="-171450" algn="l">
              <a:buFont typeface="Wingdings" panose="05000000000000000000" pitchFamily="2" charset="2"/>
              <a:buChar char="v"/>
            </a:pPr>
            <a:endParaRPr lang="fr-FR" sz="1100" b="1" i="0" dirty="0">
              <a:solidFill>
                <a:schemeClr val="bg2">
                  <a:lumMod val="75000"/>
                </a:schemeClr>
              </a:solidFill>
              <a:effectLst/>
              <a:latin typeface="+mj-lt"/>
            </a:endParaRPr>
          </a:p>
          <a:p>
            <a:pPr marL="171450" indent="-171450" algn="l">
              <a:buFont typeface="Wingdings" panose="05000000000000000000" pitchFamily="2" charset="2"/>
              <a:buChar char="v"/>
            </a:pPr>
            <a:r>
              <a:rPr lang="fr-FR" sz="1100" b="1" i="0" dirty="0">
                <a:solidFill>
                  <a:schemeClr val="bg2">
                    <a:lumMod val="75000"/>
                  </a:schemeClr>
                </a:solidFill>
                <a:effectLst/>
                <a:latin typeface="+mj-lt"/>
              </a:rPr>
              <a:t>Maintenant, vous devez segmenter votre tableau de bord pour suivre le projet</a:t>
            </a:r>
          </a:p>
          <a:p>
            <a:pPr marL="171450" indent="-171450" algn="l">
              <a:buFont typeface="Wingdings" panose="05000000000000000000" pitchFamily="2" charset="2"/>
              <a:buChar char="v"/>
            </a:pPr>
            <a:endParaRPr lang="fr-FR" sz="1100" b="1" i="0" dirty="0">
              <a:solidFill>
                <a:schemeClr val="bg2">
                  <a:lumMod val="75000"/>
                </a:schemeClr>
              </a:solidFill>
              <a:effectLst/>
              <a:latin typeface="+mj-lt"/>
            </a:endParaRPr>
          </a:p>
          <a:p>
            <a:pPr marL="171450" indent="-171450" algn="l">
              <a:buFont typeface="Wingdings" panose="05000000000000000000" pitchFamily="2" charset="2"/>
              <a:buChar char="v"/>
            </a:pPr>
            <a:r>
              <a:rPr lang="fr-FR" sz="1100" b="1" i="0" dirty="0">
                <a:solidFill>
                  <a:schemeClr val="bg2">
                    <a:lumMod val="75000"/>
                  </a:schemeClr>
                </a:solidFill>
                <a:effectLst/>
                <a:latin typeface="+mj-lt"/>
              </a:rPr>
              <a:t>Vous pouvez très bien avoir les colonnes :</a:t>
            </a:r>
          </a:p>
          <a:p>
            <a:pPr marL="171450" indent="-171450" algn="l">
              <a:buFont typeface="Arial" panose="020B0604020202020204" pitchFamily="34" charset="0"/>
              <a:buChar char="•"/>
            </a:pPr>
            <a:r>
              <a:rPr lang="fr-FR" sz="1100" b="1" i="0" dirty="0">
                <a:solidFill>
                  <a:schemeClr val="bg2">
                    <a:lumMod val="75000"/>
                  </a:schemeClr>
                </a:solidFill>
                <a:effectLst/>
                <a:latin typeface="+mj-lt"/>
              </a:rPr>
              <a:t>A faire </a:t>
            </a:r>
          </a:p>
          <a:p>
            <a:pPr marL="171450" indent="-171450" algn="l">
              <a:buFont typeface="Arial" panose="020B0604020202020204" pitchFamily="34" charset="0"/>
              <a:buChar char="•"/>
            </a:pPr>
            <a:r>
              <a:rPr lang="fr-FR" sz="1100" b="1" i="0" dirty="0" err="1">
                <a:solidFill>
                  <a:schemeClr val="bg2">
                    <a:lumMod val="75000"/>
                  </a:schemeClr>
                </a:solidFill>
                <a:effectLst/>
                <a:latin typeface="+mj-lt"/>
              </a:rPr>
              <a:t>Avalider</a:t>
            </a:r>
            <a:endParaRPr lang="fr-FR" sz="1100" b="1" i="0" dirty="0">
              <a:solidFill>
                <a:schemeClr val="bg2">
                  <a:lumMod val="75000"/>
                </a:schemeClr>
              </a:solidFill>
              <a:effectLst/>
              <a:latin typeface="+mj-lt"/>
            </a:endParaRPr>
          </a:p>
          <a:p>
            <a:pPr marL="171450" indent="-171450" algn="l">
              <a:buFont typeface="Arial" panose="020B0604020202020204" pitchFamily="34" charset="0"/>
              <a:buChar char="•"/>
            </a:pPr>
            <a:r>
              <a:rPr lang="fr-FR" sz="1100" b="1" i="0" dirty="0">
                <a:solidFill>
                  <a:schemeClr val="bg2">
                    <a:lumMod val="75000"/>
                  </a:schemeClr>
                </a:solidFill>
                <a:effectLst/>
                <a:latin typeface="+mj-lt"/>
              </a:rPr>
              <a:t>Terminé</a:t>
            </a:r>
          </a:p>
          <a:p>
            <a:pPr algn="l"/>
            <a:endParaRPr lang="fr-FR" sz="1100" b="1" i="0" dirty="0">
              <a:solidFill>
                <a:schemeClr val="bg2">
                  <a:lumMod val="75000"/>
                </a:schemeClr>
              </a:solidFill>
              <a:effectLst/>
              <a:latin typeface="+mj-lt"/>
            </a:endParaRPr>
          </a:p>
          <a:p>
            <a:pPr marL="171450" indent="-171450" algn="l">
              <a:buFont typeface="Wingdings" panose="05000000000000000000" pitchFamily="2" charset="2"/>
              <a:buChar char="v"/>
            </a:pPr>
            <a:r>
              <a:rPr lang="fr-FR" sz="1100" b="1" i="0" dirty="0">
                <a:solidFill>
                  <a:schemeClr val="bg2">
                    <a:lumMod val="75000"/>
                  </a:schemeClr>
                </a:solidFill>
                <a:effectLst/>
                <a:latin typeface="+mj-lt"/>
              </a:rPr>
              <a:t>Il vous suffit ensuite d’ajouter des tâches à effectuer, en cliquant sur « Ajouter une carte »</a:t>
            </a:r>
          </a:p>
          <a:p>
            <a:pPr marL="171450" indent="-171450" algn="l">
              <a:buFont typeface="Wingdings" panose="05000000000000000000" pitchFamily="2" charset="2"/>
              <a:buChar char="v"/>
            </a:pPr>
            <a:endParaRPr lang="fr-FR" sz="1100" b="1" i="0" dirty="0">
              <a:solidFill>
                <a:schemeClr val="bg2">
                  <a:lumMod val="75000"/>
                </a:schemeClr>
              </a:solidFill>
              <a:effectLst/>
              <a:latin typeface="+mj-lt"/>
            </a:endParaRPr>
          </a:p>
          <a:p>
            <a:pPr marL="171450" indent="-171450" algn="l">
              <a:buFont typeface="Wingdings" panose="05000000000000000000" pitchFamily="2" charset="2"/>
              <a:buChar char="v"/>
            </a:pPr>
            <a:r>
              <a:rPr lang="fr-FR" sz="1100" b="1" i="0" dirty="0">
                <a:solidFill>
                  <a:schemeClr val="bg2">
                    <a:lumMod val="75000"/>
                  </a:schemeClr>
                </a:solidFill>
                <a:effectLst/>
                <a:latin typeface="+mj-lt"/>
              </a:rPr>
              <a:t>À chaque fois qu’une tâche est terminée, il suffit de la placer dans la colonne suivante par simple cliquer/déposer</a:t>
            </a:r>
          </a:p>
          <a:p>
            <a:pPr marL="171450" indent="-171450" algn="l">
              <a:buFont typeface="Wingdings" panose="05000000000000000000" pitchFamily="2" charset="2"/>
              <a:buChar char="v"/>
            </a:pPr>
            <a:endParaRPr lang="fr-FR" sz="1100" b="1" i="0" dirty="0">
              <a:solidFill>
                <a:schemeClr val="bg2">
                  <a:lumMod val="75000"/>
                </a:schemeClr>
              </a:solidFill>
              <a:effectLst/>
              <a:latin typeface="+mj-lt"/>
            </a:endParaRPr>
          </a:p>
          <a:p>
            <a:pPr marL="171450" indent="-171450" algn="l">
              <a:buFont typeface="Wingdings" panose="05000000000000000000" pitchFamily="2" charset="2"/>
              <a:buChar char="v"/>
            </a:pPr>
            <a:r>
              <a:rPr lang="fr-FR" sz="1100" b="1" i="0" dirty="0">
                <a:solidFill>
                  <a:schemeClr val="bg2">
                    <a:lumMod val="75000"/>
                  </a:schemeClr>
                </a:solidFill>
                <a:effectLst/>
                <a:latin typeface="+mj-lt"/>
              </a:rPr>
              <a:t>Pour  inviter  des  membres  à  rejoindre  ce  tableau et  leur  attribuer  des  tâches, vous devez vous rendre dans le menu et cliquer sur « Ajouter des membres »</a:t>
            </a:r>
          </a:p>
          <a:p>
            <a:pPr marL="171450" indent="-171450" algn="l">
              <a:buFont typeface="Wingdings" panose="05000000000000000000" pitchFamily="2" charset="2"/>
              <a:buChar char="v"/>
            </a:pPr>
            <a:endParaRPr lang="fr-FR" sz="1100" b="1" i="0" dirty="0">
              <a:solidFill>
                <a:schemeClr val="bg2">
                  <a:lumMod val="75000"/>
                </a:schemeClr>
              </a:solidFill>
              <a:effectLst/>
              <a:latin typeface="+mj-lt"/>
            </a:endParaRPr>
          </a:p>
          <a:p>
            <a:pPr marL="171450" indent="-171450" algn="l">
              <a:buFont typeface="Wingdings" panose="05000000000000000000" pitchFamily="2" charset="2"/>
              <a:buChar char="v"/>
            </a:pPr>
            <a:r>
              <a:rPr lang="fr-FR" sz="1100" b="1" i="0" dirty="0">
                <a:solidFill>
                  <a:schemeClr val="bg2">
                    <a:lumMod val="75000"/>
                  </a:schemeClr>
                </a:solidFill>
                <a:effectLst/>
                <a:latin typeface="+mj-lt"/>
              </a:rPr>
              <a:t>Renseignez l’adresse e-mail qui correspond à leurs comptes Trello et ils auront accès  au  projet,  pour  y  apporter  des  modifications,  suivre  leurs  missions, ajouter des commentaires</a:t>
            </a:r>
          </a:p>
          <a:p>
            <a:pPr marL="171450" indent="-171450" algn="l">
              <a:buFont typeface="Wingdings" panose="05000000000000000000" pitchFamily="2" charset="2"/>
              <a:buChar char="v"/>
            </a:pPr>
            <a:endParaRPr lang="fr-FR" sz="1100" b="1" i="0" dirty="0">
              <a:solidFill>
                <a:schemeClr val="bg2">
                  <a:lumMod val="75000"/>
                </a:schemeClr>
              </a:solidFill>
              <a:effectLst/>
              <a:latin typeface="+mj-lt"/>
            </a:endParaRPr>
          </a:p>
          <a:p>
            <a:pPr marL="171450" indent="-171450" algn="l">
              <a:buFont typeface="Wingdings" panose="05000000000000000000" pitchFamily="2" charset="2"/>
              <a:buChar char="v"/>
            </a:pPr>
            <a:r>
              <a:rPr lang="fr-FR" sz="1100" b="1" i="0" dirty="0">
                <a:solidFill>
                  <a:schemeClr val="bg2">
                    <a:lumMod val="75000"/>
                  </a:schemeClr>
                </a:solidFill>
                <a:effectLst/>
                <a:latin typeface="+mj-lt"/>
              </a:rPr>
              <a:t>Pour  attribuer  une  carte  spécifique  à  un  membre,  cliquez  dessus  et  dans  la rubrique « Membres » à droite, cliquez sur « Ajouter »</a:t>
            </a:r>
          </a:p>
        </p:txBody>
      </p:sp>
    </p:spTree>
    <p:extLst>
      <p:ext uri="{BB962C8B-B14F-4D97-AF65-F5344CB8AC3E}">
        <p14:creationId xmlns:p14="http://schemas.microsoft.com/office/powerpoint/2010/main" val="15446802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154"/>
        <p:cNvGrpSpPr/>
        <p:nvPr/>
      </p:nvGrpSpPr>
      <p:grpSpPr>
        <a:xfrm>
          <a:off x="0" y="0"/>
          <a:ext cx="0" cy="0"/>
          <a:chOff x="0" y="0"/>
          <a:chExt cx="0" cy="0"/>
        </a:xfrm>
      </p:grpSpPr>
      <p:sp>
        <p:nvSpPr>
          <p:cNvPr id="7" name="Google Shape;1055;p27">
            <a:extLst>
              <a:ext uri="{FF2B5EF4-FFF2-40B4-BE49-F238E27FC236}">
                <a16:creationId xmlns:a16="http://schemas.microsoft.com/office/drawing/2014/main" id="{4ECAF85B-81DE-2447-F7A9-3DBDCED35A74}"/>
              </a:ext>
            </a:extLst>
          </p:cNvPr>
          <p:cNvSpPr txBox="1">
            <a:spLocks/>
          </p:cNvSpPr>
          <p:nvPr/>
        </p:nvSpPr>
        <p:spPr>
          <a:xfrm>
            <a:off x="453150" y="246993"/>
            <a:ext cx="8237700" cy="218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RPr/>
            </a:defPPr>
            <a:lvl1pPr algn="ctr">
              <a:buClr>
                <a:schemeClr val="dk1"/>
              </a:buClr>
              <a:buSzPts val="2400"/>
              <a:buFont typeface="Fira Sans Extra Condensed SemiBold"/>
              <a:buNone/>
              <a:defRPr sz="2400">
                <a:solidFill>
                  <a:schemeClr val="bg2">
                    <a:lumMod val="75000"/>
                  </a:schemeClr>
                </a:solidFill>
                <a:latin typeface="Fira Sans Extra Condensed SemiBold"/>
                <a:ea typeface="Fira Sans Extra Condensed SemiBold"/>
                <a:cs typeface="Fira Sans Extra Condensed SemiBold"/>
              </a:defRPr>
            </a:lvl1pPr>
            <a:lvl2pPr algn="ctr">
              <a:spcBef>
                <a:spcPts val="1600"/>
              </a:spcBef>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2pPr>
            <a:lvl3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3pPr>
            <a:lvl4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4pPr>
            <a:lvl5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5pPr>
            <a:lvl6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6pPr>
            <a:lvl7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7pPr>
            <a:lvl8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8pPr>
            <a:lvl9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9pPr>
          </a:lstStyle>
          <a:p>
            <a:r>
              <a:rPr lang="en-US" sz="2800" dirty="0">
                <a:solidFill>
                  <a:schemeClr val="bg2">
                    <a:lumMod val="50000"/>
                  </a:schemeClr>
                </a:solidFill>
              </a:rPr>
              <a:t>TRELLO</a:t>
            </a:r>
          </a:p>
        </p:txBody>
      </p:sp>
      <p:pic>
        <p:nvPicPr>
          <p:cNvPr id="4" name="Image 3">
            <a:extLst>
              <a:ext uri="{FF2B5EF4-FFF2-40B4-BE49-F238E27FC236}">
                <a16:creationId xmlns:a16="http://schemas.microsoft.com/office/drawing/2014/main" id="{98AA8C63-F969-A119-A498-A7D509CDCB2F}"/>
              </a:ext>
            </a:extLst>
          </p:cNvPr>
          <p:cNvPicPr>
            <a:picLocks noChangeAspect="1"/>
          </p:cNvPicPr>
          <p:nvPr/>
        </p:nvPicPr>
        <p:blipFill>
          <a:blip r:embed="rId3"/>
          <a:stretch>
            <a:fillRect/>
          </a:stretch>
        </p:blipFill>
        <p:spPr>
          <a:xfrm>
            <a:off x="1726893" y="538684"/>
            <a:ext cx="5690213" cy="4066131"/>
          </a:xfrm>
          <a:prstGeom prst="rect">
            <a:avLst/>
          </a:prstGeom>
        </p:spPr>
      </p:pic>
    </p:spTree>
    <p:extLst>
      <p:ext uri="{BB962C8B-B14F-4D97-AF65-F5344CB8AC3E}">
        <p14:creationId xmlns:p14="http://schemas.microsoft.com/office/powerpoint/2010/main" val="12452658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720"/>
        <p:cNvGrpSpPr/>
        <p:nvPr/>
      </p:nvGrpSpPr>
      <p:grpSpPr>
        <a:xfrm>
          <a:off x="0" y="0"/>
          <a:ext cx="0" cy="0"/>
          <a:chOff x="0" y="0"/>
          <a:chExt cx="0" cy="0"/>
        </a:xfrm>
      </p:grpSpPr>
      <p:pic>
        <p:nvPicPr>
          <p:cNvPr id="8196" name="Picture 4" descr="RGPD Et Mailchimp : Pouvez-Vous Vraiment L'Utiliser ?">
            <a:extLst>
              <a:ext uri="{FF2B5EF4-FFF2-40B4-BE49-F238E27FC236}">
                <a16:creationId xmlns:a16="http://schemas.microsoft.com/office/drawing/2014/main" id="{AA0CC5F9-08FE-C469-D0EC-ECE2DF1C38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1208" y="1618704"/>
            <a:ext cx="7021583" cy="19060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327506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154"/>
        <p:cNvGrpSpPr/>
        <p:nvPr/>
      </p:nvGrpSpPr>
      <p:grpSpPr>
        <a:xfrm>
          <a:off x="0" y="0"/>
          <a:ext cx="0" cy="0"/>
          <a:chOff x="0" y="0"/>
          <a:chExt cx="0" cy="0"/>
        </a:xfrm>
      </p:grpSpPr>
      <p:sp>
        <p:nvSpPr>
          <p:cNvPr id="7" name="Google Shape;1055;p27">
            <a:extLst>
              <a:ext uri="{FF2B5EF4-FFF2-40B4-BE49-F238E27FC236}">
                <a16:creationId xmlns:a16="http://schemas.microsoft.com/office/drawing/2014/main" id="{4ECAF85B-81DE-2447-F7A9-3DBDCED35A74}"/>
              </a:ext>
            </a:extLst>
          </p:cNvPr>
          <p:cNvSpPr txBox="1">
            <a:spLocks/>
          </p:cNvSpPr>
          <p:nvPr/>
        </p:nvSpPr>
        <p:spPr>
          <a:xfrm>
            <a:off x="453150" y="104742"/>
            <a:ext cx="8237700" cy="218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RPr/>
            </a:defPPr>
            <a:lvl1pPr algn="ctr">
              <a:buClr>
                <a:schemeClr val="dk1"/>
              </a:buClr>
              <a:buSzPts val="2400"/>
              <a:buFont typeface="Fira Sans Extra Condensed SemiBold"/>
              <a:buNone/>
              <a:defRPr sz="2400">
                <a:solidFill>
                  <a:schemeClr val="bg2">
                    <a:lumMod val="75000"/>
                  </a:schemeClr>
                </a:solidFill>
                <a:latin typeface="Fira Sans Extra Condensed SemiBold"/>
                <a:ea typeface="Fira Sans Extra Condensed SemiBold"/>
                <a:cs typeface="Fira Sans Extra Condensed SemiBold"/>
              </a:defRPr>
            </a:lvl1pPr>
            <a:lvl2pPr algn="ctr">
              <a:spcBef>
                <a:spcPts val="1600"/>
              </a:spcBef>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2pPr>
            <a:lvl3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3pPr>
            <a:lvl4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4pPr>
            <a:lvl5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5pPr>
            <a:lvl6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6pPr>
            <a:lvl7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7pPr>
            <a:lvl8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8pPr>
            <a:lvl9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9pPr>
          </a:lstStyle>
          <a:p>
            <a:r>
              <a:rPr lang="en-US" sz="2800" dirty="0">
                <a:solidFill>
                  <a:schemeClr val="bg2">
                    <a:lumMod val="50000"/>
                  </a:schemeClr>
                </a:solidFill>
              </a:rPr>
              <a:t>MAILCHIMP</a:t>
            </a:r>
          </a:p>
        </p:txBody>
      </p:sp>
      <p:sp>
        <p:nvSpPr>
          <p:cNvPr id="3" name="ZoneTexte 2">
            <a:extLst>
              <a:ext uri="{FF2B5EF4-FFF2-40B4-BE49-F238E27FC236}">
                <a16:creationId xmlns:a16="http://schemas.microsoft.com/office/drawing/2014/main" id="{FC04228D-4F98-FE1E-F180-24E2B541869E}"/>
              </a:ext>
            </a:extLst>
          </p:cNvPr>
          <p:cNvSpPr txBox="1"/>
          <p:nvPr/>
        </p:nvSpPr>
        <p:spPr>
          <a:xfrm>
            <a:off x="1322024" y="401925"/>
            <a:ext cx="6698256" cy="4662815"/>
          </a:xfrm>
          <a:prstGeom prst="rect">
            <a:avLst/>
          </a:prstGeom>
          <a:noFill/>
          <a:effectLst>
            <a:softEdge rad="114300"/>
          </a:effectLst>
        </p:spPr>
        <p:txBody>
          <a:bodyPr wrap="square">
            <a:spAutoFit/>
          </a:bodyPr>
          <a:lstStyle/>
          <a:p>
            <a:pPr marL="171450" indent="-171450" algn="l">
              <a:buFont typeface="Wingdings" panose="05000000000000000000" pitchFamily="2" charset="2"/>
              <a:buChar char="v"/>
            </a:pPr>
            <a:r>
              <a:rPr lang="fr-FR" sz="1100" b="1" i="0" dirty="0" err="1">
                <a:solidFill>
                  <a:schemeClr val="bg2">
                    <a:lumMod val="75000"/>
                  </a:schemeClr>
                </a:solidFill>
                <a:effectLst/>
                <a:latin typeface="+mj-lt"/>
              </a:rPr>
              <a:t>Mailchimp</a:t>
            </a:r>
            <a:r>
              <a:rPr lang="fr-FR" sz="1100" b="1" i="0" dirty="0">
                <a:solidFill>
                  <a:schemeClr val="bg2">
                    <a:lumMod val="75000"/>
                  </a:schemeClr>
                </a:solidFill>
                <a:effectLst/>
                <a:latin typeface="+mj-lt"/>
              </a:rPr>
              <a:t>  est  un  logiciel  permettant  d’organiser  ses campagnes e-mailing</a:t>
            </a:r>
          </a:p>
          <a:p>
            <a:pPr marL="171450" indent="-171450" algn="l">
              <a:buFont typeface="Wingdings" panose="05000000000000000000" pitchFamily="2" charset="2"/>
              <a:buChar char="v"/>
            </a:pPr>
            <a:endParaRPr lang="fr-FR" sz="1100" b="1" i="0" dirty="0">
              <a:solidFill>
                <a:schemeClr val="bg2">
                  <a:lumMod val="75000"/>
                </a:schemeClr>
              </a:solidFill>
              <a:effectLst/>
              <a:latin typeface="+mj-lt"/>
            </a:endParaRPr>
          </a:p>
          <a:p>
            <a:pPr marL="171450" indent="-171450" algn="l">
              <a:buFont typeface="Wingdings" panose="05000000000000000000" pitchFamily="2" charset="2"/>
              <a:buChar char="v"/>
            </a:pPr>
            <a:r>
              <a:rPr lang="fr-FR" sz="1100" b="1" i="0" dirty="0">
                <a:solidFill>
                  <a:schemeClr val="bg2">
                    <a:lumMod val="75000"/>
                  </a:schemeClr>
                </a:solidFill>
                <a:effectLst/>
                <a:latin typeface="+mj-lt"/>
              </a:rPr>
              <a:t>Avec une interface intuitive, il permet</a:t>
            </a:r>
            <a:r>
              <a:rPr lang="fr-FR" sz="1100" b="1" dirty="0">
                <a:solidFill>
                  <a:schemeClr val="bg2">
                    <a:lumMod val="75000"/>
                  </a:schemeClr>
                </a:solidFill>
                <a:latin typeface="+mj-lt"/>
              </a:rPr>
              <a:t> </a:t>
            </a:r>
            <a:r>
              <a:rPr lang="fr-FR" sz="1100" b="1" i="0" dirty="0">
                <a:solidFill>
                  <a:schemeClr val="bg2">
                    <a:lumMod val="75000"/>
                  </a:schemeClr>
                </a:solidFill>
                <a:effectLst/>
                <a:latin typeface="+mj-lt"/>
              </a:rPr>
              <a:t>à  tous  les  types  d’entreprises  de  créer  une  newsletter entièrement  personnalisée,  de  configurer  un  autorépondeur, d’élaborer des  scénarios  de  lead  </a:t>
            </a:r>
            <a:r>
              <a:rPr lang="fr-FR" sz="1100" b="1" i="0" dirty="0" err="1">
                <a:solidFill>
                  <a:schemeClr val="bg2">
                    <a:lumMod val="75000"/>
                  </a:schemeClr>
                </a:solidFill>
                <a:effectLst/>
                <a:latin typeface="+mj-lt"/>
              </a:rPr>
              <a:t>nurturing</a:t>
            </a:r>
            <a:r>
              <a:rPr lang="fr-FR" sz="1100" b="1" i="0" dirty="0">
                <a:solidFill>
                  <a:schemeClr val="bg2">
                    <a:lumMod val="75000"/>
                  </a:schemeClr>
                </a:solidFill>
                <a:effectLst/>
                <a:latin typeface="+mj-lt"/>
              </a:rPr>
              <a:t>  ou  encore  de programmer  des  envois automatisés lors  de  la  mise  à  jour d’un flux RSS</a:t>
            </a:r>
          </a:p>
          <a:p>
            <a:pPr marL="171450" indent="-171450" algn="l">
              <a:buFont typeface="Wingdings" panose="05000000000000000000" pitchFamily="2" charset="2"/>
              <a:buChar char="v"/>
            </a:pPr>
            <a:endParaRPr lang="fr-FR" sz="1100" b="1" i="0" dirty="0">
              <a:solidFill>
                <a:schemeClr val="bg2">
                  <a:lumMod val="75000"/>
                </a:schemeClr>
              </a:solidFill>
              <a:effectLst/>
              <a:latin typeface="+mj-lt"/>
            </a:endParaRPr>
          </a:p>
          <a:p>
            <a:pPr marL="171450" indent="-171450" algn="l">
              <a:buFont typeface="Wingdings" panose="05000000000000000000" pitchFamily="2" charset="2"/>
              <a:buChar char="v"/>
            </a:pPr>
            <a:r>
              <a:rPr lang="fr-FR" sz="1100" b="1" i="0" dirty="0">
                <a:solidFill>
                  <a:schemeClr val="bg2">
                    <a:lumMod val="75000"/>
                  </a:schemeClr>
                </a:solidFill>
                <a:effectLst/>
                <a:latin typeface="+mj-lt"/>
              </a:rPr>
              <a:t>En résumé, </a:t>
            </a:r>
            <a:r>
              <a:rPr lang="fr-FR" sz="1100" b="1" i="0" dirty="0" err="1">
                <a:solidFill>
                  <a:schemeClr val="bg2">
                    <a:lumMod val="75000"/>
                  </a:schemeClr>
                </a:solidFill>
                <a:effectLst/>
                <a:latin typeface="+mj-lt"/>
              </a:rPr>
              <a:t>Mailchimp</a:t>
            </a:r>
            <a:r>
              <a:rPr lang="fr-FR" sz="1100" b="1" i="0" dirty="0">
                <a:solidFill>
                  <a:schemeClr val="bg2">
                    <a:lumMod val="75000"/>
                  </a:schemeClr>
                </a:solidFill>
                <a:effectLst/>
                <a:latin typeface="+mj-lt"/>
              </a:rPr>
              <a:t> est parfait pour booster les stratégies</a:t>
            </a:r>
            <a:r>
              <a:rPr lang="fr-FR" sz="1100" b="1" dirty="0">
                <a:solidFill>
                  <a:schemeClr val="bg2">
                    <a:lumMod val="75000"/>
                  </a:schemeClr>
                </a:solidFill>
                <a:latin typeface="+mj-lt"/>
              </a:rPr>
              <a:t> </a:t>
            </a:r>
            <a:r>
              <a:rPr lang="fr-FR" sz="1100" b="1" i="0" dirty="0">
                <a:solidFill>
                  <a:schemeClr val="bg2">
                    <a:lumMod val="75000"/>
                  </a:schemeClr>
                </a:solidFill>
                <a:effectLst/>
                <a:latin typeface="+mj-lt"/>
              </a:rPr>
              <a:t>d’acquisition et de fidélisation des entreprises</a:t>
            </a:r>
          </a:p>
          <a:p>
            <a:pPr marL="171450" indent="-171450" algn="l">
              <a:buFont typeface="Wingdings" panose="05000000000000000000" pitchFamily="2" charset="2"/>
              <a:buChar char="v"/>
            </a:pPr>
            <a:endParaRPr lang="fr-FR" sz="1100" b="1" i="0" dirty="0">
              <a:solidFill>
                <a:schemeClr val="bg2">
                  <a:lumMod val="75000"/>
                </a:schemeClr>
              </a:solidFill>
              <a:effectLst/>
              <a:latin typeface="+mj-lt"/>
            </a:endParaRPr>
          </a:p>
          <a:p>
            <a:pPr marL="171450" indent="-171450" algn="l">
              <a:buFont typeface="Wingdings" panose="05000000000000000000" pitchFamily="2" charset="2"/>
              <a:buChar char="v"/>
            </a:pPr>
            <a:r>
              <a:rPr lang="fr-FR" sz="1100" b="1" i="0" dirty="0" err="1">
                <a:solidFill>
                  <a:schemeClr val="bg2">
                    <a:lumMod val="75000"/>
                  </a:schemeClr>
                </a:solidFill>
                <a:effectLst/>
                <a:latin typeface="+mj-lt"/>
              </a:rPr>
              <a:t>Mailchimp</a:t>
            </a:r>
            <a:r>
              <a:rPr lang="fr-FR" sz="1100" b="1" i="0" dirty="0">
                <a:solidFill>
                  <a:schemeClr val="bg2">
                    <a:lumMod val="75000"/>
                  </a:schemeClr>
                </a:solidFill>
                <a:effectLst/>
                <a:latin typeface="+mj-lt"/>
              </a:rPr>
              <a:t>  propose  plusieurs  fonctionnalités  pour  automatiser  la  gestion  de votre mailing-</a:t>
            </a:r>
            <a:r>
              <a:rPr lang="fr-FR" sz="1100" b="1" i="0" dirty="0" err="1">
                <a:solidFill>
                  <a:schemeClr val="bg2">
                    <a:lumMod val="75000"/>
                  </a:schemeClr>
                </a:solidFill>
                <a:effectLst/>
                <a:latin typeface="+mj-lt"/>
              </a:rPr>
              <a:t>list</a:t>
            </a:r>
            <a:r>
              <a:rPr lang="fr-FR" sz="1100" b="1" i="0" dirty="0">
                <a:solidFill>
                  <a:schemeClr val="bg2">
                    <a:lumMod val="75000"/>
                  </a:schemeClr>
                </a:solidFill>
                <a:effectLst/>
                <a:latin typeface="+mj-lt"/>
              </a:rPr>
              <a:t>.  Destiné  aux  marketeurs,  l’outil  permet  d’importer  en quelques clics les adresses mails des abonnés. Il propose aussi des plugins à installer sur son site pour récolter rapidement de nouveaux inscrits. La mise à jour de votre mailing-</a:t>
            </a:r>
            <a:r>
              <a:rPr lang="fr-FR" sz="1100" b="1" i="0" dirty="0" err="1">
                <a:solidFill>
                  <a:schemeClr val="bg2">
                    <a:lumMod val="75000"/>
                  </a:schemeClr>
                </a:solidFill>
                <a:effectLst/>
                <a:latin typeface="+mj-lt"/>
              </a:rPr>
              <a:t>list</a:t>
            </a:r>
            <a:r>
              <a:rPr lang="fr-FR" sz="1100" b="1" i="0" dirty="0">
                <a:solidFill>
                  <a:schemeClr val="bg2">
                    <a:lumMod val="75000"/>
                  </a:schemeClr>
                </a:solidFill>
                <a:effectLst/>
                <a:latin typeface="+mj-lt"/>
              </a:rPr>
              <a:t> s’effectue alors en temps réel</a:t>
            </a:r>
          </a:p>
          <a:p>
            <a:pPr marL="171450" indent="-171450" algn="l">
              <a:buFont typeface="Wingdings" panose="05000000000000000000" pitchFamily="2" charset="2"/>
              <a:buChar char="v"/>
            </a:pPr>
            <a:endParaRPr lang="fr-FR" sz="1100" b="1" i="0" dirty="0">
              <a:solidFill>
                <a:schemeClr val="bg2">
                  <a:lumMod val="75000"/>
                </a:schemeClr>
              </a:solidFill>
              <a:effectLst/>
              <a:latin typeface="+mj-lt"/>
            </a:endParaRPr>
          </a:p>
          <a:p>
            <a:pPr marL="171450" indent="-171450" algn="l">
              <a:buFont typeface="Wingdings" panose="05000000000000000000" pitchFamily="2" charset="2"/>
              <a:buChar char="v"/>
            </a:pPr>
            <a:r>
              <a:rPr lang="fr-FR" sz="1100" b="1" i="0" dirty="0">
                <a:solidFill>
                  <a:schemeClr val="bg2">
                    <a:lumMod val="75000"/>
                  </a:schemeClr>
                </a:solidFill>
                <a:effectLst/>
                <a:latin typeface="+mj-lt"/>
              </a:rPr>
              <a:t>Cet outil permet aussi de segmenter vos abonnés pour leur proposer des offres personnalisées, qui ont plus de chance d’aboutir à une conversion</a:t>
            </a:r>
            <a:r>
              <a:rPr lang="fr-FR" sz="1100" b="1" dirty="0">
                <a:solidFill>
                  <a:schemeClr val="bg2">
                    <a:lumMod val="75000"/>
                  </a:schemeClr>
                </a:solidFill>
                <a:latin typeface="+mj-lt"/>
              </a:rPr>
              <a:t> </a:t>
            </a:r>
          </a:p>
          <a:p>
            <a:pPr marL="171450" indent="-171450" algn="l">
              <a:buFont typeface="Wingdings" panose="05000000000000000000" pitchFamily="2" charset="2"/>
              <a:buChar char="v"/>
            </a:pPr>
            <a:endParaRPr lang="fr-FR" sz="1100" b="1" dirty="0">
              <a:solidFill>
                <a:schemeClr val="bg2">
                  <a:lumMod val="75000"/>
                </a:schemeClr>
              </a:solidFill>
              <a:latin typeface="+mj-lt"/>
            </a:endParaRPr>
          </a:p>
          <a:p>
            <a:pPr marL="171450" indent="-171450" algn="l">
              <a:buFont typeface="Wingdings" panose="05000000000000000000" pitchFamily="2" charset="2"/>
              <a:buChar char="v"/>
            </a:pPr>
            <a:r>
              <a:rPr lang="fr-FR" sz="1100" b="1" i="0" dirty="0" err="1">
                <a:solidFill>
                  <a:schemeClr val="bg2">
                    <a:lumMod val="75000"/>
                  </a:schemeClr>
                </a:solidFill>
                <a:effectLst/>
                <a:latin typeface="+mj-lt"/>
              </a:rPr>
              <a:t>Mailchimp</a:t>
            </a:r>
            <a:r>
              <a:rPr lang="fr-FR" sz="1100" b="1" i="0" dirty="0">
                <a:solidFill>
                  <a:schemeClr val="bg2">
                    <a:lumMod val="75000"/>
                  </a:schemeClr>
                </a:solidFill>
                <a:effectLst/>
                <a:latin typeface="+mj-lt"/>
              </a:rPr>
              <a:t> trouve son succès dans sa facilité d’utilisation et son potentiel dans une  stratégie  de  marketing  automatisé.  L’e-mail  est  devenu  un  outil  clé  dans l’acquisition  de  leads,  la  transformation  de  prospects  en  clients  et  la fidélisation de ces derniers. Sauf qu’il n’est pas toujours évident de configurer des  logiciels  e-mailings et  de  les  personnaliser  aux couleurs  de  l’entreprise, sans de grandes connaissances en webdesign et langage HTML</a:t>
            </a:r>
          </a:p>
          <a:p>
            <a:pPr marL="171450" indent="-171450" algn="l">
              <a:buFont typeface="Wingdings" panose="05000000000000000000" pitchFamily="2" charset="2"/>
              <a:buChar char="v"/>
            </a:pPr>
            <a:endParaRPr lang="fr-FR" sz="1100" b="1" i="0" dirty="0">
              <a:solidFill>
                <a:schemeClr val="bg2">
                  <a:lumMod val="75000"/>
                </a:schemeClr>
              </a:solidFill>
              <a:effectLst/>
              <a:latin typeface="+mj-lt"/>
            </a:endParaRPr>
          </a:p>
          <a:p>
            <a:pPr marL="171450" indent="-171450" algn="l">
              <a:buFont typeface="Wingdings" panose="05000000000000000000" pitchFamily="2" charset="2"/>
              <a:buChar char="v"/>
            </a:pPr>
            <a:r>
              <a:rPr lang="fr-FR" sz="1100" b="1" i="0" dirty="0" err="1">
                <a:solidFill>
                  <a:schemeClr val="bg2">
                    <a:lumMod val="75000"/>
                  </a:schemeClr>
                </a:solidFill>
                <a:effectLst/>
                <a:latin typeface="+mj-lt"/>
              </a:rPr>
              <a:t>Mailchimp</a:t>
            </a:r>
            <a:r>
              <a:rPr lang="fr-FR" sz="1100" b="1" i="0" dirty="0">
                <a:solidFill>
                  <a:schemeClr val="bg2">
                    <a:lumMod val="75000"/>
                  </a:schemeClr>
                </a:solidFill>
                <a:effectLst/>
                <a:latin typeface="+mj-lt"/>
              </a:rPr>
              <a:t> est venu faciliter cet aspect en proposant une interface intuitive où l’utilisateur n’a qu’à partir d’un </a:t>
            </a:r>
            <a:r>
              <a:rPr lang="fr-FR" sz="1100" b="1" i="0" dirty="0" err="1">
                <a:solidFill>
                  <a:schemeClr val="bg2">
                    <a:lumMod val="75000"/>
                  </a:schemeClr>
                </a:solidFill>
                <a:effectLst/>
                <a:latin typeface="+mj-lt"/>
              </a:rPr>
              <a:t>template</a:t>
            </a:r>
            <a:r>
              <a:rPr lang="fr-FR" sz="1100" b="1" i="0" dirty="0">
                <a:solidFill>
                  <a:schemeClr val="bg2">
                    <a:lumMod val="75000"/>
                  </a:schemeClr>
                </a:solidFill>
                <a:effectLst/>
                <a:latin typeface="+mj-lt"/>
              </a:rPr>
              <a:t> prédéfini pour ajouter très facilement des blocs, des images, des couleurs et la charte graphique de son entreprise</a:t>
            </a:r>
          </a:p>
        </p:txBody>
      </p:sp>
    </p:spTree>
    <p:extLst>
      <p:ext uri="{BB962C8B-B14F-4D97-AF65-F5344CB8AC3E}">
        <p14:creationId xmlns:p14="http://schemas.microsoft.com/office/powerpoint/2010/main" val="174181882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154"/>
        <p:cNvGrpSpPr/>
        <p:nvPr/>
      </p:nvGrpSpPr>
      <p:grpSpPr>
        <a:xfrm>
          <a:off x="0" y="0"/>
          <a:ext cx="0" cy="0"/>
          <a:chOff x="0" y="0"/>
          <a:chExt cx="0" cy="0"/>
        </a:xfrm>
      </p:grpSpPr>
      <p:sp>
        <p:nvSpPr>
          <p:cNvPr id="7" name="Google Shape;1055;p27">
            <a:extLst>
              <a:ext uri="{FF2B5EF4-FFF2-40B4-BE49-F238E27FC236}">
                <a16:creationId xmlns:a16="http://schemas.microsoft.com/office/drawing/2014/main" id="{4ECAF85B-81DE-2447-F7A9-3DBDCED35A74}"/>
              </a:ext>
            </a:extLst>
          </p:cNvPr>
          <p:cNvSpPr txBox="1">
            <a:spLocks/>
          </p:cNvSpPr>
          <p:nvPr/>
        </p:nvSpPr>
        <p:spPr>
          <a:xfrm>
            <a:off x="453150" y="148810"/>
            <a:ext cx="8237700" cy="218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RPr/>
            </a:defPPr>
            <a:lvl1pPr algn="ctr">
              <a:buClr>
                <a:schemeClr val="dk1"/>
              </a:buClr>
              <a:buSzPts val="2400"/>
              <a:buFont typeface="Fira Sans Extra Condensed SemiBold"/>
              <a:buNone/>
              <a:defRPr sz="2400">
                <a:solidFill>
                  <a:schemeClr val="bg2">
                    <a:lumMod val="75000"/>
                  </a:schemeClr>
                </a:solidFill>
                <a:latin typeface="Fira Sans Extra Condensed SemiBold"/>
                <a:ea typeface="Fira Sans Extra Condensed SemiBold"/>
                <a:cs typeface="Fira Sans Extra Condensed SemiBold"/>
              </a:defRPr>
            </a:lvl1pPr>
            <a:lvl2pPr algn="ctr">
              <a:spcBef>
                <a:spcPts val="1600"/>
              </a:spcBef>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2pPr>
            <a:lvl3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3pPr>
            <a:lvl4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4pPr>
            <a:lvl5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5pPr>
            <a:lvl6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6pPr>
            <a:lvl7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7pPr>
            <a:lvl8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8pPr>
            <a:lvl9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9pPr>
          </a:lstStyle>
          <a:p>
            <a:r>
              <a:rPr lang="en-US" sz="2800" dirty="0">
                <a:solidFill>
                  <a:schemeClr val="bg2">
                    <a:lumMod val="50000"/>
                  </a:schemeClr>
                </a:solidFill>
              </a:rPr>
              <a:t>MAILCHIMP : Etapes</a:t>
            </a:r>
          </a:p>
        </p:txBody>
      </p:sp>
      <p:sp>
        <p:nvSpPr>
          <p:cNvPr id="3" name="ZoneTexte 2">
            <a:extLst>
              <a:ext uri="{FF2B5EF4-FFF2-40B4-BE49-F238E27FC236}">
                <a16:creationId xmlns:a16="http://schemas.microsoft.com/office/drawing/2014/main" id="{FC04228D-4F98-FE1E-F180-24E2B541869E}"/>
              </a:ext>
            </a:extLst>
          </p:cNvPr>
          <p:cNvSpPr txBox="1"/>
          <p:nvPr/>
        </p:nvSpPr>
        <p:spPr>
          <a:xfrm>
            <a:off x="1145754" y="494258"/>
            <a:ext cx="6852492" cy="4154984"/>
          </a:xfrm>
          <a:prstGeom prst="rect">
            <a:avLst/>
          </a:prstGeom>
          <a:noFill/>
        </p:spPr>
        <p:txBody>
          <a:bodyPr wrap="square">
            <a:spAutoFit/>
          </a:bodyPr>
          <a:lstStyle/>
          <a:p>
            <a:pPr marL="228600" indent="-228600" algn="l">
              <a:buFont typeface="+mj-lt"/>
              <a:buAutoNum type="arabicPeriod"/>
            </a:pPr>
            <a:r>
              <a:rPr lang="fr-FR" sz="1200" b="1" i="0" dirty="0">
                <a:solidFill>
                  <a:schemeClr val="bg2">
                    <a:lumMod val="75000"/>
                  </a:schemeClr>
                </a:solidFill>
                <a:effectLst/>
                <a:latin typeface="+mj-lt"/>
              </a:rPr>
              <a:t>Pour  créer  un  compte  sur  </a:t>
            </a:r>
            <a:r>
              <a:rPr lang="fr-FR" sz="1200" b="1" i="0" dirty="0" err="1">
                <a:solidFill>
                  <a:schemeClr val="bg2">
                    <a:lumMod val="75000"/>
                  </a:schemeClr>
                </a:solidFill>
                <a:effectLst/>
                <a:latin typeface="+mj-lt"/>
              </a:rPr>
              <a:t>Mailchimp</a:t>
            </a:r>
            <a:r>
              <a:rPr lang="fr-FR" sz="1200" b="1" i="0" dirty="0">
                <a:solidFill>
                  <a:schemeClr val="bg2">
                    <a:lumMod val="75000"/>
                  </a:schemeClr>
                </a:solidFill>
                <a:effectLst/>
                <a:latin typeface="+mj-lt"/>
              </a:rPr>
              <a:t>,  rendez-vous  sur  le  site </a:t>
            </a:r>
            <a:r>
              <a:rPr lang="fr-FR" sz="1200" b="1" i="0" dirty="0">
                <a:solidFill>
                  <a:schemeClr val="bg2">
                    <a:lumMod val="75000"/>
                  </a:schemeClr>
                </a:solidFill>
                <a:effectLst/>
                <a:latin typeface="+mj-lt"/>
                <a:hlinkClick r:id="rId3">
                  <a:extLst>
                    <a:ext uri="{A12FA001-AC4F-418D-AE19-62706E023703}">
                      <ahyp:hlinkClr xmlns:ahyp="http://schemas.microsoft.com/office/drawing/2018/hyperlinkcolor" val="tx"/>
                    </a:ext>
                  </a:extLst>
                </a:hlinkClick>
              </a:rPr>
              <a:t>http://www.mailchimp.com/</a:t>
            </a:r>
            <a:r>
              <a:rPr lang="fr-FR" sz="1200" b="1" dirty="0">
                <a:solidFill>
                  <a:schemeClr val="bg2">
                    <a:lumMod val="75000"/>
                  </a:schemeClr>
                </a:solidFill>
                <a:latin typeface="+mj-lt"/>
              </a:rPr>
              <a:t> </a:t>
            </a:r>
            <a:r>
              <a:rPr lang="fr-FR" sz="1200" b="1" i="0" dirty="0">
                <a:solidFill>
                  <a:schemeClr val="bg2">
                    <a:lumMod val="75000"/>
                  </a:schemeClr>
                </a:solidFill>
                <a:effectLst/>
                <a:latin typeface="+mj-lt"/>
              </a:rPr>
              <a:t>et cliquez sur « </a:t>
            </a:r>
            <a:r>
              <a:rPr lang="fr-FR" sz="1200" b="1" i="0" dirty="0" err="1">
                <a:solidFill>
                  <a:schemeClr val="bg2">
                    <a:lumMod val="75000"/>
                  </a:schemeClr>
                </a:solidFill>
                <a:effectLst/>
                <a:latin typeface="+mj-lt"/>
              </a:rPr>
              <a:t>Sign</a:t>
            </a:r>
            <a:r>
              <a:rPr lang="fr-FR" sz="1200" b="1" i="0" dirty="0">
                <a:solidFill>
                  <a:schemeClr val="bg2">
                    <a:lumMod val="75000"/>
                  </a:schemeClr>
                </a:solidFill>
                <a:effectLst/>
                <a:latin typeface="+mj-lt"/>
              </a:rPr>
              <a:t> up free »</a:t>
            </a:r>
          </a:p>
          <a:p>
            <a:pPr marL="228600" indent="-228600" algn="l">
              <a:buFont typeface="+mj-lt"/>
              <a:buAutoNum type="arabicPeriod"/>
            </a:pPr>
            <a:endParaRPr lang="fr-FR" sz="1200" b="1" i="0" dirty="0">
              <a:solidFill>
                <a:schemeClr val="bg2">
                  <a:lumMod val="75000"/>
                </a:schemeClr>
              </a:solidFill>
              <a:effectLst/>
              <a:latin typeface="+mj-lt"/>
            </a:endParaRPr>
          </a:p>
          <a:p>
            <a:pPr marL="228600" indent="-228600" algn="l">
              <a:buFont typeface="+mj-lt"/>
              <a:buAutoNum type="arabicPeriod"/>
            </a:pPr>
            <a:r>
              <a:rPr lang="fr-FR" sz="1200" b="1" i="0" dirty="0">
                <a:solidFill>
                  <a:schemeClr val="bg2">
                    <a:lumMod val="75000"/>
                  </a:schemeClr>
                </a:solidFill>
                <a:effectLst/>
                <a:latin typeface="+mj-lt"/>
              </a:rPr>
              <a:t>Rentrez vos coordonnées, puis cliquez sur le bouton « </a:t>
            </a:r>
            <a:r>
              <a:rPr lang="fr-FR" sz="1200" b="1" i="0" dirty="0" err="1">
                <a:solidFill>
                  <a:schemeClr val="bg2">
                    <a:lumMod val="75000"/>
                  </a:schemeClr>
                </a:solidFill>
                <a:effectLst/>
                <a:latin typeface="+mj-lt"/>
              </a:rPr>
              <a:t>Create</a:t>
            </a:r>
            <a:r>
              <a:rPr lang="fr-FR" sz="1200" b="1" i="0" dirty="0">
                <a:solidFill>
                  <a:schemeClr val="bg2">
                    <a:lumMod val="75000"/>
                  </a:schemeClr>
                </a:solidFill>
                <a:effectLst/>
                <a:latin typeface="+mj-lt"/>
              </a:rPr>
              <a:t> </a:t>
            </a:r>
            <a:r>
              <a:rPr lang="fr-FR" sz="1200" b="1" i="0" dirty="0" err="1">
                <a:solidFill>
                  <a:schemeClr val="bg2">
                    <a:lumMod val="75000"/>
                  </a:schemeClr>
                </a:solidFill>
                <a:effectLst/>
                <a:latin typeface="+mj-lt"/>
              </a:rPr>
              <a:t>my</a:t>
            </a:r>
            <a:r>
              <a:rPr lang="fr-FR" sz="1200" b="1" i="0" dirty="0">
                <a:solidFill>
                  <a:schemeClr val="bg2">
                    <a:lumMod val="75000"/>
                  </a:schemeClr>
                </a:solidFill>
                <a:effectLst/>
                <a:latin typeface="+mj-lt"/>
              </a:rPr>
              <a:t> </a:t>
            </a:r>
            <a:r>
              <a:rPr lang="fr-FR" sz="1200" b="1" i="0" dirty="0" err="1">
                <a:solidFill>
                  <a:schemeClr val="bg2">
                    <a:lumMod val="75000"/>
                  </a:schemeClr>
                </a:solidFill>
                <a:effectLst/>
                <a:latin typeface="+mj-lt"/>
              </a:rPr>
              <a:t>account</a:t>
            </a:r>
            <a:r>
              <a:rPr lang="fr-FR" sz="1200" b="1" i="0" dirty="0">
                <a:solidFill>
                  <a:schemeClr val="bg2">
                    <a:lumMod val="75000"/>
                  </a:schemeClr>
                </a:solidFill>
                <a:effectLst/>
                <a:latin typeface="+mj-lt"/>
              </a:rPr>
              <a:t> »</a:t>
            </a:r>
          </a:p>
          <a:p>
            <a:pPr marL="228600" indent="-228600" algn="l">
              <a:buFont typeface="+mj-lt"/>
              <a:buAutoNum type="arabicPeriod"/>
            </a:pPr>
            <a:endParaRPr lang="fr-FR" sz="1200" b="1" i="0" dirty="0">
              <a:solidFill>
                <a:schemeClr val="bg2">
                  <a:lumMod val="75000"/>
                </a:schemeClr>
              </a:solidFill>
              <a:effectLst/>
              <a:latin typeface="+mj-lt"/>
            </a:endParaRPr>
          </a:p>
          <a:p>
            <a:pPr marL="228600" indent="-228600" algn="l">
              <a:buFont typeface="+mj-lt"/>
              <a:buAutoNum type="arabicPeriod"/>
            </a:pPr>
            <a:r>
              <a:rPr lang="fr-FR" sz="1200" b="1" i="0" dirty="0">
                <a:solidFill>
                  <a:schemeClr val="bg2">
                    <a:lumMod val="75000"/>
                  </a:schemeClr>
                </a:solidFill>
                <a:effectLst/>
                <a:latin typeface="+mj-lt"/>
              </a:rPr>
              <a:t>Validez votre compte grâce au lien reçu par e-mail. Il vous reste encore un formulaire  un  peu  plus  long  à  remplir.  Celui-ci  a  pour  objectif  de  mieux qualifier votre entreprise et surtout, de connaître vos coordonnées de contact, obligatoires en fin d’e-mails</a:t>
            </a:r>
          </a:p>
          <a:p>
            <a:pPr marL="228600" indent="-228600" algn="l">
              <a:buFont typeface="+mj-lt"/>
              <a:buAutoNum type="arabicPeriod"/>
            </a:pPr>
            <a:endParaRPr lang="fr-FR" sz="1200" b="1" i="0" dirty="0">
              <a:solidFill>
                <a:schemeClr val="bg2">
                  <a:lumMod val="75000"/>
                </a:schemeClr>
              </a:solidFill>
              <a:effectLst/>
              <a:latin typeface="+mj-lt"/>
            </a:endParaRPr>
          </a:p>
          <a:p>
            <a:pPr marL="228600" indent="-228600" algn="l">
              <a:buFont typeface="+mj-lt"/>
              <a:buAutoNum type="arabicPeriod"/>
            </a:pPr>
            <a:r>
              <a:rPr lang="fr-FR" sz="1200" b="1" i="0" dirty="0">
                <a:solidFill>
                  <a:schemeClr val="bg2">
                    <a:lumMod val="75000"/>
                  </a:schemeClr>
                </a:solidFill>
                <a:effectLst/>
                <a:latin typeface="+mj-lt"/>
              </a:rPr>
              <a:t>Quant à la time zone, elle est essentielle pour programmer des campagnes</a:t>
            </a:r>
          </a:p>
          <a:p>
            <a:pPr marL="228600" indent="-228600" algn="l">
              <a:buFont typeface="+mj-lt"/>
              <a:buAutoNum type="arabicPeriod"/>
            </a:pPr>
            <a:endParaRPr lang="fr-FR" sz="1200" b="1" i="0" dirty="0">
              <a:solidFill>
                <a:schemeClr val="bg2">
                  <a:lumMod val="75000"/>
                </a:schemeClr>
              </a:solidFill>
              <a:effectLst/>
              <a:latin typeface="+mj-lt"/>
            </a:endParaRPr>
          </a:p>
          <a:p>
            <a:pPr marL="228600" indent="-228600" algn="l">
              <a:buFont typeface="+mj-lt"/>
              <a:buAutoNum type="arabicPeriod"/>
            </a:pPr>
            <a:r>
              <a:rPr lang="fr-FR" sz="1200" b="1" i="0" dirty="0">
                <a:solidFill>
                  <a:schemeClr val="bg2">
                    <a:lumMod val="75000"/>
                  </a:schemeClr>
                </a:solidFill>
                <a:effectLst/>
                <a:latin typeface="+mj-lt"/>
              </a:rPr>
              <a:t>Voilà, vous êtes prêts à lancer votre première campagne e-mailing </a:t>
            </a:r>
          </a:p>
          <a:p>
            <a:pPr marL="228600" indent="-228600" algn="l">
              <a:buFont typeface="+mj-lt"/>
              <a:buAutoNum type="arabicPeriod"/>
            </a:pPr>
            <a:endParaRPr lang="fr-FR" sz="1200" b="1" dirty="0">
              <a:solidFill>
                <a:schemeClr val="bg2">
                  <a:lumMod val="75000"/>
                </a:schemeClr>
              </a:solidFill>
              <a:latin typeface="+mj-lt"/>
            </a:endParaRPr>
          </a:p>
          <a:p>
            <a:pPr marL="171450" indent="-171450" algn="l">
              <a:buFont typeface="Wingdings" panose="05000000000000000000" pitchFamily="2" charset="2"/>
              <a:buChar char="v"/>
            </a:pPr>
            <a:r>
              <a:rPr lang="fr-FR" sz="1200" b="1" i="0" dirty="0">
                <a:solidFill>
                  <a:schemeClr val="bg2">
                    <a:lumMod val="75000"/>
                  </a:schemeClr>
                </a:solidFill>
                <a:effectLst/>
                <a:latin typeface="+mj-lt"/>
              </a:rPr>
              <a:t>Choisissez dès le début un </a:t>
            </a:r>
            <a:r>
              <a:rPr lang="fr-FR" sz="1200" b="1" i="0" dirty="0" err="1">
                <a:solidFill>
                  <a:schemeClr val="bg2">
                    <a:lumMod val="75000"/>
                  </a:schemeClr>
                </a:solidFill>
                <a:effectLst/>
                <a:latin typeface="+mj-lt"/>
              </a:rPr>
              <a:t>template</a:t>
            </a:r>
            <a:r>
              <a:rPr lang="fr-FR" sz="1200" b="1" i="0" dirty="0">
                <a:solidFill>
                  <a:schemeClr val="bg2">
                    <a:lumMod val="75000"/>
                  </a:schemeClr>
                </a:solidFill>
                <a:effectLst/>
                <a:latin typeface="+mj-lt"/>
              </a:rPr>
              <a:t> à personnaliser, que vous pourrez réutiliser à  chaque  fois.  </a:t>
            </a:r>
            <a:r>
              <a:rPr lang="fr-FR" sz="1200" b="1" i="0" dirty="0" err="1">
                <a:solidFill>
                  <a:schemeClr val="bg2">
                    <a:lumMod val="75000"/>
                  </a:schemeClr>
                </a:solidFill>
                <a:effectLst/>
                <a:latin typeface="+mj-lt"/>
              </a:rPr>
              <a:t>Mailchimp</a:t>
            </a:r>
            <a:r>
              <a:rPr lang="fr-FR" sz="1200" b="1" i="0" dirty="0">
                <a:solidFill>
                  <a:schemeClr val="bg2">
                    <a:lumMod val="75000"/>
                  </a:schemeClr>
                </a:solidFill>
                <a:effectLst/>
                <a:latin typeface="+mj-lt"/>
              </a:rPr>
              <a:t>  vous  permet  de  dupliquer  très  facilement  vos campagnes, afin que vous n’ayez que le texte et les images à changer</a:t>
            </a:r>
          </a:p>
          <a:p>
            <a:pPr marL="171450" indent="-171450" algn="l">
              <a:buFont typeface="Wingdings" panose="05000000000000000000" pitchFamily="2" charset="2"/>
              <a:buChar char="v"/>
            </a:pPr>
            <a:endParaRPr lang="fr-FR" sz="1200" b="1" i="0" dirty="0">
              <a:solidFill>
                <a:schemeClr val="bg2">
                  <a:lumMod val="75000"/>
                </a:schemeClr>
              </a:solidFill>
              <a:effectLst/>
              <a:latin typeface="+mj-lt"/>
            </a:endParaRPr>
          </a:p>
          <a:p>
            <a:pPr marL="171450" indent="-171450" algn="l">
              <a:buFont typeface="Wingdings" panose="05000000000000000000" pitchFamily="2" charset="2"/>
              <a:buChar char="v"/>
            </a:pPr>
            <a:r>
              <a:rPr lang="fr-FR" sz="1200" b="1" i="0" dirty="0">
                <a:solidFill>
                  <a:schemeClr val="bg2">
                    <a:lumMod val="75000"/>
                  </a:schemeClr>
                </a:solidFill>
                <a:effectLst/>
                <a:latin typeface="+mj-lt"/>
              </a:rPr>
              <a:t>Enfin, pour récolter un maximum d’adresses et accroître plus rapidement votre mailing-</a:t>
            </a:r>
            <a:r>
              <a:rPr lang="fr-FR" sz="1200" b="1" i="0" dirty="0" err="1">
                <a:solidFill>
                  <a:schemeClr val="bg2">
                    <a:lumMod val="75000"/>
                  </a:schemeClr>
                </a:solidFill>
                <a:effectLst/>
                <a:latin typeface="+mj-lt"/>
              </a:rPr>
              <a:t>list</a:t>
            </a:r>
            <a:r>
              <a:rPr lang="fr-FR" sz="1200" b="1" i="0" dirty="0">
                <a:solidFill>
                  <a:schemeClr val="bg2">
                    <a:lumMod val="75000"/>
                  </a:schemeClr>
                </a:solidFill>
                <a:effectLst/>
                <a:latin typeface="+mj-lt"/>
              </a:rPr>
              <a:t>, placez une fenêtre d’inscription sur votre site, qui se synchronise directement  avec  </a:t>
            </a:r>
            <a:r>
              <a:rPr lang="fr-FR" sz="1200" b="1" i="0" dirty="0" err="1">
                <a:solidFill>
                  <a:schemeClr val="bg2">
                    <a:lumMod val="75000"/>
                  </a:schemeClr>
                </a:solidFill>
                <a:effectLst/>
                <a:latin typeface="+mj-lt"/>
              </a:rPr>
              <a:t>Mailchimp</a:t>
            </a:r>
            <a:r>
              <a:rPr lang="fr-FR" sz="1200" b="1" i="0" dirty="0">
                <a:solidFill>
                  <a:schemeClr val="bg2">
                    <a:lumMod val="75000"/>
                  </a:schemeClr>
                </a:solidFill>
                <a:effectLst/>
                <a:latin typeface="+mj-lt"/>
              </a:rPr>
              <a:t>.  Cela  vous  évitera  de  devoir  recopier  chaque nouvel e-mail récolté. Si vous utilisez un CMS comme Prestashop, Wordpress, Magento ou Joomla , il existe des extensions à installer très simplement</a:t>
            </a:r>
          </a:p>
        </p:txBody>
      </p:sp>
    </p:spTree>
    <p:extLst>
      <p:ext uri="{BB962C8B-B14F-4D97-AF65-F5344CB8AC3E}">
        <p14:creationId xmlns:p14="http://schemas.microsoft.com/office/powerpoint/2010/main" val="33057399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154"/>
        <p:cNvGrpSpPr/>
        <p:nvPr/>
      </p:nvGrpSpPr>
      <p:grpSpPr>
        <a:xfrm>
          <a:off x="0" y="0"/>
          <a:ext cx="0" cy="0"/>
          <a:chOff x="0" y="0"/>
          <a:chExt cx="0" cy="0"/>
        </a:xfrm>
      </p:grpSpPr>
      <p:sp>
        <p:nvSpPr>
          <p:cNvPr id="7" name="Google Shape;1055;p27">
            <a:extLst>
              <a:ext uri="{FF2B5EF4-FFF2-40B4-BE49-F238E27FC236}">
                <a16:creationId xmlns:a16="http://schemas.microsoft.com/office/drawing/2014/main" id="{4ECAF85B-81DE-2447-F7A9-3DBDCED35A74}"/>
              </a:ext>
            </a:extLst>
          </p:cNvPr>
          <p:cNvSpPr txBox="1">
            <a:spLocks/>
          </p:cNvSpPr>
          <p:nvPr/>
        </p:nvSpPr>
        <p:spPr>
          <a:xfrm>
            <a:off x="453150" y="285906"/>
            <a:ext cx="8237700" cy="218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RPr/>
            </a:defPPr>
            <a:lvl1pPr algn="ctr">
              <a:buClr>
                <a:schemeClr val="dk1"/>
              </a:buClr>
              <a:buSzPts val="2400"/>
              <a:buFont typeface="Fira Sans Extra Condensed SemiBold"/>
              <a:buNone/>
              <a:defRPr sz="2400">
                <a:solidFill>
                  <a:schemeClr val="bg2">
                    <a:lumMod val="75000"/>
                  </a:schemeClr>
                </a:solidFill>
                <a:latin typeface="Fira Sans Extra Condensed SemiBold"/>
                <a:ea typeface="Fira Sans Extra Condensed SemiBold"/>
                <a:cs typeface="Fira Sans Extra Condensed SemiBold"/>
              </a:defRPr>
            </a:lvl1pPr>
            <a:lvl2pPr algn="ctr">
              <a:spcBef>
                <a:spcPts val="1600"/>
              </a:spcBef>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2pPr>
            <a:lvl3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3pPr>
            <a:lvl4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4pPr>
            <a:lvl5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5pPr>
            <a:lvl6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6pPr>
            <a:lvl7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7pPr>
            <a:lvl8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8pPr>
            <a:lvl9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9pPr>
          </a:lstStyle>
          <a:p>
            <a:r>
              <a:rPr lang="en-US" sz="2800" dirty="0">
                <a:solidFill>
                  <a:schemeClr val="bg2">
                    <a:lumMod val="50000"/>
                  </a:schemeClr>
                </a:solidFill>
              </a:rPr>
              <a:t>MAILCHIMP : </a:t>
            </a:r>
            <a:r>
              <a:rPr lang="en-US" sz="2800" dirty="0" err="1">
                <a:solidFill>
                  <a:schemeClr val="bg2">
                    <a:lumMod val="50000"/>
                  </a:schemeClr>
                </a:solidFill>
              </a:rPr>
              <a:t>méthodologie</a:t>
            </a:r>
            <a:endParaRPr lang="en-US" sz="2800" dirty="0">
              <a:solidFill>
                <a:schemeClr val="bg2">
                  <a:lumMod val="50000"/>
                </a:schemeClr>
              </a:solidFill>
            </a:endParaRPr>
          </a:p>
        </p:txBody>
      </p:sp>
      <p:sp>
        <p:nvSpPr>
          <p:cNvPr id="3" name="ZoneTexte 2">
            <a:extLst>
              <a:ext uri="{FF2B5EF4-FFF2-40B4-BE49-F238E27FC236}">
                <a16:creationId xmlns:a16="http://schemas.microsoft.com/office/drawing/2014/main" id="{FC04228D-4F98-FE1E-F180-24E2B541869E}"/>
              </a:ext>
            </a:extLst>
          </p:cNvPr>
          <p:cNvSpPr txBox="1"/>
          <p:nvPr/>
        </p:nvSpPr>
        <p:spPr>
          <a:xfrm>
            <a:off x="1145754" y="593410"/>
            <a:ext cx="6852492" cy="4324261"/>
          </a:xfrm>
          <a:prstGeom prst="rect">
            <a:avLst/>
          </a:prstGeom>
          <a:noFill/>
        </p:spPr>
        <p:txBody>
          <a:bodyPr wrap="square">
            <a:spAutoFit/>
          </a:bodyPr>
          <a:lstStyle/>
          <a:p>
            <a:pPr marL="171450" indent="-171450" algn="l">
              <a:buFont typeface="Wingdings" panose="05000000000000000000" pitchFamily="2" charset="2"/>
              <a:buChar char="v"/>
            </a:pPr>
            <a:r>
              <a:rPr lang="fr-FR" sz="1100" b="1" i="0" dirty="0">
                <a:solidFill>
                  <a:schemeClr val="bg2">
                    <a:lumMod val="75000"/>
                  </a:schemeClr>
                </a:solidFill>
                <a:effectLst/>
                <a:latin typeface="+mj-lt"/>
              </a:rPr>
              <a:t>Pour  créer  votre  première  campagne,  rendez-vous  sur  le  bouton  «  </a:t>
            </a:r>
            <a:r>
              <a:rPr lang="fr-FR" sz="1100" b="1" i="0" dirty="0" err="1">
                <a:solidFill>
                  <a:schemeClr val="bg2">
                    <a:lumMod val="75000"/>
                  </a:schemeClr>
                </a:solidFill>
                <a:effectLst/>
                <a:latin typeface="+mj-lt"/>
              </a:rPr>
              <a:t>Create</a:t>
            </a:r>
            <a:r>
              <a:rPr lang="fr-FR" sz="1100" b="1" dirty="0">
                <a:solidFill>
                  <a:schemeClr val="bg2">
                    <a:lumMod val="75000"/>
                  </a:schemeClr>
                </a:solidFill>
                <a:latin typeface="+mj-lt"/>
              </a:rPr>
              <a:t> </a:t>
            </a:r>
            <a:r>
              <a:rPr lang="fr-FR" sz="1100" b="1" i="0" dirty="0">
                <a:solidFill>
                  <a:schemeClr val="bg2">
                    <a:lumMod val="75000"/>
                  </a:schemeClr>
                </a:solidFill>
                <a:effectLst/>
                <a:latin typeface="+mj-lt"/>
              </a:rPr>
              <a:t>Campaign »</a:t>
            </a:r>
          </a:p>
          <a:p>
            <a:pPr marL="171450" indent="-171450" algn="l">
              <a:buFont typeface="Wingdings" panose="05000000000000000000" pitchFamily="2" charset="2"/>
              <a:buChar char="v"/>
            </a:pPr>
            <a:endParaRPr lang="fr-FR" sz="1100" b="1" i="0" dirty="0">
              <a:solidFill>
                <a:schemeClr val="bg2">
                  <a:lumMod val="75000"/>
                </a:schemeClr>
              </a:solidFill>
              <a:effectLst/>
              <a:latin typeface="+mj-lt"/>
            </a:endParaRPr>
          </a:p>
          <a:p>
            <a:pPr marL="171450" indent="-171450" algn="l">
              <a:buFont typeface="Wingdings" panose="05000000000000000000" pitchFamily="2" charset="2"/>
              <a:buChar char="v"/>
            </a:pPr>
            <a:r>
              <a:rPr lang="fr-FR" sz="1100" b="1" i="0" dirty="0">
                <a:solidFill>
                  <a:schemeClr val="bg2">
                    <a:lumMod val="75000"/>
                  </a:schemeClr>
                </a:solidFill>
                <a:effectLst/>
                <a:latin typeface="+mj-lt"/>
              </a:rPr>
              <a:t>Vous aurez alors le choix entre 4 types de campagnes. Comment choisir ?</a:t>
            </a:r>
          </a:p>
          <a:p>
            <a:pPr algn="l"/>
            <a:endParaRPr lang="fr-FR" sz="1100" b="1" i="0" dirty="0">
              <a:solidFill>
                <a:schemeClr val="bg2">
                  <a:lumMod val="75000"/>
                </a:schemeClr>
              </a:solidFill>
              <a:effectLst/>
              <a:latin typeface="+mj-lt"/>
            </a:endParaRPr>
          </a:p>
          <a:p>
            <a:pPr marL="171450" indent="-171450" algn="l">
              <a:buFont typeface="Arial" panose="020B0604020202020204" pitchFamily="34" charset="0"/>
              <a:buChar char="•"/>
            </a:pPr>
            <a:r>
              <a:rPr lang="fr-FR" sz="1100" b="1" i="0" dirty="0">
                <a:solidFill>
                  <a:schemeClr val="bg2">
                    <a:lumMod val="75000"/>
                  </a:schemeClr>
                </a:solidFill>
                <a:effectLst/>
                <a:latin typeface="+mj-lt"/>
              </a:rPr>
              <a:t>Regular  </a:t>
            </a:r>
            <a:r>
              <a:rPr lang="fr-FR" sz="1100" b="1" i="0" dirty="0" err="1">
                <a:solidFill>
                  <a:schemeClr val="bg2">
                    <a:lumMod val="75000"/>
                  </a:schemeClr>
                </a:solidFill>
                <a:effectLst/>
                <a:latin typeface="+mj-lt"/>
              </a:rPr>
              <a:t>campaign</a:t>
            </a:r>
            <a:r>
              <a:rPr lang="fr-FR" sz="1100" b="1" i="0" dirty="0">
                <a:solidFill>
                  <a:schemeClr val="bg2">
                    <a:lumMod val="75000"/>
                  </a:schemeClr>
                </a:solidFill>
                <a:effectLst/>
                <a:latin typeface="+mj-lt"/>
              </a:rPr>
              <a:t>  :  ce  format  est  le  plus  courant.  Il  convient parfaitement à votre newsletter régulière ou alors pour prévenir vos clients d’une offre spéciale : promotion, nouveau produit, soldes</a:t>
            </a:r>
          </a:p>
          <a:p>
            <a:pPr marL="171450" indent="-171450" algn="l">
              <a:buFont typeface="Arial" panose="020B0604020202020204" pitchFamily="34" charset="0"/>
              <a:buChar char="•"/>
            </a:pPr>
            <a:endParaRPr lang="fr-FR" sz="1100" b="1" i="0" dirty="0">
              <a:solidFill>
                <a:schemeClr val="bg2">
                  <a:lumMod val="75000"/>
                </a:schemeClr>
              </a:solidFill>
              <a:effectLst/>
              <a:latin typeface="+mj-lt"/>
            </a:endParaRPr>
          </a:p>
          <a:p>
            <a:pPr marL="171450" indent="-171450" algn="l">
              <a:buFont typeface="Arial" panose="020B0604020202020204" pitchFamily="34" charset="0"/>
              <a:buChar char="•"/>
            </a:pPr>
            <a:r>
              <a:rPr lang="fr-FR" sz="1100" b="1" i="0" dirty="0">
                <a:solidFill>
                  <a:schemeClr val="bg2">
                    <a:lumMod val="75000"/>
                  </a:schemeClr>
                </a:solidFill>
                <a:effectLst/>
                <a:latin typeface="+mj-lt"/>
              </a:rPr>
              <a:t>Plain-</a:t>
            </a:r>
            <a:r>
              <a:rPr lang="fr-FR" sz="1100" b="1" i="0" dirty="0" err="1">
                <a:solidFill>
                  <a:schemeClr val="bg2">
                    <a:lumMod val="75000"/>
                  </a:schemeClr>
                </a:solidFill>
                <a:effectLst/>
                <a:latin typeface="+mj-lt"/>
              </a:rPr>
              <a:t>text</a:t>
            </a:r>
            <a:r>
              <a:rPr lang="fr-FR" sz="1100" b="1" i="0" dirty="0">
                <a:solidFill>
                  <a:schemeClr val="bg2">
                    <a:lumMod val="75000"/>
                  </a:schemeClr>
                </a:solidFill>
                <a:effectLst/>
                <a:latin typeface="+mj-lt"/>
              </a:rPr>
              <a:t>  </a:t>
            </a:r>
            <a:r>
              <a:rPr lang="fr-FR" sz="1100" b="1" i="0" dirty="0" err="1">
                <a:solidFill>
                  <a:schemeClr val="bg2">
                    <a:lumMod val="75000"/>
                  </a:schemeClr>
                </a:solidFill>
                <a:effectLst/>
                <a:latin typeface="+mj-lt"/>
              </a:rPr>
              <a:t>campaign</a:t>
            </a:r>
            <a:r>
              <a:rPr lang="fr-FR" sz="1100" b="1" i="0" dirty="0">
                <a:solidFill>
                  <a:schemeClr val="bg2">
                    <a:lumMod val="75000"/>
                  </a:schemeClr>
                </a:solidFill>
                <a:effectLst/>
                <a:latin typeface="+mj-lt"/>
              </a:rPr>
              <a:t>  :  comme  son  nom  l’indique,  ce  format  ne contient  que  du  texte.  Vous  pourrez  donc  construire  un  e-mail traditionnel  qui  vous  sert  à  informer  vos  clients  (par  exemple  :  la fermeture  de  votre  entreprise  durant  les  vacances  de  Noël,  une invitation  à  une  conférence…).  C’est  aussi  un  format  à  utiliser comme  autorépondeur  lors  d’une inscription  à  votre  newsletter,  du téléchargement d’un de vos livres blancs</a:t>
            </a:r>
          </a:p>
          <a:p>
            <a:pPr marL="171450" indent="-171450" algn="l">
              <a:buFont typeface="Arial" panose="020B0604020202020204" pitchFamily="34" charset="0"/>
              <a:buChar char="•"/>
            </a:pPr>
            <a:endParaRPr lang="fr-FR" sz="1100" b="1" i="0" dirty="0">
              <a:solidFill>
                <a:schemeClr val="bg2">
                  <a:lumMod val="75000"/>
                </a:schemeClr>
              </a:solidFill>
              <a:effectLst/>
              <a:latin typeface="+mj-lt"/>
            </a:endParaRPr>
          </a:p>
          <a:p>
            <a:pPr marL="171450" indent="-171450" algn="l">
              <a:buFont typeface="Arial" panose="020B0604020202020204" pitchFamily="34" charset="0"/>
              <a:buChar char="•"/>
            </a:pPr>
            <a:r>
              <a:rPr lang="fr-FR" sz="1100" b="1" dirty="0">
                <a:solidFill>
                  <a:schemeClr val="bg2">
                    <a:lumMod val="75000"/>
                  </a:schemeClr>
                </a:solidFill>
                <a:latin typeface="+mj-lt"/>
              </a:rPr>
              <a:t>A</a:t>
            </a:r>
            <a:r>
              <a:rPr lang="fr-FR" sz="1100" b="1" i="0" dirty="0">
                <a:solidFill>
                  <a:schemeClr val="bg2">
                    <a:lumMod val="75000"/>
                  </a:schemeClr>
                </a:solidFill>
                <a:effectLst/>
                <a:latin typeface="+mj-lt"/>
              </a:rPr>
              <a:t>/B </a:t>
            </a:r>
            <a:r>
              <a:rPr lang="fr-FR" sz="1100" b="1" i="0" dirty="0" err="1">
                <a:solidFill>
                  <a:schemeClr val="bg2">
                    <a:lumMod val="75000"/>
                  </a:schemeClr>
                </a:solidFill>
                <a:effectLst/>
                <a:latin typeface="+mj-lt"/>
              </a:rPr>
              <a:t>testing</a:t>
            </a:r>
            <a:r>
              <a:rPr lang="fr-FR" sz="1100" b="1" i="0" dirty="0">
                <a:solidFill>
                  <a:schemeClr val="bg2">
                    <a:lumMod val="75000"/>
                  </a:schemeClr>
                </a:solidFill>
                <a:effectLst/>
                <a:latin typeface="+mj-lt"/>
              </a:rPr>
              <a:t> </a:t>
            </a:r>
            <a:r>
              <a:rPr lang="fr-FR" sz="1100" b="1" i="0" dirty="0" err="1">
                <a:solidFill>
                  <a:schemeClr val="bg2">
                    <a:lumMod val="75000"/>
                  </a:schemeClr>
                </a:solidFill>
                <a:effectLst/>
                <a:latin typeface="+mj-lt"/>
              </a:rPr>
              <a:t>campaign</a:t>
            </a:r>
            <a:r>
              <a:rPr lang="fr-FR" sz="1100" b="1" i="0" dirty="0">
                <a:solidFill>
                  <a:schemeClr val="bg2">
                    <a:lumMod val="75000"/>
                  </a:schemeClr>
                </a:solidFill>
                <a:effectLst/>
                <a:latin typeface="+mj-lt"/>
              </a:rPr>
              <a:t> : grâce à cette campagne, vous pouvez tester différents  formats  de  votre  future  newsletter/offre/invitation  pour savoir quel est le modèle qui convertit le mieux. L’idée étant de tester sur un échantillon de vos abonnés, avant de choisir l’e-mail le plus performant </a:t>
            </a:r>
            <a:r>
              <a:rPr lang="fr-FR" sz="1100" b="1" i="0" dirty="0" err="1">
                <a:solidFill>
                  <a:schemeClr val="bg2">
                    <a:lumMod val="75000"/>
                  </a:schemeClr>
                </a:solidFill>
                <a:effectLst/>
                <a:latin typeface="+mj-lt"/>
              </a:rPr>
              <a:t>pourl’envoyer</a:t>
            </a:r>
            <a:r>
              <a:rPr lang="fr-FR" sz="1100" b="1" i="0" dirty="0">
                <a:solidFill>
                  <a:schemeClr val="bg2">
                    <a:lumMod val="75000"/>
                  </a:schemeClr>
                </a:solidFill>
                <a:effectLst/>
                <a:latin typeface="+mj-lt"/>
              </a:rPr>
              <a:t> au reste de votre liste</a:t>
            </a:r>
          </a:p>
          <a:p>
            <a:pPr marL="171450" indent="-171450" algn="l">
              <a:buFont typeface="Arial" panose="020B0604020202020204" pitchFamily="34" charset="0"/>
              <a:buChar char="•"/>
            </a:pPr>
            <a:endParaRPr lang="fr-FR" sz="1100" b="1" i="0" dirty="0">
              <a:solidFill>
                <a:schemeClr val="bg2">
                  <a:lumMod val="75000"/>
                </a:schemeClr>
              </a:solidFill>
              <a:effectLst/>
              <a:latin typeface="+mj-lt"/>
            </a:endParaRPr>
          </a:p>
          <a:p>
            <a:pPr marL="171450" indent="-171450" algn="l">
              <a:buFont typeface="Arial" panose="020B0604020202020204" pitchFamily="34" charset="0"/>
              <a:buChar char="•"/>
            </a:pPr>
            <a:r>
              <a:rPr lang="fr-FR" sz="1100" b="1" i="0" dirty="0">
                <a:solidFill>
                  <a:schemeClr val="bg2">
                    <a:lumMod val="75000"/>
                  </a:schemeClr>
                </a:solidFill>
                <a:effectLst/>
                <a:latin typeface="+mj-lt"/>
              </a:rPr>
              <a:t>RSS </a:t>
            </a:r>
            <a:r>
              <a:rPr lang="fr-FR" sz="1100" b="1" i="0" dirty="0" err="1">
                <a:solidFill>
                  <a:schemeClr val="bg2">
                    <a:lumMod val="75000"/>
                  </a:schemeClr>
                </a:solidFill>
                <a:effectLst/>
                <a:latin typeface="+mj-lt"/>
              </a:rPr>
              <a:t>campaign</a:t>
            </a:r>
            <a:r>
              <a:rPr lang="fr-FR" sz="1100" b="1" i="0" dirty="0">
                <a:solidFill>
                  <a:schemeClr val="bg2">
                    <a:lumMod val="75000"/>
                  </a:schemeClr>
                </a:solidFill>
                <a:effectLst/>
                <a:latin typeface="+mj-lt"/>
              </a:rPr>
              <a:t> : cette campagne est parfaite si vous tenez un blog et que  vous  souhaitez envoyer  un  e-mail  dès  qu’un  de  vos  articles paraît. Vous pouvez aussi  vous  en servir  pour partager  votre veille avec  vos  abonnés.  Dans  tous  les  cas,  vous  définissez  une  mise  en page de base et le nombre de flux RSS à intégrer. Vous programmez ensuite  la  fréquence  de l’envoi  et  les  e-mails  se  déclencheront  de manière  automatique  à  chaque  fois  que  de nouveaux  articles paraissent</a:t>
            </a:r>
          </a:p>
        </p:txBody>
      </p:sp>
    </p:spTree>
    <p:extLst>
      <p:ext uri="{BB962C8B-B14F-4D97-AF65-F5344CB8AC3E}">
        <p14:creationId xmlns:p14="http://schemas.microsoft.com/office/powerpoint/2010/main" val="424750400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154"/>
        <p:cNvGrpSpPr/>
        <p:nvPr/>
      </p:nvGrpSpPr>
      <p:grpSpPr>
        <a:xfrm>
          <a:off x="0" y="0"/>
          <a:ext cx="0" cy="0"/>
          <a:chOff x="0" y="0"/>
          <a:chExt cx="0" cy="0"/>
        </a:xfrm>
      </p:grpSpPr>
      <p:sp>
        <p:nvSpPr>
          <p:cNvPr id="7" name="Google Shape;1055;p27">
            <a:extLst>
              <a:ext uri="{FF2B5EF4-FFF2-40B4-BE49-F238E27FC236}">
                <a16:creationId xmlns:a16="http://schemas.microsoft.com/office/drawing/2014/main" id="{4ECAF85B-81DE-2447-F7A9-3DBDCED35A74}"/>
              </a:ext>
            </a:extLst>
          </p:cNvPr>
          <p:cNvSpPr txBox="1">
            <a:spLocks/>
          </p:cNvSpPr>
          <p:nvPr/>
        </p:nvSpPr>
        <p:spPr>
          <a:xfrm>
            <a:off x="453150" y="317913"/>
            <a:ext cx="8237700" cy="218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RPr/>
            </a:defPPr>
            <a:lvl1pPr algn="ctr">
              <a:buClr>
                <a:schemeClr val="dk1"/>
              </a:buClr>
              <a:buSzPts val="2400"/>
              <a:buFont typeface="Fira Sans Extra Condensed SemiBold"/>
              <a:buNone/>
              <a:defRPr sz="2400">
                <a:solidFill>
                  <a:schemeClr val="bg2">
                    <a:lumMod val="75000"/>
                  </a:schemeClr>
                </a:solidFill>
                <a:latin typeface="Fira Sans Extra Condensed SemiBold"/>
                <a:ea typeface="Fira Sans Extra Condensed SemiBold"/>
                <a:cs typeface="Fira Sans Extra Condensed SemiBold"/>
              </a:defRPr>
            </a:lvl1pPr>
            <a:lvl2pPr algn="ctr">
              <a:spcBef>
                <a:spcPts val="1600"/>
              </a:spcBef>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2pPr>
            <a:lvl3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3pPr>
            <a:lvl4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4pPr>
            <a:lvl5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5pPr>
            <a:lvl6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6pPr>
            <a:lvl7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7pPr>
            <a:lvl8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8pPr>
            <a:lvl9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9pPr>
          </a:lstStyle>
          <a:p>
            <a:r>
              <a:rPr lang="en-US" sz="2800" dirty="0">
                <a:solidFill>
                  <a:schemeClr val="bg2">
                    <a:lumMod val="50000"/>
                  </a:schemeClr>
                </a:solidFill>
              </a:rPr>
              <a:t>MAILCHIMP</a:t>
            </a:r>
          </a:p>
        </p:txBody>
      </p:sp>
      <p:pic>
        <p:nvPicPr>
          <p:cNvPr id="9218" name="Picture 2" descr="Comment fonctionne le marketing par courriel : Outil de marketing Mailchimp">
            <a:extLst>
              <a:ext uri="{FF2B5EF4-FFF2-40B4-BE49-F238E27FC236}">
                <a16:creationId xmlns:a16="http://schemas.microsoft.com/office/drawing/2014/main" id="{EA4D67D2-51BA-5E25-ACA6-9A50708653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5599" y="841414"/>
            <a:ext cx="5532801" cy="34606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5724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54"/>
        <p:cNvGrpSpPr/>
        <p:nvPr/>
      </p:nvGrpSpPr>
      <p:grpSpPr>
        <a:xfrm>
          <a:off x="0" y="0"/>
          <a:ext cx="0" cy="0"/>
          <a:chOff x="0" y="0"/>
          <a:chExt cx="0" cy="0"/>
        </a:xfrm>
      </p:grpSpPr>
      <p:sp>
        <p:nvSpPr>
          <p:cNvPr id="7" name="Google Shape;1055;p27">
            <a:extLst>
              <a:ext uri="{FF2B5EF4-FFF2-40B4-BE49-F238E27FC236}">
                <a16:creationId xmlns:a16="http://schemas.microsoft.com/office/drawing/2014/main" id="{4ECAF85B-81DE-2447-F7A9-3DBDCED35A74}"/>
              </a:ext>
            </a:extLst>
          </p:cNvPr>
          <p:cNvSpPr txBox="1">
            <a:spLocks/>
          </p:cNvSpPr>
          <p:nvPr/>
        </p:nvSpPr>
        <p:spPr>
          <a:xfrm>
            <a:off x="453149" y="310246"/>
            <a:ext cx="8237700" cy="218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RPr/>
            </a:defPPr>
            <a:lvl1pPr algn="ctr">
              <a:buClr>
                <a:schemeClr val="dk1"/>
              </a:buClr>
              <a:buSzPts val="2400"/>
              <a:buFont typeface="Fira Sans Extra Condensed SemiBold"/>
              <a:buNone/>
              <a:defRPr sz="2400">
                <a:solidFill>
                  <a:schemeClr val="bg2">
                    <a:lumMod val="75000"/>
                  </a:schemeClr>
                </a:solidFill>
                <a:latin typeface="Fira Sans Extra Condensed SemiBold"/>
                <a:ea typeface="Fira Sans Extra Condensed SemiBold"/>
                <a:cs typeface="Fira Sans Extra Condensed SemiBold"/>
              </a:defRPr>
            </a:lvl1pPr>
            <a:lvl2pPr algn="ctr">
              <a:spcBef>
                <a:spcPts val="1600"/>
              </a:spcBef>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2pPr>
            <a:lvl3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3pPr>
            <a:lvl4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4pPr>
            <a:lvl5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5pPr>
            <a:lvl6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6pPr>
            <a:lvl7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7pPr>
            <a:lvl8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8pPr>
            <a:lvl9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9pPr>
          </a:lstStyle>
          <a:p>
            <a:r>
              <a:rPr lang="en-US" sz="2800" dirty="0">
                <a:solidFill>
                  <a:schemeClr val="bg2">
                    <a:lumMod val="50000"/>
                  </a:schemeClr>
                </a:solidFill>
              </a:rPr>
              <a:t>La </a:t>
            </a:r>
            <a:r>
              <a:rPr lang="en-US" sz="2800" dirty="0" err="1">
                <a:solidFill>
                  <a:schemeClr val="bg2">
                    <a:lumMod val="50000"/>
                  </a:schemeClr>
                </a:solidFill>
              </a:rPr>
              <a:t>Portée</a:t>
            </a:r>
            <a:endParaRPr lang="en-US" sz="2800" dirty="0">
              <a:solidFill>
                <a:schemeClr val="bg2">
                  <a:lumMod val="50000"/>
                </a:schemeClr>
              </a:solidFill>
            </a:endParaRPr>
          </a:p>
        </p:txBody>
      </p:sp>
      <p:sp>
        <p:nvSpPr>
          <p:cNvPr id="3" name="ZoneTexte 2">
            <a:extLst>
              <a:ext uri="{FF2B5EF4-FFF2-40B4-BE49-F238E27FC236}">
                <a16:creationId xmlns:a16="http://schemas.microsoft.com/office/drawing/2014/main" id="{FC04228D-4F98-FE1E-F180-24E2B541869E}"/>
              </a:ext>
            </a:extLst>
          </p:cNvPr>
          <p:cNvSpPr txBox="1"/>
          <p:nvPr/>
        </p:nvSpPr>
        <p:spPr>
          <a:xfrm>
            <a:off x="1146575" y="1232922"/>
            <a:ext cx="3493766" cy="2677656"/>
          </a:xfrm>
          <a:prstGeom prst="rect">
            <a:avLst/>
          </a:prstGeom>
          <a:noFill/>
        </p:spPr>
        <p:txBody>
          <a:bodyPr wrap="square">
            <a:spAutoFit/>
          </a:bodyPr>
          <a:lstStyle/>
          <a:p>
            <a:pPr marL="171450" indent="-171450" algn="l">
              <a:buFont typeface="Wingdings" panose="05000000000000000000" pitchFamily="2" charset="2"/>
              <a:buChar char="v"/>
            </a:pPr>
            <a:r>
              <a:rPr lang="fr-FR" sz="1200" b="1" i="0" dirty="0">
                <a:solidFill>
                  <a:schemeClr val="bg2">
                    <a:lumMod val="75000"/>
                  </a:schemeClr>
                </a:solidFill>
                <a:effectLst/>
                <a:latin typeface="+mj-lt"/>
              </a:rPr>
              <a:t>La portée correspond au nombre de personnes qui voient votre contenu. Il est recommandé de suivre à la fois votre portée moyenne, mais aussi la portée de chaque publication, story ou vidéo</a:t>
            </a:r>
          </a:p>
          <a:p>
            <a:pPr marL="171450" indent="-171450" algn="l">
              <a:buFont typeface="Wingdings" panose="05000000000000000000" pitchFamily="2" charset="2"/>
              <a:buChar char="v"/>
            </a:pPr>
            <a:endParaRPr lang="fr-FR" sz="1200" b="1" i="0" dirty="0">
              <a:solidFill>
                <a:schemeClr val="bg2">
                  <a:lumMod val="75000"/>
                </a:schemeClr>
              </a:solidFill>
              <a:effectLst/>
              <a:latin typeface="+mj-lt"/>
            </a:endParaRPr>
          </a:p>
          <a:p>
            <a:pPr marL="171450" indent="-171450" algn="l">
              <a:buFont typeface="Wingdings" panose="05000000000000000000" pitchFamily="2" charset="2"/>
              <a:buChar char="v"/>
            </a:pPr>
            <a:r>
              <a:rPr lang="fr-FR" sz="1200" b="1" i="0" dirty="0">
                <a:solidFill>
                  <a:schemeClr val="bg2">
                    <a:lumMod val="75000"/>
                  </a:schemeClr>
                </a:solidFill>
                <a:effectLst/>
                <a:latin typeface="+mj-lt"/>
              </a:rPr>
              <a:t>Il est aussi intéressant de regarder comment cette portée se répartit entre abonnés et non-abonnés</a:t>
            </a:r>
          </a:p>
          <a:p>
            <a:pPr marL="171450" indent="-171450" algn="l">
              <a:buFont typeface="Wingdings" panose="05000000000000000000" pitchFamily="2" charset="2"/>
              <a:buChar char="v"/>
            </a:pPr>
            <a:endParaRPr lang="fr-FR" sz="1200" b="1" dirty="0">
              <a:solidFill>
                <a:schemeClr val="bg2">
                  <a:lumMod val="75000"/>
                </a:schemeClr>
              </a:solidFill>
              <a:latin typeface="+mj-lt"/>
            </a:endParaRPr>
          </a:p>
          <a:p>
            <a:pPr marL="171450" indent="-171450" algn="l">
              <a:buFont typeface="Wingdings" panose="05000000000000000000" pitchFamily="2" charset="2"/>
              <a:buChar char="v"/>
            </a:pPr>
            <a:r>
              <a:rPr lang="fr-FR" sz="1200" b="1" i="0" dirty="0">
                <a:solidFill>
                  <a:schemeClr val="bg2">
                    <a:lumMod val="75000"/>
                  </a:schemeClr>
                </a:solidFill>
                <a:effectLst/>
                <a:latin typeface="+mj-lt"/>
              </a:rPr>
              <a:t>Si beaucoup de personnes qui ne suivent pas votre compte voient vos contenus, cela signifie qu’il est très partagé, qu’il plaît aux algorithmes ou les deux </a:t>
            </a:r>
          </a:p>
        </p:txBody>
      </p:sp>
      <p:pic>
        <p:nvPicPr>
          <p:cNvPr id="4" name="Image 3">
            <a:extLst>
              <a:ext uri="{FF2B5EF4-FFF2-40B4-BE49-F238E27FC236}">
                <a16:creationId xmlns:a16="http://schemas.microsoft.com/office/drawing/2014/main" id="{1B30AD24-F0B3-57AC-6345-6CD40DD55076}"/>
              </a:ext>
            </a:extLst>
          </p:cNvPr>
          <p:cNvPicPr>
            <a:picLocks noChangeAspect="1"/>
          </p:cNvPicPr>
          <p:nvPr/>
        </p:nvPicPr>
        <p:blipFill>
          <a:blip r:embed="rId3"/>
          <a:stretch>
            <a:fillRect/>
          </a:stretch>
        </p:blipFill>
        <p:spPr>
          <a:xfrm>
            <a:off x="4640341" y="958542"/>
            <a:ext cx="3147060" cy="3523914"/>
          </a:xfrm>
          <a:prstGeom prst="rect">
            <a:avLst/>
          </a:prstGeom>
        </p:spPr>
      </p:pic>
      <p:sp>
        <p:nvSpPr>
          <p:cNvPr id="5" name="ZoneTexte 4">
            <a:extLst>
              <a:ext uri="{FF2B5EF4-FFF2-40B4-BE49-F238E27FC236}">
                <a16:creationId xmlns:a16="http://schemas.microsoft.com/office/drawing/2014/main" id="{A443CD9F-C150-1D38-C762-399F5AE59A78}"/>
              </a:ext>
            </a:extLst>
          </p:cNvPr>
          <p:cNvSpPr txBox="1"/>
          <p:nvPr/>
        </p:nvSpPr>
        <p:spPr>
          <a:xfrm>
            <a:off x="1169199" y="4343956"/>
            <a:ext cx="1724259" cy="276999"/>
          </a:xfrm>
          <a:prstGeom prst="rect">
            <a:avLst/>
          </a:prstGeom>
          <a:noFill/>
        </p:spPr>
        <p:txBody>
          <a:bodyPr wrap="square">
            <a:spAutoFit/>
          </a:bodyPr>
          <a:lstStyle/>
          <a:p>
            <a:pPr algn="l"/>
            <a:r>
              <a:rPr lang="fr-FR" sz="1200" b="1" i="1" dirty="0">
                <a:solidFill>
                  <a:schemeClr val="bg2">
                    <a:lumMod val="50000"/>
                  </a:schemeClr>
                </a:solidFill>
                <a:effectLst/>
                <a:latin typeface="+mj-lt"/>
              </a:rPr>
              <a:t>Source : </a:t>
            </a:r>
            <a:r>
              <a:rPr lang="fr-FR" sz="1200" b="1" i="1" dirty="0" err="1">
                <a:solidFill>
                  <a:schemeClr val="bg2">
                    <a:lumMod val="50000"/>
                  </a:schemeClr>
                </a:solidFill>
                <a:effectLst/>
                <a:latin typeface="+mj-lt"/>
              </a:rPr>
              <a:t>Hootsuite</a:t>
            </a:r>
            <a:endParaRPr lang="fr-FR" sz="1200" b="1" i="1" dirty="0">
              <a:solidFill>
                <a:schemeClr val="bg2">
                  <a:lumMod val="50000"/>
                </a:schemeClr>
              </a:solidFill>
              <a:effectLst/>
              <a:latin typeface="+mj-lt"/>
            </a:endParaRPr>
          </a:p>
        </p:txBody>
      </p:sp>
    </p:spTree>
    <p:extLst>
      <p:ext uri="{BB962C8B-B14F-4D97-AF65-F5344CB8AC3E}">
        <p14:creationId xmlns:p14="http://schemas.microsoft.com/office/powerpoint/2010/main" val="191382001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720"/>
        <p:cNvGrpSpPr/>
        <p:nvPr/>
      </p:nvGrpSpPr>
      <p:grpSpPr>
        <a:xfrm>
          <a:off x="0" y="0"/>
          <a:ext cx="0" cy="0"/>
          <a:chOff x="0" y="0"/>
          <a:chExt cx="0" cy="0"/>
        </a:xfrm>
      </p:grpSpPr>
      <p:pic>
        <p:nvPicPr>
          <p:cNvPr id="10242" name="Picture 2" descr="Bitly — Wikipédia">
            <a:extLst>
              <a:ext uri="{FF2B5EF4-FFF2-40B4-BE49-F238E27FC236}">
                <a16:creationId xmlns:a16="http://schemas.microsoft.com/office/drawing/2014/main" id="{ECEC7E9D-3B3A-9C85-B6F2-432AC10839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3772" y="1441718"/>
            <a:ext cx="4936455" cy="22600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982447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154"/>
        <p:cNvGrpSpPr/>
        <p:nvPr/>
      </p:nvGrpSpPr>
      <p:grpSpPr>
        <a:xfrm>
          <a:off x="0" y="0"/>
          <a:ext cx="0" cy="0"/>
          <a:chOff x="0" y="0"/>
          <a:chExt cx="0" cy="0"/>
        </a:xfrm>
      </p:grpSpPr>
      <p:sp>
        <p:nvSpPr>
          <p:cNvPr id="7" name="Google Shape;1055;p27">
            <a:extLst>
              <a:ext uri="{FF2B5EF4-FFF2-40B4-BE49-F238E27FC236}">
                <a16:creationId xmlns:a16="http://schemas.microsoft.com/office/drawing/2014/main" id="{4ECAF85B-81DE-2447-F7A9-3DBDCED35A74}"/>
              </a:ext>
            </a:extLst>
          </p:cNvPr>
          <p:cNvSpPr txBox="1">
            <a:spLocks/>
          </p:cNvSpPr>
          <p:nvPr/>
        </p:nvSpPr>
        <p:spPr>
          <a:xfrm>
            <a:off x="453150" y="104742"/>
            <a:ext cx="8237700" cy="218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RPr/>
            </a:defPPr>
            <a:lvl1pPr algn="ctr">
              <a:buClr>
                <a:schemeClr val="dk1"/>
              </a:buClr>
              <a:buSzPts val="2400"/>
              <a:buFont typeface="Fira Sans Extra Condensed SemiBold"/>
              <a:buNone/>
              <a:defRPr sz="2400">
                <a:solidFill>
                  <a:schemeClr val="bg2">
                    <a:lumMod val="75000"/>
                  </a:schemeClr>
                </a:solidFill>
                <a:latin typeface="Fira Sans Extra Condensed SemiBold"/>
                <a:ea typeface="Fira Sans Extra Condensed SemiBold"/>
                <a:cs typeface="Fira Sans Extra Condensed SemiBold"/>
              </a:defRPr>
            </a:lvl1pPr>
            <a:lvl2pPr algn="ctr">
              <a:spcBef>
                <a:spcPts val="1600"/>
              </a:spcBef>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2pPr>
            <a:lvl3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3pPr>
            <a:lvl4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4pPr>
            <a:lvl5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5pPr>
            <a:lvl6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6pPr>
            <a:lvl7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7pPr>
            <a:lvl8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8pPr>
            <a:lvl9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9pPr>
          </a:lstStyle>
          <a:p>
            <a:r>
              <a:rPr lang="en-US" sz="2800" dirty="0">
                <a:solidFill>
                  <a:schemeClr val="bg2">
                    <a:lumMod val="50000"/>
                  </a:schemeClr>
                </a:solidFill>
              </a:rPr>
              <a:t>BITLY</a:t>
            </a:r>
          </a:p>
        </p:txBody>
      </p:sp>
      <p:sp>
        <p:nvSpPr>
          <p:cNvPr id="3" name="ZoneTexte 2">
            <a:extLst>
              <a:ext uri="{FF2B5EF4-FFF2-40B4-BE49-F238E27FC236}">
                <a16:creationId xmlns:a16="http://schemas.microsoft.com/office/drawing/2014/main" id="{FC04228D-4F98-FE1E-F180-24E2B541869E}"/>
              </a:ext>
            </a:extLst>
          </p:cNvPr>
          <p:cNvSpPr txBox="1"/>
          <p:nvPr/>
        </p:nvSpPr>
        <p:spPr>
          <a:xfrm>
            <a:off x="1222872" y="409619"/>
            <a:ext cx="6698256" cy="4154984"/>
          </a:xfrm>
          <a:prstGeom prst="rect">
            <a:avLst/>
          </a:prstGeom>
          <a:noFill/>
        </p:spPr>
        <p:txBody>
          <a:bodyPr wrap="square">
            <a:spAutoFit/>
          </a:bodyPr>
          <a:lstStyle/>
          <a:p>
            <a:pPr marL="171450" indent="-171450" algn="l">
              <a:buFont typeface="Wingdings" panose="05000000000000000000" pitchFamily="2" charset="2"/>
              <a:buChar char="v"/>
            </a:pPr>
            <a:r>
              <a:rPr lang="fr-FR" sz="1100" b="1" i="0" dirty="0" err="1">
                <a:solidFill>
                  <a:schemeClr val="bg2">
                    <a:lumMod val="75000"/>
                  </a:schemeClr>
                </a:solidFill>
                <a:effectLst/>
                <a:latin typeface="+mj-lt"/>
              </a:rPr>
              <a:t>Bitly</a:t>
            </a:r>
            <a:r>
              <a:rPr lang="fr-FR" sz="1100" b="1" i="0" dirty="0">
                <a:solidFill>
                  <a:schemeClr val="bg2">
                    <a:lumMod val="75000"/>
                  </a:schemeClr>
                </a:solidFill>
                <a:effectLst/>
                <a:latin typeface="+mj-lt"/>
              </a:rPr>
              <a:t> est un outil permettant de raccourcir, personnaliser et</a:t>
            </a:r>
            <a:r>
              <a:rPr lang="fr-FR" sz="1100" b="1" dirty="0">
                <a:solidFill>
                  <a:schemeClr val="bg2">
                    <a:lumMod val="75000"/>
                  </a:schemeClr>
                </a:solidFill>
                <a:latin typeface="+mj-lt"/>
              </a:rPr>
              <a:t> </a:t>
            </a:r>
            <a:r>
              <a:rPr lang="fr-FR" sz="1100" b="1" i="0" dirty="0">
                <a:solidFill>
                  <a:schemeClr val="bg2">
                    <a:lumMod val="75000"/>
                  </a:schemeClr>
                </a:solidFill>
                <a:effectLst/>
                <a:latin typeface="+mj-lt"/>
              </a:rPr>
              <a:t>comptabiliser des clics provenant de liens de votre choix</a:t>
            </a:r>
          </a:p>
          <a:p>
            <a:pPr marL="171450" indent="-171450" algn="l">
              <a:buFont typeface="Wingdings" panose="05000000000000000000" pitchFamily="2" charset="2"/>
              <a:buChar char="v"/>
            </a:pPr>
            <a:endParaRPr lang="fr-FR" sz="1100" b="1" i="0" dirty="0">
              <a:solidFill>
                <a:schemeClr val="bg2">
                  <a:lumMod val="75000"/>
                </a:schemeClr>
              </a:solidFill>
              <a:effectLst/>
              <a:latin typeface="+mj-lt"/>
            </a:endParaRPr>
          </a:p>
          <a:p>
            <a:pPr marL="171450" indent="-171450" algn="l">
              <a:buFont typeface="Wingdings" panose="05000000000000000000" pitchFamily="2" charset="2"/>
              <a:buChar char="v"/>
            </a:pPr>
            <a:r>
              <a:rPr lang="fr-FR" sz="1100" b="1" i="0" dirty="0">
                <a:solidFill>
                  <a:schemeClr val="bg2">
                    <a:lumMod val="75000"/>
                  </a:schemeClr>
                </a:solidFill>
                <a:effectLst/>
                <a:latin typeface="+mj-lt"/>
              </a:rPr>
              <a:t>Sur les réseaux sociaux, il est intéressant de passer par un tel outil  du  fait  de  la personnalisation  possible  des  liens raccourcis.  Par  exemple,  si  vous  voulez  partager  le lien  de votre  page  Soldes,  </a:t>
            </a:r>
            <a:r>
              <a:rPr lang="fr-FR" sz="1100" b="1" i="0" dirty="0" err="1">
                <a:solidFill>
                  <a:schemeClr val="bg2">
                    <a:lumMod val="75000"/>
                  </a:schemeClr>
                </a:solidFill>
                <a:effectLst/>
                <a:latin typeface="+mj-lt"/>
              </a:rPr>
              <a:t>Bitly</a:t>
            </a:r>
            <a:r>
              <a:rPr lang="fr-FR" sz="1100" b="1" i="0" dirty="0">
                <a:solidFill>
                  <a:schemeClr val="bg2">
                    <a:lumMod val="75000"/>
                  </a:schemeClr>
                </a:solidFill>
                <a:effectLst/>
                <a:latin typeface="+mj-lt"/>
              </a:rPr>
              <a:t>  vous  permettra  de  créer  un  lien </a:t>
            </a:r>
            <a:r>
              <a:rPr lang="fr-FR" sz="1100" b="1" i="0" dirty="0">
                <a:solidFill>
                  <a:schemeClr val="tx1"/>
                </a:solidFill>
                <a:effectLst/>
                <a:latin typeface="+mj-lt"/>
                <a:hlinkClick r:id="rId3"/>
              </a:rPr>
              <a:t>https://bitly.com/</a:t>
            </a:r>
            <a:endParaRPr lang="fr-FR" sz="1100" b="1" i="0" dirty="0">
              <a:solidFill>
                <a:schemeClr val="tx1"/>
              </a:solidFill>
              <a:effectLst/>
              <a:latin typeface="+mj-lt"/>
            </a:endParaRPr>
          </a:p>
          <a:p>
            <a:pPr marL="171450" indent="-171450" algn="l">
              <a:buFont typeface="Wingdings" panose="05000000000000000000" pitchFamily="2" charset="2"/>
              <a:buChar char="v"/>
            </a:pPr>
            <a:endParaRPr lang="fr-FR" sz="1100" b="1" i="0" dirty="0">
              <a:solidFill>
                <a:schemeClr val="tx1"/>
              </a:solidFill>
              <a:effectLst/>
              <a:latin typeface="+mj-lt"/>
            </a:endParaRPr>
          </a:p>
          <a:p>
            <a:pPr marL="171450" indent="-171450" algn="l">
              <a:buFont typeface="Wingdings" panose="05000000000000000000" pitchFamily="2" charset="2"/>
              <a:buChar char="v"/>
            </a:pPr>
            <a:r>
              <a:rPr lang="fr-FR" sz="1100" b="1" i="0" dirty="0">
                <a:solidFill>
                  <a:schemeClr val="bg2">
                    <a:lumMod val="75000"/>
                  </a:schemeClr>
                </a:solidFill>
                <a:effectLst/>
                <a:latin typeface="+mj-lt"/>
              </a:rPr>
              <a:t>Au-delà du simple aspect de raccourcir un lien, la plus-value se  situe  dans  la  comptabilisation des clics  des  internautes</a:t>
            </a:r>
            <a:r>
              <a:rPr lang="fr-FR" sz="1100" b="1" dirty="0">
                <a:solidFill>
                  <a:schemeClr val="bg2">
                    <a:lumMod val="75000"/>
                  </a:schemeClr>
                </a:solidFill>
                <a:latin typeface="+mj-lt"/>
              </a:rPr>
              <a:t> </a:t>
            </a:r>
            <a:r>
              <a:rPr lang="fr-FR" sz="1100" b="1" i="0" dirty="0">
                <a:solidFill>
                  <a:schemeClr val="bg2">
                    <a:lumMod val="75000"/>
                  </a:schemeClr>
                </a:solidFill>
                <a:effectLst/>
                <a:latin typeface="+mj-lt"/>
              </a:rPr>
              <a:t>sur  votre  lien,  ce  qui  peut  être  très  intéressant  pour  le </a:t>
            </a:r>
            <a:r>
              <a:rPr lang="fr-FR" sz="1100" b="1" i="0" dirty="0" err="1">
                <a:solidFill>
                  <a:schemeClr val="bg2">
                    <a:lumMod val="75000"/>
                  </a:schemeClr>
                </a:solidFill>
                <a:effectLst/>
                <a:latin typeface="+mj-lt"/>
              </a:rPr>
              <a:t>community</a:t>
            </a:r>
            <a:r>
              <a:rPr lang="fr-FR" sz="1100" b="1" i="0" dirty="0">
                <a:solidFill>
                  <a:schemeClr val="bg2">
                    <a:lumMod val="75000"/>
                  </a:schemeClr>
                </a:solidFill>
                <a:effectLst/>
                <a:latin typeface="+mj-lt"/>
              </a:rPr>
              <a:t>  manager  afin  de  mesurer  l’intérêt  de  sa communauté vis-à-vis d’un contenu</a:t>
            </a:r>
          </a:p>
          <a:p>
            <a:pPr marL="171450" indent="-171450" algn="l">
              <a:buFont typeface="Wingdings" panose="05000000000000000000" pitchFamily="2" charset="2"/>
              <a:buChar char="v"/>
            </a:pPr>
            <a:endParaRPr lang="fr-FR" sz="1100" b="1" i="0" dirty="0">
              <a:solidFill>
                <a:schemeClr val="bg2">
                  <a:lumMod val="75000"/>
                </a:schemeClr>
              </a:solidFill>
              <a:effectLst/>
              <a:latin typeface="+mj-lt"/>
            </a:endParaRPr>
          </a:p>
          <a:p>
            <a:pPr marL="171450" indent="-171450" algn="l">
              <a:buFont typeface="Wingdings" panose="05000000000000000000" pitchFamily="2" charset="2"/>
              <a:buChar char="v"/>
            </a:pPr>
            <a:r>
              <a:rPr lang="fr-FR" sz="1100" b="1" i="0" dirty="0">
                <a:solidFill>
                  <a:schemeClr val="bg2">
                    <a:lumMod val="75000"/>
                  </a:schemeClr>
                </a:solidFill>
                <a:effectLst/>
                <a:latin typeface="+mj-lt"/>
              </a:rPr>
              <a:t>Avec un outil tel que </a:t>
            </a:r>
            <a:r>
              <a:rPr lang="fr-FR" sz="1100" b="1" i="0" dirty="0" err="1">
                <a:solidFill>
                  <a:schemeClr val="bg2">
                    <a:lumMod val="75000"/>
                  </a:schemeClr>
                </a:solidFill>
                <a:effectLst/>
                <a:latin typeface="+mj-lt"/>
              </a:rPr>
              <a:t>Bitly</a:t>
            </a:r>
            <a:r>
              <a:rPr lang="fr-FR" sz="1100" b="1" i="0" dirty="0">
                <a:solidFill>
                  <a:schemeClr val="bg2">
                    <a:lumMod val="75000"/>
                  </a:schemeClr>
                </a:solidFill>
                <a:effectLst/>
                <a:latin typeface="+mj-lt"/>
              </a:rPr>
              <a:t>, le </a:t>
            </a:r>
            <a:r>
              <a:rPr lang="fr-FR" sz="1100" b="1" i="0" dirty="0" err="1">
                <a:solidFill>
                  <a:schemeClr val="bg2">
                    <a:lumMod val="75000"/>
                  </a:schemeClr>
                </a:solidFill>
                <a:effectLst/>
                <a:latin typeface="+mj-lt"/>
              </a:rPr>
              <a:t>community</a:t>
            </a:r>
            <a:r>
              <a:rPr lang="fr-FR" sz="1100" b="1" i="0" dirty="0">
                <a:solidFill>
                  <a:schemeClr val="bg2">
                    <a:lumMod val="75000"/>
                  </a:schemeClr>
                </a:solidFill>
                <a:effectLst/>
                <a:latin typeface="+mj-lt"/>
              </a:rPr>
              <a:t> manager  est en mesure d’avoir des </a:t>
            </a:r>
            <a:r>
              <a:rPr lang="fr-FR" sz="1100" b="1" i="0" dirty="0" err="1">
                <a:solidFill>
                  <a:schemeClr val="bg2">
                    <a:lumMod val="75000"/>
                  </a:schemeClr>
                </a:solidFill>
                <a:effectLst/>
                <a:latin typeface="+mj-lt"/>
              </a:rPr>
              <a:t>reportings</a:t>
            </a:r>
            <a:r>
              <a:rPr lang="fr-FR" sz="1100" b="1" i="0" dirty="0">
                <a:solidFill>
                  <a:schemeClr val="bg2">
                    <a:lumMod val="75000"/>
                  </a:schemeClr>
                </a:solidFill>
                <a:effectLst/>
                <a:latin typeface="+mj-lt"/>
              </a:rPr>
              <a:t> complets d’intérêt des internautes face aux contenus qu’il publie sur ses réseaux sociaux</a:t>
            </a:r>
          </a:p>
          <a:p>
            <a:pPr marL="171450" indent="-171450" algn="l">
              <a:buFont typeface="Wingdings" panose="05000000000000000000" pitchFamily="2" charset="2"/>
              <a:buChar char="v"/>
            </a:pPr>
            <a:endParaRPr lang="fr-FR" sz="1100" b="1" i="0" dirty="0">
              <a:solidFill>
                <a:schemeClr val="bg2">
                  <a:lumMod val="75000"/>
                </a:schemeClr>
              </a:solidFill>
              <a:effectLst/>
              <a:latin typeface="+mj-lt"/>
            </a:endParaRPr>
          </a:p>
          <a:p>
            <a:pPr marL="171450" indent="-171450" algn="l">
              <a:buFont typeface="Wingdings" panose="05000000000000000000" pitchFamily="2" charset="2"/>
              <a:buChar char="v"/>
            </a:pPr>
            <a:r>
              <a:rPr lang="fr-FR" sz="1100" b="1" i="0" dirty="0">
                <a:solidFill>
                  <a:schemeClr val="bg2">
                    <a:lumMod val="75000"/>
                  </a:schemeClr>
                </a:solidFill>
                <a:effectLst/>
                <a:latin typeface="+mj-lt"/>
              </a:rPr>
              <a:t>Par  exemple,  la  marque  gérée  par  le  professionnel  des  réseaux  sociaux  est présente sur Facebook, Twitter et Google+. Avec un lien unique raccourci sur </a:t>
            </a:r>
            <a:r>
              <a:rPr lang="fr-FR" sz="1100" b="1" i="0" dirty="0" err="1">
                <a:solidFill>
                  <a:schemeClr val="bg2">
                    <a:lumMod val="75000"/>
                  </a:schemeClr>
                </a:solidFill>
                <a:effectLst/>
                <a:latin typeface="+mj-lt"/>
              </a:rPr>
              <a:t>Bitly</a:t>
            </a:r>
            <a:r>
              <a:rPr lang="fr-FR" sz="1100" b="1" i="0" dirty="0">
                <a:solidFill>
                  <a:schemeClr val="bg2">
                    <a:lumMod val="75000"/>
                  </a:schemeClr>
                </a:solidFill>
                <a:effectLst/>
                <a:latin typeface="+mj-lt"/>
              </a:rPr>
              <a:t>, il sera très simple d’avoir en temps réel le nombre de clics sur celui-ci</a:t>
            </a:r>
          </a:p>
          <a:p>
            <a:pPr marL="171450" indent="-171450" algn="l">
              <a:buFont typeface="Wingdings" panose="05000000000000000000" pitchFamily="2" charset="2"/>
              <a:buChar char="v"/>
            </a:pPr>
            <a:endParaRPr lang="fr-FR" sz="1100" b="1" i="0" dirty="0">
              <a:solidFill>
                <a:schemeClr val="bg2">
                  <a:lumMod val="75000"/>
                </a:schemeClr>
              </a:solidFill>
              <a:effectLst/>
              <a:latin typeface="+mj-lt"/>
            </a:endParaRPr>
          </a:p>
          <a:p>
            <a:pPr marL="171450" indent="-171450" algn="l">
              <a:buFont typeface="Wingdings" panose="05000000000000000000" pitchFamily="2" charset="2"/>
              <a:buChar char="v"/>
            </a:pPr>
            <a:r>
              <a:rPr lang="fr-FR" sz="1100" b="1" i="0" dirty="0">
                <a:solidFill>
                  <a:schemeClr val="bg2">
                    <a:lumMod val="75000"/>
                  </a:schemeClr>
                </a:solidFill>
                <a:effectLst/>
                <a:latin typeface="+mj-lt"/>
              </a:rPr>
              <a:t>Afin  de  mesurer  leurs  performances  sur  les  réseaux  sociaux,  les  </a:t>
            </a:r>
            <a:r>
              <a:rPr lang="fr-FR" sz="1100" b="1" i="0" dirty="0" err="1">
                <a:solidFill>
                  <a:schemeClr val="bg2">
                    <a:lumMod val="75000"/>
                  </a:schemeClr>
                </a:solidFill>
                <a:effectLst/>
                <a:latin typeface="+mj-lt"/>
              </a:rPr>
              <a:t>community</a:t>
            </a:r>
            <a:r>
              <a:rPr lang="fr-FR" sz="1100" b="1" dirty="0">
                <a:solidFill>
                  <a:schemeClr val="bg2">
                    <a:lumMod val="75000"/>
                  </a:schemeClr>
                </a:solidFill>
                <a:latin typeface="+mj-lt"/>
              </a:rPr>
              <a:t> </a:t>
            </a:r>
            <a:r>
              <a:rPr lang="fr-FR" sz="1100" b="1" i="0" dirty="0">
                <a:solidFill>
                  <a:schemeClr val="bg2">
                    <a:lumMod val="75000"/>
                  </a:schemeClr>
                </a:solidFill>
                <a:effectLst/>
                <a:latin typeface="+mj-lt"/>
              </a:rPr>
              <a:t>managers doivent établir des </a:t>
            </a:r>
            <a:r>
              <a:rPr lang="fr-FR" sz="1100" b="1" i="0" dirty="0" err="1">
                <a:solidFill>
                  <a:schemeClr val="bg2">
                    <a:lumMod val="75000"/>
                  </a:schemeClr>
                </a:solidFill>
                <a:effectLst/>
                <a:latin typeface="+mj-lt"/>
              </a:rPr>
              <a:t>reportings</a:t>
            </a:r>
            <a:r>
              <a:rPr lang="fr-FR" sz="1100" b="1" i="0" dirty="0">
                <a:solidFill>
                  <a:schemeClr val="bg2">
                    <a:lumMod val="75000"/>
                  </a:schemeClr>
                </a:solidFill>
                <a:effectLst/>
                <a:latin typeface="+mj-lt"/>
              </a:rPr>
              <a:t> statistiques de manière régulière. Dans ceux-ci, le nombre de clics sur  les liens partagés sur les  réseaux sociaux est très  important,  car  il  révélera  l’intérêt  des  internautes  pour  ce  que  vous diffusez, sans forcément que vous soyez le propriétaire du site vers lequel vous redirigez les internautes</a:t>
            </a:r>
          </a:p>
        </p:txBody>
      </p:sp>
    </p:spTree>
    <p:extLst>
      <p:ext uri="{BB962C8B-B14F-4D97-AF65-F5344CB8AC3E}">
        <p14:creationId xmlns:p14="http://schemas.microsoft.com/office/powerpoint/2010/main" val="180519634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154"/>
        <p:cNvGrpSpPr/>
        <p:nvPr/>
      </p:nvGrpSpPr>
      <p:grpSpPr>
        <a:xfrm>
          <a:off x="0" y="0"/>
          <a:ext cx="0" cy="0"/>
          <a:chOff x="0" y="0"/>
          <a:chExt cx="0" cy="0"/>
        </a:xfrm>
      </p:grpSpPr>
      <p:sp>
        <p:nvSpPr>
          <p:cNvPr id="7" name="Google Shape;1055;p27">
            <a:extLst>
              <a:ext uri="{FF2B5EF4-FFF2-40B4-BE49-F238E27FC236}">
                <a16:creationId xmlns:a16="http://schemas.microsoft.com/office/drawing/2014/main" id="{4ECAF85B-81DE-2447-F7A9-3DBDCED35A74}"/>
              </a:ext>
            </a:extLst>
          </p:cNvPr>
          <p:cNvSpPr txBox="1">
            <a:spLocks/>
          </p:cNvSpPr>
          <p:nvPr/>
        </p:nvSpPr>
        <p:spPr>
          <a:xfrm>
            <a:off x="453150" y="189525"/>
            <a:ext cx="8237700" cy="218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RPr/>
            </a:defPPr>
            <a:lvl1pPr algn="ctr">
              <a:buClr>
                <a:schemeClr val="dk1"/>
              </a:buClr>
              <a:buSzPts val="2400"/>
              <a:buFont typeface="Fira Sans Extra Condensed SemiBold"/>
              <a:buNone/>
              <a:defRPr sz="2400">
                <a:solidFill>
                  <a:schemeClr val="bg2">
                    <a:lumMod val="75000"/>
                  </a:schemeClr>
                </a:solidFill>
                <a:latin typeface="Fira Sans Extra Condensed SemiBold"/>
                <a:ea typeface="Fira Sans Extra Condensed SemiBold"/>
                <a:cs typeface="Fira Sans Extra Condensed SemiBold"/>
              </a:defRPr>
            </a:lvl1pPr>
            <a:lvl2pPr algn="ctr">
              <a:spcBef>
                <a:spcPts val="1600"/>
              </a:spcBef>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2pPr>
            <a:lvl3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3pPr>
            <a:lvl4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4pPr>
            <a:lvl5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5pPr>
            <a:lvl6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6pPr>
            <a:lvl7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7pPr>
            <a:lvl8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8pPr>
            <a:lvl9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9pPr>
          </a:lstStyle>
          <a:p>
            <a:r>
              <a:rPr lang="en-US" sz="2800" dirty="0">
                <a:solidFill>
                  <a:schemeClr val="bg2">
                    <a:lumMod val="50000"/>
                  </a:schemeClr>
                </a:solidFill>
              </a:rPr>
              <a:t>BITLY : Etapes</a:t>
            </a:r>
          </a:p>
        </p:txBody>
      </p:sp>
      <p:sp>
        <p:nvSpPr>
          <p:cNvPr id="3" name="ZoneTexte 2">
            <a:extLst>
              <a:ext uri="{FF2B5EF4-FFF2-40B4-BE49-F238E27FC236}">
                <a16:creationId xmlns:a16="http://schemas.microsoft.com/office/drawing/2014/main" id="{FC04228D-4F98-FE1E-F180-24E2B541869E}"/>
              </a:ext>
            </a:extLst>
          </p:cNvPr>
          <p:cNvSpPr txBox="1"/>
          <p:nvPr/>
        </p:nvSpPr>
        <p:spPr>
          <a:xfrm>
            <a:off x="1255922" y="549343"/>
            <a:ext cx="6819441" cy="4524315"/>
          </a:xfrm>
          <a:prstGeom prst="rect">
            <a:avLst/>
          </a:prstGeom>
          <a:noFill/>
        </p:spPr>
        <p:txBody>
          <a:bodyPr wrap="square">
            <a:spAutoFit/>
          </a:bodyPr>
          <a:lstStyle/>
          <a:p>
            <a:pPr marL="228600" indent="-228600" algn="l">
              <a:buFont typeface="+mj-lt"/>
              <a:buAutoNum type="arabicPeriod"/>
            </a:pPr>
            <a:r>
              <a:rPr lang="fr-FR" sz="1200" b="1" i="0" dirty="0">
                <a:solidFill>
                  <a:schemeClr val="bg2">
                    <a:lumMod val="75000"/>
                  </a:schemeClr>
                </a:solidFill>
                <a:effectLst/>
                <a:latin typeface="+mj-lt"/>
              </a:rPr>
              <a:t>La première étape est de se connecter sur le site </a:t>
            </a:r>
            <a:r>
              <a:rPr lang="fr-FR" sz="1200" b="1" i="0" dirty="0">
                <a:solidFill>
                  <a:schemeClr val="bg2">
                    <a:lumMod val="75000"/>
                  </a:schemeClr>
                </a:solidFill>
                <a:effectLst/>
                <a:latin typeface="+mj-lt"/>
                <a:hlinkClick r:id="rId3"/>
              </a:rPr>
              <a:t>https://bitly.com/</a:t>
            </a:r>
            <a:r>
              <a:rPr lang="fr-FR" sz="1200" b="1" i="0" dirty="0">
                <a:solidFill>
                  <a:schemeClr val="bg2">
                    <a:lumMod val="75000"/>
                  </a:schemeClr>
                </a:solidFill>
                <a:effectLst/>
                <a:latin typeface="+mj-lt"/>
              </a:rPr>
              <a:t>, puis de se créer un compte en vous connectant avec vos identifiants Facebook par exemple.</a:t>
            </a:r>
          </a:p>
          <a:p>
            <a:pPr marL="228600" indent="-228600" algn="l">
              <a:buFont typeface="+mj-lt"/>
              <a:buAutoNum type="arabicPeriod"/>
            </a:pPr>
            <a:endParaRPr lang="fr-FR" sz="1200" b="1" i="0" dirty="0">
              <a:solidFill>
                <a:schemeClr val="bg2">
                  <a:lumMod val="75000"/>
                </a:schemeClr>
              </a:solidFill>
              <a:effectLst/>
              <a:latin typeface="+mj-lt"/>
            </a:endParaRPr>
          </a:p>
          <a:p>
            <a:pPr marL="228600" indent="-228600" algn="l">
              <a:buFont typeface="+mj-lt"/>
              <a:buAutoNum type="arabicPeriod"/>
            </a:pPr>
            <a:r>
              <a:rPr lang="fr-FR" sz="1200" b="1" i="0" dirty="0">
                <a:solidFill>
                  <a:schemeClr val="bg2">
                    <a:lumMod val="75000"/>
                  </a:schemeClr>
                </a:solidFill>
                <a:effectLst/>
                <a:latin typeface="+mj-lt"/>
              </a:rPr>
              <a:t>Vous pourriez simplement raccourcir un lien sans vous inscrire, mais dans ce cas, vous n’exploiteriez pas tout le potentiel de l’outil</a:t>
            </a:r>
          </a:p>
          <a:p>
            <a:pPr marL="228600" indent="-228600" algn="l">
              <a:buFont typeface="+mj-lt"/>
              <a:buAutoNum type="arabicPeriod"/>
            </a:pPr>
            <a:endParaRPr lang="fr-FR" sz="1200" b="1" i="0" dirty="0">
              <a:solidFill>
                <a:schemeClr val="bg2">
                  <a:lumMod val="75000"/>
                </a:schemeClr>
              </a:solidFill>
              <a:effectLst/>
              <a:latin typeface="+mj-lt"/>
            </a:endParaRPr>
          </a:p>
          <a:p>
            <a:pPr marL="228600" indent="-228600" algn="l">
              <a:buFont typeface="+mj-lt"/>
              <a:buAutoNum type="arabicPeriod"/>
            </a:pPr>
            <a:r>
              <a:rPr lang="fr-FR" sz="1200" b="1" i="0" dirty="0">
                <a:solidFill>
                  <a:schemeClr val="bg2">
                    <a:lumMod val="75000"/>
                  </a:schemeClr>
                </a:solidFill>
                <a:effectLst/>
                <a:latin typeface="+mj-lt"/>
              </a:rPr>
              <a:t>Une fois connecté sur </a:t>
            </a:r>
            <a:r>
              <a:rPr lang="fr-FR" sz="1200" b="1" i="0" dirty="0" err="1">
                <a:solidFill>
                  <a:schemeClr val="bg2">
                    <a:lumMod val="75000"/>
                  </a:schemeClr>
                </a:solidFill>
                <a:effectLst/>
                <a:latin typeface="+mj-lt"/>
              </a:rPr>
              <a:t>Bitly</a:t>
            </a:r>
            <a:r>
              <a:rPr lang="fr-FR" sz="1200" b="1" i="0" dirty="0">
                <a:solidFill>
                  <a:schemeClr val="bg2">
                    <a:lumMod val="75000"/>
                  </a:schemeClr>
                </a:solidFill>
                <a:effectLst/>
                <a:latin typeface="+mj-lt"/>
              </a:rPr>
              <a:t>, raccourcissez un premier lien  pour  obtenir  en obtenir un sous format Bit.ly/</a:t>
            </a:r>
            <a:r>
              <a:rPr lang="fr-FR" sz="1200" b="1" i="0" dirty="0" err="1">
                <a:solidFill>
                  <a:schemeClr val="bg2">
                    <a:lumMod val="75000"/>
                  </a:schemeClr>
                </a:solidFill>
                <a:effectLst/>
                <a:latin typeface="+mj-lt"/>
              </a:rPr>
              <a:t>xxxxx</a:t>
            </a:r>
            <a:endParaRPr lang="fr-FR" sz="1200" b="1" i="0" dirty="0">
              <a:solidFill>
                <a:schemeClr val="bg2">
                  <a:lumMod val="75000"/>
                </a:schemeClr>
              </a:solidFill>
              <a:effectLst/>
              <a:latin typeface="+mj-lt"/>
            </a:endParaRPr>
          </a:p>
          <a:p>
            <a:pPr marL="228600" indent="-228600" algn="l">
              <a:buFont typeface="+mj-lt"/>
              <a:buAutoNum type="arabicPeriod"/>
            </a:pPr>
            <a:endParaRPr lang="fr-FR" sz="1200" b="1" i="0" dirty="0">
              <a:solidFill>
                <a:schemeClr val="bg2">
                  <a:lumMod val="75000"/>
                </a:schemeClr>
              </a:solidFill>
              <a:effectLst/>
              <a:latin typeface="+mj-lt"/>
            </a:endParaRPr>
          </a:p>
          <a:p>
            <a:pPr marL="228600" indent="-228600" algn="l">
              <a:buFont typeface="+mj-lt"/>
              <a:buAutoNum type="arabicPeriod"/>
            </a:pPr>
            <a:r>
              <a:rPr lang="fr-FR" sz="1200" b="1" i="0" dirty="0">
                <a:solidFill>
                  <a:schemeClr val="bg2">
                    <a:lumMod val="75000"/>
                  </a:schemeClr>
                </a:solidFill>
                <a:effectLst/>
                <a:latin typeface="+mj-lt"/>
              </a:rPr>
              <a:t>Vous pouvez décider de copier-coller le lien donné, ou de customiser celui- ci avec des mots clés de votre choix</a:t>
            </a:r>
          </a:p>
          <a:p>
            <a:pPr marL="228600" indent="-228600" algn="l">
              <a:buFont typeface="+mj-lt"/>
              <a:buAutoNum type="arabicPeriod"/>
            </a:pPr>
            <a:endParaRPr lang="fr-FR" sz="1200" b="1" i="0" dirty="0">
              <a:solidFill>
                <a:schemeClr val="bg2">
                  <a:lumMod val="75000"/>
                </a:schemeClr>
              </a:solidFill>
              <a:effectLst/>
              <a:latin typeface="+mj-lt"/>
            </a:endParaRPr>
          </a:p>
          <a:p>
            <a:pPr marL="228600" indent="-228600" algn="l">
              <a:buFont typeface="+mj-lt"/>
              <a:buAutoNum type="arabicPeriod"/>
            </a:pPr>
            <a:r>
              <a:rPr lang="fr-FR" sz="1200" b="1" i="0" dirty="0">
                <a:solidFill>
                  <a:schemeClr val="bg2">
                    <a:lumMod val="75000"/>
                  </a:schemeClr>
                </a:solidFill>
                <a:effectLst/>
                <a:latin typeface="+mj-lt"/>
              </a:rPr>
              <a:t>La  seule  condition  :  le  ou  les  mot(s)  choisi(s)  ne  doivent  pas  avoir  été utilisés par d’autres utilisateurs</a:t>
            </a:r>
          </a:p>
          <a:p>
            <a:pPr marL="228600" indent="-228600" algn="l">
              <a:buFont typeface="+mj-lt"/>
              <a:buAutoNum type="arabicPeriod"/>
            </a:pPr>
            <a:endParaRPr lang="fr-FR" sz="1200" b="1" i="0" dirty="0">
              <a:solidFill>
                <a:schemeClr val="bg2">
                  <a:lumMod val="75000"/>
                </a:schemeClr>
              </a:solidFill>
              <a:effectLst/>
              <a:latin typeface="+mj-lt"/>
            </a:endParaRPr>
          </a:p>
          <a:p>
            <a:pPr marL="228600" indent="-228600" algn="l">
              <a:buFont typeface="+mj-lt"/>
              <a:buAutoNum type="arabicPeriod"/>
            </a:pPr>
            <a:r>
              <a:rPr lang="fr-FR" sz="1200" b="1" i="0" dirty="0">
                <a:solidFill>
                  <a:schemeClr val="bg2">
                    <a:lumMod val="75000"/>
                  </a:schemeClr>
                </a:solidFill>
                <a:effectLst/>
                <a:latin typeface="+mj-lt"/>
              </a:rPr>
              <a:t>En  effet,  une  fois  raccourci  et  personnalisé,  le  lien  vous  appartient  pour toujours</a:t>
            </a:r>
          </a:p>
          <a:p>
            <a:pPr marL="228600" indent="-228600" algn="l">
              <a:buFont typeface="+mj-lt"/>
              <a:buAutoNum type="arabicPeriod"/>
            </a:pPr>
            <a:endParaRPr lang="fr-FR" sz="1200" b="1" i="0" dirty="0">
              <a:solidFill>
                <a:schemeClr val="bg2">
                  <a:lumMod val="75000"/>
                </a:schemeClr>
              </a:solidFill>
              <a:effectLst/>
              <a:latin typeface="+mj-lt"/>
            </a:endParaRPr>
          </a:p>
          <a:p>
            <a:pPr marL="228600" indent="-228600" algn="l">
              <a:buFont typeface="+mj-lt"/>
              <a:buAutoNum type="arabicPeriod"/>
            </a:pPr>
            <a:r>
              <a:rPr lang="fr-FR" sz="1200" b="1" i="0" dirty="0">
                <a:solidFill>
                  <a:schemeClr val="bg2">
                    <a:lumMod val="75000"/>
                  </a:schemeClr>
                </a:solidFill>
                <a:effectLst/>
                <a:latin typeface="+mj-lt"/>
              </a:rPr>
              <a:t>Après avoir diffusé votre contenu, des internautes ont certainement cliqué sur le lien</a:t>
            </a:r>
          </a:p>
          <a:p>
            <a:pPr marL="228600" indent="-228600" algn="l">
              <a:buFont typeface="+mj-lt"/>
              <a:buAutoNum type="arabicPeriod"/>
            </a:pPr>
            <a:endParaRPr lang="fr-FR" sz="1200" b="1" i="0" dirty="0">
              <a:solidFill>
                <a:schemeClr val="bg2">
                  <a:lumMod val="75000"/>
                </a:schemeClr>
              </a:solidFill>
              <a:effectLst/>
              <a:latin typeface="+mj-lt"/>
            </a:endParaRPr>
          </a:p>
          <a:p>
            <a:pPr marL="228600" indent="-228600" algn="l">
              <a:buFont typeface="+mj-lt"/>
              <a:buAutoNum type="arabicPeriod"/>
            </a:pPr>
            <a:r>
              <a:rPr lang="fr-FR" sz="1200" b="1" i="0" dirty="0">
                <a:solidFill>
                  <a:schemeClr val="bg2">
                    <a:lumMod val="75000"/>
                  </a:schemeClr>
                </a:solidFill>
                <a:effectLst/>
                <a:latin typeface="+mj-lt"/>
              </a:rPr>
              <a:t>Vous obtiendrez alors dans votre compte des informations statistiques telles que :</a:t>
            </a:r>
          </a:p>
          <a:p>
            <a:pPr marL="228600" indent="-228600" algn="l">
              <a:buFont typeface="+mj-lt"/>
              <a:buAutoNum type="arabicPeriod"/>
            </a:pPr>
            <a:endParaRPr lang="fr-FR" sz="1200" b="1" i="0" dirty="0">
              <a:solidFill>
                <a:schemeClr val="bg2">
                  <a:lumMod val="75000"/>
                </a:schemeClr>
              </a:solidFill>
              <a:effectLst/>
              <a:latin typeface="+mj-lt"/>
            </a:endParaRPr>
          </a:p>
          <a:p>
            <a:pPr algn="l"/>
            <a:r>
              <a:rPr lang="fr-FR" sz="1200" b="1" i="0" dirty="0">
                <a:solidFill>
                  <a:schemeClr val="bg2">
                    <a:lumMod val="75000"/>
                  </a:schemeClr>
                </a:solidFill>
                <a:effectLst/>
                <a:latin typeface="+mj-lt"/>
              </a:rPr>
              <a:t>• le nombre total de clics </a:t>
            </a:r>
          </a:p>
          <a:p>
            <a:pPr algn="l"/>
            <a:r>
              <a:rPr lang="fr-FR" sz="1200" b="1" i="0" dirty="0">
                <a:solidFill>
                  <a:schemeClr val="bg2">
                    <a:lumMod val="75000"/>
                  </a:schemeClr>
                </a:solidFill>
                <a:effectLst/>
                <a:latin typeface="+mj-lt"/>
              </a:rPr>
              <a:t>• le nombre de clics par jour </a:t>
            </a:r>
          </a:p>
          <a:p>
            <a:pPr algn="l"/>
            <a:r>
              <a:rPr lang="fr-FR" sz="1200" b="1" i="0" dirty="0">
                <a:solidFill>
                  <a:schemeClr val="bg2">
                    <a:lumMod val="75000"/>
                  </a:schemeClr>
                </a:solidFill>
                <a:effectLst/>
                <a:latin typeface="+mj-lt"/>
              </a:rPr>
              <a:t>•  le  nombre  de  clics  sur  d’autres  </a:t>
            </a:r>
            <a:r>
              <a:rPr lang="fr-FR" sz="1200" b="1" i="0" dirty="0" err="1">
                <a:solidFill>
                  <a:schemeClr val="bg2">
                    <a:lumMod val="75000"/>
                  </a:schemeClr>
                </a:solidFill>
                <a:effectLst/>
                <a:latin typeface="+mj-lt"/>
              </a:rPr>
              <a:t>Bitly</a:t>
            </a:r>
            <a:r>
              <a:rPr lang="fr-FR" sz="1200" b="1" i="0" dirty="0">
                <a:solidFill>
                  <a:schemeClr val="bg2">
                    <a:lumMod val="75000"/>
                  </a:schemeClr>
                </a:solidFill>
                <a:effectLst/>
                <a:latin typeface="+mj-lt"/>
              </a:rPr>
              <a:t>  redirigeant  vers  votre  lien original</a:t>
            </a:r>
          </a:p>
        </p:txBody>
      </p:sp>
    </p:spTree>
    <p:extLst>
      <p:ext uri="{BB962C8B-B14F-4D97-AF65-F5344CB8AC3E}">
        <p14:creationId xmlns:p14="http://schemas.microsoft.com/office/powerpoint/2010/main" val="349598194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154"/>
        <p:cNvGrpSpPr/>
        <p:nvPr/>
      </p:nvGrpSpPr>
      <p:grpSpPr>
        <a:xfrm>
          <a:off x="0" y="0"/>
          <a:ext cx="0" cy="0"/>
          <a:chOff x="0" y="0"/>
          <a:chExt cx="0" cy="0"/>
        </a:xfrm>
      </p:grpSpPr>
      <p:sp>
        <p:nvSpPr>
          <p:cNvPr id="7" name="Google Shape;1055;p27">
            <a:extLst>
              <a:ext uri="{FF2B5EF4-FFF2-40B4-BE49-F238E27FC236}">
                <a16:creationId xmlns:a16="http://schemas.microsoft.com/office/drawing/2014/main" id="{4ECAF85B-81DE-2447-F7A9-3DBDCED35A74}"/>
              </a:ext>
            </a:extLst>
          </p:cNvPr>
          <p:cNvSpPr txBox="1">
            <a:spLocks/>
          </p:cNvSpPr>
          <p:nvPr/>
        </p:nvSpPr>
        <p:spPr>
          <a:xfrm>
            <a:off x="453150" y="236945"/>
            <a:ext cx="8237700" cy="218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RPr/>
            </a:defPPr>
            <a:lvl1pPr algn="ctr">
              <a:buClr>
                <a:schemeClr val="dk1"/>
              </a:buClr>
              <a:buSzPts val="2400"/>
              <a:buFont typeface="Fira Sans Extra Condensed SemiBold"/>
              <a:buNone/>
              <a:defRPr sz="2400">
                <a:solidFill>
                  <a:schemeClr val="bg2">
                    <a:lumMod val="75000"/>
                  </a:schemeClr>
                </a:solidFill>
                <a:latin typeface="Fira Sans Extra Condensed SemiBold"/>
                <a:ea typeface="Fira Sans Extra Condensed SemiBold"/>
                <a:cs typeface="Fira Sans Extra Condensed SemiBold"/>
              </a:defRPr>
            </a:lvl1pPr>
            <a:lvl2pPr algn="ctr">
              <a:spcBef>
                <a:spcPts val="1600"/>
              </a:spcBef>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2pPr>
            <a:lvl3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3pPr>
            <a:lvl4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4pPr>
            <a:lvl5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5pPr>
            <a:lvl6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6pPr>
            <a:lvl7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7pPr>
            <a:lvl8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8pPr>
            <a:lvl9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9pPr>
          </a:lstStyle>
          <a:p>
            <a:r>
              <a:rPr lang="en-US" sz="2800" dirty="0">
                <a:solidFill>
                  <a:schemeClr val="bg2">
                    <a:lumMod val="50000"/>
                  </a:schemeClr>
                </a:solidFill>
              </a:rPr>
              <a:t>BITLY</a:t>
            </a:r>
          </a:p>
        </p:txBody>
      </p:sp>
      <p:pic>
        <p:nvPicPr>
          <p:cNvPr id="11266" name="Picture 2" descr="Bitly - Avis, prix et démos 2023">
            <a:extLst>
              <a:ext uri="{FF2B5EF4-FFF2-40B4-BE49-F238E27FC236}">
                <a16:creationId xmlns:a16="http://schemas.microsoft.com/office/drawing/2014/main" id="{832BF841-C0BF-164D-B894-9D65728DAE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2094" y="779942"/>
            <a:ext cx="6359811" cy="35836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619285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720"/>
        <p:cNvGrpSpPr/>
        <p:nvPr/>
      </p:nvGrpSpPr>
      <p:grpSpPr>
        <a:xfrm>
          <a:off x="0" y="0"/>
          <a:ext cx="0" cy="0"/>
          <a:chOff x="0" y="0"/>
          <a:chExt cx="0" cy="0"/>
        </a:xfrm>
      </p:grpSpPr>
      <p:pic>
        <p:nvPicPr>
          <p:cNvPr id="12290" name="Picture 2" descr="Google Analytics — Wikipédia">
            <a:extLst>
              <a:ext uri="{FF2B5EF4-FFF2-40B4-BE49-F238E27FC236}">
                <a16:creationId xmlns:a16="http://schemas.microsoft.com/office/drawing/2014/main" id="{B65AFA0F-9275-3E57-0E72-A7C6C478A0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46096" y="1434169"/>
            <a:ext cx="6651807" cy="22751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30855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154"/>
        <p:cNvGrpSpPr/>
        <p:nvPr/>
      </p:nvGrpSpPr>
      <p:grpSpPr>
        <a:xfrm>
          <a:off x="0" y="0"/>
          <a:ext cx="0" cy="0"/>
          <a:chOff x="0" y="0"/>
          <a:chExt cx="0" cy="0"/>
        </a:xfrm>
      </p:grpSpPr>
      <p:sp>
        <p:nvSpPr>
          <p:cNvPr id="7" name="Google Shape;1055;p27">
            <a:extLst>
              <a:ext uri="{FF2B5EF4-FFF2-40B4-BE49-F238E27FC236}">
                <a16:creationId xmlns:a16="http://schemas.microsoft.com/office/drawing/2014/main" id="{4ECAF85B-81DE-2447-F7A9-3DBDCED35A74}"/>
              </a:ext>
            </a:extLst>
          </p:cNvPr>
          <p:cNvSpPr txBox="1">
            <a:spLocks/>
          </p:cNvSpPr>
          <p:nvPr/>
        </p:nvSpPr>
        <p:spPr>
          <a:xfrm>
            <a:off x="453149" y="288677"/>
            <a:ext cx="8237700" cy="218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RPr/>
            </a:defPPr>
            <a:lvl1pPr algn="ctr">
              <a:buClr>
                <a:schemeClr val="dk1"/>
              </a:buClr>
              <a:buSzPts val="2400"/>
              <a:buFont typeface="Fira Sans Extra Condensed SemiBold"/>
              <a:buNone/>
              <a:defRPr sz="2400">
                <a:solidFill>
                  <a:schemeClr val="bg2">
                    <a:lumMod val="75000"/>
                  </a:schemeClr>
                </a:solidFill>
                <a:latin typeface="Fira Sans Extra Condensed SemiBold"/>
                <a:ea typeface="Fira Sans Extra Condensed SemiBold"/>
                <a:cs typeface="Fira Sans Extra Condensed SemiBold"/>
              </a:defRPr>
            </a:lvl1pPr>
            <a:lvl2pPr algn="ctr">
              <a:spcBef>
                <a:spcPts val="1600"/>
              </a:spcBef>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2pPr>
            <a:lvl3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3pPr>
            <a:lvl4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4pPr>
            <a:lvl5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5pPr>
            <a:lvl6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6pPr>
            <a:lvl7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7pPr>
            <a:lvl8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8pPr>
            <a:lvl9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9pPr>
          </a:lstStyle>
          <a:p>
            <a:r>
              <a:rPr lang="en-US" sz="2800" dirty="0">
                <a:solidFill>
                  <a:schemeClr val="bg2">
                    <a:lumMod val="50000"/>
                  </a:schemeClr>
                </a:solidFill>
              </a:rPr>
              <a:t>GOOGLE ANALYTICS</a:t>
            </a:r>
          </a:p>
        </p:txBody>
      </p:sp>
      <p:sp>
        <p:nvSpPr>
          <p:cNvPr id="3" name="ZoneTexte 2">
            <a:extLst>
              <a:ext uri="{FF2B5EF4-FFF2-40B4-BE49-F238E27FC236}">
                <a16:creationId xmlns:a16="http://schemas.microsoft.com/office/drawing/2014/main" id="{FC04228D-4F98-FE1E-F180-24E2B541869E}"/>
              </a:ext>
            </a:extLst>
          </p:cNvPr>
          <p:cNvSpPr txBox="1"/>
          <p:nvPr/>
        </p:nvSpPr>
        <p:spPr>
          <a:xfrm>
            <a:off x="1162279" y="678924"/>
            <a:ext cx="6819441" cy="3985706"/>
          </a:xfrm>
          <a:prstGeom prst="rect">
            <a:avLst/>
          </a:prstGeom>
          <a:noFill/>
        </p:spPr>
        <p:txBody>
          <a:bodyPr wrap="square">
            <a:spAutoFit/>
          </a:bodyPr>
          <a:lstStyle/>
          <a:p>
            <a:pPr marL="171450" indent="-171450" algn="l">
              <a:buFont typeface="Wingdings" panose="05000000000000000000" pitchFamily="2" charset="2"/>
              <a:buChar char="v"/>
            </a:pPr>
            <a:r>
              <a:rPr lang="fr-FR" sz="1100" b="1" i="0" dirty="0">
                <a:solidFill>
                  <a:schemeClr val="bg2">
                    <a:lumMod val="75000"/>
                  </a:schemeClr>
                </a:solidFill>
                <a:effectLst/>
                <a:latin typeface="+mj-lt"/>
              </a:rPr>
              <a:t>Google  Analytics  est  un  outil  permettant  au  </a:t>
            </a:r>
            <a:r>
              <a:rPr lang="fr-FR" sz="1100" b="1" i="0" dirty="0" err="1">
                <a:solidFill>
                  <a:schemeClr val="bg2">
                    <a:lumMod val="75000"/>
                  </a:schemeClr>
                </a:solidFill>
                <a:effectLst/>
                <a:latin typeface="+mj-lt"/>
              </a:rPr>
              <a:t>community</a:t>
            </a:r>
            <a:r>
              <a:rPr lang="fr-FR" sz="1100" b="1" dirty="0">
                <a:solidFill>
                  <a:schemeClr val="bg2">
                    <a:lumMod val="75000"/>
                  </a:schemeClr>
                </a:solidFill>
                <a:latin typeface="+mj-lt"/>
              </a:rPr>
              <a:t> </a:t>
            </a:r>
            <a:r>
              <a:rPr lang="fr-FR" sz="1100" b="1" i="0" dirty="0">
                <a:solidFill>
                  <a:schemeClr val="bg2">
                    <a:lumMod val="75000"/>
                  </a:schemeClr>
                </a:solidFill>
                <a:effectLst/>
                <a:latin typeface="+mj-lt"/>
              </a:rPr>
              <a:t>manager de mesurer le trafic du site Internet de sa marque, et notamment celui généré grâce aux réseaux sociaux</a:t>
            </a:r>
          </a:p>
          <a:p>
            <a:pPr marL="171450" indent="-171450" algn="l">
              <a:buFont typeface="Wingdings" panose="05000000000000000000" pitchFamily="2" charset="2"/>
              <a:buChar char="v"/>
            </a:pPr>
            <a:endParaRPr lang="fr-FR" sz="1100" b="1" i="0" dirty="0">
              <a:solidFill>
                <a:schemeClr val="bg2">
                  <a:lumMod val="75000"/>
                </a:schemeClr>
              </a:solidFill>
              <a:effectLst/>
              <a:latin typeface="+mj-lt"/>
            </a:endParaRPr>
          </a:p>
          <a:p>
            <a:pPr marL="171450" indent="-171450" algn="l">
              <a:buFont typeface="Wingdings" panose="05000000000000000000" pitchFamily="2" charset="2"/>
              <a:buChar char="v"/>
            </a:pPr>
            <a:r>
              <a:rPr lang="fr-FR" sz="1100" b="1" i="0" dirty="0">
                <a:solidFill>
                  <a:schemeClr val="bg2">
                    <a:lumMod val="75000"/>
                  </a:schemeClr>
                </a:solidFill>
                <a:effectLst/>
                <a:latin typeface="+mj-lt"/>
              </a:rPr>
              <a:t>En effet, le  but  d’une  présence  social  media  n’est  pas  seulement  de créer de la notoriété et de vendre ses produits/services. Avec cet  outil,  il  sera  simple  de  voir  si  Facebook,  Instagram, LinkedIn ou  Twitter  rapporte le  plus  de trafic,  de  mettre  en corrélation  vos  actions  et  de  comprendre  comment  les</a:t>
            </a:r>
            <a:r>
              <a:rPr lang="fr-FR" sz="1100" b="1" dirty="0">
                <a:solidFill>
                  <a:schemeClr val="bg2">
                    <a:lumMod val="75000"/>
                  </a:schemeClr>
                </a:solidFill>
                <a:latin typeface="+mj-lt"/>
              </a:rPr>
              <a:t> </a:t>
            </a:r>
            <a:r>
              <a:rPr lang="fr-FR" sz="1100" b="1" i="0" dirty="0">
                <a:solidFill>
                  <a:schemeClr val="bg2">
                    <a:lumMod val="75000"/>
                  </a:schemeClr>
                </a:solidFill>
                <a:effectLst/>
                <a:latin typeface="+mj-lt"/>
              </a:rPr>
              <a:t>internautes accèdent à votre site Internet</a:t>
            </a:r>
          </a:p>
          <a:p>
            <a:pPr marL="171450" indent="-171450" algn="l">
              <a:buFont typeface="Wingdings" panose="05000000000000000000" pitchFamily="2" charset="2"/>
              <a:buChar char="v"/>
            </a:pPr>
            <a:endParaRPr lang="fr-FR" sz="1100" b="1" i="0" dirty="0">
              <a:solidFill>
                <a:schemeClr val="bg2">
                  <a:lumMod val="75000"/>
                </a:schemeClr>
              </a:solidFill>
              <a:effectLst/>
              <a:latin typeface="+mj-lt"/>
            </a:endParaRPr>
          </a:p>
          <a:p>
            <a:pPr marL="171450" indent="-171450" algn="l">
              <a:buFont typeface="Wingdings" panose="05000000000000000000" pitchFamily="2" charset="2"/>
              <a:buChar char="v"/>
            </a:pPr>
            <a:r>
              <a:rPr lang="fr-FR" sz="1100" b="1" i="0" dirty="0">
                <a:solidFill>
                  <a:schemeClr val="bg2">
                    <a:lumMod val="75000"/>
                  </a:schemeClr>
                </a:solidFill>
                <a:effectLst/>
                <a:latin typeface="+mj-lt"/>
              </a:rPr>
              <a:t>La finalité générale d’utiliser Google Analytics pour une entreprise est simple : connaître les pages générant le plus de trafic et en savoir plus sur les visiteurs de notre site Internet. Cet outil gratuit nous fournira de nombreuses informations très utiles comme le trafic en temps réel, les zones géographiques des visiteurs, les sources de trafic, les pages visitées et les conversions réalisées</a:t>
            </a:r>
          </a:p>
          <a:p>
            <a:pPr marL="171450" indent="-171450" algn="l">
              <a:buFont typeface="Wingdings" panose="05000000000000000000" pitchFamily="2" charset="2"/>
              <a:buChar char="v"/>
            </a:pPr>
            <a:endParaRPr lang="fr-FR" sz="1100" b="1" i="0" dirty="0">
              <a:solidFill>
                <a:schemeClr val="bg2">
                  <a:lumMod val="75000"/>
                </a:schemeClr>
              </a:solidFill>
              <a:effectLst/>
              <a:latin typeface="+mj-lt"/>
            </a:endParaRPr>
          </a:p>
          <a:p>
            <a:pPr marL="171450" indent="-171450" algn="l">
              <a:buFont typeface="Wingdings" panose="05000000000000000000" pitchFamily="2" charset="2"/>
              <a:buChar char="v"/>
            </a:pPr>
            <a:r>
              <a:rPr lang="fr-FR" sz="1100" b="1" i="0" dirty="0">
                <a:solidFill>
                  <a:schemeClr val="bg2">
                    <a:lumMod val="75000"/>
                  </a:schemeClr>
                </a:solidFill>
                <a:effectLst/>
                <a:latin typeface="+mj-lt"/>
              </a:rPr>
              <a:t>À l’heure où il existe une multiplicité de canaux permettant de générer du trafic vers  son  site  Internet,  il  est  important  de  savoir  quels  sont  ceux  réellement profitables pour notre entreprise. Il existe trois grands leviers à l’heure actuelle permettant  de  générer  facilement  et  gratuitement  du  trafic  vers  notre  site  de marque  à  savoir  les  réseaux  sociaux,  le  référencement  naturel  et  les  visites directes</a:t>
            </a:r>
          </a:p>
          <a:p>
            <a:pPr marL="171450" indent="-171450" algn="l">
              <a:buFont typeface="Wingdings" panose="05000000000000000000" pitchFamily="2" charset="2"/>
              <a:buChar char="v"/>
            </a:pPr>
            <a:endParaRPr lang="fr-FR" sz="1100" b="1" i="0" dirty="0">
              <a:solidFill>
                <a:schemeClr val="bg2">
                  <a:lumMod val="75000"/>
                </a:schemeClr>
              </a:solidFill>
              <a:effectLst/>
              <a:latin typeface="+mj-lt"/>
            </a:endParaRPr>
          </a:p>
          <a:p>
            <a:pPr marL="171450" indent="-171450" algn="l">
              <a:buFont typeface="Wingdings" panose="05000000000000000000" pitchFamily="2" charset="2"/>
              <a:buChar char="v"/>
            </a:pPr>
            <a:r>
              <a:rPr lang="fr-FR" sz="1100" b="1" i="0" dirty="0">
                <a:solidFill>
                  <a:schemeClr val="bg2">
                    <a:lumMod val="75000"/>
                  </a:schemeClr>
                </a:solidFill>
                <a:effectLst/>
                <a:latin typeface="+mj-lt"/>
              </a:rPr>
              <a:t>Il est impératif de passer par un outil qui nous permettra de savoir s’il faut  accentuer  les  efforts  sur  telle  ou  telle  plateforme,  connaître  les sujets intéressant beaucoup les internautes et le temps passé par chaque internaute sur votre site</a:t>
            </a:r>
            <a:endParaRPr lang="fr-FR" sz="1100" b="0" i="0" dirty="0">
              <a:solidFill>
                <a:srgbClr val="000000"/>
              </a:solidFill>
              <a:effectLst/>
              <a:latin typeface="+mj-lt"/>
            </a:endParaRPr>
          </a:p>
        </p:txBody>
      </p:sp>
    </p:spTree>
    <p:extLst>
      <p:ext uri="{BB962C8B-B14F-4D97-AF65-F5344CB8AC3E}">
        <p14:creationId xmlns:p14="http://schemas.microsoft.com/office/powerpoint/2010/main" val="136448441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154"/>
        <p:cNvGrpSpPr/>
        <p:nvPr/>
      </p:nvGrpSpPr>
      <p:grpSpPr>
        <a:xfrm>
          <a:off x="0" y="0"/>
          <a:ext cx="0" cy="0"/>
          <a:chOff x="0" y="0"/>
          <a:chExt cx="0" cy="0"/>
        </a:xfrm>
      </p:grpSpPr>
      <p:sp>
        <p:nvSpPr>
          <p:cNvPr id="7" name="Google Shape;1055;p27">
            <a:extLst>
              <a:ext uri="{FF2B5EF4-FFF2-40B4-BE49-F238E27FC236}">
                <a16:creationId xmlns:a16="http://schemas.microsoft.com/office/drawing/2014/main" id="{4ECAF85B-81DE-2447-F7A9-3DBDCED35A74}"/>
              </a:ext>
            </a:extLst>
          </p:cNvPr>
          <p:cNvSpPr txBox="1">
            <a:spLocks/>
          </p:cNvSpPr>
          <p:nvPr/>
        </p:nvSpPr>
        <p:spPr>
          <a:xfrm>
            <a:off x="453150" y="123424"/>
            <a:ext cx="8237700" cy="218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RPr/>
            </a:defPPr>
            <a:lvl1pPr algn="ctr">
              <a:buClr>
                <a:schemeClr val="dk1"/>
              </a:buClr>
              <a:buSzPts val="2400"/>
              <a:buFont typeface="Fira Sans Extra Condensed SemiBold"/>
              <a:buNone/>
              <a:defRPr sz="2400">
                <a:solidFill>
                  <a:schemeClr val="bg2">
                    <a:lumMod val="75000"/>
                  </a:schemeClr>
                </a:solidFill>
                <a:latin typeface="Fira Sans Extra Condensed SemiBold"/>
                <a:ea typeface="Fira Sans Extra Condensed SemiBold"/>
                <a:cs typeface="Fira Sans Extra Condensed SemiBold"/>
              </a:defRPr>
            </a:lvl1pPr>
            <a:lvl2pPr algn="ctr">
              <a:spcBef>
                <a:spcPts val="1600"/>
              </a:spcBef>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2pPr>
            <a:lvl3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3pPr>
            <a:lvl4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4pPr>
            <a:lvl5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5pPr>
            <a:lvl6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6pPr>
            <a:lvl7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7pPr>
            <a:lvl8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8pPr>
            <a:lvl9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9pPr>
          </a:lstStyle>
          <a:p>
            <a:r>
              <a:rPr lang="en-US" sz="2800" dirty="0">
                <a:solidFill>
                  <a:schemeClr val="bg2">
                    <a:lumMod val="50000"/>
                  </a:schemeClr>
                </a:solidFill>
              </a:rPr>
              <a:t>GOOGLE ANALYTICS : Etapes</a:t>
            </a:r>
          </a:p>
        </p:txBody>
      </p:sp>
      <p:sp>
        <p:nvSpPr>
          <p:cNvPr id="3" name="ZoneTexte 2">
            <a:extLst>
              <a:ext uri="{FF2B5EF4-FFF2-40B4-BE49-F238E27FC236}">
                <a16:creationId xmlns:a16="http://schemas.microsoft.com/office/drawing/2014/main" id="{FC04228D-4F98-FE1E-F180-24E2B541869E}"/>
              </a:ext>
            </a:extLst>
          </p:cNvPr>
          <p:cNvSpPr txBox="1"/>
          <p:nvPr/>
        </p:nvSpPr>
        <p:spPr>
          <a:xfrm>
            <a:off x="851052" y="462710"/>
            <a:ext cx="7441895" cy="3970318"/>
          </a:xfrm>
          <a:prstGeom prst="rect">
            <a:avLst/>
          </a:prstGeom>
          <a:noFill/>
          <a:ln>
            <a:solidFill>
              <a:schemeClr val="accent1"/>
            </a:solidFill>
          </a:ln>
          <a:effectLst>
            <a:softEdge rad="88900"/>
          </a:effectLst>
        </p:spPr>
        <p:txBody>
          <a:bodyPr wrap="square">
            <a:spAutoFit/>
          </a:bodyPr>
          <a:lstStyle/>
          <a:p>
            <a:pPr marL="228600" indent="-228600" algn="l">
              <a:buFont typeface="+mj-lt"/>
              <a:buAutoNum type="arabicPeriod"/>
            </a:pPr>
            <a:r>
              <a:rPr lang="fr-FR" sz="1050" b="1" i="0" dirty="0">
                <a:solidFill>
                  <a:schemeClr val="bg2">
                    <a:lumMod val="75000"/>
                  </a:schemeClr>
                </a:solidFill>
                <a:effectLst/>
                <a:latin typeface="+mj-lt"/>
              </a:rPr>
              <a:t>La  première  étape  consiste  à  se  connecter  sur  le  site </a:t>
            </a:r>
            <a:r>
              <a:rPr lang="fr-FR" sz="1050" b="1" i="0" dirty="0">
                <a:solidFill>
                  <a:schemeClr val="tx1"/>
                </a:solidFill>
                <a:effectLst/>
                <a:latin typeface="+mj-lt"/>
                <a:hlinkClick r:id="rId3"/>
              </a:rPr>
              <a:t>https://analytics.google.com</a:t>
            </a:r>
            <a:r>
              <a:rPr lang="fr-FR" sz="1050" b="1" i="0" dirty="0">
                <a:solidFill>
                  <a:schemeClr val="bg2">
                    <a:lumMod val="75000"/>
                  </a:schemeClr>
                </a:solidFill>
                <a:effectLst/>
                <a:latin typeface="+mj-lt"/>
              </a:rPr>
              <a:t>, puis de créer un compte gratuit sur celui-ci</a:t>
            </a:r>
          </a:p>
          <a:p>
            <a:pPr marL="228600" indent="-228600" algn="l">
              <a:buFont typeface="+mj-lt"/>
              <a:buAutoNum type="arabicPeriod"/>
            </a:pPr>
            <a:endParaRPr lang="fr-FR" sz="1050" b="1" i="0" dirty="0">
              <a:solidFill>
                <a:schemeClr val="bg2">
                  <a:lumMod val="75000"/>
                </a:schemeClr>
              </a:solidFill>
              <a:effectLst/>
              <a:latin typeface="+mj-lt"/>
            </a:endParaRPr>
          </a:p>
          <a:p>
            <a:pPr marL="228600" indent="-228600" algn="l">
              <a:buFont typeface="+mj-lt"/>
              <a:buAutoNum type="arabicPeriod"/>
            </a:pPr>
            <a:r>
              <a:rPr lang="fr-FR" sz="1050" b="1" i="0" dirty="0">
                <a:solidFill>
                  <a:schemeClr val="bg2">
                    <a:lumMod val="75000"/>
                  </a:schemeClr>
                </a:solidFill>
                <a:effectLst/>
                <a:latin typeface="+mj-lt"/>
              </a:rPr>
              <a:t>Il vous sera demandé à un moment ou un autre d’installer un code javascript sur  votre  site  Internet  pour  faire  la  connexion  entre  ce  dernier  et  Google Analytics</a:t>
            </a:r>
          </a:p>
          <a:p>
            <a:pPr marL="228600" indent="-228600" algn="l">
              <a:buFont typeface="+mj-lt"/>
              <a:buAutoNum type="arabicPeriod"/>
            </a:pPr>
            <a:endParaRPr lang="fr-FR" sz="1050" b="1" i="0" dirty="0">
              <a:solidFill>
                <a:schemeClr val="bg2">
                  <a:lumMod val="75000"/>
                </a:schemeClr>
              </a:solidFill>
              <a:effectLst/>
              <a:latin typeface="+mj-lt"/>
            </a:endParaRPr>
          </a:p>
          <a:p>
            <a:pPr marL="228600" indent="-228600" algn="l">
              <a:buFont typeface="+mj-lt"/>
              <a:buAutoNum type="arabicPeriod"/>
            </a:pPr>
            <a:r>
              <a:rPr lang="fr-FR" sz="1050" b="1" i="0" dirty="0">
                <a:solidFill>
                  <a:schemeClr val="bg2">
                    <a:lumMod val="75000"/>
                  </a:schemeClr>
                </a:solidFill>
                <a:effectLst/>
                <a:latin typeface="+mj-lt"/>
              </a:rPr>
              <a:t>Si  vous  utilisez  Wordpress,  ajoutez  ce  code  dans  les  paramètres  de  votre thème. Sinon, ajoutez-le dans le header de votre site Internet (partie haute), afin que ce code se charge sur toutes les pages de votre site</a:t>
            </a:r>
          </a:p>
          <a:p>
            <a:pPr marL="228600" indent="-228600" algn="l">
              <a:buFont typeface="+mj-lt"/>
              <a:buAutoNum type="arabicPeriod"/>
            </a:pPr>
            <a:endParaRPr lang="fr-FR" sz="1050" b="1" i="0" dirty="0">
              <a:solidFill>
                <a:schemeClr val="bg2">
                  <a:lumMod val="75000"/>
                </a:schemeClr>
              </a:solidFill>
              <a:effectLst/>
              <a:latin typeface="+mj-lt"/>
            </a:endParaRPr>
          </a:p>
          <a:p>
            <a:pPr marL="228600" indent="-228600" algn="l">
              <a:buFont typeface="+mj-lt"/>
              <a:buAutoNum type="arabicPeriod"/>
            </a:pPr>
            <a:r>
              <a:rPr lang="fr-FR" sz="1050" b="1" i="0" dirty="0">
                <a:solidFill>
                  <a:schemeClr val="bg2">
                    <a:lumMod val="75000"/>
                  </a:schemeClr>
                </a:solidFill>
                <a:effectLst/>
                <a:latin typeface="+mj-lt"/>
              </a:rPr>
              <a:t>Ensuite,  en  fonction  du  trafic  que  vous  générerez  sur  votre  site,  Google Analytics commencera à récupérer de la donnée sur vos visiteurs et les pages fréquentées</a:t>
            </a:r>
          </a:p>
          <a:p>
            <a:pPr algn="l"/>
            <a:endParaRPr lang="fr-FR" sz="1050" b="1" i="0" dirty="0">
              <a:solidFill>
                <a:schemeClr val="bg2">
                  <a:lumMod val="75000"/>
                </a:schemeClr>
              </a:solidFill>
              <a:effectLst/>
              <a:latin typeface="+mj-lt"/>
            </a:endParaRPr>
          </a:p>
          <a:p>
            <a:pPr marL="171450" indent="-171450" algn="l">
              <a:buFont typeface="Wingdings" panose="05000000000000000000" pitchFamily="2" charset="2"/>
              <a:buChar char="v"/>
            </a:pPr>
            <a:r>
              <a:rPr lang="fr-FR" sz="1050" b="1" i="0" dirty="0">
                <a:solidFill>
                  <a:schemeClr val="bg2">
                    <a:lumMod val="75000"/>
                  </a:schemeClr>
                </a:solidFill>
                <a:effectLst/>
                <a:latin typeface="+mj-lt"/>
              </a:rPr>
              <a:t>La  rubrique  «  Audience  »  vous  donnera  la  possibilité  d’avoir  une  «  Vue d’ensemble » sur le trafic généré sur l’ensemble des pages de votre site. Cette dernière nous informera du nombre d’utilisateurs, de nouveaux utilisateurs, de sessions  et  nombre  d’utilisateurs  par  session.  Il  sera  intéressant  également d’observer  dans  cette  rubrique  le  taux  de  rebond,  c’est-à-dire  le  nombre  de personnes ayant visité une seule page de votre site puis l’ayant quitté</a:t>
            </a:r>
          </a:p>
          <a:p>
            <a:pPr marL="171450" indent="-171450" algn="l">
              <a:buFont typeface="Wingdings" panose="05000000000000000000" pitchFamily="2" charset="2"/>
              <a:buChar char="v"/>
            </a:pPr>
            <a:endParaRPr lang="fr-FR" sz="1050" b="1" i="0" dirty="0">
              <a:solidFill>
                <a:schemeClr val="bg2">
                  <a:lumMod val="75000"/>
                </a:schemeClr>
              </a:solidFill>
              <a:effectLst/>
              <a:latin typeface="+mj-lt"/>
            </a:endParaRPr>
          </a:p>
          <a:p>
            <a:pPr marL="171450" indent="-171450" algn="l">
              <a:buFont typeface="Wingdings" panose="05000000000000000000" pitchFamily="2" charset="2"/>
              <a:buChar char="v"/>
            </a:pPr>
            <a:r>
              <a:rPr lang="fr-FR" sz="1050" b="1" i="0" dirty="0">
                <a:solidFill>
                  <a:schemeClr val="bg2">
                    <a:lumMod val="75000"/>
                  </a:schemeClr>
                </a:solidFill>
                <a:effectLst/>
                <a:latin typeface="+mj-lt"/>
              </a:rPr>
              <a:t>Dans la rubrique « Acquisition », vous pourrez obtenir une vue d’ensemble des principales sources de trafic de votre site Internet. Les plus fréquentes sont les résultats naturels, directs, le trafic généré grâce à des liens provenant d’autres sites, les réseaux sociaux et les résultats payants (</a:t>
            </a:r>
            <a:r>
              <a:rPr lang="fr-FR" sz="1050" b="1" i="0" dirty="0" err="1">
                <a:solidFill>
                  <a:schemeClr val="bg2">
                    <a:lumMod val="75000"/>
                  </a:schemeClr>
                </a:solidFill>
                <a:effectLst/>
                <a:latin typeface="+mj-lt"/>
              </a:rPr>
              <a:t>Adwords</a:t>
            </a:r>
            <a:r>
              <a:rPr lang="fr-FR" sz="1050" b="1" i="0" dirty="0">
                <a:solidFill>
                  <a:schemeClr val="bg2">
                    <a:lumMod val="75000"/>
                  </a:schemeClr>
                </a:solidFill>
                <a:effectLst/>
                <a:latin typeface="+mj-lt"/>
              </a:rPr>
              <a:t>)</a:t>
            </a:r>
            <a:br>
              <a:rPr lang="fr-FR" sz="1050" b="1" i="0" dirty="0">
                <a:solidFill>
                  <a:schemeClr val="bg2">
                    <a:lumMod val="75000"/>
                  </a:schemeClr>
                </a:solidFill>
                <a:effectLst/>
                <a:latin typeface="+mj-lt"/>
              </a:rPr>
            </a:br>
            <a:endParaRPr lang="fr-FR" sz="1050" b="1" i="0" dirty="0">
              <a:solidFill>
                <a:schemeClr val="bg2">
                  <a:lumMod val="75000"/>
                </a:schemeClr>
              </a:solidFill>
              <a:effectLst/>
              <a:latin typeface="+mj-lt"/>
            </a:endParaRPr>
          </a:p>
          <a:p>
            <a:pPr marL="171450" indent="-171450" algn="l">
              <a:buFont typeface="Wingdings" panose="05000000000000000000" pitchFamily="2" charset="2"/>
              <a:buChar char="v"/>
            </a:pPr>
            <a:r>
              <a:rPr lang="fr-FR" sz="1050" b="1" i="0" dirty="0">
                <a:solidFill>
                  <a:schemeClr val="bg2">
                    <a:lumMod val="75000"/>
                  </a:schemeClr>
                </a:solidFill>
                <a:effectLst/>
                <a:latin typeface="+mj-lt"/>
              </a:rPr>
              <a:t>Dans  la  rubrique  «  Comportement  »,  vous  pourrez  consulter  la  rapidité  de chargement de vos pages Web, ce qui est un point crucial en ce qui concerne l’expérience utilisateur</a:t>
            </a:r>
          </a:p>
        </p:txBody>
      </p:sp>
    </p:spTree>
    <p:extLst>
      <p:ext uri="{BB962C8B-B14F-4D97-AF65-F5344CB8AC3E}">
        <p14:creationId xmlns:p14="http://schemas.microsoft.com/office/powerpoint/2010/main" val="38978560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154"/>
        <p:cNvGrpSpPr/>
        <p:nvPr/>
      </p:nvGrpSpPr>
      <p:grpSpPr>
        <a:xfrm>
          <a:off x="0" y="0"/>
          <a:ext cx="0" cy="0"/>
          <a:chOff x="0" y="0"/>
          <a:chExt cx="0" cy="0"/>
        </a:xfrm>
      </p:grpSpPr>
      <p:sp>
        <p:nvSpPr>
          <p:cNvPr id="7" name="Google Shape;1055;p27">
            <a:extLst>
              <a:ext uri="{FF2B5EF4-FFF2-40B4-BE49-F238E27FC236}">
                <a16:creationId xmlns:a16="http://schemas.microsoft.com/office/drawing/2014/main" id="{4ECAF85B-81DE-2447-F7A9-3DBDCED35A74}"/>
              </a:ext>
            </a:extLst>
          </p:cNvPr>
          <p:cNvSpPr txBox="1">
            <a:spLocks/>
          </p:cNvSpPr>
          <p:nvPr/>
        </p:nvSpPr>
        <p:spPr>
          <a:xfrm>
            <a:off x="453149" y="288677"/>
            <a:ext cx="8237700" cy="218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RPr/>
            </a:defPPr>
            <a:lvl1pPr algn="ctr">
              <a:buClr>
                <a:schemeClr val="dk1"/>
              </a:buClr>
              <a:buSzPts val="2400"/>
              <a:buFont typeface="Fira Sans Extra Condensed SemiBold"/>
              <a:buNone/>
              <a:defRPr sz="2400">
                <a:solidFill>
                  <a:schemeClr val="bg2">
                    <a:lumMod val="75000"/>
                  </a:schemeClr>
                </a:solidFill>
                <a:latin typeface="Fira Sans Extra Condensed SemiBold"/>
                <a:ea typeface="Fira Sans Extra Condensed SemiBold"/>
                <a:cs typeface="Fira Sans Extra Condensed SemiBold"/>
              </a:defRPr>
            </a:lvl1pPr>
            <a:lvl2pPr algn="ctr">
              <a:spcBef>
                <a:spcPts val="1600"/>
              </a:spcBef>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2pPr>
            <a:lvl3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3pPr>
            <a:lvl4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4pPr>
            <a:lvl5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5pPr>
            <a:lvl6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6pPr>
            <a:lvl7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7pPr>
            <a:lvl8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8pPr>
            <a:lvl9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9pPr>
          </a:lstStyle>
          <a:p>
            <a:r>
              <a:rPr lang="en-US" sz="2800" dirty="0">
                <a:solidFill>
                  <a:schemeClr val="bg2">
                    <a:lumMod val="50000"/>
                  </a:schemeClr>
                </a:solidFill>
              </a:rPr>
              <a:t>GOOGLE ANALYTICS</a:t>
            </a:r>
          </a:p>
        </p:txBody>
      </p:sp>
      <p:grpSp>
        <p:nvGrpSpPr>
          <p:cNvPr id="8" name="Groupe 7">
            <a:extLst>
              <a:ext uri="{FF2B5EF4-FFF2-40B4-BE49-F238E27FC236}">
                <a16:creationId xmlns:a16="http://schemas.microsoft.com/office/drawing/2014/main" id="{3B455E9E-A47F-366B-AF37-D50509ABE681}"/>
              </a:ext>
            </a:extLst>
          </p:cNvPr>
          <p:cNvGrpSpPr/>
          <p:nvPr/>
        </p:nvGrpSpPr>
        <p:grpSpPr>
          <a:xfrm>
            <a:off x="2506249" y="632494"/>
            <a:ext cx="4131499" cy="4222329"/>
            <a:chOff x="2357436" y="713228"/>
            <a:chExt cx="4429125" cy="4391025"/>
          </a:xfrm>
        </p:grpSpPr>
        <p:pic>
          <p:nvPicPr>
            <p:cNvPr id="4" name="Image 3">
              <a:extLst>
                <a:ext uri="{FF2B5EF4-FFF2-40B4-BE49-F238E27FC236}">
                  <a16:creationId xmlns:a16="http://schemas.microsoft.com/office/drawing/2014/main" id="{ECD889CA-C989-F30F-7A9A-00BB0F6D66D4}"/>
                </a:ext>
              </a:extLst>
            </p:cNvPr>
            <p:cNvPicPr>
              <a:picLocks noChangeAspect="1"/>
            </p:cNvPicPr>
            <p:nvPr/>
          </p:nvPicPr>
          <p:blipFill>
            <a:blip r:embed="rId3"/>
            <a:stretch>
              <a:fillRect/>
            </a:stretch>
          </p:blipFill>
          <p:spPr>
            <a:xfrm>
              <a:off x="2357436" y="713228"/>
              <a:ext cx="4429125" cy="2152650"/>
            </a:xfrm>
            <a:prstGeom prst="rect">
              <a:avLst/>
            </a:prstGeom>
          </p:spPr>
        </p:pic>
        <p:pic>
          <p:nvPicPr>
            <p:cNvPr id="6" name="Image 5">
              <a:extLst>
                <a:ext uri="{FF2B5EF4-FFF2-40B4-BE49-F238E27FC236}">
                  <a16:creationId xmlns:a16="http://schemas.microsoft.com/office/drawing/2014/main" id="{C45680E9-F687-E135-A7E9-54F4E2DC9623}"/>
                </a:ext>
              </a:extLst>
            </p:cNvPr>
            <p:cNvPicPr>
              <a:picLocks noChangeAspect="1"/>
            </p:cNvPicPr>
            <p:nvPr/>
          </p:nvPicPr>
          <p:blipFill>
            <a:blip r:embed="rId4"/>
            <a:stretch>
              <a:fillRect/>
            </a:stretch>
          </p:blipFill>
          <p:spPr>
            <a:xfrm>
              <a:off x="2357436" y="2865878"/>
              <a:ext cx="4429125" cy="2238375"/>
            </a:xfrm>
            <a:prstGeom prst="rect">
              <a:avLst/>
            </a:prstGeom>
          </p:spPr>
        </p:pic>
      </p:grpSp>
    </p:spTree>
    <p:extLst>
      <p:ext uri="{BB962C8B-B14F-4D97-AF65-F5344CB8AC3E}">
        <p14:creationId xmlns:p14="http://schemas.microsoft.com/office/powerpoint/2010/main" val="154417084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1720"/>
        <p:cNvGrpSpPr/>
        <p:nvPr/>
      </p:nvGrpSpPr>
      <p:grpSpPr>
        <a:xfrm>
          <a:off x="0" y="0"/>
          <a:ext cx="0" cy="0"/>
          <a:chOff x="0" y="0"/>
          <a:chExt cx="0" cy="0"/>
        </a:xfrm>
      </p:grpSpPr>
      <p:pic>
        <p:nvPicPr>
          <p:cNvPr id="13314" name="Picture 2" descr="Comment utiliser Google Alertes pour faire des liens | Tactee">
            <a:extLst>
              <a:ext uri="{FF2B5EF4-FFF2-40B4-BE49-F238E27FC236}">
                <a16:creationId xmlns:a16="http://schemas.microsoft.com/office/drawing/2014/main" id="{F3C46DAD-C80C-0EBE-DE0B-E48CC05D38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6573" y="904502"/>
            <a:ext cx="5010853" cy="33344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065024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1154"/>
        <p:cNvGrpSpPr/>
        <p:nvPr/>
      </p:nvGrpSpPr>
      <p:grpSpPr>
        <a:xfrm>
          <a:off x="0" y="0"/>
          <a:ext cx="0" cy="0"/>
          <a:chOff x="0" y="0"/>
          <a:chExt cx="0" cy="0"/>
        </a:xfrm>
      </p:grpSpPr>
      <p:sp>
        <p:nvSpPr>
          <p:cNvPr id="7" name="Google Shape;1055;p27">
            <a:extLst>
              <a:ext uri="{FF2B5EF4-FFF2-40B4-BE49-F238E27FC236}">
                <a16:creationId xmlns:a16="http://schemas.microsoft.com/office/drawing/2014/main" id="{4ECAF85B-81DE-2447-F7A9-3DBDCED35A74}"/>
              </a:ext>
            </a:extLst>
          </p:cNvPr>
          <p:cNvSpPr txBox="1">
            <a:spLocks/>
          </p:cNvSpPr>
          <p:nvPr/>
        </p:nvSpPr>
        <p:spPr>
          <a:xfrm>
            <a:off x="453147" y="275858"/>
            <a:ext cx="8237700" cy="218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RPr/>
            </a:defPPr>
            <a:lvl1pPr algn="ctr">
              <a:buClr>
                <a:schemeClr val="dk1"/>
              </a:buClr>
              <a:buSzPts val="2400"/>
              <a:buFont typeface="Fira Sans Extra Condensed SemiBold"/>
              <a:buNone/>
              <a:defRPr sz="2400">
                <a:solidFill>
                  <a:schemeClr val="bg2">
                    <a:lumMod val="75000"/>
                  </a:schemeClr>
                </a:solidFill>
                <a:latin typeface="Fira Sans Extra Condensed SemiBold"/>
                <a:ea typeface="Fira Sans Extra Condensed SemiBold"/>
                <a:cs typeface="Fira Sans Extra Condensed SemiBold"/>
              </a:defRPr>
            </a:lvl1pPr>
            <a:lvl2pPr algn="ctr">
              <a:spcBef>
                <a:spcPts val="1600"/>
              </a:spcBef>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2pPr>
            <a:lvl3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3pPr>
            <a:lvl4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4pPr>
            <a:lvl5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5pPr>
            <a:lvl6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6pPr>
            <a:lvl7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7pPr>
            <a:lvl8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8pPr>
            <a:lvl9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9pPr>
          </a:lstStyle>
          <a:p>
            <a:r>
              <a:rPr lang="en-US" sz="2800" dirty="0">
                <a:solidFill>
                  <a:schemeClr val="bg2">
                    <a:lumMod val="50000"/>
                  </a:schemeClr>
                </a:solidFill>
              </a:rPr>
              <a:t>GOOGLE ALERTS</a:t>
            </a:r>
          </a:p>
        </p:txBody>
      </p:sp>
      <p:sp>
        <p:nvSpPr>
          <p:cNvPr id="3" name="ZoneTexte 2">
            <a:extLst>
              <a:ext uri="{FF2B5EF4-FFF2-40B4-BE49-F238E27FC236}">
                <a16:creationId xmlns:a16="http://schemas.microsoft.com/office/drawing/2014/main" id="{FC04228D-4F98-FE1E-F180-24E2B541869E}"/>
              </a:ext>
            </a:extLst>
          </p:cNvPr>
          <p:cNvSpPr txBox="1"/>
          <p:nvPr/>
        </p:nvSpPr>
        <p:spPr>
          <a:xfrm>
            <a:off x="1162277" y="603458"/>
            <a:ext cx="6819441" cy="4154984"/>
          </a:xfrm>
          <a:prstGeom prst="rect">
            <a:avLst/>
          </a:prstGeom>
          <a:noFill/>
        </p:spPr>
        <p:txBody>
          <a:bodyPr wrap="square">
            <a:spAutoFit/>
          </a:bodyPr>
          <a:lstStyle/>
          <a:p>
            <a:pPr marL="171450" indent="-171450" algn="l">
              <a:buFont typeface="Wingdings" panose="05000000000000000000" pitchFamily="2" charset="2"/>
              <a:buChar char="v"/>
            </a:pPr>
            <a:r>
              <a:rPr lang="fr-FR" sz="1100" b="1" i="0" dirty="0">
                <a:solidFill>
                  <a:schemeClr val="bg2">
                    <a:lumMod val="75000"/>
                  </a:schemeClr>
                </a:solidFill>
                <a:effectLst/>
                <a:latin typeface="+mj-lt"/>
              </a:rPr>
              <a:t>Google  </a:t>
            </a:r>
            <a:r>
              <a:rPr lang="fr-FR" sz="1100" b="1" i="0" dirty="0" err="1">
                <a:solidFill>
                  <a:schemeClr val="bg2">
                    <a:lumMod val="75000"/>
                  </a:schemeClr>
                </a:solidFill>
                <a:effectLst/>
                <a:latin typeface="+mj-lt"/>
              </a:rPr>
              <a:t>Alerts</a:t>
            </a:r>
            <a:r>
              <a:rPr lang="fr-FR" sz="1100" b="1" i="0" dirty="0">
                <a:solidFill>
                  <a:schemeClr val="bg2">
                    <a:lumMod val="75000"/>
                  </a:schemeClr>
                </a:solidFill>
                <a:effectLst/>
                <a:latin typeface="+mj-lt"/>
              </a:rPr>
              <a:t>  est  un  outil  de  veille  gratuit  permettant  de</a:t>
            </a:r>
            <a:r>
              <a:rPr lang="fr-FR" sz="1100" b="1" dirty="0">
                <a:solidFill>
                  <a:schemeClr val="bg2">
                    <a:lumMod val="75000"/>
                  </a:schemeClr>
                </a:solidFill>
                <a:latin typeface="+mj-lt"/>
              </a:rPr>
              <a:t> </a:t>
            </a:r>
            <a:r>
              <a:rPr lang="fr-FR" sz="1100" b="1" i="0" dirty="0">
                <a:solidFill>
                  <a:schemeClr val="bg2">
                    <a:lumMod val="75000"/>
                  </a:schemeClr>
                </a:solidFill>
                <a:effectLst/>
                <a:latin typeface="+mj-lt"/>
              </a:rPr>
              <a:t>définir des alertes sur un ou plusieurs mots-clés. Cela peut</a:t>
            </a:r>
            <a:r>
              <a:rPr lang="fr-FR" sz="1100" b="1" dirty="0">
                <a:solidFill>
                  <a:schemeClr val="bg2">
                    <a:lumMod val="75000"/>
                  </a:schemeClr>
                </a:solidFill>
                <a:latin typeface="+mj-lt"/>
              </a:rPr>
              <a:t> </a:t>
            </a:r>
            <a:r>
              <a:rPr lang="fr-FR" sz="1100" b="1" i="0" dirty="0">
                <a:solidFill>
                  <a:schemeClr val="bg2">
                    <a:lumMod val="75000"/>
                  </a:schemeClr>
                </a:solidFill>
                <a:effectLst/>
                <a:latin typeface="+mj-lt"/>
              </a:rPr>
              <a:t>être le nom d’une personne, d’une entreprise ou d’un sujet</a:t>
            </a:r>
          </a:p>
          <a:p>
            <a:pPr marL="171450" indent="-171450" algn="l">
              <a:buFont typeface="Wingdings" panose="05000000000000000000" pitchFamily="2" charset="2"/>
              <a:buChar char="v"/>
            </a:pPr>
            <a:endParaRPr lang="fr-FR" sz="1100" b="1" i="0" dirty="0">
              <a:solidFill>
                <a:schemeClr val="bg2">
                  <a:lumMod val="75000"/>
                </a:schemeClr>
              </a:solidFill>
              <a:effectLst/>
              <a:latin typeface="+mj-lt"/>
            </a:endParaRPr>
          </a:p>
          <a:p>
            <a:pPr marL="171450" indent="-171450" algn="l">
              <a:buFont typeface="Wingdings" panose="05000000000000000000" pitchFamily="2" charset="2"/>
              <a:buChar char="v"/>
            </a:pPr>
            <a:r>
              <a:rPr lang="fr-FR" sz="1100" b="1" i="0" dirty="0">
                <a:solidFill>
                  <a:schemeClr val="bg2">
                    <a:lumMod val="75000"/>
                  </a:schemeClr>
                </a:solidFill>
                <a:effectLst/>
                <a:latin typeface="+mj-lt"/>
              </a:rPr>
              <a:t>Créé et mis à disposition par Google, celui-ci pourra devenir un compagnon de votre veille en e-réputation du fait  de  sa gratuité</a:t>
            </a:r>
          </a:p>
          <a:p>
            <a:pPr marL="171450" indent="-171450" algn="l">
              <a:buFont typeface="Wingdings" panose="05000000000000000000" pitchFamily="2" charset="2"/>
              <a:buChar char="v"/>
            </a:pPr>
            <a:endParaRPr lang="fr-FR" sz="1100" b="1" i="0" dirty="0">
              <a:solidFill>
                <a:schemeClr val="bg2">
                  <a:lumMod val="75000"/>
                </a:schemeClr>
              </a:solidFill>
              <a:effectLst/>
              <a:latin typeface="+mj-lt"/>
            </a:endParaRPr>
          </a:p>
          <a:p>
            <a:pPr marL="171450" indent="-171450" algn="l">
              <a:buFont typeface="Wingdings" panose="05000000000000000000" pitchFamily="2" charset="2"/>
              <a:buChar char="v"/>
            </a:pPr>
            <a:r>
              <a:rPr lang="fr-FR" sz="1100" b="1" i="0" dirty="0">
                <a:solidFill>
                  <a:schemeClr val="bg2">
                    <a:lumMod val="75000"/>
                  </a:schemeClr>
                </a:solidFill>
                <a:effectLst/>
                <a:latin typeface="+mj-lt"/>
              </a:rPr>
              <a:t>Google  </a:t>
            </a:r>
            <a:r>
              <a:rPr lang="fr-FR" sz="1100" b="1" i="0" dirty="0" err="1">
                <a:solidFill>
                  <a:schemeClr val="bg2">
                    <a:lumMod val="75000"/>
                  </a:schemeClr>
                </a:solidFill>
                <a:effectLst/>
                <a:latin typeface="+mj-lt"/>
              </a:rPr>
              <a:t>Alerts</a:t>
            </a:r>
            <a:r>
              <a:rPr lang="fr-FR" sz="1100" b="1" i="0" dirty="0">
                <a:solidFill>
                  <a:schemeClr val="bg2">
                    <a:lumMod val="75000"/>
                  </a:schemeClr>
                </a:solidFill>
                <a:effectLst/>
                <a:latin typeface="+mj-lt"/>
              </a:rPr>
              <a:t>  est  utilisé  par  les  </a:t>
            </a:r>
            <a:r>
              <a:rPr lang="fr-FR" sz="1100" b="1" i="0" dirty="0" err="1">
                <a:solidFill>
                  <a:schemeClr val="bg2">
                    <a:lumMod val="75000"/>
                  </a:schemeClr>
                </a:solidFill>
                <a:effectLst/>
                <a:latin typeface="+mj-lt"/>
              </a:rPr>
              <a:t>community</a:t>
            </a:r>
            <a:r>
              <a:rPr lang="fr-FR" sz="1100" b="1" i="0" dirty="0">
                <a:solidFill>
                  <a:schemeClr val="bg2">
                    <a:lumMod val="75000"/>
                  </a:schemeClr>
                </a:solidFill>
                <a:effectLst/>
                <a:latin typeface="+mj-lt"/>
              </a:rPr>
              <a:t>  managers/communicants principalement  pour  surveiller  l’e-réputation  de  leur  entreprise/marque,  en souhaitant repérer les derniers contenus créés sur celle-ci dans les résultats de recherche Google</a:t>
            </a:r>
          </a:p>
          <a:p>
            <a:pPr marL="171450" indent="-171450" algn="l">
              <a:buFont typeface="Wingdings" panose="05000000000000000000" pitchFamily="2" charset="2"/>
              <a:buChar char="v"/>
            </a:pPr>
            <a:endParaRPr lang="fr-FR" sz="1100" b="1" i="0" dirty="0">
              <a:solidFill>
                <a:schemeClr val="bg2">
                  <a:lumMod val="75000"/>
                </a:schemeClr>
              </a:solidFill>
              <a:effectLst/>
              <a:latin typeface="+mj-lt"/>
            </a:endParaRPr>
          </a:p>
          <a:p>
            <a:pPr marL="171450" indent="-171450" algn="l">
              <a:buFont typeface="Wingdings" panose="05000000000000000000" pitchFamily="2" charset="2"/>
              <a:buChar char="v"/>
            </a:pPr>
            <a:r>
              <a:rPr lang="fr-FR" sz="1100" b="1" i="0" dirty="0">
                <a:solidFill>
                  <a:schemeClr val="bg2">
                    <a:lumMod val="75000"/>
                  </a:schemeClr>
                </a:solidFill>
                <a:effectLst/>
                <a:latin typeface="+mj-lt"/>
              </a:rPr>
              <a:t>Selon  une  fréquence  choisie  par  l’utilisateur,  l’outil  enverra  un  e-mail récapitulatif des dernières mentions trouvées</a:t>
            </a:r>
          </a:p>
          <a:p>
            <a:pPr marL="171450" indent="-171450" algn="l">
              <a:buFont typeface="Wingdings" panose="05000000000000000000" pitchFamily="2" charset="2"/>
              <a:buChar char="v"/>
            </a:pPr>
            <a:endParaRPr lang="fr-FR" sz="1100" b="1" dirty="0">
              <a:solidFill>
                <a:schemeClr val="bg2">
                  <a:lumMod val="75000"/>
                </a:schemeClr>
              </a:solidFill>
              <a:latin typeface="+mj-lt"/>
            </a:endParaRPr>
          </a:p>
          <a:p>
            <a:pPr marL="171450" indent="-171450" algn="l">
              <a:buFont typeface="Wingdings" panose="05000000000000000000" pitchFamily="2" charset="2"/>
              <a:buChar char="v"/>
            </a:pPr>
            <a:r>
              <a:rPr lang="fr-FR" sz="1100" b="1" i="0" dirty="0">
                <a:solidFill>
                  <a:schemeClr val="bg2">
                    <a:lumMod val="75000"/>
                  </a:schemeClr>
                </a:solidFill>
                <a:effectLst/>
                <a:latin typeface="+mj-lt"/>
              </a:rPr>
              <a:t>Les internautes sont très loquaces sur Internet concernant les produits/services qu’ils consomment</a:t>
            </a:r>
          </a:p>
          <a:p>
            <a:pPr marL="171450" indent="-171450" algn="l">
              <a:buFont typeface="Wingdings" panose="05000000000000000000" pitchFamily="2" charset="2"/>
              <a:buChar char="v"/>
            </a:pPr>
            <a:endParaRPr lang="fr-FR" sz="1100" b="1" i="0" dirty="0">
              <a:solidFill>
                <a:schemeClr val="bg2">
                  <a:lumMod val="75000"/>
                </a:schemeClr>
              </a:solidFill>
              <a:effectLst/>
              <a:latin typeface="+mj-lt"/>
            </a:endParaRPr>
          </a:p>
          <a:p>
            <a:pPr marL="171450" indent="-171450" algn="l">
              <a:buFont typeface="Wingdings" panose="05000000000000000000" pitchFamily="2" charset="2"/>
              <a:buChar char="v"/>
            </a:pPr>
            <a:r>
              <a:rPr lang="fr-FR" sz="1100" b="1" i="0" dirty="0">
                <a:solidFill>
                  <a:schemeClr val="bg2">
                    <a:lumMod val="75000"/>
                  </a:schemeClr>
                </a:solidFill>
                <a:effectLst/>
                <a:latin typeface="+mj-lt"/>
              </a:rPr>
              <a:t>Du point de vue d’une marque, il est donc important d’être informé  lorsqu’une  personne  parle  de  celle-ci,  afin  d’intervenir  en  cas  de commentaires  négatifs.  Les  internautes  ne  vous  contacteront  pas  forcément directement sur votre site ou vos réseaux sociaux, ils peuvent très bien choisir de  se  rendre  sur  des  forums  tels  que  CommentCaMarche.net  ou LesArnaques.com</a:t>
            </a:r>
          </a:p>
          <a:p>
            <a:pPr marL="171450" indent="-171450" algn="l">
              <a:buFont typeface="Wingdings" panose="05000000000000000000" pitchFamily="2" charset="2"/>
              <a:buChar char="v"/>
            </a:pPr>
            <a:endParaRPr lang="fr-FR" sz="1100" b="1" i="0" dirty="0">
              <a:solidFill>
                <a:schemeClr val="bg2">
                  <a:lumMod val="75000"/>
                </a:schemeClr>
              </a:solidFill>
              <a:effectLst/>
              <a:latin typeface="+mj-lt"/>
            </a:endParaRPr>
          </a:p>
          <a:p>
            <a:pPr marL="171450" indent="-171450" algn="l">
              <a:buFont typeface="Wingdings" panose="05000000000000000000" pitchFamily="2" charset="2"/>
              <a:buChar char="v"/>
            </a:pPr>
            <a:r>
              <a:rPr lang="fr-FR" sz="1100" b="1" i="0" dirty="0">
                <a:solidFill>
                  <a:schemeClr val="bg2">
                    <a:lumMod val="75000"/>
                  </a:schemeClr>
                </a:solidFill>
                <a:effectLst/>
                <a:latin typeface="+mj-lt"/>
              </a:rPr>
              <a:t>Vous devrez alors être en mesure d’intervenir au plus vite, et Google </a:t>
            </a:r>
            <a:r>
              <a:rPr lang="fr-FR" sz="1100" b="1" i="0" dirty="0" err="1">
                <a:solidFill>
                  <a:schemeClr val="bg2">
                    <a:lumMod val="75000"/>
                  </a:schemeClr>
                </a:solidFill>
                <a:effectLst/>
                <a:latin typeface="+mj-lt"/>
              </a:rPr>
              <a:t>Alerts</a:t>
            </a:r>
            <a:r>
              <a:rPr lang="fr-FR" sz="1100" b="1" i="0" dirty="0">
                <a:solidFill>
                  <a:schemeClr val="bg2">
                    <a:lumMod val="75000"/>
                  </a:schemeClr>
                </a:solidFill>
                <a:effectLst/>
                <a:latin typeface="+mj-lt"/>
              </a:rPr>
              <a:t> peut être un bon outil pour cela</a:t>
            </a:r>
          </a:p>
        </p:txBody>
      </p:sp>
    </p:spTree>
    <p:extLst>
      <p:ext uri="{BB962C8B-B14F-4D97-AF65-F5344CB8AC3E}">
        <p14:creationId xmlns:p14="http://schemas.microsoft.com/office/powerpoint/2010/main" val="24632119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54"/>
        <p:cNvGrpSpPr/>
        <p:nvPr/>
      </p:nvGrpSpPr>
      <p:grpSpPr>
        <a:xfrm>
          <a:off x="0" y="0"/>
          <a:ext cx="0" cy="0"/>
          <a:chOff x="0" y="0"/>
          <a:chExt cx="0" cy="0"/>
        </a:xfrm>
      </p:grpSpPr>
      <p:sp>
        <p:nvSpPr>
          <p:cNvPr id="7" name="Google Shape;1055;p27">
            <a:extLst>
              <a:ext uri="{FF2B5EF4-FFF2-40B4-BE49-F238E27FC236}">
                <a16:creationId xmlns:a16="http://schemas.microsoft.com/office/drawing/2014/main" id="{4ECAF85B-81DE-2447-F7A9-3DBDCED35A74}"/>
              </a:ext>
            </a:extLst>
          </p:cNvPr>
          <p:cNvSpPr txBox="1">
            <a:spLocks/>
          </p:cNvSpPr>
          <p:nvPr/>
        </p:nvSpPr>
        <p:spPr>
          <a:xfrm>
            <a:off x="453148" y="390256"/>
            <a:ext cx="8237700" cy="218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RPr/>
            </a:defPPr>
            <a:lvl1pPr algn="ctr">
              <a:buClr>
                <a:schemeClr val="dk1"/>
              </a:buClr>
              <a:buSzPts val="2400"/>
              <a:buFont typeface="Fira Sans Extra Condensed SemiBold"/>
              <a:buNone/>
              <a:defRPr sz="2400">
                <a:solidFill>
                  <a:schemeClr val="bg2">
                    <a:lumMod val="75000"/>
                  </a:schemeClr>
                </a:solidFill>
                <a:latin typeface="Fira Sans Extra Condensed SemiBold"/>
                <a:ea typeface="Fira Sans Extra Condensed SemiBold"/>
                <a:cs typeface="Fira Sans Extra Condensed SemiBold"/>
              </a:defRPr>
            </a:lvl1pPr>
            <a:lvl2pPr algn="ctr">
              <a:spcBef>
                <a:spcPts val="1600"/>
              </a:spcBef>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2pPr>
            <a:lvl3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3pPr>
            <a:lvl4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4pPr>
            <a:lvl5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5pPr>
            <a:lvl6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6pPr>
            <a:lvl7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7pPr>
            <a:lvl8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8pPr>
            <a:lvl9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9pPr>
          </a:lstStyle>
          <a:p>
            <a:r>
              <a:rPr lang="en-US" sz="2800" dirty="0" err="1">
                <a:solidFill>
                  <a:schemeClr val="bg2">
                    <a:lumMod val="50000"/>
                  </a:schemeClr>
                </a:solidFill>
              </a:rPr>
              <a:t>Taux</a:t>
            </a:r>
            <a:r>
              <a:rPr lang="en-US" sz="2800" dirty="0">
                <a:solidFill>
                  <a:schemeClr val="bg2">
                    <a:lumMod val="50000"/>
                  </a:schemeClr>
                </a:solidFill>
              </a:rPr>
              <a:t> de </a:t>
            </a:r>
            <a:r>
              <a:rPr lang="en-US" sz="2800" dirty="0" err="1">
                <a:solidFill>
                  <a:schemeClr val="bg2">
                    <a:lumMod val="50000"/>
                  </a:schemeClr>
                </a:solidFill>
              </a:rPr>
              <a:t>croissance</a:t>
            </a:r>
            <a:r>
              <a:rPr lang="en-US" sz="2800" dirty="0">
                <a:solidFill>
                  <a:schemeClr val="bg2">
                    <a:lumMod val="50000"/>
                  </a:schemeClr>
                </a:solidFill>
              </a:rPr>
              <a:t> du public</a:t>
            </a:r>
          </a:p>
        </p:txBody>
      </p:sp>
      <p:sp>
        <p:nvSpPr>
          <p:cNvPr id="3" name="ZoneTexte 2">
            <a:extLst>
              <a:ext uri="{FF2B5EF4-FFF2-40B4-BE49-F238E27FC236}">
                <a16:creationId xmlns:a16="http://schemas.microsoft.com/office/drawing/2014/main" id="{FC04228D-4F98-FE1E-F180-24E2B541869E}"/>
              </a:ext>
            </a:extLst>
          </p:cNvPr>
          <p:cNvSpPr txBox="1"/>
          <p:nvPr/>
        </p:nvSpPr>
        <p:spPr>
          <a:xfrm>
            <a:off x="883858" y="810012"/>
            <a:ext cx="7376279" cy="2677656"/>
          </a:xfrm>
          <a:prstGeom prst="rect">
            <a:avLst/>
          </a:prstGeom>
          <a:noFill/>
        </p:spPr>
        <p:txBody>
          <a:bodyPr wrap="square">
            <a:spAutoFit/>
          </a:bodyPr>
          <a:lstStyle/>
          <a:p>
            <a:pPr marL="171450" indent="-171450" algn="l">
              <a:buFont typeface="Wingdings" panose="05000000000000000000" pitchFamily="2" charset="2"/>
              <a:buChar char="v"/>
            </a:pPr>
            <a:r>
              <a:rPr lang="fr-FR" sz="1200" b="1" i="0" dirty="0">
                <a:solidFill>
                  <a:schemeClr val="bg2">
                    <a:lumMod val="75000"/>
                  </a:schemeClr>
                </a:solidFill>
                <a:effectLst/>
                <a:latin typeface="+mj-lt"/>
              </a:rPr>
              <a:t>Le taux de croissance du public mesure le nombre de</a:t>
            </a:r>
            <a:r>
              <a:rPr lang="fr-FR" sz="1200" b="1" u="sng" dirty="0">
                <a:solidFill>
                  <a:schemeClr val="bg2">
                    <a:lumMod val="75000"/>
                  </a:schemeClr>
                </a:solidFill>
                <a:latin typeface="+mj-lt"/>
              </a:rPr>
              <a:t> </a:t>
            </a:r>
            <a:r>
              <a:rPr lang="fr-FR" sz="1200" b="1" i="0" u="sng" dirty="0">
                <a:solidFill>
                  <a:schemeClr val="bg2">
                    <a:lumMod val="50000"/>
                  </a:schemeClr>
                </a:solidFill>
                <a:effectLst/>
                <a:latin typeface="+mj-lt"/>
                <a:hlinkClick r:id="rId3">
                  <a:extLst>
                    <a:ext uri="{A12FA001-AC4F-418D-AE19-62706E023703}">
                      <ahyp:hlinkClr xmlns:ahyp="http://schemas.microsoft.com/office/drawing/2018/hyperlinkcolor" val="tx"/>
                    </a:ext>
                  </a:extLst>
                </a:hlinkClick>
              </a:rPr>
              <a:t>nouveaux abonnés</a:t>
            </a:r>
            <a:r>
              <a:rPr lang="fr-FR" sz="1200" b="1" i="0" dirty="0">
                <a:solidFill>
                  <a:schemeClr val="bg2">
                    <a:lumMod val="50000"/>
                  </a:schemeClr>
                </a:solidFill>
                <a:effectLst/>
                <a:latin typeface="+mj-lt"/>
              </a:rPr>
              <a:t> </a:t>
            </a:r>
            <a:r>
              <a:rPr lang="fr-FR" sz="1200" b="1" i="0" dirty="0">
                <a:solidFill>
                  <a:schemeClr val="bg2">
                    <a:lumMod val="75000"/>
                  </a:schemeClr>
                </a:solidFill>
                <a:effectLst/>
                <a:latin typeface="+mj-lt"/>
              </a:rPr>
              <a:t>que votre marque parvient à séduire sur les médias sociaux sur une période donnée</a:t>
            </a:r>
          </a:p>
          <a:p>
            <a:pPr marL="171450" indent="-171450" algn="l">
              <a:buFont typeface="Wingdings" panose="05000000000000000000" pitchFamily="2" charset="2"/>
              <a:buChar char="v"/>
            </a:pPr>
            <a:endParaRPr lang="fr-FR" sz="1200" b="1" i="0" dirty="0">
              <a:solidFill>
                <a:schemeClr val="bg2">
                  <a:lumMod val="75000"/>
                </a:schemeClr>
              </a:solidFill>
              <a:effectLst/>
              <a:latin typeface="+mj-lt"/>
            </a:endParaRPr>
          </a:p>
          <a:p>
            <a:pPr marL="171450" indent="-171450" algn="l">
              <a:buFont typeface="Wingdings" panose="05000000000000000000" pitchFamily="2" charset="2"/>
              <a:buChar char="v"/>
            </a:pPr>
            <a:r>
              <a:rPr lang="fr-FR" sz="1200" b="1" i="0" dirty="0">
                <a:solidFill>
                  <a:schemeClr val="bg2">
                    <a:lumMod val="75000"/>
                  </a:schemeClr>
                </a:solidFill>
                <a:effectLst/>
                <a:latin typeface="+mj-lt"/>
              </a:rPr>
              <a:t>Il ne s’agit pas d’un simple comptage des nouveaux abonnés, mais d’une mesure du nombre de nouveaux abonnés sous forme de pourcentage de votre public total. Lorsque vous débutez, il suffit ainsi d’engranger 10 ou 100 nouveaux abonnés par mois pour atteindre un taux de croissance élevé</a:t>
            </a:r>
          </a:p>
          <a:p>
            <a:pPr marL="171450" indent="-171450" algn="l">
              <a:buFont typeface="Wingdings" panose="05000000000000000000" pitchFamily="2" charset="2"/>
              <a:buChar char="v"/>
            </a:pPr>
            <a:endParaRPr lang="fr-FR" sz="1200" b="1" i="0" dirty="0">
              <a:solidFill>
                <a:schemeClr val="bg2">
                  <a:lumMod val="75000"/>
                </a:schemeClr>
              </a:solidFill>
              <a:effectLst/>
              <a:latin typeface="+mj-lt"/>
            </a:endParaRPr>
          </a:p>
          <a:p>
            <a:pPr marL="171450" indent="-171450" algn="l">
              <a:buFont typeface="Wingdings" panose="05000000000000000000" pitchFamily="2" charset="2"/>
              <a:buChar char="v"/>
            </a:pPr>
            <a:r>
              <a:rPr lang="fr-FR" sz="1200" b="1" i="0" dirty="0">
                <a:solidFill>
                  <a:schemeClr val="bg2">
                    <a:lumMod val="75000"/>
                  </a:schemeClr>
                </a:solidFill>
                <a:effectLst/>
                <a:latin typeface="+mj-lt"/>
              </a:rPr>
              <a:t>En revanche, une fois votre présence bien établie, vous devrez accélérer la cadence pour maintenir votre taux</a:t>
            </a:r>
          </a:p>
          <a:p>
            <a:pPr marL="171450" indent="-171450" algn="l">
              <a:buFont typeface="Wingdings" panose="05000000000000000000" pitchFamily="2" charset="2"/>
              <a:buChar char="v"/>
            </a:pPr>
            <a:endParaRPr lang="fr-FR" sz="1200" b="1" i="0" dirty="0">
              <a:solidFill>
                <a:schemeClr val="bg2">
                  <a:lumMod val="75000"/>
                </a:schemeClr>
              </a:solidFill>
              <a:effectLst/>
              <a:latin typeface="+mj-lt"/>
            </a:endParaRPr>
          </a:p>
          <a:p>
            <a:pPr marL="171450" indent="-171450" algn="l">
              <a:buFont typeface="Wingdings" panose="05000000000000000000" pitchFamily="2" charset="2"/>
              <a:buChar char="v"/>
            </a:pPr>
            <a:r>
              <a:rPr lang="fr-FR" sz="1200" b="1" i="0" dirty="0">
                <a:solidFill>
                  <a:schemeClr val="bg2">
                    <a:lumMod val="75000"/>
                  </a:schemeClr>
                </a:solidFill>
                <a:effectLst/>
                <a:latin typeface="+mj-lt"/>
              </a:rPr>
              <a:t>Pour calculer le taux de croissance de votre public, suivez le nombre net de nouveaux abonnés (sur chaque plateforme) sur une période d’analyse. Divisez ensuite le nombre obtenu par votre public total (sur chaque plateforme) et multipliez-le par 100</a:t>
            </a:r>
          </a:p>
        </p:txBody>
      </p:sp>
      <p:pic>
        <p:nvPicPr>
          <p:cNvPr id="5" name="Image 4">
            <a:extLst>
              <a:ext uri="{FF2B5EF4-FFF2-40B4-BE49-F238E27FC236}">
                <a16:creationId xmlns:a16="http://schemas.microsoft.com/office/drawing/2014/main" id="{E146114E-A042-D1FC-8563-8253A8887636}"/>
              </a:ext>
            </a:extLst>
          </p:cNvPr>
          <p:cNvPicPr>
            <a:picLocks noChangeAspect="1"/>
          </p:cNvPicPr>
          <p:nvPr/>
        </p:nvPicPr>
        <p:blipFill>
          <a:blip r:embed="rId4"/>
          <a:stretch>
            <a:fillRect/>
          </a:stretch>
        </p:blipFill>
        <p:spPr>
          <a:xfrm>
            <a:off x="2285997" y="3521958"/>
            <a:ext cx="4572000" cy="1038225"/>
          </a:xfrm>
          <a:prstGeom prst="rect">
            <a:avLst/>
          </a:prstGeom>
        </p:spPr>
      </p:pic>
      <p:sp>
        <p:nvSpPr>
          <p:cNvPr id="8" name="ZoneTexte 7">
            <a:extLst>
              <a:ext uri="{FF2B5EF4-FFF2-40B4-BE49-F238E27FC236}">
                <a16:creationId xmlns:a16="http://schemas.microsoft.com/office/drawing/2014/main" id="{3988C0FE-BED8-4935-8FA3-46434FB1235D}"/>
              </a:ext>
            </a:extLst>
          </p:cNvPr>
          <p:cNvSpPr txBox="1"/>
          <p:nvPr/>
        </p:nvSpPr>
        <p:spPr>
          <a:xfrm>
            <a:off x="883858" y="4797534"/>
            <a:ext cx="1724259" cy="276999"/>
          </a:xfrm>
          <a:prstGeom prst="rect">
            <a:avLst/>
          </a:prstGeom>
          <a:noFill/>
        </p:spPr>
        <p:txBody>
          <a:bodyPr wrap="square">
            <a:spAutoFit/>
          </a:bodyPr>
          <a:lstStyle/>
          <a:p>
            <a:pPr algn="l"/>
            <a:r>
              <a:rPr lang="fr-FR" sz="1200" b="1" i="1" dirty="0">
                <a:solidFill>
                  <a:schemeClr val="bg2">
                    <a:lumMod val="50000"/>
                  </a:schemeClr>
                </a:solidFill>
                <a:effectLst/>
                <a:latin typeface="+mj-lt"/>
              </a:rPr>
              <a:t>Source : </a:t>
            </a:r>
            <a:r>
              <a:rPr lang="fr-FR" sz="1200" b="1" i="1" dirty="0" err="1">
                <a:solidFill>
                  <a:schemeClr val="bg2">
                    <a:lumMod val="50000"/>
                  </a:schemeClr>
                </a:solidFill>
                <a:effectLst/>
                <a:latin typeface="+mj-lt"/>
              </a:rPr>
              <a:t>Hootsuite</a:t>
            </a:r>
            <a:endParaRPr lang="fr-FR" sz="1200" b="1" i="1" dirty="0">
              <a:solidFill>
                <a:schemeClr val="bg2">
                  <a:lumMod val="50000"/>
                </a:schemeClr>
              </a:solidFill>
              <a:effectLst/>
              <a:latin typeface="+mj-lt"/>
            </a:endParaRPr>
          </a:p>
        </p:txBody>
      </p:sp>
    </p:spTree>
    <p:extLst>
      <p:ext uri="{BB962C8B-B14F-4D97-AF65-F5344CB8AC3E}">
        <p14:creationId xmlns:p14="http://schemas.microsoft.com/office/powerpoint/2010/main" val="158735071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1154"/>
        <p:cNvGrpSpPr/>
        <p:nvPr/>
      </p:nvGrpSpPr>
      <p:grpSpPr>
        <a:xfrm>
          <a:off x="0" y="0"/>
          <a:ext cx="0" cy="0"/>
          <a:chOff x="0" y="0"/>
          <a:chExt cx="0" cy="0"/>
        </a:xfrm>
      </p:grpSpPr>
      <p:sp>
        <p:nvSpPr>
          <p:cNvPr id="7" name="Google Shape;1055;p27">
            <a:extLst>
              <a:ext uri="{FF2B5EF4-FFF2-40B4-BE49-F238E27FC236}">
                <a16:creationId xmlns:a16="http://schemas.microsoft.com/office/drawing/2014/main" id="{4ECAF85B-81DE-2447-F7A9-3DBDCED35A74}"/>
              </a:ext>
            </a:extLst>
          </p:cNvPr>
          <p:cNvSpPr txBox="1">
            <a:spLocks/>
          </p:cNvSpPr>
          <p:nvPr/>
        </p:nvSpPr>
        <p:spPr>
          <a:xfrm>
            <a:off x="453147" y="528277"/>
            <a:ext cx="8237700" cy="218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RPr/>
            </a:defPPr>
            <a:lvl1pPr algn="ctr">
              <a:buClr>
                <a:schemeClr val="dk1"/>
              </a:buClr>
              <a:buSzPts val="2400"/>
              <a:buFont typeface="Fira Sans Extra Condensed SemiBold"/>
              <a:buNone/>
              <a:defRPr sz="2400">
                <a:solidFill>
                  <a:schemeClr val="bg2">
                    <a:lumMod val="75000"/>
                  </a:schemeClr>
                </a:solidFill>
                <a:latin typeface="Fira Sans Extra Condensed SemiBold"/>
                <a:ea typeface="Fira Sans Extra Condensed SemiBold"/>
                <a:cs typeface="Fira Sans Extra Condensed SemiBold"/>
              </a:defRPr>
            </a:lvl1pPr>
            <a:lvl2pPr algn="ctr">
              <a:spcBef>
                <a:spcPts val="1600"/>
              </a:spcBef>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2pPr>
            <a:lvl3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3pPr>
            <a:lvl4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4pPr>
            <a:lvl5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5pPr>
            <a:lvl6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6pPr>
            <a:lvl7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7pPr>
            <a:lvl8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8pPr>
            <a:lvl9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9pPr>
          </a:lstStyle>
          <a:p>
            <a:r>
              <a:rPr lang="en-US" sz="2800" dirty="0">
                <a:solidFill>
                  <a:schemeClr val="bg2">
                    <a:lumMod val="50000"/>
                  </a:schemeClr>
                </a:solidFill>
              </a:rPr>
              <a:t>GOOGLE ALERTS : Etapes</a:t>
            </a:r>
          </a:p>
        </p:txBody>
      </p:sp>
      <p:sp>
        <p:nvSpPr>
          <p:cNvPr id="3" name="ZoneTexte 2">
            <a:extLst>
              <a:ext uri="{FF2B5EF4-FFF2-40B4-BE49-F238E27FC236}">
                <a16:creationId xmlns:a16="http://schemas.microsoft.com/office/drawing/2014/main" id="{FC04228D-4F98-FE1E-F180-24E2B541869E}"/>
              </a:ext>
            </a:extLst>
          </p:cNvPr>
          <p:cNvSpPr txBox="1"/>
          <p:nvPr/>
        </p:nvSpPr>
        <p:spPr>
          <a:xfrm>
            <a:off x="1162276" y="1041437"/>
            <a:ext cx="6819441" cy="3416320"/>
          </a:xfrm>
          <a:prstGeom prst="rect">
            <a:avLst/>
          </a:prstGeom>
          <a:noFill/>
        </p:spPr>
        <p:txBody>
          <a:bodyPr wrap="square">
            <a:spAutoFit/>
          </a:bodyPr>
          <a:lstStyle/>
          <a:p>
            <a:pPr marL="228600" indent="-228600" algn="l">
              <a:buFont typeface="+mj-lt"/>
              <a:buAutoNum type="arabicPeriod"/>
            </a:pPr>
            <a:r>
              <a:rPr lang="fr-FR" sz="1200" b="1" i="0" dirty="0">
                <a:solidFill>
                  <a:schemeClr val="bg2">
                    <a:lumMod val="75000"/>
                  </a:schemeClr>
                </a:solidFill>
                <a:effectLst/>
                <a:latin typeface="+mj-lt"/>
              </a:rPr>
              <a:t>Rendez-vous  sur  </a:t>
            </a:r>
            <a:r>
              <a:rPr lang="fr-FR" sz="1200" b="1" i="0" dirty="0">
                <a:solidFill>
                  <a:schemeClr val="tx1"/>
                </a:solidFill>
                <a:effectLst/>
                <a:latin typeface="+mj-lt"/>
                <a:hlinkClick r:id="rId3"/>
              </a:rPr>
              <a:t>www.google.fr/alerts</a:t>
            </a:r>
            <a:r>
              <a:rPr lang="fr-FR" sz="1200" b="1" i="0" dirty="0">
                <a:solidFill>
                  <a:schemeClr val="bg2">
                    <a:lumMod val="75000"/>
                  </a:schemeClr>
                </a:solidFill>
                <a:effectLst/>
                <a:latin typeface="+mj-lt"/>
              </a:rPr>
              <a:t>,  puis  définissez  le  nom  de  votre première alerte. Celle-ci pourra être composée d’un ou de plusieurs mots-clés</a:t>
            </a:r>
          </a:p>
          <a:p>
            <a:pPr marL="228600" indent="-228600" algn="l">
              <a:buFont typeface="+mj-lt"/>
              <a:buAutoNum type="arabicPeriod"/>
            </a:pPr>
            <a:endParaRPr lang="fr-FR" sz="1200" b="1" i="0" dirty="0">
              <a:solidFill>
                <a:schemeClr val="bg2">
                  <a:lumMod val="75000"/>
                </a:schemeClr>
              </a:solidFill>
              <a:effectLst/>
              <a:latin typeface="+mj-lt"/>
            </a:endParaRPr>
          </a:p>
          <a:p>
            <a:pPr marL="228600" indent="-228600" algn="l">
              <a:buFont typeface="+mj-lt"/>
              <a:buAutoNum type="arabicPeriod"/>
            </a:pPr>
            <a:r>
              <a:rPr lang="fr-FR" sz="1200" b="1" i="0" dirty="0">
                <a:solidFill>
                  <a:schemeClr val="bg2">
                    <a:lumMod val="75000"/>
                  </a:schemeClr>
                </a:solidFill>
                <a:effectLst/>
                <a:latin typeface="+mj-lt"/>
              </a:rPr>
              <a:t>Après  avoir  tapé  l’expression  de  votre  choix,  vous  aurez  un  aperçu  des résultats  de  veille  de  l’outil,  ce  qui  vous  permettra  de  savoir  si  celle-ci  est populaire ou non</a:t>
            </a:r>
          </a:p>
          <a:p>
            <a:pPr marL="228600" indent="-228600" algn="l">
              <a:buFont typeface="+mj-lt"/>
              <a:buAutoNum type="arabicPeriod"/>
            </a:pPr>
            <a:endParaRPr lang="fr-FR" sz="1200" b="1" i="0" dirty="0">
              <a:solidFill>
                <a:schemeClr val="bg2">
                  <a:lumMod val="75000"/>
                </a:schemeClr>
              </a:solidFill>
              <a:effectLst/>
              <a:latin typeface="+mj-lt"/>
            </a:endParaRPr>
          </a:p>
          <a:p>
            <a:pPr marL="228600" indent="-228600" algn="l">
              <a:buFont typeface="+mj-lt"/>
              <a:buAutoNum type="arabicPeriod"/>
            </a:pPr>
            <a:r>
              <a:rPr lang="fr-FR" sz="1200" b="1" i="0" dirty="0">
                <a:solidFill>
                  <a:schemeClr val="bg2">
                    <a:lumMod val="75000"/>
                  </a:schemeClr>
                </a:solidFill>
                <a:effectLst/>
                <a:latin typeface="+mj-lt"/>
              </a:rPr>
              <a:t>Ce ne doit pas forcément vous décourager de scanner en permanence un mot-clé, car l’outil recherche les contenus les plus frais (quelques jours passés). Il pourrait alors y en avoir dans les jours à venir</a:t>
            </a:r>
          </a:p>
          <a:p>
            <a:pPr marL="228600" indent="-228600" algn="l">
              <a:buFont typeface="+mj-lt"/>
              <a:buAutoNum type="arabicPeriod"/>
            </a:pPr>
            <a:endParaRPr lang="fr-FR" sz="1200" b="1" i="0" dirty="0">
              <a:solidFill>
                <a:schemeClr val="bg2">
                  <a:lumMod val="75000"/>
                </a:schemeClr>
              </a:solidFill>
              <a:effectLst/>
              <a:latin typeface="+mj-lt"/>
            </a:endParaRPr>
          </a:p>
          <a:p>
            <a:pPr marL="228600" indent="-228600" algn="l">
              <a:buFont typeface="+mj-lt"/>
              <a:buAutoNum type="arabicPeriod"/>
            </a:pPr>
            <a:r>
              <a:rPr lang="fr-FR" sz="1200" b="1" i="0" dirty="0">
                <a:solidFill>
                  <a:schemeClr val="bg2">
                    <a:lumMod val="75000"/>
                  </a:schemeClr>
                </a:solidFill>
                <a:effectLst/>
                <a:latin typeface="+mj-lt"/>
              </a:rPr>
              <a:t>Au moment de créer votre alerte, vous pourrez sélectionner :</a:t>
            </a:r>
          </a:p>
          <a:p>
            <a:pPr marL="228600" indent="-228600" algn="l">
              <a:buFont typeface="+mj-lt"/>
              <a:buAutoNum type="arabicPeriod"/>
            </a:pPr>
            <a:endParaRPr lang="fr-FR" sz="1200" b="1" i="0" dirty="0">
              <a:solidFill>
                <a:schemeClr val="bg2">
                  <a:lumMod val="75000"/>
                </a:schemeClr>
              </a:solidFill>
              <a:effectLst/>
              <a:latin typeface="+mj-lt"/>
            </a:endParaRPr>
          </a:p>
          <a:p>
            <a:pPr marL="171450" indent="-171450" algn="l">
              <a:buFont typeface="Arial" panose="020B0604020202020204" pitchFamily="34" charset="0"/>
              <a:buChar char="•"/>
            </a:pPr>
            <a:r>
              <a:rPr lang="fr-FR" sz="1200" b="1" dirty="0">
                <a:solidFill>
                  <a:schemeClr val="bg2">
                    <a:lumMod val="75000"/>
                  </a:schemeClr>
                </a:solidFill>
                <a:latin typeface="+mj-lt"/>
              </a:rPr>
              <a:t>L</a:t>
            </a:r>
            <a:r>
              <a:rPr lang="fr-FR" sz="1200" b="1" i="0" dirty="0">
                <a:solidFill>
                  <a:schemeClr val="bg2">
                    <a:lumMod val="75000"/>
                  </a:schemeClr>
                </a:solidFill>
                <a:effectLst/>
                <a:latin typeface="+mj-lt"/>
              </a:rPr>
              <a:t>a fréquence de réception d’alertes</a:t>
            </a:r>
          </a:p>
          <a:p>
            <a:pPr marL="171450" indent="-171450" algn="l">
              <a:buFont typeface="Arial" panose="020B0604020202020204" pitchFamily="34" charset="0"/>
              <a:buChar char="•"/>
            </a:pPr>
            <a:r>
              <a:rPr lang="fr-FR" sz="1200" b="1" dirty="0">
                <a:solidFill>
                  <a:schemeClr val="bg2">
                    <a:lumMod val="75000"/>
                  </a:schemeClr>
                </a:solidFill>
                <a:latin typeface="+mj-lt"/>
              </a:rPr>
              <a:t>L</a:t>
            </a:r>
            <a:r>
              <a:rPr lang="fr-FR" sz="1200" b="1" i="0" dirty="0">
                <a:solidFill>
                  <a:schemeClr val="bg2">
                    <a:lumMod val="75000"/>
                  </a:schemeClr>
                </a:solidFill>
                <a:effectLst/>
                <a:latin typeface="+mj-lt"/>
              </a:rPr>
              <a:t>es sources scannées</a:t>
            </a:r>
          </a:p>
          <a:p>
            <a:pPr marL="171450" indent="-171450" algn="l">
              <a:buFont typeface="Arial" panose="020B0604020202020204" pitchFamily="34" charset="0"/>
              <a:buChar char="•"/>
            </a:pPr>
            <a:r>
              <a:rPr lang="fr-FR" sz="1200" b="1" dirty="0">
                <a:solidFill>
                  <a:schemeClr val="bg2">
                    <a:lumMod val="75000"/>
                  </a:schemeClr>
                </a:solidFill>
                <a:latin typeface="+mj-lt"/>
              </a:rPr>
              <a:t>L</a:t>
            </a:r>
            <a:r>
              <a:rPr lang="fr-FR" sz="1200" b="1" i="0" dirty="0">
                <a:solidFill>
                  <a:schemeClr val="bg2">
                    <a:lumMod val="75000"/>
                  </a:schemeClr>
                </a:solidFill>
                <a:effectLst/>
                <a:latin typeface="+mj-lt"/>
              </a:rPr>
              <a:t>es langues scannées </a:t>
            </a:r>
          </a:p>
          <a:p>
            <a:pPr marL="171450" indent="-171450" algn="l">
              <a:buFont typeface="Arial" panose="020B0604020202020204" pitchFamily="34" charset="0"/>
              <a:buChar char="•"/>
            </a:pPr>
            <a:r>
              <a:rPr lang="fr-FR" sz="1200" b="1" dirty="0">
                <a:solidFill>
                  <a:schemeClr val="bg2">
                    <a:lumMod val="75000"/>
                  </a:schemeClr>
                </a:solidFill>
                <a:latin typeface="+mj-lt"/>
              </a:rPr>
              <a:t>L</a:t>
            </a:r>
            <a:r>
              <a:rPr lang="fr-FR" sz="1200" b="1" i="0" dirty="0">
                <a:solidFill>
                  <a:schemeClr val="bg2">
                    <a:lumMod val="75000"/>
                  </a:schemeClr>
                </a:solidFill>
                <a:effectLst/>
                <a:latin typeface="+mj-lt"/>
              </a:rPr>
              <a:t>es régions géographiques des résultats </a:t>
            </a:r>
          </a:p>
          <a:p>
            <a:pPr marL="171450" indent="-171450" algn="l">
              <a:buFont typeface="Arial" panose="020B0604020202020204" pitchFamily="34" charset="0"/>
              <a:buChar char="•"/>
            </a:pPr>
            <a:r>
              <a:rPr lang="fr-FR" sz="1200" b="1" dirty="0">
                <a:solidFill>
                  <a:schemeClr val="bg2">
                    <a:lumMod val="75000"/>
                  </a:schemeClr>
                </a:solidFill>
                <a:latin typeface="+mj-lt"/>
              </a:rPr>
              <a:t>L</a:t>
            </a:r>
            <a:r>
              <a:rPr lang="fr-FR" sz="1200" b="1" i="0" dirty="0">
                <a:solidFill>
                  <a:schemeClr val="bg2">
                    <a:lumMod val="75000"/>
                  </a:schemeClr>
                </a:solidFill>
                <a:effectLst/>
                <a:latin typeface="+mj-lt"/>
              </a:rPr>
              <a:t>e nombre de résultats (meilleurs ou tous les résultats)</a:t>
            </a:r>
          </a:p>
        </p:txBody>
      </p:sp>
    </p:spTree>
    <p:extLst>
      <p:ext uri="{BB962C8B-B14F-4D97-AF65-F5344CB8AC3E}">
        <p14:creationId xmlns:p14="http://schemas.microsoft.com/office/powerpoint/2010/main" val="196744323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1154"/>
        <p:cNvGrpSpPr/>
        <p:nvPr/>
      </p:nvGrpSpPr>
      <p:grpSpPr>
        <a:xfrm>
          <a:off x="0" y="0"/>
          <a:ext cx="0" cy="0"/>
          <a:chOff x="0" y="0"/>
          <a:chExt cx="0" cy="0"/>
        </a:xfrm>
      </p:grpSpPr>
      <p:sp>
        <p:nvSpPr>
          <p:cNvPr id="7" name="Google Shape;1055;p27">
            <a:extLst>
              <a:ext uri="{FF2B5EF4-FFF2-40B4-BE49-F238E27FC236}">
                <a16:creationId xmlns:a16="http://schemas.microsoft.com/office/drawing/2014/main" id="{4ECAF85B-81DE-2447-F7A9-3DBDCED35A74}"/>
              </a:ext>
            </a:extLst>
          </p:cNvPr>
          <p:cNvSpPr txBox="1">
            <a:spLocks/>
          </p:cNvSpPr>
          <p:nvPr/>
        </p:nvSpPr>
        <p:spPr>
          <a:xfrm>
            <a:off x="453150" y="352007"/>
            <a:ext cx="8237700" cy="218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RPr/>
            </a:defPPr>
            <a:lvl1pPr algn="ctr">
              <a:buClr>
                <a:schemeClr val="dk1"/>
              </a:buClr>
              <a:buSzPts val="2400"/>
              <a:buFont typeface="Fira Sans Extra Condensed SemiBold"/>
              <a:buNone/>
              <a:defRPr sz="2400">
                <a:solidFill>
                  <a:schemeClr val="bg2">
                    <a:lumMod val="75000"/>
                  </a:schemeClr>
                </a:solidFill>
                <a:latin typeface="Fira Sans Extra Condensed SemiBold"/>
                <a:ea typeface="Fira Sans Extra Condensed SemiBold"/>
                <a:cs typeface="Fira Sans Extra Condensed SemiBold"/>
              </a:defRPr>
            </a:lvl1pPr>
            <a:lvl2pPr algn="ctr">
              <a:spcBef>
                <a:spcPts val="1600"/>
              </a:spcBef>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2pPr>
            <a:lvl3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3pPr>
            <a:lvl4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4pPr>
            <a:lvl5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5pPr>
            <a:lvl6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6pPr>
            <a:lvl7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7pPr>
            <a:lvl8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8pPr>
            <a:lvl9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9pPr>
          </a:lstStyle>
          <a:p>
            <a:r>
              <a:rPr lang="en-US" sz="2800" dirty="0">
                <a:solidFill>
                  <a:schemeClr val="bg2">
                    <a:lumMod val="50000"/>
                  </a:schemeClr>
                </a:solidFill>
              </a:rPr>
              <a:t>GOOGLE ALERTS</a:t>
            </a:r>
          </a:p>
        </p:txBody>
      </p:sp>
      <p:pic>
        <p:nvPicPr>
          <p:cNvPr id="4" name="Image 3">
            <a:extLst>
              <a:ext uri="{FF2B5EF4-FFF2-40B4-BE49-F238E27FC236}">
                <a16:creationId xmlns:a16="http://schemas.microsoft.com/office/drawing/2014/main" id="{4DE4E6EA-1DFF-CD92-02F8-99EF6A83AB48}"/>
              </a:ext>
            </a:extLst>
          </p:cNvPr>
          <p:cNvPicPr>
            <a:picLocks noChangeAspect="1"/>
          </p:cNvPicPr>
          <p:nvPr/>
        </p:nvPicPr>
        <p:blipFill>
          <a:blip r:embed="rId3"/>
          <a:stretch>
            <a:fillRect/>
          </a:stretch>
        </p:blipFill>
        <p:spPr>
          <a:xfrm>
            <a:off x="2394762" y="694063"/>
            <a:ext cx="4354475" cy="4290840"/>
          </a:xfrm>
          <a:prstGeom prst="rect">
            <a:avLst/>
          </a:prstGeom>
        </p:spPr>
      </p:pic>
    </p:spTree>
    <p:extLst>
      <p:ext uri="{BB962C8B-B14F-4D97-AF65-F5344CB8AC3E}">
        <p14:creationId xmlns:p14="http://schemas.microsoft.com/office/powerpoint/2010/main" val="323674655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1720"/>
        <p:cNvGrpSpPr/>
        <p:nvPr/>
      </p:nvGrpSpPr>
      <p:grpSpPr>
        <a:xfrm>
          <a:off x="0" y="0"/>
          <a:ext cx="0" cy="0"/>
          <a:chOff x="0" y="0"/>
          <a:chExt cx="0" cy="0"/>
        </a:xfrm>
      </p:grpSpPr>
      <p:pic>
        <p:nvPicPr>
          <p:cNvPr id="15362" name="Picture 2" descr="Mention génère 5 000 leads en 5 mois grâce à HubSpot">
            <a:extLst>
              <a:ext uri="{FF2B5EF4-FFF2-40B4-BE49-F238E27FC236}">
                <a16:creationId xmlns:a16="http://schemas.microsoft.com/office/drawing/2014/main" id="{9C774006-1E19-6D42-075A-44E71C8BD2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9995" y="1807095"/>
            <a:ext cx="7844010" cy="15293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418665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1154"/>
        <p:cNvGrpSpPr/>
        <p:nvPr/>
      </p:nvGrpSpPr>
      <p:grpSpPr>
        <a:xfrm>
          <a:off x="0" y="0"/>
          <a:ext cx="0" cy="0"/>
          <a:chOff x="0" y="0"/>
          <a:chExt cx="0" cy="0"/>
        </a:xfrm>
      </p:grpSpPr>
      <p:sp>
        <p:nvSpPr>
          <p:cNvPr id="7" name="Google Shape;1055;p27">
            <a:extLst>
              <a:ext uri="{FF2B5EF4-FFF2-40B4-BE49-F238E27FC236}">
                <a16:creationId xmlns:a16="http://schemas.microsoft.com/office/drawing/2014/main" id="{4ECAF85B-81DE-2447-F7A9-3DBDCED35A74}"/>
              </a:ext>
            </a:extLst>
          </p:cNvPr>
          <p:cNvSpPr txBox="1">
            <a:spLocks/>
          </p:cNvSpPr>
          <p:nvPr/>
        </p:nvSpPr>
        <p:spPr>
          <a:xfrm>
            <a:off x="453147" y="172583"/>
            <a:ext cx="8237700" cy="218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RPr/>
            </a:defPPr>
            <a:lvl1pPr algn="ctr">
              <a:buClr>
                <a:schemeClr val="dk1"/>
              </a:buClr>
              <a:buSzPts val="2400"/>
              <a:buFont typeface="Fira Sans Extra Condensed SemiBold"/>
              <a:buNone/>
              <a:defRPr sz="2400">
                <a:solidFill>
                  <a:schemeClr val="bg2">
                    <a:lumMod val="75000"/>
                  </a:schemeClr>
                </a:solidFill>
                <a:latin typeface="Fira Sans Extra Condensed SemiBold"/>
                <a:ea typeface="Fira Sans Extra Condensed SemiBold"/>
                <a:cs typeface="Fira Sans Extra Condensed SemiBold"/>
              </a:defRPr>
            </a:lvl1pPr>
            <a:lvl2pPr algn="ctr">
              <a:spcBef>
                <a:spcPts val="1600"/>
              </a:spcBef>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2pPr>
            <a:lvl3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3pPr>
            <a:lvl4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4pPr>
            <a:lvl5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5pPr>
            <a:lvl6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6pPr>
            <a:lvl7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7pPr>
            <a:lvl8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8pPr>
            <a:lvl9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9pPr>
          </a:lstStyle>
          <a:p>
            <a:r>
              <a:rPr lang="en-US" sz="2800" dirty="0">
                <a:solidFill>
                  <a:schemeClr val="bg2">
                    <a:lumMod val="50000"/>
                  </a:schemeClr>
                </a:solidFill>
              </a:rPr>
              <a:t>MENTION</a:t>
            </a:r>
          </a:p>
        </p:txBody>
      </p:sp>
      <p:sp>
        <p:nvSpPr>
          <p:cNvPr id="3" name="ZoneTexte 2">
            <a:extLst>
              <a:ext uri="{FF2B5EF4-FFF2-40B4-BE49-F238E27FC236}">
                <a16:creationId xmlns:a16="http://schemas.microsoft.com/office/drawing/2014/main" id="{FC04228D-4F98-FE1E-F180-24E2B541869E}"/>
              </a:ext>
            </a:extLst>
          </p:cNvPr>
          <p:cNvSpPr txBox="1"/>
          <p:nvPr/>
        </p:nvSpPr>
        <p:spPr>
          <a:xfrm>
            <a:off x="1162276" y="494258"/>
            <a:ext cx="6819441" cy="4832092"/>
          </a:xfrm>
          <a:prstGeom prst="rect">
            <a:avLst/>
          </a:prstGeom>
          <a:noFill/>
          <a:effectLst>
            <a:softEdge rad="152400"/>
          </a:effectLst>
        </p:spPr>
        <p:txBody>
          <a:bodyPr wrap="square">
            <a:spAutoFit/>
          </a:bodyPr>
          <a:lstStyle/>
          <a:p>
            <a:pPr marL="171450" indent="-171450" algn="l">
              <a:buFont typeface="Wingdings" panose="05000000000000000000" pitchFamily="2" charset="2"/>
              <a:buChar char="v"/>
            </a:pPr>
            <a:r>
              <a:rPr lang="fr-FR" sz="1100" b="1" i="0" dirty="0">
                <a:solidFill>
                  <a:schemeClr val="bg2">
                    <a:lumMod val="75000"/>
                  </a:schemeClr>
                </a:solidFill>
                <a:effectLst/>
                <a:latin typeface="+mj-lt"/>
              </a:rPr>
              <a:t>Mention  est  un  outil  de  veille  digitale  qui  vous  aide  à</a:t>
            </a:r>
            <a:r>
              <a:rPr lang="fr-FR" sz="1100" b="1" dirty="0">
                <a:solidFill>
                  <a:schemeClr val="bg2">
                    <a:lumMod val="75000"/>
                  </a:schemeClr>
                </a:solidFill>
                <a:latin typeface="+mj-lt"/>
              </a:rPr>
              <a:t> </a:t>
            </a:r>
            <a:r>
              <a:rPr lang="fr-FR" sz="1100" b="1" i="0" dirty="0">
                <a:solidFill>
                  <a:schemeClr val="bg2">
                    <a:lumMod val="75000"/>
                  </a:schemeClr>
                </a:solidFill>
                <a:effectLst/>
                <a:latin typeface="+mj-lt"/>
              </a:rPr>
              <a:t>surveiller votre e-réputation et votre marché, sur le Web et</a:t>
            </a:r>
            <a:r>
              <a:rPr lang="fr-FR" sz="1100" b="1" dirty="0">
                <a:solidFill>
                  <a:schemeClr val="bg2">
                    <a:lumMod val="75000"/>
                  </a:schemeClr>
                </a:solidFill>
                <a:latin typeface="+mj-lt"/>
              </a:rPr>
              <a:t> </a:t>
            </a:r>
            <a:r>
              <a:rPr lang="fr-FR" sz="1100" b="1" i="0" dirty="0">
                <a:solidFill>
                  <a:schemeClr val="bg2">
                    <a:lumMod val="75000"/>
                  </a:schemeClr>
                </a:solidFill>
                <a:effectLst/>
                <a:latin typeface="+mj-lt"/>
              </a:rPr>
              <a:t>les  réseaux  sociaux.  L’utilisateur  peut  connaître  de  manière instantanée  ce  qui  se  dit  sur  sa  marque,  son  marché  et  ses concurrents</a:t>
            </a:r>
          </a:p>
          <a:p>
            <a:pPr marL="171450" indent="-171450" algn="l">
              <a:buFont typeface="Wingdings" panose="05000000000000000000" pitchFamily="2" charset="2"/>
              <a:buChar char="v"/>
            </a:pPr>
            <a:endParaRPr lang="fr-FR" sz="1100" b="1" i="0" dirty="0">
              <a:solidFill>
                <a:schemeClr val="bg2">
                  <a:lumMod val="75000"/>
                </a:schemeClr>
              </a:solidFill>
              <a:effectLst/>
              <a:latin typeface="+mj-lt"/>
            </a:endParaRPr>
          </a:p>
          <a:p>
            <a:pPr marL="171450" indent="-171450" algn="l">
              <a:buFont typeface="Wingdings" panose="05000000000000000000" pitchFamily="2" charset="2"/>
              <a:buChar char="v"/>
            </a:pPr>
            <a:r>
              <a:rPr lang="fr-FR" sz="1100" b="1" i="0" dirty="0">
                <a:solidFill>
                  <a:schemeClr val="bg2">
                    <a:lumMod val="75000"/>
                  </a:schemeClr>
                </a:solidFill>
                <a:effectLst/>
                <a:latin typeface="+mj-lt"/>
              </a:rPr>
              <a:t>Grâce à Mention, l’entreprise peut avoir une parfaite maîtrise de son e-réputation et bénéficier d’une veille sectorielle de</a:t>
            </a:r>
            <a:r>
              <a:rPr lang="fr-FR" sz="1100" b="1" dirty="0">
                <a:solidFill>
                  <a:schemeClr val="bg2">
                    <a:lumMod val="75000"/>
                  </a:schemeClr>
                </a:solidFill>
                <a:latin typeface="+mj-lt"/>
              </a:rPr>
              <a:t> </a:t>
            </a:r>
            <a:r>
              <a:rPr lang="fr-FR" sz="1100" b="1" i="0" dirty="0">
                <a:solidFill>
                  <a:schemeClr val="bg2">
                    <a:lumMod val="75000"/>
                  </a:schemeClr>
                </a:solidFill>
                <a:effectLst/>
                <a:latin typeface="+mj-lt"/>
              </a:rPr>
              <a:t>grande  qualité.  Pour  ce  faire,  l’utilisateur  doit  simplement</a:t>
            </a:r>
            <a:r>
              <a:rPr lang="fr-FR" sz="1100" b="1" dirty="0">
                <a:solidFill>
                  <a:schemeClr val="bg2">
                    <a:lumMod val="75000"/>
                  </a:schemeClr>
                </a:solidFill>
                <a:latin typeface="+mj-lt"/>
              </a:rPr>
              <a:t> </a:t>
            </a:r>
            <a:r>
              <a:rPr lang="fr-FR" sz="1100" b="1" i="0" dirty="0">
                <a:solidFill>
                  <a:schemeClr val="bg2">
                    <a:lumMod val="75000"/>
                  </a:schemeClr>
                </a:solidFill>
                <a:effectLst/>
                <a:latin typeface="+mj-lt"/>
              </a:rPr>
              <a:t>paramétrer  des  mots-clés  ou  des  expressions,  nommés «  Mention  »,  qui  seront  ensuite recherchés  par  l’outil  à travers  des  milliards  de  sources.  Les  recherches  peuvent même s’effectuer en 40 langues différentes</a:t>
            </a:r>
          </a:p>
          <a:p>
            <a:pPr marL="171450" indent="-171450" algn="l">
              <a:buFont typeface="Wingdings" panose="05000000000000000000" pitchFamily="2" charset="2"/>
              <a:buChar char="v"/>
            </a:pPr>
            <a:endParaRPr lang="fr-FR" sz="1100" b="1" i="0" dirty="0">
              <a:solidFill>
                <a:schemeClr val="bg2">
                  <a:lumMod val="75000"/>
                </a:schemeClr>
              </a:solidFill>
              <a:effectLst/>
              <a:latin typeface="+mj-lt"/>
            </a:endParaRPr>
          </a:p>
          <a:p>
            <a:pPr marL="171450" indent="-171450" algn="l">
              <a:buFont typeface="Wingdings" panose="05000000000000000000" pitchFamily="2" charset="2"/>
              <a:buChar char="v"/>
            </a:pPr>
            <a:r>
              <a:rPr lang="fr-FR" sz="1100" b="1" i="0" dirty="0">
                <a:solidFill>
                  <a:schemeClr val="bg2">
                    <a:lumMod val="75000"/>
                  </a:schemeClr>
                </a:solidFill>
                <a:effectLst/>
                <a:latin typeface="+mj-lt"/>
              </a:rPr>
              <a:t>Mention  est  un  outil  de  veille  essentiellement  destiné  aux  responsables marketing  et  </a:t>
            </a:r>
            <a:r>
              <a:rPr lang="fr-FR" sz="1100" b="1" i="0" dirty="0" err="1">
                <a:solidFill>
                  <a:schemeClr val="bg2">
                    <a:lumMod val="75000"/>
                  </a:schemeClr>
                </a:solidFill>
                <a:effectLst/>
                <a:latin typeface="+mj-lt"/>
              </a:rPr>
              <a:t>community</a:t>
            </a:r>
            <a:r>
              <a:rPr lang="fr-FR" sz="1100" b="1" i="0" dirty="0">
                <a:solidFill>
                  <a:schemeClr val="bg2">
                    <a:lumMod val="75000"/>
                  </a:schemeClr>
                </a:solidFill>
                <a:effectLst/>
                <a:latin typeface="+mj-lt"/>
              </a:rPr>
              <a:t>  managers.  Il  peut  être  aussi  bien  utilisé  par  un freelance, que par des entreprises ou des agences, pour surveiller leur marché et celui de leur client</a:t>
            </a:r>
          </a:p>
          <a:p>
            <a:pPr marL="171450" indent="-171450" algn="l">
              <a:buFont typeface="Wingdings" panose="05000000000000000000" pitchFamily="2" charset="2"/>
              <a:buChar char="v"/>
            </a:pPr>
            <a:endParaRPr lang="fr-FR" sz="1100" b="1" i="0" dirty="0">
              <a:solidFill>
                <a:schemeClr val="bg2">
                  <a:lumMod val="75000"/>
                </a:schemeClr>
              </a:solidFill>
              <a:effectLst/>
              <a:latin typeface="+mj-lt"/>
            </a:endParaRPr>
          </a:p>
          <a:p>
            <a:pPr marL="171450" indent="-171450" algn="l">
              <a:buFont typeface="Wingdings" panose="05000000000000000000" pitchFamily="2" charset="2"/>
              <a:buChar char="v"/>
            </a:pPr>
            <a:r>
              <a:rPr lang="fr-FR" sz="1100" b="1" i="0" dirty="0">
                <a:solidFill>
                  <a:schemeClr val="bg2">
                    <a:lumMod val="75000"/>
                  </a:schemeClr>
                </a:solidFill>
                <a:effectLst/>
                <a:latin typeface="+mj-lt"/>
              </a:rPr>
              <a:t>Dans tous les cas, Mention aide les professionnels à être  plus réactifs sur la toile et les réseaux sociaux. Il permet de mieux suivre les clients et d’anticiper sur les actions à mener sur le marché. L’objectif final est d’aider les utilisateurs à améliorer leur image sur Internet, tout en optimisant leur service-client</a:t>
            </a:r>
          </a:p>
          <a:p>
            <a:pPr marL="171450" indent="-171450" algn="l">
              <a:buFont typeface="Wingdings" panose="05000000000000000000" pitchFamily="2" charset="2"/>
              <a:buChar char="v"/>
            </a:pPr>
            <a:endParaRPr lang="fr-FR" sz="1100" b="1" i="0" dirty="0">
              <a:solidFill>
                <a:schemeClr val="bg2">
                  <a:lumMod val="75000"/>
                </a:schemeClr>
              </a:solidFill>
              <a:effectLst/>
              <a:latin typeface="+mj-lt"/>
            </a:endParaRPr>
          </a:p>
          <a:p>
            <a:pPr marL="171450" indent="-171450" algn="l">
              <a:buFont typeface="Wingdings" panose="05000000000000000000" pitchFamily="2" charset="2"/>
              <a:buChar char="v"/>
            </a:pPr>
            <a:r>
              <a:rPr lang="fr-FR" sz="1100" b="1" i="0" dirty="0">
                <a:solidFill>
                  <a:schemeClr val="bg2">
                    <a:lumMod val="75000"/>
                  </a:schemeClr>
                </a:solidFill>
                <a:effectLst/>
                <a:latin typeface="+mj-lt"/>
              </a:rPr>
              <a:t>Mention est une entreprise française, qui a vu le jour à Paris, il y a trois ans</a:t>
            </a:r>
          </a:p>
          <a:p>
            <a:pPr marL="171450" indent="-171450" algn="l">
              <a:buFont typeface="Wingdings" panose="05000000000000000000" pitchFamily="2" charset="2"/>
              <a:buChar char="v"/>
            </a:pPr>
            <a:endParaRPr lang="fr-FR" sz="1100" b="1" i="0" dirty="0">
              <a:solidFill>
                <a:schemeClr val="bg2">
                  <a:lumMod val="75000"/>
                </a:schemeClr>
              </a:solidFill>
              <a:effectLst/>
              <a:latin typeface="+mj-lt"/>
            </a:endParaRPr>
          </a:p>
          <a:p>
            <a:pPr marL="171450" indent="-171450" algn="l">
              <a:buFont typeface="Wingdings" panose="05000000000000000000" pitchFamily="2" charset="2"/>
              <a:buChar char="v"/>
            </a:pPr>
            <a:r>
              <a:rPr lang="fr-FR" sz="1100" b="1" i="0" dirty="0">
                <a:solidFill>
                  <a:schemeClr val="bg2">
                    <a:lumMod val="75000"/>
                  </a:schemeClr>
                </a:solidFill>
                <a:effectLst/>
                <a:latin typeface="+mj-lt"/>
              </a:rPr>
              <a:t>Face à l’impact que peut avoir Internet sur l’image des entreprises, l’outil a été développé  pour leur  fournir  un  moyen  efficace  de  connaître  les  informations postées  en  temps  réel  sur  elles.  Les  marques  et  entreprises  peuvent  alors entretenir plus facilement leur e-réputation</a:t>
            </a:r>
          </a:p>
          <a:p>
            <a:pPr algn="l"/>
            <a:endParaRPr lang="fr-FR" sz="1100" b="1" i="0" dirty="0">
              <a:solidFill>
                <a:schemeClr val="bg2">
                  <a:lumMod val="75000"/>
                </a:schemeClr>
              </a:solidFill>
              <a:effectLst/>
              <a:latin typeface="+mj-lt"/>
            </a:endParaRPr>
          </a:p>
          <a:p>
            <a:pPr marL="171450" indent="-171450" algn="l">
              <a:buFont typeface="Wingdings" panose="05000000000000000000" pitchFamily="2" charset="2"/>
              <a:buChar char="v"/>
            </a:pPr>
            <a:r>
              <a:rPr lang="fr-FR" sz="1100" b="1" i="0" dirty="0">
                <a:solidFill>
                  <a:schemeClr val="bg2">
                    <a:lumMod val="75000"/>
                  </a:schemeClr>
                </a:solidFill>
                <a:effectLst/>
                <a:latin typeface="+mj-lt"/>
              </a:rPr>
              <a:t>À l’heure actuelle, l’outil Mention est utilisé par plus de 350 000 entreprises dans le monde et ce, à travers plus de 125 pays</a:t>
            </a:r>
          </a:p>
        </p:txBody>
      </p:sp>
    </p:spTree>
    <p:extLst>
      <p:ext uri="{BB962C8B-B14F-4D97-AF65-F5344CB8AC3E}">
        <p14:creationId xmlns:p14="http://schemas.microsoft.com/office/powerpoint/2010/main" val="138029179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1154"/>
        <p:cNvGrpSpPr/>
        <p:nvPr/>
      </p:nvGrpSpPr>
      <p:grpSpPr>
        <a:xfrm>
          <a:off x="0" y="0"/>
          <a:ext cx="0" cy="0"/>
          <a:chOff x="0" y="0"/>
          <a:chExt cx="0" cy="0"/>
        </a:xfrm>
      </p:grpSpPr>
      <p:sp>
        <p:nvSpPr>
          <p:cNvPr id="7" name="Google Shape;1055;p27">
            <a:extLst>
              <a:ext uri="{FF2B5EF4-FFF2-40B4-BE49-F238E27FC236}">
                <a16:creationId xmlns:a16="http://schemas.microsoft.com/office/drawing/2014/main" id="{4ECAF85B-81DE-2447-F7A9-3DBDCED35A74}"/>
              </a:ext>
            </a:extLst>
          </p:cNvPr>
          <p:cNvSpPr txBox="1">
            <a:spLocks/>
          </p:cNvSpPr>
          <p:nvPr/>
        </p:nvSpPr>
        <p:spPr>
          <a:xfrm>
            <a:off x="453147" y="528277"/>
            <a:ext cx="8237700" cy="218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RPr/>
            </a:defPPr>
            <a:lvl1pPr algn="ctr">
              <a:buClr>
                <a:schemeClr val="dk1"/>
              </a:buClr>
              <a:buSzPts val="2400"/>
              <a:buFont typeface="Fira Sans Extra Condensed SemiBold"/>
              <a:buNone/>
              <a:defRPr sz="2400">
                <a:solidFill>
                  <a:schemeClr val="bg2">
                    <a:lumMod val="75000"/>
                  </a:schemeClr>
                </a:solidFill>
                <a:latin typeface="Fira Sans Extra Condensed SemiBold"/>
                <a:ea typeface="Fira Sans Extra Condensed SemiBold"/>
                <a:cs typeface="Fira Sans Extra Condensed SemiBold"/>
              </a:defRPr>
            </a:lvl1pPr>
            <a:lvl2pPr algn="ctr">
              <a:spcBef>
                <a:spcPts val="1600"/>
              </a:spcBef>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2pPr>
            <a:lvl3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3pPr>
            <a:lvl4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4pPr>
            <a:lvl5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5pPr>
            <a:lvl6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6pPr>
            <a:lvl7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7pPr>
            <a:lvl8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8pPr>
            <a:lvl9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9pPr>
          </a:lstStyle>
          <a:p>
            <a:r>
              <a:rPr lang="en-US" sz="2800" dirty="0">
                <a:solidFill>
                  <a:schemeClr val="bg2">
                    <a:lumMod val="50000"/>
                  </a:schemeClr>
                </a:solidFill>
              </a:rPr>
              <a:t>MENTION: Etapes</a:t>
            </a:r>
          </a:p>
        </p:txBody>
      </p:sp>
      <p:sp>
        <p:nvSpPr>
          <p:cNvPr id="3" name="ZoneTexte 2">
            <a:extLst>
              <a:ext uri="{FF2B5EF4-FFF2-40B4-BE49-F238E27FC236}">
                <a16:creationId xmlns:a16="http://schemas.microsoft.com/office/drawing/2014/main" id="{FC04228D-4F98-FE1E-F180-24E2B541869E}"/>
              </a:ext>
            </a:extLst>
          </p:cNvPr>
          <p:cNvSpPr txBox="1"/>
          <p:nvPr/>
        </p:nvSpPr>
        <p:spPr>
          <a:xfrm>
            <a:off x="1162276" y="1014237"/>
            <a:ext cx="6819441" cy="3600986"/>
          </a:xfrm>
          <a:prstGeom prst="rect">
            <a:avLst/>
          </a:prstGeom>
          <a:noFill/>
        </p:spPr>
        <p:txBody>
          <a:bodyPr wrap="square">
            <a:spAutoFit/>
          </a:bodyPr>
          <a:lstStyle/>
          <a:p>
            <a:pPr marL="228600" indent="-228600" algn="l">
              <a:buFont typeface="+mj-lt"/>
              <a:buAutoNum type="arabicPeriod"/>
            </a:pPr>
            <a:r>
              <a:rPr lang="fr-FR" sz="1200" b="1" i="0" dirty="0">
                <a:solidFill>
                  <a:schemeClr val="bg2">
                    <a:lumMod val="75000"/>
                  </a:schemeClr>
                </a:solidFill>
                <a:effectLst/>
                <a:latin typeface="+mj-lt"/>
              </a:rPr>
              <a:t>Avant de commencer à utiliser Mention, vous devez d’abord vous enregistrer sur le site </a:t>
            </a:r>
            <a:r>
              <a:rPr lang="fr-FR" sz="1200" b="1" i="0" dirty="0">
                <a:solidFill>
                  <a:schemeClr val="bg2">
                    <a:lumMod val="75000"/>
                  </a:schemeClr>
                </a:solidFill>
                <a:effectLst/>
                <a:latin typeface="+mj-lt"/>
                <a:hlinkClick r:id="rId3"/>
              </a:rPr>
              <a:t>https://mention.com/fr/</a:t>
            </a:r>
            <a:r>
              <a:rPr lang="fr-FR" sz="1200" b="1" i="0" dirty="0">
                <a:solidFill>
                  <a:schemeClr val="bg2">
                    <a:lumMod val="75000"/>
                  </a:schemeClr>
                </a:solidFill>
                <a:effectLst/>
                <a:latin typeface="+mj-lt"/>
              </a:rPr>
              <a:t>. Il vous faut ensuite renseigner un formulaire pour avoir accès à l’essai gratuit</a:t>
            </a:r>
          </a:p>
          <a:p>
            <a:pPr marL="228600" indent="-228600" algn="l">
              <a:buFont typeface="+mj-lt"/>
              <a:buAutoNum type="arabicPeriod"/>
            </a:pPr>
            <a:endParaRPr lang="fr-FR" sz="1200" b="1" i="0" dirty="0">
              <a:solidFill>
                <a:schemeClr val="bg2">
                  <a:lumMod val="75000"/>
                </a:schemeClr>
              </a:solidFill>
              <a:effectLst/>
              <a:latin typeface="+mj-lt"/>
            </a:endParaRPr>
          </a:p>
          <a:p>
            <a:pPr marL="228600" indent="-228600" algn="l">
              <a:buFont typeface="+mj-lt"/>
              <a:buAutoNum type="arabicPeriod"/>
            </a:pPr>
            <a:r>
              <a:rPr lang="fr-FR" sz="1200" b="1" i="0" dirty="0">
                <a:solidFill>
                  <a:schemeClr val="bg2">
                    <a:lumMod val="75000"/>
                  </a:schemeClr>
                </a:solidFill>
                <a:effectLst/>
                <a:latin typeface="+mj-lt"/>
              </a:rPr>
              <a:t>Une fois enregistré, Mention vous propose de créer votre première alerte</a:t>
            </a:r>
          </a:p>
          <a:p>
            <a:pPr marL="228600" indent="-228600" algn="l">
              <a:buFont typeface="+mj-lt"/>
              <a:buAutoNum type="arabicPeriod"/>
            </a:pPr>
            <a:endParaRPr lang="fr-FR" sz="1200" b="1" i="0" dirty="0">
              <a:solidFill>
                <a:schemeClr val="bg2">
                  <a:lumMod val="75000"/>
                </a:schemeClr>
              </a:solidFill>
              <a:effectLst/>
              <a:latin typeface="+mj-lt"/>
            </a:endParaRPr>
          </a:p>
          <a:p>
            <a:pPr marL="228600" indent="-228600" algn="l">
              <a:buFont typeface="+mj-lt"/>
              <a:buAutoNum type="arabicPeriod"/>
            </a:pPr>
            <a:r>
              <a:rPr lang="fr-FR" sz="1200" b="1" i="0" dirty="0">
                <a:solidFill>
                  <a:schemeClr val="bg2">
                    <a:lumMod val="75000"/>
                  </a:schemeClr>
                </a:solidFill>
                <a:effectLst/>
                <a:latin typeface="+mj-lt"/>
              </a:rPr>
              <a:t>Sélectionnez  le  type  d’alerte  que  vous  souhaitez  créer.  Si  l’outil  vous  le demande,  c’est  parce  que  les  paramètres  vont  être  différents  et  les  objectifs finaux également. Le fait de sélectionner minutieusement le type de « Mention » vous  permet  ensuite  d’obtenir  un  </a:t>
            </a:r>
            <a:r>
              <a:rPr lang="fr-FR" sz="1200" b="1" i="0" dirty="0" err="1">
                <a:solidFill>
                  <a:schemeClr val="bg2">
                    <a:lumMod val="75000"/>
                  </a:schemeClr>
                </a:solidFill>
                <a:effectLst/>
                <a:latin typeface="+mj-lt"/>
              </a:rPr>
              <a:t>reporting</a:t>
            </a:r>
            <a:r>
              <a:rPr lang="fr-FR" sz="1200" b="1" i="0" dirty="0">
                <a:solidFill>
                  <a:schemeClr val="bg2">
                    <a:lumMod val="75000"/>
                  </a:schemeClr>
                </a:solidFill>
                <a:effectLst/>
                <a:latin typeface="+mj-lt"/>
              </a:rPr>
              <a:t>  plus  précis  et  détaillé  concernant votre veille</a:t>
            </a:r>
          </a:p>
          <a:p>
            <a:pPr marL="228600" indent="-228600" algn="l">
              <a:buAutoNum type="arabicPeriod"/>
            </a:pPr>
            <a:endParaRPr lang="fr-FR" sz="1200" b="1" dirty="0">
              <a:solidFill>
                <a:schemeClr val="bg2">
                  <a:lumMod val="75000"/>
                </a:schemeClr>
              </a:solidFill>
              <a:latin typeface="+mj-lt"/>
            </a:endParaRPr>
          </a:p>
          <a:p>
            <a:pPr marL="171450" indent="-171450" algn="l">
              <a:buFont typeface="Wingdings" panose="05000000000000000000" pitchFamily="2" charset="2"/>
              <a:buChar char="v"/>
            </a:pPr>
            <a:r>
              <a:rPr lang="fr-FR" sz="1200" b="1" i="0" dirty="0">
                <a:solidFill>
                  <a:schemeClr val="bg2">
                    <a:lumMod val="75000"/>
                  </a:schemeClr>
                </a:solidFill>
                <a:effectLst/>
                <a:latin typeface="+mj-lt"/>
              </a:rPr>
              <a:t>Très intuitif, l’outil va vous aider à configurer votre alerte étape par étape</a:t>
            </a:r>
          </a:p>
          <a:p>
            <a:pPr marL="171450" indent="-171450" algn="l">
              <a:buFont typeface="Wingdings" panose="05000000000000000000" pitchFamily="2" charset="2"/>
              <a:buChar char="v"/>
            </a:pPr>
            <a:endParaRPr lang="fr-FR" sz="1200" b="1" i="0" dirty="0">
              <a:solidFill>
                <a:schemeClr val="bg2">
                  <a:lumMod val="75000"/>
                </a:schemeClr>
              </a:solidFill>
              <a:effectLst/>
              <a:latin typeface="+mj-lt"/>
            </a:endParaRPr>
          </a:p>
          <a:p>
            <a:pPr marL="171450" indent="-171450" algn="l">
              <a:buFont typeface="Wingdings" panose="05000000000000000000" pitchFamily="2" charset="2"/>
              <a:buChar char="v"/>
            </a:pPr>
            <a:r>
              <a:rPr lang="fr-FR" sz="1200" b="1" i="0" dirty="0">
                <a:solidFill>
                  <a:schemeClr val="bg2">
                    <a:lumMod val="75000"/>
                  </a:schemeClr>
                </a:solidFill>
                <a:effectLst/>
                <a:latin typeface="+mj-lt"/>
              </a:rPr>
              <a:t>Il vous suffit de taper une marque ou un produit, pour qu’il retrouve lui-même le site Internet et les réseaux sociaux</a:t>
            </a:r>
          </a:p>
          <a:p>
            <a:pPr marL="171450" indent="-171450" algn="l">
              <a:buFont typeface="Wingdings" panose="05000000000000000000" pitchFamily="2" charset="2"/>
              <a:buChar char="v"/>
            </a:pPr>
            <a:endParaRPr lang="fr-FR" sz="1200" b="1" i="0" dirty="0">
              <a:solidFill>
                <a:schemeClr val="bg2">
                  <a:lumMod val="75000"/>
                </a:schemeClr>
              </a:solidFill>
              <a:effectLst/>
              <a:latin typeface="+mj-lt"/>
            </a:endParaRPr>
          </a:p>
          <a:p>
            <a:pPr marL="171450" indent="-171450" algn="l">
              <a:buFont typeface="Wingdings" panose="05000000000000000000" pitchFamily="2" charset="2"/>
              <a:buChar char="v"/>
            </a:pPr>
            <a:r>
              <a:rPr lang="fr-FR" sz="1200" b="1" i="0" dirty="0">
                <a:solidFill>
                  <a:schemeClr val="bg2">
                    <a:lumMod val="75000"/>
                  </a:schemeClr>
                </a:solidFill>
                <a:effectLst/>
                <a:latin typeface="+mj-lt"/>
              </a:rPr>
              <a:t>Il  vous  suffit  ensuite  de  sélectionner  les  sources  à  surveiller  et  de  préciser aussi en quelle(s) langue(s) vous souhaitez recevoir les retombées</a:t>
            </a:r>
          </a:p>
          <a:p>
            <a:pPr marL="228600" indent="-228600" algn="l">
              <a:buAutoNum type="arabicPeriod" startAt="3"/>
            </a:pPr>
            <a:endParaRPr lang="fr-FR" sz="1200" b="0" i="0" dirty="0">
              <a:solidFill>
                <a:srgbClr val="000000"/>
              </a:solidFill>
              <a:effectLst/>
              <a:latin typeface="+mj-lt"/>
            </a:endParaRPr>
          </a:p>
        </p:txBody>
      </p:sp>
    </p:spTree>
    <p:extLst>
      <p:ext uri="{BB962C8B-B14F-4D97-AF65-F5344CB8AC3E}">
        <p14:creationId xmlns:p14="http://schemas.microsoft.com/office/powerpoint/2010/main" val="3640181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1154"/>
        <p:cNvGrpSpPr/>
        <p:nvPr/>
      </p:nvGrpSpPr>
      <p:grpSpPr>
        <a:xfrm>
          <a:off x="0" y="0"/>
          <a:ext cx="0" cy="0"/>
          <a:chOff x="0" y="0"/>
          <a:chExt cx="0" cy="0"/>
        </a:xfrm>
      </p:grpSpPr>
      <p:sp>
        <p:nvSpPr>
          <p:cNvPr id="7" name="Google Shape;1055;p27">
            <a:extLst>
              <a:ext uri="{FF2B5EF4-FFF2-40B4-BE49-F238E27FC236}">
                <a16:creationId xmlns:a16="http://schemas.microsoft.com/office/drawing/2014/main" id="{4ECAF85B-81DE-2447-F7A9-3DBDCED35A74}"/>
              </a:ext>
            </a:extLst>
          </p:cNvPr>
          <p:cNvSpPr txBox="1">
            <a:spLocks/>
          </p:cNvSpPr>
          <p:nvPr/>
        </p:nvSpPr>
        <p:spPr>
          <a:xfrm>
            <a:off x="453150" y="282023"/>
            <a:ext cx="8237700" cy="218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RPr/>
            </a:defPPr>
            <a:lvl1pPr algn="ctr">
              <a:buClr>
                <a:schemeClr val="dk1"/>
              </a:buClr>
              <a:buSzPts val="2400"/>
              <a:buFont typeface="Fira Sans Extra Condensed SemiBold"/>
              <a:buNone/>
              <a:defRPr sz="2400">
                <a:solidFill>
                  <a:schemeClr val="bg2">
                    <a:lumMod val="75000"/>
                  </a:schemeClr>
                </a:solidFill>
                <a:latin typeface="Fira Sans Extra Condensed SemiBold"/>
                <a:ea typeface="Fira Sans Extra Condensed SemiBold"/>
                <a:cs typeface="Fira Sans Extra Condensed SemiBold"/>
              </a:defRPr>
            </a:lvl1pPr>
            <a:lvl2pPr algn="ctr">
              <a:spcBef>
                <a:spcPts val="1600"/>
              </a:spcBef>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2pPr>
            <a:lvl3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3pPr>
            <a:lvl4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4pPr>
            <a:lvl5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5pPr>
            <a:lvl6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6pPr>
            <a:lvl7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7pPr>
            <a:lvl8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8pPr>
            <a:lvl9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9pPr>
          </a:lstStyle>
          <a:p>
            <a:r>
              <a:rPr lang="en-US" sz="2800" dirty="0">
                <a:solidFill>
                  <a:schemeClr val="bg2">
                    <a:lumMod val="50000"/>
                  </a:schemeClr>
                </a:solidFill>
              </a:rPr>
              <a:t>MENTON</a:t>
            </a:r>
          </a:p>
        </p:txBody>
      </p:sp>
      <p:pic>
        <p:nvPicPr>
          <p:cNvPr id="4" name="Image 3">
            <a:extLst>
              <a:ext uri="{FF2B5EF4-FFF2-40B4-BE49-F238E27FC236}">
                <a16:creationId xmlns:a16="http://schemas.microsoft.com/office/drawing/2014/main" id="{10E3BCC2-A216-DDB8-352F-FC9494843F21}"/>
              </a:ext>
            </a:extLst>
          </p:cNvPr>
          <p:cNvPicPr>
            <a:picLocks noChangeAspect="1"/>
          </p:cNvPicPr>
          <p:nvPr/>
        </p:nvPicPr>
        <p:blipFill>
          <a:blip r:embed="rId3"/>
          <a:stretch>
            <a:fillRect/>
          </a:stretch>
        </p:blipFill>
        <p:spPr>
          <a:xfrm>
            <a:off x="2838450" y="636509"/>
            <a:ext cx="3467100" cy="4114800"/>
          </a:xfrm>
          <a:prstGeom prst="rect">
            <a:avLst/>
          </a:prstGeom>
        </p:spPr>
      </p:pic>
    </p:spTree>
    <p:extLst>
      <p:ext uri="{BB962C8B-B14F-4D97-AF65-F5344CB8AC3E}">
        <p14:creationId xmlns:p14="http://schemas.microsoft.com/office/powerpoint/2010/main" val="398249863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1720"/>
        <p:cNvGrpSpPr/>
        <p:nvPr/>
      </p:nvGrpSpPr>
      <p:grpSpPr>
        <a:xfrm>
          <a:off x="0" y="0"/>
          <a:ext cx="0" cy="0"/>
          <a:chOff x="0" y="0"/>
          <a:chExt cx="0" cy="0"/>
        </a:xfrm>
      </p:grpSpPr>
      <p:pic>
        <p:nvPicPr>
          <p:cNvPr id="16386" name="Picture 2" descr="Heepsy | Find influencers worldwide">
            <a:extLst>
              <a:ext uri="{FF2B5EF4-FFF2-40B4-BE49-F238E27FC236}">
                <a16:creationId xmlns:a16="http://schemas.microsoft.com/office/drawing/2014/main" id="{FE563D4D-F6F6-1C80-7B79-8E9E32A947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7271" y="1843166"/>
            <a:ext cx="6809457" cy="14571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191416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1154"/>
        <p:cNvGrpSpPr/>
        <p:nvPr/>
      </p:nvGrpSpPr>
      <p:grpSpPr>
        <a:xfrm>
          <a:off x="0" y="0"/>
          <a:ext cx="0" cy="0"/>
          <a:chOff x="0" y="0"/>
          <a:chExt cx="0" cy="0"/>
        </a:xfrm>
      </p:grpSpPr>
      <p:sp>
        <p:nvSpPr>
          <p:cNvPr id="7" name="Google Shape;1055;p27">
            <a:extLst>
              <a:ext uri="{FF2B5EF4-FFF2-40B4-BE49-F238E27FC236}">
                <a16:creationId xmlns:a16="http://schemas.microsoft.com/office/drawing/2014/main" id="{4ECAF85B-81DE-2447-F7A9-3DBDCED35A74}"/>
              </a:ext>
            </a:extLst>
          </p:cNvPr>
          <p:cNvSpPr txBox="1">
            <a:spLocks/>
          </p:cNvSpPr>
          <p:nvPr/>
        </p:nvSpPr>
        <p:spPr>
          <a:xfrm>
            <a:off x="453145" y="109637"/>
            <a:ext cx="8237700" cy="218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RPr/>
            </a:defPPr>
            <a:lvl1pPr algn="ctr">
              <a:buClr>
                <a:schemeClr val="dk1"/>
              </a:buClr>
              <a:buSzPts val="2400"/>
              <a:buFont typeface="Fira Sans Extra Condensed SemiBold"/>
              <a:buNone/>
              <a:defRPr sz="2400">
                <a:solidFill>
                  <a:schemeClr val="bg2">
                    <a:lumMod val="75000"/>
                  </a:schemeClr>
                </a:solidFill>
                <a:latin typeface="Fira Sans Extra Condensed SemiBold"/>
                <a:ea typeface="Fira Sans Extra Condensed SemiBold"/>
                <a:cs typeface="Fira Sans Extra Condensed SemiBold"/>
              </a:defRPr>
            </a:lvl1pPr>
            <a:lvl2pPr algn="ctr">
              <a:spcBef>
                <a:spcPts val="1600"/>
              </a:spcBef>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2pPr>
            <a:lvl3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3pPr>
            <a:lvl4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4pPr>
            <a:lvl5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5pPr>
            <a:lvl6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6pPr>
            <a:lvl7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7pPr>
            <a:lvl8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8pPr>
            <a:lvl9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9pPr>
          </a:lstStyle>
          <a:p>
            <a:r>
              <a:rPr lang="en-US" sz="2800" dirty="0">
                <a:solidFill>
                  <a:schemeClr val="bg2">
                    <a:lumMod val="50000"/>
                  </a:schemeClr>
                </a:solidFill>
              </a:rPr>
              <a:t>HEEPSY</a:t>
            </a:r>
          </a:p>
        </p:txBody>
      </p:sp>
      <p:sp>
        <p:nvSpPr>
          <p:cNvPr id="3" name="ZoneTexte 2">
            <a:extLst>
              <a:ext uri="{FF2B5EF4-FFF2-40B4-BE49-F238E27FC236}">
                <a16:creationId xmlns:a16="http://schemas.microsoft.com/office/drawing/2014/main" id="{FC04228D-4F98-FE1E-F180-24E2B541869E}"/>
              </a:ext>
            </a:extLst>
          </p:cNvPr>
          <p:cNvSpPr txBox="1"/>
          <p:nvPr/>
        </p:nvSpPr>
        <p:spPr>
          <a:xfrm>
            <a:off x="1239394" y="328037"/>
            <a:ext cx="6819441" cy="4832092"/>
          </a:xfrm>
          <a:prstGeom prst="rect">
            <a:avLst/>
          </a:prstGeom>
          <a:noFill/>
        </p:spPr>
        <p:txBody>
          <a:bodyPr wrap="square">
            <a:spAutoFit/>
          </a:bodyPr>
          <a:lstStyle/>
          <a:p>
            <a:pPr marL="171450" indent="-171450" algn="l">
              <a:buFont typeface="Wingdings" panose="05000000000000000000" pitchFamily="2" charset="2"/>
              <a:buChar char="v"/>
            </a:pPr>
            <a:r>
              <a:rPr lang="fr-FR" sz="1100" b="1" i="0" dirty="0" err="1">
                <a:solidFill>
                  <a:schemeClr val="bg2">
                    <a:lumMod val="75000"/>
                  </a:schemeClr>
                </a:solidFill>
                <a:effectLst/>
                <a:latin typeface="+mj-lt"/>
              </a:rPr>
              <a:t>Heepsy</a:t>
            </a:r>
            <a:r>
              <a:rPr lang="fr-FR" sz="1100" b="1" i="0" dirty="0">
                <a:solidFill>
                  <a:schemeClr val="bg2">
                    <a:lumMod val="75000"/>
                  </a:schemeClr>
                </a:solidFill>
                <a:effectLst/>
                <a:latin typeface="+mj-lt"/>
              </a:rPr>
              <a:t> est une solution permettant de découvrir rapidement des  influenceurs  Instagram  selon  de  multiples  critères</a:t>
            </a:r>
            <a:r>
              <a:rPr lang="fr-FR" sz="1100" b="1" dirty="0">
                <a:solidFill>
                  <a:schemeClr val="bg2">
                    <a:lumMod val="75000"/>
                  </a:schemeClr>
                </a:solidFill>
                <a:latin typeface="+mj-lt"/>
              </a:rPr>
              <a:t> </a:t>
            </a:r>
            <a:r>
              <a:rPr lang="fr-FR" sz="1100" b="1" i="0" dirty="0">
                <a:solidFill>
                  <a:schemeClr val="bg2">
                    <a:lumMod val="75000"/>
                  </a:schemeClr>
                </a:solidFill>
                <a:effectLst/>
                <a:latin typeface="+mj-lt"/>
              </a:rPr>
              <a:t>importants pour les annonceurs : https://www.heepsy.com/</a:t>
            </a:r>
          </a:p>
          <a:p>
            <a:pPr marL="171450" indent="-171450" algn="l">
              <a:buFont typeface="Wingdings" panose="05000000000000000000" pitchFamily="2" charset="2"/>
              <a:buChar char="v"/>
            </a:pPr>
            <a:endParaRPr lang="fr-FR" sz="1100" b="1" i="0" dirty="0">
              <a:solidFill>
                <a:schemeClr val="bg2">
                  <a:lumMod val="75000"/>
                </a:schemeClr>
              </a:solidFill>
              <a:effectLst/>
              <a:latin typeface="+mj-lt"/>
            </a:endParaRPr>
          </a:p>
          <a:p>
            <a:pPr marL="171450" indent="-171450" algn="l">
              <a:buFont typeface="Wingdings" panose="05000000000000000000" pitchFamily="2" charset="2"/>
              <a:buChar char="v"/>
            </a:pPr>
            <a:r>
              <a:rPr lang="fr-FR" sz="1100" b="1" i="0" dirty="0">
                <a:solidFill>
                  <a:schemeClr val="bg2">
                    <a:lumMod val="75000"/>
                  </a:schemeClr>
                </a:solidFill>
                <a:effectLst/>
                <a:latin typeface="+mj-lt"/>
              </a:rPr>
              <a:t>Ces  internautes  pourront  ensuite être  classés  par  campagnes pour mettre en place de véritables plans d’action</a:t>
            </a:r>
          </a:p>
          <a:p>
            <a:pPr marL="171450" indent="-171450" algn="l">
              <a:buFont typeface="Wingdings" panose="05000000000000000000" pitchFamily="2" charset="2"/>
              <a:buChar char="v"/>
            </a:pPr>
            <a:endParaRPr lang="fr-FR" sz="1100" b="1" i="0" dirty="0">
              <a:solidFill>
                <a:schemeClr val="bg2">
                  <a:lumMod val="75000"/>
                </a:schemeClr>
              </a:solidFill>
              <a:effectLst/>
              <a:latin typeface="+mj-lt"/>
            </a:endParaRPr>
          </a:p>
          <a:p>
            <a:pPr marL="171450" indent="-171450" algn="l">
              <a:buFont typeface="Wingdings" panose="05000000000000000000" pitchFamily="2" charset="2"/>
              <a:buChar char="v"/>
            </a:pPr>
            <a:r>
              <a:rPr lang="fr-FR" sz="1100" b="1" i="0" dirty="0">
                <a:solidFill>
                  <a:schemeClr val="bg2">
                    <a:lumMod val="75000"/>
                  </a:schemeClr>
                </a:solidFill>
                <a:effectLst/>
                <a:latin typeface="+mj-lt"/>
              </a:rPr>
              <a:t>En  2019  et  pour  les  prochaines  années,  le  marketing d’influence  est  devenu  essentiel  principalement  pour  les sociétés B2C, c’est-à-dire s’adressant à des particuliers. Les entreprises font de plus en plus appel à des leaders d’opinion plus ou moins suivis pour faire passer un message sponsorisé</a:t>
            </a:r>
          </a:p>
          <a:p>
            <a:pPr marL="171450" indent="-171450" algn="l">
              <a:buFont typeface="Wingdings" panose="05000000000000000000" pitchFamily="2" charset="2"/>
              <a:buChar char="v"/>
            </a:pPr>
            <a:endParaRPr lang="fr-FR" sz="1100" b="1" i="0" dirty="0">
              <a:solidFill>
                <a:schemeClr val="bg2">
                  <a:lumMod val="75000"/>
                </a:schemeClr>
              </a:solidFill>
              <a:effectLst/>
              <a:latin typeface="+mj-lt"/>
            </a:endParaRPr>
          </a:p>
          <a:p>
            <a:pPr marL="171450" indent="-171450" algn="l">
              <a:buFont typeface="Wingdings" panose="05000000000000000000" pitchFamily="2" charset="2"/>
              <a:buChar char="v"/>
            </a:pPr>
            <a:r>
              <a:rPr lang="fr-FR" sz="1100" b="1" i="0" dirty="0">
                <a:solidFill>
                  <a:schemeClr val="bg2">
                    <a:lumMod val="75000"/>
                  </a:schemeClr>
                </a:solidFill>
                <a:effectLst/>
                <a:latin typeface="+mj-lt"/>
              </a:rPr>
              <a:t>La  principale  raison  de  passer  par  un  outil  de  ce  type  est  le  gain  de  temps conséquent lors de la recherche de nouveaux influenceurs pour une campagne marketing à venir. En effet, grâce à ses multiples critères de recherche comme les mots-clés dans la biographie, la localisation, le nombre d’abonnés, le taux d’engagement et la catégorie, vous aurez tout ce qu’il vous faut pour obtenir un panel  exhaustif  des  influenceurs  qui  s’associeront  bien  avec  votre  marque  et budget</a:t>
            </a:r>
          </a:p>
          <a:p>
            <a:pPr marL="171450" indent="-171450" algn="l">
              <a:buFont typeface="Wingdings" panose="05000000000000000000" pitchFamily="2" charset="2"/>
              <a:buChar char="v"/>
            </a:pPr>
            <a:endParaRPr lang="fr-FR" sz="1100" b="1" dirty="0">
              <a:solidFill>
                <a:schemeClr val="bg2">
                  <a:lumMod val="75000"/>
                </a:schemeClr>
              </a:solidFill>
              <a:latin typeface="+mj-lt"/>
            </a:endParaRPr>
          </a:p>
          <a:p>
            <a:pPr marL="171450" indent="-171450" algn="l">
              <a:buFont typeface="Wingdings" panose="05000000000000000000" pitchFamily="2" charset="2"/>
              <a:buChar char="v"/>
            </a:pPr>
            <a:r>
              <a:rPr lang="fr-FR" sz="1100" b="1" i="0" dirty="0">
                <a:solidFill>
                  <a:schemeClr val="bg2">
                    <a:lumMod val="75000"/>
                  </a:schemeClr>
                </a:solidFill>
                <a:effectLst/>
                <a:latin typeface="+mj-lt"/>
              </a:rPr>
              <a:t>Le  marketing  d’influence  connaît  un  développement  croissant  dans  le  budget global des entreprises pour une raison simple : cela marche. Cependant, il est facile  de  se  perdre  parmi  toutes  les  options  à  votre  disposition.  Entre  les</a:t>
            </a:r>
            <a:r>
              <a:rPr lang="fr-FR" sz="1100" b="1" dirty="0">
                <a:solidFill>
                  <a:schemeClr val="bg2">
                    <a:lumMod val="75000"/>
                  </a:schemeClr>
                </a:solidFill>
                <a:latin typeface="+mj-lt"/>
              </a:rPr>
              <a:t> </a:t>
            </a:r>
            <a:r>
              <a:rPr lang="fr-FR" sz="1100" b="1" i="0" dirty="0">
                <a:solidFill>
                  <a:schemeClr val="bg2">
                    <a:lumMod val="75000"/>
                  </a:schemeClr>
                </a:solidFill>
                <a:effectLst/>
                <a:latin typeface="+mj-lt"/>
              </a:rPr>
              <a:t>macro-influenceurs (plus de 100 000 abonnés) et micro-influenceurs (moins de 100 000 abonnés), il n’y a pas de choix unique. La différence entre ces deux groupes  sera  notamment  les  exigences  financières  et  matérielles  ;  mais  le nombre d’abonnés ne doit pas être le seul critère à être pris en considération</a:t>
            </a:r>
          </a:p>
          <a:p>
            <a:pPr marL="171450" indent="-171450" algn="l">
              <a:buFont typeface="Wingdings" panose="05000000000000000000" pitchFamily="2" charset="2"/>
              <a:buChar char="v"/>
            </a:pPr>
            <a:endParaRPr lang="fr-FR" sz="1100" b="1" i="0" dirty="0">
              <a:solidFill>
                <a:schemeClr val="bg2">
                  <a:lumMod val="75000"/>
                </a:schemeClr>
              </a:solidFill>
              <a:effectLst/>
              <a:latin typeface="+mj-lt"/>
            </a:endParaRPr>
          </a:p>
          <a:p>
            <a:pPr marL="171450" indent="-171450" algn="l">
              <a:buFont typeface="Wingdings" panose="05000000000000000000" pitchFamily="2" charset="2"/>
              <a:buChar char="v"/>
            </a:pPr>
            <a:r>
              <a:rPr lang="fr-FR" sz="1100" b="1" i="0" dirty="0">
                <a:solidFill>
                  <a:schemeClr val="bg2">
                    <a:lumMod val="75000"/>
                  </a:schemeClr>
                </a:solidFill>
                <a:effectLst/>
                <a:latin typeface="+mj-lt"/>
              </a:rPr>
              <a:t>Le taux d’engagement est une donnée essentielle à prendre en compte, car il est très possible qu’un compte ait acheté des abonnés complètement inactifs, ce qui ne rapportera rien à votre marque</a:t>
            </a:r>
          </a:p>
        </p:txBody>
      </p:sp>
    </p:spTree>
    <p:extLst>
      <p:ext uri="{BB962C8B-B14F-4D97-AF65-F5344CB8AC3E}">
        <p14:creationId xmlns:p14="http://schemas.microsoft.com/office/powerpoint/2010/main" val="325698629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1154"/>
        <p:cNvGrpSpPr/>
        <p:nvPr/>
      </p:nvGrpSpPr>
      <p:grpSpPr>
        <a:xfrm>
          <a:off x="0" y="0"/>
          <a:ext cx="0" cy="0"/>
          <a:chOff x="0" y="0"/>
          <a:chExt cx="0" cy="0"/>
        </a:xfrm>
      </p:grpSpPr>
      <p:sp>
        <p:nvSpPr>
          <p:cNvPr id="7" name="Google Shape;1055;p27">
            <a:extLst>
              <a:ext uri="{FF2B5EF4-FFF2-40B4-BE49-F238E27FC236}">
                <a16:creationId xmlns:a16="http://schemas.microsoft.com/office/drawing/2014/main" id="{4ECAF85B-81DE-2447-F7A9-3DBDCED35A74}"/>
              </a:ext>
            </a:extLst>
          </p:cNvPr>
          <p:cNvSpPr txBox="1">
            <a:spLocks/>
          </p:cNvSpPr>
          <p:nvPr/>
        </p:nvSpPr>
        <p:spPr>
          <a:xfrm>
            <a:off x="453145" y="153702"/>
            <a:ext cx="8237700" cy="218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RPr/>
            </a:defPPr>
            <a:lvl1pPr algn="ctr">
              <a:buClr>
                <a:schemeClr val="dk1"/>
              </a:buClr>
              <a:buSzPts val="2400"/>
              <a:buFont typeface="Fira Sans Extra Condensed SemiBold"/>
              <a:buNone/>
              <a:defRPr sz="2400">
                <a:solidFill>
                  <a:schemeClr val="bg2">
                    <a:lumMod val="75000"/>
                  </a:schemeClr>
                </a:solidFill>
                <a:latin typeface="Fira Sans Extra Condensed SemiBold"/>
                <a:ea typeface="Fira Sans Extra Condensed SemiBold"/>
                <a:cs typeface="Fira Sans Extra Condensed SemiBold"/>
              </a:defRPr>
            </a:lvl1pPr>
            <a:lvl2pPr algn="ctr">
              <a:spcBef>
                <a:spcPts val="1600"/>
              </a:spcBef>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2pPr>
            <a:lvl3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3pPr>
            <a:lvl4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4pPr>
            <a:lvl5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5pPr>
            <a:lvl6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6pPr>
            <a:lvl7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7pPr>
            <a:lvl8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8pPr>
            <a:lvl9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9pPr>
          </a:lstStyle>
          <a:p>
            <a:r>
              <a:rPr lang="en-US" sz="2800" dirty="0">
                <a:solidFill>
                  <a:schemeClr val="bg2">
                    <a:lumMod val="50000"/>
                  </a:schemeClr>
                </a:solidFill>
              </a:rPr>
              <a:t>HEEPSY: Etapes</a:t>
            </a:r>
          </a:p>
        </p:txBody>
      </p:sp>
      <p:sp>
        <p:nvSpPr>
          <p:cNvPr id="3" name="ZoneTexte 2">
            <a:extLst>
              <a:ext uri="{FF2B5EF4-FFF2-40B4-BE49-F238E27FC236}">
                <a16:creationId xmlns:a16="http://schemas.microsoft.com/office/drawing/2014/main" id="{FC04228D-4F98-FE1E-F180-24E2B541869E}"/>
              </a:ext>
            </a:extLst>
          </p:cNvPr>
          <p:cNvSpPr txBox="1"/>
          <p:nvPr/>
        </p:nvSpPr>
        <p:spPr>
          <a:xfrm>
            <a:off x="1162274" y="449560"/>
            <a:ext cx="6819441" cy="4493538"/>
          </a:xfrm>
          <a:prstGeom prst="rect">
            <a:avLst/>
          </a:prstGeom>
          <a:noFill/>
        </p:spPr>
        <p:txBody>
          <a:bodyPr wrap="square">
            <a:spAutoFit/>
          </a:bodyPr>
          <a:lstStyle/>
          <a:p>
            <a:pPr marL="171450" indent="-171450" algn="l">
              <a:buFont typeface="Wingdings" panose="05000000000000000000" pitchFamily="2" charset="2"/>
              <a:buChar char="v"/>
            </a:pPr>
            <a:r>
              <a:rPr lang="fr-FR" sz="1100" b="1" i="0" dirty="0">
                <a:solidFill>
                  <a:schemeClr val="bg2">
                    <a:lumMod val="75000"/>
                  </a:schemeClr>
                </a:solidFill>
                <a:effectLst/>
                <a:latin typeface="+mj-lt"/>
              </a:rPr>
              <a:t>Après  avoir  créé  votre  compte  sur  la  plateforme,  il  vous  sera  proposé d’effectuer une recherche pour découvrir de nouveaux influenceurs Instagram</a:t>
            </a:r>
          </a:p>
          <a:p>
            <a:pPr marL="171450" indent="-171450" algn="l">
              <a:buFont typeface="Wingdings" panose="05000000000000000000" pitchFamily="2" charset="2"/>
              <a:buChar char="v"/>
            </a:pPr>
            <a:endParaRPr lang="fr-FR" sz="1100" b="1" i="0" dirty="0">
              <a:solidFill>
                <a:schemeClr val="bg2">
                  <a:lumMod val="75000"/>
                </a:schemeClr>
              </a:solidFill>
              <a:effectLst/>
              <a:latin typeface="+mj-lt"/>
            </a:endParaRPr>
          </a:p>
          <a:p>
            <a:pPr marL="171450" indent="-171450" algn="l">
              <a:buFont typeface="Wingdings" panose="05000000000000000000" pitchFamily="2" charset="2"/>
              <a:buChar char="v"/>
            </a:pPr>
            <a:r>
              <a:rPr lang="fr-FR" sz="1100" b="1" i="0" dirty="0">
                <a:solidFill>
                  <a:schemeClr val="bg2">
                    <a:lumMod val="75000"/>
                  </a:schemeClr>
                </a:solidFill>
                <a:effectLst/>
                <a:latin typeface="+mj-lt"/>
              </a:rPr>
              <a:t>Utilise les mots-clés suivants dans sa biographie : </a:t>
            </a:r>
          </a:p>
          <a:p>
            <a:pPr marL="171450" indent="-171450" algn="l">
              <a:buFont typeface="Arial" panose="020B0604020202020204" pitchFamily="34" charset="0"/>
              <a:buChar char="•"/>
            </a:pPr>
            <a:r>
              <a:rPr lang="fr-FR" sz="1100" b="1" i="0" dirty="0">
                <a:solidFill>
                  <a:schemeClr val="bg2">
                    <a:lumMod val="75000"/>
                  </a:schemeClr>
                </a:solidFill>
                <a:effectLst/>
                <a:latin typeface="+mj-lt"/>
              </a:rPr>
              <a:t>Lieu </a:t>
            </a:r>
          </a:p>
          <a:p>
            <a:pPr marL="171450" indent="-171450" algn="l">
              <a:buFont typeface="Arial" panose="020B0604020202020204" pitchFamily="34" charset="0"/>
              <a:buChar char="•"/>
            </a:pPr>
            <a:r>
              <a:rPr lang="fr-FR" sz="1100" b="1" dirty="0">
                <a:solidFill>
                  <a:schemeClr val="bg2">
                    <a:lumMod val="75000"/>
                  </a:schemeClr>
                </a:solidFill>
                <a:latin typeface="+mj-lt"/>
              </a:rPr>
              <a:t>C</a:t>
            </a:r>
            <a:r>
              <a:rPr lang="fr-FR" sz="1100" b="1" i="0" dirty="0">
                <a:solidFill>
                  <a:schemeClr val="bg2">
                    <a:lumMod val="75000"/>
                  </a:schemeClr>
                </a:solidFill>
                <a:effectLst/>
                <a:latin typeface="+mj-lt"/>
              </a:rPr>
              <a:t>atégorie </a:t>
            </a:r>
          </a:p>
          <a:p>
            <a:pPr marL="171450" indent="-171450" algn="l">
              <a:buFont typeface="Arial" panose="020B0604020202020204" pitchFamily="34" charset="0"/>
              <a:buChar char="•"/>
            </a:pPr>
            <a:r>
              <a:rPr lang="fr-FR" sz="1100" b="1" dirty="0">
                <a:solidFill>
                  <a:schemeClr val="bg2">
                    <a:lumMod val="75000"/>
                  </a:schemeClr>
                </a:solidFill>
                <a:latin typeface="+mj-lt"/>
              </a:rPr>
              <a:t>D</a:t>
            </a:r>
            <a:r>
              <a:rPr lang="fr-FR" sz="1100" b="1" i="0" dirty="0">
                <a:solidFill>
                  <a:schemeClr val="bg2">
                    <a:lumMod val="75000"/>
                  </a:schemeClr>
                </a:solidFill>
                <a:effectLst/>
                <a:latin typeface="+mj-lt"/>
              </a:rPr>
              <a:t>ispose d’un minimum/maximum d’abonnés </a:t>
            </a:r>
          </a:p>
          <a:p>
            <a:pPr marL="171450" indent="-171450" algn="l">
              <a:buFont typeface="Arial" panose="020B0604020202020204" pitchFamily="34" charset="0"/>
              <a:buChar char="•"/>
            </a:pPr>
            <a:r>
              <a:rPr lang="fr-FR" sz="1100" b="1" dirty="0">
                <a:solidFill>
                  <a:schemeClr val="bg2">
                    <a:lumMod val="75000"/>
                  </a:schemeClr>
                </a:solidFill>
                <a:latin typeface="+mj-lt"/>
              </a:rPr>
              <a:t>R</a:t>
            </a:r>
            <a:r>
              <a:rPr lang="fr-FR" sz="1100" b="1" i="0" dirty="0">
                <a:solidFill>
                  <a:schemeClr val="bg2">
                    <a:lumMod val="75000"/>
                  </a:schemeClr>
                </a:solidFill>
                <a:effectLst/>
                <a:latin typeface="+mj-lt"/>
              </a:rPr>
              <a:t>eçoit un minimum/maximum d’engagement sur ses publications</a:t>
            </a:r>
          </a:p>
          <a:p>
            <a:pPr marL="171450" indent="-171450" algn="l">
              <a:buFont typeface="Arial" panose="020B0604020202020204" pitchFamily="34" charset="0"/>
              <a:buChar char="•"/>
            </a:pPr>
            <a:endParaRPr lang="fr-FR" sz="1100" b="1" dirty="0">
              <a:solidFill>
                <a:schemeClr val="bg2">
                  <a:lumMod val="75000"/>
                </a:schemeClr>
              </a:solidFill>
              <a:latin typeface="+mj-lt"/>
            </a:endParaRPr>
          </a:p>
          <a:p>
            <a:pPr marL="171450" indent="-171450" algn="l">
              <a:buFont typeface="Wingdings" panose="05000000000000000000" pitchFamily="2" charset="2"/>
              <a:buChar char="v"/>
            </a:pPr>
            <a:r>
              <a:rPr lang="fr-FR" sz="1100" b="1" i="0" dirty="0">
                <a:solidFill>
                  <a:schemeClr val="bg2">
                    <a:lumMod val="75000"/>
                  </a:schemeClr>
                </a:solidFill>
                <a:effectLst/>
                <a:latin typeface="+mj-lt"/>
              </a:rPr>
              <a:t>À  la  vue  des  nombreux  champs,  il  pourrait  être  tentant  de  tout  remplir  pour trouver  les  influenceurs  potentiellement  partenaires  de  notre  marque</a:t>
            </a:r>
          </a:p>
          <a:p>
            <a:pPr marL="171450" indent="-171450" algn="l">
              <a:buFont typeface="Wingdings" panose="05000000000000000000" pitchFamily="2" charset="2"/>
              <a:buChar char="v"/>
            </a:pPr>
            <a:endParaRPr lang="fr-FR" sz="1100" b="1" i="0" dirty="0">
              <a:solidFill>
                <a:schemeClr val="bg2">
                  <a:lumMod val="75000"/>
                </a:schemeClr>
              </a:solidFill>
              <a:effectLst/>
              <a:latin typeface="+mj-lt"/>
            </a:endParaRPr>
          </a:p>
          <a:p>
            <a:pPr marL="171450" indent="-171450" algn="l">
              <a:buFont typeface="Wingdings" panose="05000000000000000000" pitchFamily="2" charset="2"/>
              <a:buChar char="v"/>
            </a:pPr>
            <a:r>
              <a:rPr lang="fr-FR" sz="1100" b="1" i="0" dirty="0">
                <a:solidFill>
                  <a:schemeClr val="bg2">
                    <a:lumMod val="75000"/>
                  </a:schemeClr>
                </a:solidFill>
                <a:effectLst/>
                <a:latin typeface="+mj-lt"/>
              </a:rPr>
              <a:t>Cependant, il </a:t>
            </a:r>
            <a:r>
              <a:rPr lang="fr-FR" sz="1100" b="1" dirty="0">
                <a:solidFill>
                  <a:schemeClr val="bg2">
                    <a:lumMod val="75000"/>
                  </a:schemeClr>
                </a:solidFill>
                <a:latin typeface="+mj-lt"/>
              </a:rPr>
              <a:t>est </a:t>
            </a:r>
            <a:r>
              <a:rPr lang="fr-FR" sz="1100" b="1" i="0" dirty="0">
                <a:solidFill>
                  <a:schemeClr val="bg2">
                    <a:lumMod val="75000"/>
                  </a:schemeClr>
                </a:solidFill>
                <a:effectLst/>
                <a:latin typeface="+mj-lt"/>
              </a:rPr>
              <a:t>conseillé de réellement faire attention aux mots-clés  de  la  biographie,  nombre  d’abonnés  minimum,  localisation  et  taux d’engagement (+/– 5 % recommandé)</a:t>
            </a:r>
          </a:p>
          <a:p>
            <a:pPr marL="171450" indent="-171450" algn="l">
              <a:buFont typeface="Wingdings" panose="05000000000000000000" pitchFamily="2" charset="2"/>
              <a:buChar char="v"/>
            </a:pPr>
            <a:endParaRPr lang="fr-FR" sz="1100" b="1" i="0" dirty="0">
              <a:solidFill>
                <a:schemeClr val="bg2">
                  <a:lumMod val="75000"/>
                </a:schemeClr>
              </a:solidFill>
              <a:effectLst/>
              <a:latin typeface="+mj-lt"/>
            </a:endParaRPr>
          </a:p>
          <a:p>
            <a:pPr marL="171450" indent="-171450" algn="l">
              <a:buFont typeface="Wingdings" panose="05000000000000000000" pitchFamily="2" charset="2"/>
              <a:buChar char="v"/>
            </a:pPr>
            <a:r>
              <a:rPr lang="fr-FR" sz="1100" b="1" i="0" dirty="0">
                <a:solidFill>
                  <a:schemeClr val="bg2">
                    <a:lumMod val="75000"/>
                  </a:schemeClr>
                </a:solidFill>
                <a:effectLst/>
                <a:latin typeface="+mj-lt"/>
              </a:rPr>
              <a:t>Concernant  le  nombre  d’abonnés  à  définir  au  minimum,  cela  dépendra  du budget marketing que vous êtes prêt à consacrer pour vos actions sponsorisées</a:t>
            </a:r>
          </a:p>
          <a:p>
            <a:pPr marL="171450" indent="-171450" algn="l">
              <a:buFont typeface="Wingdings" panose="05000000000000000000" pitchFamily="2" charset="2"/>
              <a:buChar char="v"/>
            </a:pPr>
            <a:endParaRPr lang="fr-FR" sz="1100" b="1" i="0" dirty="0">
              <a:solidFill>
                <a:schemeClr val="bg2">
                  <a:lumMod val="75000"/>
                </a:schemeClr>
              </a:solidFill>
              <a:effectLst/>
              <a:latin typeface="+mj-lt"/>
            </a:endParaRPr>
          </a:p>
          <a:p>
            <a:pPr marL="171450" indent="-171450" algn="l">
              <a:buFont typeface="Wingdings" panose="05000000000000000000" pitchFamily="2" charset="2"/>
              <a:buChar char="v"/>
            </a:pPr>
            <a:r>
              <a:rPr lang="fr-FR" sz="1100" b="1" i="0" dirty="0">
                <a:solidFill>
                  <a:schemeClr val="bg2">
                    <a:lumMod val="75000"/>
                  </a:schemeClr>
                </a:solidFill>
                <a:effectLst/>
                <a:latin typeface="+mj-lt"/>
              </a:rPr>
              <a:t>En  effet,  même  si  les  influenceurs  ne  pratiquent  pas  les  mêmes  tarifs,  vous pouvez  garder  à  l’esprit  la  règle  des  1  %  pour  savoir  combien  payer  une personne  en  fonction  de  son  nombre  d’abonnés  par  publication</a:t>
            </a:r>
          </a:p>
          <a:p>
            <a:pPr marL="171450" indent="-171450" algn="l">
              <a:buFont typeface="Wingdings" panose="05000000000000000000" pitchFamily="2" charset="2"/>
              <a:buChar char="v"/>
            </a:pPr>
            <a:endParaRPr lang="fr-FR" sz="1100" b="1" i="0" dirty="0">
              <a:solidFill>
                <a:schemeClr val="bg2">
                  <a:lumMod val="75000"/>
                </a:schemeClr>
              </a:solidFill>
              <a:effectLst/>
              <a:latin typeface="+mj-lt"/>
            </a:endParaRPr>
          </a:p>
          <a:p>
            <a:pPr marL="171450" indent="-171450" algn="l">
              <a:buFont typeface="Wingdings" panose="05000000000000000000" pitchFamily="2" charset="2"/>
              <a:buChar char="v"/>
            </a:pPr>
            <a:r>
              <a:rPr lang="fr-FR" sz="1100" b="1" i="0" dirty="0">
                <a:solidFill>
                  <a:schemeClr val="bg2">
                    <a:lumMod val="75000"/>
                  </a:schemeClr>
                </a:solidFill>
                <a:effectLst/>
                <a:latin typeface="+mj-lt"/>
              </a:rPr>
              <a:t>Exemple,  un influenceur disposant de 100 000 abonnés pourrait être rémunéré plus ou moins 1 000 euros par publication. C’est une estimation rapide, pas forcément exacte, mais cela vous donne déjà une fourchette</a:t>
            </a:r>
          </a:p>
        </p:txBody>
      </p:sp>
    </p:spTree>
    <p:extLst>
      <p:ext uri="{BB962C8B-B14F-4D97-AF65-F5344CB8AC3E}">
        <p14:creationId xmlns:p14="http://schemas.microsoft.com/office/powerpoint/2010/main" val="1321455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1154"/>
        <p:cNvGrpSpPr/>
        <p:nvPr/>
      </p:nvGrpSpPr>
      <p:grpSpPr>
        <a:xfrm>
          <a:off x="0" y="0"/>
          <a:ext cx="0" cy="0"/>
          <a:chOff x="0" y="0"/>
          <a:chExt cx="0" cy="0"/>
        </a:xfrm>
      </p:grpSpPr>
      <p:sp>
        <p:nvSpPr>
          <p:cNvPr id="7" name="Google Shape;1055;p27">
            <a:extLst>
              <a:ext uri="{FF2B5EF4-FFF2-40B4-BE49-F238E27FC236}">
                <a16:creationId xmlns:a16="http://schemas.microsoft.com/office/drawing/2014/main" id="{4ECAF85B-81DE-2447-F7A9-3DBDCED35A74}"/>
              </a:ext>
            </a:extLst>
          </p:cNvPr>
          <p:cNvSpPr txBox="1">
            <a:spLocks/>
          </p:cNvSpPr>
          <p:nvPr/>
        </p:nvSpPr>
        <p:spPr>
          <a:xfrm>
            <a:off x="453145" y="153702"/>
            <a:ext cx="8237700" cy="218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RPr/>
            </a:defPPr>
            <a:lvl1pPr algn="ctr">
              <a:buClr>
                <a:schemeClr val="dk1"/>
              </a:buClr>
              <a:buSzPts val="2400"/>
              <a:buFont typeface="Fira Sans Extra Condensed SemiBold"/>
              <a:buNone/>
              <a:defRPr sz="2400">
                <a:solidFill>
                  <a:schemeClr val="bg2">
                    <a:lumMod val="75000"/>
                  </a:schemeClr>
                </a:solidFill>
                <a:latin typeface="Fira Sans Extra Condensed SemiBold"/>
                <a:ea typeface="Fira Sans Extra Condensed SemiBold"/>
                <a:cs typeface="Fira Sans Extra Condensed SemiBold"/>
              </a:defRPr>
            </a:lvl1pPr>
            <a:lvl2pPr algn="ctr">
              <a:spcBef>
                <a:spcPts val="1600"/>
              </a:spcBef>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2pPr>
            <a:lvl3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3pPr>
            <a:lvl4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4pPr>
            <a:lvl5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5pPr>
            <a:lvl6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6pPr>
            <a:lvl7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7pPr>
            <a:lvl8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8pPr>
            <a:lvl9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9pPr>
          </a:lstStyle>
          <a:p>
            <a:r>
              <a:rPr lang="en-US" sz="2800" dirty="0">
                <a:solidFill>
                  <a:schemeClr val="bg2">
                    <a:lumMod val="50000"/>
                  </a:schemeClr>
                </a:solidFill>
              </a:rPr>
              <a:t>HEEPSY</a:t>
            </a:r>
          </a:p>
        </p:txBody>
      </p:sp>
      <p:pic>
        <p:nvPicPr>
          <p:cNvPr id="4" name="Image 3">
            <a:extLst>
              <a:ext uri="{FF2B5EF4-FFF2-40B4-BE49-F238E27FC236}">
                <a16:creationId xmlns:a16="http://schemas.microsoft.com/office/drawing/2014/main" id="{42C14057-0A00-DEAE-451A-3CDF0A4B27D7}"/>
              </a:ext>
            </a:extLst>
          </p:cNvPr>
          <p:cNvPicPr>
            <a:picLocks noChangeAspect="1"/>
          </p:cNvPicPr>
          <p:nvPr/>
        </p:nvPicPr>
        <p:blipFill>
          <a:blip r:embed="rId3"/>
          <a:stretch>
            <a:fillRect/>
          </a:stretch>
        </p:blipFill>
        <p:spPr>
          <a:xfrm>
            <a:off x="1847012" y="547477"/>
            <a:ext cx="5449965" cy="4048545"/>
          </a:xfrm>
          <a:prstGeom prst="rect">
            <a:avLst/>
          </a:prstGeom>
        </p:spPr>
      </p:pic>
    </p:spTree>
    <p:extLst>
      <p:ext uri="{BB962C8B-B14F-4D97-AF65-F5344CB8AC3E}">
        <p14:creationId xmlns:p14="http://schemas.microsoft.com/office/powerpoint/2010/main" val="2470337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54"/>
        <p:cNvGrpSpPr/>
        <p:nvPr/>
      </p:nvGrpSpPr>
      <p:grpSpPr>
        <a:xfrm>
          <a:off x="0" y="0"/>
          <a:ext cx="0" cy="0"/>
          <a:chOff x="0" y="0"/>
          <a:chExt cx="0" cy="0"/>
        </a:xfrm>
      </p:grpSpPr>
      <p:sp>
        <p:nvSpPr>
          <p:cNvPr id="7" name="Google Shape;1055;p27">
            <a:extLst>
              <a:ext uri="{FF2B5EF4-FFF2-40B4-BE49-F238E27FC236}">
                <a16:creationId xmlns:a16="http://schemas.microsoft.com/office/drawing/2014/main" id="{4ECAF85B-81DE-2447-F7A9-3DBDCED35A74}"/>
              </a:ext>
            </a:extLst>
          </p:cNvPr>
          <p:cNvSpPr txBox="1">
            <a:spLocks/>
          </p:cNvSpPr>
          <p:nvPr/>
        </p:nvSpPr>
        <p:spPr>
          <a:xfrm>
            <a:off x="453148" y="390256"/>
            <a:ext cx="8237700" cy="218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RPr/>
            </a:defPPr>
            <a:lvl1pPr algn="ctr">
              <a:buClr>
                <a:schemeClr val="dk1"/>
              </a:buClr>
              <a:buSzPts val="2400"/>
              <a:buFont typeface="Fira Sans Extra Condensed SemiBold"/>
              <a:buNone/>
              <a:defRPr sz="2400">
                <a:solidFill>
                  <a:schemeClr val="bg2">
                    <a:lumMod val="75000"/>
                  </a:schemeClr>
                </a:solidFill>
                <a:latin typeface="Fira Sans Extra Condensed SemiBold"/>
                <a:ea typeface="Fira Sans Extra Condensed SemiBold"/>
                <a:cs typeface="Fira Sans Extra Condensed SemiBold"/>
              </a:defRPr>
            </a:lvl1pPr>
            <a:lvl2pPr algn="ctr">
              <a:spcBef>
                <a:spcPts val="1600"/>
              </a:spcBef>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2pPr>
            <a:lvl3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3pPr>
            <a:lvl4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4pPr>
            <a:lvl5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5pPr>
            <a:lvl6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6pPr>
            <a:lvl7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7pPr>
            <a:lvl8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8pPr>
            <a:lvl9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9pPr>
          </a:lstStyle>
          <a:p>
            <a:r>
              <a:rPr lang="en-US" sz="2800" dirty="0" err="1">
                <a:solidFill>
                  <a:schemeClr val="bg2">
                    <a:lumMod val="50000"/>
                  </a:schemeClr>
                </a:solidFill>
              </a:rPr>
              <a:t>Taux</a:t>
            </a:r>
            <a:r>
              <a:rPr lang="en-US" sz="2800" dirty="0">
                <a:solidFill>
                  <a:schemeClr val="bg2">
                    <a:lumMod val="50000"/>
                  </a:schemeClr>
                </a:solidFill>
              </a:rPr>
              <a:t> </a:t>
            </a:r>
            <a:r>
              <a:rPr lang="en-US" sz="2800" dirty="0" err="1">
                <a:solidFill>
                  <a:schemeClr val="bg2">
                    <a:lumMod val="50000"/>
                  </a:schemeClr>
                </a:solidFill>
              </a:rPr>
              <a:t>d’engagement</a:t>
            </a:r>
            <a:endParaRPr lang="en-US" sz="2800" dirty="0">
              <a:solidFill>
                <a:schemeClr val="bg2">
                  <a:lumMod val="50000"/>
                </a:schemeClr>
              </a:solidFill>
            </a:endParaRPr>
          </a:p>
        </p:txBody>
      </p:sp>
      <p:sp>
        <p:nvSpPr>
          <p:cNvPr id="3" name="ZoneTexte 2">
            <a:extLst>
              <a:ext uri="{FF2B5EF4-FFF2-40B4-BE49-F238E27FC236}">
                <a16:creationId xmlns:a16="http://schemas.microsoft.com/office/drawing/2014/main" id="{FC04228D-4F98-FE1E-F180-24E2B541869E}"/>
              </a:ext>
            </a:extLst>
          </p:cNvPr>
          <p:cNvSpPr txBox="1"/>
          <p:nvPr/>
        </p:nvSpPr>
        <p:spPr>
          <a:xfrm>
            <a:off x="883856" y="1054180"/>
            <a:ext cx="7376279" cy="1569660"/>
          </a:xfrm>
          <a:prstGeom prst="rect">
            <a:avLst/>
          </a:prstGeom>
          <a:noFill/>
        </p:spPr>
        <p:txBody>
          <a:bodyPr wrap="square">
            <a:spAutoFit/>
          </a:bodyPr>
          <a:lstStyle/>
          <a:p>
            <a:pPr marL="171450" indent="-171450" algn="l">
              <a:buFont typeface="Wingdings" panose="05000000000000000000" pitchFamily="2" charset="2"/>
              <a:buChar char="v"/>
            </a:pPr>
            <a:r>
              <a:rPr lang="fr-FR" sz="1200" b="1" i="0" dirty="0">
                <a:solidFill>
                  <a:schemeClr val="bg2">
                    <a:lumMod val="75000"/>
                  </a:schemeClr>
                </a:solidFill>
                <a:effectLst/>
                <a:latin typeface="+mj-lt"/>
              </a:rPr>
              <a:t>Le taux d’engagement mesure le</a:t>
            </a:r>
            <a:r>
              <a:rPr lang="fr-FR" sz="1200" b="1" u="sng" dirty="0">
                <a:solidFill>
                  <a:schemeClr val="bg2">
                    <a:lumMod val="75000"/>
                  </a:schemeClr>
                </a:solidFill>
                <a:latin typeface="+mj-lt"/>
              </a:rPr>
              <a:t> </a:t>
            </a:r>
            <a:r>
              <a:rPr lang="fr-FR" sz="1200" b="1" i="0" u="sng" dirty="0">
                <a:solidFill>
                  <a:schemeClr val="bg2">
                    <a:lumMod val="50000"/>
                  </a:schemeClr>
                </a:solidFill>
                <a:effectLst/>
                <a:latin typeface="+mj-lt"/>
                <a:hlinkClick r:id="rId3">
                  <a:extLst>
                    <a:ext uri="{A12FA001-AC4F-418D-AE19-62706E023703}">
                      <ahyp:hlinkClr xmlns:ahyp="http://schemas.microsoft.com/office/drawing/2018/hyperlinkcolor" val="tx"/>
                    </a:ext>
                  </a:extLst>
                </a:hlinkClick>
              </a:rPr>
              <a:t>nombre d’interactions</a:t>
            </a:r>
            <a:r>
              <a:rPr lang="fr-FR" sz="1200" b="1" i="0" dirty="0">
                <a:solidFill>
                  <a:schemeClr val="bg2">
                    <a:lumMod val="50000"/>
                  </a:schemeClr>
                </a:solidFill>
                <a:effectLst/>
                <a:latin typeface="+mj-lt"/>
              </a:rPr>
              <a:t> </a:t>
            </a:r>
            <a:r>
              <a:rPr lang="fr-FR" sz="1200" b="1" i="0" dirty="0">
                <a:solidFill>
                  <a:schemeClr val="bg2">
                    <a:lumMod val="75000"/>
                  </a:schemeClr>
                </a:solidFill>
                <a:effectLst/>
                <a:latin typeface="+mj-lt"/>
              </a:rPr>
              <a:t>(réactions, commentaires et partages) avec vos contenus sous forme de pourcentage de votre public</a:t>
            </a:r>
          </a:p>
          <a:p>
            <a:pPr marL="171450" indent="-171450" algn="l">
              <a:buFont typeface="Wingdings" panose="05000000000000000000" pitchFamily="2" charset="2"/>
              <a:buChar char="v"/>
            </a:pPr>
            <a:endParaRPr lang="fr-FR" sz="1200" b="1" i="0" dirty="0">
              <a:solidFill>
                <a:schemeClr val="bg2">
                  <a:lumMod val="75000"/>
                </a:schemeClr>
              </a:solidFill>
              <a:effectLst/>
              <a:latin typeface="+mj-lt"/>
            </a:endParaRPr>
          </a:p>
          <a:p>
            <a:pPr marL="171450" indent="-171450" algn="l">
              <a:buFont typeface="Wingdings" panose="05000000000000000000" pitchFamily="2" charset="2"/>
              <a:buChar char="v"/>
            </a:pPr>
            <a:r>
              <a:rPr lang="fr-FR" sz="1200" b="1" i="0" dirty="0">
                <a:solidFill>
                  <a:schemeClr val="bg2">
                    <a:lumMod val="75000"/>
                  </a:schemeClr>
                </a:solidFill>
                <a:effectLst/>
                <a:latin typeface="+mj-lt"/>
              </a:rPr>
              <a:t>La définition du « public » est variable. Vous pouvez très bien calculer l’engagement par rapport à votre nombre d’abonnés</a:t>
            </a:r>
          </a:p>
          <a:p>
            <a:pPr marL="171450" indent="-171450" algn="l">
              <a:buFont typeface="Wingdings" panose="05000000000000000000" pitchFamily="2" charset="2"/>
              <a:buChar char="v"/>
            </a:pPr>
            <a:endParaRPr lang="fr-FR" sz="1200" b="1" dirty="0">
              <a:solidFill>
                <a:schemeClr val="bg2">
                  <a:lumMod val="75000"/>
                </a:schemeClr>
              </a:solidFill>
              <a:latin typeface="+mj-lt"/>
            </a:endParaRPr>
          </a:p>
          <a:p>
            <a:pPr marL="171450" indent="-171450" algn="l">
              <a:buFont typeface="Wingdings" panose="05000000000000000000" pitchFamily="2" charset="2"/>
              <a:buChar char="v"/>
            </a:pPr>
            <a:r>
              <a:rPr lang="fr-FR" sz="1200" b="1" dirty="0">
                <a:solidFill>
                  <a:schemeClr val="bg2">
                    <a:lumMod val="75000"/>
                  </a:schemeClr>
                </a:solidFill>
                <a:latin typeface="+mj-lt"/>
              </a:rPr>
              <a:t>G</a:t>
            </a:r>
            <a:r>
              <a:rPr lang="fr-FR" sz="1200" b="1" i="0" dirty="0">
                <a:solidFill>
                  <a:schemeClr val="bg2">
                    <a:lumMod val="75000"/>
                  </a:schemeClr>
                </a:solidFill>
                <a:effectLst/>
                <a:latin typeface="+mj-lt"/>
              </a:rPr>
              <a:t>ardez à l’esprit que tous vos abonnés ne verront pas toutes vos publications. Par ailleurs, des personnes qui ne vous suivent pas (encore) peuvent elles aussi interagir avec vos contenus</a:t>
            </a:r>
          </a:p>
        </p:txBody>
      </p:sp>
      <p:pic>
        <p:nvPicPr>
          <p:cNvPr id="4" name="Image 3">
            <a:extLst>
              <a:ext uri="{FF2B5EF4-FFF2-40B4-BE49-F238E27FC236}">
                <a16:creationId xmlns:a16="http://schemas.microsoft.com/office/drawing/2014/main" id="{62B94D30-D6C2-A6BC-09C7-63B231ECA196}"/>
              </a:ext>
            </a:extLst>
          </p:cNvPr>
          <p:cNvPicPr>
            <a:picLocks noChangeAspect="1"/>
          </p:cNvPicPr>
          <p:nvPr/>
        </p:nvPicPr>
        <p:blipFill>
          <a:blip r:embed="rId4"/>
          <a:stretch>
            <a:fillRect/>
          </a:stretch>
        </p:blipFill>
        <p:spPr>
          <a:xfrm>
            <a:off x="2414584" y="3434328"/>
            <a:ext cx="4314825" cy="990600"/>
          </a:xfrm>
          <a:prstGeom prst="rect">
            <a:avLst/>
          </a:prstGeom>
        </p:spPr>
      </p:pic>
      <p:sp>
        <p:nvSpPr>
          <p:cNvPr id="6" name="ZoneTexte 5">
            <a:extLst>
              <a:ext uri="{FF2B5EF4-FFF2-40B4-BE49-F238E27FC236}">
                <a16:creationId xmlns:a16="http://schemas.microsoft.com/office/drawing/2014/main" id="{E449F220-5360-F92C-2DFC-0A66E51C4E6D}"/>
              </a:ext>
            </a:extLst>
          </p:cNvPr>
          <p:cNvSpPr txBox="1"/>
          <p:nvPr/>
        </p:nvSpPr>
        <p:spPr>
          <a:xfrm>
            <a:off x="1112049" y="4476245"/>
            <a:ext cx="1724259" cy="276999"/>
          </a:xfrm>
          <a:prstGeom prst="rect">
            <a:avLst/>
          </a:prstGeom>
          <a:noFill/>
        </p:spPr>
        <p:txBody>
          <a:bodyPr wrap="square">
            <a:spAutoFit/>
          </a:bodyPr>
          <a:lstStyle/>
          <a:p>
            <a:pPr algn="l"/>
            <a:r>
              <a:rPr lang="fr-FR" sz="1200" b="1" i="1" dirty="0">
                <a:solidFill>
                  <a:schemeClr val="bg2">
                    <a:lumMod val="50000"/>
                  </a:schemeClr>
                </a:solidFill>
                <a:effectLst/>
                <a:latin typeface="+mj-lt"/>
              </a:rPr>
              <a:t>Source : </a:t>
            </a:r>
            <a:r>
              <a:rPr lang="fr-FR" sz="1200" b="1" i="1" dirty="0" err="1">
                <a:solidFill>
                  <a:schemeClr val="bg2">
                    <a:lumMod val="50000"/>
                  </a:schemeClr>
                </a:solidFill>
                <a:effectLst/>
                <a:latin typeface="+mj-lt"/>
              </a:rPr>
              <a:t>Hootsuite</a:t>
            </a:r>
            <a:endParaRPr lang="fr-FR" sz="1200" b="1" i="1" dirty="0">
              <a:solidFill>
                <a:schemeClr val="bg2">
                  <a:lumMod val="50000"/>
                </a:schemeClr>
              </a:solidFill>
              <a:effectLst/>
              <a:latin typeface="+mj-lt"/>
            </a:endParaRPr>
          </a:p>
        </p:txBody>
      </p:sp>
    </p:spTree>
    <p:extLst>
      <p:ext uri="{BB962C8B-B14F-4D97-AF65-F5344CB8AC3E}">
        <p14:creationId xmlns:p14="http://schemas.microsoft.com/office/powerpoint/2010/main" val="337610616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1720"/>
        <p:cNvGrpSpPr/>
        <p:nvPr/>
      </p:nvGrpSpPr>
      <p:grpSpPr>
        <a:xfrm>
          <a:off x="0" y="0"/>
          <a:ext cx="0" cy="0"/>
          <a:chOff x="0" y="0"/>
          <a:chExt cx="0" cy="0"/>
        </a:xfrm>
      </p:grpSpPr>
      <p:pic>
        <p:nvPicPr>
          <p:cNvPr id="17410" name="Picture 2" descr="Press">
            <a:extLst>
              <a:ext uri="{FF2B5EF4-FFF2-40B4-BE49-F238E27FC236}">
                <a16:creationId xmlns:a16="http://schemas.microsoft.com/office/drawing/2014/main" id="{1A48DBDE-CCDC-8765-6CD1-AEBF705F52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1745" y="1968404"/>
            <a:ext cx="5820510" cy="12066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100414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1154"/>
        <p:cNvGrpSpPr/>
        <p:nvPr/>
      </p:nvGrpSpPr>
      <p:grpSpPr>
        <a:xfrm>
          <a:off x="0" y="0"/>
          <a:ext cx="0" cy="0"/>
          <a:chOff x="0" y="0"/>
          <a:chExt cx="0" cy="0"/>
        </a:xfrm>
      </p:grpSpPr>
      <p:sp>
        <p:nvSpPr>
          <p:cNvPr id="7" name="Google Shape;1055;p27">
            <a:extLst>
              <a:ext uri="{FF2B5EF4-FFF2-40B4-BE49-F238E27FC236}">
                <a16:creationId xmlns:a16="http://schemas.microsoft.com/office/drawing/2014/main" id="{4ECAF85B-81DE-2447-F7A9-3DBDCED35A74}"/>
              </a:ext>
            </a:extLst>
          </p:cNvPr>
          <p:cNvSpPr txBox="1">
            <a:spLocks/>
          </p:cNvSpPr>
          <p:nvPr/>
        </p:nvSpPr>
        <p:spPr>
          <a:xfrm>
            <a:off x="453150" y="340990"/>
            <a:ext cx="8237700" cy="218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RPr/>
            </a:defPPr>
            <a:lvl1pPr algn="ctr">
              <a:buClr>
                <a:schemeClr val="dk1"/>
              </a:buClr>
              <a:buSzPts val="2400"/>
              <a:buFont typeface="Fira Sans Extra Condensed SemiBold"/>
              <a:buNone/>
              <a:defRPr sz="2400">
                <a:solidFill>
                  <a:schemeClr val="bg2">
                    <a:lumMod val="75000"/>
                  </a:schemeClr>
                </a:solidFill>
                <a:latin typeface="Fira Sans Extra Condensed SemiBold"/>
                <a:ea typeface="Fira Sans Extra Condensed SemiBold"/>
                <a:cs typeface="Fira Sans Extra Condensed SemiBold"/>
              </a:defRPr>
            </a:lvl1pPr>
            <a:lvl2pPr algn="ctr">
              <a:spcBef>
                <a:spcPts val="1600"/>
              </a:spcBef>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2pPr>
            <a:lvl3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3pPr>
            <a:lvl4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4pPr>
            <a:lvl5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5pPr>
            <a:lvl6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6pPr>
            <a:lvl7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7pPr>
            <a:lvl8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8pPr>
            <a:lvl9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9pPr>
          </a:lstStyle>
          <a:p>
            <a:r>
              <a:rPr lang="en-US" sz="2800" dirty="0">
                <a:solidFill>
                  <a:schemeClr val="bg2">
                    <a:lumMod val="50000"/>
                  </a:schemeClr>
                </a:solidFill>
              </a:rPr>
              <a:t>PEARLTREES</a:t>
            </a:r>
          </a:p>
        </p:txBody>
      </p:sp>
      <p:sp>
        <p:nvSpPr>
          <p:cNvPr id="3" name="ZoneTexte 2">
            <a:extLst>
              <a:ext uri="{FF2B5EF4-FFF2-40B4-BE49-F238E27FC236}">
                <a16:creationId xmlns:a16="http://schemas.microsoft.com/office/drawing/2014/main" id="{FC04228D-4F98-FE1E-F180-24E2B541869E}"/>
              </a:ext>
            </a:extLst>
          </p:cNvPr>
          <p:cNvSpPr txBox="1"/>
          <p:nvPr/>
        </p:nvSpPr>
        <p:spPr>
          <a:xfrm>
            <a:off x="1162279" y="826950"/>
            <a:ext cx="6819441" cy="3831818"/>
          </a:xfrm>
          <a:prstGeom prst="rect">
            <a:avLst/>
          </a:prstGeom>
          <a:noFill/>
        </p:spPr>
        <p:txBody>
          <a:bodyPr wrap="square">
            <a:spAutoFit/>
          </a:bodyPr>
          <a:lstStyle/>
          <a:p>
            <a:pPr marL="171450" indent="-171450" algn="l">
              <a:buFont typeface="Wingdings" panose="05000000000000000000" pitchFamily="2" charset="2"/>
              <a:buChar char="v"/>
            </a:pPr>
            <a:r>
              <a:rPr lang="fr-FR" sz="1100" b="1" i="0" dirty="0">
                <a:solidFill>
                  <a:schemeClr val="bg2">
                    <a:lumMod val="75000"/>
                  </a:schemeClr>
                </a:solidFill>
                <a:effectLst/>
                <a:latin typeface="+mj-lt"/>
              </a:rPr>
              <a:t>Réseau éditorial participatif, </a:t>
            </a:r>
            <a:r>
              <a:rPr lang="fr-FR" sz="1100" b="1" i="0" dirty="0" err="1">
                <a:solidFill>
                  <a:schemeClr val="bg2">
                    <a:lumMod val="75000"/>
                  </a:schemeClr>
                </a:solidFill>
                <a:effectLst/>
                <a:latin typeface="+mj-lt"/>
              </a:rPr>
              <a:t>Pearltrees</a:t>
            </a:r>
            <a:r>
              <a:rPr lang="fr-FR" sz="1100" b="1" i="0" dirty="0">
                <a:solidFill>
                  <a:schemeClr val="bg2">
                    <a:lumMod val="75000"/>
                  </a:schemeClr>
                </a:solidFill>
                <a:effectLst/>
                <a:latin typeface="+mj-lt"/>
              </a:rPr>
              <a:t> est très utile pour</a:t>
            </a:r>
            <a:r>
              <a:rPr lang="fr-FR" sz="1100" b="1" dirty="0">
                <a:solidFill>
                  <a:schemeClr val="bg2">
                    <a:lumMod val="75000"/>
                  </a:schemeClr>
                </a:solidFill>
                <a:latin typeface="+mj-lt"/>
              </a:rPr>
              <a:t> </a:t>
            </a:r>
            <a:r>
              <a:rPr lang="fr-FR" sz="1100" b="1" i="0" dirty="0">
                <a:solidFill>
                  <a:schemeClr val="bg2">
                    <a:lumMod val="75000"/>
                  </a:schemeClr>
                </a:solidFill>
                <a:effectLst/>
                <a:latin typeface="+mj-lt"/>
              </a:rPr>
              <a:t>optimiser, organiser et partager votre veille professionnelle</a:t>
            </a:r>
          </a:p>
          <a:p>
            <a:pPr marL="171450" indent="-171450" algn="l">
              <a:buFont typeface="Wingdings" panose="05000000000000000000" pitchFamily="2" charset="2"/>
              <a:buChar char="v"/>
            </a:pPr>
            <a:endParaRPr lang="fr-FR" sz="1100" b="1" i="0" dirty="0">
              <a:solidFill>
                <a:schemeClr val="bg2">
                  <a:lumMod val="75000"/>
                </a:schemeClr>
              </a:solidFill>
              <a:effectLst/>
              <a:latin typeface="+mj-lt"/>
            </a:endParaRPr>
          </a:p>
          <a:p>
            <a:pPr marL="171450" indent="-171450" algn="l">
              <a:buFont typeface="Wingdings" panose="05000000000000000000" pitchFamily="2" charset="2"/>
              <a:buChar char="v"/>
            </a:pPr>
            <a:r>
              <a:rPr lang="fr-FR" sz="1100" b="1" i="0" dirty="0">
                <a:solidFill>
                  <a:schemeClr val="bg2">
                    <a:lumMod val="75000"/>
                  </a:schemeClr>
                </a:solidFill>
                <a:effectLst/>
                <a:latin typeface="+mj-lt"/>
              </a:rPr>
              <a:t>Grâce à un système de « perles », vous pouvez organiser les contenus partagés en dossiers et sous-dossiers,  autour d’une thématique  clé.  La  particularité  de  </a:t>
            </a:r>
            <a:r>
              <a:rPr lang="fr-FR" sz="1100" b="1" i="0" dirty="0" err="1">
                <a:solidFill>
                  <a:schemeClr val="bg2">
                    <a:lumMod val="75000"/>
                  </a:schemeClr>
                </a:solidFill>
                <a:effectLst/>
                <a:latin typeface="+mj-lt"/>
              </a:rPr>
              <a:t>Pearltrees</a:t>
            </a:r>
            <a:r>
              <a:rPr lang="fr-FR" sz="1100" b="1" i="0" dirty="0">
                <a:solidFill>
                  <a:schemeClr val="bg2">
                    <a:lumMod val="75000"/>
                  </a:schemeClr>
                </a:solidFill>
                <a:effectLst/>
                <a:latin typeface="+mj-lt"/>
              </a:rPr>
              <a:t>  relève  de  sa présentation visible et compréhensible en un seul coup d’œil</a:t>
            </a:r>
          </a:p>
          <a:p>
            <a:pPr marL="171450" indent="-171450" algn="l">
              <a:buFont typeface="Wingdings" panose="05000000000000000000" pitchFamily="2" charset="2"/>
              <a:buChar char="v"/>
            </a:pPr>
            <a:endParaRPr lang="fr-FR" sz="1100" b="1" i="0" dirty="0">
              <a:solidFill>
                <a:schemeClr val="bg2">
                  <a:lumMod val="75000"/>
                </a:schemeClr>
              </a:solidFill>
              <a:effectLst/>
              <a:latin typeface="+mj-lt"/>
            </a:endParaRPr>
          </a:p>
          <a:p>
            <a:pPr marL="171450" indent="-171450" algn="l">
              <a:buFont typeface="Wingdings" panose="05000000000000000000" pitchFamily="2" charset="2"/>
              <a:buChar char="v"/>
            </a:pPr>
            <a:r>
              <a:rPr lang="fr-FR" sz="1100" b="1" i="0" dirty="0" err="1">
                <a:solidFill>
                  <a:schemeClr val="bg2">
                    <a:lumMod val="75000"/>
                  </a:schemeClr>
                </a:solidFill>
                <a:effectLst/>
                <a:latin typeface="+mj-lt"/>
              </a:rPr>
              <a:t>Pearltrees</a:t>
            </a:r>
            <a:r>
              <a:rPr lang="fr-FR" sz="1100" b="1" i="0" dirty="0">
                <a:solidFill>
                  <a:schemeClr val="bg2">
                    <a:lumMod val="75000"/>
                  </a:schemeClr>
                </a:solidFill>
                <a:effectLst/>
                <a:latin typeface="+mj-lt"/>
              </a:rPr>
              <a:t> permet de travailler en équipe pour collecter des contenus  («  perles  »).  L’utilisateur  peut  alors  profiter  de collections  publiques  pour  enrichir  la  sienne  ou  simplement effectuer sa veille</a:t>
            </a:r>
          </a:p>
          <a:p>
            <a:pPr marL="171450" indent="-171450" algn="l">
              <a:buFont typeface="Wingdings" panose="05000000000000000000" pitchFamily="2" charset="2"/>
              <a:buChar char="v"/>
            </a:pPr>
            <a:endParaRPr lang="fr-FR" sz="1100" b="1" i="0" dirty="0">
              <a:solidFill>
                <a:schemeClr val="bg2">
                  <a:lumMod val="75000"/>
                </a:schemeClr>
              </a:solidFill>
              <a:effectLst/>
              <a:latin typeface="+mj-lt"/>
            </a:endParaRPr>
          </a:p>
          <a:p>
            <a:pPr marL="171450" indent="-171450" algn="l">
              <a:buFont typeface="Wingdings" panose="05000000000000000000" pitchFamily="2" charset="2"/>
              <a:buChar char="v"/>
            </a:pPr>
            <a:r>
              <a:rPr lang="fr-FR" sz="1100" b="1" i="0" dirty="0">
                <a:solidFill>
                  <a:schemeClr val="bg2">
                    <a:lumMod val="75000"/>
                  </a:schemeClr>
                </a:solidFill>
                <a:effectLst/>
                <a:latin typeface="+mj-lt"/>
              </a:rPr>
              <a:t>La  plateforme  </a:t>
            </a:r>
            <a:r>
              <a:rPr lang="fr-FR" sz="1100" b="1" i="0" dirty="0" err="1">
                <a:solidFill>
                  <a:schemeClr val="bg2">
                    <a:lumMod val="75000"/>
                  </a:schemeClr>
                </a:solidFill>
                <a:effectLst/>
                <a:latin typeface="+mj-lt"/>
              </a:rPr>
              <a:t>Pearltrees</a:t>
            </a:r>
            <a:r>
              <a:rPr lang="fr-FR" sz="1100" b="1" i="0" dirty="0">
                <a:solidFill>
                  <a:schemeClr val="bg2">
                    <a:lumMod val="75000"/>
                  </a:schemeClr>
                </a:solidFill>
                <a:effectLst/>
                <a:latin typeface="+mj-lt"/>
              </a:rPr>
              <a:t>  s’avère  incontournable  lorsque  vous  entamez  une démarche de recherche grâce aux fonctions qu’elle recouvre :</a:t>
            </a:r>
          </a:p>
          <a:p>
            <a:pPr marL="171450" indent="-171450" algn="l">
              <a:buFont typeface="Wingdings" panose="05000000000000000000" pitchFamily="2" charset="2"/>
              <a:buChar char="v"/>
            </a:pPr>
            <a:endParaRPr lang="fr-FR" sz="1100" b="1" i="0" dirty="0">
              <a:solidFill>
                <a:schemeClr val="bg2">
                  <a:lumMod val="75000"/>
                </a:schemeClr>
              </a:solidFill>
              <a:effectLst/>
              <a:latin typeface="+mj-lt"/>
            </a:endParaRPr>
          </a:p>
          <a:p>
            <a:pPr marL="171450" indent="-171450" algn="l">
              <a:buFont typeface="Arial" panose="020B0604020202020204" pitchFamily="34" charset="0"/>
              <a:buChar char="•"/>
            </a:pPr>
            <a:r>
              <a:rPr lang="fr-FR" sz="1100" b="1" i="0" dirty="0">
                <a:solidFill>
                  <a:schemeClr val="bg2">
                    <a:lumMod val="75000"/>
                  </a:schemeClr>
                </a:solidFill>
                <a:effectLst/>
                <a:latin typeface="+mj-lt"/>
              </a:rPr>
              <a:t>La  fonction  de  collecte  :  </a:t>
            </a:r>
            <a:r>
              <a:rPr lang="fr-FR" sz="1100" b="1" i="0" dirty="0" err="1">
                <a:solidFill>
                  <a:schemeClr val="bg2">
                    <a:lumMod val="75000"/>
                  </a:schemeClr>
                </a:solidFill>
                <a:effectLst/>
                <a:latin typeface="+mj-lt"/>
              </a:rPr>
              <a:t>Pearltrees</a:t>
            </a:r>
            <a:r>
              <a:rPr lang="fr-FR" sz="1100" b="1" i="0" dirty="0">
                <a:solidFill>
                  <a:schemeClr val="bg2">
                    <a:lumMod val="75000"/>
                  </a:schemeClr>
                </a:solidFill>
                <a:effectLst/>
                <a:latin typeface="+mj-lt"/>
              </a:rPr>
              <a:t>  est  un  outil  de  classement  très intuitif et instantané</a:t>
            </a:r>
          </a:p>
          <a:p>
            <a:pPr marL="171450" indent="-171450" algn="l">
              <a:buFont typeface="Arial" panose="020B0604020202020204" pitchFamily="34" charset="0"/>
              <a:buChar char="•"/>
            </a:pPr>
            <a:r>
              <a:rPr lang="fr-FR" sz="1100" b="1" i="0" dirty="0">
                <a:solidFill>
                  <a:schemeClr val="bg2">
                    <a:lumMod val="75000"/>
                  </a:schemeClr>
                </a:solidFill>
                <a:effectLst/>
                <a:latin typeface="+mj-lt"/>
              </a:rPr>
              <a:t>La  fonction  collaborative  :  le  partage  de  documents,  de  pages  Web entre les différents membres de la communauté transforme cet outil enµ une source de connaissances</a:t>
            </a:r>
          </a:p>
          <a:p>
            <a:pPr marL="171450" indent="-171450" algn="l">
              <a:buFont typeface="Arial" panose="020B0604020202020204" pitchFamily="34" charset="0"/>
              <a:buChar char="•"/>
            </a:pPr>
            <a:r>
              <a:rPr lang="fr-FR" sz="1100" b="1" i="0" dirty="0">
                <a:solidFill>
                  <a:schemeClr val="bg2">
                    <a:lumMod val="75000"/>
                  </a:schemeClr>
                </a:solidFill>
                <a:effectLst/>
                <a:latin typeface="+mj-lt"/>
              </a:rPr>
              <a:t>La fonction sociale : l’émergence de réseaux entre les profils avec des centres d’intérêt commun</a:t>
            </a:r>
          </a:p>
          <a:p>
            <a:pPr marL="171450" indent="-171450" algn="l">
              <a:buFont typeface="Arial" panose="020B0604020202020204" pitchFamily="34" charset="0"/>
              <a:buChar char="•"/>
            </a:pPr>
            <a:endParaRPr lang="fr-FR" sz="1100" b="1" i="0" dirty="0">
              <a:solidFill>
                <a:schemeClr val="bg2">
                  <a:lumMod val="75000"/>
                </a:schemeClr>
              </a:solidFill>
              <a:effectLst/>
              <a:latin typeface="+mj-lt"/>
            </a:endParaRPr>
          </a:p>
          <a:p>
            <a:pPr marL="171450" indent="-171450" algn="l">
              <a:buFont typeface="Wingdings" panose="05000000000000000000" pitchFamily="2" charset="2"/>
              <a:buChar char="v"/>
            </a:pPr>
            <a:r>
              <a:rPr lang="fr-FR" sz="1100" b="1" i="0" dirty="0">
                <a:solidFill>
                  <a:schemeClr val="bg2">
                    <a:lumMod val="75000"/>
                  </a:schemeClr>
                </a:solidFill>
                <a:effectLst/>
                <a:latin typeface="+mj-lt"/>
              </a:rPr>
              <a:t>C’est un outil dédié aux professionnels qui veulent mieux organiser leur veille et aussi s’abonner à celles d’autres utilisateurs aux mêmes centres d’intérêt</a:t>
            </a:r>
          </a:p>
          <a:p>
            <a:pPr marL="228600" indent="-228600" algn="l">
              <a:buAutoNum type="arabicPeriod" startAt="3"/>
            </a:pPr>
            <a:endParaRPr lang="fr-FR" sz="1200" b="0" i="0" dirty="0">
              <a:solidFill>
                <a:srgbClr val="000000"/>
              </a:solidFill>
              <a:effectLst/>
              <a:latin typeface="+mj-lt"/>
            </a:endParaRPr>
          </a:p>
        </p:txBody>
      </p:sp>
    </p:spTree>
    <p:extLst>
      <p:ext uri="{BB962C8B-B14F-4D97-AF65-F5344CB8AC3E}">
        <p14:creationId xmlns:p14="http://schemas.microsoft.com/office/powerpoint/2010/main" val="377003634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1154"/>
        <p:cNvGrpSpPr/>
        <p:nvPr/>
      </p:nvGrpSpPr>
      <p:grpSpPr>
        <a:xfrm>
          <a:off x="0" y="0"/>
          <a:ext cx="0" cy="0"/>
          <a:chOff x="0" y="0"/>
          <a:chExt cx="0" cy="0"/>
        </a:xfrm>
      </p:grpSpPr>
      <p:sp>
        <p:nvSpPr>
          <p:cNvPr id="7" name="Google Shape;1055;p27">
            <a:extLst>
              <a:ext uri="{FF2B5EF4-FFF2-40B4-BE49-F238E27FC236}">
                <a16:creationId xmlns:a16="http://schemas.microsoft.com/office/drawing/2014/main" id="{4ECAF85B-81DE-2447-F7A9-3DBDCED35A74}"/>
              </a:ext>
            </a:extLst>
          </p:cNvPr>
          <p:cNvSpPr txBox="1">
            <a:spLocks/>
          </p:cNvSpPr>
          <p:nvPr/>
        </p:nvSpPr>
        <p:spPr>
          <a:xfrm>
            <a:off x="453150" y="340990"/>
            <a:ext cx="8237700" cy="218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RPr/>
            </a:defPPr>
            <a:lvl1pPr algn="ctr">
              <a:buClr>
                <a:schemeClr val="dk1"/>
              </a:buClr>
              <a:buSzPts val="2400"/>
              <a:buFont typeface="Fira Sans Extra Condensed SemiBold"/>
              <a:buNone/>
              <a:defRPr sz="2400">
                <a:solidFill>
                  <a:schemeClr val="bg2">
                    <a:lumMod val="75000"/>
                  </a:schemeClr>
                </a:solidFill>
                <a:latin typeface="Fira Sans Extra Condensed SemiBold"/>
                <a:ea typeface="Fira Sans Extra Condensed SemiBold"/>
                <a:cs typeface="Fira Sans Extra Condensed SemiBold"/>
              </a:defRPr>
            </a:lvl1pPr>
            <a:lvl2pPr algn="ctr">
              <a:spcBef>
                <a:spcPts val="1600"/>
              </a:spcBef>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2pPr>
            <a:lvl3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3pPr>
            <a:lvl4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4pPr>
            <a:lvl5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5pPr>
            <a:lvl6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6pPr>
            <a:lvl7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7pPr>
            <a:lvl8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8pPr>
            <a:lvl9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9pPr>
          </a:lstStyle>
          <a:p>
            <a:r>
              <a:rPr lang="en-US" sz="2800" dirty="0">
                <a:solidFill>
                  <a:schemeClr val="bg2">
                    <a:lumMod val="50000"/>
                  </a:schemeClr>
                </a:solidFill>
              </a:rPr>
              <a:t>PEARLTREES : Etapes</a:t>
            </a:r>
          </a:p>
        </p:txBody>
      </p:sp>
      <p:sp>
        <p:nvSpPr>
          <p:cNvPr id="3" name="ZoneTexte 2">
            <a:extLst>
              <a:ext uri="{FF2B5EF4-FFF2-40B4-BE49-F238E27FC236}">
                <a16:creationId xmlns:a16="http://schemas.microsoft.com/office/drawing/2014/main" id="{FC04228D-4F98-FE1E-F180-24E2B541869E}"/>
              </a:ext>
            </a:extLst>
          </p:cNvPr>
          <p:cNvSpPr txBox="1"/>
          <p:nvPr/>
        </p:nvSpPr>
        <p:spPr>
          <a:xfrm>
            <a:off x="1162279" y="955923"/>
            <a:ext cx="6819441" cy="3231654"/>
          </a:xfrm>
          <a:prstGeom prst="rect">
            <a:avLst/>
          </a:prstGeom>
          <a:noFill/>
        </p:spPr>
        <p:txBody>
          <a:bodyPr wrap="square">
            <a:spAutoFit/>
          </a:bodyPr>
          <a:lstStyle/>
          <a:p>
            <a:pPr marL="228600" indent="-228600" algn="l">
              <a:buFont typeface="+mj-lt"/>
              <a:buAutoNum type="arabicPeriod"/>
            </a:pPr>
            <a:r>
              <a:rPr lang="fr-FR" sz="1200" b="1" i="0" dirty="0">
                <a:solidFill>
                  <a:schemeClr val="bg2">
                    <a:lumMod val="75000"/>
                  </a:schemeClr>
                </a:solidFill>
                <a:effectLst/>
                <a:latin typeface="+mj-lt"/>
              </a:rPr>
              <a:t>L’utilisation  de  </a:t>
            </a:r>
            <a:r>
              <a:rPr lang="fr-FR" sz="1200" b="1" i="0" dirty="0" err="1">
                <a:solidFill>
                  <a:schemeClr val="bg2">
                    <a:lumMod val="75000"/>
                  </a:schemeClr>
                </a:solidFill>
                <a:effectLst/>
                <a:latin typeface="+mj-lt"/>
              </a:rPr>
              <a:t>Pearltrees</a:t>
            </a:r>
            <a:r>
              <a:rPr lang="fr-FR" sz="1200" b="1" i="0" dirty="0">
                <a:solidFill>
                  <a:schemeClr val="bg2">
                    <a:lumMod val="75000"/>
                  </a:schemeClr>
                </a:solidFill>
                <a:effectLst/>
                <a:latin typeface="+mj-lt"/>
              </a:rPr>
              <a:t>  passe  par  une  inscription  en  ligne  sur  le  site. Rendez-vous à l’adresse : </a:t>
            </a:r>
            <a:r>
              <a:rPr lang="fr-FR" sz="1200" b="1" i="0" dirty="0">
                <a:solidFill>
                  <a:schemeClr val="tx1"/>
                </a:solidFill>
                <a:effectLst/>
                <a:latin typeface="+mj-lt"/>
                <a:hlinkClick r:id="rId3"/>
              </a:rPr>
              <a:t>http://www.pearltrees.com/</a:t>
            </a:r>
            <a:endParaRPr lang="fr-FR" sz="1200" b="1" i="0" dirty="0">
              <a:solidFill>
                <a:schemeClr val="tx1"/>
              </a:solidFill>
              <a:effectLst/>
              <a:latin typeface="+mj-lt"/>
            </a:endParaRPr>
          </a:p>
          <a:p>
            <a:pPr marL="228600" indent="-228600" algn="l">
              <a:buFont typeface="+mj-lt"/>
              <a:buAutoNum type="arabicPeriod"/>
            </a:pPr>
            <a:endParaRPr lang="fr-FR" sz="1200" b="1" i="0" dirty="0">
              <a:solidFill>
                <a:schemeClr val="tx1"/>
              </a:solidFill>
              <a:effectLst/>
              <a:latin typeface="+mj-lt"/>
            </a:endParaRPr>
          </a:p>
          <a:p>
            <a:pPr marL="228600" indent="-228600" algn="l">
              <a:buFont typeface="+mj-lt"/>
              <a:buAutoNum type="arabicPeriod"/>
            </a:pPr>
            <a:r>
              <a:rPr lang="fr-FR" sz="1200" b="1" i="0" dirty="0">
                <a:solidFill>
                  <a:schemeClr val="bg2">
                    <a:lumMod val="75000"/>
                  </a:schemeClr>
                </a:solidFill>
                <a:effectLst/>
                <a:latin typeface="+mj-lt"/>
              </a:rPr>
              <a:t>Renseignez  votre  adresse  mail  ainsi  que  votre  mot  de  passe.  Vous  devez également remplir le champ « Pseudo »</a:t>
            </a:r>
          </a:p>
          <a:p>
            <a:pPr marL="228600" indent="-228600" algn="l">
              <a:buFont typeface="+mj-lt"/>
              <a:buAutoNum type="arabicPeriod"/>
            </a:pPr>
            <a:endParaRPr lang="fr-FR" sz="1200" b="1" i="0" dirty="0">
              <a:solidFill>
                <a:schemeClr val="bg2">
                  <a:lumMod val="75000"/>
                </a:schemeClr>
              </a:solidFill>
              <a:effectLst/>
              <a:latin typeface="+mj-lt"/>
            </a:endParaRPr>
          </a:p>
          <a:p>
            <a:pPr marL="228600" indent="-228600" algn="l">
              <a:buFont typeface="+mj-lt"/>
              <a:buAutoNum type="arabicPeriod"/>
            </a:pPr>
            <a:r>
              <a:rPr lang="fr-FR" sz="1200" b="1" i="0" dirty="0">
                <a:solidFill>
                  <a:schemeClr val="bg2">
                    <a:lumMod val="75000"/>
                  </a:schemeClr>
                </a:solidFill>
                <a:effectLst/>
                <a:latin typeface="+mj-lt"/>
              </a:rPr>
              <a:t>En  fonction  de  vos  besoins,  optez  pour  le  forfait  le  plus  adapté  :  public, professionnel,  avancé.  Cliquez  sur  le  bouton  «  choisir  »  pour  valider  votre réponse</a:t>
            </a:r>
          </a:p>
          <a:p>
            <a:pPr marL="228600" indent="-228600" algn="l">
              <a:buFont typeface="+mj-lt"/>
              <a:buAutoNum type="arabicPeriod"/>
            </a:pPr>
            <a:endParaRPr lang="fr-FR" sz="1200" b="1" i="0" dirty="0">
              <a:solidFill>
                <a:schemeClr val="bg2">
                  <a:lumMod val="75000"/>
                </a:schemeClr>
              </a:solidFill>
              <a:effectLst/>
              <a:latin typeface="+mj-lt"/>
            </a:endParaRPr>
          </a:p>
          <a:p>
            <a:pPr marL="228600" indent="-228600" algn="l">
              <a:buFont typeface="+mj-lt"/>
              <a:buAutoNum type="arabicPeriod"/>
            </a:pPr>
            <a:r>
              <a:rPr lang="fr-FR" sz="1200" b="1" i="0" dirty="0">
                <a:solidFill>
                  <a:schemeClr val="bg2">
                    <a:lumMod val="75000"/>
                  </a:schemeClr>
                </a:solidFill>
                <a:effectLst/>
                <a:latin typeface="+mj-lt"/>
              </a:rPr>
              <a:t>Vous avez ensuite la possibilité de paramétrer votre compte. N’hésitez pas à compléter votre « mini-bio » pour permettre aux visiteurs qui consultent votre profil de découvrir vos centres d’intérêt</a:t>
            </a:r>
          </a:p>
          <a:p>
            <a:pPr marL="228600" indent="-228600" algn="l">
              <a:buFont typeface="+mj-lt"/>
              <a:buAutoNum type="arabicPeriod"/>
            </a:pPr>
            <a:endParaRPr lang="fr-FR" sz="1200" b="1" i="0" dirty="0">
              <a:solidFill>
                <a:schemeClr val="bg2">
                  <a:lumMod val="75000"/>
                </a:schemeClr>
              </a:solidFill>
              <a:effectLst/>
              <a:latin typeface="+mj-lt"/>
            </a:endParaRPr>
          </a:p>
          <a:p>
            <a:pPr marL="228600" indent="-228600" algn="l">
              <a:buFont typeface="+mj-lt"/>
              <a:buAutoNum type="arabicPeriod"/>
            </a:pPr>
            <a:r>
              <a:rPr lang="fr-FR" sz="1200" b="1" i="0" dirty="0">
                <a:solidFill>
                  <a:schemeClr val="bg2">
                    <a:lumMod val="75000"/>
                  </a:schemeClr>
                </a:solidFill>
                <a:effectLst/>
                <a:latin typeface="+mj-lt"/>
              </a:rPr>
              <a:t>Vous  êtes  maintenant  connecté  à  l’interface  </a:t>
            </a:r>
            <a:r>
              <a:rPr lang="fr-FR" sz="1200" b="1" i="0" dirty="0" err="1">
                <a:solidFill>
                  <a:schemeClr val="bg2">
                    <a:lumMod val="75000"/>
                  </a:schemeClr>
                </a:solidFill>
                <a:effectLst/>
                <a:latin typeface="+mj-lt"/>
              </a:rPr>
              <a:t>Pearltrees</a:t>
            </a:r>
            <a:r>
              <a:rPr lang="fr-FR" sz="1200" b="1" i="0" dirty="0">
                <a:solidFill>
                  <a:schemeClr val="bg2">
                    <a:lumMod val="75000"/>
                  </a:schemeClr>
                </a:solidFill>
                <a:effectLst/>
                <a:latin typeface="+mj-lt"/>
              </a:rPr>
              <a:t>.  Vous  pouvez commencer à profiter des fonctionnalités de l’outil</a:t>
            </a:r>
          </a:p>
          <a:p>
            <a:pPr marL="228600" indent="-228600" algn="l">
              <a:buAutoNum type="arabicPeriod" startAt="3"/>
            </a:pPr>
            <a:endParaRPr lang="fr-FR" sz="1200" b="0" i="0" dirty="0">
              <a:solidFill>
                <a:srgbClr val="000000"/>
              </a:solidFill>
              <a:effectLst/>
              <a:latin typeface="+mj-lt"/>
            </a:endParaRPr>
          </a:p>
        </p:txBody>
      </p:sp>
    </p:spTree>
    <p:extLst>
      <p:ext uri="{BB962C8B-B14F-4D97-AF65-F5344CB8AC3E}">
        <p14:creationId xmlns:p14="http://schemas.microsoft.com/office/powerpoint/2010/main" val="59958621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1154"/>
        <p:cNvGrpSpPr/>
        <p:nvPr/>
      </p:nvGrpSpPr>
      <p:grpSpPr>
        <a:xfrm>
          <a:off x="0" y="0"/>
          <a:ext cx="0" cy="0"/>
          <a:chOff x="0" y="0"/>
          <a:chExt cx="0" cy="0"/>
        </a:xfrm>
      </p:grpSpPr>
      <p:sp>
        <p:nvSpPr>
          <p:cNvPr id="7" name="Google Shape;1055;p27">
            <a:extLst>
              <a:ext uri="{FF2B5EF4-FFF2-40B4-BE49-F238E27FC236}">
                <a16:creationId xmlns:a16="http://schemas.microsoft.com/office/drawing/2014/main" id="{4ECAF85B-81DE-2447-F7A9-3DBDCED35A74}"/>
              </a:ext>
            </a:extLst>
          </p:cNvPr>
          <p:cNvSpPr txBox="1">
            <a:spLocks/>
          </p:cNvSpPr>
          <p:nvPr/>
        </p:nvSpPr>
        <p:spPr>
          <a:xfrm>
            <a:off x="453150" y="340990"/>
            <a:ext cx="8237700" cy="218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RPr/>
            </a:defPPr>
            <a:lvl1pPr algn="ctr">
              <a:buClr>
                <a:schemeClr val="dk1"/>
              </a:buClr>
              <a:buSzPts val="2400"/>
              <a:buFont typeface="Fira Sans Extra Condensed SemiBold"/>
              <a:buNone/>
              <a:defRPr sz="2400">
                <a:solidFill>
                  <a:schemeClr val="bg2">
                    <a:lumMod val="75000"/>
                  </a:schemeClr>
                </a:solidFill>
                <a:latin typeface="Fira Sans Extra Condensed SemiBold"/>
                <a:ea typeface="Fira Sans Extra Condensed SemiBold"/>
                <a:cs typeface="Fira Sans Extra Condensed SemiBold"/>
              </a:defRPr>
            </a:lvl1pPr>
            <a:lvl2pPr algn="ctr">
              <a:spcBef>
                <a:spcPts val="1600"/>
              </a:spcBef>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2pPr>
            <a:lvl3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3pPr>
            <a:lvl4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4pPr>
            <a:lvl5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5pPr>
            <a:lvl6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6pPr>
            <a:lvl7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7pPr>
            <a:lvl8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8pPr>
            <a:lvl9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9pPr>
          </a:lstStyle>
          <a:p>
            <a:r>
              <a:rPr lang="en-US" sz="2800" dirty="0">
                <a:solidFill>
                  <a:schemeClr val="bg2">
                    <a:lumMod val="50000"/>
                  </a:schemeClr>
                </a:solidFill>
              </a:rPr>
              <a:t>PEARLTREES</a:t>
            </a:r>
          </a:p>
        </p:txBody>
      </p:sp>
      <p:pic>
        <p:nvPicPr>
          <p:cNvPr id="4" name="Image 3">
            <a:extLst>
              <a:ext uri="{FF2B5EF4-FFF2-40B4-BE49-F238E27FC236}">
                <a16:creationId xmlns:a16="http://schemas.microsoft.com/office/drawing/2014/main" id="{7DA69319-5121-2259-8AFD-452D4C92E67E}"/>
              </a:ext>
            </a:extLst>
          </p:cNvPr>
          <p:cNvPicPr>
            <a:picLocks noChangeAspect="1"/>
          </p:cNvPicPr>
          <p:nvPr/>
        </p:nvPicPr>
        <p:blipFill>
          <a:blip r:embed="rId3"/>
          <a:stretch>
            <a:fillRect/>
          </a:stretch>
        </p:blipFill>
        <p:spPr>
          <a:xfrm>
            <a:off x="2178993" y="913552"/>
            <a:ext cx="4786013" cy="3316395"/>
          </a:xfrm>
          <a:prstGeom prst="rect">
            <a:avLst/>
          </a:prstGeom>
        </p:spPr>
      </p:pic>
    </p:spTree>
    <p:extLst>
      <p:ext uri="{BB962C8B-B14F-4D97-AF65-F5344CB8AC3E}">
        <p14:creationId xmlns:p14="http://schemas.microsoft.com/office/powerpoint/2010/main" val="408412379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1720"/>
        <p:cNvGrpSpPr/>
        <p:nvPr/>
      </p:nvGrpSpPr>
      <p:grpSpPr>
        <a:xfrm>
          <a:off x="0" y="0"/>
          <a:ext cx="0" cy="0"/>
          <a:chOff x="0" y="0"/>
          <a:chExt cx="0" cy="0"/>
        </a:xfrm>
      </p:grpSpPr>
      <p:pic>
        <p:nvPicPr>
          <p:cNvPr id="18434" name="Picture 2" descr="Télécharger Scoop.it (gratuit) - Clubic">
            <a:extLst>
              <a:ext uri="{FF2B5EF4-FFF2-40B4-BE49-F238E27FC236}">
                <a16:creationId xmlns:a16="http://schemas.microsoft.com/office/drawing/2014/main" id="{F4B766C0-BBDF-995A-ED29-64CB23DE9D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1562" y="1801085"/>
            <a:ext cx="4880875" cy="15413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846201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1154"/>
        <p:cNvGrpSpPr/>
        <p:nvPr/>
      </p:nvGrpSpPr>
      <p:grpSpPr>
        <a:xfrm>
          <a:off x="0" y="0"/>
          <a:ext cx="0" cy="0"/>
          <a:chOff x="0" y="0"/>
          <a:chExt cx="0" cy="0"/>
        </a:xfrm>
      </p:grpSpPr>
      <p:sp>
        <p:nvSpPr>
          <p:cNvPr id="7" name="Google Shape;1055;p27">
            <a:extLst>
              <a:ext uri="{FF2B5EF4-FFF2-40B4-BE49-F238E27FC236}">
                <a16:creationId xmlns:a16="http://schemas.microsoft.com/office/drawing/2014/main" id="{4ECAF85B-81DE-2447-F7A9-3DBDCED35A74}"/>
              </a:ext>
            </a:extLst>
          </p:cNvPr>
          <p:cNvSpPr txBox="1">
            <a:spLocks/>
          </p:cNvSpPr>
          <p:nvPr/>
        </p:nvSpPr>
        <p:spPr>
          <a:xfrm>
            <a:off x="464167" y="252855"/>
            <a:ext cx="8237700" cy="218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RPr/>
            </a:defPPr>
            <a:lvl1pPr algn="ctr">
              <a:buClr>
                <a:schemeClr val="dk1"/>
              </a:buClr>
              <a:buSzPts val="2400"/>
              <a:buFont typeface="Fira Sans Extra Condensed SemiBold"/>
              <a:buNone/>
              <a:defRPr sz="2400">
                <a:solidFill>
                  <a:schemeClr val="bg2">
                    <a:lumMod val="75000"/>
                  </a:schemeClr>
                </a:solidFill>
                <a:latin typeface="Fira Sans Extra Condensed SemiBold"/>
                <a:ea typeface="Fira Sans Extra Condensed SemiBold"/>
                <a:cs typeface="Fira Sans Extra Condensed SemiBold"/>
              </a:defRPr>
            </a:lvl1pPr>
            <a:lvl2pPr algn="ctr">
              <a:spcBef>
                <a:spcPts val="1600"/>
              </a:spcBef>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2pPr>
            <a:lvl3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3pPr>
            <a:lvl4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4pPr>
            <a:lvl5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5pPr>
            <a:lvl6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6pPr>
            <a:lvl7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7pPr>
            <a:lvl8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8pPr>
            <a:lvl9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9pPr>
          </a:lstStyle>
          <a:p>
            <a:r>
              <a:rPr lang="en-US" sz="2800" dirty="0">
                <a:solidFill>
                  <a:schemeClr val="bg2">
                    <a:lumMod val="50000"/>
                  </a:schemeClr>
                </a:solidFill>
              </a:rPr>
              <a:t>SCOOP.IT</a:t>
            </a:r>
          </a:p>
        </p:txBody>
      </p:sp>
      <p:sp>
        <p:nvSpPr>
          <p:cNvPr id="3" name="ZoneTexte 2">
            <a:extLst>
              <a:ext uri="{FF2B5EF4-FFF2-40B4-BE49-F238E27FC236}">
                <a16:creationId xmlns:a16="http://schemas.microsoft.com/office/drawing/2014/main" id="{FC04228D-4F98-FE1E-F180-24E2B541869E}"/>
              </a:ext>
            </a:extLst>
          </p:cNvPr>
          <p:cNvSpPr txBox="1"/>
          <p:nvPr/>
        </p:nvSpPr>
        <p:spPr>
          <a:xfrm>
            <a:off x="1327532" y="575400"/>
            <a:ext cx="6819441" cy="4154984"/>
          </a:xfrm>
          <a:prstGeom prst="rect">
            <a:avLst/>
          </a:prstGeom>
          <a:noFill/>
        </p:spPr>
        <p:txBody>
          <a:bodyPr wrap="square">
            <a:spAutoFit/>
          </a:bodyPr>
          <a:lstStyle/>
          <a:p>
            <a:pPr marL="171450" indent="-171450" algn="l">
              <a:buFont typeface="Wingdings" panose="05000000000000000000" pitchFamily="2" charset="2"/>
              <a:buChar char="v"/>
            </a:pPr>
            <a:r>
              <a:rPr lang="fr-FR" sz="1100" b="1" i="0" dirty="0">
                <a:solidFill>
                  <a:schemeClr val="bg2">
                    <a:lumMod val="75000"/>
                  </a:schemeClr>
                </a:solidFill>
                <a:effectLst/>
                <a:latin typeface="+mj-lt"/>
              </a:rPr>
              <a:t>Scoop.it  est  un  outil  destiné  à  la  curation  et  à  la  veille d’informations en ligne</a:t>
            </a:r>
          </a:p>
          <a:p>
            <a:pPr marL="171450" indent="-171450" algn="l">
              <a:buFont typeface="Wingdings" panose="05000000000000000000" pitchFamily="2" charset="2"/>
              <a:buChar char="v"/>
            </a:pPr>
            <a:endParaRPr lang="fr-FR" sz="1100" b="1" i="0" dirty="0">
              <a:solidFill>
                <a:schemeClr val="bg2">
                  <a:lumMod val="75000"/>
                </a:schemeClr>
              </a:solidFill>
              <a:effectLst/>
              <a:latin typeface="+mj-lt"/>
            </a:endParaRPr>
          </a:p>
          <a:p>
            <a:pPr marL="171450" indent="-171450" algn="l">
              <a:buFont typeface="Wingdings" panose="05000000000000000000" pitchFamily="2" charset="2"/>
              <a:buChar char="v"/>
            </a:pPr>
            <a:r>
              <a:rPr lang="fr-FR" sz="1100" b="1" i="0" dirty="0">
                <a:solidFill>
                  <a:schemeClr val="bg2">
                    <a:lumMod val="75000"/>
                  </a:schemeClr>
                </a:solidFill>
                <a:effectLst/>
                <a:latin typeface="+mj-lt"/>
              </a:rPr>
              <a:t>Il vous permet de créer votre propre</a:t>
            </a:r>
            <a:r>
              <a:rPr lang="fr-FR" sz="1100" b="1" dirty="0">
                <a:solidFill>
                  <a:schemeClr val="bg2">
                    <a:lumMod val="75000"/>
                  </a:schemeClr>
                </a:solidFill>
                <a:latin typeface="+mj-lt"/>
              </a:rPr>
              <a:t> </a:t>
            </a:r>
            <a:r>
              <a:rPr lang="fr-FR" sz="1100" b="1" i="0" dirty="0">
                <a:solidFill>
                  <a:schemeClr val="bg2">
                    <a:lumMod val="75000"/>
                  </a:schemeClr>
                </a:solidFill>
                <a:effectLst/>
                <a:latin typeface="+mj-lt"/>
              </a:rPr>
              <a:t>journal,  grâce  à  des  articles  que  vous  aurez  minutieusement sélectionnés au cours de la journée</a:t>
            </a:r>
          </a:p>
          <a:p>
            <a:pPr marL="171450" indent="-171450" algn="l">
              <a:buFont typeface="Wingdings" panose="05000000000000000000" pitchFamily="2" charset="2"/>
              <a:buChar char="v"/>
            </a:pPr>
            <a:endParaRPr lang="fr-FR" sz="1100" b="1" i="0" dirty="0">
              <a:solidFill>
                <a:schemeClr val="bg2">
                  <a:lumMod val="75000"/>
                </a:schemeClr>
              </a:solidFill>
              <a:effectLst/>
              <a:latin typeface="+mj-lt"/>
            </a:endParaRPr>
          </a:p>
          <a:p>
            <a:pPr marL="171450" indent="-171450" algn="l">
              <a:buFont typeface="Wingdings" panose="05000000000000000000" pitchFamily="2" charset="2"/>
              <a:buChar char="v"/>
            </a:pPr>
            <a:r>
              <a:rPr lang="fr-FR" sz="1100" b="1" i="0" dirty="0">
                <a:solidFill>
                  <a:schemeClr val="bg2">
                    <a:lumMod val="75000"/>
                  </a:schemeClr>
                </a:solidFill>
                <a:effectLst/>
                <a:latin typeface="+mj-lt"/>
              </a:rPr>
              <a:t>Vous pouvez donc avoir</a:t>
            </a:r>
            <a:r>
              <a:rPr lang="fr-FR" sz="1100" b="1" dirty="0">
                <a:solidFill>
                  <a:schemeClr val="bg2">
                    <a:lumMod val="75000"/>
                  </a:schemeClr>
                </a:solidFill>
                <a:latin typeface="+mj-lt"/>
              </a:rPr>
              <a:t> </a:t>
            </a:r>
            <a:r>
              <a:rPr lang="fr-FR" sz="1100" b="1" i="0" dirty="0">
                <a:solidFill>
                  <a:schemeClr val="bg2">
                    <a:lumMod val="75000"/>
                  </a:schemeClr>
                </a:solidFill>
                <a:effectLst/>
                <a:latin typeface="+mj-lt"/>
              </a:rPr>
              <a:t>des abonnés, comme sur la plupart des réseaux sociaux, mais</a:t>
            </a:r>
            <a:r>
              <a:rPr lang="fr-FR" sz="1100" b="1" dirty="0">
                <a:solidFill>
                  <a:schemeClr val="bg2">
                    <a:lumMod val="75000"/>
                  </a:schemeClr>
                </a:solidFill>
                <a:latin typeface="+mj-lt"/>
              </a:rPr>
              <a:t> </a:t>
            </a:r>
            <a:r>
              <a:rPr lang="fr-FR" sz="1100" b="1" i="0" dirty="0">
                <a:solidFill>
                  <a:schemeClr val="bg2">
                    <a:lumMod val="75000"/>
                  </a:schemeClr>
                </a:solidFill>
                <a:effectLst/>
                <a:latin typeface="+mj-lt"/>
              </a:rPr>
              <a:t>aussi  vous  abonner  à  d’autres  utilisateurs,  qui  proposent une curation qui vous semble pertinente</a:t>
            </a:r>
          </a:p>
          <a:p>
            <a:pPr marL="171450" indent="-171450" algn="l">
              <a:buFont typeface="Wingdings" panose="05000000000000000000" pitchFamily="2" charset="2"/>
              <a:buChar char="v"/>
            </a:pPr>
            <a:endParaRPr lang="fr-FR" sz="1100" b="1" i="0" dirty="0">
              <a:solidFill>
                <a:schemeClr val="bg2">
                  <a:lumMod val="75000"/>
                </a:schemeClr>
              </a:solidFill>
              <a:effectLst/>
              <a:latin typeface="+mj-lt"/>
            </a:endParaRPr>
          </a:p>
          <a:p>
            <a:pPr marL="171450" indent="-171450" algn="l">
              <a:buFont typeface="Wingdings" panose="05000000000000000000" pitchFamily="2" charset="2"/>
              <a:buChar char="v"/>
            </a:pPr>
            <a:r>
              <a:rPr lang="fr-FR" sz="1100" b="1" i="0" dirty="0">
                <a:solidFill>
                  <a:schemeClr val="bg2">
                    <a:lumMod val="75000"/>
                  </a:schemeClr>
                </a:solidFill>
                <a:effectLst/>
                <a:latin typeface="+mj-lt"/>
              </a:rPr>
              <a:t>Le  fonctionnement  de  Scoop.it  est  très  simple  :  vous choisissez des mots-clés stratégiques et le contenu publié sur la plateforme s’affiche automatiquement. Vous pouvez ajouter chaque  article  que  vous  trouvez  intéressant  à  votre  propre journal en un clic</a:t>
            </a:r>
          </a:p>
          <a:p>
            <a:pPr marL="171450" indent="-171450" algn="l">
              <a:buFont typeface="Wingdings" panose="05000000000000000000" pitchFamily="2" charset="2"/>
              <a:buChar char="v"/>
            </a:pPr>
            <a:endParaRPr lang="fr-FR" sz="1100" b="1" i="0" dirty="0">
              <a:solidFill>
                <a:schemeClr val="bg2">
                  <a:lumMod val="75000"/>
                </a:schemeClr>
              </a:solidFill>
              <a:effectLst/>
              <a:latin typeface="+mj-lt"/>
            </a:endParaRPr>
          </a:p>
          <a:p>
            <a:pPr marL="171450" indent="-171450" algn="l">
              <a:buFont typeface="Wingdings" panose="05000000000000000000" pitchFamily="2" charset="2"/>
              <a:buChar char="v"/>
            </a:pPr>
            <a:r>
              <a:rPr lang="fr-FR" sz="1100" b="1" i="0" dirty="0">
                <a:solidFill>
                  <a:schemeClr val="bg2">
                    <a:lumMod val="75000"/>
                  </a:schemeClr>
                </a:solidFill>
                <a:effectLst/>
                <a:latin typeface="+mj-lt"/>
              </a:rPr>
              <a:t>Scoop.it  est  un  outil  destiné  aux  professionnels  qui  souhaitent  effectuer  une veille constante sur leurs concurrents ou leur secteur d’activité. Il remplit donc les objectifs suivants :</a:t>
            </a:r>
          </a:p>
          <a:p>
            <a:pPr marL="171450" indent="-171450" algn="l">
              <a:buFont typeface="Wingdings" panose="05000000000000000000" pitchFamily="2" charset="2"/>
              <a:buChar char="v"/>
            </a:pPr>
            <a:endParaRPr lang="fr-FR" sz="1100" b="1" i="0" dirty="0">
              <a:solidFill>
                <a:schemeClr val="bg2">
                  <a:lumMod val="75000"/>
                </a:schemeClr>
              </a:solidFill>
              <a:effectLst/>
              <a:latin typeface="+mj-lt"/>
            </a:endParaRPr>
          </a:p>
          <a:p>
            <a:pPr marL="171450" indent="-171450" algn="l">
              <a:buFont typeface="Arial" panose="020B0604020202020204" pitchFamily="34" charset="0"/>
              <a:buChar char="•"/>
            </a:pPr>
            <a:r>
              <a:rPr lang="fr-FR" sz="1100" b="1" i="0" dirty="0">
                <a:solidFill>
                  <a:schemeClr val="bg2">
                    <a:lumMod val="75000"/>
                  </a:schemeClr>
                </a:solidFill>
                <a:effectLst/>
                <a:latin typeface="+mj-lt"/>
              </a:rPr>
              <a:t>La  veille  en  ligne  en  temps  réel  :  les  contenus  publiés  par  les utilisateurs de Scoop.it sont mis à jour en temps réel. Vous suivez les informations liées à votre secteur en flux tendu</a:t>
            </a:r>
          </a:p>
          <a:p>
            <a:pPr marL="171450" indent="-171450" algn="l">
              <a:buFont typeface="Arial" panose="020B0604020202020204" pitchFamily="34" charset="0"/>
              <a:buChar char="•"/>
            </a:pPr>
            <a:endParaRPr lang="fr-FR" sz="1100" b="1" i="0" dirty="0">
              <a:solidFill>
                <a:schemeClr val="bg2">
                  <a:lumMod val="75000"/>
                </a:schemeClr>
              </a:solidFill>
              <a:effectLst/>
              <a:latin typeface="+mj-lt"/>
            </a:endParaRPr>
          </a:p>
          <a:p>
            <a:pPr marL="171450" indent="-171450" algn="l">
              <a:buFont typeface="Arial" panose="020B0604020202020204" pitchFamily="34" charset="0"/>
              <a:buChar char="•"/>
            </a:pPr>
            <a:r>
              <a:rPr lang="fr-FR" sz="1100" b="1" i="0" dirty="0">
                <a:solidFill>
                  <a:schemeClr val="bg2">
                    <a:lumMod val="75000"/>
                  </a:schemeClr>
                </a:solidFill>
                <a:effectLst/>
                <a:latin typeface="+mj-lt"/>
              </a:rPr>
              <a:t>L’e-réputation et le networking : l’objectif premier de Scoop.it est de mettre  en  exergue  le  talent  et  l’expertise  du  curateur.  En  publiant  un contenu  unique,  le  curateur  augmente  ses  chances  d’être  suivi  et recommandé sur les réseaux sociaux</a:t>
            </a:r>
          </a:p>
          <a:p>
            <a:pPr marL="171450" indent="-171450" algn="l">
              <a:buFont typeface="Arial" panose="020B0604020202020204" pitchFamily="34" charset="0"/>
              <a:buChar char="•"/>
            </a:pPr>
            <a:endParaRPr lang="fr-FR" sz="1100" b="1" i="0" dirty="0">
              <a:solidFill>
                <a:schemeClr val="bg2">
                  <a:lumMod val="75000"/>
                </a:schemeClr>
              </a:solidFill>
              <a:effectLst/>
              <a:latin typeface="+mj-lt"/>
            </a:endParaRPr>
          </a:p>
          <a:p>
            <a:pPr marL="171450" indent="-171450" algn="l">
              <a:buFont typeface="Arial" panose="020B0604020202020204" pitchFamily="34" charset="0"/>
              <a:buChar char="•"/>
            </a:pPr>
            <a:r>
              <a:rPr lang="fr-FR" sz="1100" b="1" i="0" dirty="0">
                <a:solidFill>
                  <a:schemeClr val="bg2">
                    <a:lumMod val="75000"/>
                  </a:schemeClr>
                </a:solidFill>
                <a:effectLst/>
                <a:latin typeface="+mj-lt"/>
              </a:rPr>
              <a:t>La gestion social media : depuis votre page personnelle Scoop.it, vous pouvez  publier  sur  vos  comptes  Twitter,  LinkedIn,  Google+  ou Facebook</a:t>
            </a:r>
          </a:p>
        </p:txBody>
      </p:sp>
    </p:spTree>
    <p:extLst>
      <p:ext uri="{BB962C8B-B14F-4D97-AF65-F5344CB8AC3E}">
        <p14:creationId xmlns:p14="http://schemas.microsoft.com/office/powerpoint/2010/main" val="220010013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1154"/>
        <p:cNvGrpSpPr/>
        <p:nvPr/>
      </p:nvGrpSpPr>
      <p:grpSpPr>
        <a:xfrm>
          <a:off x="0" y="0"/>
          <a:ext cx="0" cy="0"/>
          <a:chOff x="0" y="0"/>
          <a:chExt cx="0" cy="0"/>
        </a:xfrm>
      </p:grpSpPr>
      <p:sp>
        <p:nvSpPr>
          <p:cNvPr id="7" name="Google Shape;1055;p27">
            <a:extLst>
              <a:ext uri="{FF2B5EF4-FFF2-40B4-BE49-F238E27FC236}">
                <a16:creationId xmlns:a16="http://schemas.microsoft.com/office/drawing/2014/main" id="{4ECAF85B-81DE-2447-F7A9-3DBDCED35A74}"/>
              </a:ext>
            </a:extLst>
          </p:cNvPr>
          <p:cNvSpPr txBox="1">
            <a:spLocks/>
          </p:cNvSpPr>
          <p:nvPr/>
        </p:nvSpPr>
        <p:spPr>
          <a:xfrm>
            <a:off x="530268" y="193116"/>
            <a:ext cx="8237700" cy="218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RPr/>
            </a:defPPr>
            <a:lvl1pPr algn="ctr">
              <a:buClr>
                <a:schemeClr val="dk1"/>
              </a:buClr>
              <a:buSzPts val="2400"/>
              <a:buFont typeface="Fira Sans Extra Condensed SemiBold"/>
              <a:buNone/>
              <a:defRPr sz="2400">
                <a:solidFill>
                  <a:schemeClr val="bg2">
                    <a:lumMod val="75000"/>
                  </a:schemeClr>
                </a:solidFill>
                <a:latin typeface="Fira Sans Extra Condensed SemiBold"/>
                <a:ea typeface="Fira Sans Extra Condensed SemiBold"/>
                <a:cs typeface="Fira Sans Extra Condensed SemiBold"/>
              </a:defRPr>
            </a:lvl1pPr>
            <a:lvl2pPr algn="ctr">
              <a:spcBef>
                <a:spcPts val="1600"/>
              </a:spcBef>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2pPr>
            <a:lvl3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3pPr>
            <a:lvl4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4pPr>
            <a:lvl5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5pPr>
            <a:lvl6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6pPr>
            <a:lvl7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7pPr>
            <a:lvl8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8pPr>
            <a:lvl9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9pPr>
          </a:lstStyle>
          <a:p>
            <a:r>
              <a:rPr lang="en-US" sz="2800" dirty="0">
                <a:solidFill>
                  <a:schemeClr val="bg2">
                    <a:lumMod val="50000"/>
                  </a:schemeClr>
                </a:solidFill>
              </a:rPr>
              <a:t>SCOOP.IT : Etapes</a:t>
            </a:r>
          </a:p>
        </p:txBody>
      </p:sp>
      <p:sp>
        <p:nvSpPr>
          <p:cNvPr id="3" name="ZoneTexte 2">
            <a:extLst>
              <a:ext uri="{FF2B5EF4-FFF2-40B4-BE49-F238E27FC236}">
                <a16:creationId xmlns:a16="http://schemas.microsoft.com/office/drawing/2014/main" id="{FC04228D-4F98-FE1E-F180-24E2B541869E}"/>
              </a:ext>
            </a:extLst>
          </p:cNvPr>
          <p:cNvSpPr txBox="1"/>
          <p:nvPr/>
        </p:nvSpPr>
        <p:spPr>
          <a:xfrm>
            <a:off x="1087915" y="610734"/>
            <a:ext cx="7122405" cy="4524315"/>
          </a:xfrm>
          <a:prstGeom prst="rect">
            <a:avLst/>
          </a:prstGeom>
          <a:noFill/>
        </p:spPr>
        <p:txBody>
          <a:bodyPr wrap="square">
            <a:spAutoFit/>
          </a:bodyPr>
          <a:lstStyle/>
          <a:p>
            <a:pPr marL="171450" indent="-171450" algn="l">
              <a:buFont typeface="Wingdings" panose="05000000000000000000" pitchFamily="2" charset="2"/>
              <a:buChar char="v"/>
            </a:pPr>
            <a:r>
              <a:rPr lang="fr-FR" sz="1200" b="1" i="0" dirty="0">
                <a:solidFill>
                  <a:schemeClr val="bg2">
                    <a:lumMod val="75000"/>
                  </a:schemeClr>
                </a:solidFill>
                <a:effectLst/>
                <a:latin typeface="+mj-lt"/>
              </a:rPr>
              <a:t>Pour  pouvoir  utiliser  Scoop.it,  vous  devez  tout  d’abord  procéder  à  votre inscription. Rendez-vous à l’adresse : </a:t>
            </a:r>
            <a:r>
              <a:rPr lang="fr-FR" sz="1200" b="1" i="0" dirty="0">
                <a:solidFill>
                  <a:schemeClr val="bg2">
                    <a:lumMod val="75000"/>
                  </a:schemeClr>
                </a:solidFill>
                <a:effectLst/>
                <a:latin typeface="+mj-lt"/>
                <a:hlinkClick r:id="rId3"/>
              </a:rPr>
              <a:t>https://www.scoop.it/</a:t>
            </a:r>
            <a:r>
              <a:rPr lang="fr-FR" sz="1200" b="1" i="0" dirty="0">
                <a:solidFill>
                  <a:schemeClr val="bg2">
                    <a:lumMod val="75000"/>
                  </a:schemeClr>
                </a:solidFill>
                <a:effectLst/>
                <a:latin typeface="+mj-lt"/>
              </a:rPr>
              <a:t>.</a:t>
            </a:r>
          </a:p>
          <a:p>
            <a:pPr marL="171450" indent="-171450" algn="l">
              <a:buFont typeface="Wingdings" panose="05000000000000000000" pitchFamily="2" charset="2"/>
              <a:buChar char="v"/>
            </a:pPr>
            <a:endParaRPr lang="fr-FR" sz="1200" b="1" i="0" dirty="0">
              <a:solidFill>
                <a:schemeClr val="bg2">
                  <a:lumMod val="75000"/>
                </a:schemeClr>
              </a:solidFill>
              <a:effectLst/>
              <a:latin typeface="+mj-lt"/>
            </a:endParaRPr>
          </a:p>
          <a:p>
            <a:pPr marL="171450" indent="-171450" algn="l">
              <a:buFont typeface="Wingdings" panose="05000000000000000000" pitchFamily="2" charset="2"/>
              <a:buChar char="v"/>
            </a:pPr>
            <a:r>
              <a:rPr lang="fr-FR" sz="1200" b="1" i="0" dirty="0">
                <a:solidFill>
                  <a:schemeClr val="bg2">
                    <a:lumMod val="75000"/>
                  </a:schemeClr>
                </a:solidFill>
                <a:effectLst/>
                <a:latin typeface="+mj-lt"/>
              </a:rPr>
              <a:t>Deux options s’offrent à vous pour créer votre compte :</a:t>
            </a:r>
          </a:p>
          <a:p>
            <a:pPr marL="171450" indent="-171450" algn="l">
              <a:buFont typeface="Wingdings" panose="05000000000000000000" pitchFamily="2" charset="2"/>
              <a:buChar char="v"/>
            </a:pPr>
            <a:endParaRPr lang="fr-FR" sz="1200" b="1" i="0" dirty="0">
              <a:solidFill>
                <a:schemeClr val="bg2">
                  <a:lumMod val="75000"/>
                </a:schemeClr>
              </a:solidFill>
              <a:effectLst/>
              <a:latin typeface="+mj-lt"/>
            </a:endParaRPr>
          </a:p>
          <a:p>
            <a:pPr marL="171450" indent="-171450" algn="l">
              <a:buFont typeface="Arial" panose="020B0604020202020204" pitchFamily="34" charset="0"/>
              <a:buChar char="•"/>
            </a:pPr>
            <a:r>
              <a:rPr lang="fr-FR" sz="1200" b="1" dirty="0">
                <a:solidFill>
                  <a:schemeClr val="bg2">
                    <a:lumMod val="75000"/>
                  </a:schemeClr>
                </a:solidFill>
                <a:latin typeface="+mj-lt"/>
              </a:rPr>
              <a:t>S</a:t>
            </a:r>
            <a:r>
              <a:rPr lang="fr-FR" sz="1200" b="1" i="0" dirty="0">
                <a:solidFill>
                  <a:schemeClr val="bg2">
                    <a:lumMod val="75000"/>
                  </a:schemeClr>
                </a:solidFill>
                <a:effectLst/>
                <a:latin typeface="+mj-lt"/>
              </a:rPr>
              <a:t>oit vous  optez  pour  une  inscription  avec  votre  compte  Twitter  ou Facebook </a:t>
            </a:r>
          </a:p>
          <a:p>
            <a:pPr marL="171450" indent="-171450" algn="l">
              <a:buFont typeface="Arial" panose="020B0604020202020204" pitchFamily="34" charset="0"/>
              <a:buChar char="•"/>
            </a:pPr>
            <a:r>
              <a:rPr lang="fr-FR" sz="1200" b="1" dirty="0">
                <a:solidFill>
                  <a:schemeClr val="bg2">
                    <a:lumMod val="75000"/>
                  </a:schemeClr>
                </a:solidFill>
                <a:latin typeface="+mj-lt"/>
              </a:rPr>
              <a:t>S</a:t>
            </a:r>
            <a:r>
              <a:rPr lang="fr-FR" sz="1200" b="1" i="0" dirty="0">
                <a:solidFill>
                  <a:schemeClr val="bg2">
                    <a:lumMod val="75000"/>
                  </a:schemeClr>
                </a:solidFill>
                <a:effectLst/>
                <a:latin typeface="+mj-lt"/>
              </a:rPr>
              <a:t>oit vous vous inscrivez avec votre adresse e-mail</a:t>
            </a:r>
          </a:p>
          <a:p>
            <a:pPr algn="l"/>
            <a:endParaRPr lang="fr-FR" sz="1200" b="1" i="0" dirty="0">
              <a:solidFill>
                <a:schemeClr val="bg2">
                  <a:lumMod val="75000"/>
                </a:schemeClr>
              </a:solidFill>
              <a:effectLst/>
              <a:latin typeface="+mj-lt"/>
            </a:endParaRPr>
          </a:p>
          <a:p>
            <a:pPr marL="171450" indent="-171450" algn="l">
              <a:buFont typeface="Wingdings" panose="05000000000000000000" pitchFamily="2" charset="2"/>
              <a:buChar char="v"/>
            </a:pPr>
            <a:r>
              <a:rPr lang="fr-FR" sz="1200" b="1" i="0" dirty="0">
                <a:solidFill>
                  <a:schemeClr val="bg2">
                    <a:lumMod val="75000"/>
                  </a:schemeClr>
                </a:solidFill>
                <a:effectLst/>
                <a:latin typeface="+mj-lt"/>
              </a:rPr>
              <a:t>Dans  ce  second  cas,  une  nouvelle  page  s’affiche,  «  </a:t>
            </a:r>
            <a:r>
              <a:rPr lang="fr-FR" sz="1200" b="1" i="0" dirty="0" err="1">
                <a:solidFill>
                  <a:schemeClr val="bg2">
                    <a:lumMod val="75000"/>
                  </a:schemeClr>
                </a:solidFill>
                <a:effectLst/>
                <a:latin typeface="+mj-lt"/>
              </a:rPr>
              <a:t>Create</a:t>
            </a:r>
            <a:r>
              <a:rPr lang="fr-FR" sz="1200" b="1" i="0" dirty="0">
                <a:solidFill>
                  <a:schemeClr val="bg2">
                    <a:lumMod val="75000"/>
                  </a:schemeClr>
                </a:solidFill>
                <a:effectLst/>
                <a:latin typeface="+mj-lt"/>
              </a:rPr>
              <a:t>  </a:t>
            </a:r>
            <a:r>
              <a:rPr lang="fr-FR" sz="1200" b="1" i="0" dirty="0" err="1">
                <a:solidFill>
                  <a:schemeClr val="bg2">
                    <a:lumMod val="75000"/>
                  </a:schemeClr>
                </a:solidFill>
                <a:effectLst/>
                <a:latin typeface="+mj-lt"/>
              </a:rPr>
              <a:t>account</a:t>
            </a:r>
            <a:r>
              <a:rPr lang="fr-FR" sz="1200" b="1" i="0" dirty="0">
                <a:solidFill>
                  <a:schemeClr val="bg2">
                    <a:lumMod val="75000"/>
                  </a:schemeClr>
                </a:solidFill>
                <a:effectLst/>
                <a:latin typeface="+mj-lt"/>
              </a:rPr>
              <a:t>  ». Vous devez choisir un nom d’utilisateur</a:t>
            </a:r>
          </a:p>
          <a:p>
            <a:pPr marL="171450" indent="-171450" algn="l">
              <a:buFont typeface="Wingdings" panose="05000000000000000000" pitchFamily="2" charset="2"/>
              <a:buChar char="v"/>
            </a:pPr>
            <a:endParaRPr lang="fr-FR" sz="1200" b="1" i="0" dirty="0">
              <a:solidFill>
                <a:schemeClr val="bg2">
                  <a:lumMod val="75000"/>
                </a:schemeClr>
              </a:solidFill>
              <a:effectLst/>
              <a:latin typeface="+mj-lt"/>
            </a:endParaRPr>
          </a:p>
          <a:p>
            <a:pPr marL="171450" indent="-171450" algn="l">
              <a:buFont typeface="Wingdings" panose="05000000000000000000" pitchFamily="2" charset="2"/>
              <a:buChar char="v"/>
            </a:pPr>
            <a:r>
              <a:rPr lang="fr-FR" sz="1200" b="1" i="0" dirty="0">
                <a:solidFill>
                  <a:schemeClr val="bg2">
                    <a:lumMod val="75000"/>
                  </a:schemeClr>
                </a:solidFill>
                <a:effectLst/>
                <a:latin typeface="+mj-lt"/>
              </a:rPr>
              <a:t>Votre  compte  Scoop.it  est  maintenant  actif.  Vous  pouvez  donc  commencer  à créer vos topics</a:t>
            </a:r>
          </a:p>
          <a:p>
            <a:pPr marL="171450" indent="-171450" algn="l">
              <a:buFont typeface="Wingdings" panose="05000000000000000000" pitchFamily="2" charset="2"/>
              <a:buChar char="v"/>
            </a:pPr>
            <a:endParaRPr lang="fr-FR" sz="1200" b="1" i="0" dirty="0">
              <a:solidFill>
                <a:schemeClr val="bg2">
                  <a:lumMod val="75000"/>
                </a:schemeClr>
              </a:solidFill>
              <a:effectLst/>
              <a:latin typeface="+mj-lt"/>
            </a:endParaRPr>
          </a:p>
          <a:p>
            <a:pPr marL="171450" indent="-171450" algn="just">
              <a:buFont typeface="Wingdings" panose="05000000000000000000" pitchFamily="2" charset="2"/>
              <a:buChar char="v"/>
            </a:pPr>
            <a:r>
              <a:rPr lang="fr-FR" sz="1200" b="1" i="0" dirty="0">
                <a:solidFill>
                  <a:schemeClr val="bg2">
                    <a:lumMod val="75000"/>
                  </a:schemeClr>
                </a:solidFill>
                <a:effectLst/>
                <a:latin typeface="+mj-lt"/>
              </a:rPr>
              <a:t>Pour créer votre premier topic, sélectionnez le bouton « </a:t>
            </a:r>
            <a:r>
              <a:rPr lang="fr-FR" sz="1200" b="1" i="0" dirty="0" err="1">
                <a:solidFill>
                  <a:schemeClr val="bg2">
                    <a:lumMod val="75000"/>
                  </a:schemeClr>
                </a:solidFill>
                <a:effectLst/>
                <a:latin typeface="+mj-lt"/>
              </a:rPr>
              <a:t>Create</a:t>
            </a:r>
            <a:r>
              <a:rPr lang="fr-FR" sz="1200" b="1" i="0" dirty="0">
                <a:solidFill>
                  <a:schemeClr val="bg2">
                    <a:lumMod val="75000"/>
                  </a:schemeClr>
                </a:solidFill>
                <a:effectLst/>
                <a:latin typeface="+mj-lt"/>
              </a:rPr>
              <a:t> new  topic »</a:t>
            </a:r>
          </a:p>
          <a:p>
            <a:pPr marL="171450" indent="-171450" algn="just">
              <a:buFont typeface="Wingdings" panose="05000000000000000000" pitchFamily="2" charset="2"/>
              <a:buChar char="v"/>
            </a:pPr>
            <a:endParaRPr lang="fr-FR" sz="1200" b="1" i="0" dirty="0">
              <a:solidFill>
                <a:schemeClr val="bg2">
                  <a:lumMod val="75000"/>
                </a:schemeClr>
              </a:solidFill>
              <a:effectLst/>
              <a:latin typeface="+mj-lt"/>
            </a:endParaRPr>
          </a:p>
          <a:p>
            <a:pPr marL="171450" indent="-171450" algn="just">
              <a:buFont typeface="Wingdings" panose="05000000000000000000" pitchFamily="2" charset="2"/>
              <a:buChar char="v"/>
            </a:pPr>
            <a:r>
              <a:rPr lang="fr-FR" sz="1200" b="1" i="0" dirty="0">
                <a:solidFill>
                  <a:schemeClr val="bg2">
                    <a:lumMod val="75000"/>
                  </a:schemeClr>
                </a:solidFill>
                <a:effectLst/>
                <a:latin typeface="+mj-lt"/>
              </a:rPr>
              <a:t>Nommez-le avec un mot-clé général et remplissez le champ « Keywords » avec d’autres termes annexes. Cela permet de faciliter la recherche des informations liées à la thématique que vous avez choisie. Les autres utilisateurs trouveront aisément vos contenus, ce qui leur garantit une meilleure diffusion</a:t>
            </a:r>
          </a:p>
          <a:p>
            <a:pPr marL="171450" indent="-171450" algn="just">
              <a:buFont typeface="Wingdings" panose="05000000000000000000" pitchFamily="2" charset="2"/>
              <a:buChar char="v"/>
            </a:pPr>
            <a:endParaRPr lang="fr-FR" sz="1200" b="1" i="0" dirty="0">
              <a:solidFill>
                <a:schemeClr val="bg2">
                  <a:lumMod val="75000"/>
                </a:schemeClr>
              </a:solidFill>
              <a:effectLst/>
              <a:latin typeface="+mj-lt"/>
            </a:endParaRPr>
          </a:p>
          <a:p>
            <a:pPr marL="171450" indent="-171450" algn="just">
              <a:buFont typeface="Wingdings" panose="05000000000000000000" pitchFamily="2" charset="2"/>
              <a:buChar char="v"/>
            </a:pPr>
            <a:r>
              <a:rPr lang="fr-FR" sz="1200" b="1" i="0" dirty="0">
                <a:solidFill>
                  <a:schemeClr val="bg2">
                    <a:lumMod val="75000"/>
                  </a:schemeClr>
                </a:solidFill>
                <a:effectLst/>
                <a:latin typeface="+mj-lt"/>
              </a:rPr>
              <a:t>Cliquez  sur  «  </a:t>
            </a:r>
            <a:r>
              <a:rPr lang="fr-FR" sz="1200" b="1" i="0" dirty="0" err="1">
                <a:solidFill>
                  <a:schemeClr val="bg2">
                    <a:lumMod val="75000"/>
                  </a:schemeClr>
                </a:solidFill>
                <a:effectLst/>
                <a:latin typeface="+mj-lt"/>
              </a:rPr>
              <a:t>Create</a:t>
            </a:r>
            <a:r>
              <a:rPr lang="fr-FR" sz="1200" b="1" i="0" dirty="0">
                <a:solidFill>
                  <a:schemeClr val="bg2">
                    <a:lumMod val="75000"/>
                  </a:schemeClr>
                </a:solidFill>
                <a:effectLst/>
                <a:latin typeface="+mj-lt"/>
              </a:rPr>
              <a:t>  a  Topic  ».  Scoop.it  vous  propose  automatiquement  du contenu</a:t>
            </a:r>
          </a:p>
          <a:p>
            <a:pPr marL="171450" indent="-171450" algn="just">
              <a:buFont typeface="Wingdings" panose="05000000000000000000" pitchFamily="2" charset="2"/>
              <a:buChar char="v"/>
            </a:pPr>
            <a:endParaRPr lang="fr-FR" sz="1200" b="1" i="0" dirty="0">
              <a:solidFill>
                <a:schemeClr val="bg2">
                  <a:lumMod val="75000"/>
                </a:schemeClr>
              </a:solidFill>
              <a:effectLst/>
              <a:latin typeface="+mj-lt"/>
            </a:endParaRPr>
          </a:p>
          <a:p>
            <a:pPr marL="171450" indent="-171450" algn="just">
              <a:buFont typeface="Wingdings" panose="05000000000000000000" pitchFamily="2" charset="2"/>
              <a:buChar char="v"/>
            </a:pPr>
            <a:r>
              <a:rPr lang="fr-FR" sz="1200" b="1" i="0" dirty="0">
                <a:solidFill>
                  <a:schemeClr val="bg2">
                    <a:lumMod val="75000"/>
                  </a:schemeClr>
                </a:solidFill>
                <a:effectLst/>
                <a:latin typeface="+mj-lt"/>
              </a:rPr>
              <a:t>Vous pouvez les ajouter à votre journal ou alors partir à la recherche d’autres articles</a:t>
            </a:r>
          </a:p>
        </p:txBody>
      </p:sp>
    </p:spTree>
    <p:extLst>
      <p:ext uri="{BB962C8B-B14F-4D97-AF65-F5344CB8AC3E}">
        <p14:creationId xmlns:p14="http://schemas.microsoft.com/office/powerpoint/2010/main" val="175602391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1154"/>
        <p:cNvGrpSpPr/>
        <p:nvPr/>
      </p:nvGrpSpPr>
      <p:grpSpPr>
        <a:xfrm>
          <a:off x="0" y="0"/>
          <a:ext cx="0" cy="0"/>
          <a:chOff x="0" y="0"/>
          <a:chExt cx="0" cy="0"/>
        </a:xfrm>
      </p:grpSpPr>
      <p:sp>
        <p:nvSpPr>
          <p:cNvPr id="7" name="Google Shape;1055;p27">
            <a:extLst>
              <a:ext uri="{FF2B5EF4-FFF2-40B4-BE49-F238E27FC236}">
                <a16:creationId xmlns:a16="http://schemas.microsoft.com/office/drawing/2014/main" id="{4ECAF85B-81DE-2447-F7A9-3DBDCED35A74}"/>
              </a:ext>
            </a:extLst>
          </p:cNvPr>
          <p:cNvSpPr txBox="1">
            <a:spLocks/>
          </p:cNvSpPr>
          <p:nvPr/>
        </p:nvSpPr>
        <p:spPr>
          <a:xfrm>
            <a:off x="530268" y="193116"/>
            <a:ext cx="8237700" cy="218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RPr/>
            </a:defPPr>
            <a:lvl1pPr algn="ctr">
              <a:buClr>
                <a:schemeClr val="dk1"/>
              </a:buClr>
              <a:buSzPts val="2400"/>
              <a:buFont typeface="Fira Sans Extra Condensed SemiBold"/>
              <a:buNone/>
              <a:defRPr sz="2400">
                <a:solidFill>
                  <a:schemeClr val="bg2">
                    <a:lumMod val="75000"/>
                  </a:schemeClr>
                </a:solidFill>
                <a:latin typeface="Fira Sans Extra Condensed SemiBold"/>
                <a:ea typeface="Fira Sans Extra Condensed SemiBold"/>
                <a:cs typeface="Fira Sans Extra Condensed SemiBold"/>
              </a:defRPr>
            </a:lvl1pPr>
            <a:lvl2pPr algn="ctr">
              <a:spcBef>
                <a:spcPts val="1600"/>
              </a:spcBef>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2pPr>
            <a:lvl3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3pPr>
            <a:lvl4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4pPr>
            <a:lvl5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5pPr>
            <a:lvl6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6pPr>
            <a:lvl7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7pPr>
            <a:lvl8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8pPr>
            <a:lvl9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9pPr>
          </a:lstStyle>
          <a:p>
            <a:r>
              <a:rPr lang="en-US" sz="2800" dirty="0">
                <a:solidFill>
                  <a:schemeClr val="bg2">
                    <a:lumMod val="50000"/>
                  </a:schemeClr>
                </a:solidFill>
              </a:rPr>
              <a:t>SCOOP.IT : </a:t>
            </a:r>
            <a:r>
              <a:rPr lang="en-US" sz="2800" dirty="0" err="1">
                <a:solidFill>
                  <a:schemeClr val="bg2">
                    <a:lumMod val="50000"/>
                  </a:schemeClr>
                </a:solidFill>
              </a:rPr>
              <a:t>méthodologie</a:t>
            </a:r>
            <a:endParaRPr lang="en-US" sz="2800" dirty="0">
              <a:solidFill>
                <a:schemeClr val="bg2">
                  <a:lumMod val="50000"/>
                </a:schemeClr>
              </a:solidFill>
            </a:endParaRPr>
          </a:p>
        </p:txBody>
      </p:sp>
      <p:sp>
        <p:nvSpPr>
          <p:cNvPr id="4" name="ZoneTexte 3">
            <a:extLst>
              <a:ext uri="{FF2B5EF4-FFF2-40B4-BE49-F238E27FC236}">
                <a16:creationId xmlns:a16="http://schemas.microsoft.com/office/drawing/2014/main" id="{9DBEFBF8-8988-6A06-EEC5-99BF759BB36B}"/>
              </a:ext>
            </a:extLst>
          </p:cNvPr>
          <p:cNvSpPr txBox="1"/>
          <p:nvPr/>
        </p:nvSpPr>
        <p:spPr>
          <a:xfrm>
            <a:off x="1509311" y="538851"/>
            <a:ext cx="6125378" cy="4293483"/>
          </a:xfrm>
          <a:prstGeom prst="rect">
            <a:avLst/>
          </a:prstGeom>
          <a:noFill/>
        </p:spPr>
        <p:txBody>
          <a:bodyPr wrap="square">
            <a:spAutoFit/>
          </a:bodyPr>
          <a:lstStyle/>
          <a:p>
            <a:pPr marL="171450" indent="-171450" algn="l">
              <a:buFont typeface="Wingdings" panose="05000000000000000000" pitchFamily="2" charset="2"/>
              <a:buChar char="v"/>
            </a:pPr>
            <a:r>
              <a:rPr lang="fr-FR" sz="1050" b="1" i="0" dirty="0">
                <a:solidFill>
                  <a:schemeClr val="bg2">
                    <a:lumMod val="75000"/>
                  </a:schemeClr>
                </a:solidFill>
                <a:effectLst/>
                <a:latin typeface="+mj-lt"/>
              </a:rPr>
              <a:t>Gagner  en  visibilité  :  effectuer  une  veille  sur  un  sujet  spécifique  et apporter  votre  plus-value  sur  les  articles  des autres  ne  peut  être  que bénéfique pour votre image et améliorer votre visibilité. Vous créerez</a:t>
            </a:r>
            <a:r>
              <a:rPr lang="fr-FR" sz="1050" b="1" dirty="0">
                <a:solidFill>
                  <a:schemeClr val="bg2">
                    <a:lumMod val="75000"/>
                  </a:schemeClr>
                </a:solidFill>
                <a:latin typeface="+mj-lt"/>
              </a:rPr>
              <a:t> </a:t>
            </a:r>
            <a:r>
              <a:rPr lang="fr-FR" sz="1050" b="1" i="0" dirty="0">
                <a:solidFill>
                  <a:schemeClr val="bg2">
                    <a:lumMod val="75000"/>
                  </a:schemeClr>
                </a:solidFill>
                <a:effectLst/>
                <a:latin typeface="+mj-lt"/>
              </a:rPr>
              <a:t>de  l’interaction  avec  les  auteurs  par  le  biais  de  vos  Insights (commentaires),  et  vous  susciterez  l’intérêt  des  autres  experts  ou entreprises intéressés par votre thématique</a:t>
            </a:r>
          </a:p>
          <a:p>
            <a:pPr marL="171450" indent="-171450" algn="l">
              <a:buFont typeface="Wingdings" panose="05000000000000000000" pitchFamily="2" charset="2"/>
              <a:buChar char="v"/>
            </a:pPr>
            <a:endParaRPr lang="fr-FR" sz="1050" b="1" i="0" dirty="0">
              <a:solidFill>
                <a:schemeClr val="bg2">
                  <a:lumMod val="75000"/>
                </a:schemeClr>
              </a:solidFill>
              <a:effectLst/>
              <a:latin typeface="+mj-lt"/>
            </a:endParaRPr>
          </a:p>
          <a:p>
            <a:pPr marL="171450" indent="-171450" algn="l">
              <a:buFont typeface="Wingdings" panose="05000000000000000000" pitchFamily="2" charset="2"/>
              <a:buChar char="v"/>
            </a:pPr>
            <a:r>
              <a:rPr lang="fr-FR" sz="1050" b="1" i="0" dirty="0">
                <a:solidFill>
                  <a:schemeClr val="bg2">
                    <a:lumMod val="75000"/>
                  </a:schemeClr>
                </a:solidFill>
                <a:effectLst/>
                <a:latin typeface="+mj-lt"/>
              </a:rPr>
              <a:t>Soigner sa e-réputation : la curation vous permet aussi de gérer votre</a:t>
            </a:r>
            <a:r>
              <a:rPr lang="fr-FR" sz="1050" b="1" dirty="0">
                <a:solidFill>
                  <a:schemeClr val="bg2">
                    <a:lumMod val="75000"/>
                  </a:schemeClr>
                </a:solidFill>
                <a:latin typeface="+mj-lt"/>
              </a:rPr>
              <a:t> </a:t>
            </a:r>
            <a:r>
              <a:rPr lang="fr-FR" sz="1050" b="1" i="0" dirty="0">
                <a:solidFill>
                  <a:schemeClr val="bg2">
                    <a:lumMod val="75000"/>
                  </a:schemeClr>
                </a:solidFill>
                <a:effectLst/>
                <a:latin typeface="+mj-lt"/>
              </a:rPr>
              <a:t>e-réputation  en  proposant  du  contenu  de  qualité,  en  améliorant  votre référencement  ainsi  que  votre  crédibilité  et  votre  expertise  sur  votre domaine</a:t>
            </a:r>
          </a:p>
          <a:p>
            <a:pPr marL="171450" indent="-171450" algn="l">
              <a:buFont typeface="Wingdings" panose="05000000000000000000" pitchFamily="2" charset="2"/>
              <a:buChar char="v"/>
            </a:pPr>
            <a:endParaRPr lang="fr-FR" sz="1050" b="1" i="0" dirty="0">
              <a:solidFill>
                <a:schemeClr val="bg2">
                  <a:lumMod val="75000"/>
                </a:schemeClr>
              </a:solidFill>
              <a:effectLst/>
              <a:latin typeface="+mj-lt"/>
            </a:endParaRPr>
          </a:p>
          <a:p>
            <a:pPr marL="171450" indent="-171450" algn="l">
              <a:buFont typeface="Wingdings" panose="05000000000000000000" pitchFamily="2" charset="2"/>
              <a:buChar char="v"/>
            </a:pPr>
            <a:r>
              <a:rPr lang="fr-FR" sz="1050" b="1" i="0" dirty="0">
                <a:solidFill>
                  <a:schemeClr val="bg2">
                    <a:lumMod val="75000"/>
                  </a:schemeClr>
                </a:solidFill>
                <a:effectLst/>
                <a:latin typeface="+mj-lt"/>
              </a:rPr>
              <a:t>Networking : le principe de partager et d’apporter votre expertise sur</a:t>
            </a:r>
            <a:r>
              <a:rPr lang="fr-FR" sz="1050" b="1" dirty="0">
                <a:solidFill>
                  <a:schemeClr val="bg2">
                    <a:lumMod val="75000"/>
                  </a:schemeClr>
                </a:solidFill>
                <a:latin typeface="+mj-lt"/>
              </a:rPr>
              <a:t> </a:t>
            </a:r>
            <a:r>
              <a:rPr lang="fr-FR" sz="1050" b="1" i="0" dirty="0">
                <a:solidFill>
                  <a:schemeClr val="bg2">
                    <a:lumMod val="75000"/>
                  </a:schemeClr>
                </a:solidFill>
                <a:effectLst/>
                <a:latin typeface="+mj-lt"/>
              </a:rPr>
              <a:t>des  articles  d’auteurs  au  sein  de  votre  curation  vous  amène  à  les mentionner,  à  mettre  en  avant  leurs  contenus  et  donc  de  ce  fait  à interagir avec eux. Un bon moyen d’étendre votre réseau et d’enrichir</a:t>
            </a:r>
            <a:r>
              <a:rPr lang="fr-FR" sz="1050" b="1" dirty="0">
                <a:solidFill>
                  <a:schemeClr val="bg2">
                    <a:lumMod val="75000"/>
                  </a:schemeClr>
                </a:solidFill>
                <a:latin typeface="+mj-lt"/>
              </a:rPr>
              <a:t> </a:t>
            </a:r>
            <a:r>
              <a:rPr lang="fr-FR" sz="1050" b="1" i="0" dirty="0">
                <a:solidFill>
                  <a:schemeClr val="bg2">
                    <a:lumMod val="75000"/>
                  </a:schemeClr>
                </a:solidFill>
                <a:effectLst/>
                <a:latin typeface="+mj-lt"/>
              </a:rPr>
              <a:t>votre carnet d’adresses</a:t>
            </a:r>
          </a:p>
          <a:p>
            <a:pPr marL="171450" indent="-171450" algn="l">
              <a:buFont typeface="Wingdings" panose="05000000000000000000" pitchFamily="2" charset="2"/>
              <a:buChar char="v"/>
            </a:pPr>
            <a:endParaRPr lang="fr-FR" sz="1050" b="1" i="0" dirty="0">
              <a:solidFill>
                <a:schemeClr val="bg2">
                  <a:lumMod val="75000"/>
                </a:schemeClr>
              </a:solidFill>
              <a:effectLst/>
              <a:latin typeface="+mj-lt"/>
            </a:endParaRPr>
          </a:p>
          <a:p>
            <a:pPr marL="171450" indent="-171450" algn="l">
              <a:buFont typeface="Wingdings" panose="05000000000000000000" pitchFamily="2" charset="2"/>
              <a:buChar char="v"/>
            </a:pPr>
            <a:r>
              <a:rPr lang="fr-FR" sz="1050" b="1" i="0" dirty="0">
                <a:solidFill>
                  <a:schemeClr val="bg2">
                    <a:lumMod val="75000"/>
                  </a:schemeClr>
                </a:solidFill>
                <a:effectLst/>
                <a:latin typeface="+mj-lt"/>
              </a:rPr>
              <a:t>Veille en temps réel : une véritable ressource régulière de données sur</a:t>
            </a:r>
            <a:r>
              <a:rPr lang="fr-FR" sz="1050" b="1" dirty="0">
                <a:solidFill>
                  <a:schemeClr val="bg2">
                    <a:lumMod val="75000"/>
                  </a:schemeClr>
                </a:solidFill>
                <a:latin typeface="+mj-lt"/>
              </a:rPr>
              <a:t> </a:t>
            </a:r>
            <a:r>
              <a:rPr lang="fr-FR" sz="1050" b="1" i="0" dirty="0">
                <a:solidFill>
                  <a:schemeClr val="bg2">
                    <a:lumMod val="75000"/>
                  </a:schemeClr>
                </a:solidFill>
                <a:effectLst/>
                <a:latin typeface="+mj-lt"/>
              </a:rPr>
              <a:t>un sujet spécifique au profit de l’externe mais aussi de l’interne</a:t>
            </a:r>
          </a:p>
          <a:p>
            <a:pPr marL="171450" indent="-171450" algn="l">
              <a:buFont typeface="Wingdings" panose="05000000000000000000" pitchFamily="2" charset="2"/>
              <a:buChar char="v"/>
            </a:pPr>
            <a:endParaRPr lang="fr-FR" sz="1050" b="1" i="0" dirty="0">
              <a:solidFill>
                <a:schemeClr val="bg2">
                  <a:lumMod val="75000"/>
                </a:schemeClr>
              </a:solidFill>
              <a:effectLst/>
              <a:latin typeface="+mj-lt"/>
            </a:endParaRPr>
          </a:p>
          <a:p>
            <a:pPr marL="171450" indent="-171450" algn="l">
              <a:buFont typeface="Wingdings" panose="05000000000000000000" pitchFamily="2" charset="2"/>
              <a:buChar char="v"/>
            </a:pPr>
            <a:r>
              <a:rPr lang="fr-FR" sz="1050" b="1" i="0" dirty="0">
                <a:solidFill>
                  <a:schemeClr val="bg2">
                    <a:lumMod val="75000"/>
                  </a:schemeClr>
                </a:solidFill>
                <a:effectLst/>
                <a:latin typeface="+mj-lt"/>
              </a:rPr>
              <a:t>Renforcer la valeur de son contenu :  les  contenus  que  l’on partage</a:t>
            </a:r>
            <a:r>
              <a:rPr lang="fr-FR" sz="1050" b="1" dirty="0">
                <a:solidFill>
                  <a:schemeClr val="bg2">
                    <a:lumMod val="75000"/>
                  </a:schemeClr>
                </a:solidFill>
                <a:latin typeface="+mj-lt"/>
              </a:rPr>
              <a:t> </a:t>
            </a:r>
            <a:r>
              <a:rPr lang="fr-FR" sz="1050" b="1" i="0" dirty="0">
                <a:solidFill>
                  <a:schemeClr val="bg2">
                    <a:lumMod val="75000"/>
                  </a:schemeClr>
                </a:solidFill>
                <a:effectLst/>
                <a:latin typeface="+mj-lt"/>
              </a:rPr>
              <a:t>proviennent d’articles externes mais peuvent aussi venir de nos propres</a:t>
            </a:r>
            <a:r>
              <a:rPr lang="fr-FR" sz="1050" b="1" dirty="0">
                <a:solidFill>
                  <a:schemeClr val="bg2">
                    <a:lumMod val="75000"/>
                  </a:schemeClr>
                </a:solidFill>
                <a:latin typeface="+mj-lt"/>
              </a:rPr>
              <a:t> </a:t>
            </a:r>
            <a:r>
              <a:rPr lang="fr-FR" sz="1050" b="1" i="0" dirty="0">
                <a:solidFill>
                  <a:schemeClr val="bg2">
                    <a:lumMod val="75000"/>
                  </a:schemeClr>
                </a:solidFill>
                <a:effectLst/>
                <a:latin typeface="+mj-lt"/>
              </a:rPr>
              <a:t>productions. Un bon moyen de pouvoir mettre en avant vos contenus et</a:t>
            </a:r>
            <a:r>
              <a:rPr lang="fr-FR" sz="1050" b="1" dirty="0">
                <a:solidFill>
                  <a:schemeClr val="bg2">
                    <a:lumMod val="75000"/>
                  </a:schemeClr>
                </a:solidFill>
                <a:latin typeface="+mj-lt"/>
              </a:rPr>
              <a:t> </a:t>
            </a:r>
            <a:r>
              <a:rPr lang="fr-FR" sz="1050" b="1" i="0" dirty="0">
                <a:solidFill>
                  <a:schemeClr val="bg2">
                    <a:lumMod val="75000"/>
                  </a:schemeClr>
                </a:solidFill>
                <a:effectLst/>
                <a:latin typeface="+mj-lt"/>
              </a:rPr>
              <a:t>ainsi asseoir votre expertise en les mêlant à votre curation générale</a:t>
            </a:r>
          </a:p>
          <a:p>
            <a:pPr marL="171450" indent="-171450" algn="l">
              <a:buFont typeface="Wingdings" panose="05000000000000000000" pitchFamily="2" charset="2"/>
              <a:buChar char="v"/>
            </a:pPr>
            <a:endParaRPr lang="fr-FR" sz="1050" b="1" i="0" dirty="0">
              <a:solidFill>
                <a:schemeClr val="bg2">
                  <a:lumMod val="75000"/>
                </a:schemeClr>
              </a:solidFill>
              <a:effectLst/>
              <a:latin typeface="+mj-lt"/>
            </a:endParaRPr>
          </a:p>
          <a:p>
            <a:pPr marL="171450" indent="-171450" algn="l">
              <a:buFont typeface="Wingdings" panose="05000000000000000000" pitchFamily="2" charset="2"/>
              <a:buChar char="v"/>
            </a:pPr>
            <a:r>
              <a:rPr lang="fr-FR" sz="1050" b="1" i="0" dirty="0">
                <a:solidFill>
                  <a:schemeClr val="bg2">
                    <a:lumMod val="75000"/>
                  </a:schemeClr>
                </a:solidFill>
                <a:effectLst/>
                <a:latin typeface="+mj-lt"/>
              </a:rPr>
              <a:t>Valorisation  des  collaborateurs  :  les  professionnels  effectuant  cette tâche au sein de l’entreprise pourront mettre en avant leur expertise sur</a:t>
            </a:r>
            <a:r>
              <a:rPr lang="fr-FR" sz="1050" b="1" dirty="0">
                <a:solidFill>
                  <a:schemeClr val="bg2">
                    <a:lumMod val="75000"/>
                  </a:schemeClr>
                </a:solidFill>
                <a:latin typeface="+mj-lt"/>
              </a:rPr>
              <a:t> </a:t>
            </a:r>
            <a:r>
              <a:rPr lang="fr-FR" sz="1050" b="1" i="0" dirty="0">
                <a:solidFill>
                  <a:schemeClr val="bg2">
                    <a:lumMod val="75000"/>
                  </a:schemeClr>
                </a:solidFill>
                <a:effectLst/>
                <a:latin typeface="+mj-lt"/>
              </a:rPr>
              <a:t>un  sujet  donné,  être  reconnus  et  identifiés  comme  véritables « ressources » sur le sujet</a:t>
            </a:r>
          </a:p>
        </p:txBody>
      </p:sp>
    </p:spTree>
    <p:extLst>
      <p:ext uri="{BB962C8B-B14F-4D97-AF65-F5344CB8AC3E}">
        <p14:creationId xmlns:p14="http://schemas.microsoft.com/office/powerpoint/2010/main" val="399891157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1154"/>
        <p:cNvGrpSpPr/>
        <p:nvPr/>
      </p:nvGrpSpPr>
      <p:grpSpPr>
        <a:xfrm>
          <a:off x="0" y="0"/>
          <a:ext cx="0" cy="0"/>
          <a:chOff x="0" y="0"/>
          <a:chExt cx="0" cy="0"/>
        </a:xfrm>
      </p:grpSpPr>
      <p:sp>
        <p:nvSpPr>
          <p:cNvPr id="7" name="Google Shape;1055;p27">
            <a:extLst>
              <a:ext uri="{FF2B5EF4-FFF2-40B4-BE49-F238E27FC236}">
                <a16:creationId xmlns:a16="http://schemas.microsoft.com/office/drawing/2014/main" id="{4ECAF85B-81DE-2447-F7A9-3DBDCED35A74}"/>
              </a:ext>
            </a:extLst>
          </p:cNvPr>
          <p:cNvSpPr txBox="1">
            <a:spLocks/>
          </p:cNvSpPr>
          <p:nvPr/>
        </p:nvSpPr>
        <p:spPr>
          <a:xfrm>
            <a:off x="464167" y="252855"/>
            <a:ext cx="8237700" cy="218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RPr/>
            </a:defPPr>
            <a:lvl1pPr algn="ctr">
              <a:buClr>
                <a:schemeClr val="dk1"/>
              </a:buClr>
              <a:buSzPts val="2400"/>
              <a:buFont typeface="Fira Sans Extra Condensed SemiBold"/>
              <a:buNone/>
              <a:defRPr sz="2400">
                <a:solidFill>
                  <a:schemeClr val="bg2">
                    <a:lumMod val="75000"/>
                  </a:schemeClr>
                </a:solidFill>
                <a:latin typeface="Fira Sans Extra Condensed SemiBold"/>
                <a:ea typeface="Fira Sans Extra Condensed SemiBold"/>
                <a:cs typeface="Fira Sans Extra Condensed SemiBold"/>
              </a:defRPr>
            </a:lvl1pPr>
            <a:lvl2pPr algn="ctr">
              <a:spcBef>
                <a:spcPts val="1600"/>
              </a:spcBef>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2pPr>
            <a:lvl3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3pPr>
            <a:lvl4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4pPr>
            <a:lvl5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5pPr>
            <a:lvl6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6pPr>
            <a:lvl7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7pPr>
            <a:lvl8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8pPr>
            <a:lvl9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9pPr>
          </a:lstStyle>
          <a:p>
            <a:r>
              <a:rPr lang="en-US" sz="2800" dirty="0">
                <a:solidFill>
                  <a:schemeClr val="bg2">
                    <a:lumMod val="50000"/>
                  </a:schemeClr>
                </a:solidFill>
              </a:rPr>
              <a:t>SCOOP.IT</a:t>
            </a:r>
          </a:p>
        </p:txBody>
      </p:sp>
      <p:pic>
        <p:nvPicPr>
          <p:cNvPr id="4" name="Image 3">
            <a:extLst>
              <a:ext uri="{FF2B5EF4-FFF2-40B4-BE49-F238E27FC236}">
                <a16:creationId xmlns:a16="http://schemas.microsoft.com/office/drawing/2014/main" id="{80CEF6F0-DCFD-F2B4-9991-7734D13A1461}"/>
              </a:ext>
            </a:extLst>
          </p:cNvPr>
          <p:cNvPicPr>
            <a:picLocks noChangeAspect="1"/>
          </p:cNvPicPr>
          <p:nvPr/>
        </p:nvPicPr>
        <p:blipFill>
          <a:blip r:embed="rId3"/>
          <a:stretch>
            <a:fillRect/>
          </a:stretch>
        </p:blipFill>
        <p:spPr>
          <a:xfrm>
            <a:off x="2283898" y="575746"/>
            <a:ext cx="4576204" cy="3992008"/>
          </a:xfrm>
          <a:prstGeom prst="rect">
            <a:avLst/>
          </a:prstGeom>
        </p:spPr>
      </p:pic>
    </p:spTree>
    <p:extLst>
      <p:ext uri="{BB962C8B-B14F-4D97-AF65-F5344CB8AC3E}">
        <p14:creationId xmlns:p14="http://schemas.microsoft.com/office/powerpoint/2010/main" val="418116815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1720"/>
        <p:cNvGrpSpPr/>
        <p:nvPr/>
      </p:nvGrpSpPr>
      <p:grpSpPr>
        <a:xfrm>
          <a:off x="0" y="0"/>
          <a:ext cx="0" cy="0"/>
          <a:chOff x="0" y="0"/>
          <a:chExt cx="0" cy="0"/>
        </a:xfrm>
      </p:grpSpPr>
      <p:pic>
        <p:nvPicPr>
          <p:cNvPr id="19458" name="Picture 2" descr="Icône Feedly, logo dans Vector Logo">
            <a:extLst>
              <a:ext uri="{FF2B5EF4-FFF2-40B4-BE49-F238E27FC236}">
                <a16:creationId xmlns:a16="http://schemas.microsoft.com/office/drawing/2014/main" id="{15FC8FB0-0931-859D-A8AD-4A3193A8BE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16468" y="1443984"/>
            <a:ext cx="4511063" cy="22555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76540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54"/>
        <p:cNvGrpSpPr/>
        <p:nvPr/>
      </p:nvGrpSpPr>
      <p:grpSpPr>
        <a:xfrm>
          <a:off x="0" y="0"/>
          <a:ext cx="0" cy="0"/>
          <a:chOff x="0" y="0"/>
          <a:chExt cx="0" cy="0"/>
        </a:xfrm>
      </p:grpSpPr>
      <p:sp>
        <p:nvSpPr>
          <p:cNvPr id="7" name="Google Shape;1055;p27">
            <a:extLst>
              <a:ext uri="{FF2B5EF4-FFF2-40B4-BE49-F238E27FC236}">
                <a16:creationId xmlns:a16="http://schemas.microsoft.com/office/drawing/2014/main" id="{4ECAF85B-81DE-2447-F7A9-3DBDCED35A74}"/>
              </a:ext>
            </a:extLst>
          </p:cNvPr>
          <p:cNvSpPr txBox="1">
            <a:spLocks/>
          </p:cNvSpPr>
          <p:nvPr/>
        </p:nvSpPr>
        <p:spPr>
          <a:xfrm>
            <a:off x="453148" y="390256"/>
            <a:ext cx="8237700" cy="218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RPr/>
            </a:defPPr>
            <a:lvl1pPr algn="ctr">
              <a:buClr>
                <a:schemeClr val="dk1"/>
              </a:buClr>
              <a:buSzPts val="2400"/>
              <a:buFont typeface="Fira Sans Extra Condensed SemiBold"/>
              <a:buNone/>
              <a:defRPr sz="2400">
                <a:solidFill>
                  <a:schemeClr val="bg2">
                    <a:lumMod val="75000"/>
                  </a:schemeClr>
                </a:solidFill>
                <a:latin typeface="Fira Sans Extra Condensed SemiBold"/>
                <a:ea typeface="Fira Sans Extra Condensed SemiBold"/>
                <a:cs typeface="Fira Sans Extra Condensed SemiBold"/>
              </a:defRPr>
            </a:lvl1pPr>
            <a:lvl2pPr algn="ctr">
              <a:spcBef>
                <a:spcPts val="1600"/>
              </a:spcBef>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2pPr>
            <a:lvl3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3pPr>
            <a:lvl4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4pPr>
            <a:lvl5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5pPr>
            <a:lvl6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6pPr>
            <a:lvl7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7pPr>
            <a:lvl8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8pPr>
            <a:lvl9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9pPr>
          </a:lstStyle>
          <a:p>
            <a:r>
              <a:rPr lang="en-US" sz="2800" dirty="0" err="1">
                <a:solidFill>
                  <a:schemeClr val="bg2">
                    <a:lumMod val="50000"/>
                  </a:schemeClr>
                </a:solidFill>
              </a:rPr>
              <a:t>Taux</a:t>
            </a:r>
            <a:r>
              <a:rPr lang="en-US" sz="2800" dirty="0">
                <a:solidFill>
                  <a:schemeClr val="bg2">
                    <a:lumMod val="50000"/>
                  </a:schemeClr>
                </a:solidFill>
              </a:rPr>
              <a:t> </a:t>
            </a:r>
            <a:r>
              <a:rPr lang="en-US" sz="2800" dirty="0" err="1">
                <a:solidFill>
                  <a:schemeClr val="bg2">
                    <a:lumMod val="50000"/>
                  </a:schemeClr>
                </a:solidFill>
              </a:rPr>
              <a:t>d’amplification</a:t>
            </a:r>
            <a:endParaRPr lang="en-US" sz="2800" dirty="0">
              <a:solidFill>
                <a:schemeClr val="bg2">
                  <a:lumMod val="50000"/>
                </a:schemeClr>
              </a:solidFill>
            </a:endParaRPr>
          </a:p>
        </p:txBody>
      </p:sp>
      <p:sp>
        <p:nvSpPr>
          <p:cNvPr id="3" name="ZoneTexte 2">
            <a:extLst>
              <a:ext uri="{FF2B5EF4-FFF2-40B4-BE49-F238E27FC236}">
                <a16:creationId xmlns:a16="http://schemas.microsoft.com/office/drawing/2014/main" id="{FC04228D-4F98-FE1E-F180-24E2B541869E}"/>
              </a:ext>
            </a:extLst>
          </p:cNvPr>
          <p:cNvSpPr txBox="1"/>
          <p:nvPr/>
        </p:nvSpPr>
        <p:spPr>
          <a:xfrm>
            <a:off x="883857" y="1011368"/>
            <a:ext cx="7376279" cy="2200602"/>
          </a:xfrm>
          <a:prstGeom prst="rect">
            <a:avLst/>
          </a:prstGeom>
          <a:noFill/>
        </p:spPr>
        <p:txBody>
          <a:bodyPr wrap="square">
            <a:spAutoFit/>
          </a:bodyPr>
          <a:lstStyle/>
          <a:p>
            <a:pPr marL="285750" indent="-285750" algn="l">
              <a:buFont typeface="Wingdings" panose="05000000000000000000" pitchFamily="2" charset="2"/>
              <a:buChar char="v"/>
            </a:pPr>
            <a:r>
              <a:rPr lang="fr-FR" b="1" i="0" dirty="0">
                <a:solidFill>
                  <a:schemeClr val="bg2">
                    <a:lumMod val="75000"/>
                  </a:schemeClr>
                </a:solidFill>
                <a:effectLst/>
                <a:latin typeface="+mj-lt"/>
              </a:rPr>
              <a:t>Le taux d’amplification correspond au nombre de partages par publication par rapport au nombre total d’abonnés</a:t>
            </a:r>
          </a:p>
          <a:p>
            <a:pPr marL="285750" indent="-285750" algn="l">
              <a:buFont typeface="Wingdings" panose="05000000000000000000" pitchFamily="2" charset="2"/>
              <a:buChar char="v"/>
            </a:pPr>
            <a:endParaRPr lang="fr-FR" b="1" i="0" dirty="0">
              <a:solidFill>
                <a:schemeClr val="bg2">
                  <a:lumMod val="75000"/>
                </a:schemeClr>
              </a:solidFill>
              <a:effectLst/>
              <a:latin typeface="+mj-lt"/>
            </a:endParaRPr>
          </a:p>
          <a:p>
            <a:pPr marL="285750" indent="-285750" algn="l">
              <a:buFont typeface="Wingdings" panose="05000000000000000000" pitchFamily="2" charset="2"/>
              <a:buChar char="v"/>
            </a:pPr>
            <a:r>
              <a:rPr lang="fr-FR" b="1" i="0" dirty="0">
                <a:solidFill>
                  <a:schemeClr val="bg2">
                    <a:lumMod val="75000"/>
                  </a:schemeClr>
                </a:solidFill>
                <a:effectLst/>
                <a:latin typeface="+mj-lt"/>
              </a:rPr>
              <a:t>Pour faire simple, plus votre taux d’amplification est élevé, plus vos abonnés vous aident à élargir votre portée</a:t>
            </a:r>
            <a:br>
              <a:rPr lang="fr-FR" b="1" i="0" dirty="0">
                <a:solidFill>
                  <a:schemeClr val="bg2">
                    <a:lumMod val="75000"/>
                  </a:schemeClr>
                </a:solidFill>
                <a:effectLst/>
                <a:latin typeface="+mj-lt"/>
              </a:rPr>
            </a:br>
            <a:endParaRPr lang="fr-FR" b="1" i="0" dirty="0">
              <a:solidFill>
                <a:schemeClr val="bg2">
                  <a:lumMod val="75000"/>
                </a:schemeClr>
              </a:solidFill>
              <a:effectLst/>
              <a:latin typeface="+mj-lt"/>
            </a:endParaRPr>
          </a:p>
          <a:p>
            <a:pPr marL="285750" indent="-285750" algn="l">
              <a:buFont typeface="Wingdings" panose="05000000000000000000" pitchFamily="2" charset="2"/>
              <a:buChar char="v"/>
            </a:pPr>
            <a:r>
              <a:rPr lang="fr-FR" b="1" i="0" dirty="0">
                <a:solidFill>
                  <a:schemeClr val="bg2">
                    <a:lumMod val="75000"/>
                  </a:schemeClr>
                </a:solidFill>
                <a:effectLst/>
                <a:latin typeface="+mj-lt"/>
              </a:rPr>
              <a:t>Pour calculer le taux d’amplification, divisez le nombre total de partages d’une publication par le nombre total de vos abonnés. Multipliez ce chiffre par 100 pour obtenir le taux d’amplification sous forme de pourcentage</a:t>
            </a:r>
          </a:p>
          <a:p>
            <a:pPr marL="171450" indent="-171450" algn="l">
              <a:buFont typeface="Wingdings" panose="05000000000000000000" pitchFamily="2" charset="2"/>
              <a:buChar char="v"/>
            </a:pPr>
            <a:endParaRPr lang="fr-FR" sz="1100" b="1" i="0" dirty="0">
              <a:solidFill>
                <a:schemeClr val="bg2">
                  <a:lumMod val="75000"/>
                </a:schemeClr>
              </a:solidFill>
              <a:effectLst/>
              <a:latin typeface="+mj-lt"/>
            </a:endParaRPr>
          </a:p>
        </p:txBody>
      </p:sp>
      <p:pic>
        <p:nvPicPr>
          <p:cNvPr id="5" name="Image 4">
            <a:extLst>
              <a:ext uri="{FF2B5EF4-FFF2-40B4-BE49-F238E27FC236}">
                <a16:creationId xmlns:a16="http://schemas.microsoft.com/office/drawing/2014/main" id="{09DBFD46-D49B-827D-5B90-2979B490413C}"/>
              </a:ext>
            </a:extLst>
          </p:cNvPr>
          <p:cNvPicPr>
            <a:picLocks noChangeAspect="1"/>
          </p:cNvPicPr>
          <p:nvPr/>
        </p:nvPicPr>
        <p:blipFill>
          <a:blip r:embed="rId3"/>
          <a:stretch>
            <a:fillRect/>
          </a:stretch>
        </p:blipFill>
        <p:spPr>
          <a:xfrm>
            <a:off x="2476496" y="3360607"/>
            <a:ext cx="4191000" cy="771525"/>
          </a:xfrm>
          <a:prstGeom prst="rect">
            <a:avLst/>
          </a:prstGeom>
        </p:spPr>
      </p:pic>
      <p:sp>
        <p:nvSpPr>
          <p:cNvPr id="6" name="ZoneTexte 5">
            <a:extLst>
              <a:ext uri="{FF2B5EF4-FFF2-40B4-BE49-F238E27FC236}">
                <a16:creationId xmlns:a16="http://schemas.microsoft.com/office/drawing/2014/main" id="{A08B036D-4BA7-8FE7-F860-8B87D495873A}"/>
              </a:ext>
            </a:extLst>
          </p:cNvPr>
          <p:cNvSpPr txBox="1"/>
          <p:nvPr/>
        </p:nvSpPr>
        <p:spPr>
          <a:xfrm>
            <a:off x="1100619" y="4476245"/>
            <a:ext cx="1724259" cy="276999"/>
          </a:xfrm>
          <a:prstGeom prst="rect">
            <a:avLst/>
          </a:prstGeom>
          <a:noFill/>
        </p:spPr>
        <p:txBody>
          <a:bodyPr wrap="square">
            <a:spAutoFit/>
          </a:bodyPr>
          <a:lstStyle/>
          <a:p>
            <a:pPr algn="l"/>
            <a:r>
              <a:rPr lang="fr-FR" sz="1200" b="1" i="1" dirty="0">
                <a:solidFill>
                  <a:schemeClr val="bg2">
                    <a:lumMod val="50000"/>
                  </a:schemeClr>
                </a:solidFill>
                <a:effectLst/>
                <a:latin typeface="+mj-lt"/>
              </a:rPr>
              <a:t>Source : </a:t>
            </a:r>
            <a:r>
              <a:rPr lang="fr-FR" sz="1200" b="1" i="1" dirty="0" err="1">
                <a:solidFill>
                  <a:schemeClr val="bg2">
                    <a:lumMod val="50000"/>
                  </a:schemeClr>
                </a:solidFill>
                <a:effectLst/>
                <a:latin typeface="+mj-lt"/>
              </a:rPr>
              <a:t>Hootsuite</a:t>
            </a:r>
            <a:endParaRPr lang="fr-FR" sz="1200" b="1" i="1" dirty="0">
              <a:solidFill>
                <a:schemeClr val="bg2">
                  <a:lumMod val="50000"/>
                </a:schemeClr>
              </a:solidFill>
              <a:effectLst/>
              <a:latin typeface="+mj-lt"/>
            </a:endParaRPr>
          </a:p>
        </p:txBody>
      </p:sp>
    </p:spTree>
    <p:extLst>
      <p:ext uri="{BB962C8B-B14F-4D97-AF65-F5344CB8AC3E}">
        <p14:creationId xmlns:p14="http://schemas.microsoft.com/office/powerpoint/2010/main" val="173858573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1154"/>
        <p:cNvGrpSpPr/>
        <p:nvPr/>
      </p:nvGrpSpPr>
      <p:grpSpPr>
        <a:xfrm>
          <a:off x="0" y="0"/>
          <a:ext cx="0" cy="0"/>
          <a:chOff x="0" y="0"/>
          <a:chExt cx="0" cy="0"/>
        </a:xfrm>
      </p:grpSpPr>
      <p:sp>
        <p:nvSpPr>
          <p:cNvPr id="7" name="Google Shape;1055;p27">
            <a:extLst>
              <a:ext uri="{FF2B5EF4-FFF2-40B4-BE49-F238E27FC236}">
                <a16:creationId xmlns:a16="http://schemas.microsoft.com/office/drawing/2014/main" id="{4ECAF85B-81DE-2447-F7A9-3DBDCED35A74}"/>
              </a:ext>
            </a:extLst>
          </p:cNvPr>
          <p:cNvSpPr txBox="1">
            <a:spLocks/>
          </p:cNvSpPr>
          <p:nvPr/>
        </p:nvSpPr>
        <p:spPr>
          <a:xfrm>
            <a:off x="453150" y="113818"/>
            <a:ext cx="8237700" cy="218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RPr/>
            </a:defPPr>
            <a:lvl1pPr algn="ctr">
              <a:buClr>
                <a:schemeClr val="dk1"/>
              </a:buClr>
              <a:buSzPts val="2400"/>
              <a:buFont typeface="Fira Sans Extra Condensed SemiBold"/>
              <a:buNone/>
              <a:defRPr sz="2400">
                <a:solidFill>
                  <a:schemeClr val="bg2">
                    <a:lumMod val="75000"/>
                  </a:schemeClr>
                </a:solidFill>
                <a:latin typeface="Fira Sans Extra Condensed SemiBold"/>
                <a:ea typeface="Fira Sans Extra Condensed SemiBold"/>
                <a:cs typeface="Fira Sans Extra Condensed SemiBold"/>
              </a:defRPr>
            </a:lvl1pPr>
            <a:lvl2pPr algn="ctr">
              <a:spcBef>
                <a:spcPts val="1600"/>
              </a:spcBef>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2pPr>
            <a:lvl3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3pPr>
            <a:lvl4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4pPr>
            <a:lvl5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5pPr>
            <a:lvl6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6pPr>
            <a:lvl7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7pPr>
            <a:lvl8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8pPr>
            <a:lvl9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9pPr>
          </a:lstStyle>
          <a:p>
            <a:r>
              <a:rPr lang="en-US" sz="2800" dirty="0">
                <a:solidFill>
                  <a:schemeClr val="bg2">
                    <a:lumMod val="50000"/>
                  </a:schemeClr>
                </a:solidFill>
              </a:rPr>
              <a:t>FEEDLY</a:t>
            </a:r>
          </a:p>
        </p:txBody>
      </p:sp>
      <p:sp>
        <p:nvSpPr>
          <p:cNvPr id="3" name="ZoneTexte 2">
            <a:extLst>
              <a:ext uri="{FF2B5EF4-FFF2-40B4-BE49-F238E27FC236}">
                <a16:creationId xmlns:a16="http://schemas.microsoft.com/office/drawing/2014/main" id="{FC04228D-4F98-FE1E-F180-24E2B541869E}"/>
              </a:ext>
            </a:extLst>
          </p:cNvPr>
          <p:cNvSpPr txBox="1"/>
          <p:nvPr/>
        </p:nvSpPr>
        <p:spPr>
          <a:xfrm>
            <a:off x="1316515" y="365269"/>
            <a:ext cx="6819441" cy="4778231"/>
          </a:xfrm>
          <a:prstGeom prst="rect">
            <a:avLst/>
          </a:prstGeom>
          <a:noFill/>
        </p:spPr>
        <p:txBody>
          <a:bodyPr wrap="square">
            <a:spAutoFit/>
          </a:bodyPr>
          <a:lstStyle/>
          <a:p>
            <a:pPr marL="171450" indent="-171450" algn="l">
              <a:buFont typeface="Wingdings" panose="05000000000000000000" pitchFamily="2" charset="2"/>
              <a:buChar char="v"/>
            </a:pPr>
            <a:r>
              <a:rPr lang="fr-FR" sz="1050" b="1" i="0" dirty="0" err="1">
                <a:solidFill>
                  <a:schemeClr val="bg2">
                    <a:lumMod val="75000"/>
                  </a:schemeClr>
                </a:solidFill>
                <a:effectLst/>
                <a:latin typeface="+mj-lt"/>
              </a:rPr>
              <a:t>Feedly</a:t>
            </a:r>
            <a:r>
              <a:rPr lang="fr-FR" sz="1050" b="1" i="0" dirty="0">
                <a:solidFill>
                  <a:schemeClr val="bg2">
                    <a:lumMod val="75000"/>
                  </a:schemeClr>
                </a:solidFill>
                <a:effectLst/>
                <a:latin typeface="+mj-lt"/>
              </a:rPr>
              <a:t>  est  l’un  des  agrégateurs  de  flux  RSS  les  plus</a:t>
            </a:r>
            <a:r>
              <a:rPr lang="fr-FR" sz="1050" b="1" dirty="0">
                <a:solidFill>
                  <a:schemeClr val="bg2">
                    <a:lumMod val="75000"/>
                  </a:schemeClr>
                </a:solidFill>
                <a:latin typeface="+mj-lt"/>
              </a:rPr>
              <a:t> </a:t>
            </a:r>
            <a:r>
              <a:rPr lang="fr-FR" sz="1050" b="1" i="0" dirty="0">
                <a:solidFill>
                  <a:schemeClr val="bg2">
                    <a:lumMod val="75000"/>
                  </a:schemeClr>
                </a:solidFill>
                <a:effectLst/>
                <a:latin typeface="+mj-lt"/>
              </a:rPr>
              <a:t>performants  du  marché.  Cet  outil  permet  de  récupérer  les « </a:t>
            </a:r>
            <a:r>
              <a:rPr lang="fr-FR" sz="1050" b="1" i="0" dirty="0" err="1">
                <a:solidFill>
                  <a:schemeClr val="bg2">
                    <a:lumMod val="75000"/>
                  </a:schemeClr>
                </a:solidFill>
                <a:effectLst/>
                <a:latin typeface="+mj-lt"/>
              </a:rPr>
              <a:t>feeds</a:t>
            </a:r>
            <a:r>
              <a:rPr lang="fr-FR" sz="1050" b="1" i="0" dirty="0">
                <a:solidFill>
                  <a:schemeClr val="bg2">
                    <a:lumMod val="75000"/>
                  </a:schemeClr>
                </a:solidFill>
                <a:effectLst/>
                <a:latin typeface="+mj-lt"/>
              </a:rPr>
              <a:t> » des sites et blogs, de les ranger par dossiers et de les consulter au quotidien</a:t>
            </a:r>
          </a:p>
          <a:p>
            <a:pPr marL="171450" indent="-171450" algn="l">
              <a:buFont typeface="Wingdings" panose="05000000000000000000" pitchFamily="2" charset="2"/>
              <a:buChar char="v"/>
            </a:pPr>
            <a:endParaRPr lang="fr-FR" sz="1050" b="1" i="0" dirty="0">
              <a:solidFill>
                <a:schemeClr val="bg2">
                  <a:lumMod val="75000"/>
                </a:schemeClr>
              </a:solidFill>
              <a:effectLst/>
              <a:latin typeface="+mj-lt"/>
            </a:endParaRPr>
          </a:p>
          <a:p>
            <a:pPr marL="171450" indent="-171450" algn="l">
              <a:buFont typeface="Wingdings" panose="05000000000000000000" pitchFamily="2" charset="2"/>
              <a:buChar char="v"/>
            </a:pPr>
            <a:r>
              <a:rPr lang="fr-FR" sz="1050" b="1" i="0" dirty="0">
                <a:solidFill>
                  <a:schemeClr val="bg2">
                    <a:lumMod val="75000"/>
                  </a:schemeClr>
                </a:solidFill>
                <a:effectLst/>
                <a:latin typeface="+mj-lt"/>
              </a:rPr>
              <a:t>Cet outil est idéal  pour  suivre  ses sites  et  blogs  préférés, afin de visualiser en un clin d’œil les nouveautés, les articles déjà ouverts et leur ancienneté</a:t>
            </a:r>
          </a:p>
          <a:p>
            <a:pPr marL="171450" indent="-171450" algn="l">
              <a:buFont typeface="Wingdings" panose="05000000000000000000" pitchFamily="2" charset="2"/>
              <a:buChar char="v"/>
            </a:pPr>
            <a:endParaRPr lang="fr-FR" sz="1050" b="1" i="0" dirty="0">
              <a:solidFill>
                <a:schemeClr val="bg2">
                  <a:lumMod val="75000"/>
                </a:schemeClr>
              </a:solidFill>
              <a:effectLst/>
              <a:latin typeface="+mj-lt"/>
            </a:endParaRPr>
          </a:p>
          <a:p>
            <a:pPr marL="171450" indent="-171450" algn="l">
              <a:buFont typeface="Wingdings" panose="05000000000000000000" pitchFamily="2" charset="2"/>
              <a:buChar char="v"/>
            </a:pPr>
            <a:r>
              <a:rPr lang="fr-FR" sz="1050" b="1" i="0" dirty="0" err="1">
                <a:solidFill>
                  <a:schemeClr val="bg2">
                    <a:lumMod val="75000"/>
                  </a:schemeClr>
                </a:solidFill>
                <a:effectLst/>
                <a:latin typeface="+mj-lt"/>
              </a:rPr>
              <a:t>Feedly</a:t>
            </a:r>
            <a:r>
              <a:rPr lang="fr-FR" sz="1050" b="1" i="0" dirty="0">
                <a:solidFill>
                  <a:schemeClr val="bg2">
                    <a:lumMod val="75000"/>
                  </a:schemeClr>
                </a:solidFill>
                <a:effectLst/>
                <a:latin typeface="+mj-lt"/>
              </a:rPr>
              <a:t>  dispose  d’une  interface  colorée  et  ergonomique,  ce qui facilite la lecture des contenus. En fait, la mise en forme vise à ressembler à un magazine online</a:t>
            </a:r>
          </a:p>
          <a:p>
            <a:pPr marL="171450" indent="-171450" algn="l">
              <a:buFont typeface="Wingdings" panose="05000000000000000000" pitchFamily="2" charset="2"/>
              <a:buChar char="v"/>
            </a:pPr>
            <a:endParaRPr lang="fr-FR" sz="1050" b="1" i="0" dirty="0">
              <a:solidFill>
                <a:schemeClr val="bg2">
                  <a:lumMod val="75000"/>
                </a:schemeClr>
              </a:solidFill>
              <a:effectLst/>
              <a:latin typeface="+mj-lt"/>
            </a:endParaRPr>
          </a:p>
          <a:p>
            <a:pPr marL="171450" indent="-171450" algn="l">
              <a:buFont typeface="Wingdings" panose="05000000000000000000" pitchFamily="2" charset="2"/>
              <a:buChar char="v"/>
            </a:pPr>
            <a:r>
              <a:rPr lang="fr-FR" sz="1050" b="1" i="0" dirty="0">
                <a:solidFill>
                  <a:schemeClr val="bg2">
                    <a:lumMod val="75000"/>
                  </a:schemeClr>
                </a:solidFill>
                <a:effectLst/>
                <a:latin typeface="+mj-lt"/>
              </a:rPr>
              <a:t>Lancé  le  15  juin  2008  par  l’entreprise  informatique  </a:t>
            </a:r>
            <a:r>
              <a:rPr lang="fr-FR" sz="1050" b="1" i="0" dirty="0" err="1">
                <a:solidFill>
                  <a:schemeClr val="bg2">
                    <a:lumMod val="75000"/>
                  </a:schemeClr>
                </a:solidFill>
                <a:effectLst/>
                <a:latin typeface="+mj-lt"/>
              </a:rPr>
              <a:t>DevHD</a:t>
            </a:r>
            <a:r>
              <a:rPr lang="fr-FR" sz="1050" b="1" i="0" dirty="0">
                <a:solidFill>
                  <a:schemeClr val="bg2">
                    <a:lumMod val="75000"/>
                  </a:schemeClr>
                </a:solidFill>
                <a:effectLst/>
                <a:latin typeface="+mj-lt"/>
              </a:rPr>
              <a:t>,  </a:t>
            </a:r>
            <a:r>
              <a:rPr lang="fr-FR" sz="1050" b="1" i="0" dirty="0" err="1">
                <a:solidFill>
                  <a:schemeClr val="bg2">
                    <a:lumMod val="75000"/>
                  </a:schemeClr>
                </a:solidFill>
                <a:effectLst/>
                <a:latin typeface="+mj-lt"/>
              </a:rPr>
              <a:t>Feedly</a:t>
            </a:r>
            <a:r>
              <a:rPr lang="fr-FR" sz="1050" b="1" i="0" dirty="0">
                <a:solidFill>
                  <a:schemeClr val="bg2">
                    <a:lumMod val="75000"/>
                  </a:schemeClr>
                </a:solidFill>
                <a:effectLst/>
                <a:latin typeface="+mj-lt"/>
              </a:rPr>
              <a:t>  est  vite adopté par les entreprises qui souhaitent entreprendre une démarche de veille informationnelle  efficace.  Lors  de  la  fermeture  de  Google  Reader  en mars  2015,  l’outil  a  revendiqué  500  000  utilisateurs  supplémentaires  en 48 heures Aujourd’hui, il compte 12 millions d’inscrits</a:t>
            </a:r>
          </a:p>
          <a:p>
            <a:pPr marL="171450" indent="-171450" algn="l">
              <a:buFont typeface="Wingdings" panose="05000000000000000000" pitchFamily="2" charset="2"/>
              <a:buChar char="v"/>
            </a:pPr>
            <a:endParaRPr lang="fr-FR" sz="1050" b="1" i="0" dirty="0">
              <a:solidFill>
                <a:schemeClr val="bg2">
                  <a:lumMod val="75000"/>
                </a:schemeClr>
              </a:solidFill>
              <a:effectLst/>
              <a:latin typeface="+mj-lt"/>
            </a:endParaRPr>
          </a:p>
          <a:p>
            <a:pPr marL="171450" indent="-171450" algn="l">
              <a:buFont typeface="Wingdings" panose="05000000000000000000" pitchFamily="2" charset="2"/>
              <a:buChar char="v"/>
            </a:pPr>
            <a:r>
              <a:rPr lang="fr-FR" sz="1050" b="1" i="0" dirty="0">
                <a:solidFill>
                  <a:schemeClr val="bg2">
                    <a:lumMod val="75000"/>
                  </a:schemeClr>
                </a:solidFill>
                <a:effectLst/>
                <a:latin typeface="+mj-lt"/>
              </a:rPr>
              <a:t>L’objectif  est  d’apporter  aux  internautes  un  outil  qui  les  aide  à  recenser  et classer leurs sources d’information favorites, afin de se constituer leur propre journal d’actualité</a:t>
            </a:r>
          </a:p>
          <a:p>
            <a:pPr marL="171450" indent="-171450" algn="l">
              <a:buFont typeface="Wingdings" panose="05000000000000000000" pitchFamily="2" charset="2"/>
              <a:buChar char="v"/>
            </a:pPr>
            <a:endParaRPr lang="fr-FR" sz="1050" b="1" dirty="0">
              <a:solidFill>
                <a:schemeClr val="bg2">
                  <a:lumMod val="75000"/>
                </a:schemeClr>
              </a:solidFill>
              <a:latin typeface="+mj-lt"/>
            </a:endParaRPr>
          </a:p>
          <a:p>
            <a:pPr marL="171450" indent="-171450" algn="l">
              <a:buFont typeface="Wingdings" panose="05000000000000000000" pitchFamily="2" charset="2"/>
              <a:buChar char="v"/>
            </a:pPr>
            <a:r>
              <a:rPr lang="fr-FR" sz="1050" b="1" i="0" dirty="0">
                <a:solidFill>
                  <a:schemeClr val="bg2">
                    <a:lumMod val="75000"/>
                  </a:schemeClr>
                </a:solidFill>
                <a:effectLst/>
                <a:latin typeface="+mj-lt"/>
              </a:rPr>
              <a:t>Faire  de  la  veille  sur  Internet  est  devenu  essentiel  aussi  bien  pour  les entreprises, que pour les e-commerçants ou les indépendants. Être informé en temps  réel  des  évolutions  de  son  marché  et  des  publications  au  sujet  de  sa marque/son  entreprise  est  un  véritable  enjeu  pour  conserver  une  longueur d’avance sur ses concurrents et fidéliser sa clientèle</a:t>
            </a:r>
          </a:p>
          <a:p>
            <a:pPr marL="171450" indent="-171450" algn="l">
              <a:buFont typeface="Wingdings" panose="05000000000000000000" pitchFamily="2" charset="2"/>
              <a:buChar char="v"/>
            </a:pPr>
            <a:endParaRPr lang="fr-FR" sz="1050" b="1" i="0" dirty="0">
              <a:solidFill>
                <a:schemeClr val="bg2">
                  <a:lumMod val="75000"/>
                </a:schemeClr>
              </a:solidFill>
              <a:effectLst/>
              <a:latin typeface="+mj-lt"/>
            </a:endParaRPr>
          </a:p>
          <a:p>
            <a:pPr marL="171450" indent="-171450" algn="l">
              <a:buFont typeface="Wingdings" panose="05000000000000000000" pitchFamily="2" charset="2"/>
              <a:buChar char="v"/>
            </a:pPr>
            <a:r>
              <a:rPr lang="fr-FR" sz="1050" b="1" i="0" dirty="0">
                <a:solidFill>
                  <a:schemeClr val="bg2">
                    <a:lumMod val="75000"/>
                  </a:schemeClr>
                </a:solidFill>
                <a:effectLst/>
                <a:latin typeface="+mj-lt"/>
              </a:rPr>
              <a:t>La veille accompagne la prise de décision stratégique, mais malheureusement, cette  tâche  peut  devenir  très  rapidement  chronophage.  Il  est  aussi  facile  de passer  à  côté  d’informations essentielles</a:t>
            </a:r>
          </a:p>
          <a:p>
            <a:pPr marL="171450" indent="-171450" algn="l">
              <a:buFont typeface="Wingdings" panose="05000000000000000000" pitchFamily="2" charset="2"/>
              <a:buChar char="v"/>
            </a:pPr>
            <a:endParaRPr lang="fr-FR" sz="1050" b="1" i="0" dirty="0">
              <a:solidFill>
                <a:schemeClr val="bg2">
                  <a:lumMod val="75000"/>
                </a:schemeClr>
              </a:solidFill>
              <a:effectLst/>
              <a:latin typeface="+mj-lt"/>
            </a:endParaRPr>
          </a:p>
          <a:p>
            <a:pPr marL="171450" indent="-171450" algn="l">
              <a:buFont typeface="Wingdings" panose="05000000000000000000" pitchFamily="2" charset="2"/>
              <a:buChar char="v"/>
            </a:pPr>
            <a:r>
              <a:rPr lang="fr-FR" sz="1050" b="1" i="0" dirty="0" err="1">
                <a:solidFill>
                  <a:schemeClr val="bg2">
                    <a:lumMod val="75000"/>
                  </a:schemeClr>
                </a:solidFill>
                <a:effectLst/>
                <a:latin typeface="+mj-lt"/>
              </a:rPr>
              <a:t>Feedly</a:t>
            </a:r>
            <a:r>
              <a:rPr lang="fr-FR" sz="1050" b="1" i="0" dirty="0">
                <a:solidFill>
                  <a:schemeClr val="bg2">
                    <a:lumMod val="75000"/>
                  </a:schemeClr>
                </a:solidFill>
                <a:effectLst/>
                <a:latin typeface="+mj-lt"/>
              </a:rPr>
              <a:t> facilite cette veille grâce aux recherches pointues qu’il peut effectuer et à  ses  différentes  fonctionnalités qui  vous  permettent d’activer  des alertes, de prioriser les sources et de les classer</a:t>
            </a:r>
          </a:p>
        </p:txBody>
      </p:sp>
    </p:spTree>
    <p:extLst>
      <p:ext uri="{BB962C8B-B14F-4D97-AF65-F5344CB8AC3E}">
        <p14:creationId xmlns:p14="http://schemas.microsoft.com/office/powerpoint/2010/main" val="145753457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1154"/>
        <p:cNvGrpSpPr/>
        <p:nvPr/>
      </p:nvGrpSpPr>
      <p:grpSpPr>
        <a:xfrm>
          <a:off x="0" y="0"/>
          <a:ext cx="0" cy="0"/>
          <a:chOff x="0" y="0"/>
          <a:chExt cx="0" cy="0"/>
        </a:xfrm>
      </p:grpSpPr>
      <p:sp>
        <p:nvSpPr>
          <p:cNvPr id="7" name="Google Shape;1055;p27">
            <a:extLst>
              <a:ext uri="{FF2B5EF4-FFF2-40B4-BE49-F238E27FC236}">
                <a16:creationId xmlns:a16="http://schemas.microsoft.com/office/drawing/2014/main" id="{4ECAF85B-81DE-2447-F7A9-3DBDCED35A74}"/>
              </a:ext>
            </a:extLst>
          </p:cNvPr>
          <p:cNvSpPr txBox="1">
            <a:spLocks/>
          </p:cNvSpPr>
          <p:nvPr/>
        </p:nvSpPr>
        <p:spPr>
          <a:xfrm>
            <a:off x="453150" y="230896"/>
            <a:ext cx="8237700" cy="218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RPr/>
            </a:defPPr>
            <a:lvl1pPr algn="ctr">
              <a:buClr>
                <a:schemeClr val="dk1"/>
              </a:buClr>
              <a:buSzPts val="2400"/>
              <a:buFont typeface="Fira Sans Extra Condensed SemiBold"/>
              <a:buNone/>
              <a:defRPr sz="2400">
                <a:solidFill>
                  <a:schemeClr val="bg2">
                    <a:lumMod val="75000"/>
                  </a:schemeClr>
                </a:solidFill>
                <a:latin typeface="Fira Sans Extra Condensed SemiBold"/>
                <a:ea typeface="Fira Sans Extra Condensed SemiBold"/>
                <a:cs typeface="Fira Sans Extra Condensed SemiBold"/>
              </a:defRPr>
            </a:lvl1pPr>
            <a:lvl2pPr algn="ctr">
              <a:spcBef>
                <a:spcPts val="1600"/>
              </a:spcBef>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2pPr>
            <a:lvl3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3pPr>
            <a:lvl4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4pPr>
            <a:lvl5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5pPr>
            <a:lvl6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6pPr>
            <a:lvl7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7pPr>
            <a:lvl8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8pPr>
            <a:lvl9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9pPr>
          </a:lstStyle>
          <a:p>
            <a:r>
              <a:rPr lang="en-US" sz="2800" dirty="0">
                <a:solidFill>
                  <a:schemeClr val="bg2">
                    <a:lumMod val="50000"/>
                  </a:schemeClr>
                </a:solidFill>
              </a:rPr>
              <a:t>FEEDLY</a:t>
            </a:r>
          </a:p>
        </p:txBody>
      </p:sp>
      <p:sp>
        <p:nvSpPr>
          <p:cNvPr id="3" name="ZoneTexte 2">
            <a:extLst>
              <a:ext uri="{FF2B5EF4-FFF2-40B4-BE49-F238E27FC236}">
                <a16:creationId xmlns:a16="http://schemas.microsoft.com/office/drawing/2014/main" id="{FC04228D-4F98-FE1E-F180-24E2B541869E}"/>
              </a:ext>
            </a:extLst>
          </p:cNvPr>
          <p:cNvSpPr txBox="1"/>
          <p:nvPr/>
        </p:nvSpPr>
        <p:spPr>
          <a:xfrm>
            <a:off x="1536852" y="572954"/>
            <a:ext cx="6819441" cy="4339650"/>
          </a:xfrm>
          <a:prstGeom prst="rect">
            <a:avLst/>
          </a:prstGeom>
          <a:noFill/>
        </p:spPr>
        <p:txBody>
          <a:bodyPr wrap="square">
            <a:spAutoFit/>
          </a:bodyPr>
          <a:lstStyle/>
          <a:p>
            <a:pPr marL="228600" indent="-228600" algn="l">
              <a:buFont typeface="+mj-lt"/>
              <a:buAutoNum type="arabicPeriod"/>
            </a:pPr>
            <a:r>
              <a:rPr lang="fr-FR" sz="1200" b="1" i="0" dirty="0">
                <a:solidFill>
                  <a:schemeClr val="bg2">
                    <a:lumMod val="75000"/>
                  </a:schemeClr>
                </a:solidFill>
                <a:effectLst/>
                <a:latin typeface="+mj-lt"/>
              </a:rPr>
              <a:t>Pour  pouvoir utiliser </a:t>
            </a:r>
            <a:r>
              <a:rPr lang="fr-FR" sz="1200" b="1" i="0" dirty="0" err="1">
                <a:solidFill>
                  <a:schemeClr val="bg2">
                    <a:lumMod val="75000"/>
                  </a:schemeClr>
                </a:solidFill>
                <a:effectLst/>
                <a:latin typeface="+mj-lt"/>
              </a:rPr>
              <a:t>Feedly</a:t>
            </a:r>
            <a:r>
              <a:rPr lang="fr-FR" sz="1200" b="1" i="0" dirty="0">
                <a:solidFill>
                  <a:schemeClr val="bg2">
                    <a:lumMod val="75000"/>
                  </a:schemeClr>
                </a:solidFill>
                <a:effectLst/>
                <a:latin typeface="+mj-lt"/>
              </a:rPr>
              <a:t>, vous devez vous  inscrire au préalable sur le site : </a:t>
            </a:r>
            <a:r>
              <a:rPr lang="fr-FR" sz="1200" b="1" i="0" dirty="0">
                <a:solidFill>
                  <a:schemeClr val="bg2">
                    <a:lumMod val="75000"/>
                  </a:schemeClr>
                </a:solidFill>
                <a:effectLst/>
                <a:latin typeface="+mj-lt"/>
                <a:hlinkClick r:id="rId3"/>
              </a:rPr>
              <a:t>www.feedly.com</a:t>
            </a:r>
            <a:r>
              <a:rPr lang="fr-FR" sz="1200" b="1" i="0" dirty="0">
                <a:solidFill>
                  <a:schemeClr val="bg2">
                    <a:lumMod val="75000"/>
                  </a:schemeClr>
                </a:solidFill>
                <a:effectLst/>
                <a:latin typeface="+mj-lt"/>
              </a:rPr>
              <a:t>. Cliquez ensuite sur le bouton vert « </a:t>
            </a:r>
            <a:r>
              <a:rPr lang="fr-FR" sz="1200" b="1" i="0" dirty="0" err="1">
                <a:solidFill>
                  <a:schemeClr val="bg2">
                    <a:lumMod val="75000"/>
                  </a:schemeClr>
                </a:solidFill>
                <a:effectLst/>
                <a:latin typeface="+mj-lt"/>
              </a:rPr>
              <a:t>Get</a:t>
            </a:r>
            <a:r>
              <a:rPr lang="fr-FR" sz="1200" b="1" i="0" dirty="0">
                <a:solidFill>
                  <a:schemeClr val="bg2">
                    <a:lumMod val="75000"/>
                  </a:schemeClr>
                </a:solidFill>
                <a:effectLst/>
                <a:latin typeface="+mj-lt"/>
              </a:rPr>
              <a:t> </a:t>
            </a:r>
            <a:r>
              <a:rPr lang="fr-FR" sz="1200" b="1" i="0" dirty="0" err="1">
                <a:solidFill>
                  <a:schemeClr val="bg2">
                    <a:lumMod val="75000"/>
                  </a:schemeClr>
                </a:solidFill>
                <a:effectLst/>
                <a:latin typeface="+mj-lt"/>
              </a:rPr>
              <a:t>Started</a:t>
            </a:r>
            <a:r>
              <a:rPr lang="fr-FR" sz="1200" b="1" i="0" dirty="0">
                <a:solidFill>
                  <a:schemeClr val="bg2">
                    <a:lumMod val="75000"/>
                  </a:schemeClr>
                </a:solidFill>
                <a:effectLst/>
                <a:latin typeface="+mj-lt"/>
              </a:rPr>
              <a:t> »</a:t>
            </a:r>
          </a:p>
          <a:p>
            <a:pPr marL="228600" indent="-228600" algn="l">
              <a:buFont typeface="+mj-lt"/>
              <a:buAutoNum type="arabicPeriod"/>
            </a:pPr>
            <a:endParaRPr lang="fr-FR" sz="1200" b="1" i="0" dirty="0">
              <a:solidFill>
                <a:schemeClr val="bg2">
                  <a:lumMod val="75000"/>
                </a:schemeClr>
              </a:solidFill>
              <a:effectLst/>
              <a:latin typeface="+mj-lt"/>
            </a:endParaRPr>
          </a:p>
          <a:p>
            <a:pPr marL="228600" indent="-228600" algn="l">
              <a:buFont typeface="+mj-lt"/>
              <a:buAutoNum type="arabicPeriod"/>
            </a:pPr>
            <a:r>
              <a:rPr lang="fr-FR" sz="1200" b="1" i="0" dirty="0">
                <a:solidFill>
                  <a:schemeClr val="bg2">
                    <a:lumMod val="75000"/>
                  </a:schemeClr>
                </a:solidFill>
                <a:effectLst/>
                <a:latin typeface="+mj-lt"/>
              </a:rPr>
              <a:t>Vous aurez différents choix pour l’inscription : votre compte Google, votre profil Facebook, un compte Twitter, un compte Microsoft, vos accès </a:t>
            </a:r>
            <a:r>
              <a:rPr lang="fr-FR" sz="1200" b="1" i="0" dirty="0" err="1">
                <a:solidFill>
                  <a:schemeClr val="bg2">
                    <a:lumMod val="75000"/>
                  </a:schemeClr>
                </a:solidFill>
                <a:effectLst/>
                <a:latin typeface="+mj-lt"/>
              </a:rPr>
              <a:t>Evernote</a:t>
            </a:r>
            <a:r>
              <a:rPr lang="fr-FR" sz="1200" b="1" dirty="0">
                <a:solidFill>
                  <a:schemeClr val="bg2">
                    <a:lumMod val="75000"/>
                  </a:schemeClr>
                </a:solidFill>
                <a:latin typeface="+mj-lt"/>
              </a:rPr>
              <a:t> </a:t>
            </a:r>
            <a:r>
              <a:rPr lang="fr-FR" sz="1200" b="1" i="0" dirty="0">
                <a:solidFill>
                  <a:schemeClr val="bg2">
                    <a:lumMod val="75000"/>
                  </a:schemeClr>
                </a:solidFill>
                <a:effectLst/>
                <a:latin typeface="+mj-lt"/>
              </a:rPr>
              <a:t>ou encore simplement avec l’adresse email de votre choix</a:t>
            </a:r>
          </a:p>
          <a:p>
            <a:pPr marL="228600" indent="-228600" algn="l">
              <a:buFont typeface="+mj-lt"/>
              <a:buAutoNum type="arabicPeriod"/>
            </a:pPr>
            <a:endParaRPr lang="fr-FR" sz="1200" b="1" i="0" dirty="0">
              <a:solidFill>
                <a:schemeClr val="bg2">
                  <a:lumMod val="75000"/>
                </a:schemeClr>
              </a:solidFill>
              <a:effectLst/>
              <a:latin typeface="+mj-lt"/>
            </a:endParaRPr>
          </a:p>
          <a:p>
            <a:pPr marL="228600" indent="-228600" algn="l">
              <a:buFont typeface="+mj-lt"/>
              <a:buAutoNum type="arabicPeriod"/>
            </a:pPr>
            <a:r>
              <a:rPr lang="fr-FR" sz="1200" b="1" i="0" dirty="0">
                <a:solidFill>
                  <a:schemeClr val="bg2">
                    <a:lumMod val="75000"/>
                  </a:schemeClr>
                </a:solidFill>
                <a:effectLst/>
                <a:latin typeface="+mj-lt"/>
              </a:rPr>
              <a:t>Vous  êtes  maintenant  connecté.  Vous  pouvez  commencer  à  utiliser  les fonctionnalités de </a:t>
            </a:r>
            <a:r>
              <a:rPr lang="fr-FR" sz="1200" b="1" i="0" dirty="0" err="1">
                <a:solidFill>
                  <a:schemeClr val="bg2">
                    <a:lumMod val="75000"/>
                  </a:schemeClr>
                </a:solidFill>
                <a:effectLst/>
                <a:latin typeface="+mj-lt"/>
              </a:rPr>
              <a:t>Feedly</a:t>
            </a:r>
            <a:endParaRPr lang="fr-FR" sz="1200" b="1" i="0" dirty="0">
              <a:solidFill>
                <a:schemeClr val="bg2">
                  <a:lumMod val="75000"/>
                </a:schemeClr>
              </a:solidFill>
              <a:effectLst/>
              <a:latin typeface="+mj-lt"/>
            </a:endParaRPr>
          </a:p>
          <a:p>
            <a:pPr marL="228600" indent="-228600" algn="l">
              <a:buFont typeface="+mj-lt"/>
              <a:buAutoNum type="arabicPeriod"/>
            </a:pPr>
            <a:endParaRPr lang="fr-FR" sz="1200" b="1" i="0" dirty="0">
              <a:solidFill>
                <a:schemeClr val="bg2">
                  <a:lumMod val="75000"/>
                </a:schemeClr>
              </a:solidFill>
              <a:effectLst/>
              <a:latin typeface="+mj-lt"/>
            </a:endParaRPr>
          </a:p>
          <a:p>
            <a:pPr marL="171450" indent="-171450" algn="l">
              <a:buFont typeface="Wingdings" panose="05000000000000000000" pitchFamily="2" charset="2"/>
              <a:buChar char="v"/>
            </a:pPr>
            <a:r>
              <a:rPr lang="fr-FR" sz="1200" b="1" i="0" dirty="0">
                <a:solidFill>
                  <a:schemeClr val="bg2">
                    <a:lumMod val="75000"/>
                  </a:schemeClr>
                </a:solidFill>
                <a:effectLst/>
                <a:latin typeface="+mj-lt"/>
              </a:rPr>
              <a:t>Vous  devez,  dès  à  présent,  sélectionner  les  informations  que  vous  souhaitez recevoir</a:t>
            </a:r>
          </a:p>
          <a:p>
            <a:pPr marL="171450" indent="-171450" algn="l">
              <a:buFont typeface="Wingdings" panose="05000000000000000000" pitchFamily="2" charset="2"/>
              <a:buChar char="v"/>
            </a:pPr>
            <a:endParaRPr lang="fr-FR" sz="1200" b="1" i="0" dirty="0">
              <a:solidFill>
                <a:schemeClr val="bg2">
                  <a:lumMod val="75000"/>
                </a:schemeClr>
              </a:solidFill>
              <a:effectLst/>
              <a:latin typeface="+mj-lt"/>
            </a:endParaRPr>
          </a:p>
          <a:p>
            <a:pPr marL="171450" indent="-171450" algn="l">
              <a:buFont typeface="Wingdings" panose="05000000000000000000" pitchFamily="2" charset="2"/>
              <a:buChar char="v"/>
            </a:pPr>
            <a:r>
              <a:rPr lang="fr-FR" sz="1200" b="1" i="0" dirty="0">
                <a:solidFill>
                  <a:schemeClr val="bg2">
                    <a:lumMod val="75000"/>
                  </a:schemeClr>
                </a:solidFill>
                <a:effectLst/>
                <a:latin typeface="+mj-lt"/>
              </a:rPr>
              <a:t>Commencez par ajouter du contenu en cliquant sur le bouton « </a:t>
            </a:r>
            <a:r>
              <a:rPr lang="fr-FR" sz="1200" b="1" i="0" dirty="0" err="1">
                <a:solidFill>
                  <a:schemeClr val="bg2">
                    <a:lumMod val="75000"/>
                  </a:schemeClr>
                </a:solidFill>
                <a:effectLst/>
                <a:latin typeface="+mj-lt"/>
              </a:rPr>
              <a:t>Add</a:t>
            </a:r>
            <a:r>
              <a:rPr lang="fr-FR" sz="1200" b="1" i="0" dirty="0">
                <a:solidFill>
                  <a:schemeClr val="bg2">
                    <a:lumMod val="75000"/>
                  </a:schemeClr>
                </a:solidFill>
                <a:effectLst/>
                <a:latin typeface="+mj-lt"/>
              </a:rPr>
              <a:t> content »</a:t>
            </a:r>
          </a:p>
          <a:p>
            <a:pPr marL="171450" indent="-171450" algn="l">
              <a:buFont typeface="Wingdings" panose="05000000000000000000" pitchFamily="2" charset="2"/>
              <a:buChar char="v"/>
            </a:pPr>
            <a:endParaRPr lang="fr-FR" sz="1200" b="1" i="0" dirty="0">
              <a:solidFill>
                <a:schemeClr val="bg2">
                  <a:lumMod val="75000"/>
                </a:schemeClr>
              </a:solidFill>
              <a:effectLst/>
              <a:latin typeface="+mj-lt"/>
            </a:endParaRPr>
          </a:p>
          <a:p>
            <a:pPr marL="171450" indent="-171450" algn="l">
              <a:buFont typeface="Wingdings" panose="05000000000000000000" pitchFamily="2" charset="2"/>
              <a:buChar char="v"/>
            </a:pPr>
            <a:r>
              <a:rPr lang="fr-FR" sz="1200" b="1" i="0" dirty="0">
                <a:solidFill>
                  <a:schemeClr val="bg2">
                    <a:lumMod val="75000"/>
                  </a:schemeClr>
                </a:solidFill>
                <a:effectLst/>
                <a:latin typeface="+mj-lt"/>
              </a:rPr>
              <a:t>Puis  sélectionnez  la  catégorie  qui  vous  intéresse  parmi  celles  proposées (technologie, design, BD, décoration, finance, etc.)</a:t>
            </a:r>
          </a:p>
          <a:p>
            <a:pPr marL="171450" indent="-171450" algn="l">
              <a:buFont typeface="Wingdings" panose="05000000000000000000" pitchFamily="2" charset="2"/>
              <a:buChar char="v"/>
            </a:pPr>
            <a:endParaRPr lang="fr-FR" sz="1200" b="1" i="0" dirty="0">
              <a:solidFill>
                <a:schemeClr val="bg2">
                  <a:lumMod val="75000"/>
                </a:schemeClr>
              </a:solidFill>
              <a:effectLst/>
              <a:latin typeface="+mj-lt"/>
            </a:endParaRPr>
          </a:p>
          <a:p>
            <a:pPr marL="171450" indent="-171450" algn="l">
              <a:buFont typeface="Wingdings" panose="05000000000000000000" pitchFamily="2" charset="2"/>
              <a:buChar char="v"/>
            </a:pPr>
            <a:r>
              <a:rPr lang="fr-FR" sz="1200" b="1" i="0" dirty="0">
                <a:solidFill>
                  <a:schemeClr val="bg2">
                    <a:lumMod val="75000"/>
                  </a:schemeClr>
                </a:solidFill>
                <a:effectLst/>
                <a:latin typeface="+mj-lt"/>
              </a:rPr>
              <a:t>L’outil proposera automatiquement des sources provenant de grands médias ou blogs influents sur le sujet. À vous de choisir si ces sites vous intéressent</a:t>
            </a:r>
          </a:p>
          <a:p>
            <a:pPr marL="171450" indent="-171450" algn="l">
              <a:buFont typeface="Wingdings" panose="05000000000000000000" pitchFamily="2" charset="2"/>
              <a:buChar char="v"/>
            </a:pPr>
            <a:endParaRPr lang="fr-FR" sz="1200" b="1" i="0" dirty="0">
              <a:solidFill>
                <a:schemeClr val="bg2">
                  <a:lumMod val="75000"/>
                </a:schemeClr>
              </a:solidFill>
              <a:effectLst/>
              <a:latin typeface="+mj-lt"/>
            </a:endParaRPr>
          </a:p>
          <a:p>
            <a:pPr marL="171450" indent="-171450" algn="l">
              <a:buFont typeface="Wingdings" panose="05000000000000000000" pitchFamily="2" charset="2"/>
              <a:buChar char="v"/>
            </a:pPr>
            <a:r>
              <a:rPr lang="fr-FR" sz="1200" b="1" i="0" dirty="0">
                <a:solidFill>
                  <a:schemeClr val="bg2">
                    <a:lumMod val="75000"/>
                  </a:schemeClr>
                </a:solidFill>
                <a:effectLst/>
                <a:latin typeface="+mj-lt"/>
              </a:rPr>
              <a:t>Réitérez l’opération pour chaque flux RSS que vous souhaitez ajouter</a:t>
            </a:r>
          </a:p>
          <a:p>
            <a:pPr marL="228600" indent="-228600" algn="l">
              <a:buFont typeface="+mj-lt"/>
              <a:buAutoNum type="arabicPeriod"/>
            </a:pPr>
            <a:endParaRPr lang="fr-FR" sz="1200" b="0" i="0" dirty="0">
              <a:solidFill>
                <a:srgbClr val="000000"/>
              </a:solidFill>
              <a:effectLst/>
              <a:latin typeface="+mj-lt"/>
            </a:endParaRPr>
          </a:p>
        </p:txBody>
      </p:sp>
    </p:spTree>
    <p:extLst>
      <p:ext uri="{BB962C8B-B14F-4D97-AF65-F5344CB8AC3E}">
        <p14:creationId xmlns:p14="http://schemas.microsoft.com/office/powerpoint/2010/main" val="165411799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1154"/>
        <p:cNvGrpSpPr/>
        <p:nvPr/>
      </p:nvGrpSpPr>
      <p:grpSpPr>
        <a:xfrm>
          <a:off x="0" y="0"/>
          <a:ext cx="0" cy="0"/>
          <a:chOff x="0" y="0"/>
          <a:chExt cx="0" cy="0"/>
        </a:xfrm>
      </p:grpSpPr>
      <p:sp>
        <p:nvSpPr>
          <p:cNvPr id="7" name="Google Shape;1055;p27">
            <a:extLst>
              <a:ext uri="{FF2B5EF4-FFF2-40B4-BE49-F238E27FC236}">
                <a16:creationId xmlns:a16="http://schemas.microsoft.com/office/drawing/2014/main" id="{4ECAF85B-81DE-2447-F7A9-3DBDCED35A74}"/>
              </a:ext>
            </a:extLst>
          </p:cNvPr>
          <p:cNvSpPr txBox="1">
            <a:spLocks/>
          </p:cNvSpPr>
          <p:nvPr/>
        </p:nvSpPr>
        <p:spPr>
          <a:xfrm>
            <a:off x="453150" y="230896"/>
            <a:ext cx="8237700" cy="218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RPr/>
            </a:defPPr>
            <a:lvl1pPr algn="ctr">
              <a:buClr>
                <a:schemeClr val="dk1"/>
              </a:buClr>
              <a:buSzPts val="2400"/>
              <a:buFont typeface="Fira Sans Extra Condensed SemiBold"/>
              <a:buNone/>
              <a:defRPr sz="2400">
                <a:solidFill>
                  <a:schemeClr val="bg2">
                    <a:lumMod val="75000"/>
                  </a:schemeClr>
                </a:solidFill>
                <a:latin typeface="Fira Sans Extra Condensed SemiBold"/>
                <a:ea typeface="Fira Sans Extra Condensed SemiBold"/>
                <a:cs typeface="Fira Sans Extra Condensed SemiBold"/>
              </a:defRPr>
            </a:lvl1pPr>
            <a:lvl2pPr algn="ctr">
              <a:spcBef>
                <a:spcPts val="1600"/>
              </a:spcBef>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2pPr>
            <a:lvl3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3pPr>
            <a:lvl4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4pPr>
            <a:lvl5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5pPr>
            <a:lvl6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6pPr>
            <a:lvl7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7pPr>
            <a:lvl8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8pPr>
            <a:lvl9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9pPr>
          </a:lstStyle>
          <a:p>
            <a:r>
              <a:rPr lang="en-US" sz="2800" dirty="0">
                <a:solidFill>
                  <a:schemeClr val="bg2">
                    <a:lumMod val="50000"/>
                  </a:schemeClr>
                </a:solidFill>
              </a:rPr>
              <a:t>FEEDLY</a:t>
            </a:r>
          </a:p>
        </p:txBody>
      </p:sp>
      <p:pic>
        <p:nvPicPr>
          <p:cNvPr id="4" name="Image 3">
            <a:extLst>
              <a:ext uri="{FF2B5EF4-FFF2-40B4-BE49-F238E27FC236}">
                <a16:creationId xmlns:a16="http://schemas.microsoft.com/office/drawing/2014/main" id="{A6A2734F-27BE-914F-C249-1659F802E786}"/>
              </a:ext>
            </a:extLst>
          </p:cNvPr>
          <p:cNvPicPr>
            <a:picLocks noChangeAspect="1"/>
          </p:cNvPicPr>
          <p:nvPr/>
        </p:nvPicPr>
        <p:blipFill>
          <a:blip r:embed="rId3"/>
          <a:stretch>
            <a:fillRect/>
          </a:stretch>
        </p:blipFill>
        <p:spPr>
          <a:xfrm>
            <a:off x="1349107" y="931527"/>
            <a:ext cx="6445786" cy="3280445"/>
          </a:xfrm>
          <a:prstGeom prst="rect">
            <a:avLst/>
          </a:prstGeom>
        </p:spPr>
      </p:pic>
    </p:spTree>
    <p:extLst>
      <p:ext uri="{BB962C8B-B14F-4D97-AF65-F5344CB8AC3E}">
        <p14:creationId xmlns:p14="http://schemas.microsoft.com/office/powerpoint/2010/main" val="388332033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1720"/>
        <p:cNvGrpSpPr/>
        <p:nvPr/>
      </p:nvGrpSpPr>
      <p:grpSpPr>
        <a:xfrm>
          <a:off x="0" y="0"/>
          <a:ext cx="0" cy="0"/>
          <a:chOff x="0" y="0"/>
          <a:chExt cx="0" cy="0"/>
        </a:xfrm>
      </p:grpSpPr>
      <p:pic>
        <p:nvPicPr>
          <p:cNvPr id="20482" name="Picture 2">
            <a:extLst>
              <a:ext uri="{FF2B5EF4-FFF2-40B4-BE49-F238E27FC236}">
                <a16:creationId xmlns:a16="http://schemas.microsoft.com/office/drawing/2014/main" id="{03528341-29B0-E941-92C6-CE25E51808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3892" y="1826533"/>
            <a:ext cx="5856215" cy="14904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199125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1154"/>
        <p:cNvGrpSpPr/>
        <p:nvPr/>
      </p:nvGrpSpPr>
      <p:grpSpPr>
        <a:xfrm>
          <a:off x="0" y="0"/>
          <a:ext cx="0" cy="0"/>
          <a:chOff x="0" y="0"/>
          <a:chExt cx="0" cy="0"/>
        </a:xfrm>
      </p:grpSpPr>
      <p:sp>
        <p:nvSpPr>
          <p:cNvPr id="7" name="Google Shape;1055;p27">
            <a:extLst>
              <a:ext uri="{FF2B5EF4-FFF2-40B4-BE49-F238E27FC236}">
                <a16:creationId xmlns:a16="http://schemas.microsoft.com/office/drawing/2014/main" id="{4ECAF85B-81DE-2447-F7A9-3DBDCED35A74}"/>
              </a:ext>
            </a:extLst>
          </p:cNvPr>
          <p:cNvSpPr txBox="1">
            <a:spLocks/>
          </p:cNvSpPr>
          <p:nvPr/>
        </p:nvSpPr>
        <p:spPr>
          <a:xfrm>
            <a:off x="453150" y="162316"/>
            <a:ext cx="8237700" cy="218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RPr/>
            </a:defPPr>
            <a:lvl1pPr algn="ctr">
              <a:buClr>
                <a:schemeClr val="dk1"/>
              </a:buClr>
              <a:buSzPts val="2400"/>
              <a:buFont typeface="Fira Sans Extra Condensed SemiBold"/>
              <a:buNone/>
              <a:defRPr sz="2400">
                <a:solidFill>
                  <a:schemeClr val="bg2">
                    <a:lumMod val="75000"/>
                  </a:schemeClr>
                </a:solidFill>
                <a:latin typeface="Fira Sans Extra Condensed SemiBold"/>
                <a:ea typeface="Fira Sans Extra Condensed SemiBold"/>
                <a:cs typeface="Fira Sans Extra Condensed SemiBold"/>
              </a:defRPr>
            </a:lvl1pPr>
            <a:lvl2pPr algn="ctr">
              <a:spcBef>
                <a:spcPts val="1600"/>
              </a:spcBef>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2pPr>
            <a:lvl3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3pPr>
            <a:lvl4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4pPr>
            <a:lvl5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5pPr>
            <a:lvl6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6pPr>
            <a:lvl7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7pPr>
            <a:lvl8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8pPr>
            <a:lvl9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9pPr>
          </a:lstStyle>
          <a:p>
            <a:r>
              <a:rPr lang="en-US" sz="2800" dirty="0">
                <a:solidFill>
                  <a:schemeClr val="bg2">
                    <a:lumMod val="50000"/>
                  </a:schemeClr>
                </a:solidFill>
              </a:rPr>
              <a:t>POCKET</a:t>
            </a:r>
          </a:p>
        </p:txBody>
      </p:sp>
      <p:sp>
        <p:nvSpPr>
          <p:cNvPr id="3" name="ZoneTexte 2">
            <a:extLst>
              <a:ext uri="{FF2B5EF4-FFF2-40B4-BE49-F238E27FC236}">
                <a16:creationId xmlns:a16="http://schemas.microsoft.com/office/drawing/2014/main" id="{FC04228D-4F98-FE1E-F180-24E2B541869E}"/>
              </a:ext>
            </a:extLst>
          </p:cNvPr>
          <p:cNvSpPr txBox="1"/>
          <p:nvPr/>
        </p:nvSpPr>
        <p:spPr>
          <a:xfrm>
            <a:off x="1048461" y="481132"/>
            <a:ext cx="7047078" cy="4616648"/>
          </a:xfrm>
          <a:prstGeom prst="rect">
            <a:avLst/>
          </a:prstGeom>
          <a:noFill/>
        </p:spPr>
        <p:txBody>
          <a:bodyPr wrap="square">
            <a:spAutoFit/>
          </a:bodyPr>
          <a:lstStyle/>
          <a:p>
            <a:pPr marL="171450" indent="-171450" algn="l">
              <a:buFont typeface="Wingdings" panose="05000000000000000000" pitchFamily="2" charset="2"/>
              <a:buChar char="v"/>
            </a:pPr>
            <a:r>
              <a:rPr lang="fr-FR" sz="1050" b="1" i="0" dirty="0">
                <a:solidFill>
                  <a:schemeClr val="bg2">
                    <a:lumMod val="75000"/>
                  </a:schemeClr>
                </a:solidFill>
                <a:effectLst/>
                <a:latin typeface="+mj-lt"/>
              </a:rPr>
              <a:t>Tout au long de ses journées, le </a:t>
            </a:r>
            <a:r>
              <a:rPr lang="fr-FR" sz="1050" b="1" i="0" dirty="0" err="1">
                <a:solidFill>
                  <a:schemeClr val="bg2">
                    <a:lumMod val="75000"/>
                  </a:schemeClr>
                </a:solidFill>
                <a:effectLst/>
                <a:latin typeface="+mj-lt"/>
              </a:rPr>
              <a:t>community</a:t>
            </a:r>
            <a:r>
              <a:rPr lang="fr-FR" sz="1050" b="1" i="0" dirty="0">
                <a:solidFill>
                  <a:schemeClr val="bg2">
                    <a:lumMod val="75000"/>
                  </a:schemeClr>
                </a:solidFill>
                <a:effectLst/>
                <a:latin typeface="+mj-lt"/>
              </a:rPr>
              <a:t> manager peut voir passer  sur  les  différents  réseaux  sociaux  qu’il  gère  des ressources pouvant lui être utiles au quotidien. Le réflexe</a:t>
            </a:r>
            <a:r>
              <a:rPr lang="fr-FR" sz="1050" b="1" dirty="0">
                <a:solidFill>
                  <a:schemeClr val="bg2">
                    <a:lumMod val="75000"/>
                  </a:schemeClr>
                </a:solidFill>
                <a:latin typeface="+mj-lt"/>
              </a:rPr>
              <a:t> </a:t>
            </a:r>
            <a:r>
              <a:rPr lang="fr-FR" sz="1050" b="1" i="0" dirty="0">
                <a:solidFill>
                  <a:schemeClr val="bg2">
                    <a:lumMod val="75000"/>
                  </a:schemeClr>
                </a:solidFill>
                <a:effectLst/>
                <a:latin typeface="+mj-lt"/>
              </a:rPr>
              <a:t>naturel serait alors de sauvegarder l’article dans ses favoris de  navigateur,  mais ces  derniers  ne  sont pas  très souples et dépendent souvent de l’ordinateur utilisé</a:t>
            </a:r>
          </a:p>
          <a:p>
            <a:pPr marL="171450" indent="-171450" algn="l">
              <a:buFont typeface="Wingdings" panose="05000000000000000000" pitchFamily="2" charset="2"/>
              <a:buChar char="v"/>
            </a:pPr>
            <a:endParaRPr lang="fr-FR" sz="1050" b="1" i="0" dirty="0">
              <a:solidFill>
                <a:schemeClr val="bg2">
                  <a:lumMod val="75000"/>
                </a:schemeClr>
              </a:solidFill>
              <a:effectLst/>
              <a:latin typeface="+mj-lt"/>
            </a:endParaRPr>
          </a:p>
          <a:p>
            <a:pPr marL="171450" indent="-171450" algn="l">
              <a:buFont typeface="Wingdings" panose="05000000000000000000" pitchFamily="2" charset="2"/>
              <a:buChar char="v"/>
            </a:pPr>
            <a:r>
              <a:rPr lang="fr-FR" sz="1050" b="1" i="0" dirty="0">
                <a:solidFill>
                  <a:schemeClr val="bg2">
                    <a:lumMod val="75000"/>
                  </a:schemeClr>
                </a:solidFill>
                <a:effectLst/>
                <a:latin typeface="+mj-lt"/>
              </a:rPr>
              <a:t>Avec  Pocket,  la  gestion  des  articles  ou  plus  généralement des sites Web est facilitée, pour un gain de temps optimal sur desktop (ordinateur de bureau) ou mobile</a:t>
            </a:r>
          </a:p>
          <a:p>
            <a:pPr marL="171450" indent="-171450" algn="l">
              <a:buFont typeface="Wingdings" panose="05000000000000000000" pitchFamily="2" charset="2"/>
              <a:buChar char="v"/>
            </a:pPr>
            <a:endParaRPr lang="fr-FR" sz="1050" b="1" i="0" dirty="0">
              <a:solidFill>
                <a:schemeClr val="bg2">
                  <a:lumMod val="75000"/>
                </a:schemeClr>
              </a:solidFill>
              <a:effectLst/>
              <a:latin typeface="+mj-lt"/>
            </a:endParaRPr>
          </a:p>
          <a:p>
            <a:pPr marL="171450" indent="-171450" algn="just">
              <a:buFont typeface="Wingdings" panose="05000000000000000000" pitchFamily="2" charset="2"/>
              <a:buChar char="v"/>
            </a:pPr>
            <a:r>
              <a:rPr lang="fr-FR" sz="1050" b="1" i="0" dirty="0">
                <a:solidFill>
                  <a:schemeClr val="bg2">
                    <a:lumMod val="75000"/>
                  </a:schemeClr>
                </a:solidFill>
                <a:effectLst/>
                <a:latin typeface="+mj-lt"/>
              </a:rPr>
              <a:t>Pocket permet au </a:t>
            </a:r>
            <a:r>
              <a:rPr lang="fr-FR" sz="1050" b="1" i="0" dirty="0" err="1">
                <a:solidFill>
                  <a:schemeClr val="bg2">
                    <a:lumMod val="75000"/>
                  </a:schemeClr>
                </a:solidFill>
                <a:effectLst/>
                <a:latin typeface="+mj-lt"/>
              </a:rPr>
              <a:t>community</a:t>
            </a:r>
            <a:r>
              <a:rPr lang="fr-FR" sz="1050" b="1" i="0" dirty="0">
                <a:solidFill>
                  <a:schemeClr val="bg2">
                    <a:lumMod val="75000"/>
                  </a:schemeClr>
                </a:solidFill>
                <a:effectLst/>
                <a:latin typeface="+mj-lt"/>
              </a:rPr>
              <a:t> manager de  sauvegarder des ressources dans un seul et même outil, et cela sous la forme de catégories</a:t>
            </a:r>
          </a:p>
          <a:p>
            <a:pPr marL="171450" indent="-171450" algn="just">
              <a:buFont typeface="Wingdings" panose="05000000000000000000" pitchFamily="2" charset="2"/>
              <a:buChar char="v"/>
            </a:pPr>
            <a:endParaRPr lang="fr-FR" sz="1050" b="1" i="0" dirty="0">
              <a:solidFill>
                <a:schemeClr val="bg2">
                  <a:lumMod val="75000"/>
                </a:schemeClr>
              </a:solidFill>
              <a:effectLst/>
              <a:latin typeface="+mj-lt"/>
            </a:endParaRPr>
          </a:p>
          <a:p>
            <a:pPr marL="171450" indent="-171450" algn="just">
              <a:buFont typeface="Wingdings" panose="05000000000000000000" pitchFamily="2" charset="2"/>
              <a:buChar char="v"/>
            </a:pPr>
            <a:r>
              <a:rPr lang="fr-FR" sz="1050" b="1" i="0" dirty="0">
                <a:solidFill>
                  <a:schemeClr val="bg2">
                    <a:lumMod val="75000"/>
                  </a:schemeClr>
                </a:solidFill>
                <a:effectLst/>
                <a:latin typeface="+mj-lt"/>
              </a:rPr>
              <a:t>La valeur ajoutée de l’outil réside dans l’usage cross-</a:t>
            </a:r>
            <a:r>
              <a:rPr lang="fr-FR" sz="1050" b="1" i="0" dirty="0" err="1">
                <a:solidFill>
                  <a:schemeClr val="bg2">
                    <a:lumMod val="75000"/>
                  </a:schemeClr>
                </a:solidFill>
                <a:effectLst/>
                <a:latin typeface="+mj-lt"/>
              </a:rPr>
              <a:t>devices</a:t>
            </a:r>
            <a:r>
              <a:rPr lang="fr-FR" sz="1050" b="1" i="0" dirty="0">
                <a:solidFill>
                  <a:schemeClr val="bg2">
                    <a:lumMod val="75000"/>
                  </a:schemeClr>
                </a:solidFill>
                <a:effectLst/>
                <a:latin typeface="+mj-lt"/>
              </a:rPr>
              <a:t>, c’est-à-dire que vous pouvez à tout moment de la journée sauvegarder des contenus utiles pour votre activité, pour les conserver et les lire plus tard</a:t>
            </a:r>
          </a:p>
          <a:p>
            <a:pPr marL="171450" indent="-171450" algn="just">
              <a:buFont typeface="Wingdings" panose="05000000000000000000" pitchFamily="2" charset="2"/>
              <a:buChar char="v"/>
            </a:pPr>
            <a:endParaRPr lang="fr-FR" sz="1050" b="1" i="0" dirty="0">
              <a:solidFill>
                <a:schemeClr val="bg2">
                  <a:lumMod val="75000"/>
                </a:schemeClr>
              </a:solidFill>
              <a:effectLst/>
              <a:latin typeface="+mj-lt"/>
            </a:endParaRPr>
          </a:p>
          <a:p>
            <a:pPr marL="171450" indent="-171450" algn="just">
              <a:buFont typeface="Wingdings" panose="05000000000000000000" pitchFamily="2" charset="2"/>
              <a:buChar char="v"/>
            </a:pPr>
            <a:r>
              <a:rPr lang="fr-FR" sz="1050" b="1" i="0" dirty="0">
                <a:solidFill>
                  <a:schemeClr val="bg2">
                    <a:lumMod val="75000"/>
                  </a:schemeClr>
                </a:solidFill>
                <a:effectLst/>
                <a:latin typeface="+mj-lt"/>
              </a:rPr>
              <a:t>Sur  ordinateur  de  bureau,  l’outil  vous  propose  une  extension  de  navigateur permettant  en  deux  clics  de  sauvegarder  un  site  dans  la  catégorie  de  votre choix, préalablement définie sur Pocket</a:t>
            </a:r>
          </a:p>
          <a:p>
            <a:pPr marL="171450" indent="-171450" algn="just">
              <a:buFont typeface="Wingdings" panose="05000000000000000000" pitchFamily="2" charset="2"/>
              <a:buChar char="v"/>
            </a:pPr>
            <a:endParaRPr lang="fr-FR" sz="1050" b="1" i="0" dirty="0">
              <a:solidFill>
                <a:schemeClr val="bg2">
                  <a:lumMod val="75000"/>
                </a:schemeClr>
              </a:solidFill>
              <a:effectLst/>
              <a:latin typeface="+mj-lt"/>
            </a:endParaRPr>
          </a:p>
          <a:p>
            <a:pPr marL="171450" indent="-171450" algn="l">
              <a:buFont typeface="Wingdings" panose="05000000000000000000" pitchFamily="2" charset="2"/>
              <a:buChar char="v"/>
            </a:pPr>
            <a:r>
              <a:rPr lang="fr-FR" sz="1050" b="1" i="0" dirty="0">
                <a:solidFill>
                  <a:schemeClr val="bg2">
                    <a:lumMod val="75000"/>
                  </a:schemeClr>
                </a:solidFill>
                <a:effectLst/>
                <a:latin typeface="+mj-lt"/>
              </a:rPr>
              <a:t>Assailli de contenus sur ses réseaux sociaux et dans la nécessité de se tenir à jour sur les dernières fonctionnalités, le </a:t>
            </a:r>
            <a:r>
              <a:rPr lang="fr-FR" sz="1050" b="1" i="0" dirty="0" err="1">
                <a:solidFill>
                  <a:schemeClr val="bg2">
                    <a:lumMod val="75000"/>
                  </a:schemeClr>
                </a:solidFill>
                <a:effectLst/>
                <a:latin typeface="+mj-lt"/>
              </a:rPr>
              <a:t>community</a:t>
            </a:r>
            <a:r>
              <a:rPr lang="fr-FR" sz="1050" b="1" i="0" dirty="0">
                <a:solidFill>
                  <a:schemeClr val="bg2">
                    <a:lumMod val="75000"/>
                  </a:schemeClr>
                </a:solidFill>
                <a:effectLst/>
                <a:latin typeface="+mj-lt"/>
              </a:rPr>
              <a:t> manager doit avoir un outil simple pour faciliter sa veille documentaire</a:t>
            </a:r>
          </a:p>
          <a:p>
            <a:pPr marL="171450" indent="-171450" algn="l">
              <a:buFont typeface="Wingdings" panose="05000000000000000000" pitchFamily="2" charset="2"/>
              <a:buChar char="v"/>
            </a:pPr>
            <a:endParaRPr lang="fr-FR" sz="1050" b="1" i="0" dirty="0">
              <a:solidFill>
                <a:schemeClr val="bg2">
                  <a:lumMod val="75000"/>
                </a:schemeClr>
              </a:solidFill>
              <a:effectLst/>
              <a:latin typeface="+mj-lt"/>
            </a:endParaRPr>
          </a:p>
          <a:p>
            <a:pPr marL="171450" indent="-171450" algn="l">
              <a:buFont typeface="Wingdings" panose="05000000000000000000" pitchFamily="2" charset="2"/>
              <a:buChar char="v"/>
            </a:pPr>
            <a:r>
              <a:rPr lang="fr-FR" sz="1050" b="1" i="0" dirty="0">
                <a:solidFill>
                  <a:schemeClr val="bg2">
                    <a:lumMod val="75000"/>
                  </a:schemeClr>
                </a:solidFill>
                <a:effectLst/>
                <a:latin typeface="+mj-lt"/>
              </a:rPr>
              <a:t>De plus, ce professionnel des réseaux sociaux est souvent amené à se connecter presque  toute  la  journée  pour  surveiller  les  échanges  de  sa  communauté,  le smartphone  et  la  tablette  sont  très  régulièrement  utilisés  en  complément  de l’ordinateur de bureau</a:t>
            </a:r>
          </a:p>
          <a:p>
            <a:pPr marL="171450" indent="-171450" algn="l">
              <a:buFont typeface="Wingdings" panose="05000000000000000000" pitchFamily="2" charset="2"/>
              <a:buChar char="v"/>
            </a:pPr>
            <a:endParaRPr lang="fr-FR" sz="1050" b="1" i="0" dirty="0">
              <a:solidFill>
                <a:schemeClr val="bg2">
                  <a:lumMod val="75000"/>
                </a:schemeClr>
              </a:solidFill>
              <a:effectLst/>
              <a:latin typeface="+mj-lt"/>
            </a:endParaRPr>
          </a:p>
          <a:p>
            <a:pPr marL="171450" indent="-171450" algn="l">
              <a:buFont typeface="Wingdings" panose="05000000000000000000" pitchFamily="2" charset="2"/>
              <a:buChar char="v"/>
            </a:pPr>
            <a:r>
              <a:rPr lang="fr-FR" sz="1050" b="1" i="0" dirty="0">
                <a:solidFill>
                  <a:schemeClr val="bg2">
                    <a:lumMod val="75000"/>
                  </a:schemeClr>
                </a:solidFill>
                <a:effectLst/>
                <a:latin typeface="+mj-lt"/>
              </a:rPr>
              <a:t>Il lui faut donc un outil permettant la centralisation de données utiles sur tous les outils lui permettant de gérer ses réseaux sociaux</a:t>
            </a:r>
          </a:p>
        </p:txBody>
      </p:sp>
    </p:spTree>
    <p:extLst>
      <p:ext uri="{BB962C8B-B14F-4D97-AF65-F5344CB8AC3E}">
        <p14:creationId xmlns:p14="http://schemas.microsoft.com/office/powerpoint/2010/main" val="12037748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1154"/>
        <p:cNvGrpSpPr/>
        <p:nvPr/>
      </p:nvGrpSpPr>
      <p:grpSpPr>
        <a:xfrm>
          <a:off x="0" y="0"/>
          <a:ext cx="0" cy="0"/>
          <a:chOff x="0" y="0"/>
          <a:chExt cx="0" cy="0"/>
        </a:xfrm>
      </p:grpSpPr>
      <p:sp>
        <p:nvSpPr>
          <p:cNvPr id="7" name="Google Shape;1055;p27">
            <a:extLst>
              <a:ext uri="{FF2B5EF4-FFF2-40B4-BE49-F238E27FC236}">
                <a16:creationId xmlns:a16="http://schemas.microsoft.com/office/drawing/2014/main" id="{4ECAF85B-81DE-2447-F7A9-3DBDCED35A74}"/>
              </a:ext>
            </a:extLst>
          </p:cNvPr>
          <p:cNvSpPr txBox="1">
            <a:spLocks/>
          </p:cNvSpPr>
          <p:nvPr/>
        </p:nvSpPr>
        <p:spPr>
          <a:xfrm>
            <a:off x="453150" y="197845"/>
            <a:ext cx="8237700" cy="218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RPr/>
            </a:defPPr>
            <a:lvl1pPr algn="ctr">
              <a:buClr>
                <a:schemeClr val="dk1"/>
              </a:buClr>
              <a:buSzPts val="2400"/>
              <a:buFont typeface="Fira Sans Extra Condensed SemiBold"/>
              <a:buNone/>
              <a:defRPr sz="2400">
                <a:solidFill>
                  <a:schemeClr val="bg2">
                    <a:lumMod val="75000"/>
                  </a:schemeClr>
                </a:solidFill>
                <a:latin typeface="Fira Sans Extra Condensed SemiBold"/>
                <a:ea typeface="Fira Sans Extra Condensed SemiBold"/>
                <a:cs typeface="Fira Sans Extra Condensed SemiBold"/>
              </a:defRPr>
            </a:lvl1pPr>
            <a:lvl2pPr algn="ctr">
              <a:spcBef>
                <a:spcPts val="1600"/>
              </a:spcBef>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2pPr>
            <a:lvl3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3pPr>
            <a:lvl4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4pPr>
            <a:lvl5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5pPr>
            <a:lvl6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6pPr>
            <a:lvl7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7pPr>
            <a:lvl8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8pPr>
            <a:lvl9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9pPr>
          </a:lstStyle>
          <a:p>
            <a:r>
              <a:rPr lang="en-US" sz="2800" dirty="0">
                <a:solidFill>
                  <a:schemeClr val="bg2">
                    <a:lumMod val="50000"/>
                  </a:schemeClr>
                </a:solidFill>
              </a:rPr>
              <a:t>POCKET : Etapes</a:t>
            </a:r>
          </a:p>
        </p:txBody>
      </p:sp>
      <p:sp>
        <p:nvSpPr>
          <p:cNvPr id="3" name="ZoneTexte 2">
            <a:extLst>
              <a:ext uri="{FF2B5EF4-FFF2-40B4-BE49-F238E27FC236}">
                <a16:creationId xmlns:a16="http://schemas.microsoft.com/office/drawing/2014/main" id="{FC04228D-4F98-FE1E-F180-24E2B541869E}"/>
              </a:ext>
            </a:extLst>
          </p:cNvPr>
          <p:cNvSpPr txBox="1"/>
          <p:nvPr/>
        </p:nvSpPr>
        <p:spPr>
          <a:xfrm>
            <a:off x="1536852" y="617020"/>
            <a:ext cx="6819441" cy="4339650"/>
          </a:xfrm>
          <a:prstGeom prst="rect">
            <a:avLst/>
          </a:prstGeom>
          <a:noFill/>
        </p:spPr>
        <p:txBody>
          <a:bodyPr wrap="square">
            <a:spAutoFit/>
          </a:bodyPr>
          <a:lstStyle/>
          <a:p>
            <a:pPr marL="228600" indent="-228600" algn="l">
              <a:buFont typeface="+mj-lt"/>
              <a:buAutoNum type="arabicPeriod"/>
            </a:pPr>
            <a:r>
              <a:rPr lang="fr-FR" sz="1200" b="1" i="0" dirty="0">
                <a:solidFill>
                  <a:schemeClr val="bg2">
                    <a:lumMod val="75000"/>
                  </a:schemeClr>
                </a:solidFill>
                <a:effectLst/>
                <a:latin typeface="+mj-lt"/>
              </a:rPr>
              <a:t>La  première  étape est de se rendre sur  </a:t>
            </a:r>
            <a:r>
              <a:rPr lang="fr-FR" sz="1200" b="1" dirty="0">
                <a:solidFill>
                  <a:schemeClr val="bg2">
                    <a:lumMod val="75000"/>
                  </a:schemeClr>
                </a:solidFill>
                <a:latin typeface="+mj-lt"/>
                <a:hlinkClick r:id="rId3"/>
              </a:rPr>
              <a:t>https://getpocket.com  </a:t>
            </a:r>
            <a:r>
              <a:rPr lang="fr-FR" sz="1200" b="1" i="0" dirty="0">
                <a:solidFill>
                  <a:schemeClr val="bg2">
                    <a:lumMod val="75000"/>
                  </a:schemeClr>
                </a:solidFill>
                <a:effectLst/>
                <a:latin typeface="+mj-lt"/>
              </a:rPr>
              <a:t>puis  de  vous créer un compte. Vous pouvez vous connecter avec votre adresse Gmail si vous en possédez une</a:t>
            </a:r>
          </a:p>
          <a:p>
            <a:pPr marL="228600" indent="-228600" algn="l">
              <a:buFont typeface="+mj-lt"/>
              <a:buAutoNum type="arabicPeriod"/>
            </a:pPr>
            <a:endParaRPr lang="fr-FR" sz="1200" b="1" i="0" dirty="0">
              <a:solidFill>
                <a:schemeClr val="bg2">
                  <a:lumMod val="75000"/>
                </a:schemeClr>
              </a:solidFill>
              <a:effectLst/>
              <a:latin typeface="+mj-lt"/>
            </a:endParaRPr>
          </a:p>
          <a:p>
            <a:pPr marL="228600" indent="-228600" algn="l">
              <a:buFont typeface="+mj-lt"/>
              <a:buAutoNum type="arabicPeriod"/>
            </a:pPr>
            <a:r>
              <a:rPr lang="fr-FR" sz="1200" b="1" i="0" dirty="0">
                <a:solidFill>
                  <a:schemeClr val="bg2">
                    <a:lumMod val="75000"/>
                  </a:schemeClr>
                </a:solidFill>
                <a:effectLst/>
                <a:latin typeface="+mj-lt"/>
              </a:rPr>
              <a:t>Ensuite, il sera temps de définir votre bibliothèque de contenus en ajoutant un à un les liens des différentes ressources que vous souhaitez conserver</a:t>
            </a:r>
          </a:p>
          <a:p>
            <a:pPr marL="228600" indent="-228600" algn="l">
              <a:buFont typeface="+mj-lt"/>
              <a:buAutoNum type="arabicPeriod"/>
            </a:pPr>
            <a:endParaRPr lang="fr-FR" sz="1200" b="1" i="0" dirty="0">
              <a:solidFill>
                <a:schemeClr val="bg2">
                  <a:lumMod val="75000"/>
                </a:schemeClr>
              </a:solidFill>
              <a:effectLst/>
              <a:latin typeface="+mj-lt"/>
            </a:endParaRPr>
          </a:p>
          <a:p>
            <a:pPr marL="228600" indent="-228600" algn="l">
              <a:buFont typeface="+mj-lt"/>
              <a:buAutoNum type="arabicPeriod"/>
            </a:pPr>
            <a:endParaRPr lang="fr-FR" sz="1200" b="1" dirty="0">
              <a:solidFill>
                <a:schemeClr val="bg2">
                  <a:lumMod val="75000"/>
                </a:schemeClr>
              </a:solidFill>
              <a:latin typeface="+mj-lt"/>
            </a:endParaRPr>
          </a:p>
          <a:p>
            <a:pPr marL="228600" indent="-228600" algn="l">
              <a:buFont typeface="+mj-lt"/>
              <a:buAutoNum type="arabicPeriod"/>
            </a:pPr>
            <a:endParaRPr lang="fr-FR" sz="1200" b="1" i="0" dirty="0">
              <a:solidFill>
                <a:schemeClr val="bg2">
                  <a:lumMod val="75000"/>
                </a:schemeClr>
              </a:solidFill>
              <a:effectLst/>
              <a:latin typeface="+mj-lt"/>
            </a:endParaRPr>
          </a:p>
          <a:p>
            <a:pPr marL="228600" indent="-228600" algn="l">
              <a:buFont typeface="+mj-lt"/>
              <a:buAutoNum type="arabicPeriod"/>
            </a:pPr>
            <a:endParaRPr lang="fr-FR" sz="1200" b="1" dirty="0">
              <a:solidFill>
                <a:schemeClr val="bg2">
                  <a:lumMod val="75000"/>
                </a:schemeClr>
              </a:solidFill>
              <a:latin typeface="+mj-lt"/>
            </a:endParaRPr>
          </a:p>
          <a:p>
            <a:pPr marL="228600" indent="-228600" algn="l">
              <a:buFont typeface="+mj-lt"/>
              <a:buAutoNum type="arabicPeriod"/>
            </a:pPr>
            <a:endParaRPr lang="fr-FR" sz="1200" b="1" i="0" dirty="0">
              <a:solidFill>
                <a:schemeClr val="bg2">
                  <a:lumMod val="75000"/>
                </a:schemeClr>
              </a:solidFill>
              <a:effectLst/>
              <a:latin typeface="+mj-lt"/>
            </a:endParaRPr>
          </a:p>
          <a:p>
            <a:pPr marL="228600" indent="-228600" algn="l">
              <a:buFont typeface="+mj-lt"/>
              <a:buAutoNum type="arabicPeriod"/>
            </a:pPr>
            <a:endParaRPr lang="fr-FR" sz="1200" b="1" dirty="0">
              <a:solidFill>
                <a:schemeClr val="bg2">
                  <a:lumMod val="75000"/>
                </a:schemeClr>
              </a:solidFill>
              <a:latin typeface="+mj-lt"/>
            </a:endParaRPr>
          </a:p>
          <a:p>
            <a:pPr marL="228600" indent="-228600" algn="l">
              <a:buFont typeface="+mj-lt"/>
              <a:buAutoNum type="arabicPeriod"/>
            </a:pPr>
            <a:endParaRPr lang="fr-FR" sz="1200" b="1" i="0" dirty="0">
              <a:solidFill>
                <a:schemeClr val="bg2">
                  <a:lumMod val="75000"/>
                </a:schemeClr>
              </a:solidFill>
              <a:effectLst/>
              <a:latin typeface="+mj-lt"/>
            </a:endParaRPr>
          </a:p>
          <a:p>
            <a:pPr marL="228600" indent="-228600" algn="l">
              <a:buFont typeface="+mj-lt"/>
              <a:buAutoNum type="arabicPeriod"/>
            </a:pPr>
            <a:r>
              <a:rPr lang="fr-FR" sz="1200" b="1" i="0" dirty="0">
                <a:solidFill>
                  <a:schemeClr val="bg2">
                    <a:lumMod val="75000"/>
                  </a:schemeClr>
                </a:solidFill>
                <a:effectLst/>
                <a:latin typeface="+mj-lt"/>
              </a:rPr>
              <a:t>Ensuite,  vous  aurez  la  possibilité  de  définir  pour  chacun  des  liens sauvegardés sur Pocket des labels. Ces derniers vous permettront de regrouper l’ensemble des liens portant sur une même thématique</a:t>
            </a:r>
          </a:p>
          <a:p>
            <a:pPr algn="l"/>
            <a:endParaRPr lang="fr-FR" sz="1200" b="1" dirty="0">
              <a:solidFill>
                <a:schemeClr val="bg2">
                  <a:lumMod val="75000"/>
                </a:schemeClr>
              </a:solidFill>
              <a:latin typeface="+mj-lt"/>
            </a:endParaRPr>
          </a:p>
          <a:p>
            <a:pPr marL="171450" indent="-171450" algn="l">
              <a:buFont typeface="Wingdings" panose="05000000000000000000" pitchFamily="2" charset="2"/>
              <a:buChar char="v"/>
            </a:pPr>
            <a:r>
              <a:rPr lang="fr-FR" sz="1200" b="1" i="0" dirty="0">
                <a:solidFill>
                  <a:schemeClr val="bg2">
                    <a:lumMod val="75000"/>
                  </a:schemeClr>
                </a:solidFill>
                <a:effectLst/>
                <a:latin typeface="+mj-lt"/>
              </a:rPr>
              <a:t>Pocket n’est pas du tout un outil difficile à maîtriser. En quelques minutes, vous pouvez rassembler tous les liens importants pour vous au quotidien</a:t>
            </a:r>
            <a:endParaRPr lang="fr-FR" sz="1200" b="1" dirty="0">
              <a:solidFill>
                <a:schemeClr val="bg2">
                  <a:lumMod val="75000"/>
                </a:schemeClr>
              </a:solidFill>
              <a:latin typeface="+mj-lt"/>
            </a:endParaRPr>
          </a:p>
          <a:p>
            <a:pPr marL="171450" indent="-171450" algn="l">
              <a:buFont typeface="Wingdings" panose="05000000000000000000" pitchFamily="2" charset="2"/>
              <a:buChar char="v"/>
            </a:pPr>
            <a:endParaRPr lang="fr-FR" sz="1200" b="1" i="0" dirty="0">
              <a:solidFill>
                <a:schemeClr val="bg2">
                  <a:lumMod val="75000"/>
                </a:schemeClr>
              </a:solidFill>
              <a:effectLst/>
              <a:latin typeface="+mj-lt"/>
            </a:endParaRPr>
          </a:p>
          <a:p>
            <a:pPr marL="171450" indent="-171450" algn="l">
              <a:buFont typeface="Wingdings" panose="05000000000000000000" pitchFamily="2" charset="2"/>
              <a:buChar char="v"/>
            </a:pPr>
            <a:r>
              <a:rPr lang="fr-FR" sz="1200" b="1" i="0" dirty="0">
                <a:solidFill>
                  <a:schemeClr val="bg2">
                    <a:lumMod val="75000"/>
                  </a:schemeClr>
                </a:solidFill>
                <a:effectLst/>
                <a:latin typeface="+mj-lt"/>
              </a:rPr>
              <a:t>Il faut voir l’outil comme un assistant du quotidien, vous permettant de ne pas passer à côté de ressources utiles dans votre métier de </a:t>
            </a:r>
            <a:r>
              <a:rPr lang="fr-FR" sz="1200" b="1" i="0" dirty="0" err="1">
                <a:solidFill>
                  <a:schemeClr val="bg2">
                    <a:lumMod val="75000"/>
                  </a:schemeClr>
                </a:solidFill>
                <a:effectLst/>
                <a:latin typeface="+mj-lt"/>
              </a:rPr>
              <a:t>community</a:t>
            </a:r>
            <a:r>
              <a:rPr lang="fr-FR" sz="1200" b="1" i="0" dirty="0">
                <a:solidFill>
                  <a:schemeClr val="bg2">
                    <a:lumMod val="75000"/>
                  </a:schemeClr>
                </a:solidFill>
                <a:effectLst/>
                <a:latin typeface="+mj-lt"/>
              </a:rPr>
              <a:t> manager</a:t>
            </a:r>
          </a:p>
          <a:p>
            <a:pPr marL="228600" indent="-228600" algn="l">
              <a:buFont typeface="+mj-lt"/>
              <a:buAutoNum type="arabicPeriod"/>
            </a:pPr>
            <a:endParaRPr lang="fr-FR" sz="1200" b="1" i="0" dirty="0">
              <a:solidFill>
                <a:schemeClr val="bg2">
                  <a:lumMod val="75000"/>
                </a:schemeClr>
              </a:solidFill>
              <a:effectLst/>
              <a:latin typeface="+mj-lt"/>
            </a:endParaRPr>
          </a:p>
        </p:txBody>
      </p:sp>
      <p:pic>
        <p:nvPicPr>
          <p:cNvPr id="4" name="Image 3">
            <a:extLst>
              <a:ext uri="{FF2B5EF4-FFF2-40B4-BE49-F238E27FC236}">
                <a16:creationId xmlns:a16="http://schemas.microsoft.com/office/drawing/2014/main" id="{CB6C20BD-B184-D4F6-023F-D86089835FD0}"/>
              </a:ext>
            </a:extLst>
          </p:cNvPr>
          <p:cNvPicPr>
            <a:picLocks noChangeAspect="1"/>
          </p:cNvPicPr>
          <p:nvPr/>
        </p:nvPicPr>
        <p:blipFill>
          <a:blip r:embed="rId4"/>
          <a:stretch>
            <a:fillRect/>
          </a:stretch>
        </p:blipFill>
        <p:spPr>
          <a:xfrm>
            <a:off x="1707155" y="1930815"/>
            <a:ext cx="2667000" cy="942975"/>
          </a:xfrm>
          <a:prstGeom prst="rect">
            <a:avLst/>
          </a:prstGeom>
        </p:spPr>
      </p:pic>
    </p:spTree>
    <p:extLst>
      <p:ext uri="{BB962C8B-B14F-4D97-AF65-F5344CB8AC3E}">
        <p14:creationId xmlns:p14="http://schemas.microsoft.com/office/powerpoint/2010/main" val="84384768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1154"/>
        <p:cNvGrpSpPr/>
        <p:nvPr/>
      </p:nvGrpSpPr>
      <p:grpSpPr>
        <a:xfrm>
          <a:off x="0" y="0"/>
          <a:ext cx="0" cy="0"/>
          <a:chOff x="0" y="0"/>
          <a:chExt cx="0" cy="0"/>
        </a:xfrm>
      </p:grpSpPr>
      <p:sp>
        <p:nvSpPr>
          <p:cNvPr id="7" name="Google Shape;1055;p27">
            <a:extLst>
              <a:ext uri="{FF2B5EF4-FFF2-40B4-BE49-F238E27FC236}">
                <a16:creationId xmlns:a16="http://schemas.microsoft.com/office/drawing/2014/main" id="{4ECAF85B-81DE-2447-F7A9-3DBDCED35A74}"/>
              </a:ext>
            </a:extLst>
          </p:cNvPr>
          <p:cNvSpPr txBox="1">
            <a:spLocks/>
          </p:cNvSpPr>
          <p:nvPr/>
        </p:nvSpPr>
        <p:spPr>
          <a:xfrm>
            <a:off x="453149" y="429199"/>
            <a:ext cx="8237700" cy="218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RPr/>
            </a:defPPr>
            <a:lvl1pPr algn="ctr">
              <a:buClr>
                <a:schemeClr val="dk1"/>
              </a:buClr>
              <a:buSzPts val="2400"/>
              <a:buFont typeface="Fira Sans Extra Condensed SemiBold"/>
              <a:buNone/>
              <a:defRPr sz="2400">
                <a:solidFill>
                  <a:schemeClr val="bg2">
                    <a:lumMod val="75000"/>
                  </a:schemeClr>
                </a:solidFill>
                <a:latin typeface="Fira Sans Extra Condensed SemiBold"/>
                <a:ea typeface="Fira Sans Extra Condensed SemiBold"/>
                <a:cs typeface="Fira Sans Extra Condensed SemiBold"/>
              </a:defRPr>
            </a:lvl1pPr>
            <a:lvl2pPr algn="ctr">
              <a:spcBef>
                <a:spcPts val="1600"/>
              </a:spcBef>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2pPr>
            <a:lvl3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3pPr>
            <a:lvl4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4pPr>
            <a:lvl5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5pPr>
            <a:lvl6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6pPr>
            <a:lvl7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7pPr>
            <a:lvl8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8pPr>
            <a:lvl9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9pPr>
          </a:lstStyle>
          <a:p>
            <a:r>
              <a:rPr lang="en-US" sz="2800" dirty="0">
                <a:solidFill>
                  <a:schemeClr val="bg2">
                    <a:lumMod val="50000"/>
                  </a:schemeClr>
                </a:solidFill>
              </a:rPr>
              <a:t>POCKET</a:t>
            </a:r>
          </a:p>
        </p:txBody>
      </p:sp>
      <p:pic>
        <p:nvPicPr>
          <p:cNvPr id="5" name="Image 4">
            <a:extLst>
              <a:ext uri="{FF2B5EF4-FFF2-40B4-BE49-F238E27FC236}">
                <a16:creationId xmlns:a16="http://schemas.microsoft.com/office/drawing/2014/main" id="{946B87FE-229E-6629-7A56-471AE6EA7F3A}"/>
              </a:ext>
            </a:extLst>
          </p:cNvPr>
          <p:cNvPicPr>
            <a:picLocks noChangeAspect="1"/>
          </p:cNvPicPr>
          <p:nvPr/>
        </p:nvPicPr>
        <p:blipFill>
          <a:blip r:embed="rId3"/>
          <a:stretch>
            <a:fillRect/>
          </a:stretch>
        </p:blipFill>
        <p:spPr>
          <a:xfrm>
            <a:off x="1014189" y="1175405"/>
            <a:ext cx="7115621" cy="2792690"/>
          </a:xfrm>
          <a:prstGeom prst="rect">
            <a:avLst/>
          </a:prstGeom>
        </p:spPr>
      </p:pic>
    </p:spTree>
    <p:extLst>
      <p:ext uri="{BB962C8B-B14F-4D97-AF65-F5344CB8AC3E}">
        <p14:creationId xmlns:p14="http://schemas.microsoft.com/office/powerpoint/2010/main" val="114571208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1720"/>
        <p:cNvGrpSpPr/>
        <p:nvPr/>
      </p:nvGrpSpPr>
      <p:grpSpPr>
        <a:xfrm>
          <a:off x="0" y="0"/>
          <a:ext cx="0" cy="0"/>
          <a:chOff x="0" y="0"/>
          <a:chExt cx="0" cy="0"/>
        </a:xfrm>
      </p:grpSpPr>
      <p:pic>
        <p:nvPicPr>
          <p:cNvPr id="21506" name="Picture 2" descr="Rendre vos présentations plus attractives – Pédagolab">
            <a:extLst>
              <a:ext uri="{FF2B5EF4-FFF2-40B4-BE49-F238E27FC236}">
                <a16:creationId xmlns:a16="http://schemas.microsoft.com/office/drawing/2014/main" id="{911C107D-4B4C-2478-3383-1D1B6ECCBE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2278" y="1726083"/>
            <a:ext cx="5739444" cy="16913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546891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1154"/>
        <p:cNvGrpSpPr/>
        <p:nvPr/>
      </p:nvGrpSpPr>
      <p:grpSpPr>
        <a:xfrm>
          <a:off x="0" y="0"/>
          <a:ext cx="0" cy="0"/>
          <a:chOff x="0" y="0"/>
          <a:chExt cx="0" cy="0"/>
        </a:xfrm>
      </p:grpSpPr>
      <p:sp>
        <p:nvSpPr>
          <p:cNvPr id="7" name="Google Shape;1055;p27">
            <a:extLst>
              <a:ext uri="{FF2B5EF4-FFF2-40B4-BE49-F238E27FC236}">
                <a16:creationId xmlns:a16="http://schemas.microsoft.com/office/drawing/2014/main" id="{4ECAF85B-81DE-2447-F7A9-3DBDCED35A74}"/>
              </a:ext>
            </a:extLst>
          </p:cNvPr>
          <p:cNvSpPr txBox="1">
            <a:spLocks/>
          </p:cNvSpPr>
          <p:nvPr/>
        </p:nvSpPr>
        <p:spPr>
          <a:xfrm>
            <a:off x="453149" y="260131"/>
            <a:ext cx="8237700" cy="218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RPr/>
            </a:defPPr>
            <a:lvl1pPr algn="ctr">
              <a:buClr>
                <a:schemeClr val="dk1"/>
              </a:buClr>
              <a:buSzPts val="2400"/>
              <a:buFont typeface="Fira Sans Extra Condensed SemiBold"/>
              <a:buNone/>
              <a:defRPr sz="2400">
                <a:solidFill>
                  <a:schemeClr val="bg2">
                    <a:lumMod val="75000"/>
                  </a:schemeClr>
                </a:solidFill>
                <a:latin typeface="Fira Sans Extra Condensed SemiBold"/>
                <a:ea typeface="Fira Sans Extra Condensed SemiBold"/>
                <a:cs typeface="Fira Sans Extra Condensed SemiBold"/>
              </a:defRPr>
            </a:lvl1pPr>
            <a:lvl2pPr algn="ctr">
              <a:spcBef>
                <a:spcPts val="1600"/>
              </a:spcBef>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2pPr>
            <a:lvl3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3pPr>
            <a:lvl4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4pPr>
            <a:lvl5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5pPr>
            <a:lvl6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6pPr>
            <a:lvl7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7pPr>
            <a:lvl8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8pPr>
            <a:lvl9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9pPr>
          </a:lstStyle>
          <a:p>
            <a:r>
              <a:rPr lang="en-US" sz="2800" dirty="0">
                <a:solidFill>
                  <a:schemeClr val="bg2">
                    <a:lumMod val="50000"/>
                  </a:schemeClr>
                </a:solidFill>
              </a:rPr>
              <a:t>PIKTOCHART</a:t>
            </a:r>
          </a:p>
        </p:txBody>
      </p:sp>
      <p:sp>
        <p:nvSpPr>
          <p:cNvPr id="3" name="ZoneTexte 2">
            <a:extLst>
              <a:ext uri="{FF2B5EF4-FFF2-40B4-BE49-F238E27FC236}">
                <a16:creationId xmlns:a16="http://schemas.microsoft.com/office/drawing/2014/main" id="{FC04228D-4F98-FE1E-F180-24E2B541869E}"/>
              </a:ext>
            </a:extLst>
          </p:cNvPr>
          <p:cNvSpPr txBox="1"/>
          <p:nvPr/>
        </p:nvSpPr>
        <p:spPr>
          <a:xfrm>
            <a:off x="1162279" y="619185"/>
            <a:ext cx="6819441" cy="4154984"/>
          </a:xfrm>
          <a:prstGeom prst="rect">
            <a:avLst/>
          </a:prstGeom>
          <a:noFill/>
        </p:spPr>
        <p:txBody>
          <a:bodyPr wrap="square">
            <a:spAutoFit/>
          </a:bodyPr>
          <a:lstStyle/>
          <a:p>
            <a:pPr marL="171450" indent="-171450" algn="just">
              <a:buFont typeface="Wingdings" panose="05000000000000000000" pitchFamily="2" charset="2"/>
              <a:buChar char="v"/>
            </a:pPr>
            <a:r>
              <a:rPr lang="fr-FR" sz="1100" b="1" i="0" dirty="0">
                <a:solidFill>
                  <a:schemeClr val="bg2">
                    <a:lumMod val="75000"/>
                  </a:schemeClr>
                </a:solidFill>
                <a:effectLst/>
                <a:latin typeface="+mj-lt"/>
              </a:rPr>
              <a:t>Il  arrive  bien  souvent  que  le  </a:t>
            </a:r>
            <a:r>
              <a:rPr lang="fr-FR" sz="1100" b="1" i="0" dirty="0" err="1">
                <a:solidFill>
                  <a:schemeClr val="bg2">
                    <a:lumMod val="75000"/>
                  </a:schemeClr>
                </a:solidFill>
                <a:effectLst/>
                <a:latin typeface="+mj-lt"/>
              </a:rPr>
              <a:t>community</a:t>
            </a:r>
            <a:r>
              <a:rPr lang="fr-FR" sz="1100" b="1" i="0" dirty="0">
                <a:solidFill>
                  <a:schemeClr val="bg2">
                    <a:lumMod val="75000"/>
                  </a:schemeClr>
                </a:solidFill>
                <a:effectLst/>
                <a:latin typeface="+mj-lt"/>
              </a:rPr>
              <a:t>  manager  souhaite partager une infographie à l’attention de ses abonnés sur les réseaux sociaux. Le souci le plus souvent rencontré par celui-ci  est  qu’il  n’a  pas  forcément  les  compétences  ou  que  le graphiste travaillant avec lui est déjà très occupé</a:t>
            </a:r>
          </a:p>
          <a:p>
            <a:pPr marL="171450" indent="-171450" algn="just">
              <a:buFont typeface="Wingdings" panose="05000000000000000000" pitchFamily="2" charset="2"/>
              <a:buChar char="v"/>
            </a:pPr>
            <a:endParaRPr lang="fr-FR" sz="1100" b="1" i="0" dirty="0">
              <a:solidFill>
                <a:schemeClr val="bg2">
                  <a:lumMod val="75000"/>
                </a:schemeClr>
              </a:solidFill>
              <a:effectLst/>
              <a:latin typeface="+mj-lt"/>
            </a:endParaRPr>
          </a:p>
          <a:p>
            <a:pPr marL="171450" indent="-171450" algn="just">
              <a:buFont typeface="Wingdings" panose="05000000000000000000" pitchFamily="2" charset="2"/>
              <a:buChar char="v"/>
            </a:pPr>
            <a:r>
              <a:rPr lang="fr-FR" sz="1100" b="1" i="0" dirty="0" err="1">
                <a:solidFill>
                  <a:schemeClr val="bg2">
                    <a:lumMod val="75000"/>
                  </a:schemeClr>
                </a:solidFill>
                <a:effectLst/>
                <a:latin typeface="+mj-lt"/>
              </a:rPr>
              <a:t>Piktochart</a:t>
            </a:r>
            <a:r>
              <a:rPr lang="fr-FR" sz="1100" b="1" dirty="0">
                <a:solidFill>
                  <a:schemeClr val="bg2">
                    <a:lumMod val="75000"/>
                  </a:schemeClr>
                </a:solidFill>
                <a:latin typeface="+mj-lt"/>
              </a:rPr>
              <a:t> </a:t>
            </a:r>
            <a:r>
              <a:rPr lang="fr-FR" sz="1100" b="1" i="0" dirty="0">
                <a:solidFill>
                  <a:schemeClr val="bg2">
                    <a:lumMod val="75000"/>
                  </a:schemeClr>
                </a:solidFill>
                <a:effectLst/>
                <a:latin typeface="+mj-lt"/>
              </a:rPr>
              <a:t>est  un  outil  qui  vous  proposera  de  multiples  modèles</a:t>
            </a:r>
            <a:r>
              <a:rPr lang="fr-FR" sz="1100" b="1" dirty="0">
                <a:solidFill>
                  <a:schemeClr val="bg2">
                    <a:lumMod val="75000"/>
                  </a:schemeClr>
                </a:solidFill>
                <a:latin typeface="+mj-lt"/>
              </a:rPr>
              <a:t> </a:t>
            </a:r>
            <a:r>
              <a:rPr lang="fr-FR" sz="1100" b="1" i="0" dirty="0">
                <a:solidFill>
                  <a:schemeClr val="bg2">
                    <a:lumMod val="75000"/>
                  </a:schemeClr>
                </a:solidFill>
                <a:effectLst/>
                <a:latin typeface="+mj-lt"/>
              </a:rPr>
              <a:t>d’infographies  à  remplir  et  personnaliser  afin  que  vous</a:t>
            </a:r>
            <a:r>
              <a:rPr lang="fr-FR" sz="1100" b="1" dirty="0">
                <a:solidFill>
                  <a:schemeClr val="bg2">
                    <a:lumMod val="75000"/>
                  </a:schemeClr>
                </a:solidFill>
                <a:latin typeface="+mj-lt"/>
              </a:rPr>
              <a:t> </a:t>
            </a:r>
            <a:r>
              <a:rPr lang="fr-FR" sz="1100" b="1" i="0" dirty="0">
                <a:solidFill>
                  <a:schemeClr val="bg2">
                    <a:lumMod val="75000"/>
                  </a:schemeClr>
                </a:solidFill>
                <a:effectLst/>
                <a:latin typeface="+mj-lt"/>
              </a:rPr>
              <a:t>puissiez  par  exemple  partager  les  résultats  d’une  étude, donner des conseils ou valoriser vos produits</a:t>
            </a:r>
          </a:p>
          <a:p>
            <a:pPr marL="171450" indent="-171450" algn="just">
              <a:buFont typeface="Wingdings" panose="05000000000000000000" pitchFamily="2" charset="2"/>
              <a:buChar char="v"/>
            </a:pPr>
            <a:endParaRPr lang="fr-FR" sz="1100" b="1" i="0" dirty="0">
              <a:solidFill>
                <a:schemeClr val="bg2">
                  <a:lumMod val="75000"/>
                </a:schemeClr>
              </a:solidFill>
              <a:effectLst/>
              <a:latin typeface="+mj-lt"/>
            </a:endParaRPr>
          </a:p>
          <a:p>
            <a:pPr marL="171450" indent="-171450" algn="l">
              <a:buFont typeface="Wingdings" panose="05000000000000000000" pitchFamily="2" charset="2"/>
              <a:buChar char="v"/>
            </a:pPr>
            <a:r>
              <a:rPr lang="fr-FR" sz="1100" b="1" i="0" dirty="0">
                <a:solidFill>
                  <a:schemeClr val="bg2">
                    <a:lumMod val="75000"/>
                  </a:schemeClr>
                </a:solidFill>
                <a:effectLst/>
                <a:latin typeface="+mj-lt"/>
              </a:rPr>
              <a:t>La finalité de cet outil est de permettre au professionnel des réseaux sociaux de gagner  du  temps  dans  la  production  d’infographies,  présentations,  flyers, posters ou carte de vœux. l’interface a été conçue pour être prise en main par des  débutants  dans  la  création  de contenus  visuels</a:t>
            </a:r>
          </a:p>
          <a:p>
            <a:pPr marL="171450" indent="-171450" algn="l">
              <a:buFont typeface="Wingdings" panose="05000000000000000000" pitchFamily="2" charset="2"/>
              <a:buChar char="v"/>
            </a:pPr>
            <a:endParaRPr lang="fr-FR" sz="1100" b="1" i="0" dirty="0">
              <a:solidFill>
                <a:schemeClr val="bg2">
                  <a:lumMod val="75000"/>
                </a:schemeClr>
              </a:solidFill>
              <a:effectLst/>
              <a:latin typeface="+mj-lt"/>
            </a:endParaRPr>
          </a:p>
          <a:p>
            <a:pPr marL="171450" indent="-171450" algn="l">
              <a:buFont typeface="Wingdings" panose="05000000000000000000" pitchFamily="2" charset="2"/>
              <a:buChar char="v"/>
            </a:pPr>
            <a:r>
              <a:rPr lang="fr-FR" sz="1100" b="1" i="0" dirty="0">
                <a:solidFill>
                  <a:schemeClr val="bg2">
                    <a:lumMod val="75000"/>
                  </a:schemeClr>
                </a:solidFill>
                <a:effectLst/>
                <a:latin typeface="+mj-lt"/>
              </a:rPr>
              <a:t>Vous  pourrez  choisir d’ajouter du texte, des motifs, changer les couleurs des modèles préenregistrés afin de produire un contenu respectant la charte graphique de votre marque</a:t>
            </a:r>
          </a:p>
          <a:p>
            <a:pPr marL="171450" indent="-171450" algn="l">
              <a:buFont typeface="Wingdings" panose="05000000000000000000" pitchFamily="2" charset="2"/>
              <a:buChar char="v"/>
            </a:pPr>
            <a:endParaRPr lang="fr-FR" sz="1100" b="1" dirty="0">
              <a:solidFill>
                <a:schemeClr val="bg2">
                  <a:lumMod val="75000"/>
                </a:schemeClr>
              </a:solidFill>
              <a:latin typeface="+mj-lt"/>
            </a:endParaRPr>
          </a:p>
          <a:p>
            <a:pPr marL="171450" indent="-171450" algn="l">
              <a:buFont typeface="Wingdings" panose="05000000000000000000" pitchFamily="2" charset="2"/>
              <a:buChar char="v"/>
            </a:pPr>
            <a:r>
              <a:rPr lang="fr-FR" sz="1100" b="1" i="0" dirty="0">
                <a:solidFill>
                  <a:schemeClr val="bg2">
                    <a:lumMod val="75000"/>
                  </a:schemeClr>
                </a:solidFill>
                <a:effectLst/>
                <a:latin typeface="+mj-lt"/>
              </a:rPr>
              <a:t>L’utilisation de cet outil est pertinente lorsque le </a:t>
            </a:r>
            <a:r>
              <a:rPr lang="fr-FR" sz="1100" b="1" i="0" dirty="0" err="1">
                <a:solidFill>
                  <a:schemeClr val="bg2">
                    <a:lumMod val="75000"/>
                  </a:schemeClr>
                </a:solidFill>
                <a:effectLst/>
                <a:latin typeface="+mj-lt"/>
              </a:rPr>
              <a:t>community</a:t>
            </a:r>
            <a:r>
              <a:rPr lang="fr-FR" sz="1100" b="1" i="0" dirty="0">
                <a:solidFill>
                  <a:schemeClr val="bg2">
                    <a:lumMod val="75000"/>
                  </a:schemeClr>
                </a:solidFill>
                <a:effectLst/>
                <a:latin typeface="+mj-lt"/>
              </a:rPr>
              <a:t> manager ne se sent pas forcément à l’aise avec les outils de production de contenus professionnels de type Photoshop ou Illustrator. Il est vrai que le poste de </a:t>
            </a:r>
            <a:r>
              <a:rPr lang="fr-FR" sz="1100" b="1" i="0" dirty="0" err="1">
                <a:solidFill>
                  <a:schemeClr val="bg2">
                    <a:lumMod val="75000"/>
                  </a:schemeClr>
                </a:solidFill>
                <a:effectLst/>
                <a:latin typeface="+mj-lt"/>
              </a:rPr>
              <a:t>community</a:t>
            </a:r>
            <a:r>
              <a:rPr lang="fr-FR" sz="1100" b="1" i="0" dirty="0">
                <a:solidFill>
                  <a:schemeClr val="bg2">
                    <a:lumMod val="75000"/>
                  </a:schemeClr>
                </a:solidFill>
                <a:effectLst/>
                <a:latin typeface="+mj-lt"/>
              </a:rPr>
              <a:t> manager demande de nombreuses compétences diverses, et il n’est pas toujours évident de  tout  maîtriser</a:t>
            </a:r>
          </a:p>
          <a:p>
            <a:pPr marL="171450" indent="-171450" algn="l">
              <a:buFont typeface="Wingdings" panose="05000000000000000000" pitchFamily="2" charset="2"/>
              <a:buChar char="v"/>
            </a:pPr>
            <a:endParaRPr lang="fr-FR" sz="1100" b="1" i="0" dirty="0">
              <a:solidFill>
                <a:schemeClr val="bg2">
                  <a:lumMod val="75000"/>
                </a:schemeClr>
              </a:solidFill>
              <a:effectLst/>
              <a:latin typeface="+mj-lt"/>
            </a:endParaRPr>
          </a:p>
          <a:p>
            <a:pPr marL="171450" indent="-171450" algn="l">
              <a:buFont typeface="Wingdings" panose="05000000000000000000" pitchFamily="2" charset="2"/>
              <a:buChar char="v"/>
            </a:pPr>
            <a:r>
              <a:rPr lang="fr-FR" sz="1100" b="1" i="0" dirty="0">
                <a:solidFill>
                  <a:schemeClr val="bg2">
                    <a:lumMod val="75000"/>
                  </a:schemeClr>
                </a:solidFill>
                <a:effectLst/>
                <a:latin typeface="+mj-lt"/>
              </a:rPr>
              <a:t>Cette  solution  en  ligne  sera  particulièrement  utile  pour  les professionnels exerçant en petite ou moyenne structure sans graphiste ni agence de communication</a:t>
            </a:r>
          </a:p>
        </p:txBody>
      </p:sp>
    </p:spTree>
    <p:extLst>
      <p:ext uri="{BB962C8B-B14F-4D97-AF65-F5344CB8AC3E}">
        <p14:creationId xmlns:p14="http://schemas.microsoft.com/office/powerpoint/2010/main" val="12553991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1154"/>
        <p:cNvGrpSpPr/>
        <p:nvPr/>
      </p:nvGrpSpPr>
      <p:grpSpPr>
        <a:xfrm>
          <a:off x="0" y="0"/>
          <a:ext cx="0" cy="0"/>
          <a:chOff x="0" y="0"/>
          <a:chExt cx="0" cy="0"/>
        </a:xfrm>
      </p:grpSpPr>
      <p:sp>
        <p:nvSpPr>
          <p:cNvPr id="7" name="Google Shape;1055;p27">
            <a:extLst>
              <a:ext uri="{FF2B5EF4-FFF2-40B4-BE49-F238E27FC236}">
                <a16:creationId xmlns:a16="http://schemas.microsoft.com/office/drawing/2014/main" id="{4ECAF85B-81DE-2447-F7A9-3DBDCED35A74}"/>
              </a:ext>
            </a:extLst>
          </p:cNvPr>
          <p:cNvSpPr txBox="1">
            <a:spLocks/>
          </p:cNvSpPr>
          <p:nvPr/>
        </p:nvSpPr>
        <p:spPr>
          <a:xfrm>
            <a:off x="453149" y="260131"/>
            <a:ext cx="8237700" cy="218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RPr/>
            </a:defPPr>
            <a:lvl1pPr algn="ctr">
              <a:buClr>
                <a:schemeClr val="dk1"/>
              </a:buClr>
              <a:buSzPts val="2400"/>
              <a:buFont typeface="Fira Sans Extra Condensed SemiBold"/>
              <a:buNone/>
              <a:defRPr sz="2400">
                <a:solidFill>
                  <a:schemeClr val="bg2">
                    <a:lumMod val="75000"/>
                  </a:schemeClr>
                </a:solidFill>
                <a:latin typeface="Fira Sans Extra Condensed SemiBold"/>
                <a:ea typeface="Fira Sans Extra Condensed SemiBold"/>
                <a:cs typeface="Fira Sans Extra Condensed SemiBold"/>
              </a:defRPr>
            </a:lvl1pPr>
            <a:lvl2pPr algn="ctr">
              <a:spcBef>
                <a:spcPts val="1600"/>
              </a:spcBef>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2pPr>
            <a:lvl3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3pPr>
            <a:lvl4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4pPr>
            <a:lvl5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5pPr>
            <a:lvl6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6pPr>
            <a:lvl7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7pPr>
            <a:lvl8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8pPr>
            <a:lvl9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9pPr>
          </a:lstStyle>
          <a:p>
            <a:r>
              <a:rPr lang="en-US" sz="2800" dirty="0">
                <a:solidFill>
                  <a:schemeClr val="bg2">
                    <a:lumMod val="50000"/>
                  </a:schemeClr>
                </a:solidFill>
              </a:rPr>
              <a:t>PIKTOCHART : Etapes</a:t>
            </a:r>
          </a:p>
        </p:txBody>
      </p:sp>
      <p:sp>
        <p:nvSpPr>
          <p:cNvPr id="3" name="ZoneTexte 2">
            <a:extLst>
              <a:ext uri="{FF2B5EF4-FFF2-40B4-BE49-F238E27FC236}">
                <a16:creationId xmlns:a16="http://schemas.microsoft.com/office/drawing/2014/main" id="{FC04228D-4F98-FE1E-F180-24E2B541869E}"/>
              </a:ext>
            </a:extLst>
          </p:cNvPr>
          <p:cNvSpPr txBox="1"/>
          <p:nvPr/>
        </p:nvSpPr>
        <p:spPr>
          <a:xfrm>
            <a:off x="1162278" y="1092910"/>
            <a:ext cx="6819441" cy="2492990"/>
          </a:xfrm>
          <a:prstGeom prst="rect">
            <a:avLst/>
          </a:prstGeom>
          <a:noFill/>
        </p:spPr>
        <p:txBody>
          <a:bodyPr wrap="square">
            <a:spAutoFit/>
          </a:bodyPr>
          <a:lstStyle/>
          <a:p>
            <a:pPr marL="228600" indent="-228600" algn="l">
              <a:buAutoNum type="arabicPeriod"/>
            </a:pPr>
            <a:r>
              <a:rPr lang="fr-FR" sz="1200" b="1" i="0" dirty="0">
                <a:solidFill>
                  <a:schemeClr val="bg2">
                    <a:lumMod val="75000"/>
                  </a:schemeClr>
                </a:solidFill>
                <a:effectLst/>
                <a:latin typeface="+mj-lt"/>
              </a:rPr>
              <a:t>Dans  un  premier  temps,  il  vous  sera  nécessaire  de  vous  connecter  sur </a:t>
            </a:r>
            <a:r>
              <a:rPr lang="fr-FR" sz="1200" b="1" i="0" dirty="0">
                <a:solidFill>
                  <a:schemeClr val="bg2">
                    <a:lumMod val="75000"/>
                  </a:schemeClr>
                </a:solidFill>
                <a:effectLst/>
                <a:latin typeface="+mj-lt"/>
                <a:hlinkClick r:id="rId3"/>
              </a:rPr>
              <a:t>www.piktochart.com</a:t>
            </a:r>
            <a:r>
              <a:rPr lang="fr-FR" sz="1200" b="1" i="0" dirty="0">
                <a:solidFill>
                  <a:schemeClr val="bg2">
                    <a:lumMod val="75000"/>
                  </a:schemeClr>
                </a:solidFill>
                <a:effectLst/>
                <a:latin typeface="+mj-lt"/>
              </a:rPr>
              <a:t>  et  de  créer  un  compte.  Vous  pourrez  ensuite  choisir  de</a:t>
            </a:r>
            <a:r>
              <a:rPr lang="fr-FR" sz="1200" b="1" dirty="0">
                <a:solidFill>
                  <a:schemeClr val="bg2">
                    <a:lumMod val="75000"/>
                  </a:schemeClr>
                </a:solidFill>
                <a:latin typeface="+mj-lt"/>
              </a:rPr>
              <a:t> </a:t>
            </a:r>
            <a:r>
              <a:rPr lang="fr-FR" sz="1200" b="1" i="0" dirty="0">
                <a:solidFill>
                  <a:schemeClr val="bg2">
                    <a:lumMod val="75000"/>
                  </a:schemeClr>
                </a:solidFill>
                <a:effectLst/>
                <a:latin typeface="+mj-lt"/>
              </a:rPr>
              <a:t>vous connecter avec Facebook ou Google pour gagner du temps. Une fois cela effectué, l’outil vous proposera trois principales catégories de contenus à créer à savoir :</a:t>
            </a:r>
          </a:p>
          <a:p>
            <a:pPr algn="l"/>
            <a:endParaRPr lang="fr-FR" sz="1200" b="1" dirty="0">
              <a:solidFill>
                <a:schemeClr val="bg2">
                  <a:lumMod val="75000"/>
                </a:schemeClr>
              </a:solidFill>
              <a:latin typeface="+mj-lt"/>
            </a:endParaRPr>
          </a:p>
          <a:p>
            <a:pPr marL="171450" indent="-171450" algn="l">
              <a:buFont typeface="Arial" panose="020B0604020202020204" pitchFamily="34" charset="0"/>
              <a:buChar char="•"/>
            </a:pPr>
            <a:r>
              <a:rPr lang="fr-FR" sz="1200" b="1" i="0" dirty="0" err="1">
                <a:solidFill>
                  <a:schemeClr val="bg2">
                    <a:lumMod val="75000"/>
                  </a:schemeClr>
                </a:solidFill>
                <a:effectLst/>
                <a:latin typeface="+mj-lt"/>
              </a:rPr>
              <a:t>Infographic</a:t>
            </a:r>
            <a:r>
              <a:rPr lang="fr-FR" sz="1200" b="1" i="0" dirty="0">
                <a:solidFill>
                  <a:schemeClr val="bg2">
                    <a:lumMod val="75000"/>
                  </a:schemeClr>
                </a:solidFill>
                <a:effectLst/>
                <a:latin typeface="+mj-lt"/>
              </a:rPr>
              <a:t> </a:t>
            </a:r>
          </a:p>
          <a:p>
            <a:pPr marL="171450" indent="-171450" algn="l">
              <a:buFont typeface="Arial" panose="020B0604020202020204" pitchFamily="34" charset="0"/>
              <a:buChar char="•"/>
            </a:pPr>
            <a:r>
              <a:rPr lang="fr-FR" sz="1200" b="1" i="0" dirty="0" err="1">
                <a:solidFill>
                  <a:schemeClr val="bg2">
                    <a:lumMod val="75000"/>
                  </a:schemeClr>
                </a:solidFill>
                <a:effectLst/>
                <a:latin typeface="+mj-lt"/>
              </a:rPr>
              <a:t>Presentation</a:t>
            </a:r>
            <a:r>
              <a:rPr lang="fr-FR" sz="1200" b="1" i="0" dirty="0">
                <a:solidFill>
                  <a:schemeClr val="bg2">
                    <a:lumMod val="75000"/>
                  </a:schemeClr>
                </a:solidFill>
                <a:effectLst/>
                <a:latin typeface="+mj-lt"/>
              </a:rPr>
              <a:t> </a:t>
            </a:r>
          </a:p>
          <a:p>
            <a:pPr marL="171450" indent="-171450" algn="l">
              <a:buFont typeface="Arial" panose="020B0604020202020204" pitchFamily="34" charset="0"/>
              <a:buChar char="•"/>
            </a:pPr>
            <a:r>
              <a:rPr lang="fr-FR" sz="1200" b="1" i="0" dirty="0" err="1">
                <a:solidFill>
                  <a:schemeClr val="bg2">
                    <a:lumMod val="75000"/>
                  </a:schemeClr>
                </a:solidFill>
                <a:effectLst/>
                <a:latin typeface="+mj-lt"/>
              </a:rPr>
              <a:t>Printable</a:t>
            </a:r>
            <a:endParaRPr lang="fr-FR" sz="1200" b="1" i="0" dirty="0">
              <a:solidFill>
                <a:schemeClr val="bg2">
                  <a:lumMod val="75000"/>
                </a:schemeClr>
              </a:solidFill>
              <a:effectLst/>
              <a:latin typeface="+mj-lt"/>
            </a:endParaRPr>
          </a:p>
          <a:p>
            <a:pPr algn="l"/>
            <a:endParaRPr lang="fr-FR" sz="1200" b="1" dirty="0">
              <a:solidFill>
                <a:schemeClr val="bg2">
                  <a:lumMod val="75000"/>
                </a:schemeClr>
              </a:solidFill>
              <a:latin typeface="+mj-lt"/>
            </a:endParaRPr>
          </a:p>
          <a:p>
            <a:pPr algn="l"/>
            <a:r>
              <a:rPr lang="fr-FR" sz="1200" b="1" i="0" dirty="0">
                <a:solidFill>
                  <a:schemeClr val="tx1"/>
                </a:solidFill>
                <a:effectLst/>
                <a:latin typeface="+mj-lt"/>
              </a:rPr>
              <a:t>2.  </a:t>
            </a:r>
            <a:r>
              <a:rPr lang="fr-FR" sz="1200" b="1" i="0" dirty="0">
                <a:solidFill>
                  <a:schemeClr val="bg2">
                    <a:lumMod val="75000"/>
                  </a:schemeClr>
                </a:solidFill>
                <a:effectLst/>
                <a:latin typeface="+mj-lt"/>
              </a:rPr>
              <a:t>Choisissez « </a:t>
            </a:r>
            <a:r>
              <a:rPr lang="fr-FR" sz="1200" b="1" i="0" dirty="0" err="1">
                <a:solidFill>
                  <a:schemeClr val="bg2">
                    <a:lumMod val="75000"/>
                  </a:schemeClr>
                </a:solidFill>
                <a:effectLst/>
                <a:latin typeface="+mj-lt"/>
              </a:rPr>
              <a:t>Infographic</a:t>
            </a:r>
            <a:r>
              <a:rPr lang="fr-FR" sz="1200" b="1" i="0" dirty="0">
                <a:solidFill>
                  <a:schemeClr val="bg2">
                    <a:lumMod val="75000"/>
                  </a:schemeClr>
                </a:solidFill>
                <a:effectLst/>
                <a:latin typeface="+mj-lt"/>
              </a:rPr>
              <a:t> » pour obtenir la liste des modèles à disposition. Vous pourrez partir de 0 avec un modèle complètement vide ou en exploiter un existant.  Une  fois  que  vous  avez choisi,  vous  accéderez  à  l’interface  de création/personnalisation de votre infographie</a:t>
            </a:r>
          </a:p>
        </p:txBody>
      </p:sp>
    </p:spTree>
    <p:extLst>
      <p:ext uri="{BB962C8B-B14F-4D97-AF65-F5344CB8AC3E}">
        <p14:creationId xmlns:p14="http://schemas.microsoft.com/office/powerpoint/2010/main" val="6330690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54"/>
        <p:cNvGrpSpPr/>
        <p:nvPr/>
      </p:nvGrpSpPr>
      <p:grpSpPr>
        <a:xfrm>
          <a:off x="0" y="0"/>
          <a:ext cx="0" cy="0"/>
          <a:chOff x="0" y="0"/>
          <a:chExt cx="0" cy="0"/>
        </a:xfrm>
      </p:grpSpPr>
      <p:sp>
        <p:nvSpPr>
          <p:cNvPr id="7" name="Google Shape;1055;p27">
            <a:extLst>
              <a:ext uri="{FF2B5EF4-FFF2-40B4-BE49-F238E27FC236}">
                <a16:creationId xmlns:a16="http://schemas.microsoft.com/office/drawing/2014/main" id="{4ECAF85B-81DE-2447-F7A9-3DBDCED35A74}"/>
              </a:ext>
            </a:extLst>
          </p:cNvPr>
          <p:cNvSpPr txBox="1">
            <a:spLocks/>
          </p:cNvSpPr>
          <p:nvPr/>
        </p:nvSpPr>
        <p:spPr>
          <a:xfrm>
            <a:off x="453148" y="390256"/>
            <a:ext cx="8237700" cy="218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RPr/>
            </a:defPPr>
            <a:lvl1pPr algn="ctr">
              <a:buClr>
                <a:schemeClr val="dk1"/>
              </a:buClr>
              <a:buSzPts val="2400"/>
              <a:buFont typeface="Fira Sans Extra Condensed SemiBold"/>
              <a:buNone/>
              <a:defRPr sz="2400">
                <a:solidFill>
                  <a:schemeClr val="bg2">
                    <a:lumMod val="75000"/>
                  </a:schemeClr>
                </a:solidFill>
                <a:latin typeface="Fira Sans Extra Condensed SemiBold"/>
                <a:ea typeface="Fira Sans Extra Condensed SemiBold"/>
                <a:cs typeface="Fira Sans Extra Condensed SemiBold"/>
              </a:defRPr>
            </a:lvl1pPr>
            <a:lvl2pPr algn="ctr">
              <a:spcBef>
                <a:spcPts val="1600"/>
              </a:spcBef>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2pPr>
            <a:lvl3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3pPr>
            <a:lvl4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4pPr>
            <a:lvl5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5pPr>
            <a:lvl6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6pPr>
            <a:lvl7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7pPr>
            <a:lvl8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8pPr>
            <a:lvl9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9pPr>
          </a:lstStyle>
          <a:p>
            <a:r>
              <a:rPr lang="en-US" sz="2800" dirty="0" err="1">
                <a:solidFill>
                  <a:schemeClr val="bg2">
                    <a:lumMod val="50000"/>
                  </a:schemeClr>
                </a:solidFill>
              </a:rPr>
              <a:t>Taux</a:t>
            </a:r>
            <a:r>
              <a:rPr lang="en-US" sz="2800" dirty="0">
                <a:solidFill>
                  <a:schemeClr val="bg2">
                    <a:lumMod val="50000"/>
                  </a:schemeClr>
                </a:solidFill>
              </a:rPr>
              <a:t> de </a:t>
            </a:r>
            <a:r>
              <a:rPr lang="en-US" sz="2800" dirty="0" err="1">
                <a:solidFill>
                  <a:schemeClr val="bg2">
                    <a:lumMod val="50000"/>
                  </a:schemeClr>
                </a:solidFill>
              </a:rPr>
              <a:t>viralité</a:t>
            </a:r>
            <a:endParaRPr lang="en-US" sz="2800" dirty="0">
              <a:solidFill>
                <a:schemeClr val="bg2">
                  <a:lumMod val="50000"/>
                </a:schemeClr>
              </a:solidFill>
            </a:endParaRPr>
          </a:p>
        </p:txBody>
      </p:sp>
      <p:sp>
        <p:nvSpPr>
          <p:cNvPr id="3" name="ZoneTexte 2">
            <a:extLst>
              <a:ext uri="{FF2B5EF4-FFF2-40B4-BE49-F238E27FC236}">
                <a16:creationId xmlns:a16="http://schemas.microsoft.com/office/drawing/2014/main" id="{FC04228D-4F98-FE1E-F180-24E2B541869E}"/>
              </a:ext>
            </a:extLst>
          </p:cNvPr>
          <p:cNvSpPr txBox="1"/>
          <p:nvPr/>
        </p:nvSpPr>
        <p:spPr>
          <a:xfrm>
            <a:off x="883857" y="1011368"/>
            <a:ext cx="7376279" cy="2893100"/>
          </a:xfrm>
          <a:prstGeom prst="rect">
            <a:avLst/>
          </a:prstGeom>
          <a:noFill/>
        </p:spPr>
        <p:txBody>
          <a:bodyPr wrap="square">
            <a:spAutoFit/>
          </a:bodyPr>
          <a:lstStyle/>
          <a:p>
            <a:pPr marL="285750" indent="-285750" algn="l">
              <a:buFont typeface="Wingdings" panose="05000000000000000000" pitchFamily="2" charset="2"/>
              <a:buChar char="v"/>
            </a:pPr>
            <a:r>
              <a:rPr lang="fr-FR" b="1" i="0" dirty="0">
                <a:solidFill>
                  <a:schemeClr val="bg2">
                    <a:lumMod val="75000"/>
                  </a:schemeClr>
                </a:solidFill>
                <a:effectLst/>
                <a:latin typeface="+mj-lt"/>
              </a:rPr>
              <a:t>Le taux de viralité est similaire au taux d’amplification, en ce qu’il mesure le partage de vos contenus. Toutefois, le taux de viralité est exprimé sous forme de pourcentage du nombre d’impressions et non pas du nombre d’abonnés</a:t>
            </a:r>
          </a:p>
          <a:p>
            <a:pPr marL="285750" indent="-285750" algn="l">
              <a:buFont typeface="Wingdings" panose="05000000000000000000" pitchFamily="2" charset="2"/>
              <a:buChar char="v"/>
            </a:pPr>
            <a:endParaRPr lang="fr-FR" b="1" i="0" dirty="0">
              <a:solidFill>
                <a:schemeClr val="bg2">
                  <a:lumMod val="75000"/>
                </a:schemeClr>
              </a:solidFill>
              <a:effectLst/>
              <a:latin typeface="+mj-lt"/>
            </a:endParaRPr>
          </a:p>
          <a:p>
            <a:pPr marL="285750" indent="-285750" algn="l">
              <a:buFont typeface="Wingdings" panose="05000000000000000000" pitchFamily="2" charset="2"/>
              <a:buChar char="v"/>
            </a:pPr>
            <a:r>
              <a:rPr lang="fr-FR" b="1" i="0" dirty="0">
                <a:solidFill>
                  <a:schemeClr val="bg2">
                    <a:lumMod val="75000"/>
                  </a:schemeClr>
                </a:solidFill>
                <a:effectLst/>
                <a:latin typeface="+mj-lt"/>
              </a:rPr>
              <a:t>Chaque fois qu’une personne partage votre contenu, elle génère un nouvel ensemble d’impressions via son public. Le taux de viralité mesure ainsi la propagation exponentielle de votre contenu</a:t>
            </a:r>
          </a:p>
          <a:p>
            <a:pPr marL="285750" indent="-285750" algn="l">
              <a:buFont typeface="Wingdings" panose="05000000000000000000" pitchFamily="2" charset="2"/>
              <a:buChar char="v"/>
            </a:pPr>
            <a:endParaRPr lang="fr-FR" b="1" i="0" dirty="0">
              <a:solidFill>
                <a:schemeClr val="bg2">
                  <a:lumMod val="75000"/>
                </a:schemeClr>
              </a:solidFill>
              <a:effectLst/>
              <a:latin typeface="+mj-lt"/>
            </a:endParaRPr>
          </a:p>
          <a:p>
            <a:pPr marL="285750" indent="-285750" algn="l">
              <a:buFont typeface="Wingdings" panose="05000000000000000000" pitchFamily="2" charset="2"/>
              <a:buChar char="v"/>
            </a:pPr>
            <a:r>
              <a:rPr lang="fr-FR" b="1" i="0" dirty="0">
                <a:solidFill>
                  <a:schemeClr val="bg2">
                    <a:lumMod val="75000"/>
                  </a:schemeClr>
                </a:solidFill>
                <a:effectLst/>
                <a:latin typeface="+mj-lt"/>
              </a:rPr>
              <a:t>Pour calculer le taux de viralité, divisez le nombre de partages d’une publication par le nombre de ses impressions</a:t>
            </a:r>
          </a:p>
          <a:p>
            <a:pPr marL="285750" indent="-285750" algn="l">
              <a:buFont typeface="Wingdings" panose="05000000000000000000" pitchFamily="2" charset="2"/>
              <a:buChar char="v"/>
            </a:pPr>
            <a:endParaRPr lang="fr-FR" b="1" dirty="0">
              <a:solidFill>
                <a:schemeClr val="bg2">
                  <a:lumMod val="75000"/>
                </a:schemeClr>
              </a:solidFill>
              <a:latin typeface="+mj-lt"/>
            </a:endParaRPr>
          </a:p>
          <a:p>
            <a:pPr marL="285750" indent="-285750" algn="l">
              <a:buFont typeface="Wingdings" panose="05000000000000000000" pitchFamily="2" charset="2"/>
              <a:buChar char="v"/>
            </a:pPr>
            <a:r>
              <a:rPr lang="fr-FR" b="1" i="0" dirty="0">
                <a:solidFill>
                  <a:schemeClr val="bg2">
                    <a:lumMod val="75000"/>
                  </a:schemeClr>
                </a:solidFill>
                <a:effectLst/>
                <a:latin typeface="+mj-lt"/>
              </a:rPr>
              <a:t>Multipliez ce chiffre par 100 pour obtenir le taux de viralité sous forme de pourcentage</a:t>
            </a:r>
          </a:p>
        </p:txBody>
      </p:sp>
      <p:sp>
        <p:nvSpPr>
          <p:cNvPr id="2" name="ZoneTexte 1">
            <a:extLst>
              <a:ext uri="{FF2B5EF4-FFF2-40B4-BE49-F238E27FC236}">
                <a16:creationId xmlns:a16="http://schemas.microsoft.com/office/drawing/2014/main" id="{3007C0A1-1CE3-6109-4E94-0899622E85F0}"/>
              </a:ext>
            </a:extLst>
          </p:cNvPr>
          <p:cNvSpPr txBox="1"/>
          <p:nvPr/>
        </p:nvSpPr>
        <p:spPr>
          <a:xfrm>
            <a:off x="883857" y="4788657"/>
            <a:ext cx="1724259" cy="276999"/>
          </a:xfrm>
          <a:prstGeom prst="rect">
            <a:avLst/>
          </a:prstGeom>
          <a:noFill/>
        </p:spPr>
        <p:txBody>
          <a:bodyPr wrap="square">
            <a:spAutoFit/>
          </a:bodyPr>
          <a:lstStyle/>
          <a:p>
            <a:pPr algn="l"/>
            <a:r>
              <a:rPr lang="fr-FR" sz="1200" b="1" i="1" dirty="0">
                <a:solidFill>
                  <a:schemeClr val="bg2">
                    <a:lumMod val="50000"/>
                  </a:schemeClr>
                </a:solidFill>
                <a:effectLst/>
                <a:latin typeface="+mj-lt"/>
              </a:rPr>
              <a:t>Source : </a:t>
            </a:r>
            <a:r>
              <a:rPr lang="fr-FR" sz="1200" b="1" i="1" dirty="0" err="1">
                <a:solidFill>
                  <a:schemeClr val="bg2">
                    <a:lumMod val="50000"/>
                  </a:schemeClr>
                </a:solidFill>
                <a:effectLst/>
                <a:latin typeface="+mj-lt"/>
              </a:rPr>
              <a:t>Hootsuite</a:t>
            </a:r>
            <a:endParaRPr lang="fr-FR" sz="1200" b="1" i="1" dirty="0">
              <a:solidFill>
                <a:schemeClr val="bg2">
                  <a:lumMod val="50000"/>
                </a:schemeClr>
              </a:solidFill>
              <a:effectLst/>
              <a:latin typeface="+mj-lt"/>
            </a:endParaRPr>
          </a:p>
        </p:txBody>
      </p:sp>
      <p:pic>
        <p:nvPicPr>
          <p:cNvPr id="6" name="Image 5">
            <a:extLst>
              <a:ext uri="{FF2B5EF4-FFF2-40B4-BE49-F238E27FC236}">
                <a16:creationId xmlns:a16="http://schemas.microsoft.com/office/drawing/2014/main" id="{243899CC-82AF-3BBE-5A1D-6AC34BC42D06}"/>
              </a:ext>
            </a:extLst>
          </p:cNvPr>
          <p:cNvPicPr>
            <a:picLocks noChangeAspect="1"/>
          </p:cNvPicPr>
          <p:nvPr/>
        </p:nvPicPr>
        <p:blipFill>
          <a:blip r:embed="rId3"/>
          <a:stretch>
            <a:fillRect/>
          </a:stretch>
        </p:blipFill>
        <p:spPr>
          <a:xfrm>
            <a:off x="2576508" y="3975087"/>
            <a:ext cx="3990975" cy="742950"/>
          </a:xfrm>
          <a:prstGeom prst="rect">
            <a:avLst/>
          </a:prstGeom>
        </p:spPr>
      </p:pic>
    </p:spTree>
    <p:extLst>
      <p:ext uri="{BB962C8B-B14F-4D97-AF65-F5344CB8AC3E}">
        <p14:creationId xmlns:p14="http://schemas.microsoft.com/office/powerpoint/2010/main" val="171684202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1154"/>
        <p:cNvGrpSpPr/>
        <p:nvPr/>
      </p:nvGrpSpPr>
      <p:grpSpPr>
        <a:xfrm>
          <a:off x="0" y="0"/>
          <a:ext cx="0" cy="0"/>
          <a:chOff x="0" y="0"/>
          <a:chExt cx="0" cy="0"/>
        </a:xfrm>
      </p:grpSpPr>
      <p:sp>
        <p:nvSpPr>
          <p:cNvPr id="7" name="Google Shape;1055;p27">
            <a:extLst>
              <a:ext uri="{FF2B5EF4-FFF2-40B4-BE49-F238E27FC236}">
                <a16:creationId xmlns:a16="http://schemas.microsoft.com/office/drawing/2014/main" id="{4ECAF85B-81DE-2447-F7A9-3DBDCED35A74}"/>
              </a:ext>
            </a:extLst>
          </p:cNvPr>
          <p:cNvSpPr txBox="1">
            <a:spLocks/>
          </p:cNvSpPr>
          <p:nvPr/>
        </p:nvSpPr>
        <p:spPr>
          <a:xfrm>
            <a:off x="453150" y="436401"/>
            <a:ext cx="8237700" cy="218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RPr/>
            </a:defPPr>
            <a:lvl1pPr algn="ctr">
              <a:buClr>
                <a:schemeClr val="dk1"/>
              </a:buClr>
              <a:buSzPts val="2400"/>
              <a:buFont typeface="Fira Sans Extra Condensed SemiBold"/>
              <a:buNone/>
              <a:defRPr sz="2400">
                <a:solidFill>
                  <a:schemeClr val="bg2">
                    <a:lumMod val="75000"/>
                  </a:schemeClr>
                </a:solidFill>
                <a:latin typeface="Fira Sans Extra Condensed SemiBold"/>
                <a:ea typeface="Fira Sans Extra Condensed SemiBold"/>
                <a:cs typeface="Fira Sans Extra Condensed SemiBold"/>
              </a:defRPr>
            </a:lvl1pPr>
            <a:lvl2pPr algn="ctr">
              <a:spcBef>
                <a:spcPts val="1600"/>
              </a:spcBef>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2pPr>
            <a:lvl3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3pPr>
            <a:lvl4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4pPr>
            <a:lvl5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5pPr>
            <a:lvl6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6pPr>
            <a:lvl7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7pPr>
            <a:lvl8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8pPr>
            <a:lvl9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9pPr>
          </a:lstStyle>
          <a:p>
            <a:r>
              <a:rPr lang="en-US" sz="2800" dirty="0">
                <a:solidFill>
                  <a:schemeClr val="bg2">
                    <a:lumMod val="50000"/>
                  </a:schemeClr>
                </a:solidFill>
              </a:rPr>
              <a:t>PIKTOCHART</a:t>
            </a:r>
          </a:p>
        </p:txBody>
      </p:sp>
      <p:pic>
        <p:nvPicPr>
          <p:cNvPr id="4" name="Image 3">
            <a:extLst>
              <a:ext uri="{FF2B5EF4-FFF2-40B4-BE49-F238E27FC236}">
                <a16:creationId xmlns:a16="http://schemas.microsoft.com/office/drawing/2014/main" id="{21C5BA96-5819-F53F-AC73-4F4764B6C75B}"/>
              </a:ext>
            </a:extLst>
          </p:cNvPr>
          <p:cNvPicPr>
            <a:picLocks noChangeAspect="1"/>
          </p:cNvPicPr>
          <p:nvPr/>
        </p:nvPicPr>
        <p:blipFill>
          <a:blip r:embed="rId3"/>
          <a:stretch>
            <a:fillRect/>
          </a:stretch>
        </p:blipFill>
        <p:spPr>
          <a:xfrm>
            <a:off x="1591564" y="1041087"/>
            <a:ext cx="5960872" cy="3061325"/>
          </a:xfrm>
          <a:prstGeom prst="rect">
            <a:avLst/>
          </a:prstGeom>
        </p:spPr>
      </p:pic>
    </p:spTree>
    <p:extLst>
      <p:ext uri="{BB962C8B-B14F-4D97-AF65-F5344CB8AC3E}">
        <p14:creationId xmlns:p14="http://schemas.microsoft.com/office/powerpoint/2010/main" val="187625027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1095"/>
        <p:cNvGrpSpPr/>
        <p:nvPr/>
      </p:nvGrpSpPr>
      <p:grpSpPr>
        <a:xfrm>
          <a:off x="0" y="0"/>
          <a:ext cx="0" cy="0"/>
          <a:chOff x="0" y="0"/>
          <a:chExt cx="0" cy="0"/>
        </a:xfrm>
      </p:grpSpPr>
      <p:sp>
        <p:nvSpPr>
          <p:cNvPr id="1096" name="Google Shape;1096;p80"/>
          <p:cNvSpPr txBox="1">
            <a:spLocks noGrp="1"/>
          </p:cNvSpPr>
          <p:nvPr>
            <p:ph type="title"/>
          </p:nvPr>
        </p:nvSpPr>
        <p:spPr>
          <a:xfrm>
            <a:off x="2510735" y="2620637"/>
            <a:ext cx="4122527" cy="822300"/>
          </a:xfrm>
          <a:prstGeom prst="rect">
            <a:avLst/>
          </a:prstGeom>
        </p:spPr>
        <p:txBody>
          <a:bodyPr spcFirstLastPara="1" wrap="square" lIns="91425" tIns="91425" rIns="91425" bIns="91425" anchor="ctr" anchorCtr="0">
            <a:noAutofit/>
          </a:bodyPr>
          <a:lstStyle/>
          <a:p>
            <a:pPr lvl="0"/>
            <a:r>
              <a:rPr lang="fr-FR" sz="3500" dirty="0">
                <a:solidFill>
                  <a:srgbClr val="00A5A5"/>
                </a:solidFill>
              </a:rPr>
              <a:t>Générer du trafic</a:t>
            </a:r>
          </a:p>
        </p:txBody>
      </p:sp>
      <p:sp>
        <p:nvSpPr>
          <p:cNvPr id="1097" name="Google Shape;1097;p80"/>
          <p:cNvSpPr txBox="1">
            <a:spLocks noGrp="1"/>
          </p:cNvSpPr>
          <p:nvPr>
            <p:ph type="title" idx="2"/>
          </p:nvPr>
        </p:nvSpPr>
        <p:spPr>
          <a:xfrm>
            <a:off x="3105599" y="1593450"/>
            <a:ext cx="2932800" cy="978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8800" dirty="0"/>
              <a:t>06</a:t>
            </a:r>
            <a:endParaRPr sz="8800" dirty="0"/>
          </a:p>
        </p:txBody>
      </p:sp>
    </p:spTree>
    <p:extLst>
      <p:ext uri="{BB962C8B-B14F-4D97-AF65-F5344CB8AC3E}">
        <p14:creationId xmlns:p14="http://schemas.microsoft.com/office/powerpoint/2010/main" val="2852805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97"/>
                                        </p:tgtEl>
                                        <p:attrNameLst>
                                          <p:attrName>style.visibility</p:attrName>
                                        </p:attrNameLst>
                                      </p:cBhvr>
                                      <p:to>
                                        <p:strVal val="visible"/>
                                      </p:to>
                                    </p:set>
                                    <p:animEffect transition="in" filter="fade">
                                      <p:cBhvr>
                                        <p:cTn id="7" dur="1000"/>
                                        <p:tgtEl>
                                          <p:spTgt spid="1097"/>
                                        </p:tgtEl>
                                      </p:cBhvr>
                                    </p:animEffect>
                                  </p:childTnLst>
                                </p:cTn>
                              </p:par>
                            </p:childTnLst>
                          </p:cTn>
                        </p:par>
                        <p:par>
                          <p:cTn id="8" fill="hold">
                            <p:stCondLst>
                              <p:cond delay="1000"/>
                            </p:stCondLst>
                            <p:childTnLst>
                              <p:par>
                                <p:cTn id="9" presetID="2" presetClass="entr" presetSubtype="2" fill="hold" nodeType="afterEffect">
                                  <p:stCondLst>
                                    <p:cond delay="0"/>
                                  </p:stCondLst>
                                  <p:childTnLst>
                                    <p:set>
                                      <p:cBhvr>
                                        <p:cTn id="10" dur="1" fill="hold">
                                          <p:stCondLst>
                                            <p:cond delay="0"/>
                                          </p:stCondLst>
                                        </p:cTn>
                                        <p:tgtEl>
                                          <p:spTgt spid="1096"/>
                                        </p:tgtEl>
                                        <p:attrNameLst>
                                          <p:attrName>style.visibility</p:attrName>
                                        </p:attrNameLst>
                                      </p:cBhvr>
                                      <p:to>
                                        <p:strVal val="visible"/>
                                      </p:to>
                                    </p:set>
                                    <p:anim calcmode="lin" valueType="num">
                                      <p:cBhvr additive="base">
                                        <p:cTn id="11" dur="1000"/>
                                        <p:tgtEl>
                                          <p:spTgt spid="1096"/>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1154"/>
        <p:cNvGrpSpPr/>
        <p:nvPr/>
      </p:nvGrpSpPr>
      <p:grpSpPr>
        <a:xfrm>
          <a:off x="0" y="0"/>
          <a:ext cx="0" cy="0"/>
          <a:chOff x="0" y="0"/>
          <a:chExt cx="0" cy="0"/>
        </a:xfrm>
      </p:grpSpPr>
      <p:sp>
        <p:nvSpPr>
          <p:cNvPr id="7" name="Google Shape;1055;p27">
            <a:extLst>
              <a:ext uri="{FF2B5EF4-FFF2-40B4-BE49-F238E27FC236}">
                <a16:creationId xmlns:a16="http://schemas.microsoft.com/office/drawing/2014/main" id="{4ECAF85B-81DE-2447-F7A9-3DBDCED35A74}"/>
              </a:ext>
            </a:extLst>
          </p:cNvPr>
          <p:cNvSpPr txBox="1">
            <a:spLocks/>
          </p:cNvSpPr>
          <p:nvPr/>
        </p:nvSpPr>
        <p:spPr>
          <a:xfrm>
            <a:off x="453148" y="425384"/>
            <a:ext cx="8237700" cy="218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RPr/>
            </a:defPPr>
            <a:lvl1pPr algn="ctr">
              <a:buClr>
                <a:schemeClr val="dk1"/>
              </a:buClr>
              <a:buSzPts val="2400"/>
              <a:buFont typeface="Fira Sans Extra Condensed SemiBold"/>
              <a:buNone/>
              <a:defRPr sz="2400">
                <a:solidFill>
                  <a:schemeClr val="bg2">
                    <a:lumMod val="75000"/>
                  </a:schemeClr>
                </a:solidFill>
                <a:latin typeface="Fira Sans Extra Condensed SemiBold"/>
                <a:ea typeface="Fira Sans Extra Condensed SemiBold"/>
                <a:cs typeface="Fira Sans Extra Condensed SemiBold"/>
              </a:defRPr>
            </a:lvl1pPr>
            <a:lvl2pPr algn="ctr">
              <a:spcBef>
                <a:spcPts val="1600"/>
              </a:spcBef>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2pPr>
            <a:lvl3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3pPr>
            <a:lvl4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4pPr>
            <a:lvl5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5pPr>
            <a:lvl6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6pPr>
            <a:lvl7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7pPr>
            <a:lvl8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8pPr>
            <a:lvl9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9pPr>
          </a:lstStyle>
          <a:p>
            <a:r>
              <a:rPr lang="en-US" sz="2800" dirty="0">
                <a:solidFill>
                  <a:schemeClr val="bg2">
                    <a:lumMod val="50000"/>
                  </a:schemeClr>
                </a:solidFill>
              </a:rPr>
              <a:t>A. </a:t>
            </a:r>
            <a:r>
              <a:rPr lang="en-US" sz="2800" dirty="0" err="1">
                <a:solidFill>
                  <a:schemeClr val="bg2">
                    <a:lumMod val="50000"/>
                  </a:schemeClr>
                </a:solidFill>
              </a:rPr>
              <a:t>Objectifs</a:t>
            </a:r>
            <a:endParaRPr lang="en-US" sz="2800" dirty="0">
              <a:solidFill>
                <a:schemeClr val="bg2">
                  <a:lumMod val="50000"/>
                </a:schemeClr>
              </a:solidFill>
            </a:endParaRPr>
          </a:p>
        </p:txBody>
      </p:sp>
      <p:sp>
        <p:nvSpPr>
          <p:cNvPr id="3" name="ZoneTexte 2">
            <a:extLst>
              <a:ext uri="{FF2B5EF4-FFF2-40B4-BE49-F238E27FC236}">
                <a16:creationId xmlns:a16="http://schemas.microsoft.com/office/drawing/2014/main" id="{FC04228D-4F98-FE1E-F180-24E2B541869E}"/>
              </a:ext>
            </a:extLst>
          </p:cNvPr>
          <p:cNvSpPr txBox="1"/>
          <p:nvPr/>
        </p:nvSpPr>
        <p:spPr>
          <a:xfrm>
            <a:off x="1258675" y="1048256"/>
            <a:ext cx="6626647" cy="3046988"/>
          </a:xfrm>
          <a:prstGeom prst="rect">
            <a:avLst/>
          </a:prstGeom>
          <a:noFill/>
        </p:spPr>
        <p:txBody>
          <a:bodyPr wrap="square">
            <a:spAutoFit/>
          </a:bodyPr>
          <a:lstStyle/>
          <a:p>
            <a:pPr marL="228600" indent="-228600" algn="l">
              <a:buFont typeface="+mj-lt"/>
              <a:buAutoNum type="arabicPeriod"/>
            </a:pPr>
            <a:r>
              <a:rPr lang="fr-FR" sz="1200" b="1" i="0" dirty="0">
                <a:solidFill>
                  <a:schemeClr val="bg2">
                    <a:lumMod val="75000"/>
                  </a:schemeClr>
                </a:solidFill>
                <a:effectLst/>
                <a:latin typeface="+mj-lt"/>
              </a:rPr>
              <a:t>Déterminer les mécaniques permettant de générer du </a:t>
            </a:r>
            <a:r>
              <a:rPr lang="fr-FR" sz="1200" b="1" i="0" dirty="0" err="1">
                <a:solidFill>
                  <a:schemeClr val="bg2">
                    <a:lumMod val="75000"/>
                  </a:schemeClr>
                </a:solidFill>
                <a:effectLst/>
                <a:latin typeface="+mj-lt"/>
              </a:rPr>
              <a:t>traﬁc</a:t>
            </a:r>
            <a:r>
              <a:rPr lang="fr-FR" sz="1200" b="1" i="0" dirty="0">
                <a:solidFill>
                  <a:schemeClr val="bg2">
                    <a:lumMod val="75000"/>
                  </a:schemeClr>
                </a:solidFill>
                <a:effectLst/>
                <a:latin typeface="+mj-lt"/>
              </a:rPr>
              <a:t> (augmenter le nombre de visiteurs) sur les différentes plateformes digitales mais aussi dans les points de vente physiques</a:t>
            </a:r>
          </a:p>
          <a:p>
            <a:pPr marL="228600" indent="-228600" algn="l">
              <a:buFont typeface="+mj-lt"/>
              <a:buAutoNum type="arabicPeriod"/>
            </a:pPr>
            <a:endParaRPr lang="fr-FR" sz="1200" b="1" i="0" dirty="0">
              <a:solidFill>
                <a:schemeClr val="bg2">
                  <a:lumMod val="75000"/>
                </a:schemeClr>
              </a:solidFill>
              <a:effectLst/>
              <a:latin typeface="+mj-lt"/>
            </a:endParaRPr>
          </a:p>
          <a:p>
            <a:pPr marL="228600" indent="-228600" algn="l">
              <a:buFont typeface="+mj-lt"/>
              <a:buAutoNum type="arabicPeriod"/>
            </a:pPr>
            <a:r>
              <a:rPr lang="fr-FR" sz="1200" b="1" i="0" dirty="0">
                <a:solidFill>
                  <a:schemeClr val="bg2">
                    <a:lumMod val="75000"/>
                  </a:schemeClr>
                </a:solidFill>
                <a:effectLst/>
                <a:latin typeface="+mj-lt"/>
              </a:rPr>
              <a:t>Faire connaître le positionnement de l’entreprise et comprendre comment gén</a:t>
            </a:r>
            <a:r>
              <a:rPr lang="fr-FR" sz="1200" b="1" dirty="0">
                <a:solidFill>
                  <a:schemeClr val="bg2">
                    <a:lumMod val="75000"/>
                  </a:schemeClr>
                </a:solidFill>
                <a:latin typeface="+mj-lt"/>
              </a:rPr>
              <a:t>é</a:t>
            </a:r>
            <a:r>
              <a:rPr lang="fr-FR" sz="1200" b="1" i="0" dirty="0">
                <a:solidFill>
                  <a:schemeClr val="bg2">
                    <a:lumMod val="75000"/>
                  </a:schemeClr>
                </a:solidFill>
                <a:effectLst/>
                <a:latin typeface="+mj-lt"/>
              </a:rPr>
              <a:t>rer davantage de </a:t>
            </a:r>
            <a:r>
              <a:rPr lang="fr-FR" sz="1200" b="1" i="0" dirty="0" err="1">
                <a:solidFill>
                  <a:schemeClr val="bg2">
                    <a:lumMod val="75000"/>
                  </a:schemeClr>
                </a:solidFill>
                <a:effectLst/>
                <a:latin typeface="+mj-lt"/>
              </a:rPr>
              <a:t>traﬁc</a:t>
            </a:r>
            <a:r>
              <a:rPr lang="fr-FR" sz="1200" b="1" i="0" dirty="0">
                <a:solidFill>
                  <a:schemeClr val="bg2">
                    <a:lumMod val="75000"/>
                  </a:schemeClr>
                </a:solidFill>
                <a:effectLst/>
                <a:latin typeface="+mj-lt"/>
              </a:rPr>
              <a:t> global en utilisant les réseaux sociaux et le Web</a:t>
            </a:r>
          </a:p>
          <a:p>
            <a:pPr marL="228600" indent="-228600" algn="l">
              <a:buFont typeface="+mj-lt"/>
              <a:buAutoNum type="arabicPeriod"/>
            </a:pPr>
            <a:endParaRPr lang="fr-FR" sz="1200" b="1" dirty="0">
              <a:solidFill>
                <a:schemeClr val="bg2">
                  <a:lumMod val="75000"/>
                </a:schemeClr>
              </a:solidFill>
              <a:latin typeface="+mj-lt"/>
            </a:endParaRPr>
          </a:p>
          <a:p>
            <a:pPr marL="171450" indent="-171450" algn="l">
              <a:buFont typeface="Wingdings" panose="05000000000000000000" pitchFamily="2" charset="2"/>
              <a:buChar char="v"/>
            </a:pPr>
            <a:r>
              <a:rPr lang="fr-FR" sz="1200" b="1" i="0" dirty="0">
                <a:solidFill>
                  <a:schemeClr val="bg2">
                    <a:lumMod val="75000"/>
                  </a:schemeClr>
                </a:solidFill>
                <a:effectLst/>
                <a:latin typeface="+mj-lt"/>
              </a:rPr>
              <a:t>Dans un environnement économique complexe, les médias sociaux peuvent constituer un véritable avantage concurrentiel grâce à leur potentiel de  génération de </a:t>
            </a:r>
            <a:r>
              <a:rPr lang="fr-FR" sz="1200" b="1" i="0" dirty="0" err="1">
                <a:solidFill>
                  <a:schemeClr val="bg2">
                    <a:lumMod val="75000"/>
                  </a:schemeClr>
                </a:solidFill>
                <a:effectLst/>
                <a:latin typeface="+mj-lt"/>
              </a:rPr>
              <a:t>traﬁc</a:t>
            </a:r>
            <a:r>
              <a:rPr lang="fr-FR" sz="1200" b="1" i="0" dirty="0">
                <a:solidFill>
                  <a:schemeClr val="bg2">
                    <a:lumMod val="75000"/>
                  </a:schemeClr>
                </a:solidFill>
                <a:effectLst/>
                <a:latin typeface="+mj-lt"/>
              </a:rPr>
              <a:t> direct</a:t>
            </a:r>
          </a:p>
          <a:p>
            <a:pPr marL="171450" indent="-171450" algn="l">
              <a:buFont typeface="Wingdings" panose="05000000000000000000" pitchFamily="2" charset="2"/>
              <a:buChar char="v"/>
            </a:pPr>
            <a:endParaRPr lang="fr-FR" sz="1200" b="1" i="0" dirty="0">
              <a:solidFill>
                <a:schemeClr val="bg2">
                  <a:lumMod val="75000"/>
                </a:schemeClr>
              </a:solidFill>
              <a:effectLst/>
              <a:latin typeface="+mj-lt"/>
            </a:endParaRPr>
          </a:p>
          <a:p>
            <a:pPr marL="171450" indent="-171450" algn="l">
              <a:buFont typeface="Wingdings" panose="05000000000000000000" pitchFamily="2" charset="2"/>
              <a:buChar char="v"/>
            </a:pPr>
            <a:r>
              <a:rPr lang="fr-FR" sz="1200" b="1" i="0" dirty="0">
                <a:solidFill>
                  <a:schemeClr val="bg2">
                    <a:lumMod val="75000"/>
                  </a:schemeClr>
                </a:solidFill>
                <a:effectLst/>
                <a:latin typeface="+mj-lt"/>
              </a:rPr>
              <a:t>Une bonne stratégie et une bonne gestion de  sa présence peuvent multiplier le nombre de visites sur un site Web, le nombre de fans sur une page Facebook, le nombre de lecteurs d’un blog, </a:t>
            </a:r>
            <a:r>
              <a:rPr lang="fr-FR" sz="1200" b="1" dirty="0">
                <a:solidFill>
                  <a:schemeClr val="bg2">
                    <a:lumMod val="75000"/>
                  </a:schemeClr>
                </a:solidFill>
                <a:latin typeface="+mj-lt"/>
              </a:rPr>
              <a:t>l</a:t>
            </a:r>
            <a:r>
              <a:rPr lang="fr-FR" sz="1200" b="1" i="0" dirty="0">
                <a:solidFill>
                  <a:schemeClr val="bg2">
                    <a:lumMod val="75000"/>
                  </a:schemeClr>
                </a:solidFill>
                <a:effectLst/>
                <a:latin typeface="+mj-lt"/>
              </a:rPr>
              <a:t>e nombre de clients d’une boutique e-commerce mais aussi et surtout le nombre de clients dans des points de vente physiques</a:t>
            </a:r>
          </a:p>
          <a:p>
            <a:pPr algn="l"/>
            <a:endParaRPr lang="fr-FR" sz="1200" b="1" i="0" dirty="0">
              <a:solidFill>
                <a:schemeClr val="bg2">
                  <a:lumMod val="75000"/>
                </a:schemeClr>
              </a:solidFill>
              <a:effectLst/>
              <a:latin typeface="+mj-lt"/>
            </a:endParaRPr>
          </a:p>
        </p:txBody>
      </p:sp>
    </p:spTree>
    <p:extLst>
      <p:ext uri="{BB962C8B-B14F-4D97-AF65-F5344CB8AC3E}">
        <p14:creationId xmlns:p14="http://schemas.microsoft.com/office/powerpoint/2010/main" val="196790279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1720"/>
        <p:cNvGrpSpPr/>
        <p:nvPr/>
      </p:nvGrpSpPr>
      <p:grpSpPr>
        <a:xfrm>
          <a:off x="0" y="0"/>
          <a:ext cx="0" cy="0"/>
          <a:chOff x="0" y="0"/>
          <a:chExt cx="0" cy="0"/>
        </a:xfrm>
      </p:grpSpPr>
      <p:sp>
        <p:nvSpPr>
          <p:cNvPr id="3" name="Titre 2">
            <a:extLst>
              <a:ext uri="{FF2B5EF4-FFF2-40B4-BE49-F238E27FC236}">
                <a16:creationId xmlns:a16="http://schemas.microsoft.com/office/drawing/2014/main" id="{4C164EC6-0269-CE54-7B7C-099FBBCE53BA}"/>
              </a:ext>
            </a:extLst>
          </p:cNvPr>
          <p:cNvSpPr>
            <a:spLocks noGrp="1"/>
          </p:cNvSpPr>
          <p:nvPr>
            <p:ph type="title"/>
          </p:nvPr>
        </p:nvSpPr>
        <p:spPr>
          <a:xfrm flipH="1">
            <a:off x="-1" y="2243250"/>
            <a:ext cx="6698255" cy="657000"/>
          </a:xfrm>
        </p:spPr>
        <p:txBody>
          <a:bodyPr/>
          <a:lstStyle/>
          <a:p>
            <a:pPr algn="ctr"/>
            <a:r>
              <a:rPr lang="fr-FR" sz="3600" dirty="0">
                <a:solidFill>
                  <a:schemeClr val="accent2">
                    <a:lumMod val="75000"/>
                  </a:schemeClr>
                </a:solidFill>
              </a:rPr>
              <a:t>I. Les mécaniques comportementales pour générer du trafic</a:t>
            </a:r>
            <a:endParaRPr lang="fr-FR" sz="3600" dirty="0"/>
          </a:p>
        </p:txBody>
      </p:sp>
      <p:pic>
        <p:nvPicPr>
          <p:cNvPr id="2" name="Image 1">
            <a:extLst>
              <a:ext uri="{FF2B5EF4-FFF2-40B4-BE49-F238E27FC236}">
                <a16:creationId xmlns:a16="http://schemas.microsoft.com/office/drawing/2014/main" id="{7E041330-7BE5-6BF8-43CE-7E16C03BD1AD}"/>
              </a:ext>
            </a:extLst>
          </p:cNvPr>
          <p:cNvPicPr>
            <a:picLocks noChangeAspect="1"/>
          </p:cNvPicPr>
          <p:nvPr/>
        </p:nvPicPr>
        <p:blipFill>
          <a:blip r:embed="rId3"/>
          <a:stretch>
            <a:fillRect/>
          </a:stretch>
        </p:blipFill>
        <p:spPr>
          <a:xfrm>
            <a:off x="6480948" y="1240224"/>
            <a:ext cx="2663052" cy="2663052"/>
          </a:xfrm>
          <a:prstGeom prst="rect">
            <a:avLst/>
          </a:prstGeom>
        </p:spPr>
      </p:pic>
    </p:spTree>
    <p:extLst>
      <p:ext uri="{BB962C8B-B14F-4D97-AF65-F5344CB8AC3E}">
        <p14:creationId xmlns:p14="http://schemas.microsoft.com/office/powerpoint/2010/main" val="137544139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1154"/>
        <p:cNvGrpSpPr/>
        <p:nvPr/>
      </p:nvGrpSpPr>
      <p:grpSpPr>
        <a:xfrm>
          <a:off x="0" y="0"/>
          <a:ext cx="0" cy="0"/>
          <a:chOff x="0" y="0"/>
          <a:chExt cx="0" cy="0"/>
        </a:xfrm>
      </p:grpSpPr>
      <p:sp>
        <p:nvSpPr>
          <p:cNvPr id="7" name="Google Shape;1055;p27">
            <a:extLst>
              <a:ext uri="{FF2B5EF4-FFF2-40B4-BE49-F238E27FC236}">
                <a16:creationId xmlns:a16="http://schemas.microsoft.com/office/drawing/2014/main" id="{4ECAF85B-81DE-2447-F7A9-3DBDCED35A74}"/>
              </a:ext>
            </a:extLst>
          </p:cNvPr>
          <p:cNvSpPr txBox="1">
            <a:spLocks/>
          </p:cNvSpPr>
          <p:nvPr/>
        </p:nvSpPr>
        <p:spPr>
          <a:xfrm>
            <a:off x="453148" y="127927"/>
            <a:ext cx="8237700" cy="218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RPr/>
            </a:defPPr>
            <a:lvl1pPr algn="ctr">
              <a:buClr>
                <a:schemeClr val="dk1"/>
              </a:buClr>
              <a:buSzPts val="2400"/>
              <a:buFont typeface="Fira Sans Extra Condensed SemiBold"/>
              <a:buNone/>
              <a:defRPr sz="2400">
                <a:solidFill>
                  <a:schemeClr val="bg2">
                    <a:lumMod val="75000"/>
                  </a:schemeClr>
                </a:solidFill>
                <a:latin typeface="Fira Sans Extra Condensed SemiBold"/>
                <a:ea typeface="Fira Sans Extra Condensed SemiBold"/>
                <a:cs typeface="Fira Sans Extra Condensed SemiBold"/>
              </a:defRPr>
            </a:lvl1pPr>
            <a:lvl2pPr algn="ctr">
              <a:spcBef>
                <a:spcPts val="1600"/>
              </a:spcBef>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2pPr>
            <a:lvl3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3pPr>
            <a:lvl4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4pPr>
            <a:lvl5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5pPr>
            <a:lvl6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6pPr>
            <a:lvl7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7pPr>
            <a:lvl8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8pPr>
            <a:lvl9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9pPr>
          </a:lstStyle>
          <a:p>
            <a:r>
              <a:rPr lang="en-US" sz="2800" dirty="0">
                <a:solidFill>
                  <a:schemeClr val="bg2">
                    <a:lumMod val="50000"/>
                  </a:schemeClr>
                </a:solidFill>
              </a:rPr>
              <a:t>	A. Les </a:t>
            </a:r>
            <a:r>
              <a:rPr lang="en-US" sz="2800" dirty="0" err="1">
                <a:solidFill>
                  <a:schemeClr val="bg2">
                    <a:lumMod val="50000"/>
                  </a:schemeClr>
                </a:solidFill>
              </a:rPr>
              <a:t>différents</a:t>
            </a:r>
            <a:r>
              <a:rPr lang="en-US" sz="2800" dirty="0">
                <a:solidFill>
                  <a:schemeClr val="bg2">
                    <a:lumMod val="50000"/>
                  </a:schemeClr>
                </a:solidFill>
              </a:rPr>
              <a:t> </a:t>
            </a:r>
            <a:r>
              <a:rPr lang="en-US" sz="2800" dirty="0" err="1">
                <a:solidFill>
                  <a:schemeClr val="bg2">
                    <a:lumMod val="50000"/>
                  </a:schemeClr>
                </a:solidFill>
              </a:rPr>
              <a:t>canaux</a:t>
            </a:r>
            <a:r>
              <a:rPr lang="en-US" sz="2800" dirty="0">
                <a:solidFill>
                  <a:schemeClr val="bg2">
                    <a:lumMod val="50000"/>
                  </a:schemeClr>
                </a:solidFill>
              </a:rPr>
              <a:t> de diffusion</a:t>
            </a:r>
          </a:p>
        </p:txBody>
      </p:sp>
      <p:sp>
        <p:nvSpPr>
          <p:cNvPr id="3" name="ZoneTexte 2">
            <a:extLst>
              <a:ext uri="{FF2B5EF4-FFF2-40B4-BE49-F238E27FC236}">
                <a16:creationId xmlns:a16="http://schemas.microsoft.com/office/drawing/2014/main" id="{FC04228D-4F98-FE1E-F180-24E2B541869E}"/>
              </a:ext>
            </a:extLst>
          </p:cNvPr>
          <p:cNvSpPr txBox="1"/>
          <p:nvPr/>
        </p:nvSpPr>
        <p:spPr>
          <a:xfrm>
            <a:off x="1258674" y="444838"/>
            <a:ext cx="6626647" cy="4493538"/>
          </a:xfrm>
          <a:prstGeom prst="rect">
            <a:avLst/>
          </a:prstGeom>
          <a:noFill/>
        </p:spPr>
        <p:txBody>
          <a:bodyPr wrap="square">
            <a:spAutoFit/>
          </a:bodyPr>
          <a:lstStyle/>
          <a:p>
            <a:pPr marL="171450" indent="-171450" algn="l">
              <a:buFont typeface="Wingdings" panose="05000000000000000000" pitchFamily="2" charset="2"/>
              <a:buChar char="v"/>
            </a:pPr>
            <a:r>
              <a:rPr lang="fr-FR" sz="1100" b="1" i="0" dirty="0">
                <a:solidFill>
                  <a:schemeClr val="bg2">
                    <a:lumMod val="75000"/>
                  </a:schemeClr>
                </a:solidFill>
                <a:effectLst/>
                <a:latin typeface="+mj-lt"/>
              </a:rPr>
              <a:t>Une opération de génération de </a:t>
            </a:r>
            <a:r>
              <a:rPr lang="fr-FR" sz="1100" b="1" i="0" dirty="0" err="1">
                <a:solidFill>
                  <a:schemeClr val="bg2">
                    <a:lumMod val="75000"/>
                  </a:schemeClr>
                </a:solidFill>
                <a:effectLst/>
                <a:latin typeface="+mj-lt"/>
              </a:rPr>
              <a:t>traﬁc</a:t>
            </a:r>
            <a:r>
              <a:rPr lang="fr-FR" sz="1100" b="1" i="0" dirty="0">
                <a:solidFill>
                  <a:schemeClr val="bg2">
                    <a:lumMod val="75000"/>
                  </a:schemeClr>
                </a:solidFill>
                <a:effectLst/>
                <a:latin typeface="+mj-lt"/>
              </a:rPr>
              <a:t> désigne une action marketing dont le but est de générer des visites sur une plateforme Web, sans forcément avoir un objectif de transformation immédiate, mais plutôt un objectif sur le long terme</a:t>
            </a:r>
          </a:p>
          <a:p>
            <a:pPr marL="171450" indent="-171450" algn="l">
              <a:buFont typeface="Wingdings" panose="05000000000000000000" pitchFamily="2" charset="2"/>
              <a:buChar char="v"/>
            </a:pPr>
            <a:endParaRPr lang="fr-FR" sz="1100" b="1" i="0" dirty="0">
              <a:solidFill>
                <a:schemeClr val="bg2">
                  <a:lumMod val="75000"/>
                </a:schemeClr>
              </a:solidFill>
              <a:effectLst/>
              <a:latin typeface="+mj-lt"/>
            </a:endParaRPr>
          </a:p>
          <a:p>
            <a:pPr marL="171450" indent="-171450" algn="l">
              <a:buFont typeface="Wingdings" panose="05000000000000000000" pitchFamily="2" charset="2"/>
              <a:buChar char="v"/>
            </a:pPr>
            <a:r>
              <a:rPr lang="fr-FR" sz="1100" b="1" i="0" dirty="0">
                <a:solidFill>
                  <a:schemeClr val="bg2">
                    <a:lumMod val="75000"/>
                  </a:schemeClr>
                </a:solidFill>
                <a:effectLst/>
                <a:latin typeface="+mj-lt"/>
              </a:rPr>
              <a:t>Le but est de faire découvrir un site Web, un produit, un service ou exposer les visiteurs à une marque ou à une opération en particulier</a:t>
            </a:r>
          </a:p>
          <a:p>
            <a:pPr algn="l"/>
            <a:endParaRPr lang="fr-FR" sz="1100" b="0" i="0" dirty="0">
              <a:solidFill>
                <a:srgbClr val="000000"/>
              </a:solidFill>
              <a:effectLst/>
              <a:latin typeface="+mj-lt"/>
            </a:endParaRPr>
          </a:p>
          <a:p>
            <a:pPr marL="171450" indent="-171450">
              <a:buFont typeface="Wingdings" panose="05000000000000000000" pitchFamily="2" charset="2"/>
              <a:buChar char="v"/>
            </a:pPr>
            <a:r>
              <a:rPr lang="fr-FR" sz="1100" b="1" dirty="0">
                <a:solidFill>
                  <a:schemeClr val="bg2">
                    <a:lumMod val="75000"/>
                  </a:schemeClr>
                </a:solidFill>
                <a:latin typeface="+mj-lt"/>
              </a:rPr>
              <a:t>Nous pouvons distinguer trois types de communications : </a:t>
            </a:r>
          </a:p>
          <a:p>
            <a:pPr marL="171450" indent="-171450">
              <a:buFont typeface="Wingdings" panose="05000000000000000000" pitchFamily="2" charset="2"/>
              <a:buChar char="v"/>
            </a:pPr>
            <a:endParaRPr lang="fr-FR" sz="1100" b="1" dirty="0">
              <a:solidFill>
                <a:schemeClr val="bg2">
                  <a:lumMod val="75000"/>
                </a:schemeClr>
              </a:solidFill>
              <a:latin typeface="+mj-lt"/>
            </a:endParaRPr>
          </a:p>
          <a:p>
            <a:pPr marL="171450" indent="-171450" algn="l">
              <a:buFont typeface="Arial" panose="020B0604020202020204" pitchFamily="34" charset="0"/>
              <a:buChar char="•"/>
            </a:pPr>
            <a:r>
              <a:rPr lang="fr-FR" sz="1100" b="1" i="0" dirty="0" err="1">
                <a:solidFill>
                  <a:schemeClr val="bg2">
                    <a:lumMod val="50000"/>
                  </a:schemeClr>
                </a:solidFill>
                <a:effectLst/>
                <a:latin typeface="+mj-lt"/>
              </a:rPr>
              <a:t>Owned</a:t>
            </a:r>
            <a:r>
              <a:rPr lang="fr-FR" sz="1100" b="1" i="0" dirty="0">
                <a:solidFill>
                  <a:schemeClr val="bg2">
                    <a:lumMod val="50000"/>
                  </a:schemeClr>
                </a:solidFill>
                <a:effectLst/>
                <a:latin typeface="+mj-lt"/>
              </a:rPr>
              <a:t> media </a:t>
            </a:r>
            <a:r>
              <a:rPr lang="fr-FR" sz="1100" b="1" i="0" dirty="0">
                <a:solidFill>
                  <a:schemeClr val="bg2">
                    <a:lumMod val="75000"/>
                  </a:schemeClr>
                </a:solidFill>
                <a:effectLst/>
                <a:latin typeface="+mj-lt"/>
              </a:rPr>
              <a:t>(média propriétaire) : représente les médias que la marque/ l’entreprise possède totalement (site Web, blog, magazine, application, newsletter, et par extension les pages sociales). Sur ces supports, la marque a le contrôle du message qu’elle diffuse</a:t>
            </a:r>
          </a:p>
          <a:p>
            <a:pPr marL="171450" indent="-171450" algn="l">
              <a:buFont typeface="Arial" panose="020B0604020202020204" pitchFamily="34" charset="0"/>
              <a:buChar char="•"/>
            </a:pPr>
            <a:endParaRPr lang="fr-FR" sz="1100" b="1" i="0" dirty="0">
              <a:solidFill>
                <a:schemeClr val="bg2">
                  <a:lumMod val="75000"/>
                </a:schemeClr>
              </a:solidFill>
              <a:effectLst/>
              <a:latin typeface="+mj-lt"/>
            </a:endParaRPr>
          </a:p>
          <a:p>
            <a:pPr marL="171450" indent="-171450" algn="l">
              <a:buFont typeface="Arial" panose="020B0604020202020204" pitchFamily="34" charset="0"/>
              <a:buChar char="•"/>
            </a:pPr>
            <a:r>
              <a:rPr lang="fr-FR" sz="1100" b="1" i="0" dirty="0" err="1">
                <a:solidFill>
                  <a:schemeClr val="bg2">
                    <a:lumMod val="50000"/>
                  </a:schemeClr>
                </a:solidFill>
                <a:effectLst/>
                <a:latin typeface="+mj-lt"/>
              </a:rPr>
              <a:t>Paid</a:t>
            </a:r>
            <a:r>
              <a:rPr lang="fr-FR" sz="1100" b="1" i="0" dirty="0">
                <a:solidFill>
                  <a:schemeClr val="bg2">
                    <a:lumMod val="50000"/>
                  </a:schemeClr>
                </a:solidFill>
                <a:effectLst/>
                <a:latin typeface="+mj-lt"/>
              </a:rPr>
              <a:t>  media </a:t>
            </a:r>
            <a:r>
              <a:rPr lang="fr-FR" sz="1100" b="1" i="0" dirty="0">
                <a:solidFill>
                  <a:schemeClr val="bg2">
                    <a:lumMod val="75000"/>
                  </a:schemeClr>
                </a:solidFill>
                <a:effectLst/>
                <a:latin typeface="+mj-lt"/>
              </a:rPr>
              <a:t>(média acheté) : représente les médias temporaires et canaux payants, que la marque doit acheter pour pouvoir les utiliser, comme des bannières Web, les </a:t>
            </a:r>
            <a:r>
              <a:rPr lang="fr-FR" sz="1100" b="1" i="0" dirty="0" err="1">
                <a:solidFill>
                  <a:schemeClr val="bg2">
                    <a:lumMod val="75000"/>
                  </a:schemeClr>
                </a:solidFill>
                <a:effectLst/>
                <a:latin typeface="+mj-lt"/>
              </a:rPr>
              <a:t>afﬁches</a:t>
            </a:r>
            <a:r>
              <a:rPr lang="fr-FR" sz="1100" b="1" i="0" dirty="0">
                <a:solidFill>
                  <a:schemeClr val="bg2">
                    <a:lumMod val="75000"/>
                  </a:schemeClr>
                </a:solidFill>
                <a:effectLst/>
                <a:latin typeface="+mj-lt"/>
              </a:rPr>
              <a:t>, les spots TV, et par extension les publicités Facebook par exemple. Il s’agit d’une visibilité que la marque achète, en louant un espace auprès d’un prestataire publicitaire</a:t>
            </a:r>
          </a:p>
          <a:p>
            <a:pPr marL="171450" indent="-171450" algn="l">
              <a:buFont typeface="Arial" panose="020B0604020202020204" pitchFamily="34" charset="0"/>
              <a:buChar char="•"/>
            </a:pPr>
            <a:endParaRPr lang="fr-FR" sz="1100" b="1" i="0" dirty="0">
              <a:solidFill>
                <a:schemeClr val="bg2">
                  <a:lumMod val="75000"/>
                </a:schemeClr>
              </a:solidFill>
              <a:effectLst/>
              <a:latin typeface="+mj-lt"/>
            </a:endParaRPr>
          </a:p>
          <a:p>
            <a:pPr marL="171450" indent="-171450" algn="l">
              <a:buFont typeface="Arial" panose="020B0604020202020204" pitchFamily="34" charset="0"/>
              <a:buChar char="•"/>
            </a:pPr>
            <a:r>
              <a:rPr lang="fr-FR" sz="1100" b="1" i="0" dirty="0" err="1">
                <a:solidFill>
                  <a:schemeClr val="bg2">
                    <a:lumMod val="50000"/>
                  </a:schemeClr>
                </a:solidFill>
                <a:effectLst/>
                <a:latin typeface="+mj-lt"/>
              </a:rPr>
              <a:t>Earned</a:t>
            </a:r>
            <a:r>
              <a:rPr lang="fr-FR" sz="1100" b="1" i="0" dirty="0">
                <a:solidFill>
                  <a:schemeClr val="bg2">
                    <a:lumMod val="50000"/>
                  </a:schemeClr>
                </a:solidFill>
                <a:effectLst/>
                <a:latin typeface="+mj-lt"/>
              </a:rPr>
              <a:t> media</a:t>
            </a:r>
            <a:r>
              <a:rPr lang="fr-FR" sz="1100" b="1" i="0" dirty="0">
                <a:solidFill>
                  <a:schemeClr val="bg2">
                    <a:lumMod val="75000"/>
                  </a:schemeClr>
                </a:solidFill>
                <a:effectLst/>
                <a:latin typeface="+mj-lt"/>
              </a:rPr>
              <a:t> (média gagné) : représente les canaux de communication gérés et animés par </a:t>
            </a:r>
            <a:r>
              <a:rPr lang="fr-FR" sz="1100" b="1" dirty="0">
                <a:solidFill>
                  <a:schemeClr val="bg2">
                    <a:lumMod val="75000"/>
                  </a:schemeClr>
                </a:solidFill>
                <a:latin typeface="+mj-lt"/>
              </a:rPr>
              <a:t>des tiers sans rapport avec l’entreprise, dont le contenu est librement publié par les possesseurs, comme les blogs, les articles de presse, les publications sur les réseaux sociaux autour de la marque des internautes. Dans ce type de média, les clients et/ou les journalistes deviennent eux-mêmes les supports de communication de la marque, sur laquelle ils expriment un avis et une opinion, qui n’est pas possédée ni achetée par la marque en question. Cependant, la marque a peu de contrôle sur ce type de média, dont le contenu est libre et les responsables supposés indépendants</a:t>
            </a:r>
            <a:endParaRPr lang="fr-FR" sz="1200" b="1" i="0" dirty="0">
              <a:solidFill>
                <a:schemeClr val="bg2">
                  <a:lumMod val="75000"/>
                </a:schemeClr>
              </a:solidFill>
              <a:effectLst/>
              <a:latin typeface="+mj-lt"/>
            </a:endParaRPr>
          </a:p>
        </p:txBody>
      </p:sp>
    </p:spTree>
    <p:extLst>
      <p:ext uri="{BB962C8B-B14F-4D97-AF65-F5344CB8AC3E}">
        <p14:creationId xmlns:p14="http://schemas.microsoft.com/office/powerpoint/2010/main" val="27216346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1154"/>
        <p:cNvGrpSpPr/>
        <p:nvPr/>
      </p:nvGrpSpPr>
      <p:grpSpPr>
        <a:xfrm>
          <a:off x="0" y="0"/>
          <a:ext cx="0" cy="0"/>
          <a:chOff x="0" y="0"/>
          <a:chExt cx="0" cy="0"/>
        </a:xfrm>
      </p:grpSpPr>
      <p:sp>
        <p:nvSpPr>
          <p:cNvPr id="7" name="Google Shape;1055;p27">
            <a:extLst>
              <a:ext uri="{FF2B5EF4-FFF2-40B4-BE49-F238E27FC236}">
                <a16:creationId xmlns:a16="http://schemas.microsoft.com/office/drawing/2014/main" id="{4ECAF85B-81DE-2447-F7A9-3DBDCED35A74}"/>
              </a:ext>
            </a:extLst>
          </p:cNvPr>
          <p:cNvSpPr txBox="1">
            <a:spLocks/>
          </p:cNvSpPr>
          <p:nvPr/>
        </p:nvSpPr>
        <p:spPr>
          <a:xfrm>
            <a:off x="453148" y="425384"/>
            <a:ext cx="8237700" cy="218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RPr/>
            </a:defPPr>
            <a:lvl1pPr algn="ctr">
              <a:buClr>
                <a:schemeClr val="dk1"/>
              </a:buClr>
              <a:buSzPts val="2400"/>
              <a:buFont typeface="Fira Sans Extra Condensed SemiBold"/>
              <a:buNone/>
              <a:defRPr sz="2400">
                <a:solidFill>
                  <a:schemeClr val="bg2">
                    <a:lumMod val="75000"/>
                  </a:schemeClr>
                </a:solidFill>
                <a:latin typeface="Fira Sans Extra Condensed SemiBold"/>
                <a:ea typeface="Fira Sans Extra Condensed SemiBold"/>
                <a:cs typeface="Fira Sans Extra Condensed SemiBold"/>
              </a:defRPr>
            </a:lvl1pPr>
            <a:lvl2pPr algn="ctr">
              <a:spcBef>
                <a:spcPts val="1600"/>
              </a:spcBef>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2pPr>
            <a:lvl3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3pPr>
            <a:lvl4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4pPr>
            <a:lvl5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5pPr>
            <a:lvl6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6pPr>
            <a:lvl7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7pPr>
            <a:lvl8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8pPr>
            <a:lvl9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9pPr>
          </a:lstStyle>
          <a:p>
            <a:r>
              <a:rPr lang="en-US" sz="2800" dirty="0">
                <a:solidFill>
                  <a:schemeClr val="bg2">
                    <a:lumMod val="50000"/>
                  </a:schemeClr>
                </a:solidFill>
              </a:rPr>
              <a:t>B. </a:t>
            </a:r>
            <a:r>
              <a:rPr lang="en-US" sz="2800" dirty="0" err="1">
                <a:solidFill>
                  <a:schemeClr val="bg2">
                    <a:lumMod val="50000"/>
                  </a:schemeClr>
                </a:solidFill>
              </a:rPr>
              <a:t>Construire</a:t>
            </a:r>
            <a:r>
              <a:rPr lang="en-US" sz="2800" dirty="0">
                <a:solidFill>
                  <a:schemeClr val="bg2">
                    <a:lumMod val="50000"/>
                  </a:schemeClr>
                </a:solidFill>
              </a:rPr>
              <a:t> un </a:t>
            </a:r>
            <a:r>
              <a:rPr lang="en-US" sz="2800" dirty="0" err="1">
                <a:solidFill>
                  <a:schemeClr val="bg2">
                    <a:lumMod val="50000"/>
                  </a:schemeClr>
                </a:solidFill>
              </a:rPr>
              <a:t>écosystème</a:t>
            </a:r>
            <a:r>
              <a:rPr lang="en-US" sz="2800" dirty="0">
                <a:solidFill>
                  <a:schemeClr val="bg2">
                    <a:lumMod val="50000"/>
                  </a:schemeClr>
                </a:solidFill>
              </a:rPr>
              <a:t> de marque </a:t>
            </a:r>
            <a:r>
              <a:rPr lang="en-US" sz="2800" dirty="0" err="1">
                <a:solidFill>
                  <a:schemeClr val="bg2">
                    <a:lumMod val="50000"/>
                  </a:schemeClr>
                </a:solidFill>
              </a:rPr>
              <a:t>cohérent</a:t>
            </a:r>
            <a:endParaRPr lang="en-US" sz="2800" dirty="0">
              <a:solidFill>
                <a:schemeClr val="bg2">
                  <a:lumMod val="50000"/>
                </a:schemeClr>
              </a:solidFill>
            </a:endParaRPr>
          </a:p>
        </p:txBody>
      </p:sp>
      <p:sp>
        <p:nvSpPr>
          <p:cNvPr id="3" name="ZoneTexte 2">
            <a:extLst>
              <a:ext uri="{FF2B5EF4-FFF2-40B4-BE49-F238E27FC236}">
                <a16:creationId xmlns:a16="http://schemas.microsoft.com/office/drawing/2014/main" id="{FC04228D-4F98-FE1E-F180-24E2B541869E}"/>
              </a:ext>
            </a:extLst>
          </p:cNvPr>
          <p:cNvSpPr txBox="1"/>
          <p:nvPr/>
        </p:nvSpPr>
        <p:spPr>
          <a:xfrm>
            <a:off x="1258675" y="1048256"/>
            <a:ext cx="6626647" cy="3416320"/>
          </a:xfrm>
          <a:prstGeom prst="rect">
            <a:avLst/>
          </a:prstGeom>
          <a:noFill/>
        </p:spPr>
        <p:txBody>
          <a:bodyPr wrap="square">
            <a:spAutoFit/>
          </a:bodyPr>
          <a:lstStyle/>
          <a:p>
            <a:pPr marL="171450" indent="-171450" algn="l">
              <a:buFont typeface="Wingdings" panose="05000000000000000000" pitchFamily="2" charset="2"/>
              <a:buChar char="v"/>
            </a:pPr>
            <a:r>
              <a:rPr lang="fr-FR" sz="1200" b="1" dirty="0">
                <a:solidFill>
                  <a:schemeClr val="bg2">
                    <a:lumMod val="75000"/>
                  </a:schemeClr>
                </a:solidFill>
                <a:latin typeface="+mj-lt"/>
              </a:rPr>
              <a:t>L’</a:t>
            </a:r>
            <a:r>
              <a:rPr lang="fr-FR" sz="1200" b="1" i="0" dirty="0">
                <a:solidFill>
                  <a:schemeClr val="bg2">
                    <a:lumMod val="75000"/>
                  </a:schemeClr>
                </a:solidFill>
                <a:effectLst/>
                <a:latin typeface="+mj-lt"/>
              </a:rPr>
              <a:t>objectif est de créer un univers digital cohérent et facile à comprendre, </a:t>
            </a:r>
            <a:r>
              <a:rPr lang="fr-FR" sz="1200" b="1" i="0" dirty="0" err="1">
                <a:solidFill>
                  <a:schemeClr val="bg2">
                    <a:lumMod val="75000"/>
                  </a:schemeClr>
                </a:solidFill>
                <a:effectLst/>
                <a:latin typeface="+mj-lt"/>
              </a:rPr>
              <a:t>aﬁn</a:t>
            </a:r>
            <a:r>
              <a:rPr lang="fr-FR" sz="1200" b="1" i="0" dirty="0">
                <a:solidFill>
                  <a:schemeClr val="bg2">
                    <a:lumMod val="75000"/>
                  </a:schemeClr>
                </a:solidFill>
                <a:effectLst/>
                <a:latin typeface="+mj-lt"/>
              </a:rPr>
              <a:t> que l’internaute puisse naviguer rapidement entre les différentes plateformes et qu’il puisse passer du virtuel au réel sans frictions, et vice versa une entreprise </a:t>
            </a:r>
            <a:r>
              <a:rPr lang="fr-FR" sz="1200" b="1" i="0" dirty="0" err="1">
                <a:solidFill>
                  <a:schemeClr val="bg2">
                    <a:lumMod val="75000"/>
                  </a:schemeClr>
                </a:solidFill>
                <a:effectLst/>
                <a:latin typeface="+mj-lt"/>
              </a:rPr>
              <a:t>efﬁcace</a:t>
            </a:r>
            <a:r>
              <a:rPr lang="fr-FR" sz="1200" b="1" i="0" dirty="0">
                <a:solidFill>
                  <a:schemeClr val="bg2">
                    <a:lumMod val="75000"/>
                  </a:schemeClr>
                </a:solidFill>
                <a:effectLst/>
                <a:latin typeface="+mj-lt"/>
              </a:rPr>
              <a:t> sur les médias sociaux doit construire un hub social cohérent : </a:t>
            </a:r>
          </a:p>
          <a:p>
            <a:pPr marL="171450" indent="-171450" algn="l">
              <a:buFont typeface="Wingdings" panose="05000000000000000000" pitchFamily="2" charset="2"/>
              <a:buChar char="v"/>
            </a:pPr>
            <a:endParaRPr lang="fr-FR" sz="1200" b="1" i="0" dirty="0">
              <a:solidFill>
                <a:schemeClr val="bg2">
                  <a:lumMod val="75000"/>
                </a:schemeClr>
              </a:solidFill>
              <a:effectLst/>
              <a:latin typeface="+mj-lt"/>
            </a:endParaRPr>
          </a:p>
          <a:p>
            <a:pPr marL="171450" indent="-171450" algn="l">
              <a:buFontTx/>
              <a:buChar char="-"/>
            </a:pPr>
            <a:r>
              <a:rPr lang="fr-FR" sz="1200" b="1" i="0" dirty="0">
                <a:solidFill>
                  <a:schemeClr val="bg2">
                    <a:lumMod val="75000"/>
                  </a:schemeClr>
                </a:solidFill>
                <a:effectLst/>
                <a:latin typeface="+mj-lt"/>
              </a:rPr>
              <a:t>le </a:t>
            </a:r>
            <a:r>
              <a:rPr lang="fr-FR" sz="1200" b="1" i="0" dirty="0" err="1">
                <a:solidFill>
                  <a:schemeClr val="bg2">
                    <a:lumMod val="75000"/>
                  </a:schemeClr>
                </a:solidFill>
                <a:effectLst/>
                <a:latin typeface="+mj-lt"/>
              </a:rPr>
              <a:t>naming</a:t>
            </a:r>
            <a:r>
              <a:rPr lang="fr-FR" sz="1200" b="1" i="0" dirty="0">
                <a:solidFill>
                  <a:schemeClr val="bg2">
                    <a:lumMod val="75000"/>
                  </a:schemeClr>
                </a:solidFill>
                <a:effectLst/>
                <a:latin typeface="+mj-lt"/>
              </a:rPr>
              <a:t> (même pseudo, adresse personnalisée pour tous les réseaux, pour uniformiser le </a:t>
            </a:r>
            <a:r>
              <a:rPr lang="fr-FR" sz="1200" b="1" i="0" dirty="0" err="1">
                <a:solidFill>
                  <a:schemeClr val="bg2">
                    <a:lumMod val="75000"/>
                  </a:schemeClr>
                </a:solidFill>
                <a:effectLst/>
                <a:latin typeface="+mj-lt"/>
              </a:rPr>
              <a:t>branding</a:t>
            </a:r>
            <a:r>
              <a:rPr lang="fr-FR" sz="1200" b="1" i="0" dirty="0">
                <a:solidFill>
                  <a:schemeClr val="bg2">
                    <a:lumMod val="75000"/>
                  </a:schemeClr>
                </a:solidFill>
                <a:effectLst/>
                <a:latin typeface="+mj-lt"/>
              </a:rPr>
              <a:t> textuel)</a:t>
            </a:r>
          </a:p>
          <a:p>
            <a:pPr marL="171450" indent="-171450" algn="l">
              <a:buFontTx/>
              <a:buChar char="-"/>
            </a:pPr>
            <a:r>
              <a:rPr lang="fr-FR" sz="1200" b="1" i="0" dirty="0">
                <a:solidFill>
                  <a:schemeClr val="bg2">
                    <a:lumMod val="75000"/>
                  </a:schemeClr>
                </a:solidFill>
                <a:effectLst/>
                <a:latin typeface="+mj-lt"/>
              </a:rPr>
              <a:t>l’univers graphique (garder la même charte  graphique, les mêmes logos, les mêmes codes couleur, pour uniformiser le </a:t>
            </a:r>
            <a:r>
              <a:rPr lang="fr-FR" sz="1200" b="1" i="0" dirty="0" err="1">
                <a:solidFill>
                  <a:schemeClr val="bg2">
                    <a:lumMod val="75000"/>
                  </a:schemeClr>
                </a:solidFill>
                <a:effectLst/>
                <a:latin typeface="+mj-lt"/>
              </a:rPr>
              <a:t>branding</a:t>
            </a:r>
            <a:r>
              <a:rPr lang="fr-FR" sz="1200" b="1" i="0" dirty="0">
                <a:solidFill>
                  <a:schemeClr val="bg2">
                    <a:lumMod val="75000"/>
                  </a:schemeClr>
                </a:solidFill>
                <a:effectLst/>
                <a:latin typeface="+mj-lt"/>
              </a:rPr>
              <a:t> visuel)</a:t>
            </a:r>
          </a:p>
          <a:p>
            <a:pPr marL="171450" indent="-171450" algn="l">
              <a:buFontTx/>
              <a:buChar char="-"/>
            </a:pPr>
            <a:r>
              <a:rPr lang="fr-FR" sz="1200" b="1" i="0" dirty="0">
                <a:solidFill>
                  <a:schemeClr val="bg2">
                    <a:lumMod val="75000"/>
                  </a:schemeClr>
                </a:solidFill>
                <a:effectLst/>
                <a:latin typeface="+mj-lt"/>
              </a:rPr>
              <a:t>le storytelling (garder la même tonalité, le même discours, pour ne pas perturber les internautes)</a:t>
            </a:r>
          </a:p>
          <a:p>
            <a:pPr marL="171450" indent="-171450" algn="l">
              <a:buFontTx/>
              <a:buChar char="-"/>
            </a:pPr>
            <a:endParaRPr lang="fr-FR" sz="1200" b="1" i="0" dirty="0">
              <a:solidFill>
                <a:schemeClr val="bg2">
                  <a:lumMod val="75000"/>
                </a:schemeClr>
              </a:solidFill>
              <a:effectLst/>
              <a:latin typeface="+mj-lt"/>
            </a:endParaRPr>
          </a:p>
          <a:p>
            <a:pPr marL="171450" indent="-171450" algn="l">
              <a:buFont typeface="Wingdings" panose="05000000000000000000" pitchFamily="2" charset="2"/>
              <a:buChar char="v"/>
            </a:pPr>
            <a:r>
              <a:rPr lang="fr-FR" sz="1200" b="1" i="0" dirty="0">
                <a:solidFill>
                  <a:schemeClr val="bg2">
                    <a:lumMod val="75000"/>
                  </a:schemeClr>
                </a:solidFill>
                <a:effectLst/>
                <a:latin typeface="+mj-lt"/>
              </a:rPr>
              <a:t>L’objectif est donc de mettre en place des mécanismes qui attirent l’attention des clients pour générer plus de </a:t>
            </a:r>
            <a:r>
              <a:rPr lang="fr-FR" sz="1200" b="1" i="0" dirty="0" err="1">
                <a:solidFill>
                  <a:schemeClr val="bg2">
                    <a:lumMod val="75000"/>
                  </a:schemeClr>
                </a:solidFill>
                <a:effectLst/>
                <a:latin typeface="+mj-lt"/>
              </a:rPr>
              <a:t>traﬁc</a:t>
            </a:r>
            <a:r>
              <a:rPr lang="fr-FR" sz="1200" b="1" i="0" dirty="0">
                <a:solidFill>
                  <a:schemeClr val="bg2">
                    <a:lumMod val="75000"/>
                  </a:schemeClr>
                </a:solidFill>
                <a:effectLst/>
                <a:latin typeface="+mj-lt"/>
              </a:rPr>
              <a:t>. Avec l’accroissement du </a:t>
            </a:r>
            <a:r>
              <a:rPr lang="fr-FR" sz="1200" b="1" i="0" dirty="0" err="1">
                <a:solidFill>
                  <a:schemeClr val="bg2">
                    <a:lumMod val="75000"/>
                  </a:schemeClr>
                </a:solidFill>
                <a:effectLst/>
                <a:latin typeface="+mj-lt"/>
              </a:rPr>
              <a:t>traﬁc</a:t>
            </a:r>
            <a:r>
              <a:rPr lang="fr-FR" sz="1200" b="1" i="0" dirty="0">
                <a:solidFill>
                  <a:schemeClr val="bg2">
                    <a:lumMod val="75000"/>
                  </a:schemeClr>
                </a:solidFill>
                <a:effectLst/>
                <a:latin typeface="+mj-lt"/>
              </a:rPr>
              <a:t>, davantage de prospects sont exposés à l’entreprise/marque, et donc à ses produits/services</a:t>
            </a:r>
          </a:p>
          <a:p>
            <a:pPr marL="171450" indent="-171450" algn="l">
              <a:buFont typeface="Wingdings" panose="05000000000000000000" pitchFamily="2" charset="2"/>
              <a:buChar char="v"/>
            </a:pPr>
            <a:endParaRPr lang="fr-FR" sz="1200" b="1" i="0" dirty="0">
              <a:solidFill>
                <a:schemeClr val="bg2">
                  <a:lumMod val="75000"/>
                </a:schemeClr>
              </a:solidFill>
              <a:effectLst/>
              <a:latin typeface="+mj-lt"/>
            </a:endParaRPr>
          </a:p>
          <a:p>
            <a:pPr marL="171450" indent="-171450" algn="l">
              <a:buFont typeface="Wingdings" panose="05000000000000000000" pitchFamily="2" charset="2"/>
              <a:buChar char="v"/>
            </a:pPr>
            <a:r>
              <a:rPr lang="fr-FR" sz="1200" b="1" i="0" dirty="0">
                <a:solidFill>
                  <a:schemeClr val="bg2">
                    <a:lumMod val="75000"/>
                  </a:schemeClr>
                </a:solidFill>
                <a:effectLst/>
                <a:latin typeface="+mj-lt"/>
              </a:rPr>
              <a:t>Davantage de </a:t>
            </a:r>
            <a:r>
              <a:rPr lang="fr-FR" sz="1200" b="1" i="0" dirty="0" err="1">
                <a:solidFill>
                  <a:schemeClr val="bg2">
                    <a:lumMod val="75000"/>
                  </a:schemeClr>
                </a:solidFill>
                <a:effectLst/>
                <a:latin typeface="+mj-lt"/>
              </a:rPr>
              <a:t>traﬁc</a:t>
            </a:r>
            <a:r>
              <a:rPr lang="fr-FR" sz="1200" b="1" i="0" dirty="0">
                <a:solidFill>
                  <a:schemeClr val="bg2">
                    <a:lumMod val="75000"/>
                  </a:schemeClr>
                </a:solidFill>
                <a:effectLst/>
                <a:latin typeface="+mj-lt"/>
              </a:rPr>
              <a:t> sera converti en plus de passages à l’acte (l’internaute exprime un intérêt, il clique, il consulte, il achète)</a:t>
            </a:r>
          </a:p>
        </p:txBody>
      </p:sp>
    </p:spTree>
    <p:extLst>
      <p:ext uri="{BB962C8B-B14F-4D97-AF65-F5344CB8AC3E}">
        <p14:creationId xmlns:p14="http://schemas.microsoft.com/office/powerpoint/2010/main" val="202381293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1720"/>
        <p:cNvGrpSpPr/>
        <p:nvPr/>
      </p:nvGrpSpPr>
      <p:grpSpPr>
        <a:xfrm>
          <a:off x="0" y="0"/>
          <a:ext cx="0" cy="0"/>
          <a:chOff x="0" y="0"/>
          <a:chExt cx="0" cy="0"/>
        </a:xfrm>
      </p:grpSpPr>
      <p:sp>
        <p:nvSpPr>
          <p:cNvPr id="3" name="Titre 2">
            <a:extLst>
              <a:ext uri="{FF2B5EF4-FFF2-40B4-BE49-F238E27FC236}">
                <a16:creationId xmlns:a16="http://schemas.microsoft.com/office/drawing/2014/main" id="{4C164EC6-0269-CE54-7B7C-099FBBCE53BA}"/>
              </a:ext>
            </a:extLst>
          </p:cNvPr>
          <p:cNvSpPr>
            <a:spLocks noGrp="1"/>
          </p:cNvSpPr>
          <p:nvPr>
            <p:ph type="title"/>
          </p:nvPr>
        </p:nvSpPr>
        <p:spPr>
          <a:xfrm flipH="1">
            <a:off x="-1" y="2243250"/>
            <a:ext cx="6698255" cy="657000"/>
          </a:xfrm>
        </p:spPr>
        <p:txBody>
          <a:bodyPr/>
          <a:lstStyle/>
          <a:p>
            <a:pPr algn="ctr"/>
            <a:r>
              <a:rPr lang="fr-FR" sz="3600" dirty="0">
                <a:solidFill>
                  <a:schemeClr val="accent2">
                    <a:lumMod val="75000"/>
                  </a:schemeClr>
                </a:solidFill>
              </a:rPr>
              <a:t>II. Générer du trafic entre un site internet et les médias sociaux</a:t>
            </a:r>
            <a:endParaRPr lang="fr-FR" sz="3600" dirty="0"/>
          </a:p>
        </p:txBody>
      </p:sp>
      <p:pic>
        <p:nvPicPr>
          <p:cNvPr id="2" name="Image 1">
            <a:extLst>
              <a:ext uri="{FF2B5EF4-FFF2-40B4-BE49-F238E27FC236}">
                <a16:creationId xmlns:a16="http://schemas.microsoft.com/office/drawing/2014/main" id="{7E041330-7BE5-6BF8-43CE-7E16C03BD1AD}"/>
              </a:ext>
            </a:extLst>
          </p:cNvPr>
          <p:cNvPicPr>
            <a:picLocks noChangeAspect="1"/>
          </p:cNvPicPr>
          <p:nvPr/>
        </p:nvPicPr>
        <p:blipFill>
          <a:blip r:embed="rId3"/>
          <a:stretch>
            <a:fillRect/>
          </a:stretch>
        </p:blipFill>
        <p:spPr>
          <a:xfrm>
            <a:off x="6480948" y="1240224"/>
            <a:ext cx="2663052" cy="2663052"/>
          </a:xfrm>
          <a:prstGeom prst="rect">
            <a:avLst/>
          </a:prstGeom>
        </p:spPr>
      </p:pic>
    </p:spTree>
    <p:extLst>
      <p:ext uri="{BB962C8B-B14F-4D97-AF65-F5344CB8AC3E}">
        <p14:creationId xmlns:p14="http://schemas.microsoft.com/office/powerpoint/2010/main" val="421285844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1154"/>
        <p:cNvGrpSpPr/>
        <p:nvPr/>
      </p:nvGrpSpPr>
      <p:grpSpPr>
        <a:xfrm>
          <a:off x="0" y="0"/>
          <a:ext cx="0" cy="0"/>
          <a:chOff x="0" y="0"/>
          <a:chExt cx="0" cy="0"/>
        </a:xfrm>
      </p:grpSpPr>
      <p:sp>
        <p:nvSpPr>
          <p:cNvPr id="7" name="Google Shape;1055;p27">
            <a:extLst>
              <a:ext uri="{FF2B5EF4-FFF2-40B4-BE49-F238E27FC236}">
                <a16:creationId xmlns:a16="http://schemas.microsoft.com/office/drawing/2014/main" id="{4ECAF85B-81DE-2447-F7A9-3DBDCED35A74}"/>
              </a:ext>
            </a:extLst>
          </p:cNvPr>
          <p:cNvSpPr txBox="1">
            <a:spLocks/>
          </p:cNvSpPr>
          <p:nvPr/>
        </p:nvSpPr>
        <p:spPr>
          <a:xfrm>
            <a:off x="453148" y="194027"/>
            <a:ext cx="8690852" cy="25354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RPr/>
            </a:defPPr>
            <a:lvl1pPr algn="ctr">
              <a:buClr>
                <a:schemeClr val="dk1"/>
              </a:buClr>
              <a:buSzPts val="2400"/>
              <a:buFont typeface="Fira Sans Extra Condensed SemiBold"/>
              <a:buNone/>
              <a:defRPr sz="2400">
                <a:solidFill>
                  <a:schemeClr val="bg2">
                    <a:lumMod val="75000"/>
                  </a:schemeClr>
                </a:solidFill>
                <a:latin typeface="Fira Sans Extra Condensed SemiBold"/>
                <a:ea typeface="Fira Sans Extra Condensed SemiBold"/>
                <a:cs typeface="Fira Sans Extra Condensed SemiBold"/>
              </a:defRPr>
            </a:lvl1pPr>
            <a:lvl2pPr algn="ctr">
              <a:spcBef>
                <a:spcPts val="1600"/>
              </a:spcBef>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2pPr>
            <a:lvl3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3pPr>
            <a:lvl4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4pPr>
            <a:lvl5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5pPr>
            <a:lvl6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6pPr>
            <a:lvl7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7pPr>
            <a:lvl8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8pPr>
            <a:lvl9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9pPr>
          </a:lstStyle>
          <a:p>
            <a:r>
              <a:rPr lang="en-US" dirty="0">
                <a:solidFill>
                  <a:schemeClr val="bg2">
                    <a:lumMod val="50000"/>
                  </a:schemeClr>
                </a:solidFill>
              </a:rPr>
              <a:t>A. </a:t>
            </a:r>
            <a:r>
              <a:rPr lang="en-US" dirty="0" err="1">
                <a:solidFill>
                  <a:schemeClr val="bg2">
                    <a:lumMod val="50000"/>
                  </a:schemeClr>
                </a:solidFill>
              </a:rPr>
              <a:t>L’importance</a:t>
            </a:r>
            <a:r>
              <a:rPr lang="en-US" dirty="0">
                <a:solidFill>
                  <a:schemeClr val="bg2">
                    <a:lumMod val="50000"/>
                  </a:schemeClr>
                </a:solidFill>
              </a:rPr>
              <a:t> du </a:t>
            </a:r>
            <a:r>
              <a:rPr lang="en-US" dirty="0" err="1">
                <a:solidFill>
                  <a:schemeClr val="bg2">
                    <a:lumMod val="50000"/>
                  </a:schemeClr>
                </a:solidFill>
              </a:rPr>
              <a:t>référencement</a:t>
            </a:r>
            <a:r>
              <a:rPr lang="en-US" dirty="0">
                <a:solidFill>
                  <a:schemeClr val="bg2">
                    <a:lumMod val="50000"/>
                  </a:schemeClr>
                </a:solidFill>
              </a:rPr>
              <a:t> dans les </a:t>
            </a:r>
            <a:r>
              <a:rPr lang="en-US" dirty="0" err="1">
                <a:solidFill>
                  <a:schemeClr val="bg2">
                    <a:lumMod val="50000"/>
                  </a:schemeClr>
                </a:solidFill>
              </a:rPr>
              <a:t>moteurs</a:t>
            </a:r>
            <a:r>
              <a:rPr lang="en-US" dirty="0">
                <a:solidFill>
                  <a:schemeClr val="bg2">
                    <a:lumMod val="50000"/>
                  </a:schemeClr>
                </a:solidFill>
              </a:rPr>
              <a:t> de recherche</a:t>
            </a:r>
          </a:p>
        </p:txBody>
      </p:sp>
      <p:sp>
        <p:nvSpPr>
          <p:cNvPr id="3" name="ZoneTexte 2">
            <a:extLst>
              <a:ext uri="{FF2B5EF4-FFF2-40B4-BE49-F238E27FC236}">
                <a16:creationId xmlns:a16="http://schemas.microsoft.com/office/drawing/2014/main" id="{FC04228D-4F98-FE1E-F180-24E2B541869E}"/>
              </a:ext>
            </a:extLst>
          </p:cNvPr>
          <p:cNvSpPr txBox="1"/>
          <p:nvPr/>
        </p:nvSpPr>
        <p:spPr>
          <a:xfrm>
            <a:off x="1258676" y="572493"/>
            <a:ext cx="6626647" cy="4524315"/>
          </a:xfrm>
          <a:prstGeom prst="rect">
            <a:avLst/>
          </a:prstGeom>
          <a:noFill/>
        </p:spPr>
        <p:txBody>
          <a:bodyPr wrap="square">
            <a:spAutoFit/>
          </a:bodyPr>
          <a:lstStyle/>
          <a:p>
            <a:pPr marL="171450" indent="-171450" algn="l">
              <a:buFont typeface="Wingdings" panose="05000000000000000000" pitchFamily="2" charset="2"/>
              <a:buChar char="v"/>
            </a:pPr>
            <a:r>
              <a:rPr lang="fr-FR" sz="1200" b="1" i="0" dirty="0">
                <a:solidFill>
                  <a:schemeClr val="bg2">
                    <a:lumMod val="75000"/>
                  </a:schemeClr>
                </a:solidFill>
                <a:effectLst/>
                <a:latin typeface="+mj-lt"/>
              </a:rPr>
              <a:t>Les moteurs de recherche (Google, Yahoo, Bing) qui proposent des résultats (liens) aux recherches des internautes, sont une des sources de </a:t>
            </a:r>
            <a:r>
              <a:rPr lang="fr-FR" sz="1200" b="1" i="0" dirty="0" err="1">
                <a:solidFill>
                  <a:schemeClr val="bg2">
                    <a:lumMod val="75000"/>
                  </a:schemeClr>
                </a:solidFill>
                <a:effectLst/>
                <a:latin typeface="+mj-lt"/>
              </a:rPr>
              <a:t>traﬁc</a:t>
            </a:r>
            <a:r>
              <a:rPr lang="fr-FR" sz="1200" b="1" i="0" dirty="0">
                <a:solidFill>
                  <a:schemeClr val="bg2">
                    <a:lumMod val="75000"/>
                  </a:schemeClr>
                </a:solidFill>
                <a:effectLst/>
                <a:latin typeface="+mj-lt"/>
              </a:rPr>
              <a:t> les plus intéressantes</a:t>
            </a:r>
          </a:p>
          <a:p>
            <a:pPr marL="171450" indent="-171450" algn="l">
              <a:buFont typeface="Wingdings" panose="05000000000000000000" pitchFamily="2" charset="2"/>
              <a:buChar char="v"/>
            </a:pPr>
            <a:endParaRPr lang="fr-FR" sz="1200" b="1" i="0" dirty="0">
              <a:solidFill>
                <a:schemeClr val="bg2">
                  <a:lumMod val="75000"/>
                </a:schemeClr>
              </a:solidFill>
              <a:effectLst/>
              <a:latin typeface="+mj-lt"/>
            </a:endParaRPr>
          </a:p>
          <a:p>
            <a:pPr marL="171450" indent="-171450" algn="l">
              <a:buFont typeface="Wingdings" panose="05000000000000000000" pitchFamily="2" charset="2"/>
              <a:buChar char="v"/>
            </a:pPr>
            <a:r>
              <a:rPr lang="fr-FR" sz="1200" b="1" i="0" dirty="0">
                <a:solidFill>
                  <a:schemeClr val="bg2">
                    <a:lumMod val="75000"/>
                  </a:schemeClr>
                </a:solidFill>
                <a:effectLst/>
                <a:latin typeface="+mj-lt"/>
              </a:rPr>
              <a:t>L’objectif est que les pages </a:t>
            </a:r>
            <a:r>
              <a:rPr lang="fr-FR" sz="1200" b="1" i="0" dirty="0" err="1">
                <a:solidFill>
                  <a:schemeClr val="bg2">
                    <a:lumMod val="75000"/>
                  </a:schemeClr>
                </a:solidFill>
                <a:effectLst/>
                <a:latin typeface="+mj-lt"/>
              </a:rPr>
              <a:t>ofﬁcielles</a:t>
            </a:r>
            <a:r>
              <a:rPr lang="fr-FR" sz="1200" b="1" i="0" dirty="0">
                <a:solidFill>
                  <a:schemeClr val="bg2">
                    <a:lumMod val="75000"/>
                  </a:schemeClr>
                </a:solidFill>
                <a:effectLst/>
                <a:latin typeface="+mj-lt"/>
              </a:rPr>
              <a:t> d’une entreprise apparaissent parmi les premiers résultats lorsqu’un internaute tape une requête directement avec le nom de l’entreprise, le nom d’un produit ou un secteur d’activité</a:t>
            </a:r>
          </a:p>
          <a:p>
            <a:pPr algn="l"/>
            <a:r>
              <a:rPr lang="fr-FR" sz="1200" b="1" i="0" dirty="0">
                <a:solidFill>
                  <a:schemeClr val="bg2">
                    <a:lumMod val="75000"/>
                  </a:schemeClr>
                </a:solidFill>
                <a:effectLst/>
                <a:latin typeface="+mj-lt"/>
              </a:rPr>
              <a:t> </a:t>
            </a:r>
          </a:p>
          <a:p>
            <a:pPr marL="171450" indent="-171450" algn="l">
              <a:buFont typeface="Wingdings" panose="05000000000000000000" pitchFamily="2" charset="2"/>
              <a:buChar char="v"/>
            </a:pPr>
            <a:r>
              <a:rPr lang="fr-FR" sz="1200" b="1" i="0" dirty="0">
                <a:solidFill>
                  <a:schemeClr val="bg2">
                    <a:lumMod val="75000"/>
                  </a:schemeClr>
                </a:solidFill>
                <a:effectLst/>
                <a:latin typeface="+mj-lt"/>
              </a:rPr>
              <a:t>Pour que vos plateformes sociales soient bien référencées, il faut d’abord qu’elles soient conséquentes (avec une communauté importante) et/ou que les descriptions soient correctement remplies (avec le maximum d’informations, de liens vers les autres plateformes, les mots-clés sur les produits et le secteur d’activité)</a:t>
            </a:r>
          </a:p>
          <a:p>
            <a:pPr algn="l"/>
            <a:r>
              <a:rPr lang="fr-FR" sz="1200" b="1" i="0" dirty="0">
                <a:solidFill>
                  <a:schemeClr val="bg2">
                    <a:lumMod val="75000"/>
                  </a:schemeClr>
                </a:solidFill>
                <a:effectLst/>
                <a:latin typeface="+mj-lt"/>
              </a:rPr>
              <a:t> </a:t>
            </a:r>
          </a:p>
          <a:p>
            <a:pPr marL="171450" indent="-171450" algn="l">
              <a:buFont typeface="Wingdings" panose="05000000000000000000" pitchFamily="2" charset="2"/>
              <a:buChar char="v"/>
            </a:pPr>
            <a:r>
              <a:rPr lang="fr-FR" sz="1200" b="1" i="0" dirty="0">
                <a:solidFill>
                  <a:schemeClr val="bg2">
                    <a:lumMod val="75000"/>
                  </a:schemeClr>
                </a:solidFill>
                <a:effectLst/>
                <a:latin typeface="+mj-lt"/>
              </a:rPr>
              <a:t>Les moteurs de recherche repèrent ainsi que votre page Facebook est la plus pertinente concernant la requête de l’internaute ; il en est de même pour un compte Twitter ou les autres réseaux</a:t>
            </a:r>
          </a:p>
          <a:p>
            <a:pPr marL="171450" indent="-171450" algn="l">
              <a:buFont typeface="Wingdings" panose="05000000000000000000" pitchFamily="2" charset="2"/>
              <a:buChar char="v"/>
            </a:pPr>
            <a:endParaRPr lang="fr-FR" sz="1200" b="1" i="0" dirty="0">
              <a:solidFill>
                <a:schemeClr val="bg2">
                  <a:lumMod val="75000"/>
                </a:schemeClr>
              </a:solidFill>
              <a:effectLst/>
              <a:latin typeface="+mj-lt"/>
            </a:endParaRPr>
          </a:p>
          <a:p>
            <a:pPr marL="171450" indent="-171450" algn="l">
              <a:buFont typeface="Wingdings" panose="05000000000000000000" pitchFamily="2" charset="2"/>
              <a:buChar char="v"/>
            </a:pPr>
            <a:r>
              <a:rPr lang="fr-FR" sz="1200" b="1" i="0" dirty="0">
                <a:solidFill>
                  <a:schemeClr val="bg2">
                    <a:lumMod val="75000"/>
                  </a:schemeClr>
                </a:solidFill>
                <a:effectLst/>
                <a:latin typeface="+mj-lt"/>
              </a:rPr>
              <a:t>C’est donc le contenu de la page qui va </a:t>
            </a:r>
            <a:r>
              <a:rPr lang="fr-FR" sz="1200" b="1" i="0" dirty="0" err="1">
                <a:solidFill>
                  <a:schemeClr val="bg2">
                    <a:lumMod val="75000"/>
                  </a:schemeClr>
                </a:solidFill>
                <a:effectLst/>
                <a:latin typeface="+mj-lt"/>
              </a:rPr>
              <a:t>inﬂuer</a:t>
            </a:r>
            <a:r>
              <a:rPr lang="fr-FR" sz="1200" b="1" i="0" dirty="0">
                <a:solidFill>
                  <a:schemeClr val="bg2">
                    <a:lumMod val="75000"/>
                  </a:schemeClr>
                </a:solidFill>
                <a:effectLst/>
                <a:latin typeface="+mj-lt"/>
              </a:rPr>
              <a:t> sur les résultats de recherche. Plus le contenu présent sur les plateformes sociales est riche publié de façon régulière, accompagné des bons mots-clés, des expressions fréquentes chez les consommateurs, de hashtags</a:t>
            </a:r>
          </a:p>
          <a:p>
            <a:pPr marL="171450" indent="-171450" algn="l">
              <a:buFont typeface="Wingdings" panose="05000000000000000000" pitchFamily="2" charset="2"/>
              <a:buChar char="v"/>
            </a:pPr>
            <a:endParaRPr lang="fr-FR" sz="1200" b="1" i="0" dirty="0">
              <a:solidFill>
                <a:schemeClr val="bg2">
                  <a:lumMod val="75000"/>
                </a:schemeClr>
              </a:solidFill>
              <a:effectLst/>
              <a:latin typeface="+mj-lt"/>
            </a:endParaRPr>
          </a:p>
          <a:p>
            <a:pPr marL="171450" indent="-171450" algn="l">
              <a:buFont typeface="Wingdings" panose="05000000000000000000" pitchFamily="2" charset="2"/>
              <a:buChar char="v"/>
            </a:pPr>
            <a:r>
              <a:rPr lang="fr-FR" sz="1200" b="1" dirty="0">
                <a:solidFill>
                  <a:schemeClr val="bg2">
                    <a:lumMod val="75000"/>
                  </a:schemeClr>
                </a:solidFill>
                <a:latin typeface="+mj-lt"/>
              </a:rPr>
              <a:t>Plus</a:t>
            </a:r>
            <a:r>
              <a:rPr lang="fr-FR" sz="1200" b="1" i="0" dirty="0">
                <a:solidFill>
                  <a:schemeClr val="bg2">
                    <a:lumMod val="75000"/>
                  </a:schemeClr>
                </a:solidFill>
                <a:effectLst/>
                <a:latin typeface="+mj-lt"/>
              </a:rPr>
              <a:t> le référencement naturel sera fort, puisque les moteurs de recherche considéreront le contenu comme pertinent et assez régulier/important pour être retenu</a:t>
            </a:r>
          </a:p>
        </p:txBody>
      </p:sp>
    </p:spTree>
    <p:extLst>
      <p:ext uri="{BB962C8B-B14F-4D97-AF65-F5344CB8AC3E}">
        <p14:creationId xmlns:p14="http://schemas.microsoft.com/office/powerpoint/2010/main" val="320037920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Shape 1154"/>
        <p:cNvGrpSpPr/>
        <p:nvPr/>
      </p:nvGrpSpPr>
      <p:grpSpPr>
        <a:xfrm>
          <a:off x="0" y="0"/>
          <a:ext cx="0" cy="0"/>
          <a:chOff x="0" y="0"/>
          <a:chExt cx="0" cy="0"/>
        </a:xfrm>
      </p:grpSpPr>
      <p:sp>
        <p:nvSpPr>
          <p:cNvPr id="7" name="Google Shape;1055;p27">
            <a:extLst>
              <a:ext uri="{FF2B5EF4-FFF2-40B4-BE49-F238E27FC236}">
                <a16:creationId xmlns:a16="http://schemas.microsoft.com/office/drawing/2014/main" id="{4ECAF85B-81DE-2447-F7A9-3DBDCED35A74}"/>
              </a:ext>
            </a:extLst>
          </p:cNvPr>
          <p:cNvSpPr txBox="1">
            <a:spLocks/>
          </p:cNvSpPr>
          <p:nvPr/>
        </p:nvSpPr>
        <p:spPr>
          <a:xfrm>
            <a:off x="453148" y="113327"/>
            <a:ext cx="8690852" cy="25354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RPr/>
            </a:defPPr>
            <a:lvl1pPr algn="ctr">
              <a:buClr>
                <a:schemeClr val="dk1"/>
              </a:buClr>
              <a:buSzPts val="2400"/>
              <a:buFont typeface="Fira Sans Extra Condensed SemiBold"/>
              <a:buNone/>
              <a:defRPr sz="2400">
                <a:solidFill>
                  <a:schemeClr val="bg2">
                    <a:lumMod val="75000"/>
                  </a:schemeClr>
                </a:solidFill>
                <a:latin typeface="Fira Sans Extra Condensed SemiBold"/>
                <a:ea typeface="Fira Sans Extra Condensed SemiBold"/>
                <a:cs typeface="Fira Sans Extra Condensed SemiBold"/>
              </a:defRPr>
            </a:lvl1pPr>
            <a:lvl2pPr algn="ctr">
              <a:spcBef>
                <a:spcPts val="1600"/>
              </a:spcBef>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2pPr>
            <a:lvl3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3pPr>
            <a:lvl4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4pPr>
            <a:lvl5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5pPr>
            <a:lvl6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6pPr>
            <a:lvl7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7pPr>
            <a:lvl8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8pPr>
            <a:lvl9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9pPr>
          </a:lstStyle>
          <a:p>
            <a:r>
              <a:rPr lang="en-US" dirty="0">
                <a:solidFill>
                  <a:schemeClr val="bg2">
                    <a:lumMod val="50000"/>
                  </a:schemeClr>
                </a:solidFill>
              </a:rPr>
              <a:t>B. </a:t>
            </a:r>
            <a:r>
              <a:rPr lang="en-US" dirty="0" err="1">
                <a:solidFill>
                  <a:schemeClr val="bg2">
                    <a:lumMod val="50000"/>
                  </a:schemeClr>
                </a:solidFill>
              </a:rPr>
              <a:t>Générer</a:t>
            </a:r>
            <a:r>
              <a:rPr lang="en-US" dirty="0">
                <a:solidFill>
                  <a:schemeClr val="bg2">
                    <a:lumMod val="50000"/>
                  </a:schemeClr>
                </a:solidFill>
              </a:rPr>
              <a:t> du </a:t>
            </a:r>
            <a:r>
              <a:rPr lang="en-US" dirty="0" err="1">
                <a:solidFill>
                  <a:schemeClr val="bg2">
                    <a:lumMod val="50000"/>
                  </a:schemeClr>
                </a:solidFill>
              </a:rPr>
              <a:t>trafic</a:t>
            </a:r>
            <a:r>
              <a:rPr lang="en-US" dirty="0">
                <a:solidFill>
                  <a:schemeClr val="bg2">
                    <a:lumMod val="50000"/>
                  </a:schemeClr>
                </a:solidFill>
              </a:rPr>
              <a:t> d’un site internet </a:t>
            </a:r>
            <a:r>
              <a:rPr lang="en-US" dirty="0" err="1">
                <a:solidFill>
                  <a:schemeClr val="bg2">
                    <a:lumMod val="50000"/>
                  </a:schemeClr>
                </a:solidFill>
              </a:rPr>
              <a:t>vers</a:t>
            </a:r>
            <a:r>
              <a:rPr lang="en-US" dirty="0">
                <a:solidFill>
                  <a:schemeClr val="bg2">
                    <a:lumMod val="50000"/>
                  </a:schemeClr>
                </a:solidFill>
              </a:rPr>
              <a:t> les reseaux </a:t>
            </a:r>
            <a:r>
              <a:rPr lang="en-US" dirty="0" err="1">
                <a:solidFill>
                  <a:schemeClr val="bg2">
                    <a:lumMod val="50000"/>
                  </a:schemeClr>
                </a:solidFill>
              </a:rPr>
              <a:t>sociaux</a:t>
            </a:r>
            <a:endParaRPr lang="en-US" dirty="0">
              <a:solidFill>
                <a:schemeClr val="bg2">
                  <a:lumMod val="50000"/>
                </a:schemeClr>
              </a:solidFill>
            </a:endParaRPr>
          </a:p>
        </p:txBody>
      </p:sp>
      <p:sp>
        <p:nvSpPr>
          <p:cNvPr id="3" name="ZoneTexte 2">
            <a:extLst>
              <a:ext uri="{FF2B5EF4-FFF2-40B4-BE49-F238E27FC236}">
                <a16:creationId xmlns:a16="http://schemas.microsoft.com/office/drawing/2014/main" id="{FC04228D-4F98-FE1E-F180-24E2B541869E}"/>
              </a:ext>
            </a:extLst>
          </p:cNvPr>
          <p:cNvSpPr txBox="1"/>
          <p:nvPr/>
        </p:nvSpPr>
        <p:spPr>
          <a:xfrm>
            <a:off x="1258676" y="571959"/>
            <a:ext cx="6626647" cy="4154984"/>
          </a:xfrm>
          <a:prstGeom prst="rect">
            <a:avLst/>
          </a:prstGeom>
          <a:noFill/>
        </p:spPr>
        <p:txBody>
          <a:bodyPr wrap="square">
            <a:spAutoFit/>
          </a:bodyPr>
          <a:lstStyle/>
          <a:p>
            <a:pPr marL="171450" indent="-171450" algn="l">
              <a:buFont typeface="Wingdings" panose="05000000000000000000" pitchFamily="2" charset="2"/>
              <a:buChar char="v"/>
            </a:pPr>
            <a:r>
              <a:rPr lang="fr-FR" sz="1100" b="1" i="0" dirty="0">
                <a:solidFill>
                  <a:schemeClr val="bg2">
                    <a:lumMod val="75000"/>
                  </a:schemeClr>
                </a:solidFill>
                <a:effectLst/>
                <a:latin typeface="+mj-lt"/>
              </a:rPr>
              <a:t>Si nous analysons les mécanismes de génération de </a:t>
            </a:r>
            <a:r>
              <a:rPr lang="fr-FR" sz="1100" b="1" i="0" dirty="0" err="1">
                <a:solidFill>
                  <a:schemeClr val="bg2">
                    <a:lumMod val="75000"/>
                  </a:schemeClr>
                </a:solidFill>
                <a:effectLst/>
                <a:latin typeface="+mj-lt"/>
              </a:rPr>
              <a:t>traﬁc</a:t>
            </a:r>
            <a:r>
              <a:rPr lang="fr-FR" sz="1100" b="1" i="0" dirty="0">
                <a:solidFill>
                  <a:schemeClr val="bg2">
                    <a:lumMod val="75000"/>
                  </a:schemeClr>
                </a:solidFill>
                <a:effectLst/>
                <a:latin typeface="+mj-lt"/>
              </a:rPr>
              <a:t> en dehors du  référencement payant, les sites Internet demeurent des supports de communication essentiels pour les marques</a:t>
            </a:r>
          </a:p>
          <a:p>
            <a:pPr marL="171450" indent="-171450" algn="l">
              <a:buFont typeface="Wingdings" panose="05000000000000000000" pitchFamily="2" charset="2"/>
              <a:buChar char="v"/>
            </a:pPr>
            <a:endParaRPr lang="fr-FR" sz="1100" b="1" i="0" dirty="0">
              <a:solidFill>
                <a:schemeClr val="bg2">
                  <a:lumMod val="75000"/>
                </a:schemeClr>
              </a:solidFill>
              <a:effectLst/>
              <a:latin typeface="+mj-lt"/>
            </a:endParaRPr>
          </a:p>
          <a:p>
            <a:pPr marL="171450" indent="-171450" algn="l">
              <a:buFont typeface="Wingdings" panose="05000000000000000000" pitchFamily="2" charset="2"/>
              <a:buChar char="v"/>
            </a:pPr>
            <a:r>
              <a:rPr lang="fr-FR" sz="1100" b="1" dirty="0">
                <a:solidFill>
                  <a:schemeClr val="bg2">
                    <a:lumMod val="75000"/>
                  </a:schemeClr>
                </a:solidFill>
                <a:latin typeface="+mj-lt"/>
              </a:rPr>
              <a:t>I</a:t>
            </a:r>
            <a:r>
              <a:rPr lang="fr-FR" sz="1100" b="1" i="0" dirty="0">
                <a:solidFill>
                  <a:schemeClr val="bg2">
                    <a:lumMod val="75000"/>
                  </a:schemeClr>
                </a:solidFill>
                <a:effectLst/>
                <a:latin typeface="+mj-lt"/>
              </a:rPr>
              <a:t>ls ont l’avantage d’être des outils propriétaires (</a:t>
            </a:r>
            <a:r>
              <a:rPr lang="fr-FR" sz="1100" b="1" i="0" dirty="0" err="1">
                <a:solidFill>
                  <a:schemeClr val="bg2">
                    <a:lumMod val="75000"/>
                  </a:schemeClr>
                </a:solidFill>
                <a:effectLst/>
                <a:latin typeface="+mj-lt"/>
              </a:rPr>
              <a:t>owned</a:t>
            </a:r>
            <a:r>
              <a:rPr lang="fr-FR" sz="1100" b="1" i="0" dirty="0">
                <a:solidFill>
                  <a:schemeClr val="bg2">
                    <a:lumMod val="75000"/>
                  </a:schemeClr>
                </a:solidFill>
                <a:effectLst/>
                <a:latin typeface="+mj-lt"/>
              </a:rPr>
              <a:t> media) permettant de capitaliser sur l’image de marque tout en garantissant un contrôle des messages diffusés par l’entreprise elle-même</a:t>
            </a:r>
          </a:p>
          <a:p>
            <a:pPr marL="171450" indent="-171450" algn="l">
              <a:buFont typeface="Wingdings" panose="05000000000000000000" pitchFamily="2" charset="2"/>
              <a:buChar char="v"/>
            </a:pPr>
            <a:endParaRPr lang="fr-FR" sz="1100" b="1" i="0" dirty="0">
              <a:solidFill>
                <a:schemeClr val="bg2">
                  <a:lumMod val="75000"/>
                </a:schemeClr>
              </a:solidFill>
              <a:effectLst/>
              <a:latin typeface="+mj-lt"/>
            </a:endParaRPr>
          </a:p>
          <a:p>
            <a:pPr marL="171450" indent="-171450" algn="l">
              <a:buFont typeface="Wingdings" panose="05000000000000000000" pitchFamily="2" charset="2"/>
              <a:buChar char="v"/>
            </a:pPr>
            <a:r>
              <a:rPr lang="fr-FR" sz="1100" b="1" i="0" dirty="0">
                <a:solidFill>
                  <a:schemeClr val="bg2">
                    <a:lumMod val="75000"/>
                  </a:schemeClr>
                </a:solidFill>
                <a:effectLst/>
                <a:latin typeface="+mj-lt"/>
              </a:rPr>
              <a:t>Mis à part les sites d’e-commerce qui renouvellent leurs produits régulièrement, les sites Internet des marques (hors presse et média) demeurent, la plupart du temps, des vitrines qui </a:t>
            </a:r>
            <a:r>
              <a:rPr lang="fr-FR" sz="1100" b="1" i="0" dirty="0" err="1">
                <a:solidFill>
                  <a:schemeClr val="bg2">
                    <a:lumMod val="75000"/>
                  </a:schemeClr>
                </a:solidFill>
                <a:effectLst/>
                <a:latin typeface="+mj-lt"/>
              </a:rPr>
              <a:t>reﬂètent</a:t>
            </a:r>
            <a:r>
              <a:rPr lang="fr-FR" sz="1100" b="1" i="0" dirty="0">
                <a:solidFill>
                  <a:schemeClr val="bg2">
                    <a:lumMod val="75000"/>
                  </a:schemeClr>
                </a:solidFill>
                <a:effectLst/>
                <a:latin typeface="+mj-lt"/>
              </a:rPr>
              <a:t> la stratégie de communication décidée en amont</a:t>
            </a:r>
          </a:p>
          <a:p>
            <a:pPr marL="171450" indent="-171450" algn="l">
              <a:buFont typeface="Wingdings" panose="05000000000000000000" pitchFamily="2" charset="2"/>
              <a:buChar char="v"/>
            </a:pPr>
            <a:endParaRPr lang="fr-FR" sz="1100" b="1" i="0" dirty="0">
              <a:solidFill>
                <a:schemeClr val="bg2">
                  <a:lumMod val="75000"/>
                </a:schemeClr>
              </a:solidFill>
              <a:effectLst/>
              <a:latin typeface="+mj-lt"/>
            </a:endParaRPr>
          </a:p>
          <a:p>
            <a:pPr marL="171450" indent="-171450" algn="l">
              <a:buFont typeface="Wingdings" panose="05000000000000000000" pitchFamily="2" charset="2"/>
              <a:buChar char="v"/>
            </a:pPr>
            <a:r>
              <a:rPr lang="fr-FR" sz="1100" b="1" i="0" dirty="0">
                <a:solidFill>
                  <a:schemeClr val="bg2">
                    <a:lumMod val="75000"/>
                  </a:schemeClr>
                </a:solidFill>
                <a:effectLst/>
                <a:latin typeface="+mj-lt"/>
              </a:rPr>
              <a:t>Ils sont, en général, peu </a:t>
            </a:r>
            <a:r>
              <a:rPr lang="fr-FR" sz="1100" b="1" i="0" dirty="0" err="1">
                <a:solidFill>
                  <a:schemeClr val="bg2">
                    <a:lumMod val="75000"/>
                  </a:schemeClr>
                </a:solidFill>
                <a:effectLst/>
                <a:latin typeface="+mj-lt"/>
              </a:rPr>
              <a:t>modiﬁés</a:t>
            </a:r>
            <a:r>
              <a:rPr lang="fr-FR" sz="1100" b="1" i="0" dirty="0">
                <a:solidFill>
                  <a:schemeClr val="bg2">
                    <a:lumMod val="75000"/>
                  </a:schemeClr>
                </a:solidFill>
                <a:effectLst/>
                <a:latin typeface="+mj-lt"/>
              </a:rPr>
              <a:t>, les actualités de marque étant plutôt rares ; les utilisateurs ne reviennent pas régulièrement, sauf quand un besoin </a:t>
            </a:r>
            <a:r>
              <a:rPr lang="fr-FR" sz="1100" b="1" i="0" dirty="0" err="1">
                <a:solidFill>
                  <a:schemeClr val="bg2">
                    <a:lumMod val="75000"/>
                  </a:schemeClr>
                </a:solidFill>
                <a:effectLst/>
                <a:latin typeface="+mj-lt"/>
              </a:rPr>
              <a:t>spéciﬁque</a:t>
            </a:r>
            <a:r>
              <a:rPr lang="fr-FR" sz="1100" b="1" i="0" dirty="0">
                <a:solidFill>
                  <a:schemeClr val="bg2">
                    <a:lumMod val="75000"/>
                  </a:schemeClr>
                </a:solidFill>
                <a:effectLst/>
                <a:latin typeface="+mj-lt"/>
              </a:rPr>
              <a:t> survient ou que les sites possèdent un contenu interactif, comme une e-boutique ou une fonctionnalité utilitaire</a:t>
            </a:r>
          </a:p>
          <a:p>
            <a:pPr marL="171450" indent="-171450" algn="l">
              <a:buFont typeface="Wingdings" panose="05000000000000000000" pitchFamily="2" charset="2"/>
              <a:buChar char="v"/>
            </a:pPr>
            <a:endParaRPr lang="fr-FR" sz="1100" b="1" i="0" dirty="0">
              <a:solidFill>
                <a:schemeClr val="bg2">
                  <a:lumMod val="75000"/>
                </a:schemeClr>
              </a:solidFill>
              <a:effectLst/>
              <a:latin typeface="+mj-lt"/>
            </a:endParaRPr>
          </a:p>
          <a:p>
            <a:pPr marL="171450" indent="-171450" algn="l">
              <a:buFont typeface="Wingdings" panose="05000000000000000000" pitchFamily="2" charset="2"/>
              <a:buChar char="v"/>
            </a:pPr>
            <a:r>
              <a:rPr lang="fr-FR" sz="1100" b="1" i="0" dirty="0">
                <a:solidFill>
                  <a:schemeClr val="bg2">
                    <a:lumMod val="75000"/>
                  </a:schemeClr>
                </a:solidFill>
                <a:effectLst/>
                <a:latin typeface="+mj-lt"/>
              </a:rPr>
              <a:t>Si les internautes peuvent partager, sur les réseaux sociaux, le contenu présent sur les sites, ceux-ci ont souvent peu d’intérêt en eux-mêmes</a:t>
            </a:r>
          </a:p>
          <a:p>
            <a:pPr marL="171450" indent="-171450" algn="l">
              <a:buFont typeface="Wingdings" panose="05000000000000000000" pitchFamily="2" charset="2"/>
              <a:buChar char="v"/>
            </a:pPr>
            <a:endParaRPr lang="fr-FR" sz="1100" b="1" i="0" dirty="0">
              <a:solidFill>
                <a:schemeClr val="bg2">
                  <a:lumMod val="75000"/>
                </a:schemeClr>
              </a:solidFill>
              <a:effectLst/>
              <a:latin typeface="+mj-lt"/>
            </a:endParaRPr>
          </a:p>
          <a:p>
            <a:pPr marL="171450" indent="-171450" algn="l">
              <a:buFont typeface="Wingdings" panose="05000000000000000000" pitchFamily="2" charset="2"/>
              <a:buChar char="v"/>
            </a:pPr>
            <a:r>
              <a:rPr lang="fr-FR" sz="1100" b="1" i="0" dirty="0">
                <a:solidFill>
                  <a:schemeClr val="bg2">
                    <a:lumMod val="75000"/>
                  </a:schemeClr>
                </a:solidFill>
                <a:effectLst/>
                <a:latin typeface="+mj-lt"/>
              </a:rPr>
              <a:t>Les blogs permettent de générer du contenu « frais » qui sera diffusé vers les réseaux sociaux et ainsi boostera le référencement</a:t>
            </a:r>
          </a:p>
          <a:p>
            <a:pPr marL="171450" indent="-171450" algn="l">
              <a:buFont typeface="Wingdings" panose="05000000000000000000" pitchFamily="2" charset="2"/>
              <a:buChar char="v"/>
            </a:pPr>
            <a:endParaRPr lang="fr-FR" sz="1100" b="1" i="0" dirty="0">
              <a:solidFill>
                <a:schemeClr val="bg2">
                  <a:lumMod val="75000"/>
                </a:schemeClr>
              </a:solidFill>
              <a:effectLst/>
              <a:latin typeface="+mj-lt"/>
            </a:endParaRPr>
          </a:p>
          <a:p>
            <a:pPr marL="171450" indent="-171450" algn="l">
              <a:buFont typeface="Wingdings" panose="05000000000000000000" pitchFamily="2" charset="2"/>
              <a:buChar char="v"/>
            </a:pPr>
            <a:r>
              <a:rPr lang="fr-FR" sz="1100" b="1" i="0" dirty="0">
                <a:solidFill>
                  <a:schemeClr val="bg2">
                    <a:lumMod val="75000"/>
                  </a:schemeClr>
                </a:solidFill>
                <a:effectLst/>
                <a:latin typeface="+mj-lt"/>
              </a:rPr>
              <a:t>La plupart des blogs de marques relaient des actualités autour des produits, des partenariats ou du sponsoring, de l’événementiel, des articles de presse, des articles d’experts</a:t>
            </a:r>
          </a:p>
        </p:txBody>
      </p:sp>
    </p:spTree>
    <p:extLst>
      <p:ext uri="{BB962C8B-B14F-4D97-AF65-F5344CB8AC3E}">
        <p14:creationId xmlns:p14="http://schemas.microsoft.com/office/powerpoint/2010/main" val="372282265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Shape 1154"/>
        <p:cNvGrpSpPr/>
        <p:nvPr/>
      </p:nvGrpSpPr>
      <p:grpSpPr>
        <a:xfrm>
          <a:off x="0" y="0"/>
          <a:ext cx="0" cy="0"/>
          <a:chOff x="0" y="0"/>
          <a:chExt cx="0" cy="0"/>
        </a:xfrm>
      </p:grpSpPr>
      <p:sp>
        <p:nvSpPr>
          <p:cNvPr id="7" name="Google Shape;1055;p27">
            <a:extLst>
              <a:ext uri="{FF2B5EF4-FFF2-40B4-BE49-F238E27FC236}">
                <a16:creationId xmlns:a16="http://schemas.microsoft.com/office/drawing/2014/main" id="{4ECAF85B-81DE-2447-F7A9-3DBDCED35A74}"/>
              </a:ext>
            </a:extLst>
          </p:cNvPr>
          <p:cNvSpPr txBox="1">
            <a:spLocks/>
          </p:cNvSpPr>
          <p:nvPr/>
        </p:nvSpPr>
        <p:spPr>
          <a:xfrm>
            <a:off x="453148" y="454850"/>
            <a:ext cx="8690852" cy="25354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RPr/>
            </a:defPPr>
            <a:lvl1pPr algn="ctr">
              <a:buClr>
                <a:schemeClr val="dk1"/>
              </a:buClr>
              <a:buSzPts val="2400"/>
              <a:buFont typeface="Fira Sans Extra Condensed SemiBold"/>
              <a:buNone/>
              <a:defRPr sz="2400">
                <a:solidFill>
                  <a:schemeClr val="bg2">
                    <a:lumMod val="75000"/>
                  </a:schemeClr>
                </a:solidFill>
                <a:latin typeface="Fira Sans Extra Condensed SemiBold"/>
                <a:ea typeface="Fira Sans Extra Condensed SemiBold"/>
                <a:cs typeface="Fira Sans Extra Condensed SemiBold"/>
              </a:defRPr>
            </a:lvl1pPr>
            <a:lvl2pPr algn="ctr">
              <a:spcBef>
                <a:spcPts val="1600"/>
              </a:spcBef>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2pPr>
            <a:lvl3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3pPr>
            <a:lvl4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4pPr>
            <a:lvl5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5pPr>
            <a:lvl6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6pPr>
            <a:lvl7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7pPr>
            <a:lvl8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8pPr>
            <a:lvl9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9pPr>
          </a:lstStyle>
          <a:p>
            <a:r>
              <a:rPr lang="en-US" dirty="0">
                <a:solidFill>
                  <a:schemeClr val="bg2">
                    <a:lumMod val="50000"/>
                  </a:schemeClr>
                </a:solidFill>
              </a:rPr>
              <a:t>B. </a:t>
            </a:r>
            <a:r>
              <a:rPr lang="en-US" dirty="0" err="1">
                <a:solidFill>
                  <a:schemeClr val="bg2">
                    <a:lumMod val="50000"/>
                  </a:schemeClr>
                </a:solidFill>
              </a:rPr>
              <a:t>Générer</a:t>
            </a:r>
            <a:r>
              <a:rPr lang="en-US" dirty="0">
                <a:solidFill>
                  <a:schemeClr val="bg2">
                    <a:lumMod val="50000"/>
                  </a:schemeClr>
                </a:solidFill>
              </a:rPr>
              <a:t> du </a:t>
            </a:r>
            <a:r>
              <a:rPr lang="en-US" dirty="0" err="1">
                <a:solidFill>
                  <a:schemeClr val="bg2">
                    <a:lumMod val="50000"/>
                  </a:schemeClr>
                </a:solidFill>
              </a:rPr>
              <a:t>trafic</a:t>
            </a:r>
            <a:r>
              <a:rPr lang="en-US" dirty="0">
                <a:solidFill>
                  <a:schemeClr val="bg2">
                    <a:lumMod val="50000"/>
                  </a:schemeClr>
                </a:solidFill>
              </a:rPr>
              <a:t> d’un site internet </a:t>
            </a:r>
            <a:r>
              <a:rPr lang="en-US" dirty="0" err="1">
                <a:solidFill>
                  <a:schemeClr val="bg2">
                    <a:lumMod val="50000"/>
                  </a:schemeClr>
                </a:solidFill>
              </a:rPr>
              <a:t>vers</a:t>
            </a:r>
            <a:r>
              <a:rPr lang="en-US" dirty="0">
                <a:solidFill>
                  <a:schemeClr val="bg2">
                    <a:lumMod val="50000"/>
                  </a:schemeClr>
                </a:solidFill>
              </a:rPr>
              <a:t> les reseaux </a:t>
            </a:r>
            <a:r>
              <a:rPr lang="en-US" dirty="0" err="1">
                <a:solidFill>
                  <a:schemeClr val="bg2">
                    <a:lumMod val="50000"/>
                  </a:schemeClr>
                </a:solidFill>
              </a:rPr>
              <a:t>sociaux</a:t>
            </a:r>
            <a:endParaRPr lang="en-US" dirty="0">
              <a:solidFill>
                <a:schemeClr val="bg2">
                  <a:lumMod val="50000"/>
                </a:schemeClr>
              </a:solidFill>
            </a:endParaRPr>
          </a:p>
        </p:txBody>
      </p:sp>
      <p:sp>
        <p:nvSpPr>
          <p:cNvPr id="3" name="ZoneTexte 2">
            <a:extLst>
              <a:ext uri="{FF2B5EF4-FFF2-40B4-BE49-F238E27FC236}">
                <a16:creationId xmlns:a16="http://schemas.microsoft.com/office/drawing/2014/main" id="{FC04228D-4F98-FE1E-F180-24E2B541869E}"/>
              </a:ext>
            </a:extLst>
          </p:cNvPr>
          <p:cNvSpPr txBox="1"/>
          <p:nvPr/>
        </p:nvSpPr>
        <p:spPr>
          <a:xfrm>
            <a:off x="1258676" y="1144835"/>
            <a:ext cx="6626647" cy="3108543"/>
          </a:xfrm>
          <a:prstGeom prst="rect">
            <a:avLst/>
          </a:prstGeom>
          <a:noFill/>
        </p:spPr>
        <p:txBody>
          <a:bodyPr wrap="square">
            <a:spAutoFit/>
          </a:bodyPr>
          <a:lstStyle/>
          <a:p>
            <a:pPr marL="171450" indent="-171450" algn="l">
              <a:buFont typeface="Wingdings" panose="05000000000000000000" pitchFamily="2" charset="2"/>
              <a:buChar char="v"/>
            </a:pPr>
            <a:r>
              <a:rPr lang="fr-FR" b="1" i="0" dirty="0">
                <a:solidFill>
                  <a:schemeClr val="bg2">
                    <a:lumMod val="75000"/>
                  </a:schemeClr>
                </a:solidFill>
                <a:effectLst/>
                <a:latin typeface="+mj-lt"/>
              </a:rPr>
              <a:t>Pour générer du </a:t>
            </a:r>
            <a:r>
              <a:rPr lang="fr-FR" b="1" i="0" dirty="0" err="1">
                <a:solidFill>
                  <a:schemeClr val="bg2">
                    <a:lumMod val="75000"/>
                  </a:schemeClr>
                </a:solidFill>
                <a:effectLst/>
                <a:latin typeface="+mj-lt"/>
              </a:rPr>
              <a:t>traﬁc</a:t>
            </a:r>
            <a:r>
              <a:rPr lang="fr-FR" b="1" i="0" dirty="0">
                <a:solidFill>
                  <a:schemeClr val="bg2">
                    <a:lumMod val="75000"/>
                  </a:schemeClr>
                </a:solidFill>
                <a:effectLst/>
                <a:latin typeface="+mj-lt"/>
              </a:rPr>
              <a:t> depuis un site Web vers les réseaux sociaux, il ne faut pas oublier d’insérer des liens vers les présences sociales, idéalement sur toutes les pages, soit dans le header, soit dans le </a:t>
            </a:r>
            <a:r>
              <a:rPr lang="fr-FR" b="1" i="0" dirty="0" err="1">
                <a:solidFill>
                  <a:schemeClr val="bg2">
                    <a:lumMod val="75000"/>
                  </a:schemeClr>
                </a:solidFill>
                <a:effectLst/>
                <a:latin typeface="+mj-lt"/>
              </a:rPr>
              <a:t>footer</a:t>
            </a:r>
            <a:r>
              <a:rPr lang="fr-FR" b="1" i="0" dirty="0">
                <a:solidFill>
                  <a:schemeClr val="bg2">
                    <a:lumMod val="75000"/>
                  </a:schemeClr>
                </a:solidFill>
                <a:effectLst/>
                <a:latin typeface="+mj-lt"/>
              </a:rPr>
              <a:t>, avec les logos et les liens</a:t>
            </a:r>
          </a:p>
          <a:p>
            <a:pPr marL="171450" indent="-171450" algn="l">
              <a:buFont typeface="Wingdings" panose="05000000000000000000" pitchFamily="2" charset="2"/>
              <a:buChar char="v"/>
            </a:pPr>
            <a:endParaRPr lang="fr-FR" b="1" i="0" dirty="0">
              <a:solidFill>
                <a:schemeClr val="bg2">
                  <a:lumMod val="75000"/>
                </a:schemeClr>
              </a:solidFill>
              <a:effectLst/>
              <a:latin typeface="+mj-lt"/>
            </a:endParaRPr>
          </a:p>
          <a:p>
            <a:pPr marL="171450" indent="-171450" algn="l">
              <a:buFont typeface="Wingdings" panose="05000000000000000000" pitchFamily="2" charset="2"/>
              <a:buChar char="v"/>
            </a:pPr>
            <a:r>
              <a:rPr lang="fr-FR" b="1" i="0" dirty="0">
                <a:solidFill>
                  <a:schemeClr val="bg2">
                    <a:lumMod val="75000"/>
                  </a:schemeClr>
                </a:solidFill>
                <a:effectLst/>
                <a:latin typeface="+mj-lt"/>
              </a:rPr>
              <a:t>Lorsque l’internaute clique, ces liens redirigent vers les pages correspondantes. On peut également insérer directement le bouton « Like » de Facebook ou « Follow » de Twitter </a:t>
            </a:r>
            <a:r>
              <a:rPr lang="fr-FR" b="1" i="0" dirty="0" err="1">
                <a:solidFill>
                  <a:schemeClr val="bg2">
                    <a:lumMod val="75000"/>
                  </a:schemeClr>
                </a:solidFill>
                <a:effectLst/>
                <a:latin typeface="+mj-lt"/>
              </a:rPr>
              <a:t>aﬁn</a:t>
            </a:r>
            <a:r>
              <a:rPr lang="fr-FR" b="1" i="0" dirty="0">
                <a:solidFill>
                  <a:schemeClr val="bg2">
                    <a:lumMod val="75000"/>
                  </a:schemeClr>
                </a:solidFill>
                <a:effectLst/>
                <a:latin typeface="+mj-lt"/>
              </a:rPr>
              <a:t> que les visiteurs puissent rejoindre la communauté en un clic</a:t>
            </a:r>
          </a:p>
          <a:p>
            <a:pPr marL="171450" indent="-171450" algn="l">
              <a:buFont typeface="Wingdings" panose="05000000000000000000" pitchFamily="2" charset="2"/>
              <a:buChar char="v"/>
            </a:pPr>
            <a:endParaRPr lang="fr-FR" b="1" i="0" dirty="0">
              <a:solidFill>
                <a:schemeClr val="bg2">
                  <a:lumMod val="75000"/>
                </a:schemeClr>
              </a:solidFill>
              <a:effectLst/>
              <a:latin typeface="+mj-lt"/>
            </a:endParaRPr>
          </a:p>
          <a:p>
            <a:pPr marL="171450" indent="-171450" algn="l">
              <a:buFont typeface="Wingdings" panose="05000000000000000000" pitchFamily="2" charset="2"/>
              <a:buChar char="v"/>
            </a:pPr>
            <a:r>
              <a:rPr lang="fr-FR" b="1" i="0" dirty="0">
                <a:solidFill>
                  <a:schemeClr val="bg2">
                    <a:lumMod val="75000"/>
                  </a:schemeClr>
                </a:solidFill>
                <a:effectLst/>
                <a:latin typeface="+mj-lt"/>
              </a:rPr>
              <a:t>Chacun des différents réseaux sociaux propose une documentation exhaustive pour faciliter l’intégration de leurs boutons et de leurs fonctionnalités sur n’importe quel site Web</a:t>
            </a:r>
          </a:p>
          <a:p>
            <a:pPr algn="l"/>
            <a:endParaRPr lang="fr-FR" sz="1400" b="0" i="0" dirty="0">
              <a:solidFill>
                <a:srgbClr val="000000"/>
              </a:solidFill>
              <a:effectLst/>
              <a:latin typeface="fff"/>
            </a:endParaRPr>
          </a:p>
        </p:txBody>
      </p:sp>
    </p:spTree>
    <p:extLst>
      <p:ext uri="{BB962C8B-B14F-4D97-AF65-F5344CB8AC3E}">
        <p14:creationId xmlns:p14="http://schemas.microsoft.com/office/powerpoint/2010/main" val="2767405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54"/>
        <p:cNvGrpSpPr/>
        <p:nvPr/>
      </p:nvGrpSpPr>
      <p:grpSpPr>
        <a:xfrm>
          <a:off x="0" y="0"/>
          <a:ext cx="0" cy="0"/>
          <a:chOff x="0" y="0"/>
          <a:chExt cx="0" cy="0"/>
        </a:xfrm>
      </p:grpSpPr>
      <p:sp>
        <p:nvSpPr>
          <p:cNvPr id="7" name="Google Shape;1055;p27">
            <a:extLst>
              <a:ext uri="{FF2B5EF4-FFF2-40B4-BE49-F238E27FC236}">
                <a16:creationId xmlns:a16="http://schemas.microsoft.com/office/drawing/2014/main" id="{4ECAF85B-81DE-2447-F7A9-3DBDCED35A74}"/>
              </a:ext>
            </a:extLst>
          </p:cNvPr>
          <p:cNvSpPr txBox="1">
            <a:spLocks/>
          </p:cNvSpPr>
          <p:nvPr/>
        </p:nvSpPr>
        <p:spPr>
          <a:xfrm>
            <a:off x="453148" y="390256"/>
            <a:ext cx="8237700" cy="218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RPr/>
            </a:defPPr>
            <a:lvl1pPr algn="ctr">
              <a:buClr>
                <a:schemeClr val="dk1"/>
              </a:buClr>
              <a:buSzPts val="2400"/>
              <a:buFont typeface="Fira Sans Extra Condensed SemiBold"/>
              <a:buNone/>
              <a:defRPr sz="2400">
                <a:solidFill>
                  <a:schemeClr val="bg2">
                    <a:lumMod val="75000"/>
                  </a:schemeClr>
                </a:solidFill>
                <a:latin typeface="Fira Sans Extra Condensed SemiBold"/>
                <a:ea typeface="Fira Sans Extra Condensed SemiBold"/>
                <a:cs typeface="Fira Sans Extra Condensed SemiBold"/>
              </a:defRPr>
            </a:lvl1pPr>
            <a:lvl2pPr algn="ctr">
              <a:spcBef>
                <a:spcPts val="1600"/>
              </a:spcBef>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2pPr>
            <a:lvl3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3pPr>
            <a:lvl4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4pPr>
            <a:lvl5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5pPr>
            <a:lvl6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6pPr>
            <a:lvl7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7pPr>
            <a:lvl8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8pPr>
            <a:lvl9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9pPr>
          </a:lstStyle>
          <a:p>
            <a:r>
              <a:rPr lang="en-US" sz="2800" dirty="0" err="1">
                <a:solidFill>
                  <a:schemeClr val="bg2">
                    <a:lumMod val="50000"/>
                  </a:schemeClr>
                </a:solidFill>
              </a:rPr>
              <a:t>Vues</a:t>
            </a:r>
            <a:r>
              <a:rPr lang="en-US" sz="2800" dirty="0">
                <a:solidFill>
                  <a:schemeClr val="bg2">
                    <a:lumMod val="50000"/>
                  </a:schemeClr>
                </a:solidFill>
              </a:rPr>
              <a:t> des </a:t>
            </a:r>
            <a:r>
              <a:rPr lang="en-US" sz="2800" dirty="0" err="1">
                <a:solidFill>
                  <a:schemeClr val="bg2">
                    <a:lumMod val="50000"/>
                  </a:schemeClr>
                </a:solidFill>
              </a:rPr>
              <a:t>vidéos</a:t>
            </a:r>
            <a:r>
              <a:rPr lang="en-US" sz="2800" dirty="0">
                <a:solidFill>
                  <a:schemeClr val="bg2">
                    <a:lumMod val="50000"/>
                  </a:schemeClr>
                </a:solidFill>
              </a:rPr>
              <a:t> </a:t>
            </a:r>
          </a:p>
        </p:txBody>
      </p:sp>
      <p:sp>
        <p:nvSpPr>
          <p:cNvPr id="3" name="ZoneTexte 2">
            <a:extLst>
              <a:ext uri="{FF2B5EF4-FFF2-40B4-BE49-F238E27FC236}">
                <a16:creationId xmlns:a16="http://schemas.microsoft.com/office/drawing/2014/main" id="{FC04228D-4F98-FE1E-F180-24E2B541869E}"/>
              </a:ext>
            </a:extLst>
          </p:cNvPr>
          <p:cNvSpPr txBox="1"/>
          <p:nvPr/>
        </p:nvSpPr>
        <p:spPr>
          <a:xfrm>
            <a:off x="883858" y="1265485"/>
            <a:ext cx="7376279" cy="1815882"/>
          </a:xfrm>
          <a:prstGeom prst="rect">
            <a:avLst/>
          </a:prstGeom>
          <a:noFill/>
        </p:spPr>
        <p:txBody>
          <a:bodyPr wrap="square">
            <a:spAutoFit/>
          </a:bodyPr>
          <a:lstStyle/>
          <a:p>
            <a:pPr algn="l"/>
            <a:r>
              <a:rPr lang="fr-FR" b="1" i="0" dirty="0">
                <a:solidFill>
                  <a:schemeClr val="bg2">
                    <a:lumMod val="75000"/>
                  </a:schemeClr>
                </a:solidFill>
                <a:effectLst/>
                <a:latin typeface="+mj-lt"/>
              </a:rPr>
              <a:t>Si vous créez des vidéos, vous devez savoir combien de personnes les regardent</a:t>
            </a:r>
          </a:p>
          <a:p>
            <a:pPr algn="l"/>
            <a:endParaRPr lang="fr-FR" b="1" dirty="0">
              <a:solidFill>
                <a:schemeClr val="bg2">
                  <a:lumMod val="75000"/>
                </a:schemeClr>
              </a:solidFill>
              <a:latin typeface="+mj-lt"/>
            </a:endParaRPr>
          </a:p>
          <a:p>
            <a:pPr algn="l"/>
            <a:r>
              <a:rPr lang="fr-FR" b="1" i="0" dirty="0">
                <a:solidFill>
                  <a:schemeClr val="bg2">
                    <a:lumMod val="75000"/>
                  </a:schemeClr>
                </a:solidFill>
                <a:effectLst/>
                <a:latin typeface="+mj-lt"/>
              </a:rPr>
              <a:t>Chaque réseau social fixe ses propres critères pour </a:t>
            </a:r>
            <a:r>
              <a:rPr lang="fr-FR" b="1" dirty="0">
                <a:solidFill>
                  <a:schemeClr val="bg2">
                    <a:lumMod val="75000"/>
                  </a:schemeClr>
                </a:solidFill>
                <a:latin typeface="+mj-lt"/>
              </a:rPr>
              <a:t>définir ce qui constitue une « vue » </a:t>
            </a:r>
            <a:r>
              <a:rPr lang="fr-FR" b="1" i="0" dirty="0">
                <a:solidFill>
                  <a:schemeClr val="bg2">
                    <a:lumMod val="75000"/>
                  </a:schemeClr>
                </a:solidFill>
                <a:effectLst/>
                <a:latin typeface="+mj-lt"/>
              </a:rPr>
              <a:t>mais généralement, un visionnage de quelques secondes suffit pour être dans les clous</a:t>
            </a:r>
          </a:p>
          <a:p>
            <a:pPr algn="l"/>
            <a:endParaRPr lang="fr-FR" b="1" i="0" dirty="0">
              <a:solidFill>
                <a:schemeClr val="bg2">
                  <a:lumMod val="75000"/>
                </a:schemeClr>
              </a:solidFill>
              <a:effectLst/>
              <a:latin typeface="+mj-lt"/>
            </a:endParaRPr>
          </a:p>
          <a:p>
            <a:pPr algn="l"/>
            <a:r>
              <a:rPr lang="fr-FR" b="1" dirty="0">
                <a:solidFill>
                  <a:schemeClr val="bg2">
                    <a:lumMod val="75000"/>
                  </a:schemeClr>
                </a:solidFill>
                <a:latin typeface="+mj-lt"/>
              </a:rPr>
              <a:t>L</a:t>
            </a:r>
            <a:r>
              <a:rPr lang="fr-FR" b="1" i="0" dirty="0">
                <a:solidFill>
                  <a:schemeClr val="bg2">
                    <a:lumMod val="75000"/>
                  </a:schemeClr>
                </a:solidFill>
                <a:effectLst/>
                <a:latin typeface="+mj-lt"/>
              </a:rPr>
              <a:t>es vues des vidéos forment un moyen efficace et simple pour savoir combien de personnes ont vu au moins le début de votre vidéo</a:t>
            </a:r>
          </a:p>
        </p:txBody>
      </p:sp>
      <p:sp>
        <p:nvSpPr>
          <p:cNvPr id="2" name="ZoneTexte 1">
            <a:extLst>
              <a:ext uri="{FF2B5EF4-FFF2-40B4-BE49-F238E27FC236}">
                <a16:creationId xmlns:a16="http://schemas.microsoft.com/office/drawing/2014/main" id="{D0DE9BDE-A1AD-2E8A-5ECB-374E7C2BACF1}"/>
              </a:ext>
            </a:extLst>
          </p:cNvPr>
          <p:cNvSpPr txBox="1"/>
          <p:nvPr/>
        </p:nvSpPr>
        <p:spPr>
          <a:xfrm>
            <a:off x="883858" y="4343956"/>
            <a:ext cx="1724259" cy="276999"/>
          </a:xfrm>
          <a:prstGeom prst="rect">
            <a:avLst/>
          </a:prstGeom>
          <a:noFill/>
        </p:spPr>
        <p:txBody>
          <a:bodyPr wrap="square">
            <a:spAutoFit/>
          </a:bodyPr>
          <a:lstStyle/>
          <a:p>
            <a:pPr algn="l"/>
            <a:r>
              <a:rPr lang="fr-FR" sz="1200" b="1" i="1" dirty="0">
                <a:solidFill>
                  <a:schemeClr val="bg2">
                    <a:lumMod val="50000"/>
                  </a:schemeClr>
                </a:solidFill>
                <a:effectLst/>
                <a:latin typeface="+mj-lt"/>
              </a:rPr>
              <a:t>Source : </a:t>
            </a:r>
            <a:r>
              <a:rPr lang="fr-FR" sz="1200" b="1" i="1" dirty="0" err="1">
                <a:solidFill>
                  <a:schemeClr val="bg2">
                    <a:lumMod val="50000"/>
                  </a:schemeClr>
                </a:solidFill>
                <a:effectLst/>
                <a:latin typeface="+mj-lt"/>
              </a:rPr>
              <a:t>Hootsuite</a:t>
            </a:r>
            <a:endParaRPr lang="fr-FR" sz="1200" b="1" i="1" dirty="0">
              <a:solidFill>
                <a:schemeClr val="bg2">
                  <a:lumMod val="50000"/>
                </a:schemeClr>
              </a:solidFill>
              <a:effectLst/>
              <a:latin typeface="+mj-lt"/>
            </a:endParaRPr>
          </a:p>
        </p:txBody>
      </p:sp>
    </p:spTree>
    <p:extLst>
      <p:ext uri="{BB962C8B-B14F-4D97-AF65-F5344CB8AC3E}">
        <p14:creationId xmlns:p14="http://schemas.microsoft.com/office/powerpoint/2010/main" val="1592492766"/>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Shape 1154"/>
        <p:cNvGrpSpPr/>
        <p:nvPr/>
      </p:nvGrpSpPr>
      <p:grpSpPr>
        <a:xfrm>
          <a:off x="0" y="0"/>
          <a:ext cx="0" cy="0"/>
          <a:chOff x="0" y="0"/>
          <a:chExt cx="0" cy="0"/>
        </a:xfrm>
      </p:grpSpPr>
      <p:sp>
        <p:nvSpPr>
          <p:cNvPr id="7" name="Google Shape;1055;p27">
            <a:extLst>
              <a:ext uri="{FF2B5EF4-FFF2-40B4-BE49-F238E27FC236}">
                <a16:creationId xmlns:a16="http://schemas.microsoft.com/office/drawing/2014/main" id="{4ECAF85B-81DE-2447-F7A9-3DBDCED35A74}"/>
              </a:ext>
            </a:extLst>
          </p:cNvPr>
          <p:cNvSpPr txBox="1">
            <a:spLocks/>
          </p:cNvSpPr>
          <p:nvPr/>
        </p:nvSpPr>
        <p:spPr>
          <a:xfrm>
            <a:off x="453148" y="289597"/>
            <a:ext cx="8690852" cy="25354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RPr/>
            </a:defPPr>
            <a:lvl1pPr algn="ctr">
              <a:buClr>
                <a:schemeClr val="dk1"/>
              </a:buClr>
              <a:buSzPts val="2400"/>
              <a:buFont typeface="Fira Sans Extra Condensed SemiBold"/>
              <a:buNone/>
              <a:defRPr sz="2400">
                <a:solidFill>
                  <a:schemeClr val="bg2">
                    <a:lumMod val="75000"/>
                  </a:schemeClr>
                </a:solidFill>
                <a:latin typeface="Fira Sans Extra Condensed SemiBold"/>
                <a:ea typeface="Fira Sans Extra Condensed SemiBold"/>
                <a:cs typeface="Fira Sans Extra Condensed SemiBold"/>
              </a:defRPr>
            </a:lvl1pPr>
            <a:lvl2pPr algn="ctr">
              <a:spcBef>
                <a:spcPts val="1600"/>
              </a:spcBef>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2pPr>
            <a:lvl3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3pPr>
            <a:lvl4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4pPr>
            <a:lvl5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5pPr>
            <a:lvl6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6pPr>
            <a:lvl7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7pPr>
            <a:lvl8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8pPr>
            <a:lvl9pPr algn="ctr">
              <a:buClr>
                <a:schemeClr val="dk1"/>
              </a:buClr>
              <a:buSzPts val="2400"/>
              <a:buFont typeface="Fira Sans Extra Condensed SemiBold"/>
              <a:buNone/>
              <a:defRPr sz="2400">
                <a:solidFill>
                  <a:schemeClr val="dk1"/>
                </a:solidFill>
                <a:latin typeface="Fira Sans Extra Condensed SemiBold"/>
                <a:ea typeface="Fira Sans Extra Condensed SemiBold"/>
                <a:cs typeface="Fira Sans Extra Condensed SemiBold"/>
              </a:defRPr>
            </a:lvl9pPr>
          </a:lstStyle>
          <a:p>
            <a:r>
              <a:rPr lang="en-US" dirty="0">
                <a:solidFill>
                  <a:schemeClr val="bg2">
                    <a:lumMod val="50000"/>
                  </a:schemeClr>
                </a:solidFill>
              </a:rPr>
              <a:t>C. </a:t>
            </a:r>
            <a:r>
              <a:rPr lang="en-US" dirty="0" err="1">
                <a:solidFill>
                  <a:schemeClr val="bg2">
                    <a:lumMod val="50000"/>
                  </a:schemeClr>
                </a:solidFill>
              </a:rPr>
              <a:t>Générer</a:t>
            </a:r>
            <a:r>
              <a:rPr lang="en-US" dirty="0">
                <a:solidFill>
                  <a:schemeClr val="bg2">
                    <a:lumMod val="50000"/>
                  </a:schemeClr>
                </a:solidFill>
              </a:rPr>
              <a:t> du </a:t>
            </a:r>
            <a:r>
              <a:rPr lang="en-US" dirty="0" err="1">
                <a:solidFill>
                  <a:schemeClr val="bg2">
                    <a:lumMod val="50000"/>
                  </a:schemeClr>
                </a:solidFill>
              </a:rPr>
              <a:t>trafic</a:t>
            </a:r>
            <a:r>
              <a:rPr lang="en-US" dirty="0">
                <a:solidFill>
                  <a:schemeClr val="bg2">
                    <a:lumMod val="50000"/>
                  </a:schemeClr>
                </a:solidFill>
              </a:rPr>
              <a:t> des reseaux </a:t>
            </a:r>
            <a:r>
              <a:rPr lang="en-US" dirty="0" err="1">
                <a:solidFill>
                  <a:schemeClr val="bg2">
                    <a:lumMod val="50000"/>
                  </a:schemeClr>
                </a:solidFill>
              </a:rPr>
              <a:t>sociaux</a:t>
            </a:r>
            <a:r>
              <a:rPr lang="en-US" dirty="0">
                <a:solidFill>
                  <a:schemeClr val="bg2">
                    <a:lumMod val="50000"/>
                  </a:schemeClr>
                </a:solidFill>
              </a:rPr>
              <a:t> </a:t>
            </a:r>
            <a:r>
              <a:rPr lang="en-US" dirty="0" err="1">
                <a:solidFill>
                  <a:schemeClr val="bg2">
                    <a:lumMod val="50000"/>
                  </a:schemeClr>
                </a:solidFill>
              </a:rPr>
              <a:t>vers</a:t>
            </a:r>
            <a:r>
              <a:rPr lang="en-US" dirty="0">
                <a:solidFill>
                  <a:schemeClr val="bg2">
                    <a:lumMod val="50000"/>
                  </a:schemeClr>
                </a:solidFill>
              </a:rPr>
              <a:t> un site internet</a:t>
            </a:r>
          </a:p>
        </p:txBody>
      </p:sp>
      <p:sp>
        <p:nvSpPr>
          <p:cNvPr id="3" name="ZoneTexte 2">
            <a:extLst>
              <a:ext uri="{FF2B5EF4-FFF2-40B4-BE49-F238E27FC236}">
                <a16:creationId xmlns:a16="http://schemas.microsoft.com/office/drawing/2014/main" id="{FC04228D-4F98-FE1E-F180-24E2B541869E}"/>
              </a:ext>
            </a:extLst>
          </p:cNvPr>
          <p:cNvSpPr txBox="1"/>
          <p:nvPr/>
        </p:nvSpPr>
        <p:spPr>
          <a:xfrm>
            <a:off x="1258676" y="847379"/>
            <a:ext cx="6626647" cy="3831818"/>
          </a:xfrm>
          <a:prstGeom prst="rect">
            <a:avLst/>
          </a:prstGeom>
          <a:noFill/>
        </p:spPr>
        <p:txBody>
          <a:bodyPr wrap="square">
            <a:spAutoFit/>
          </a:bodyPr>
          <a:lstStyle/>
          <a:p>
            <a:pPr marL="171450" indent="-171450" algn="l">
              <a:buFont typeface="Wingdings" panose="05000000000000000000" pitchFamily="2" charset="2"/>
              <a:buChar char="v"/>
            </a:pPr>
            <a:r>
              <a:rPr lang="fr-FR" sz="1200" b="1" i="0" dirty="0">
                <a:solidFill>
                  <a:schemeClr val="bg2">
                    <a:lumMod val="75000"/>
                  </a:schemeClr>
                </a:solidFill>
                <a:effectLst/>
                <a:latin typeface="+mj-lt"/>
              </a:rPr>
              <a:t>S</a:t>
            </a:r>
            <a:r>
              <a:rPr lang="fr-FR" sz="1100" b="1" i="0" dirty="0">
                <a:solidFill>
                  <a:schemeClr val="bg2">
                    <a:lumMod val="75000"/>
                  </a:schemeClr>
                </a:solidFill>
                <a:effectLst/>
                <a:latin typeface="+mj-lt"/>
              </a:rPr>
              <a:t>ur les médias sociaux, tout d’abord, il est indispensable de renseigner l’adresse du site Web </a:t>
            </a:r>
            <a:r>
              <a:rPr lang="fr-FR" sz="1100" b="1" i="0" dirty="0" err="1">
                <a:solidFill>
                  <a:schemeClr val="bg2">
                    <a:lumMod val="75000"/>
                  </a:schemeClr>
                </a:solidFill>
                <a:effectLst/>
                <a:latin typeface="+mj-lt"/>
              </a:rPr>
              <a:t>ofﬁciel</a:t>
            </a:r>
            <a:r>
              <a:rPr lang="fr-FR" sz="1100" b="1" i="0" dirty="0">
                <a:solidFill>
                  <a:schemeClr val="bg2">
                    <a:lumMod val="75000"/>
                  </a:schemeClr>
                </a:solidFill>
                <a:effectLst/>
                <a:latin typeface="+mj-lt"/>
              </a:rPr>
              <a:t> de l’entreprise dans la description principale de chaque page/compte </a:t>
            </a:r>
            <a:r>
              <a:rPr lang="fr-FR" sz="1100" b="1" i="0" dirty="0" err="1">
                <a:solidFill>
                  <a:schemeClr val="bg2">
                    <a:lumMod val="75000"/>
                  </a:schemeClr>
                </a:solidFill>
                <a:effectLst/>
                <a:latin typeface="+mj-lt"/>
              </a:rPr>
              <a:t>ofﬁciel</a:t>
            </a:r>
            <a:r>
              <a:rPr lang="fr-FR" sz="1100" b="1" i="0" dirty="0">
                <a:solidFill>
                  <a:schemeClr val="bg2">
                    <a:lumMod val="75000"/>
                  </a:schemeClr>
                </a:solidFill>
                <a:effectLst/>
                <a:latin typeface="+mj-lt"/>
              </a:rPr>
              <a:t>, </a:t>
            </a:r>
            <a:r>
              <a:rPr lang="fr-FR" sz="1100" b="1" i="0" dirty="0" err="1">
                <a:solidFill>
                  <a:schemeClr val="bg2">
                    <a:lumMod val="75000"/>
                  </a:schemeClr>
                </a:solidFill>
                <a:effectLst/>
                <a:latin typeface="+mj-lt"/>
              </a:rPr>
              <a:t>aﬁn</a:t>
            </a:r>
            <a:r>
              <a:rPr lang="fr-FR" sz="1100" b="1" i="0" dirty="0">
                <a:solidFill>
                  <a:schemeClr val="bg2">
                    <a:lumMod val="75000"/>
                  </a:schemeClr>
                </a:solidFill>
                <a:effectLst/>
                <a:latin typeface="+mj-lt"/>
              </a:rPr>
              <a:t> de renvoyer facilement les utilisateurs des réseaux sociaux vers le site</a:t>
            </a:r>
          </a:p>
          <a:p>
            <a:pPr marL="171450" indent="-171450" algn="l">
              <a:buFont typeface="Wingdings" panose="05000000000000000000" pitchFamily="2" charset="2"/>
              <a:buChar char="v"/>
            </a:pPr>
            <a:endParaRPr lang="fr-FR" sz="1100" b="1" i="0" dirty="0">
              <a:solidFill>
                <a:schemeClr val="bg2">
                  <a:lumMod val="75000"/>
                </a:schemeClr>
              </a:solidFill>
              <a:effectLst/>
              <a:latin typeface="+mj-lt"/>
            </a:endParaRPr>
          </a:p>
          <a:p>
            <a:pPr marL="171450" indent="-171450" algn="l">
              <a:buFont typeface="Wingdings" panose="05000000000000000000" pitchFamily="2" charset="2"/>
              <a:buChar char="v"/>
            </a:pPr>
            <a:r>
              <a:rPr lang="fr-FR" sz="1100" b="1" i="0" dirty="0">
                <a:solidFill>
                  <a:schemeClr val="bg2">
                    <a:lumMod val="75000"/>
                  </a:schemeClr>
                </a:solidFill>
                <a:effectLst/>
                <a:latin typeface="+mj-lt"/>
              </a:rPr>
              <a:t>Ensuite, l’animation régulière des plateformes sociales va permettre de rediriger les internautes vers le site Web</a:t>
            </a:r>
          </a:p>
          <a:p>
            <a:pPr marL="171450" indent="-171450" algn="l">
              <a:buFont typeface="Wingdings" panose="05000000000000000000" pitchFamily="2" charset="2"/>
              <a:buChar char="v"/>
            </a:pPr>
            <a:endParaRPr lang="fr-FR" sz="1100" b="1" i="0" dirty="0">
              <a:solidFill>
                <a:schemeClr val="bg2">
                  <a:lumMod val="75000"/>
                </a:schemeClr>
              </a:solidFill>
              <a:effectLst/>
              <a:latin typeface="+mj-lt"/>
            </a:endParaRPr>
          </a:p>
          <a:p>
            <a:pPr marL="171450" indent="-171450" algn="l">
              <a:buFont typeface="Wingdings" panose="05000000000000000000" pitchFamily="2" charset="2"/>
              <a:buChar char="v"/>
            </a:pPr>
            <a:r>
              <a:rPr lang="fr-FR" sz="1100" b="1" i="0" dirty="0">
                <a:solidFill>
                  <a:schemeClr val="bg2">
                    <a:lumMod val="75000"/>
                  </a:schemeClr>
                </a:solidFill>
                <a:effectLst/>
                <a:latin typeface="+mj-lt"/>
              </a:rPr>
              <a:t> Au moment de publier des actualités et des contenus sur ses différentes présences sociales, il est conseillé d’inclure le plus souvent possible un lien vers le site Web de la marque, vers la </a:t>
            </a:r>
            <a:r>
              <a:rPr lang="fr-FR" sz="1100" b="1" i="0" dirty="0" err="1">
                <a:solidFill>
                  <a:schemeClr val="bg2">
                    <a:lumMod val="75000"/>
                  </a:schemeClr>
                </a:solidFill>
                <a:effectLst/>
                <a:latin typeface="+mj-lt"/>
              </a:rPr>
              <a:t>ﬁche</a:t>
            </a:r>
            <a:r>
              <a:rPr lang="fr-FR" sz="1100" b="1" i="0" dirty="0">
                <a:solidFill>
                  <a:schemeClr val="bg2">
                    <a:lumMod val="75000"/>
                  </a:schemeClr>
                </a:solidFill>
                <a:effectLst/>
                <a:latin typeface="+mj-lt"/>
              </a:rPr>
              <a:t> du produit concerné, vers une actualité plus détaillée, vers tout autre contenu hébergé sur le site Web, plus complet que les médias sociaux dont le contenu est, de fait, succinct</a:t>
            </a:r>
          </a:p>
          <a:p>
            <a:pPr marL="171450" indent="-171450" algn="l">
              <a:buFont typeface="Wingdings" panose="05000000000000000000" pitchFamily="2" charset="2"/>
              <a:buChar char="v"/>
            </a:pPr>
            <a:endParaRPr lang="fr-FR" sz="1100" b="1" i="0" dirty="0">
              <a:solidFill>
                <a:schemeClr val="bg2">
                  <a:lumMod val="75000"/>
                </a:schemeClr>
              </a:solidFill>
              <a:effectLst/>
              <a:latin typeface="+mj-lt"/>
            </a:endParaRPr>
          </a:p>
          <a:p>
            <a:pPr marL="171450" indent="-171450" algn="l">
              <a:buFont typeface="Wingdings" panose="05000000000000000000" pitchFamily="2" charset="2"/>
              <a:buChar char="v"/>
            </a:pPr>
            <a:r>
              <a:rPr lang="fr-FR" sz="1100" b="1" i="0" dirty="0">
                <a:solidFill>
                  <a:schemeClr val="bg2">
                    <a:lumMod val="75000"/>
                  </a:schemeClr>
                </a:solidFill>
                <a:effectLst/>
                <a:latin typeface="+mj-lt"/>
              </a:rPr>
              <a:t>Dans l’idéal, il faut inciter la communauté à se rendre sur le site Web </a:t>
            </a:r>
            <a:r>
              <a:rPr lang="fr-FR" sz="1100" b="1" i="0" dirty="0" err="1">
                <a:solidFill>
                  <a:schemeClr val="bg2">
                    <a:lumMod val="75000"/>
                  </a:schemeClr>
                </a:solidFill>
                <a:effectLst/>
                <a:latin typeface="+mj-lt"/>
              </a:rPr>
              <a:t>ofﬁciel</a:t>
            </a:r>
            <a:r>
              <a:rPr lang="fr-FR" sz="1100" b="1" i="0" dirty="0">
                <a:solidFill>
                  <a:schemeClr val="bg2">
                    <a:lumMod val="75000"/>
                  </a:schemeClr>
                </a:solidFill>
                <a:effectLst/>
                <a:latin typeface="+mj-lt"/>
              </a:rPr>
              <a:t>, </a:t>
            </a:r>
            <a:r>
              <a:rPr lang="fr-FR" sz="1100" b="1" i="0" dirty="0" err="1">
                <a:solidFill>
                  <a:schemeClr val="bg2">
                    <a:lumMod val="75000"/>
                  </a:schemeClr>
                </a:solidFill>
                <a:effectLst/>
                <a:latin typeface="+mj-lt"/>
              </a:rPr>
              <a:t>aﬁn</a:t>
            </a:r>
            <a:r>
              <a:rPr lang="fr-FR" sz="1100" b="1" i="0" dirty="0">
                <a:solidFill>
                  <a:schemeClr val="bg2">
                    <a:lumMod val="75000"/>
                  </a:schemeClr>
                </a:solidFill>
                <a:effectLst/>
                <a:latin typeface="+mj-lt"/>
              </a:rPr>
              <a:t> de tenter de convertir ces prospects en clients et d’augmenter le taux de transformation</a:t>
            </a:r>
          </a:p>
          <a:p>
            <a:pPr marL="171450" indent="-171450" algn="l">
              <a:buFont typeface="Wingdings" panose="05000000000000000000" pitchFamily="2" charset="2"/>
              <a:buChar char="v"/>
            </a:pPr>
            <a:endParaRPr lang="fr-FR" sz="1100" b="1" i="0" dirty="0">
              <a:solidFill>
                <a:schemeClr val="bg2">
                  <a:lumMod val="75000"/>
                </a:schemeClr>
              </a:solidFill>
              <a:effectLst/>
              <a:latin typeface="+mj-lt"/>
            </a:endParaRPr>
          </a:p>
          <a:p>
            <a:pPr marL="171450" indent="-171450" algn="l">
              <a:buFont typeface="Wingdings" panose="05000000000000000000" pitchFamily="2" charset="2"/>
              <a:buChar char="v"/>
            </a:pPr>
            <a:r>
              <a:rPr lang="fr-FR" sz="1100" b="1" i="0" dirty="0">
                <a:solidFill>
                  <a:schemeClr val="bg2">
                    <a:lumMod val="75000"/>
                  </a:schemeClr>
                </a:solidFill>
                <a:effectLst/>
                <a:latin typeface="+mj-lt"/>
              </a:rPr>
              <a:t>L’objectif est d’attirer les fans et des abonnés de ces plateformes sociales grâce à un contenu intéressant, une accroche commerciale attirante, une incitation à cliquer, pour que les internautes trouvent un réel intérêt à se rendre sur le site Web</a:t>
            </a:r>
          </a:p>
          <a:p>
            <a:pPr marL="171450" indent="-171450" algn="l">
              <a:buFont typeface="Wingdings" panose="05000000000000000000" pitchFamily="2" charset="2"/>
              <a:buChar char="v"/>
            </a:pPr>
            <a:endParaRPr lang="fr-FR" sz="1100" b="1" i="0" dirty="0">
              <a:solidFill>
                <a:schemeClr val="bg2">
                  <a:lumMod val="75000"/>
                </a:schemeClr>
              </a:solidFill>
              <a:effectLst/>
              <a:latin typeface="+mj-lt"/>
            </a:endParaRPr>
          </a:p>
          <a:p>
            <a:pPr marL="171450" indent="-171450" algn="l">
              <a:buFont typeface="Wingdings" panose="05000000000000000000" pitchFamily="2" charset="2"/>
              <a:buChar char="v"/>
            </a:pPr>
            <a:r>
              <a:rPr lang="fr-FR" sz="1100" b="1" i="0" dirty="0">
                <a:solidFill>
                  <a:schemeClr val="bg2">
                    <a:lumMod val="75000"/>
                  </a:schemeClr>
                </a:solidFill>
                <a:effectLst/>
                <a:latin typeface="+mj-lt"/>
              </a:rPr>
              <a:t>Plus les incitations aux clics sont pertinentes, régulières, non agressives, amusantes, intéressantes, ludiques, plus les clics seront nombreux et plus le </a:t>
            </a:r>
            <a:r>
              <a:rPr lang="fr-FR" sz="1100" b="1" i="0" dirty="0" err="1">
                <a:solidFill>
                  <a:schemeClr val="bg2">
                    <a:lumMod val="75000"/>
                  </a:schemeClr>
                </a:solidFill>
                <a:effectLst/>
                <a:latin typeface="+mj-lt"/>
              </a:rPr>
              <a:t>traﬁc</a:t>
            </a:r>
            <a:r>
              <a:rPr lang="fr-FR" sz="1100" b="1" i="0" dirty="0">
                <a:solidFill>
                  <a:schemeClr val="bg2">
                    <a:lumMod val="75000"/>
                  </a:schemeClr>
                </a:solidFill>
                <a:effectLst/>
                <a:latin typeface="+mj-lt"/>
              </a:rPr>
              <a:t> sur le site Web sera important</a:t>
            </a:r>
          </a:p>
        </p:txBody>
      </p:sp>
    </p:spTree>
    <p:extLst>
      <p:ext uri="{BB962C8B-B14F-4D97-AF65-F5344CB8AC3E}">
        <p14:creationId xmlns:p14="http://schemas.microsoft.com/office/powerpoint/2010/main" val="1540408738"/>
      </p:ext>
    </p:extLst>
  </p:cSld>
  <p:clrMapOvr>
    <a:masterClrMapping/>
  </p:clrMapOvr>
</p:sld>
</file>

<file path=ppt/theme/theme1.xml><?xml version="1.0" encoding="utf-8"?>
<a:theme xmlns:a="http://schemas.openxmlformats.org/drawingml/2006/main" name="Social Media Strategy Infographics by Slidesgo">
  <a:themeElements>
    <a:clrScheme name="Simple Light">
      <a:dk1>
        <a:srgbClr val="000000"/>
      </a:dk1>
      <a:lt1>
        <a:srgbClr val="FFFFFF"/>
      </a:lt1>
      <a:dk2>
        <a:srgbClr val="7157E4"/>
      </a:dk2>
      <a:lt2>
        <a:srgbClr val="AB98FF"/>
      </a:lt2>
      <a:accent1>
        <a:srgbClr val="007BA8"/>
      </a:accent1>
      <a:accent2>
        <a:srgbClr val="48BAE6"/>
      </a:accent2>
      <a:accent3>
        <a:srgbClr val="0EB184"/>
      </a:accent3>
      <a:accent4>
        <a:srgbClr val="4FDDB6"/>
      </a:accent4>
      <a:accent5>
        <a:srgbClr val="C4D13C"/>
      </a:accent5>
      <a:accent6>
        <a:srgbClr val="D3D3D3"/>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A67CA7A2B6A9D4384F2B18B917D76A4" ma:contentTypeVersion="4" ma:contentTypeDescription="Crée un document." ma:contentTypeScope="" ma:versionID="d7d5e99541cf68e4ac7f7b5870b8814f">
  <xsd:schema xmlns:xsd="http://www.w3.org/2001/XMLSchema" xmlns:xs="http://www.w3.org/2001/XMLSchema" xmlns:p="http://schemas.microsoft.com/office/2006/metadata/properties" xmlns:ns2="953d0505-8432-46cf-95e9-22020eac542b" targetNamespace="http://schemas.microsoft.com/office/2006/metadata/properties" ma:root="true" ma:fieldsID="6e4d906019384d6f18ddfbef8a61ceef" ns2:_="">
    <xsd:import namespace="953d0505-8432-46cf-95e9-22020eac542b"/>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53d0505-8432-46cf-95e9-22020eac542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D388E3D-9EEF-4809-B9E4-F61EB4A4CB14}"/>
</file>

<file path=customXml/itemProps2.xml><?xml version="1.0" encoding="utf-8"?>
<ds:datastoreItem xmlns:ds="http://schemas.openxmlformats.org/officeDocument/2006/customXml" ds:itemID="{5CF14F78-E011-4EC3-B268-27701CEA688C}"/>
</file>

<file path=customXml/itemProps3.xml><?xml version="1.0" encoding="utf-8"?>
<ds:datastoreItem xmlns:ds="http://schemas.openxmlformats.org/officeDocument/2006/customXml" ds:itemID="{412564E7-235B-4927-86E0-1A9327E5F671}"/>
</file>

<file path=docProps/app.xml><?xml version="1.0" encoding="utf-8"?>
<Properties xmlns="http://schemas.openxmlformats.org/officeDocument/2006/extended-properties" xmlns:vt="http://schemas.openxmlformats.org/officeDocument/2006/docPropsVTypes">
  <TotalTime>15594</TotalTime>
  <Words>9855</Words>
  <Application>Microsoft Office PowerPoint</Application>
  <PresentationFormat>Affichage à l'écran (16:9)</PresentationFormat>
  <Paragraphs>700</Paragraphs>
  <Slides>90</Slides>
  <Notes>90</Notes>
  <HiddenSlides>0</HiddenSlides>
  <MMClips>0</MMClips>
  <ScaleCrop>false</ScaleCrop>
  <HeadingPairs>
    <vt:vector size="6" baseType="variant">
      <vt:variant>
        <vt:lpstr>Polices utilisées</vt:lpstr>
      </vt:variant>
      <vt:variant>
        <vt:i4>8</vt:i4>
      </vt:variant>
      <vt:variant>
        <vt:lpstr>Thème</vt:lpstr>
      </vt:variant>
      <vt:variant>
        <vt:i4>1</vt:i4>
      </vt:variant>
      <vt:variant>
        <vt:lpstr>Titres des diapositives</vt:lpstr>
      </vt:variant>
      <vt:variant>
        <vt:i4>90</vt:i4>
      </vt:variant>
    </vt:vector>
  </HeadingPairs>
  <TitlesOfParts>
    <vt:vector size="99" baseType="lpstr">
      <vt:lpstr>fff</vt:lpstr>
      <vt:lpstr>Fira Sans Extra Condensed SemiBold</vt:lpstr>
      <vt:lpstr>Fira Sans Extra Condensed</vt:lpstr>
      <vt:lpstr>Arial</vt:lpstr>
      <vt:lpstr>Wingdings</vt:lpstr>
      <vt:lpstr>Josefin Sans</vt:lpstr>
      <vt:lpstr>Open Sans SemiBold</vt:lpstr>
      <vt:lpstr>Roboto</vt:lpstr>
      <vt:lpstr>Social Media Strategy Infographics by Slidesgo</vt:lpstr>
      <vt:lpstr>VII. Analyser les KPI</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Les outils indispensables pour réaliser sa veille informationnelle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Générer du trafic</vt:lpstr>
      <vt:lpstr>Présentation PowerPoint</vt:lpstr>
      <vt:lpstr>I. Les mécaniques comportementales pour générer du trafic</vt:lpstr>
      <vt:lpstr>Présentation PowerPoint</vt:lpstr>
      <vt:lpstr>Présentation PowerPoint</vt:lpstr>
      <vt:lpstr>II. Générer du trafic entre un site internet et les médias sociaux</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Communication digitale</dc:title>
  <dc:creator>Gilles</dc:creator>
  <cp:lastModifiedBy>Camélia Souames</cp:lastModifiedBy>
  <cp:revision>409</cp:revision>
  <dcterms:modified xsi:type="dcterms:W3CDTF">2024-01-30T10:03:11Z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0x010100EA67CA7A2B6A9D4384F2B18B917D76A4</vt:lpwstr>
  </property>
</Properties>
</file>