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p:regular r:id="rId25"/>
      <p:bold r:id="rId26"/>
      <p:italic r:id="rId27"/>
      <p:boldItalic r:id="rId28"/>
    </p:embeddedFont>
    <p:embeddedFont>
      <p:font typeface="Lexend Thin"/>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exendThin-regular.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exendThin-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e9254cf6a1_9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e9254cf6a1_9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200">
                <a:solidFill>
                  <a:srgbClr val="121414"/>
                </a:solidFill>
                <a:highlight>
                  <a:srgbClr val="FFFFFF"/>
                </a:highlight>
              </a:rPr>
              <a:t>Une des bonnes pratiques afin d’améliorer les performances d’un site est la minification des fichiers CSS et JavaScript. Cependant, une fois en production, il peut s’avérer pratique de déboguer vos scripts JS avec les barres d’outils des navigateurs. Le débogage d’un fichier minifié n’est pas aisé, le fichier source étant compilé pour prendre le moins de place et le fichier résultant est loin d’être facile à lire (suppression des espaces, des retours à la ligne, renommage des variables, …). C’est là qu’intervient </a:t>
            </a:r>
            <a:r>
              <a:rPr i="1" lang="fr" sz="1200">
                <a:solidFill>
                  <a:srgbClr val="121414"/>
                </a:solidFill>
                <a:highlight>
                  <a:srgbClr val="FFFFFF"/>
                </a:highlight>
              </a:rPr>
              <a:t>Source Map</a:t>
            </a:r>
            <a:r>
              <a:rPr lang="fr" sz="1200">
                <a:solidFill>
                  <a:srgbClr val="121414"/>
                </a:solidFill>
                <a:highlight>
                  <a:srgbClr val="FFFFFF"/>
                </a:highlight>
              </a:rPr>
              <a:t>. Cette fonctionnalité est apportée par Chrome (et en cours d’implémentation sur les autres navigateurs) et permet en débogage d’avoir accès au fichier source (qui doit être présent sur le serveur bien entendu) et non au fichier minifié. </a:t>
            </a:r>
            <a:endParaRPr sz="1200">
              <a:solidFill>
                <a:srgbClr val="121414"/>
              </a:solidFill>
              <a:highlight>
                <a:srgbClr val="FFFFFF"/>
              </a:highlight>
            </a:endParaRPr>
          </a:p>
          <a:p>
            <a:pPr indent="0" lvl="0" marL="0" rtl="0" algn="l">
              <a:spcBef>
                <a:spcPts val="0"/>
              </a:spcBef>
              <a:spcAft>
                <a:spcPts val="0"/>
              </a:spcAft>
              <a:buNone/>
            </a:pPr>
            <a:r>
              <a:t/>
            </a:r>
            <a:endParaRPr sz="1200">
              <a:solidFill>
                <a:srgbClr val="121414"/>
              </a:solidFill>
              <a:highlight>
                <a:srgbClr val="FFFFFF"/>
              </a:highlight>
            </a:endParaRPr>
          </a:p>
          <a:p>
            <a:pPr indent="0" lvl="0" marL="0" rtl="0" algn="l">
              <a:spcBef>
                <a:spcPts val="0"/>
              </a:spcBef>
              <a:spcAft>
                <a:spcPts val="0"/>
              </a:spcAft>
              <a:buNone/>
            </a:pPr>
            <a:r>
              <a:t/>
            </a:r>
            <a:endParaRPr sz="1200">
              <a:solidFill>
                <a:srgbClr val="121414"/>
              </a:solidFill>
              <a:highlight>
                <a:srgbClr val="FFFFFF"/>
              </a:highlight>
            </a:endParaRPr>
          </a:p>
          <a:p>
            <a:pPr indent="0" lvl="0" marL="0" rtl="0" algn="l">
              <a:spcBef>
                <a:spcPts val="0"/>
              </a:spcBef>
              <a:spcAft>
                <a:spcPts val="0"/>
              </a:spcAft>
              <a:buNone/>
            </a:pPr>
            <a:r>
              <a:rPr lang="fr" sz="1200">
                <a:solidFill>
                  <a:srgbClr val="121414"/>
                </a:solidFill>
                <a:highlight>
                  <a:srgbClr val="FFFFFF"/>
                </a:highlight>
              </a:rPr>
              <a:t>Les problèmes consignés dans le panneau Problèmes de Chrome Devtools indiquent des problèmes non résolus. Ils peuvent provenir d’échecs de requêtes réseau, de contrôles de sécurité insuffisants et d’autres problèmes de navigateur. Ouvrez le panneau Problèmes dans Chrome DevTools pour plus de détails sur chaque problème.</a:t>
            </a:r>
            <a:endParaRPr sz="1200">
              <a:solidFill>
                <a:srgbClr val="121414"/>
              </a:solidFill>
              <a:highlight>
                <a:srgbClr val="FFFFFF"/>
              </a:highligh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e9254cf6a1_9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e9254cf6a1_9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e9254cf6a1_9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e9254cf6a1_9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e9254cf6a1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e9254cf6a1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e9254cf6a1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e9254cf6a1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e9254cf6a1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e9254cf6a1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e9254cf6a1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e9254cf6a1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e9254cf6a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e9254cf6a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e9254cf6a1_1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e9254cf6a1_1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e9254cf6a1_8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e9254cf6a1_8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e9254cf6a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e9254cf6a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e9254cf6a1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e9254cf6a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e9254cf6a1_1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e9254cf6a1_1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e9254cf6a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e9254cf6a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e9254cf6a1_9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e9254cf6a1_9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e9254cf6a1_9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e9254cf6a1_9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e9254cf6a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e9254cf6a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e9254cf6a1_9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e9254cf6a1_9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&lt;button&gt;</a:t>
            </a:r>
            <a:endParaRPr/>
          </a:p>
          <a:p>
            <a:pPr indent="0" lvl="0" marL="0" rtl="0" algn="l">
              <a:spcBef>
                <a:spcPts val="0"/>
              </a:spcBef>
              <a:spcAft>
                <a:spcPts val="0"/>
              </a:spcAft>
              <a:buNone/>
            </a:pPr>
            <a:r>
              <a:rPr lang="fr"/>
              <a:t>&lt;alt&gt;</a:t>
            </a:r>
            <a:br>
              <a:rPr lang="fr"/>
            </a:br>
            <a:r>
              <a:rPr lang="fr"/>
              <a:t>daltoniens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6" name="Google Shape;16;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0" name="Google Shape;50;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1" name="Google Shape;51;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
        <p:nvSpPr>
          <p:cNvPr id="9" name="Google Shape;9;p1"/>
          <p:cNvSpPr/>
          <p:nvPr/>
        </p:nvSpPr>
        <p:spPr>
          <a:xfrm>
            <a:off x="5824000" y="-3537350"/>
            <a:ext cx="4285800" cy="4164300"/>
          </a:xfrm>
          <a:prstGeom prst="ellipse">
            <a:avLst/>
          </a:prstGeom>
          <a:solidFill>
            <a:srgbClr val="7DABF8"/>
          </a:solidFill>
          <a:ln cap="flat" cmpd="sng" w="9525">
            <a:solidFill>
              <a:srgbClr val="7DABF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7DABF8"/>
              </a:solidFill>
            </a:endParaRPr>
          </a:p>
        </p:txBody>
      </p:sp>
      <p:sp>
        <p:nvSpPr>
          <p:cNvPr id="10" name="Google Shape;10;p1"/>
          <p:cNvSpPr/>
          <p:nvPr/>
        </p:nvSpPr>
        <p:spPr>
          <a:xfrm>
            <a:off x="-745400" y="4472550"/>
            <a:ext cx="4285800" cy="4164300"/>
          </a:xfrm>
          <a:prstGeom prst="ellipse">
            <a:avLst/>
          </a:prstGeom>
          <a:solidFill>
            <a:srgbClr val="78A4ED"/>
          </a:solidFill>
          <a:ln cap="flat" cmpd="sng" w="9525">
            <a:solidFill>
              <a:srgbClr val="78A4E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78A4ED"/>
              </a:solidFill>
            </a:endParaRPr>
          </a:p>
        </p:txBody>
      </p:sp>
      <p:sp>
        <p:nvSpPr>
          <p:cNvPr id="11" name="Google Shape;11;p1"/>
          <p:cNvSpPr/>
          <p:nvPr/>
        </p:nvSpPr>
        <p:spPr>
          <a:xfrm>
            <a:off x="-3600475" y="2027450"/>
            <a:ext cx="4285800" cy="4164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78A4ED"/>
              </a:solidFill>
            </a:endParaRPr>
          </a:p>
        </p:txBody>
      </p:sp>
      <p:sp>
        <p:nvSpPr>
          <p:cNvPr id="12" name="Google Shape;12;p1"/>
          <p:cNvSpPr/>
          <p:nvPr/>
        </p:nvSpPr>
        <p:spPr>
          <a:xfrm>
            <a:off x="8352275" y="-1269975"/>
            <a:ext cx="4285800" cy="4164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78A4ED"/>
              </a:solidFill>
            </a:endParaRPr>
          </a:p>
        </p:txBody>
      </p:sp>
      <p:pic>
        <p:nvPicPr>
          <p:cNvPr id="13" name="Google Shape;13;p1"/>
          <p:cNvPicPr preferRelativeResize="0"/>
          <p:nvPr/>
        </p:nvPicPr>
        <p:blipFill>
          <a:blip r:embed="rId1">
            <a:alphaModFix/>
          </a:blip>
          <a:stretch>
            <a:fillRect/>
          </a:stretch>
        </p:blipFill>
        <p:spPr>
          <a:xfrm>
            <a:off x="8222033" y="4771450"/>
            <a:ext cx="875316" cy="2853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5.png"/><Relationship Id="rId4" Type="http://schemas.openxmlformats.org/officeDocument/2006/relationships/image" Target="../media/image23.png"/><Relationship Id="rId5" Type="http://schemas.openxmlformats.org/officeDocument/2006/relationships/image" Target="../media/image19.png"/><Relationship Id="rId6" Type="http://schemas.openxmlformats.org/officeDocument/2006/relationships/image" Target="../media/image2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6.png"/><Relationship Id="rId4" Type="http://schemas.openxmlformats.org/officeDocument/2006/relationships/image" Target="../media/image21.png"/><Relationship Id="rId5" Type="http://schemas.openxmlformats.org/officeDocument/2006/relationships/image" Target="../media/image24.png"/><Relationship Id="rId6" Type="http://schemas.openxmlformats.org/officeDocument/2006/relationships/image" Target="../media/image16.png"/><Relationship Id="rId7"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hyperlink" Target="https://www.icloud.com/pages/create" TargetMode="External"/><Relationship Id="rId4" Type="http://schemas.openxmlformats.org/officeDocument/2006/relationships/image" Target="../media/image2.png"/><Relationship Id="rId5"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311700" y="2487401"/>
            <a:ext cx="8520600" cy="10863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rmAutofit/>
          </a:bodyPr>
          <a:lstStyle/>
          <a:p>
            <a:pPr indent="0" lvl="0" marL="0" rtl="0" algn="ctr">
              <a:spcBef>
                <a:spcPts val="0"/>
              </a:spcBef>
              <a:spcAft>
                <a:spcPts val="0"/>
              </a:spcAft>
              <a:buNone/>
            </a:pPr>
            <a:r>
              <a:rPr b="1" lang="fr">
                <a:solidFill>
                  <a:schemeClr val="dk2"/>
                </a:solidFill>
              </a:rPr>
              <a:t>iCloud</a:t>
            </a:r>
            <a:endParaRPr b="1">
              <a:solidFill>
                <a:schemeClr val="dk2"/>
              </a:solidFill>
            </a:endParaRPr>
          </a:p>
        </p:txBody>
      </p:sp>
      <p:pic>
        <p:nvPicPr>
          <p:cNvPr id="59" name="Google Shape;59;p13"/>
          <p:cNvPicPr preferRelativeResize="0"/>
          <p:nvPr/>
        </p:nvPicPr>
        <p:blipFill>
          <a:blip r:embed="rId3">
            <a:alphaModFix/>
          </a:blip>
          <a:stretch>
            <a:fillRect/>
          </a:stretch>
        </p:blipFill>
        <p:spPr>
          <a:xfrm>
            <a:off x="2955684" y="920229"/>
            <a:ext cx="3232624" cy="1822201"/>
          </a:xfrm>
          <a:prstGeom prst="rect">
            <a:avLst/>
          </a:prstGeom>
          <a:noFill/>
          <a:ln>
            <a:noFill/>
          </a:ln>
        </p:spPr>
      </p:pic>
      <p:sp>
        <p:nvSpPr>
          <p:cNvPr id="60" name="Google Shape;60;p13"/>
          <p:cNvSpPr txBox="1"/>
          <p:nvPr>
            <p:ph type="ctrTitle"/>
          </p:nvPr>
        </p:nvSpPr>
        <p:spPr>
          <a:xfrm>
            <a:off x="311688" y="3665294"/>
            <a:ext cx="8520600" cy="964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sz="1500">
                <a:solidFill>
                  <a:schemeClr val="dk2"/>
                </a:solidFill>
                <a:latin typeface="Lexend Thin"/>
                <a:ea typeface="Lexend Thin"/>
                <a:cs typeface="Lexend Thin"/>
                <a:sym typeface="Lexend Thin"/>
              </a:rPr>
              <a:t>ALAOUI EL MRANI Youssef    KAYGISIZ</a:t>
            </a:r>
            <a:r>
              <a:rPr lang="fr" sz="1500">
                <a:solidFill>
                  <a:srgbClr val="DBDEE1"/>
                </a:solidFill>
                <a:latin typeface="Lexend Thin"/>
                <a:ea typeface="Lexend Thin"/>
                <a:cs typeface="Lexend Thin"/>
                <a:sym typeface="Lexend Thin"/>
              </a:rPr>
              <a:t> </a:t>
            </a:r>
            <a:r>
              <a:rPr lang="fr" sz="1500">
                <a:solidFill>
                  <a:schemeClr val="dk2"/>
                </a:solidFill>
                <a:latin typeface="Lexend Thin"/>
                <a:ea typeface="Lexend Thin"/>
                <a:cs typeface="Lexend Thin"/>
                <a:sym typeface="Lexend Thin"/>
              </a:rPr>
              <a:t>Benjamin   SENECAL Paul</a:t>
            </a:r>
            <a:endParaRPr sz="1500">
              <a:solidFill>
                <a:schemeClr val="dk2"/>
              </a:solidFill>
              <a:latin typeface="Lexend Thin"/>
              <a:ea typeface="Lexend Thin"/>
              <a:cs typeface="Lexend Thin"/>
              <a:sym typeface="Lexend Thin"/>
            </a:endParaRPr>
          </a:p>
          <a:p>
            <a:pPr indent="0" lvl="0" marL="0" rtl="0" algn="ctr">
              <a:spcBef>
                <a:spcPts val="0"/>
              </a:spcBef>
              <a:spcAft>
                <a:spcPts val="0"/>
              </a:spcAft>
              <a:buNone/>
            </a:pPr>
            <a:r>
              <a:rPr lang="fr" sz="1500">
                <a:solidFill>
                  <a:schemeClr val="dk2"/>
                </a:solidFill>
                <a:latin typeface="Lexend Thin"/>
                <a:ea typeface="Lexend Thin"/>
                <a:cs typeface="Lexend Thin"/>
                <a:sym typeface="Lexend Thin"/>
              </a:rPr>
              <a:t>MAKIL Marouan</a:t>
            </a:r>
            <a:r>
              <a:rPr lang="fr" sz="1500">
                <a:solidFill>
                  <a:schemeClr val="dk2"/>
                </a:solidFill>
                <a:latin typeface="Lexend Thin"/>
                <a:ea typeface="Lexend Thin"/>
                <a:cs typeface="Lexend Thin"/>
                <a:sym typeface="Lexend Thin"/>
              </a:rPr>
              <a:t>   </a:t>
            </a:r>
            <a:r>
              <a:rPr lang="fr" sz="1500">
                <a:solidFill>
                  <a:schemeClr val="dk2"/>
                </a:solidFill>
                <a:latin typeface="Lexend Thin"/>
                <a:ea typeface="Lexend Thin"/>
                <a:cs typeface="Lexend Thin"/>
                <a:sym typeface="Lexend Thin"/>
              </a:rPr>
              <a:t>BRUAIRE Tom</a:t>
            </a:r>
            <a:r>
              <a:rPr lang="fr" sz="1500">
                <a:solidFill>
                  <a:schemeClr val="dk2"/>
                </a:solidFill>
                <a:latin typeface="Lexend Thin"/>
                <a:ea typeface="Lexend Thin"/>
                <a:cs typeface="Lexend Thin"/>
                <a:sym typeface="Lexend Thin"/>
              </a:rPr>
              <a:t>   C</a:t>
            </a:r>
            <a:r>
              <a:rPr lang="fr" sz="1500">
                <a:solidFill>
                  <a:schemeClr val="dk2"/>
                </a:solidFill>
                <a:latin typeface="Lexend Thin"/>
                <a:ea typeface="Lexend Thin"/>
                <a:cs typeface="Lexend Thin"/>
                <a:sym typeface="Lexend Thin"/>
              </a:rPr>
              <a:t>HONG Jong</a:t>
            </a:r>
            <a:endParaRPr sz="1500">
              <a:solidFill>
                <a:schemeClr val="dk2"/>
              </a:solidFill>
              <a:latin typeface="Lexend Thin"/>
              <a:ea typeface="Lexend Thin"/>
              <a:cs typeface="Lexend Thin"/>
              <a:sym typeface="Lexend Thin"/>
            </a:endParaRPr>
          </a:p>
        </p:txBody>
      </p:sp>
      <p:pic>
        <p:nvPicPr>
          <p:cNvPr id="61" name="Google Shape;61;p13"/>
          <p:cNvPicPr preferRelativeResize="0"/>
          <p:nvPr/>
        </p:nvPicPr>
        <p:blipFill>
          <a:blip r:embed="rId4">
            <a:alphaModFix/>
          </a:blip>
          <a:stretch>
            <a:fillRect/>
          </a:stretch>
        </p:blipFill>
        <p:spPr>
          <a:xfrm>
            <a:off x="2642131" y="1992951"/>
            <a:ext cx="881048" cy="900750"/>
          </a:xfrm>
          <a:prstGeom prst="rect">
            <a:avLst/>
          </a:prstGeom>
          <a:noFill/>
          <a:ln>
            <a:noFill/>
          </a:ln>
          <a:effectLst>
            <a:outerShdw blurRad="57150" rotWithShape="0" algn="bl" dir="5400000" dist="19050">
              <a:srgbClr val="000000">
                <a:alpha val="50000"/>
              </a:srgbClr>
            </a:outerShdw>
          </a:effectLst>
        </p:spPr>
      </p:pic>
      <p:pic>
        <p:nvPicPr>
          <p:cNvPr id="62" name="Google Shape;62;p13"/>
          <p:cNvPicPr preferRelativeResize="0"/>
          <p:nvPr/>
        </p:nvPicPr>
        <p:blipFill>
          <a:blip r:embed="rId5">
            <a:alphaModFix/>
          </a:blip>
          <a:stretch>
            <a:fillRect/>
          </a:stretch>
        </p:blipFill>
        <p:spPr>
          <a:xfrm rot="913506">
            <a:off x="5451903" y="937702"/>
            <a:ext cx="1309170" cy="1309170"/>
          </a:xfrm>
          <a:prstGeom prst="rect">
            <a:avLst/>
          </a:prstGeom>
          <a:noFill/>
          <a:ln>
            <a:noFill/>
          </a:ln>
          <a:effectLst>
            <a:outerShdw blurRad="57150" rotWithShape="0" algn="bl" dir="5400000" dist="19050">
              <a:srgbClr val="000000">
                <a:alpha val="50000"/>
              </a:srgbClr>
            </a:outerShdw>
          </a:effectLst>
        </p:spPr>
      </p:pic>
      <p:pic>
        <p:nvPicPr>
          <p:cNvPr id="63" name="Google Shape;63;p13"/>
          <p:cNvPicPr preferRelativeResize="0"/>
          <p:nvPr/>
        </p:nvPicPr>
        <p:blipFill>
          <a:blip r:embed="rId6">
            <a:alphaModFix/>
          </a:blip>
          <a:stretch>
            <a:fillRect/>
          </a:stretch>
        </p:blipFill>
        <p:spPr>
          <a:xfrm>
            <a:off x="76200" y="62625"/>
            <a:ext cx="280825" cy="333525"/>
          </a:xfrm>
          <a:prstGeom prst="rect">
            <a:avLst/>
          </a:prstGeom>
          <a:noFill/>
          <a:ln>
            <a:noFill/>
          </a:ln>
          <a:effectLst>
            <a:outerShdw blurRad="57150" rotWithShape="0" algn="bl" dir="5400000" dist="19050">
              <a:srgbClr val="000000">
                <a:alpha val="86000"/>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p22"/>
          <p:cNvPicPr preferRelativeResize="0"/>
          <p:nvPr/>
        </p:nvPicPr>
        <p:blipFill>
          <a:blip r:embed="rId3">
            <a:alphaModFix/>
          </a:blip>
          <a:stretch>
            <a:fillRect/>
          </a:stretch>
        </p:blipFill>
        <p:spPr>
          <a:xfrm>
            <a:off x="659850" y="463100"/>
            <a:ext cx="4710800" cy="3651249"/>
          </a:xfrm>
          <a:prstGeom prst="rect">
            <a:avLst/>
          </a:prstGeom>
          <a:noFill/>
          <a:ln>
            <a:noFill/>
          </a:ln>
        </p:spPr>
      </p:pic>
      <p:sp>
        <p:nvSpPr>
          <p:cNvPr id="163" name="Google Shape;163;p22"/>
          <p:cNvSpPr txBox="1"/>
          <p:nvPr/>
        </p:nvSpPr>
        <p:spPr>
          <a:xfrm>
            <a:off x="5638375" y="1176350"/>
            <a:ext cx="2717700" cy="18471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dk1"/>
              </a:buClr>
              <a:buSzPts val="1200"/>
              <a:buFont typeface="Roboto"/>
              <a:buAutoNum type="arabicPeriod"/>
            </a:pPr>
            <a:r>
              <a:rPr lang="fr" sz="1200">
                <a:solidFill>
                  <a:schemeClr val="dk1"/>
                </a:solidFill>
                <a:highlight>
                  <a:schemeClr val="lt1"/>
                </a:highlight>
                <a:latin typeface="Roboto"/>
                <a:ea typeface="Roboto"/>
                <a:cs typeface="Roboto"/>
                <a:sym typeface="Roboto"/>
              </a:rPr>
              <a:t>Unload les events listener peut vous aider à tirer parti du cache de retour/avance dans les navigateurs modernes.</a:t>
            </a:r>
            <a:endParaRPr sz="1200">
              <a:solidFill>
                <a:schemeClr val="dk1"/>
              </a:solidFill>
              <a:highlight>
                <a:schemeClr val="lt1"/>
              </a:highlight>
            </a:endParaRPr>
          </a:p>
          <a:p>
            <a:pPr indent="-304800" lvl="0" marL="457200" rtl="0" algn="l">
              <a:spcBef>
                <a:spcPts val="0"/>
              </a:spcBef>
              <a:spcAft>
                <a:spcPts val="0"/>
              </a:spcAft>
              <a:buClr>
                <a:schemeClr val="dk1"/>
              </a:buClr>
              <a:buSzPts val="1200"/>
              <a:buFont typeface="Roboto"/>
              <a:buAutoNum type="arabicPeriod"/>
            </a:pPr>
            <a:r>
              <a:rPr lang="fr" sz="1200"/>
              <a:t>Erreurs dans la console.</a:t>
            </a:r>
            <a:endParaRPr sz="1200"/>
          </a:p>
          <a:p>
            <a:pPr indent="-304800" lvl="0" marL="457200" rtl="0" algn="l">
              <a:spcBef>
                <a:spcPts val="0"/>
              </a:spcBef>
              <a:spcAft>
                <a:spcPts val="0"/>
              </a:spcAft>
              <a:buSzPts val="1200"/>
              <a:buAutoNum type="arabicPeriod"/>
            </a:pPr>
            <a:r>
              <a:rPr lang="fr" sz="1200">
                <a:solidFill>
                  <a:srgbClr val="121414"/>
                </a:solidFill>
                <a:highlight>
                  <a:schemeClr val="lt1"/>
                </a:highlight>
              </a:rPr>
              <a:t>Chrome Devtools indiquent des problèmes non résolus.</a:t>
            </a:r>
            <a:endParaRPr sz="1200"/>
          </a:p>
          <a:p>
            <a:pPr indent="-304800" lvl="0" marL="457200" rtl="0" algn="l">
              <a:spcBef>
                <a:spcPts val="0"/>
              </a:spcBef>
              <a:spcAft>
                <a:spcPts val="0"/>
              </a:spcAft>
              <a:buSzPts val="1200"/>
              <a:buAutoNum type="arabicPeriod"/>
            </a:pPr>
            <a:r>
              <a:rPr lang="fr" sz="1200"/>
              <a:t>Manque de source maps pour certains fichiers</a:t>
            </a:r>
            <a:endParaRPr sz="1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pic>
        <p:nvPicPr>
          <p:cNvPr id="168" name="Google Shape;168;p23"/>
          <p:cNvPicPr preferRelativeResize="0"/>
          <p:nvPr/>
        </p:nvPicPr>
        <p:blipFill>
          <a:blip r:embed="rId3">
            <a:alphaModFix/>
          </a:blip>
          <a:stretch>
            <a:fillRect/>
          </a:stretch>
        </p:blipFill>
        <p:spPr>
          <a:xfrm>
            <a:off x="1557403" y="723875"/>
            <a:ext cx="5491899" cy="33285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72" name="Shape 172"/>
        <p:cNvGrpSpPr/>
        <p:nvPr/>
      </p:nvGrpSpPr>
      <p:grpSpPr>
        <a:xfrm>
          <a:off x="0" y="0"/>
          <a:ext cx="0" cy="0"/>
          <a:chOff x="0" y="0"/>
          <a:chExt cx="0" cy="0"/>
        </a:xfrm>
      </p:grpSpPr>
      <p:pic>
        <p:nvPicPr>
          <p:cNvPr id="173" name="Google Shape;173;p24"/>
          <p:cNvPicPr preferRelativeResize="0"/>
          <p:nvPr/>
        </p:nvPicPr>
        <p:blipFill>
          <a:blip r:embed="rId3">
            <a:alphaModFix/>
          </a:blip>
          <a:stretch>
            <a:fillRect/>
          </a:stretch>
        </p:blipFill>
        <p:spPr>
          <a:xfrm>
            <a:off x="708825" y="202700"/>
            <a:ext cx="4262999" cy="3129251"/>
          </a:xfrm>
          <a:prstGeom prst="rect">
            <a:avLst/>
          </a:prstGeom>
          <a:noFill/>
          <a:ln>
            <a:noFill/>
          </a:ln>
        </p:spPr>
      </p:pic>
      <p:sp>
        <p:nvSpPr>
          <p:cNvPr id="174" name="Google Shape;174;p24"/>
          <p:cNvSpPr txBox="1"/>
          <p:nvPr/>
        </p:nvSpPr>
        <p:spPr>
          <a:xfrm>
            <a:off x="5120375" y="740400"/>
            <a:ext cx="3063300" cy="3680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fr"/>
              <a:t>Manifeste Web app ou service worker ne réponds pas aux normes </a:t>
            </a:r>
            <a:r>
              <a:rPr lang="fr"/>
              <a:t>de stabilité</a:t>
            </a:r>
            <a:endParaRPr/>
          </a:p>
          <a:p>
            <a:pPr indent="-317500" lvl="0" marL="457200" rtl="0" algn="l">
              <a:spcBef>
                <a:spcPts val="0"/>
              </a:spcBef>
              <a:spcAft>
                <a:spcPts val="0"/>
              </a:spcAft>
              <a:buSzPts val="1400"/>
              <a:buChar char="●"/>
            </a:pPr>
            <a:r>
              <a:rPr lang="fr"/>
              <a:t>Il ne semble pas y avoir de manifeste web app</a:t>
            </a:r>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Les erreurs sur le service worker peuvent sous-entendre que l’application risque de rencontrer des plantages ou des bugs </a:t>
            </a:r>
            <a:r>
              <a:rPr lang="fr"/>
              <a:t>inattendus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cxnSp>
        <p:nvCxnSpPr>
          <p:cNvPr id="179" name="Google Shape;179;p25"/>
          <p:cNvCxnSpPr>
            <a:endCxn id="180" idx="3"/>
          </p:cNvCxnSpPr>
          <p:nvPr/>
        </p:nvCxnSpPr>
        <p:spPr>
          <a:xfrm>
            <a:off x="5841939" y="2619863"/>
            <a:ext cx="709500" cy="10800"/>
          </a:xfrm>
          <a:prstGeom prst="straightConnector1">
            <a:avLst/>
          </a:prstGeom>
          <a:noFill/>
          <a:ln cap="flat" cmpd="sng" w="9525">
            <a:solidFill>
              <a:srgbClr val="0F3F8E"/>
            </a:solidFill>
            <a:prstDash val="solid"/>
            <a:round/>
            <a:headEnd len="med" w="med" type="none"/>
            <a:tailEnd len="med" w="med" type="none"/>
          </a:ln>
        </p:spPr>
      </p:cxnSp>
      <p:cxnSp>
        <p:nvCxnSpPr>
          <p:cNvPr id="181" name="Google Shape;181;p25"/>
          <p:cNvCxnSpPr/>
          <p:nvPr/>
        </p:nvCxnSpPr>
        <p:spPr>
          <a:xfrm flipH="1">
            <a:off x="2878675" y="1455550"/>
            <a:ext cx="1259400" cy="21300"/>
          </a:xfrm>
          <a:prstGeom prst="straightConnector1">
            <a:avLst/>
          </a:prstGeom>
          <a:noFill/>
          <a:ln cap="flat" cmpd="sng" w="9525">
            <a:solidFill>
              <a:srgbClr val="0496D0"/>
            </a:solidFill>
            <a:prstDash val="solid"/>
            <a:round/>
            <a:headEnd len="med" w="med" type="none"/>
            <a:tailEnd len="med" w="med" type="none"/>
          </a:ln>
        </p:spPr>
      </p:cxnSp>
      <p:sp>
        <p:nvSpPr>
          <p:cNvPr id="182" name="Google Shape;182;p25"/>
          <p:cNvSpPr txBox="1"/>
          <p:nvPr/>
        </p:nvSpPr>
        <p:spPr>
          <a:xfrm>
            <a:off x="131150" y="143450"/>
            <a:ext cx="4997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1800">
                <a:solidFill>
                  <a:srgbClr val="78A4ED"/>
                </a:solidFill>
              </a:rPr>
              <a:t>Les 3 tiers </a:t>
            </a:r>
            <a:r>
              <a:rPr b="1" lang="fr" sz="1800">
                <a:solidFill>
                  <a:schemeClr val="dk2"/>
                </a:solidFill>
              </a:rPr>
              <a:t>iCloud</a:t>
            </a:r>
            <a:endParaRPr b="1" sz="1800">
              <a:solidFill>
                <a:schemeClr val="dk2"/>
              </a:solidFill>
            </a:endParaRPr>
          </a:p>
        </p:txBody>
      </p:sp>
      <p:pic>
        <p:nvPicPr>
          <p:cNvPr id="180" name="Google Shape;180;p25"/>
          <p:cNvPicPr preferRelativeResize="0"/>
          <p:nvPr/>
        </p:nvPicPr>
        <p:blipFill>
          <a:blip r:embed="rId3">
            <a:alphaModFix/>
          </a:blip>
          <a:stretch>
            <a:fillRect/>
          </a:stretch>
        </p:blipFill>
        <p:spPr>
          <a:xfrm>
            <a:off x="2592563" y="651225"/>
            <a:ext cx="3958876" cy="3958876"/>
          </a:xfrm>
          <a:prstGeom prst="rect">
            <a:avLst/>
          </a:prstGeom>
          <a:noFill/>
          <a:ln>
            <a:noFill/>
          </a:ln>
        </p:spPr>
      </p:pic>
      <p:sp>
        <p:nvSpPr>
          <p:cNvPr id="183" name="Google Shape;183;p25"/>
          <p:cNvSpPr txBox="1"/>
          <p:nvPr/>
        </p:nvSpPr>
        <p:spPr>
          <a:xfrm>
            <a:off x="1155700" y="3023875"/>
            <a:ext cx="17991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1800">
                <a:solidFill>
                  <a:srgbClr val="78A4ED"/>
                </a:solidFill>
              </a:rPr>
              <a:t>Stockage </a:t>
            </a:r>
            <a:r>
              <a:rPr b="1" lang="fr" sz="1800">
                <a:solidFill>
                  <a:schemeClr val="dk2"/>
                </a:solidFill>
              </a:rPr>
              <a:t>de données</a:t>
            </a:r>
            <a:endParaRPr b="1" sz="1800">
              <a:solidFill>
                <a:schemeClr val="dk2"/>
              </a:solidFill>
            </a:endParaRPr>
          </a:p>
        </p:txBody>
      </p:sp>
      <p:sp>
        <p:nvSpPr>
          <p:cNvPr id="184" name="Google Shape;184;p25"/>
          <p:cNvSpPr txBox="1"/>
          <p:nvPr/>
        </p:nvSpPr>
        <p:spPr>
          <a:xfrm>
            <a:off x="6500150" y="2271263"/>
            <a:ext cx="25527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1700">
                <a:solidFill>
                  <a:srgbClr val="78A4ED"/>
                </a:solidFill>
              </a:rPr>
              <a:t>Synchronisation/ transfert </a:t>
            </a:r>
            <a:r>
              <a:rPr b="1" lang="fr" sz="1700">
                <a:solidFill>
                  <a:schemeClr val="dk2"/>
                </a:solidFill>
              </a:rPr>
              <a:t>de données</a:t>
            </a:r>
            <a:endParaRPr b="1" sz="1700">
              <a:solidFill>
                <a:schemeClr val="dk2"/>
              </a:solidFill>
            </a:endParaRPr>
          </a:p>
        </p:txBody>
      </p:sp>
      <p:cxnSp>
        <p:nvCxnSpPr>
          <p:cNvPr id="185" name="Google Shape;185;p25"/>
          <p:cNvCxnSpPr/>
          <p:nvPr/>
        </p:nvCxnSpPr>
        <p:spPr>
          <a:xfrm rot="10800000">
            <a:off x="2698900" y="3286475"/>
            <a:ext cx="476100" cy="0"/>
          </a:xfrm>
          <a:prstGeom prst="straightConnector1">
            <a:avLst/>
          </a:prstGeom>
          <a:noFill/>
          <a:ln cap="flat" cmpd="sng" w="9525">
            <a:solidFill>
              <a:srgbClr val="0F3F8E"/>
            </a:solidFill>
            <a:prstDash val="solid"/>
            <a:round/>
            <a:headEnd len="med" w="med" type="none"/>
            <a:tailEnd len="med" w="med" type="none"/>
          </a:ln>
        </p:spPr>
      </p:cxnSp>
      <p:sp>
        <p:nvSpPr>
          <p:cNvPr id="186" name="Google Shape;186;p25"/>
          <p:cNvSpPr txBox="1"/>
          <p:nvPr/>
        </p:nvSpPr>
        <p:spPr>
          <a:xfrm>
            <a:off x="857250" y="1096750"/>
            <a:ext cx="20955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1800">
                <a:solidFill>
                  <a:srgbClr val="78A4ED"/>
                </a:solidFill>
              </a:rPr>
              <a:t>Applications et services </a:t>
            </a:r>
            <a:r>
              <a:rPr b="1" lang="fr" sz="1800">
                <a:solidFill>
                  <a:schemeClr val="dk2"/>
                </a:solidFill>
              </a:rPr>
              <a:t>intégrés</a:t>
            </a:r>
            <a:endParaRPr b="1" sz="1800">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6"/>
          <p:cNvSpPr txBox="1"/>
          <p:nvPr/>
        </p:nvSpPr>
        <p:spPr>
          <a:xfrm>
            <a:off x="127700" y="91475"/>
            <a:ext cx="3630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1800">
                <a:solidFill>
                  <a:srgbClr val="78A4ED"/>
                </a:solidFill>
              </a:rPr>
              <a:t>Stockage </a:t>
            </a:r>
            <a:r>
              <a:rPr b="1" lang="fr" sz="1800">
                <a:solidFill>
                  <a:schemeClr val="dk2"/>
                </a:solidFill>
              </a:rPr>
              <a:t>de données</a:t>
            </a:r>
            <a:endParaRPr b="1" sz="1800">
              <a:solidFill>
                <a:schemeClr val="dk2"/>
              </a:solidFill>
            </a:endParaRPr>
          </a:p>
        </p:txBody>
      </p:sp>
      <p:sp>
        <p:nvSpPr>
          <p:cNvPr id="192" name="Google Shape;192;p26"/>
          <p:cNvSpPr txBox="1"/>
          <p:nvPr/>
        </p:nvSpPr>
        <p:spPr>
          <a:xfrm>
            <a:off x="395250" y="833525"/>
            <a:ext cx="68157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500"/>
              <a:t>Impact environnemental du stockage de données au niveau des data centers :</a:t>
            </a:r>
            <a:endParaRPr sz="1500"/>
          </a:p>
        </p:txBody>
      </p:sp>
      <p:sp>
        <p:nvSpPr>
          <p:cNvPr id="193" name="Google Shape;193;p26"/>
          <p:cNvSpPr txBox="1"/>
          <p:nvPr/>
        </p:nvSpPr>
        <p:spPr>
          <a:xfrm>
            <a:off x="442850" y="1353450"/>
            <a:ext cx="3000000" cy="19548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1200"/>
              </a:spcBef>
              <a:spcAft>
                <a:spcPts val="0"/>
              </a:spcAft>
              <a:buNone/>
            </a:pPr>
            <a:r>
              <a:rPr lang="fr" sz="1500">
                <a:solidFill>
                  <a:srgbClr val="FF0000"/>
                </a:solidFill>
                <a:latin typeface="Roboto"/>
                <a:ea typeface="Roboto"/>
                <a:cs typeface="Roboto"/>
                <a:sym typeface="Roboto"/>
              </a:rPr>
              <a:t>Consommation d'énergie </a:t>
            </a:r>
            <a:endParaRPr sz="1500">
              <a:solidFill>
                <a:srgbClr val="FF0000"/>
              </a:solidFill>
              <a:latin typeface="Roboto"/>
              <a:ea typeface="Roboto"/>
              <a:cs typeface="Roboto"/>
              <a:sym typeface="Roboto"/>
            </a:endParaRPr>
          </a:p>
          <a:p>
            <a:pPr indent="0" lvl="0" marL="0" rtl="0" algn="l">
              <a:lnSpc>
                <a:spcPct val="100000"/>
              </a:lnSpc>
              <a:spcBef>
                <a:spcPts val="1200"/>
              </a:spcBef>
              <a:spcAft>
                <a:spcPts val="0"/>
              </a:spcAft>
              <a:buNone/>
            </a:pPr>
            <a:r>
              <a:rPr lang="fr" sz="1500">
                <a:solidFill>
                  <a:srgbClr val="FF0000"/>
                </a:solidFill>
                <a:latin typeface="Roboto"/>
                <a:ea typeface="Roboto"/>
                <a:cs typeface="Roboto"/>
                <a:sym typeface="Roboto"/>
              </a:rPr>
              <a:t>Refroidissement </a:t>
            </a:r>
            <a:endParaRPr sz="1500">
              <a:solidFill>
                <a:srgbClr val="FF0000"/>
              </a:solidFill>
              <a:latin typeface="Roboto"/>
              <a:ea typeface="Roboto"/>
              <a:cs typeface="Roboto"/>
              <a:sym typeface="Roboto"/>
            </a:endParaRPr>
          </a:p>
          <a:p>
            <a:pPr indent="0" lvl="0" marL="0" rtl="0" algn="l">
              <a:lnSpc>
                <a:spcPct val="100000"/>
              </a:lnSpc>
              <a:spcBef>
                <a:spcPts val="1200"/>
              </a:spcBef>
              <a:spcAft>
                <a:spcPts val="0"/>
              </a:spcAft>
              <a:buNone/>
            </a:pPr>
            <a:r>
              <a:rPr lang="fr" sz="1500">
                <a:solidFill>
                  <a:srgbClr val="FF0000"/>
                </a:solidFill>
                <a:latin typeface="Roboto"/>
                <a:ea typeface="Roboto"/>
                <a:cs typeface="Roboto"/>
                <a:sym typeface="Roboto"/>
              </a:rPr>
              <a:t>Emplacement géographique </a:t>
            </a:r>
            <a:endParaRPr sz="1500">
              <a:solidFill>
                <a:srgbClr val="FF0000"/>
              </a:solidFill>
              <a:latin typeface="Roboto"/>
              <a:ea typeface="Roboto"/>
              <a:cs typeface="Roboto"/>
              <a:sym typeface="Roboto"/>
            </a:endParaRPr>
          </a:p>
          <a:p>
            <a:pPr indent="0" lvl="0" marL="0" rtl="0" algn="l">
              <a:lnSpc>
                <a:spcPct val="100000"/>
              </a:lnSpc>
              <a:spcBef>
                <a:spcPts val="1200"/>
              </a:spcBef>
              <a:spcAft>
                <a:spcPts val="0"/>
              </a:spcAft>
              <a:buNone/>
            </a:pPr>
            <a:r>
              <a:rPr lang="fr" sz="1500">
                <a:solidFill>
                  <a:srgbClr val="FF0000"/>
                </a:solidFill>
                <a:latin typeface="Roboto"/>
                <a:ea typeface="Roboto"/>
                <a:cs typeface="Roboto"/>
                <a:sym typeface="Roboto"/>
              </a:rPr>
              <a:t>Cycle de vie des équipements </a:t>
            </a:r>
            <a:endParaRPr sz="1500">
              <a:solidFill>
                <a:srgbClr val="FF0000"/>
              </a:solidFill>
              <a:latin typeface="Roboto"/>
              <a:ea typeface="Roboto"/>
              <a:cs typeface="Roboto"/>
              <a:sym typeface="Roboto"/>
            </a:endParaRPr>
          </a:p>
          <a:p>
            <a:pPr indent="0" lvl="0" marL="0" rtl="0" algn="l">
              <a:lnSpc>
                <a:spcPct val="100000"/>
              </a:lnSpc>
              <a:spcBef>
                <a:spcPts val="1200"/>
              </a:spcBef>
              <a:spcAft>
                <a:spcPts val="1200"/>
              </a:spcAft>
              <a:buNone/>
            </a:pPr>
            <a:r>
              <a:rPr lang="fr" sz="1500">
                <a:solidFill>
                  <a:srgbClr val="6AA84F"/>
                </a:solidFill>
                <a:latin typeface="Roboto"/>
                <a:ea typeface="Roboto"/>
                <a:cs typeface="Roboto"/>
                <a:sym typeface="Roboto"/>
              </a:rPr>
              <a:t>AWS (2040 neutralité carbone)</a:t>
            </a:r>
            <a:endParaRPr sz="1500">
              <a:solidFill>
                <a:srgbClr val="6AA84F"/>
              </a:solidFill>
              <a:latin typeface="Roboto"/>
              <a:ea typeface="Roboto"/>
              <a:cs typeface="Roboto"/>
              <a:sym typeface="Roboto"/>
            </a:endParaRPr>
          </a:p>
        </p:txBody>
      </p:sp>
      <p:sp>
        <p:nvSpPr>
          <p:cNvPr id="194" name="Google Shape;194;p26"/>
          <p:cNvSpPr txBox="1"/>
          <p:nvPr/>
        </p:nvSpPr>
        <p:spPr>
          <a:xfrm>
            <a:off x="0" y="0"/>
            <a:ext cx="3000000" cy="3000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t/>
            </a:r>
            <a:endParaRPr b="1" sz="750">
              <a:solidFill>
                <a:schemeClr val="dk1"/>
              </a:solidFill>
              <a:highlight>
                <a:srgbClr val="313338"/>
              </a:highlight>
            </a:endParaRPr>
          </a:p>
        </p:txBody>
      </p:sp>
      <p:sp>
        <p:nvSpPr>
          <p:cNvPr id="195" name="Google Shape;195;p26"/>
          <p:cNvSpPr txBox="1"/>
          <p:nvPr/>
        </p:nvSpPr>
        <p:spPr>
          <a:xfrm>
            <a:off x="2619975" y="4104625"/>
            <a:ext cx="6449100" cy="415500"/>
          </a:xfrm>
          <a:prstGeom prst="rect">
            <a:avLst/>
          </a:prstGeom>
          <a:noFill/>
          <a:ln>
            <a:noFill/>
          </a:ln>
        </p:spPr>
        <p:txBody>
          <a:bodyPr anchorCtr="0" anchor="t" bIns="91425" lIns="91425" spcFirstLastPara="1" rIns="91425" wrap="square" tIns="91425">
            <a:spAutoFit/>
          </a:bodyPr>
          <a:lstStyle/>
          <a:p>
            <a:pPr indent="0" lvl="0" marL="0" rtl="0" algn="r">
              <a:lnSpc>
                <a:spcPct val="100000"/>
              </a:lnSpc>
              <a:spcBef>
                <a:spcPts val="1200"/>
              </a:spcBef>
              <a:spcAft>
                <a:spcPts val="1200"/>
              </a:spcAft>
              <a:buNone/>
            </a:pPr>
            <a:r>
              <a:rPr lang="fr" sz="1500">
                <a:solidFill>
                  <a:schemeClr val="dk1"/>
                </a:solidFill>
                <a:latin typeface="Roboto"/>
                <a:ea typeface="Roboto"/>
                <a:cs typeface="Roboto"/>
                <a:sym typeface="Roboto"/>
              </a:rPr>
              <a:t>(1 Milliard d’utilisateurs ayant en moyenne 5Go chacun)</a:t>
            </a:r>
            <a:endParaRPr sz="1500">
              <a:solidFill>
                <a:schemeClr val="dk1"/>
              </a:solidFill>
              <a:latin typeface="Roboto"/>
              <a:ea typeface="Roboto"/>
              <a:cs typeface="Roboto"/>
              <a:sym typeface="Roboto"/>
            </a:endParaRPr>
          </a:p>
        </p:txBody>
      </p:sp>
      <p:pic>
        <p:nvPicPr>
          <p:cNvPr id="196" name="Google Shape;196;p26"/>
          <p:cNvPicPr preferRelativeResize="0"/>
          <p:nvPr/>
        </p:nvPicPr>
        <p:blipFill>
          <a:blip r:embed="rId3">
            <a:alphaModFix/>
          </a:blip>
          <a:stretch>
            <a:fillRect/>
          </a:stretch>
        </p:blipFill>
        <p:spPr>
          <a:xfrm>
            <a:off x="4676200" y="1723775"/>
            <a:ext cx="2093600" cy="2093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7"/>
          <p:cNvSpPr txBox="1"/>
          <p:nvPr/>
        </p:nvSpPr>
        <p:spPr>
          <a:xfrm>
            <a:off x="95600" y="103325"/>
            <a:ext cx="49680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1700">
                <a:solidFill>
                  <a:srgbClr val="78A4ED"/>
                </a:solidFill>
              </a:rPr>
              <a:t>Synchronisation/ transfert </a:t>
            </a:r>
            <a:r>
              <a:rPr b="1" lang="fr" sz="1700">
                <a:solidFill>
                  <a:schemeClr val="dk2"/>
                </a:solidFill>
              </a:rPr>
              <a:t>de données</a:t>
            </a:r>
            <a:endParaRPr b="1" sz="1700">
              <a:solidFill>
                <a:schemeClr val="dk2"/>
              </a:solidFill>
            </a:endParaRPr>
          </a:p>
        </p:txBody>
      </p:sp>
      <p:sp>
        <p:nvSpPr>
          <p:cNvPr id="202" name="Google Shape;202;p27"/>
          <p:cNvSpPr txBox="1"/>
          <p:nvPr/>
        </p:nvSpPr>
        <p:spPr>
          <a:xfrm>
            <a:off x="395250" y="681125"/>
            <a:ext cx="68157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500"/>
              <a:t>I</a:t>
            </a:r>
            <a:r>
              <a:rPr lang="fr" sz="1500"/>
              <a:t>mpact environnemental du transfert de données :</a:t>
            </a:r>
            <a:endParaRPr sz="1500"/>
          </a:p>
        </p:txBody>
      </p:sp>
      <p:sp>
        <p:nvSpPr>
          <p:cNvPr id="203" name="Google Shape;203;p27"/>
          <p:cNvSpPr txBox="1"/>
          <p:nvPr/>
        </p:nvSpPr>
        <p:spPr>
          <a:xfrm>
            <a:off x="395250" y="1249025"/>
            <a:ext cx="3000000" cy="15699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1200"/>
              </a:spcBef>
              <a:spcAft>
                <a:spcPts val="0"/>
              </a:spcAft>
              <a:buNone/>
            </a:pPr>
            <a:r>
              <a:rPr lang="fr" sz="1500">
                <a:solidFill>
                  <a:srgbClr val="FF0000"/>
                </a:solidFill>
                <a:latin typeface="Roboto"/>
                <a:ea typeface="Roboto"/>
                <a:cs typeface="Roboto"/>
                <a:sym typeface="Roboto"/>
              </a:rPr>
              <a:t>Consommation d'énergie </a:t>
            </a:r>
            <a:endParaRPr sz="1500">
              <a:solidFill>
                <a:srgbClr val="FF0000"/>
              </a:solidFill>
              <a:latin typeface="Roboto"/>
              <a:ea typeface="Roboto"/>
              <a:cs typeface="Roboto"/>
              <a:sym typeface="Roboto"/>
            </a:endParaRPr>
          </a:p>
          <a:p>
            <a:pPr indent="0" lvl="0" marL="0" rtl="0" algn="l">
              <a:lnSpc>
                <a:spcPct val="100000"/>
              </a:lnSpc>
              <a:spcBef>
                <a:spcPts val="1200"/>
              </a:spcBef>
              <a:spcAft>
                <a:spcPts val="0"/>
              </a:spcAft>
              <a:buNone/>
            </a:pPr>
            <a:r>
              <a:rPr lang="fr" sz="1500">
                <a:solidFill>
                  <a:srgbClr val="FF0000"/>
                </a:solidFill>
                <a:latin typeface="Roboto"/>
                <a:ea typeface="Roboto"/>
                <a:cs typeface="Roboto"/>
                <a:sym typeface="Roboto"/>
              </a:rPr>
              <a:t>Bande passante</a:t>
            </a:r>
            <a:endParaRPr sz="1500">
              <a:solidFill>
                <a:srgbClr val="FF0000"/>
              </a:solidFill>
              <a:latin typeface="Roboto"/>
              <a:ea typeface="Roboto"/>
              <a:cs typeface="Roboto"/>
              <a:sym typeface="Roboto"/>
            </a:endParaRPr>
          </a:p>
          <a:p>
            <a:pPr indent="0" lvl="0" marL="0" rtl="0" algn="l">
              <a:lnSpc>
                <a:spcPct val="100000"/>
              </a:lnSpc>
              <a:spcBef>
                <a:spcPts val="1200"/>
              </a:spcBef>
              <a:spcAft>
                <a:spcPts val="0"/>
              </a:spcAft>
              <a:buNone/>
            </a:pPr>
            <a:r>
              <a:rPr lang="fr" sz="1500">
                <a:solidFill>
                  <a:srgbClr val="FF0000"/>
                </a:solidFill>
                <a:latin typeface="Roboto"/>
                <a:ea typeface="Roboto"/>
                <a:cs typeface="Roboto"/>
                <a:sym typeface="Roboto"/>
              </a:rPr>
              <a:t>Latence</a:t>
            </a:r>
            <a:endParaRPr sz="1500">
              <a:solidFill>
                <a:srgbClr val="FF0000"/>
              </a:solidFill>
              <a:latin typeface="Roboto"/>
              <a:ea typeface="Roboto"/>
              <a:cs typeface="Roboto"/>
              <a:sym typeface="Roboto"/>
            </a:endParaRPr>
          </a:p>
          <a:p>
            <a:pPr indent="0" lvl="0" marL="0" rtl="0" algn="l">
              <a:lnSpc>
                <a:spcPct val="100000"/>
              </a:lnSpc>
              <a:spcBef>
                <a:spcPts val="1200"/>
              </a:spcBef>
              <a:spcAft>
                <a:spcPts val="1200"/>
              </a:spcAft>
              <a:buNone/>
            </a:pPr>
            <a:r>
              <a:rPr lang="fr" sz="1500">
                <a:solidFill>
                  <a:srgbClr val="6AA84F"/>
                </a:solidFill>
                <a:latin typeface="Roboto"/>
                <a:ea typeface="Roboto"/>
                <a:cs typeface="Roboto"/>
                <a:sym typeface="Roboto"/>
              </a:rPr>
              <a:t>Optimisation du routage</a:t>
            </a:r>
            <a:endParaRPr sz="1500">
              <a:solidFill>
                <a:srgbClr val="6AA84F"/>
              </a:solidFill>
              <a:latin typeface="Roboto"/>
              <a:ea typeface="Roboto"/>
              <a:cs typeface="Roboto"/>
              <a:sym typeface="Roboto"/>
            </a:endParaRPr>
          </a:p>
        </p:txBody>
      </p:sp>
      <p:pic>
        <p:nvPicPr>
          <p:cNvPr id="204" name="Google Shape;204;p27"/>
          <p:cNvPicPr preferRelativeResize="0"/>
          <p:nvPr/>
        </p:nvPicPr>
        <p:blipFill>
          <a:blip r:embed="rId3">
            <a:alphaModFix/>
          </a:blip>
          <a:stretch>
            <a:fillRect/>
          </a:stretch>
        </p:blipFill>
        <p:spPr>
          <a:xfrm>
            <a:off x="3983125" y="1397000"/>
            <a:ext cx="3126775" cy="2619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8"/>
          <p:cNvSpPr txBox="1"/>
          <p:nvPr/>
        </p:nvSpPr>
        <p:spPr>
          <a:xfrm>
            <a:off x="442850" y="206500"/>
            <a:ext cx="42711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1700">
                <a:solidFill>
                  <a:srgbClr val="78A4ED"/>
                </a:solidFill>
              </a:rPr>
              <a:t>Applications et services </a:t>
            </a:r>
            <a:r>
              <a:rPr b="1" lang="fr" sz="1700">
                <a:solidFill>
                  <a:schemeClr val="dk2"/>
                </a:solidFill>
              </a:rPr>
              <a:t>intégrés :</a:t>
            </a:r>
            <a:endParaRPr b="1" sz="1700">
              <a:solidFill>
                <a:schemeClr val="dk2"/>
              </a:solidFill>
            </a:endParaRPr>
          </a:p>
        </p:txBody>
      </p:sp>
      <p:sp>
        <p:nvSpPr>
          <p:cNvPr id="210" name="Google Shape;210;p28"/>
          <p:cNvSpPr txBox="1"/>
          <p:nvPr/>
        </p:nvSpPr>
        <p:spPr>
          <a:xfrm>
            <a:off x="395250" y="681125"/>
            <a:ext cx="68157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500"/>
              <a:t>Impact environnemental de l’utilisation des applications et services :</a:t>
            </a:r>
            <a:endParaRPr sz="1500"/>
          </a:p>
        </p:txBody>
      </p:sp>
      <p:sp>
        <p:nvSpPr>
          <p:cNvPr id="211" name="Google Shape;211;p28"/>
          <p:cNvSpPr txBox="1"/>
          <p:nvPr/>
        </p:nvSpPr>
        <p:spPr>
          <a:xfrm>
            <a:off x="539750" y="1353450"/>
            <a:ext cx="4174200" cy="28014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1200"/>
              </a:spcBef>
              <a:spcAft>
                <a:spcPts val="0"/>
              </a:spcAft>
              <a:buNone/>
            </a:pPr>
            <a:r>
              <a:rPr lang="fr" sz="1500">
                <a:solidFill>
                  <a:srgbClr val="FF0000"/>
                </a:solidFill>
                <a:latin typeface="Roboto"/>
                <a:ea typeface="Roboto"/>
                <a:cs typeface="Roboto"/>
                <a:sym typeface="Roboto"/>
              </a:rPr>
              <a:t>Puissance de calcul </a:t>
            </a:r>
            <a:endParaRPr sz="1500">
              <a:solidFill>
                <a:srgbClr val="FF0000"/>
              </a:solidFill>
              <a:latin typeface="Roboto"/>
              <a:ea typeface="Roboto"/>
              <a:cs typeface="Roboto"/>
              <a:sym typeface="Roboto"/>
            </a:endParaRPr>
          </a:p>
          <a:p>
            <a:pPr indent="0" lvl="0" marL="0" rtl="0" algn="l">
              <a:lnSpc>
                <a:spcPct val="100000"/>
              </a:lnSpc>
              <a:spcBef>
                <a:spcPts val="1200"/>
              </a:spcBef>
              <a:spcAft>
                <a:spcPts val="0"/>
              </a:spcAft>
              <a:buClr>
                <a:schemeClr val="dk1"/>
              </a:buClr>
              <a:buSzPts val="1100"/>
              <a:buFont typeface="Arial"/>
              <a:buNone/>
            </a:pPr>
            <a:r>
              <a:rPr lang="fr" sz="1500">
                <a:solidFill>
                  <a:srgbClr val="FF0000"/>
                </a:solidFill>
                <a:latin typeface="Roboto"/>
                <a:ea typeface="Roboto"/>
                <a:cs typeface="Roboto"/>
                <a:sym typeface="Roboto"/>
              </a:rPr>
              <a:t>Fonctionnalités iCloud Mail, iCloud Drive, iCloud Photos</a:t>
            </a:r>
            <a:endParaRPr sz="1500">
              <a:solidFill>
                <a:srgbClr val="FF0000"/>
              </a:solidFill>
              <a:latin typeface="Roboto"/>
              <a:ea typeface="Roboto"/>
              <a:cs typeface="Roboto"/>
              <a:sym typeface="Roboto"/>
            </a:endParaRPr>
          </a:p>
          <a:p>
            <a:pPr indent="0" lvl="0" marL="0" rtl="0" algn="l">
              <a:lnSpc>
                <a:spcPct val="100000"/>
              </a:lnSpc>
              <a:spcBef>
                <a:spcPts val="1200"/>
              </a:spcBef>
              <a:spcAft>
                <a:spcPts val="0"/>
              </a:spcAft>
              <a:buClr>
                <a:schemeClr val="dk1"/>
              </a:buClr>
              <a:buSzPts val="1100"/>
              <a:buFont typeface="Arial"/>
              <a:buNone/>
            </a:pPr>
            <a:r>
              <a:rPr lang="fr" sz="1500">
                <a:solidFill>
                  <a:srgbClr val="FF0000"/>
                </a:solidFill>
                <a:latin typeface="Roboto"/>
                <a:ea typeface="Roboto"/>
                <a:cs typeface="Roboto"/>
                <a:sym typeface="Roboto"/>
              </a:rPr>
              <a:t>Chaque interaction compte</a:t>
            </a:r>
            <a:endParaRPr sz="1500">
              <a:solidFill>
                <a:srgbClr val="FF0000"/>
              </a:solidFill>
              <a:latin typeface="Roboto"/>
              <a:ea typeface="Roboto"/>
              <a:cs typeface="Roboto"/>
              <a:sym typeface="Roboto"/>
            </a:endParaRPr>
          </a:p>
          <a:p>
            <a:pPr indent="0" lvl="0" marL="0" rtl="0" algn="l">
              <a:lnSpc>
                <a:spcPct val="100000"/>
              </a:lnSpc>
              <a:spcBef>
                <a:spcPts val="1200"/>
              </a:spcBef>
              <a:spcAft>
                <a:spcPts val="0"/>
              </a:spcAft>
              <a:buClr>
                <a:schemeClr val="dk1"/>
              </a:buClr>
              <a:buSzPts val="1100"/>
              <a:buFont typeface="Arial"/>
              <a:buNone/>
            </a:pPr>
            <a:r>
              <a:rPr lang="fr" sz="1500">
                <a:solidFill>
                  <a:srgbClr val="6AA84F"/>
                </a:solidFill>
                <a:latin typeface="Roboto"/>
                <a:ea typeface="Roboto"/>
                <a:cs typeface="Roboto"/>
                <a:sym typeface="Roboto"/>
              </a:rPr>
              <a:t>Algorithmes de compression pour réduire la taille des fichiers</a:t>
            </a:r>
            <a:endParaRPr sz="1500">
              <a:solidFill>
                <a:srgbClr val="6AA84F"/>
              </a:solidFill>
              <a:latin typeface="Roboto"/>
              <a:ea typeface="Roboto"/>
              <a:cs typeface="Roboto"/>
              <a:sym typeface="Roboto"/>
            </a:endParaRPr>
          </a:p>
          <a:p>
            <a:pPr indent="0" lvl="0" marL="0" rtl="0" algn="l">
              <a:lnSpc>
                <a:spcPct val="100000"/>
              </a:lnSpc>
              <a:spcBef>
                <a:spcPts val="1200"/>
              </a:spcBef>
              <a:spcAft>
                <a:spcPts val="0"/>
              </a:spcAft>
              <a:buClr>
                <a:schemeClr val="dk1"/>
              </a:buClr>
              <a:buSzPts val="1100"/>
              <a:buFont typeface="Arial"/>
              <a:buNone/>
            </a:pPr>
            <a:r>
              <a:t/>
            </a:r>
            <a:endParaRPr sz="1500">
              <a:solidFill>
                <a:schemeClr val="dk1"/>
              </a:solidFill>
              <a:latin typeface="Roboto"/>
              <a:ea typeface="Roboto"/>
              <a:cs typeface="Roboto"/>
              <a:sym typeface="Roboto"/>
            </a:endParaRPr>
          </a:p>
          <a:p>
            <a:pPr indent="0" lvl="0" marL="0" rtl="0" algn="l">
              <a:lnSpc>
                <a:spcPct val="100000"/>
              </a:lnSpc>
              <a:spcBef>
                <a:spcPts val="1200"/>
              </a:spcBef>
              <a:spcAft>
                <a:spcPts val="1200"/>
              </a:spcAft>
              <a:buNone/>
            </a:pPr>
            <a:r>
              <a:t/>
            </a:r>
            <a:endParaRPr sz="1500">
              <a:solidFill>
                <a:schemeClr val="dk1"/>
              </a:solidFill>
              <a:latin typeface="Roboto"/>
              <a:ea typeface="Roboto"/>
              <a:cs typeface="Roboto"/>
              <a:sym typeface="Roboto"/>
            </a:endParaRPr>
          </a:p>
        </p:txBody>
      </p:sp>
      <p:pic>
        <p:nvPicPr>
          <p:cNvPr id="212" name="Google Shape;212;p28"/>
          <p:cNvPicPr preferRelativeResize="0"/>
          <p:nvPr/>
        </p:nvPicPr>
        <p:blipFill>
          <a:blip r:embed="rId3">
            <a:alphaModFix/>
          </a:blip>
          <a:stretch>
            <a:fillRect/>
          </a:stretch>
        </p:blipFill>
        <p:spPr>
          <a:xfrm>
            <a:off x="4781525" y="1810550"/>
            <a:ext cx="3329799" cy="1664899"/>
          </a:xfrm>
          <a:prstGeom prst="rect">
            <a:avLst/>
          </a:prstGeom>
          <a:noFill/>
          <a:ln>
            <a:noFill/>
          </a:ln>
        </p:spPr>
      </p:pic>
      <p:pic>
        <p:nvPicPr>
          <p:cNvPr id="213" name="Google Shape;213;p28"/>
          <p:cNvPicPr preferRelativeResize="0"/>
          <p:nvPr/>
        </p:nvPicPr>
        <p:blipFill>
          <a:blip r:embed="rId4">
            <a:alphaModFix/>
          </a:blip>
          <a:stretch>
            <a:fillRect/>
          </a:stretch>
        </p:blipFill>
        <p:spPr>
          <a:xfrm>
            <a:off x="2358875" y="1415450"/>
            <a:ext cx="268325" cy="268325"/>
          </a:xfrm>
          <a:prstGeom prst="rect">
            <a:avLst/>
          </a:prstGeom>
          <a:noFill/>
          <a:ln>
            <a:noFill/>
          </a:ln>
        </p:spPr>
      </p:pic>
      <p:pic>
        <p:nvPicPr>
          <p:cNvPr id="214" name="Google Shape;214;p28"/>
          <p:cNvPicPr preferRelativeResize="0"/>
          <p:nvPr/>
        </p:nvPicPr>
        <p:blipFill>
          <a:blip r:embed="rId5">
            <a:alphaModFix/>
          </a:blip>
          <a:stretch>
            <a:fillRect/>
          </a:stretch>
        </p:blipFill>
        <p:spPr>
          <a:xfrm>
            <a:off x="4164975" y="1866176"/>
            <a:ext cx="328599" cy="328599"/>
          </a:xfrm>
          <a:prstGeom prst="rect">
            <a:avLst/>
          </a:prstGeom>
          <a:noFill/>
          <a:ln>
            <a:noFill/>
          </a:ln>
        </p:spPr>
      </p:pic>
      <p:pic>
        <p:nvPicPr>
          <p:cNvPr id="215" name="Google Shape;215;p28"/>
          <p:cNvPicPr preferRelativeResize="0"/>
          <p:nvPr/>
        </p:nvPicPr>
        <p:blipFill>
          <a:blip r:embed="rId6">
            <a:alphaModFix/>
          </a:blip>
          <a:stretch>
            <a:fillRect/>
          </a:stretch>
        </p:blipFill>
        <p:spPr>
          <a:xfrm>
            <a:off x="3009075" y="2407450"/>
            <a:ext cx="328600" cy="328600"/>
          </a:xfrm>
          <a:prstGeom prst="rect">
            <a:avLst/>
          </a:prstGeom>
          <a:noFill/>
          <a:ln>
            <a:noFill/>
          </a:ln>
        </p:spPr>
      </p:pic>
      <p:pic>
        <p:nvPicPr>
          <p:cNvPr id="216" name="Google Shape;216;p28"/>
          <p:cNvPicPr preferRelativeResize="0"/>
          <p:nvPr/>
        </p:nvPicPr>
        <p:blipFill>
          <a:blip r:embed="rId7">
            <a:alphaModFix/>
          </a:blip>
          <a:stretch>
            <a:fillRect/>
          </a:stretch>
        </p:blipFill>
        <p:spPr>
          <a:xfrm>
            <a:off x="2110275" y="3060075"/>
            <a:ext cx="268325" cy="2683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9"/>
          <p:cNvSpPr txBox="1"/>
          <p:nvPr>
            <p:ph type="ctrTitle"/>
          </p:nvPr>
        </p:nvSpPr>
        <p:spPr>
          <a:xfrm>
            <a:off x="0" y="48900"/>
            <a:ext cx="6583200" cy="547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b="1" lang="fr" sz="2400">
                <a:solidFill>
                  <a:srgbClr val="7DABF8"/>
                </a:solidFill>
              </a:rPr>
              <a:t>Points forts et faibles d’iCloud</a:t>
            </a:r>
            <a:endParaRPr b="1" sz="2400">
              <a:solidFill>
                <a:srgbClr val="7DABF8"/>
              </a:solidFill>
            </a:endParaRPr>
          </a:p>
        </p:txBody>
      </p:sp>
      <p:sp>
        <p:nvSpPr>
          <p:cNvPr id="222" name="Google Shape;222;p29"/>
          <p:cNvSpPr txBox="1"/>
          <p:nvPr/>
        </p:nvSpPr>
        <p:spPr>
          <a:xfrm>
            <a:off x="0" y="762625"/>
            <a:ext cx="563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rgbClr val="6AA84F"/>
                </a:solidFill>
              </a:rPr>
              <a:t>Points forts :</a:t>
            </a:r>
            <a:endParaRPr>
              <a:solidFill>
                <a:srgbClr val="6AA84F"/>
              </a:solidFill>
            </a:endParaRPr>
          </a:p>
        </p:txBody>
      </p:sp>
      <p:sp>
        <p:nvSpPr>
          <p:cNvPr id="223" name="Google Shape;223;p29"/>
          <p:cNvSpPr txBox="1"/>
          <p:nvPr/>
        </p:nvSpPr>
        <p:spPr>
          <a:xfrm>
            <a:off x="664925" y="1241875"/>
            <a:ext cx="47133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rgbClr val="4A86E8"/>
                </a:solidFill>
              </a:rPr>
              <a:t>Au niveau écoconception:</a:t>
            </a:r>
            <a:endParaRPr>
              <a:solidFill>
                <a:srgbClr val="4A86E8"/>
              </a:solidFill>
            </a:endParaRPr>
          </a:p>
          <a:p>
            <a:pPr indent="-317500" lvl="0" marL="457200" rtl="0" algn="l">
              <a:spcBef>
                <a:spcPts val="0"/>
              </a:spcBef>
              <a:spcAft>
                <a:spcPts val="0"/>
              </a:spcAft>
              <a:buSzPts val="1400"/>
              <a:buChar char="●"/>
            </a:pPr>
            <a:r>
              <a:rPr lang="fr"/>
              <a:t>U</a:t>
            </a:r>
            <a:r>
              <a:rPr lang="fr"/>
              <a:t>tilisation de l’énergie renouvelable.</a:t>
            </a:r>
            <a:endParaRPr/>
          </a:p>
          <a:p>
            <a:pPr indent="-317500" lvl="0" marL="457200" rtl="0" algn="l">
              <a:spcBef>
                <a:spcPts val="0"/>
              </a:spcBef>
              <a:spcAft>
                <a:spcPts val="0"/>
              </a:spcAft>
              <a:buSzPts val="1400"/>
              <a:buChar char="●"/>
            </a:pPr>
            <a:r>
              <a:rPr lang="fr"/>
              <a:t>Recyclage </a:t>
            </a:r>
            <a:r>
              <a:rPr lang="fr"/>
              <a:t>des composants</a:t>
            </a:r>
            <a:r>
              <a:rPr lang="fr"/>
              <a:t>.</a:t>
            </a:r>
            <a:endParaRPr/>
          </a:p>
          <a:p>
            <a:pPr indent="-317500" lvl="0" marL="457200" rtl="0" algn="l">
              <a:spcBef>
                <a:spcPts val="0"/>
              </a:spcBef>
              <a:spcAft>
                <a:spcPts val="0"/>
              </a:spcAft>
              <a:buSzPts val="1400"/>
              <a:buChar char="●"/>
            </a:pPr>
            <a:r>
              <a:rPr lang="fr"/>
              <a:t>Réduction des émissions.</a:t>
            </a:r>
            <a:endParaRPr/>
          </a:p>
          <a:p>
            <a:pPr indent="0" lvl="0" marL="457200" rtl="0" algn="l">
              <a:spcBef>
                <a:spcPts val="0"/>
              </a:spcBef>
              <a:spcAft>
                <a:spcPts val="0"/>
              </a:spcAft>
              <a:buNone/>
            </a:pPr>
            <a:r>
              <a:t/>
            </a:r>
            <a:endParaRPr/>
          </a:p>
          <a:p>
            <a:pPr indent="0" lvl="0" marL="0" rtl="0" algn="l">
              <a:spcBef>
                <a:spcPts val="0"/>
              </a:spcBef>
              <a:spcAft>
                <a:spcPts val="0"/>
              </a:spcAft>
              <a:buNone/>
            </a:pPr>
            <a:r>
              <a:rPr lang="fr">
                <a:solidFill>
                  <a:srgbClr val="4A86E8"/>
                </a:solidFill>
              </a:rPr>
              <a:t>Au niveau accessibilité:</a:t>
            </a:r>
            <a:endParaRPr>
              <a:solidFill>
                <a:srgbClr val="4A86E8"/>
              </a:solidFill>
            </a:endParaRPr>
          </a:p>
          <a:p>
            <a:pPr indent="-317500" lvl="0" marL="457200" rtl="0" algn="l">
              <a:spcBef>
                <a:spcPts val="0"/>
              </a:spcBef>
              <a:spcAft>
                <a:spcPts val="0"/>
              </a:spcAft>
              <a:buClr>
                <a:schemeClr val="dk1"/>
              </a:buClr>
              <a:buSzPts val="1400"/>
              <a:buChar char="●"/>
            </a:pPr>
            <a:r>
              <a:rPr lang="fr">
                <a:solidFill>
                  <a:schemeClr val="dk1"/>
                </a:solidFill>
              </a:rPr>
              <a:t>VoiceOver.</a:t>
            </a:r>
            <a:endParaRPr>
              <a:solidFill>
                <a:schemeClr val="dk1"/>
              </a:solidFill>
            </a:endParaRPr>
          </a:p>
          <a:p>
            <a:pPr indent="-317500" lvl="0" marL="457200" rtl="0" algn="l">
              <a:spcBef>
                <a:spcPts val="0"/>
              </a:spcBef>
              <a:spcAft>
                <a:spcPts val="0"/>
              </a:spcAft>
              <a:buClr>
                <a:schemeClr val="dk1"/>
              </a:buClr>
              <a:buSzPts val="1400"/>
              <a:buChar char="●"/>
            </a:pPr>
            <a:r>
              <a:rPr lang="fr">
                <a:solidFill>
                  <a:schemeClr val="dk1"/>
                </a:solidFill>
              </a:rPr>
              <a:t>Accessibilité à partir des différents appareils.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fr">
                <a:solidFill>
                  <a:srgbClr val="4A86E8"/>
                </a:solidFill>
              </a:rPr>
              <a:t>Au niveau qualité:</a:t>
            </a:r>
            <a:endParaRPr>
              <a:solidFill>
                <a:srgbClr val="4A86E8"/>
              </a:solidFill>
            </a:endParaRPr>
          </a:p>
          <a:p>
            <a:pPr indent="-317500" lvl="0" marL="457200" rtl="0" algn="l">
              <a:spcBef>
                <a:spcPts val="0"/>
              </a:spcBef>
              <a:spcAft>
                <a:spcPts val="0"/>
              </a:spcAft>
              <a:buClr>
                <a:schemeClr val="dk1"/>
              </a:buClr>
              <a:buSzPts val="1400"/>
              <a:buChar char="●"/>
            </a:pPr>
            <a:r>
              <a:rPr lang="fr">
                <a:solidFill>
                  <a:schemeClr val="dk1"/>
                </a:solidFill>
              </a:rPr>
              <a:t>Fiabilité du service.</a:t>
            </a:r>
            <a:endParaRPr>
              <a:solidFill>
                <a:schemeClr val="dk1"/>
              </a:solidFill>
            </a:endParaRPr>
          </a:p>
          <a:p>
            <a:pPr indent="-317500" lvl="0" marL="457200" rtl="0" algn="l">
              <a:spcBef>
                <a:spcPts val="0"/>
              </a:spcBef>
              <a:spcAft>
                <a:spcPts val="0"/>
              </a:spcAft>
              <a:buClr>
                <a:schemeClr val="dk1"/>
              </a:buClr>
              <a:buSzPts val="1400"/>
              <a:buChar char="●"/>
            </a:pPr>
            <a:r>
              <a:rPr lang="fr">
                <a:solidFill>
                  <a:schemeClr val="dk1"/>
                </a:solidFill>
              </a:rPr>
              <a:t>Sécurité des données.</a:t>
            </a:r>
            <a:endParaRPr>
              <a:solidFill>
                <a:schemeClr val="dk1"/>
              </a:solidFill>
            </a:endParaRPr>
          </a:p>
          <a:p>
            <a:pPr indent="-317500" lvl="0" marL="457200" rtl="0" algn="l">
              <a:spcBef>
                <a:spcPts val="0"/>
              </a:spcBef>
              <a:spcAft>
                <a:spcPts val="0"/>
              </a:spcAft>
              <a:buClr>
                <a:schemeClr val="dk1"/>
              </a:buClr>
              <a:buSzPts val="1400"/>
              <a:buChar char="●"/>
            </a:pPr>
            <a:r>
              <a:rPr lang="fr">
                <a:solidFill>
                  <a:schemeClr val="dk1"/>
                </a:solidFill>
              </a:rPr>
              <a:t>Capacité de stockage.</a:t>
            </a:r>
            <a:endParaRPr>
              <a:solidFill>
                <a:schemeClr val="dk1"/>
              </a:solidFill>
            </a:endParaRPr>
          </a:p>
        </p:txBody>
      </p:sp>
      <p:pic>
        <p:nvPicPr>
          <p:cNvPr id="224" name="Google Shape;224;p29"/>
          <p:cNvPicPr preferRelativeResize="0"/>
          <p:nvPr/>
        </p:nvPicPr>
        <p:blipFill>
          <a:blip r:embed="rId3">
            <a:alphaModFix/>
          </a:blip>
          <a:stretch>
            <a:fillRect/>
          </a:stretch>
        </p:blipFill>
        <p:spPr>
          <a:xfrm>
            <a:off x="5378225" y="1696950"/>
            <a:ext cx="3095625" cy="14763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0"/>
          <p:cNvSpPr txBox="1"/>
          <p:nvPr/>
        </p:nvSpPr>
        <p:spPr>
          <a:xfrm>
            <a:off x="39125" y="762625"/>
            <a:ext cx="563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rgbClr val="FF0000"/>
                </a:solidFill>
              </a:rPr>
              <a:t>Points faibles :</a:t>
            </a:r>
            <a:endParaRPr>
              <a:solidFill>
                <a:srgbClr val="FF0000"/>
              </a:solidFill>
            </a:endParaRPr>
          </a:p>
        </p:txBody>
      </p:sp>
      <p:sp>
        <p:nvSpPr>
          <p:cNvPr id="230" name="Google Shape;230;p30"/>
          <p:cNvSpPr txBox="1"/>
          <p:nvPr/>
        </p:nvSpPr>
        <p:spPr>
          <a:xfrm>
            <a:off x="664925" y="1241875"/>
            <a:ext cx="4644900" cy="27399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rgbClr val="4A86E8"/>
                </a:solidFill>
              </a:rPr>
              <a:t>Au niveau écoconception:</a:t>
            </a:r>
            <a:endParaRPr>
              <a:solidFill>
                <a:srgbClr val="4A86E8"/>
              </a:solidFill>
            </a:endParaRPr>
          </a:p>
          <a:p>
            <a:pPr indent="-317500" lvl="0" marL="457200" rtl="0" algn="l">
              <a:spcBef>
                <a:spcPts val="0"/>
              </a:spcBef>
              <a:spcAft>
                <a:spcPts val="0"/>
              </a:spcAft>
              <a:buSzPts val="1400"/>
              <a:buChar char="●"/>
            </a:pPr>
            <a:r>
              <a:rPr lang="fr"/>
              <a:t>Impacte énergétique.</a:t>
            </a:r>
            <a:endParaRPr/>
          </a:p>
          <a:p>
            <a:pPr indent="-317500" lvl="0" marL="457200" rtl="0" algn="l">
              <a:spcBef>
                <a:spcPts val="0"/>
              </a:spcBef>
              <a:spcAft>
                <a:spcPts val="0"/>
              </a:spcAft>
              <a:buSzPts val="1400"/>
              <a:buChar char="●"/>
            </a:pPr>
            <a:r>
              <a:rPr lang="fr"/>
              <a:t>Gestion des déchets électronique.</a:t>
            </a:r>
            <a:endParaRPr/>
          </a:p>
          <a:p>
            <a:pPr indent="0" lvl="0" marL="457200" rtl="0" algn="l">
              <a:spcBef>
                <a:spcPts val="0"/>
              </a:spcBef>
              <a:spcAft>
                <a:spcPts val="0"/>
              </a:spcAft>
              <a:buNone/>
            </a:pPr>
            <a:r>
              <a:t/>
            </a:r>
            <a:endParaRPr/>
          </a:p>
          <a:p>
            <a:pPr indent="0" lvl="0" marL="0" rtl="0" algn="l">
              <a:spcBef>
                <a:spcPts val="0"/>
              </a:spcBef>
              <a:spcAft>
                <a:spcPts val="0"/>
              </a:spcAft>
              <a:buNone/>
            </a:pPr>
            <a:r>
              <a:rPr lang="fr">
                <a:solidFill>
                  <a:srgbClr val="4A86E8"/>
                </a:solidFill>
              </a:rPr>
              <a:t>Au niveau accessibilité:</a:t>
            </a:r>
            <a:endParaRPr>
              <a:solidFill>
                <a:srgbClr val="4A86E8"/>
              </a:solidFill>
            </a:endParaRPr>
          </a:p>
          <a:p>
            <a:pPr indent="-317500" lvl="0" marL="457200" rtl="0" algn="l">
              <a:spcBef>
                <a:spcPts val="0"/>
              </a:spcBef>
              <a:spcAft>
                <a:spcPts val="0"/>
              </a:spcAft>
              <a:buClr>
                <a:schemeClr val="dk1"/>
              </a:buClr>
              <a:buSzPts val="1400"/>
              <a:buChar char="●"/>
            </a:pPr>
            <a:r>
              <a:rPr lang="fr">
                <a:solidFill>
                  <a:schemeClr val="dk1"/>
                </a:solidFill>
              </a:rPr>
              <a:t>Améliorations de service</a:t>
            </a:r>
            <a:r>
              <a:rPr lang="fr">
                <a:solidFill>
                  <a:schemeClr val="dk1"/>
                </a:solidFill>
              </a:rPr>
              <a:t>.</a:t>
            </a:r>
            <a:endParaRPr>
              <a:solidFill>
                <a:schemeClr val="dk1"/>
              </a:solidFill>
            </a:endParaRPr>
          </a:p>
          <a:p>
            <a:pPr indent="-317500" lvl="0" marL="457200" rtl="0" algn="l">
              <a:spcBef>
                <a:spcPts val="0"/>
              </a:spcBef>
              <a:spcAft>
                <a:spcPts val="0"/>
              </a:spcAft>
              <a:buClr>
                <a:schemeClr val="dk1"/>
              </a:buClr>
              <a:buSzPts val="1400"/>
              <a:buChar char="●"/>
            </a:pPr>
            <a:r>
              <a:rPr lang="fr">
                <a:solidFill>
                  <a:schemeClr val="dk1"/>
                </a:solidFill>
              </a:rPr>
              <a:t>Complexité</a:t>
            </a:r>
            <a:r>
              <a:rPr lang="fr">
                <a:solidFill>
                  <a:schemeClr val="dk1"/>
                </a:solidFill>
              </a:rPr>
              <a:t> des paramètres. </a:t>
            </a:r>
            <a:endParaRPr sz="1200">
              <a:solidFill>
                <a:schemeClr val="dk1"/>
              </a:solidFill>
              <a:highlight>
                <a:srgbClr val="F7F7F8"/>
              </a:highlight>
              <a:latin typeface="Roboto"/>
              <a:ea typeface="Roboto"/>
              <a:cs typeface="Roboto"/>
              <a:sym typeface="Roboto"/>
            </a:endParaRPr>
          </a:p>
          <a:p>
            <a:pPr indent="0" lvl="0" marL="457200" rtl="0" algn="l">
              <a:spcBef>
                <a:spcPts val="0"/>
              </a:spcBef>
              <a:spcAft>
                <a:spcPts val="0"/>
              </a:spcAft>
              <a:buNone/>
            </a:pPr>
            <a:r>
              <a:t/>
            </a:r>
            <a:endParaRPr sz="1200">
              <a:solidFill>
                <a:schemeClr val="dk1"/>
              </a:solidFill>
              <a:highlight>
                <a:srgbClr val="F7F7F8"/>
              </a:highlight>
              <a:latin typeface="Roboto"/>
              <a:ea typeface="Roboto"/>
              <a:cs typeface="Roboto"/>
              <a:sym typeface="Roboto"/>
            </a:endParaRPr>
          </a:p>
          <a:p>
            <a:pPr indent="0" lvl="0" marL="0" rtl="0" algn="l">
              <a:spcBef>
                <a:spcPts val="0"/>
              </a:spcBef>
              <a:spcAft>
                <a:spcPts val="0"/>
              </a:spcAft>
              <a:buNone/>
            </a:pPr>
            <a:r>
              <a:rPr lang="fr">
                <a:solidFill>
                  <a:srgbClr val="4A86E8"/>
                </a:solidFill>
              </a:rPr>
              <a:t>Au niveau qualité:</a:t>
            </a:r>
            <a:endParaRPr>
              <a:solidFill>
                <a:srgbClr val="4A86E8"/>
              </a:solidFill>
            </a:endParaRPr>
          </a:p>
          <a:p>
            <a:pPr indent="-317500" lvl="0" marL="457200" rtl="0" algn="l">
              <a:spcBef>
                <a:spcPts val="0"/>
              </a:spcBef>
              <a:spcAft>
                <a:spcPts val="0"/>
              </a:spcAft>
              <a:buClr>
                <a:schemeClr val="dk1"/>
              </a:buClr>
              <a:buSzPts val="1400"/>
              <a:buChar char="●"/>
            </a:pPr>
            <a:r>
              <a:rPr lang="fr">
                <a:solidFill>
                  <a:schemeClr val="dk1"/>
                </a:solidFill>
              </a:rPr>
              <a:t>Synchronisations des données</a:t>
            </a:r>
            <a:r>
              <a:rPr lang="fr">
                <a:solidFill>
                  <a:schemeClr val="dk1"/>
                </a:solidFill>
              </a:rPr>
              <a:t>.</a:t>
            </a:r>
            <a:endParaRPr>
              <a:solidFill>
                <a:schemeClr val="dk1"/>
              </a:solidFill>
            </a:endParaRPr>
          </a:p>
          <a:p>
            <a:pPr indent="-317500" lvl="0" marL="457200" rtl="0" algn="l">
              <a:spcBef>
                <a:spcPts val="0"/>
              </a:spcBef>
              <a:spcAft>
                <a:spcPts val="0"/>
              </a:spcAft>
              <a:buClr>
                <a:schemeClr val="dk1"/>
              </a:buClr>
              <a:buSzPts val="1400"/>
              <a:buChar char="●"/>
            </a:pPr>
            <a:r>
              <a:rPr lang="fr">
                <a:solidFill>
                  <a:schemeClr val="dk1"/>
                </a:solidFill>
              </a:rPr>
              <a:t>Politique</a:t>
            </a:r>
            <a:r>
              <a:rPr lang="fr">
                <a:solidFill>
                  <a:schemeClr val="dk1"/>
                </a:solidFill>
              </a:rPr>
              <a:t> de </a:t>
            </a:r>
            <a:r>
              <a:rPr lang="fr">
                <a:solidFill>
                  <a:schemeClr val="dk1"/>
                </a:solidFill>
              </a:rPr>
              <a:t>confidentialité</a:t>
            </a:r>
            <a:r>
              <a:rPr lang="fr">
                <a:solidFill>
                  <a:schemeClr val="dk1"/>
                </a:solidFill>
              </a:rPr>
              <a:t>.</a:t>
            </a:r>
            <a:endParaRPr>
              <a:solidFill>
                <a:schemeClr val="dk1"/>
              </a:solidFill>
            </a:endParaRPr>
          </a:p>
          <a:p>
            <a:pPr indent="-317500" lvl="0" marL="457200" rtl="0" algn="l">
              <a:spcBef>
                <a:spcPts val="0"/>
              </a:spcBef>
              <a:spcAft>
                <a:spcPts val="0"/>
              </a:spcAft>
              <a:buClr>
                <a:schemeClr val="dk1"/>
              </a:buClr>
              <a:buSzPts val="1400"/>
              <a:buChar char="●"/>
            </a:pPr>
            <a:r>
              <a:rPr lang="fr">
                <a:solidFill>
                  <a:schemeClr val="dk1"/>
                </a:solidFill>
              </a:rPr>
              <a:t>Prix de stockage </a:t>
            </a:r>
            <a:r>
              <a:rPr lang="fr">
                <a:solidFill>
                  <a:schemeClr val="dk1"/>
                </a:solidFill>
              </a:rPr>
              <a:t>supplémentaire</a:t>
            </a:r>
            <a:r>
              <a:rPr lang="fr">
                <a:solidFill>
                  <a:schemeClr val="dk1"/>
                </a:solidFill>
              </a:rPr>
              <a:t>.</a:t>
            </a:r>
            <a:endParaRPr>
              <a:solidFill>
                <a:schemeClr val="dk1"/>
              </a:solidFill>
            </a:endParaRPr>
          </a:p>
        </p:txBody>
      </p:sp>
      <p:pic>
        <p:nvPicPr>
          <p:cNvPr id="231" name="Google Shape;231;p30"/>
          <p:cNvPicPr preferRelativeResize="0"/>
          <p:nvPr/>
        </p:nvPicPr>
        <p:blipFill>
          <a:blip r:embed="rId3">
            <a:alphaModFix/>
          </a:blip>
          <a:stretch>
            <a:fillRect/>
          </a:stretch>
        </p:blipFill>
        <p:spPr>
          <a:xfrm>
            <a:off x="5378225" y="1697300"/>
            <a:ext cx="3095625" cy="1476375"/>
          </a:xfrm>
          <a:prstGeom prst="rect">
            <a:avLst/>
          </a:prstGeom>
          <a:noFill/>
          <a:ln>
            <a:noFill/>
          </a:ln>
        </p:spPr>
      </p:pic>
      <p:sp>
        <p:nvSpPr>
          <p:cNvPr id="232" name="Google Shape;232;p30"/>
          <p:cNvSpPr txBox="1"/>
          <p:nvPr>
            <p:ph type="ctrTitle"/>
          </p:nvPr>
        </p:nvSpPr>
        <p:spPr>
          <a:xfrm>
            <a:off x="0" y="48900"/>
            <a:ext cx="6583200" cy="547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b="1" lang="fr" sz="2400">
                <a:solidFill>
                  <a:srgbClr val="7DABF8"/>
                </a:solidFill>
              </a:rPr>
              <a:t>Points forts et faibles d’iCloud</a:t>
            </a:r>
            <a:endParaRPr b="1" sz="2400">
              <a:solidFill>
                <a:srgbClr val="7DABF8"/>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1"/>
          <p:cNvSpPr txBox="1"/>
          <p:nvPr>
            <p:ph type="ctrTitle"/>
          </p:nvPr>
        </p:nvSpPr>
        <p:spPr>
          <a:xfrm>
            <a:off x="311708" y="1692213"/>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fr">
                <a:solidFill>
                  <a:srgbClr val="7DABF8"/>
                </a:solidFill>
              </a:rPr>
              <a:t>L’équipe vous remercie pour votre écoute !</a:t>
            </a:r>
            <a:endParaRPr b="1">
              <a:solidFill>
                <a:srgbClr val="7DABF8"/>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nvSpPr>
        <p:spPr>
          <a:xfrm>
            <a:off x="131150" y="143450"/>
            <a:ext cx="4997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1800">
                <a:solidFill>
                  <a:srgbClr val="78A4ED"/>
                </a:solidFill>
              </a:rPr>
              <a:t>Sommaire </a:t>
            </a:r>
            <a:r>
              <a:rPr b="1" lang="fr" sz="1800">
                <a:solidFill>
                  <a:schemeClr val="dk2"/>
                </a:solidFill>
              </a:rPr>
              <a:t>de la présentation</a:t>
            </a:r>
            <a:endParaRPr b="1" sz="1800">
              <a:solidFill>
                <a:schemeClr val="dk2"/>
              </a:solidFill>
            </a:endParaRPr>
          </a:p>
        </p:txBody>
      </p:sp>
      <p:sp>
        <p:nvSpPr>
          <p:cNvPr id="69" name="Google Shape;69;p14"/>
          <p:cNvSpPr txBox="1"/>
          <p:nvPr/>
        </p:nvSpPr>
        <p:spPr>
          <a:xfrm>
            <a:off x="752450" y="1286300"/>
            <a:ext cx="4375800" cy="2147100"/>
          </a:xfrm>
          <a:prstGeom prst="rect">
            <a:avLst/>
          </a:prstGeom>
          <a:noFill/>
          <a:ln>
            <a:noFill/>
          </a:ln>
        </p:spPr>
        <p:txBody>
          <a:bodyPr anchorCtr="0" anchor="t" bIns="91425" lIns="91425" spcFirstLastPara="1" rIns="91425" wrap="square" tIns="91425">
            <a:spAutoFit/>
          </a:bodyPr>
          <a:lstStyle/>
          <a:p>
            <a:pPr indent="-323850" lvl="0" marL="457200" rtl="0" algn="l">
              <a:lnSpc>
                <a:spcPct val="150000"/>
              </a:lnSpc>
              <a:spcBef>
                <a:spcPts val="0"/>
              </a:spcBef>
              <a:spcAft>
                <a:spcPts val="0"/>
              </a:spcAft>
              <a:buClr>
                <a:schemeClr val="dk2"/>
              </a:buClr>
              <a:buSzPts val="1500"/>
              <a:buChar char="-"/>
            </a:pPr>
            <a:r>
              <a:rPr b="1" lang="fr" sz="1500">
                <a:solidFill>
                  <a:schemeClr val="dk2"/>
                </a:solidFill>
              </a:rPr>
              <a:t>Introduction</a:t>
            </a:r>
            <a:endParaRPr b="1" sz="1500">
              <a:solidFill>
                <a:schemeClr val="dk2"/>
              </a:solidFill>
            </a:endParaRPr>
          </a:p>
          <a:p>
            <a:pPr indent="-323850" lvl="0" marL="457200" rtl="0" algn="l">
              <a:lnSpc>
                <a:spcPct val="150000"/>
              </a:lnSpc>
              <a:spcBef>
                <a:spcPts val="0"/>
              </a:spcBef>
              <a:spcAft>
                <a:spcPts val="0"/>
              </a:spcAft>
              <a:buClr>
                <a:schemeClr val="dk2"/>
              </a:buClr>
              <a:buSzPts val="1500"/>
              <a:buChar char="-"/>
            </a:pPr>
            <a:r>
              <a:rPr b="1" lang="fr" sz="1500">
                <a:solidFill>
                  <a:schemeClr val="dk2"/>
                </a:solidFill>
              </a:rPr>
              <a:t>Unité fonctionnelle</a:t>
            </a:r>
            <a:endParaRPr b="1" sz="1500">
              <a:solidFill>
                <a:schemeClr val="dk2"/>
              </a:solidFill>
            </a:endParaRPr>
          </a:p>
          <a:p>
            <a:pPr indent="-323850" lvl="0" marL="457200" rtl="0" algn="l">
              <a:lnSpc>
                <a:spcPct val="150000"/>
              </a:lnSpc>
              <a:spcBef>
                <a:spcPts val="0"/>
              </a:spcBef>
              <a:spcAft>
                <a:spcPts val="0"/>
              </a:spcAft>
              <a:buClr>
                <a:schemeClr val="dk2"/>
              </a:buClr>
              <a:buSzPts val="1500"/>
              <a:buChar char="-"/>
            </a:pPr>
            <a:r>
              <a:rPr b="1" lang="fr" sz="1500">
                <a:solidFill>
                  <a:schemeClr val="dk2"/>
                </a:solidFill>
              </a:rPr>
              <a:t>Les trois </a:t>
            </a:r>
            <a:r>
              <a:rPr b="1" lang="fr" sz="1500">
                <a:solidFill>
                  <a:schemeClr val="dk2"/>
                </a:solidFill>
              </a:rPr>
              <a:t>tiers</a:t>
            </a:r>
            <a:endParaRPr b="1" sz="1500">
              <a:solidFill>
                <a:schemeClr val="dk2"/>
              </a:solidFill>
            </a:endParaRPr>
          </a:p>
          <a:p>
            <a:pPr indent="-323850" lvl="0" marL="457200" rtl="0" algn="l">
              <a:lnSpc>
                <a:spcPct val="150000"/>
              </a:lnSpc>
              <a:spcBef>
                <a:spcPts val="0"/>
              </a:spcBef>
              <a:spcAft>
                <a:spcPts val="0"/>
              </a:spcAft>
              <a:buClr>
                <a:schemeClr val="dk2"/>
              </a:buClr>
              <a:buSzPts val="1500"/>
              <a:buChar char="-"/>
            </a:pPr>
            <a:r>
              <a:rPr b="1" lang="fr" sz="1500">
                <a:solidFill>
                  <a:schemeClr val="dk2"/>
                </a:solidFill>
              </a:rPr>
              <a:t>Points forts et faibles d’iCloud</a:t>
            </a:r>
            <a:endParaRPr b="1" sz="1500">
              <a:solidFill>
                <a:schemeClr val="dk2"/>
              </a:solidFill>
            </a:endParaRPr>
          </a:p>
          <a:p>
            <a:pPr indent="-323850" lvl="0" marL="457200" rtl="0" algn="l">
              <a:lnSpc>
                <a:spcPct val="150000"/>
              </a:lnSpc>
              <a:spcBef>
                <a:spcPts val="0"/>
              </a:spcBef>
              <a:spcAft>
                <a:spcPts val="0"/>
              </a:spcAft>
              <a:buClr>
                <a:schemeClr val="dk2"/>
              </a:buClr>
              <a:buSzPts val="1500"/>
              <a:buChar char="-"/>
            </a:pPr>
            <a:r>
              <a:rPr b="1" lang="fr" sz="1500">
                <a:solidFill>
                  <a:schemeClr val="dk2"/>
                </a:solidFill>
              </a:rPr>
              <a:t>Conclusion</a:t>
            </a:r>
            <a:endParaRPr b="1" sz="1500">
              <a:solidFill>
                <a:schemeClr val="dk2"/>
              </a:solidFill>
            </a:endParaRPr>
          </a:p>
          <a:p>
            <a:pPr indent="0" lvl="0" marL="0" rtl="0" algn="l">
              <a:lnSpc>
                <a:spcPct val="150000"/>
              </a:lnSpc>
              <a:spcBef>
                <a:spcPts val="0"/>
              </a:spcBef>
              <a:spcAft>
                <a:spcPts val="0"/>
              </a:spcAft>
              <a:buNone/>
            </a:pPr>
            <a:r>
              <a:t/>
            </a:r>
            <a:endParaRPr b="1" sz="1500">
              <a:solidFill>
                <a:schemeClr val="dk2"/>
              </a:solidFill>
            </a:endParaRPr>
          </a:p>
        </p:txBody>
      </p:sp>
      <p:pic>
        <p:nvPicPr>
          <p:cNvPr id="70" name="Google Shape;70;p14"/>
          <p:cNvPicPr preferRelativeResize="0"/>
          <p:nvPr/>
        </p:nvPicPr>
        <p:blipFill>
          <a:blip r:embed="rId3">
            <a:alphaModFix/>
          </a:blip>
          <a:stretch>
            <a:fillRect/>
          </a:stretch>
        </p:blipFill>
        <p:spPr>
          <a:xfrm>
            <a:off x="4572000" y="541313"/>
            <a:ext cx="3637075" cy="3637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nvSpPr>
        <p:spPr>
          <a:xfrm>
            <a:off x="131150" y="143450"/>
            <a:ext cx="4997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1800">
                <a:solidFill>
                  <a:srgbClr val="78A4ED"/>
                </a:solidFill>
              </a:rPr>
              <a:t>Introduction</a:t>
            </a:r>
            <a:r>
              <a:rPr b="1" lang="fr" sz="1800">
                <a:solidFill>
                  <a:schemeClr val="dk2"/>
                </a:solidFill>
              </a:rPr>
              <a:t> au service iCloud</a:t>
            </a:r>
            <a:endParaRPr b="1" sz="1800">
              <a:solidFill>
                <a:schemeClr val="dk2"/>
              </a:solidFill>
            </a:endParaRPr>
          </a:p>
        </p:txBody>
      </p:sp>
      <p:sp>
        <p:nvSpPr>
          <p:cNvPr id="76" name="Google Shape;76;p15"/>
          <p:cNvSpPr txBox="1"/>
          <p:nvPr/>
        </p:nvSpPr>
        <p:spPr>
          <a:xfrm>
            <a:off x="210325" y="706838"/>
            <a:ext cx="6734400" cy="97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chemeClr val="dk1"/>
                </a:solidFill>
                <a:latin typeface="Roboto"/>
                <a:ea typeface="Roboto"/>
                <a:cs typeface="Roboto"/>
                <a:sym typeface="Roboto"/>
              </a:rPr>
              <a:t>iCloud est un service de stockage en cloud développé par Apple. Il offre une gamme de fonctionnalités visant à simplifier et à sécuriser la gestion de vos données numériques sur les appareils Apple. Voici quelques points clés à propos d'iCloud :</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sz="1700">
              <a:solidFill>
                <a:schemeClr val="dk1"/>
              </a:solidFill>
              <a:latin typeface="Roboto"/>
              <a:ea typeface="Roboto"/>
              <a:cs typeface="Roboto"/>
              <a:sym typeface="Roboto"/>
            </a:endParaRPr>
          </a:p>
        </p:txBody>
      </p:sp>
      <p:grpSp>
        <p:nvGrpSpPr>
          <p:cNvPr id="77" name="Google Shape;77;p15"/>
          <p:cNvGrpSpPr/>
          <p:nvPr/>
        </p:nvGrpSpPr>
        <p:grpSpPr>
          <a:xfrm>
            <a:off x="4885484" y="2701270"/>
            <a:ext cx="261571" cy="260379"/>
            <a:chOff x="4858109" y="2631368"/>
            <a:chExt cx="316442" cy="315000"/>
          </a:xfrm>
        </p:grpSpPr>
        <p:sp>
          <p:nvSpPr>
            <p:cNvPr id="78" name="Google Shape;78;p15"/>
            <p:cNvSpPr/>
            <p:nvPr/>
          </p:nvSpPr>
          <p:spPr>
            <a:xfrm>
              <a:off x="4859551" y="2631368"/>
              <a:ext cx="315000" cy="3150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p:nvPr/>
          </p:nvSpPr>
          <p:spPr>
            <a:xfrm>
              <a:off x="4858109" y="2739300"/>
              <a:ext cx="239100" cy="99000"/>
            </a:xfrm>
            <a:prstGeom prst="rightArrow">
              <a:avLst>
                <a:gd fmla="val 32020" name="adj1"/>
                <a:gd fmla="val 66970" name="adj2"/>
              </a:avLst>
            </a:prstGeom>
            <a:solidFill>
              <a:srgbClr val="0D5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br>
                <a:rPr lang="fr"/>
              </a:br>
              <a:endParaRPr/>
            </a:p>
          </p:txBody>
        </p:sp>
      </p:grpSp>
      <p:grpSp>
        <p:nvGrpSpPr>
          <p:cNvPr id="80" name="Google Shape;80;p15"/>
          <p:cNvGrpSpPr/>
          <p:nvPr/>
        </p:nvGrpSpPr>
        <p:grpSpPr>
          <a:xfrm>
            <a:off x="2948278" y="2701271"/>
            <a:ext cx="260366" cy="260366"/>
            <a:chOff x="3157188" y="909150"/>
            <a:chExt cx="470400" cy="470400"/>
          </a:xfrm>
        </p:grpSpPr>
        <p:sp>
          <p:nvSpPr>
            <p:cNvPr id="81" name="Google Shape;81;p15"/>
            <p:cNvSpPr/>
            <p:nvPr/>
          </p:nvSpPr>
          <p:spPr>
            <a:xfrm>
              <a:off x="3157188" y="909150"/>
              <a:ext cx="470400" cy="47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5"/>
            <p:cNvSpPr/>
            <p:nvPr/>
          </p:nvSpPr>
          <p:spPr>
            <a:xfrm>
              <a:off x="3243138" y="995100"/>
              <a:ext cx="298500" cy="298500"/>
            </a:xfrm>
            <a:prstGeom prst="mathPlus">
              <a:avLst>
                <a:gd fmla="val 9900" name="adj1"/>
              </a:avLst>
            </a:prstGeom>
            <a:solidFill>
              <a:srgbClr val="307B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 name="Google Shape;83;p15"/>
          <p:cNvGrpSpPr/>
          <p:nvPr/>
        </p:nvGrpSpPr>
        <p:grpSpPr>
          <a:xfrm>
            <a:off x="3733436" y="1652035"/>
            <a:ext cx="2964030" cy="3041161"/>
            <a:chOff x="2902488" y="902232"/>
            <a:chExt cx="3339000" cy="3339000"/>
          </a:xfrm>
        </p:grpSpPr>
        <p:sp>
          <p:nvSpPr>
            <p:cNvPr id="84" name="Google Shape;84;p15"/>
            <p:cNvSpPr/>
            <p:nvPr/>
          </p:nvSpPr>
          <p:spPr>
            <a:xfrm rot="-5400000">
              <a:off x="2902488" y="902232"/>
              <a:ext cx="3339000" cy="3339000"/>
            </a:xfrm>
            <a:prstGeom prst="ellipse">
              <a:avLst/>
            </a:prstGeom>
            <a:noFill/>
            <a:ln cap="flat" cmpd="sng" w="19050">
              <a:solidFill>
                <a:srgbClr val="1D7E74"/>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5"/>
            <p:cNvSpPr/>
            <p:nvPr/>
          </p:nvSpPr>
          <p:spPr>
            <a:xfrm>
              <a:off x="3123875" y="1123625"/>
              <a:ext cx="2896500" cy="2896200"/>
            </a:xfrm>
            <a:prstGeom prst="pie">
              <a:avLst>
                <a:gd fmla="val 2689583" name="adj1"/>
                <a:gd fmla="val 13510993" name="adj2"/>
              </a:avLst>
            </a:prstGeom>
            <a:solidFill>
              <a:srgbClr val="83E3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 name="Google Shape;86;p15"/>
          <p:cNvGrpSpPr/>
          <p:nvPr/>
        </p:nvGrpSpPr>
        <p:grpSpPr>
          <a:xfrm>
            <a:off x="4409464" y="2345654"/>
            <a:ext cx="1611974" cy="1653922"/>
            <a:chOff x="3664038" y="1663782"/>
            <a:chExt cx="1815900" cy="1815900"/>
          </a:xfrm>
        </p:grpSpPr>
        <p:sp>
          <p:nvSpPr>
            <p:cNvPr id="87" name="Google Shape;87;p15"/>
            <p:cNvSpPr/>
            <p:nvPr/>
          </p:nvSpPr>
          <p:spPr>
            <a:xfrm>
              <a:off x="3664038" y="1663782"/>
              <a:ext cx="1815900" cy="1815900"/>
            </a:xfrm>
            <a:prstGeom prst="ellipse">
              <a:avLst/>
            </a:prstGeom>
            <a:solidFill>
              <a:srgbClr val="1B786E"/>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5"/>
            <p:cNvSpPr txBox="1"/>
            <p:nvPr/>
          </p:nvSpPr>
          <p:spPr>
            <a:xfrm>
              <a:off x="3899988" y="2158482"/>
              <a:ext cx="1344000" cy="8265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fr">
                  <a:solidFill>
                    <a:srgbClr val="FFFFFF"/>
                  </a:solidFill>
                  <a:latin typeface="Roboto"/>
                  <a:ea typeface="Roboto"/>
                  <a:cs typeface="Roboto"/>
                  <a:sym typeface="Roboto"/>
                </a:rPr>
                <a:t>ICloud</a:t>
              </a:r>
              <a:endParaRPr b="1">
                <a:solidFill>
                  <a:srgbClr val="FFFFFF"/>
                </a:solidFill>
                <a:latin typeface="Roboto"/>
                <a:ea typeface="Roboto"/>
                <a:cs typeface="Roboto"/>
                <a:sym typeface="Roboto"/>
              </a:endParaRPr>
            </a:p>
          </p:txBody>
        </p:sp>
      </p:grpSp>
      <p:grpSp>
        <p:nvGrpSpPr>
          <p:cNvPr id="89" name="Google Shape;89;p15"/>
          <p:cNvGrpSpPr/>
          <p:nvPr/>
        </p:nvGrpSpPr>
        <p:grpSpPr>
          <a:xfrm>
            <a:off x="3695607" y="1608079"/>
            <a:ext cx="948596" cy="973281"/>
            <a:chOff x="2859873" y="853971"/>
            <a:chExt cx="1068600" cy="1068600"/>
          </a:xfrm>
        </p:grpSpPr>
        <p:sp>
          <p:nvSpPr>
            <p:cNvPr id="90" name="Google Shape;90;p15"/>
            <p:cNvSpPr/>
            <p:nvPr/>
          </p:nvSpPr>
          <p:spPr>
            <a:xfrm>
              <a:off x="2859873" y="853971"/>
              <a:ext cx="1068600" cy="1068600"/>
            </a:xfrm>
            <a:prstGeom prst="ellipse">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5"/>
            <p:cNvSpPr txBox="1"/>
            <p:nvPr/>
          </p:nvSpPr>
          <p:spPr>
            <a:xfrm>
              <a:off x="3012800" y="1022197"/>
              <a:ext cx="762600" cy="732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fr" sz="800">
                  <a:solidFill>
                    <a:srgbClr val="FFFFFF"/>
                  </a:solidFill>
                  <a:latin typeface="Roboto"/>
                  <a:ea typeface="Roboto"/>
                  <a:cs typeface="Roboto"/>
                  <a:sym typeface="Roboto"/>
                </a:rPr>
                <a:t>Stockage cloud</a:t>
              </a:r>
              <a:r>
                <a:rPr lang="fr" sz="800">
                  <a:solidFill>
                    <a:srgbClr val="FFFFFF"/>
                  </a:solidFill>
                  <a:latin typeface="Roboto"/>
                  <a:ea typeface="Roboto"/>
                  <a:cs typeface="Roboto"/>
                  <a:sym typeface="Roboto"/>
                </a:rPr>
                <a:t> </a:t>
              </a:r>
              <a:endParaRPr sz="800">
                <a:solidFill>
                  <a:srgbClr val="FFFFFF"/>
                </a:solidFill>
                <a:latin typeface="Roboto"/>
                <a:ea typeface="Roboto"/>
                <a:cs typeface="Roboto"/>
                <a:sym typeface="Roboto"/>
              </a:endParaRPr>
            </a:p>
          </p:txBody>
        </p:sp>
      </p:grpSp>
      <p:grpSp>
        <p:nvGrpSpPr>
          <p:cNvPr id="92" name="Google Shape;92;p15"/>
          <p:cNvGrpSpPr/>
          <p:nvPr/>
        </p:nvGrpSpPr>
        <p:grpSpPr>
          <a:xfrm>
            <a:off x="5538306" y="3527774"/>
            <a:ext cx="1365671" cy="1369731"/>
            <a:chOff x="5214448" y="3234278"/>
            <a:chExt cx="1068600" cy="1068600"/>
          </a:xfrm>
        </p:grpSpPr>
        <p:sp>
          <p:nvSpPr>
            <p:cNvPr id="93" name="Google Shape;93;p15"/>
            <p:cNvSpPr/>
            <p:nvPr/>
          </p:nvSpPr>
          <p:spPr>
            <a:xfrm>
              <a:off x="5214448" y="3234278"/>
              <a:ext cx="1068600" cy="1068600"/>
            </a:xfrm>
            <a:prstGeom prst="ellipse">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5"/>
            <p:cNvSpPr txBox="1"/>
            <p:nvPr/>
          </p:nvSpPr>
          <p:spPr>
            <a:xfrm>
              <a:off x="5367375" y="3402503"/>
              <a:ext cx="762600" cy="732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fr" sz="800">
                  <a:solidFill>
                    <a:srgbClr val="FFFFFF"/>
                  </a:solidFill>
                  <a:latin typeface="Roboto"/>
                  <a:ea typeface="Roboto"/>
                  <a:cs typeface="Roboto"/>
                  <a:sym typeface="Roboto"/>
                </a:rPr>
                <a:t>Synchronisation automatique</a:t>
              </a:r>
              <a:r>
                <a:rPr lang="fr" sz="800">
                  <a:solidFill>
                    <a:srgbClr val="FFFFFF"/>
                  </a:solidFill>
                  <a:latin typeface="Roboto"/>
                  <a:ea typeface="Roboto"/>
                  <a:cs typeface="Roboto"/>
                  <a:sym typeface="Roboto"/>
                </a:rPr>
                <a:t> </a:t>
              </a:r>
              <a:endParaRPr sz="800">
                <a:solidFill>
                  <a:srgbClr val="FFFFFF"/>
                </a:solidFill>
                <a:latin typeface="Roboto"/>
                <a:ea typeface="Roboto"/>
                <a:cs typeface="Roboto"/>
                <a:sym typeface="Roboto"/>
              </a:endParaRPr>
            </a:p>
          </p:txBody>
        </p:sp>
      </p:grpSp>
      <p:grpSp>
        <p:nvGrpSpPr>
          <p:cNvPr id="95" name="Google Shape;95;p15"/>
          <p:cNvGrpSpPr/>
          <p:nvPr/>
        </p:nvGrpSpPr>
        <p:grpSpPr>
          <a:xfrm>
            <a:off x="5709040" y="1608004"/>
            <a:ext cx="1365671" cy="1369731"/>
            <a:chOff x="5214448" y="3234278"/>
            <a:chExt cx="1068600" cy="1068600"/>
          </a:xfrm>
        </p:grpSpPr>
        <p:sp>
          <p:nvSpPr>
            <p:cNvPr id="96" name="Google Shape;96;p15"/>
            <p:cNvSpPr/>
            <p:nvPr/>
          </p:nvSpPr>
          <p:spPr>
            <a:xfrm>
              <a:off x="5214448" y="3234278"/>
              <a:ext cx="1068600" cy="1068600"/>
            </a:xfrm>
            <a:prstGeom prst="ellipse">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5"/>
            <p:cNvSpPr txBox="1"/>
            <p:nvPr/>
          </p:nvSpPr>
          <p:spPr>
            <a:xfrm>
              <a:off x="5367375" y="3402503"/>
              <a:ext cx="762600" cy="732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fr" sz="800">
                  <a:solidFill>
                    <a:srgbClr val="FFFFFF"/>
                  </a:solidFill>
                  <a:latin typeface="Roboto"/>
                  <a:ea typeface="Roboto"/>
                  <a:cs typeface="Roboto"/>
                  <a:sym typeface="Roboto"/>
                </a:rPr>
                <a:t>Sauvegardes automatique </a:t>
              </a:r>
              <a:endParaRPr sz="800">
                <a:solidFill>
                  <a:srgbClr val="FFFFFF"/>
                </a:solidFill>
                <a:latin typeface="Roboto"/>
                <a:ea typeface="Roboto"/>
                <a:cs typeface="Roboto"/>
                <a:sym typeface="Roboto"/>
              </a:endParaRPr>
            </a:p>
          </p:txBody>
        </p:sp>
      </p:grpSp>
      <p:grpSp>
        <p:nvGrpSpPr>
          <p:cNvPr id="98" name="Google Shape;98;p15"/>
          <p:cNvGrpSpPr/>
          <p:nvPr/>
        </p:nvGrpSpPr>
        <p:grpSpPr>
          <a:xfrm>
            <a:off x="3774083" y="3776134"/>
            <a:ext cx="948596" cy="973281"/>
            <a:chOff x="2859873" y="853971"/>
            <a:chExt cx="1068600" cy="1068600"/>
          </a:xfrm>
        </p:grpSpPr>
        <p:sp>
          <p:nvSpPr>
            <p:cNvPr id="99" name="Google Shape;99;p15"/>
            <p:cNvSpPr/>
            <p:nvPr/>
          </p:nvSpPr>
          <p:spPr>
            <a:xfrm>
              <a:off x="2859873" y="853971"/>
              <a:ext cx="1068600" cy="1068600"/>
            </a:xfrm>
            <a:prstGeom prst="ellipse">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5"/>
            <p:cNvSpPr txBox="1"/>
            <p:nvPr/>
          </p:nvSpPr>
          <p:spPr>
            <a:xfrm>
              <a:off x="3012800" y="1022197"/>
              <a:ext cx="762600" cy="732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fr" sz="800">
                  <a:solidFill>
                    <a:srgbClr val="FFFFFF"/>
                  </a:solidFill>
                  <a:latin typeface="Roboto"/>
                  <a:ea typeface="Roboto"/>
                  <a:cs typeface="Roboto"/>
                  <a:sym typeface="Roboto"/>
                </a:rPr>
                <a:t>Partage familial</a:t>
              </a:r>
              <a:r>
                <a:rPr lang="fr" sz="800">
                  <a:solidFill>
                    <a:srgbClr val="FFFFFF"/>
                  </a:solidFill>
                  <a:latin typeface="Roboto"/>
                  <a:ea typeface="Roboto"/>
                  <a:cs typeface="Roboto"/>
                  <a:sym typeface="Roboto"/>
                </a:rPr>
                <a:t> </a:t>
              </a:r>
              <a:endParaRPr sz="800">
                <a:solidFill>
                  <a:srgbClr val="FFFFFF"/>
                </a:solidFill>
                <a:latin typeface="Roboto"/>
                <a:ea typeface="Roboto"/>
                <a:cs typeface="Roboto"/>
                <a:sym typeface="Roboto"/>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nvSpPr>
        <p:spPr>
          <a:xfrm>
            <a:off x="131150" y="143450"/>
            <a:ext cx="4997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1800">
                <a:solidFill>
                  <a:srgbClr val="78A4ED"/>
                </a:solidFill>
              </a:rPr>
              <a:t>Besoins</a:t>
            </a:r>
            <a:r>
              <a:rPr b="1" lang="fr" sz="1800">
                <a:solidFill>
                  <a:schemeClr val="dk2"/>
                </a:solidFill>
              </a:rPr>
              <a:t> </a:t>
            </a:r>
            <a:r>
              <a:rPr b="1" lang="fr" sz="1800">
                <a:solidFill>
                  <a:schemeClr val="dk2"/>
                </a:solidFill>
              </a:rPr>
              <a:t>auxquels</a:t>
            </a:r>
            <a:r>
              <a:rPr b="1" lang="fr" sz="1800">
                <a:solidFill>
                  <a:schemeClr val="dk2"/>
                </a:solidFill>
              </a:rPr>
              <a:t> répond iCloud</a:t>
            </a:r>
            <a:endParaRPr b="1" sz="1800">
              <a:solidFill>
                <a:schemeClr val="dk2"/>
              </a:solidFill>
            </a:endParaRPr>
          </a:p>
        </p:txBody>
      </p:sp>
      <p:grpSp>
        <p:nvGrpSpPr>
          <p:cNvPr id="106" name="Google Shape;106;p16"/>
          <p:cNvGrpSpPr/>
          <p:nvPr/>
        </p:nvGrpSpPr>
        <p:grpSpPr>
          <a:xfrm>
            <a:off x="2256567" y="600903"/>
            <a:ext cx="4036590" cy="3941676"/>
            <a:chOff x="2256567" y="677103"/>
            <a:chExt cx="4036590" cy="3941676"/>
          </a:xfrm>
        </p:grpSpPr>
        <p:sp>
          <p:nvSpPr>
            <p:cNvPr id="107" name="Google Shape;107;p16"/>
            <p:cNvSpPr/>
            <p:nvPr/>
          </p:nvSpPr>
          <p:spPr>
            <a:xfrm rot="-6597333">
              <a:off x="4296826" y="3950027"/>
              <a:ext cx="586303" cy="586303"/>
            </a:xfrm>
            <a:prstGeom prst="ellipse">
              <a:avLst/>
            </a:prstGeom>
            <a:solidFill>
              <a:srgbClr val="83E3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6"/>
            <p:cNvSpPr/>
            <p:nvPr/>
          </p:nvSpPr>
          <p:spPr>
            <a:xfrm rot="-6599386">
              <a:off x="2318596" y="1407533"/>
              <a:ext cx="440541" cy="440541"/>
            </a:xfrm>
            <a:prstGeom prst="ellipse">
              <a:avLst/>
            </a:prstGeom>
            <a:solidFill>
              <a:srgbClr val="83E3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6"/>
            <p:cNvSpPr/>
            <p:nvPr/>
          </p:nvSpPr>
          <p:spPr>
            <a:xfrm rot="-6598839">
              <a:off x="2887641" y="2346984"/>
              <a:ext cx="1199287" cy="1199287"/>
            </a:xfrm>
            <a:prstGeom prst="ellipse">
              <a:avLst/>
            </a:prstGeom>
            <a:solidFill>
              <a:srgbClr val="83E3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6"/>
            <p:cNvSpPr/>
            <p:nvPr/>
          </p:nvSpPr>
          <p:spPr>
            <a:xfrm rot="-6598620">
              <a:off x="4374916" y="913763"/>
              <a:ext cx="1681581" cy="1681581"/>
            </a:xfrm>
            <a:prstGeom prst="ellipse">
              <a:avLst/>
            </a:prstGeom>
            <a:solidFill>
              <a:srgbClr val="83E3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6"/>
            <p:cNvSpPr/>
            <p:nvPr/>
          </p:nvSpPr>
          <p:spPr>
            <a:xfrm rot="-6597866">
              <a:off x="2661829" y="2208216"/>
              <a:ext cx="629106" cy="629106"/>
            </a:xfrm>
            <a:prstGeom prst="ellipse">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6"/>
            <p:cNvSpPr/>
            <p:nvPr/>
          </p:nvSpPr>
          <p:spPr>
            <a:xfrm rot="-6597701">
              <a:off x="3267625" y="1113818"/>
              <a:ext cx="274172" cy="274172"/>
            </a:xfrm>
            <a:prstGeom prst="ellipse">
              <a:avLst/>
            </a:prstGeom>
            <a:solidFill>
              <a:srgbClr val="83E3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 name="Google Shape;113;p16"/>
          <p:cNvGrpSpPr/>
          <p:nvPr/>
        </p:nvGrpSpPr>
        <p:grpSpPr>
          <a:xfrm>
            <a:off x="4447194" y="1739566"/>
            <a:ext cx="2440200" cy="2440200"/>
            <a:chOff x="4447194" y="1815766"/>
            <a:chExt cx="2440200" cy="2440200"/>
          </a:xfrm>
        </p:grpSpPr>
        <p:sp>
          <p:nvSpPr>
            <p:cNvPr id="114" name="Google Shape;114;p16"/>
            <p:cNvSpPr/>
            <p:nvPr/>
          </p:nvSpPr>
          <p:spPr>
            <a:xfrm>
              <a:off x="4447194" y="1815766"/>
              <a:ext cx="2440200" cy="2440200"/>
            </a:xfrm>
            <a:prstGeom prst="ellipse">
              <a:avLst/>
            </a:prstGeom>
            <a:solidFill>
              <a:srgbClr val="155B54"/>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6"/>
            <p:cNvSpPr txBox="1"/>
            <p:nvPr/>
          </p:nvSpPr>
          <p:spPr>
            <a:xfrm>
              <a:off x="4735950" y="2504275"/>
              <a:ext cx="1862700" cy="116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1200">
                  <a:solidFill>
                    <a:srgbClr val="FFFFFF"/>
                  </a:solidFill>
                  <a:latin typeface="Roboto"/>
                  <a:ea typeface="Roboto"/>
                  <a:cs typeface="Roboto"/>
                  <a:sym typeface="Roboto"/>
                </a:rPr>
                <a:t>Sauvegarde et Restauration</a:t>
              </a:r>
              <a:endParaRPr sz="1200">
                <a:solidFill>
                  <a:srgbClr val="FFFFFF"/>
                </a:solidFill>
                <a:latin typeface="Roboto"/>
                <a:ea typeface="Roboto"/>
                <a:cs typeface="Roboto"/>
                <a:sym typeface="Roboto"/>
              </a:endParaRPr>
            </a:p>
          </p:txBody>
        </p:sp>
      </p:grpSp>
      <p:grpSp>
        <p:nvGrpSpPr>
          <p:cNvPr id="116" name="Google Shape;116;p16"/>
          <p:cNvGrpSpPr/>
          <p:nvPr/>
        </p:nvGrpSpPr>
        <p:grpSpPr>
          <a:xfrm>
            <a:off x="3566937" y="1297853"/>
            <a:ext cx="1423800" cy="1423800"/>
            <a:chOff x="3490737" y="1374053"/>
            <a:chExt cx="1423800" cy="1423800"/>
          </a:xfrm>
        </p:grpSpPr>
        <p:sp>
          <p:nvSpPr>
            <p:cNvPr id="117" name="Google Shape;117;p16"/>
            <p:cNvSpPr/>
            <p:nvPr/>
          </p:nvSpPr>
          <p:spPr>
            <a:xfrm>
              <a:off x="3490737" y="1374053"/>
              <a:ext cx="1423800" cy="1423800"/>
            </a:xfrm>
            <a:prstGeom prst="ellipse">
              <a:avLst/>
            </a:prstGeom>
            <a:solidFill>
              <a:srgbClr val="1D7E74"/>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6"/>
            <p:cNvSpPr txBox="1"/>
            <p:nvPr/>
          </p:nvSpPr>
          <p:spPr>
            <a:xfrm>
              <a:off x="3718754" y="1613603"/>
              <a:ext cx="967800" cy="944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solidFill>
                    <a:srgbClr val="FFFFFF"/>
                  </a:solidFill>
                  <a:latin typeface="Roboto"/>
                  <a:ea typeface="Roboto"/>
                  <a:cs typeface="Roboto"/>
                  <a:sym typeface="Roboto"/>
                </a:rPr>
                <a:t>Sécurité des données</a:t>
              </a:r>
              <a:endParaRPr sz="1000">
                <a:solidFill>
                  <a:srgbClr val="FFFFFF"/>
                </a:solidFill>
                <a:latin typeface="Roboto"/>
                <a:ea typeface="Roboto"/>
                <a:cs typeface="Roboto"/>
                <a:sym typeface="Roboto"/>
              </a:endParaRPr>
            </a:p>
          </p:txBody>
        </p:sp>
      </p:grpSp>
      <p:grpSp>
        <p:nvGrpSpPr>
          <p:cNvPr id="119" name="Google Shape;119;p16"/>
          <p:cNvGrpSpPr/>
          <p:nvPr/>
        </p:nvGrpSpPr>
        <p:grpSpPr>
          <a:xfrm>
            <a:off x="3225753" y="2862089"/>
            <a:ext cx="1498800" cy="1498800"/>
            <a:chOff x="644203" y="3718814"/>
            <a:chExt cx="1498800" cy="1498800"/>
          </a:xfrm>
        </p:grpSpPr>
        <p:sp>
          <p:nvSpPr>
            <p:cNvPr id="120" name="Google Shape;120;p16"/>
            <p:cNvSpPr/>
            <p:nvPr/>
          </p:nvSpPr>
          <p:spPr>
            <a:xfrm>
              <a:off x="644203" y="3718814"/>
              <a:ext cx="1498800" cy="1498800"/>
            </a:xfrm>
            <a:prstGeom prst="ellipse">
              <a:avLst/>
            </a:prstGeom>
            <a:solidFill>
              <a:srgbClr val="1B786E"/>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6"/>
            <p:cNvSpPr txBox="1"/>
            <p:nvPr/>
          </p:nvSpPr>
          <p:spPr>
            <a:xfrm>
              <a:off x="856976" y="3995875"/>
              <a:ext cx="1073400" cy="944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solidFill>
                    <a:srgbClr val="FFFFFF"/>
                  </a:solidFill>
                  <a:latin typeface="Roboto"/>
                  <a:ea typeface="Roboto"/>
                  <a:cs typeface="Roboto"/>
                  <a:sym typeface="Roboto"/>
                </a:rPr>
                <a:t>Accès à distance</a:t>
              </a:r>
              <a:endParaRPr sz="1000">
                <a:solidFill>
                  <a:srgbClr val="FFFFFF"/>
                </a:solidFill>
                <a:latin typeface="Roboto"/>
                <a:ea typeface="Roboto"/>
                <a:cs typeface="Roboto"/>
                <a:sym typeface="Roboto"/>
              </a:endParaRPr>
            </a:p>
          </p:txBody>
        </p:sp>
      </p:grpSp>
      <p:grpSp>
        <p:nvGrpSpPr>
          <p:cNvPr id="122" name="Google Shape;122;p16"/>
          <p:cNvGrpSpPr/>
          <p:nvPr/>
        </p:nvGrpSpPr>
        <p:grpSpPr>
          <a:xfrm>
            <a:off x="5759460" y="1027291"/>
            <a:ext cx="1286830" cy="1204392"/>
            <a:chOff x="3490737" y="1374053"/>
            <a:chExt cx="1423800" cy="1423800"/>
          </a:xfrm>
        </p:grpSpPr>
        <p:sp>
          <p:nvSpPr>
            <p:cNvPr id="123" name="Google Shape;123;p16"/>
            <p:cNvSpPr/>
            <p:nvPr/>
          </p:nvSpPr>
          <p:spPr>
            <a:xfrm>
              <a:off x="3490737" y="1374053"/>
              <a:ext cx="1423800" cy="1423800"/>
            </a:xfrm>
            <a:prstGeom prst="ellipse">
              <a:avLst/>
            </a:prstGeom>
            <a:solidFill>
              <a:srgbClr val="1D7E74"/>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6"/>
            <p:cNvSpPr txBox="1"/>
            <p:nvPr/>
          </p:nvSpPr>
          <p:spPr>
            <a:xfrm>
              <a:off x="3718754" y="1613603"/>
              <a:ext cx="967800" cy="944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solidFill>
                    <a:srgbClr val="FFFFFF"/>
                  </a:solidFill>
                  <a:latin typeface="Roboto"/>
                  <a:ea typeface="Roboto"/>
                  <a:cs typeface="Roboto"/>
                  <a:sym typeface="Roboto"/>
                </a:rPr>
                <a:t>Gestion centralisée</a:t>
              </a:r>
              <a:endParaRPr sz="1000">
                <a:solidFill>
                  <a:srgbClr val="FFFFFF"/>
                </a:solidFill>
                <a:latin typeface="Roboto"/>
                <a:ea typeface="Roboto"/>
                <a:cs typeface="Roboto"/>
                <a:sym typeface="Roboto"/>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7"/>
          <p:cNvSpPr txBox="1"/>
          <p:nvPr/>
        </p:nvSpPr>
        <p:spPr>
          <a:xfrm>
            <a:off x="131150" y="143450"/>
            <a:ext cx="4365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2400">
                <a:solidFill>
                  <a:srgbClr val="78A4ED"/>
                </a:solidFill>
              </a:rPr>
              <a:t>Unité Fonctionnelle</a:t>
            </a:r>
            <a:r>
              <a:rPr b="1" lang="fr" sz="2400">
                <a:solidFill>
                  <a:schemeClr val="dk2"/>
                </a:solidFill>
              </a:rPr>
              <a:t> d’iCloud</a:t>
            </a:r>
            <a:endParaRPr b="1" sz="2400">
              <a:solidFill>
                <a:schemeClr val="dk2"/>
              </a:solidFill>
            </a:endParaRPr>
          </a:p>
        </p:txBody>
      </p:sp>
      <p:pic>
        <p:nvPicPr>
          <p:cNvPr id="130" name="Google Shape;130;p17"/>
          <p:cNvPicPr preferRelativeResize="0"/>
          <p:nvPr/>
        </p:nvPicPr>
        <p:blipFill>
          <a:blip r:embed="rId3">
            <a:alphaModFix/>
          </a:blip>
          <a:stretch>
            <a:fillRect/>
          </a:stretch>
        </p:blipFill>
        <p:spPr>
          <a:xfrm>
            <a:off x="1351375" y="1472675"/>
            <a:ext cx="1405574" cy="1405574"/>
          </a:xfrm>
          <a:prstGeom prst="rect">
            <a:avLst/>
          </a:prstGeom>
          <a:noFill/>
          <a:ln>
            <a:noFill/>
          </a:ln>
        </p:spPr>
      </p:pic>
      <p:pic>
        <p:nvPicPr>
          <p:cNvPr id="131" name="Google Shape;131;p17"/>
          <p:cNvPicPr preferRelativeResize="0"/>
          <p:nvPr/>
        </p:nvPicPr>
        <p:blipFill>
          <a:blip r:embed="rId4">
            <a:alphaModFix/>
          </a:blip>
          <a:stretch>
            <a:fillRect/>
          </a:stretch>
        </p:blipFill>
        <p:spPr>
          <a:xfrm>
            <a:off x="5674750" y="1182075"/>
            <a:ext cx="1986799" cy="1986775"/>
          </a:xfrm>
          <a:prstGeom prst="rect">
            <a:avLst/>
          </a:prstGeom>
          <a:noFill/>
          <a:ln>
            <a:noFill/>
          </a:ln>
        </p:spPr>
      </p:pic>
      <p:pic>
        <p:nvPicPr>
          <p:cNvPr id="132" name="Google Shape;132;p17"/>
          <p:cNvPicPr preferRelativeResize="0"/>
          <p:nvPr/>
        </p:nvPicPr>
        <p:blipFill rotWithShape="1">
          <a:blip r:embed="rId5">
            <a:alphaModFix/>
          </a:blip>
          <a:srcRect b="0" l="0" r="0" t="0"/>
          <a:stretch/>
        </p:blipFill>
        <p:spPr>
          <a:xfrm>
            <a:off x="3626600" y="1699750"/>
            <a:ext cx="1178500" cy="1178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8"/>
          <p:cNvSpPr txBox="1"/>
          <p:nvPr>
            <p:ph idx="1" type="subTitle"/>
          </p:nvPr>
        </p:nvSpPr>
        <p:spPr>
          <a:xfrm>
            <a:off x="1346100" y="2522175"/>
            <a:ext cx="4116300" cy="15942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fr" sz="1800">
                <a:solidFill>
                  <a:schemeClr val="dk1"/>
                </a:solidFill>
              </a:rPr>
              <a:t>performance global</a:t>
            </a:r>
            <a:endParaRPr sz="1800">
              <a:solidFill>
                <a:schemeClr val="dk1"/>
              </a:solidFill>
            </a:endParaRPr>
          </a:p>
          <a:p>
            <a:pPr indent="0" lvl="0" marL="0" rtl="0" algn="l">
              <a:lnSpc>
                <a:spcPct val="90000"/>
              </a:lnSpc>
              <a:spcBef>
                <a:spcPts val="0"/>
              </a:spcBef>
              <a:spcAft>
                <a:spcPts val="0"/>
              </a:spcAft>
              <a:buClr>
                <a:schemeClr val="dk1"/>
              </a:buClr>
              <a:buSzPts val="1100"/>
              <a:buFont typeface="Arial"/>
              <a:buNone/>
            </a:pPr>
            <a:r>
              <a:rPr lang="fr" sz="1800">
                <a:solidFill>
                  <a:schemeClr val="dk1"/>
                </a:solidFill>
              </a:rPr>
              <a:t>page : </a:t>
            </a:r>
            <a:r>
              <a:rPr lang="fr" sz="1800" u="sng">
                <a:solidFill>
                  <a:schemeClr val="accent5"/>
                </a:solidFill>
                <a:hlinkClick r:id="rId3">
                  <a:extLst>
                    <a:ext uri="{A12FA001-AC4F-418D-AE19-62706E023703}">
                      <ahyp:hlinkClr val="tx"/>
                    </a:ext>
                  </a:extLst>
                </a:hlinkClick>
              </a:rPr>
              <a:t>https://www.icloud.com/pages/create</a:t>
            </a:r>
            <a:endParaRPr sz="1800">
              <a:solidFill>
                <a:schemeClr val="dk1"/>
              </a:solidFill>
            </a:endParaRPr>
          </a:p>
          <a:p>
            <a:pPr indent="0" lvl="0" marL="0" rtl="0" algn="l">
              <a:lnSpc>
                <a:spcPct val="90000"/>
              </a:lnSpc>
              <a:spcBef>
                <a:spcPts val="0"/>
              </a:spcBef>
              <a:spcAft>
                <a:spcPts val="0"/>
              </a:spcAft>
              <a:buNone/>
            </a:pPr>
            <a:r>
              <a:t/>
            </a:r>
            <a:endParaRPr sz="1800">
              <a:solidFill>
                <a:schemeClr val="dk1"/>
              </a:solidFill>
            </a:endParaRPr>
          </a:p>
          <a:p>
            <a:pPr indent="0" lvl="0" marL="0" rtl="0" algn="l">
              <a:lnSpc>
                <a:spcPct val="90000"/>
              </a:lnSpc>
              <a:spcBef>
                <a:spcPts val="0"/>
              </a:spcBef>
              <a:spcAft>
                <a:spcPts val="0"/>
              </a:spcAft>
              <a:buClr>
                <a:schemeClr val="dk1"/>
              </a:buClr>
              <a:buSzPts val="1100"/>
              <a:buFont typeface="Arial"/>
              <a:buNone/>
            </a:pPr>
            <a:r>
              <a:t/>
            </a:r>
            <a:endParaRPr sz="1800">
              <a:solidFill>
                <a:schemeClr val="dk1"/>
              </a:solidFill>
            </a:endParaRPr>
          </a:p>
        </p:txBody>
      </p:sp>
      <p:pic>
        <p:nvPicPr>
          <p:cNvPr id="138" name="Google Shape;138;p18"/>
          <p:cNvPicPr preferRelativeResize="0"/>
          <p:nvPr/>
        </p:nvPicPr>
        <p:blipFill>
          <a:blip r:embed="rId4">
            <a:alphaModFix/>
          </a:blip>
          <a:stretch>
            <a:fillRect/>
          </a:stretch>
        </p:blipFill>
        <p:spPr>
          <a:xfrm>
            <a:off x="0" y="475225"/>
            <a:ext cx="6018950" cy="2096525"/>
          </a:xfrm>
          <a:prstGeom prst="rect">
            <a:avLst/>
          </a:prstGeom>
          <a:noFill/>
          <a:ln>
            <a:noFill/>
          </a:ln>
        </p:spPr>
      </p:pic>
      <p:pic>
        <p:nvPicPr>
          <p:cNvPr id="139" name="Google Shape;139;p18"/>
          <p:cNvPicPr preferRelativeResize="0"/>
          <p:nvPr/>
        </p:nvPicPr>
        <p:blipFill>
          <a:blip r:embed="rId5">
            <a:alphaModFix/>
          </a:blip>
          <a:stretch>
            <a:fillRect/>
          </a:stretch>
        </p:blipFill>
        <p:spPr>
          <a:xfrm>
            <a:off x="5728775" y="304800"/>
            <a:ext cx="3415234" cy="48386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19"/>
          <p:cNvPicPr preferRelativeResize="0"/>
          <p:nvPr/>
        </p:nvPicPr>
        <p:blipFill>
          <a:blip r:embed="rId3">
            <a:alphaModFix/>
          </a:blip>
          <a:stretch>
            <a:fillRect/>
          </a:stretch>
        </p:blipFill>
        <p:spPr>
          <a:xfrm>
            <a:off x="0" y="0"/>
            <a:ext cx="3010999" cy="2585726"/>
          </a:xfrm>
          <a:prstGeom prst="rect">
            <a:avLst/>
          </a:prstGeom>
          <a:noFill/>
          <a:ln>
            <a:noFill/>
          </a:ln>
        </p:spPr>
      </p:pic>
      <p:pic>
        <p:nvPicPr>
          <p:cNvPr id="145" name="Google Shape;145;p19"/>
          <p:cNvPicPr preferRelativeResize="0"/>
          <p:nvPr/>
        </p:nvPicPr>
        <p:blipFill>
          <a:blip r:embed="rId4">
            <a:alphaModFix/>
          </a:blip>
          <a:stretch>
            <a:fillRect/>
          </a:stretch>
        </p:blipFill>
        <p:spPr>
          <a:xfrm>
            <a:off x="3011000" y="2364850"/>
            <a:ext cx="6163700" cy="2778650"/>
          </a:xfrm>
          <a:prstGeom prst="rect">
            <a:avLst/>
          </a:prstGeom>
          <a:noFill/>
          <a:ln>
            <a:noFill/>
          </a:ln>
        </p:spPr>
      </p:pic>
      <p:sp>
        <p:nvSpPr>
          <p:cNvPr id="146" name="Google Shape;146;p19"/>
          <p:cNvSpPr txBox="1"/>
          <p:nvPr/>
        </p:nvSpPr>
        <p:spPr>
          <a:xfrm>
            <a:off x="3011000" y="0"/>
            <a:ext cx="5186100" cy="236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pic>
        <p:nvPicPr>
          <p:cNvPr id="151" name="Google Shape;151;p20"/>
          <p:cNvPicPr preferRelativeResize="0"/>
          <p:nvPr/>
        </p:nvPicPr>
        <p:blipFill>
          <a:blip r:embed="rId3">
            <a:alphaModFix/>
          </a:blip>
          <a:stretch>
            <a:fillRect/>
          </a:stretch>
        </p:blipFill>
        <p:spPr>
          <a:xfrm>
            <a:off x="3543746" y="0"/>
            <a:ext cx="5600258" cy="51434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p21"/>
          <p:cNvPicPr preferRelativeResize="0"/>
          <p:nvPr/>
        </p:nvPicPr>
        <p:blipFill>
          <a:blip r:embed="rId3">
            <a:alphaModFix/>
          </a:blip>
          <a:stretch>
            <a:fillRect/>
          </a:stretch>
        </p:blipFill>
        <p:spPr>
          <a:xfrm>
            <a:off x="690563" y="653200"/>
            <a:ext cx="4227724" cy="3309051"/>
          </a:xfrm>
          <a:prstGeom prst="rect">
            <a:avLst/>
          </a:prstGeom>
          <a:noFill/>
          <a:ln>
            <a:noFill/>
          </a:ln>
        </p:spPr>
      </p:pic>
      <p:sp>
        <p:nvSpPr>
          <p:cNvPr id="157" name="Google Shape;157;p21"/>
          <p:cNvSpPr txBox="1"/>
          <p:nvPr/>
        </p:nvSpPr>
        <p:spPr>
          <a:xfrm>
            <a:off x="5102350" y="1263050"/>
            <a:ext cx="3513300" cy="20319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dk1"/>
              </a:buClr>
              <a:buSzPts val="1200"/>
              <a:buAutoNum type="arabicPeriod"/>
            </a:pPr>
            <a:r>
              <a:rPr lang="fr" sz="1200">
                <a:solidFill>
                  <a:schemeClr val="dk1"/>
                </a:solidFill>
                <a:highlight>
                  <a:schemeClr val="lt1"/>
                </a:highlight>
              </a:rPr>
              <a:t>Le bouton n'a pas de nom d'accessibilité.</a:t>
            </a:r>
            <a:endParaRPr sz="1200">
              <a:solidFill>
                <a:schemeClr val="dk1"/>
              </a:solidFill>
              <a:highlight>
                <a:schemeClr val="lt1"/>
              </a:highlight>
            </a:endParaRPr>
          </a:p>
          <a:p>
            <a:pPr indent="-304800" lvl="0" marL="457200" rtl="0" algn="l">
              <a:spcBef>
                <a:spcPts val="0"/>
              </a:spcBef>
              <a:spcAft>
                <a:spcPts val="0"/>
              </a:spcAft>
              <a:buClr>
                <a:schemeClr val="dk1"/>
              </a:buClr>
              <a:buSzPts val="1200"/>
              <a:buAutoNum type="arabicPeriod"/>
            </a:pPr>
            <a:r>
              <a:rPr lang="fr" sz="1200">
                <a:solidFill>
                  <a:schemeClr val="dk1"/>
                </a:solidFill>
              </a:rPr>
              <a:t>Les images ne dispose pas d’attributes [alt]</a:t>
            </a:r>
            <a:endParaRPr sz="1200">
              <a:solidFill>
                <a:schemeClr val="dk1"/>
              </a:solidFill>
            </a:endParaRPr>
          </a:p>
          <a:p>
            <a:pPr indent="-304800" lvl="0" marL="457200" rtl="0" algn="l">
              <a:spcBef>
                <a:spcPts val="0"/>
              </a:spcBef>
              <a:spcAft>
                <a:spcPts val="0"/>
              </a:spcAft>
              <a:buClr>
                <a:schemeClr val="dk1"/>
              </a:buClr>
              <a:buSzPts val="1200"/>
              <a:buAutoNum type="arabicPeriod"/>
            </a:pPr>
            <a:r>
              <a:rPr lang="fr" sz="1200">
                <a:solidFill>
                  <a:schemeClr val="dk1"/>
                </a:solidFill>
              </a:rPr>
              <a:t>La désactivation du zoom est problématique pour les utilisateurs malvoyants qui comptent sur le grossissement de l'écran pour voir correctement le contenu d'une page Web.</a:t>
            </a:r>
            <a:endParaRPr sz="1200">
              <a:solidFill>
                <a:schemeClr val="dk1"/>
              </a:solidFill>
            </a:endParaRPr>
          </a:p>
          <a:p>
            <a:pPr indent="-304800" lvl="0" marL="457200" rtl="0" algn="l">
              <a:spcBef>
                <a:spcPts val="0"/>
              </a:spcBef>
              <a:spcAft>
                <a:spcPts val="0"/>
              </a:spcAft>
              <a:buClr>
                <a:schemeClr val="dk1"/>
              </a:buClr>
              <a:buSzPts val="1200"/>
              <a:buAutoNum type="arabicPeriod"/>
            </a:pPr>
            <a:r>
              <a:rPr lang="fr" sz="1200">
                <a:solidFill>
                  <a:schemeClr val="dk1"/>
                </a:solidFill>
              </a:rPr>
              <a:t>Les couleurs d'arrière plan et 1er plan n’ont pas de ratio de contrast suffisant.</a:t>
            </a:r>
            <a:endParaRPr sz="12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