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1" r:id="rId4"/>
    <p:sldId id="266" r:id="rId5"/>
    <p:sldId id="268" r:id="rId6"/>
    <p:sldId id="267" r:id="rId7"/>
    <p:sldId id="269" r:id="rId8"/>
    <p:sldId id="270" r:id="rId9"/>
    <p:sldId id="272" r:id="rId10"/>
    <p:sldId id="273" r:id="rId11"/>
    <p:sldId id="274" r:id="rId12"/>
    <p:sldId id="279" r:id="rId13"/>
    <p:sldId id="276" r:id="rId14"/>
    <p:sldId id="280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CE"/>
    <a:srgbClr val="656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45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930C-DB73-4939-9525-ADF184D3269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72C9-D5F0-42C6-BACC-5C5314DC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ym typeface="Wingdings" panose="05000000000000000000" pitchFamily="2" charset="2"/>
              </a:rPr>
              <a:t>- 2013 observations of 4 variables</a:t>
            </a:r>
          </a:p>
          <a:p>
            <a:pPr marL="0" indent="0">
              <a:buFontTx/>
              <a:buNone/>
            </a:pPr>
            <a:r>
              <a:rPr lang="en-US" i="1" dirty="0">
                <a:sym typeface="Wingdings" panose="05000000000000000000" pitchFamily="2" charset="2"/>
              </a:rPr>
              <a:t>- 4700 observations of 3 variables</a:t>
            </a:r>
          </a:p>
          <a:p>
            <a:pPr marL="171450" indent="-171450">
              <a:buFontTx/>
              <a:buChar char="-"/>
            </a:pPr>
            <a:r>
              <a:rPr lang="en-US" i="1" dirty="0">
                <a:sym typeface="Wingdings" panose="05000000000000000000" pitchFamily="2" charset="2"/>
              </a:rPr>
              <a:t>7,656,334 </a:t>
            </a:r>
            <a:r>
              <a:rPr lang="en-US" i="1" dirty="0" err="1">
                <a:sym typeface="Wingdings" panose="05000000000000000000" pitchFamily="2" charset="2"/>
              </a:rPr>
              <a:t>obs</a:t>
            </a:r>
            <a:r>
              <a:rPr lang="en-US" i="1" dirty="0">
                <a:sym typeface="Wingdings" panose="05000000000000000000" pitchFamily="2" charset="2"/>
              </a:rPr>
              <a:t> of 9 variables</a:t>
            </a:r>
          </a:p>
          <a:p>
            <a:pPr marL="171450" indent="-171450">
              <a:buFontTx/>
              <a:buChar char="-"/>
            </a:pPr>
            <a:endParaRPr lang="en-US" i="1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i="1" dirty="0">
                <a:sym typeface="Wingdings" panose="05000000000000000000" pitchFamily="2" charset="2"/>
              </a:rPr>
              <a:t>Reduced to: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672C9-D5F0-42C6-BACC-5C5314DC63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Leaking variable is the idea of baking information from the dependent variable into a feature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Can results in extreme over fitting in some cases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AF11-1DF6-0B41-9D26-2D9403F2CFA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249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Leaking variable is the idea of baking information from the dependent variable into a feature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Can results in extreme over fitting in some cases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AF11-1DF6-0B41-9D26-2D9403F2CFA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917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Leaking variable is the idea of baking information from the dependent variable into a feature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Can results in extreme over fitting in some cases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AF11-1DF6-0B41-9D26-2D9403F2CFA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92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672C9-D5F0-42C6-BACC-5C5314DC63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2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672C9-D5F0-42C6-BACC-5C5314DC63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F6E9-7922-B048-BF17-3B7E7EA78EF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60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One</a:t>
            </a:r>
            <a:r>
              <a:rPr lang="en-US" baseline="0" dirty="0"/>
              <a:t> of the variables we were given was the bid’s category of merchandise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Here’s a density</a:t>
            </a:r>
            <a:r>
              <a:rPr lang="en-US" baseline="0" dirty="0"/>
              <a:t> </a:t>
            </a:r>
            <a:r>
              <a:rPr lang="en-US" dirty="0"/>
              <a:t>distribution of bids by category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rationale</a:t>
            </a:r>
            <a:r>
              <a:rPr lang="en-US" baseline="0" dirty="0"/>
              <a:t> here was to tease out the higher risk categories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AF11-1DF6-0B41-9D26-2D9403F2CFA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948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Nothing breakthrough here, with the obvious interpretation being that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Higher proportion of bots participate in Mobile and sporting goods versus humans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And the way we codified the participation level was by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Getting a number of times a user bid per category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AF11-1DF6-0B41-9D26-2D9403F2CFA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27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/>
              <a:t>Ips</a:t>
            </a:r>
            <a:endParaRPr lang="en-US" baseline="0" dirty="0"/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Through this network diagram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Supposedly, devices connected to the same router share the same external </a:t>
            </a:r>
            <a:r>
              <a:rPr lang="en-US" baseline="0" dirty="0" err="1"/>
              <a:t>ip</a:t>
            </a:r>
            <a:r>
              <a:rPr lang="en-US" baseline="0" dirty="0"/>
              <a:t> address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there was to find all the </a:t>
            </a:r>
            <a:r>
              <a:rPr lang="en-US" baseline="0" dirty="0" err="1"/>
              <a:t>ip</a:t>
            </a:r>
            <a:r>
              <a:rPr lang="en-US" baseline="0" dirty="0"/>
              <a:t> addresses associated with each user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And cross reference against all the </a:t>
            </a:r>
            <a:r>
              <a:rPr lang="en-US" baseline="0" dirty="0" err="1"/>
              <a:t>ips</a:t>
            </a:r>
            <a:r>
              <a:rPr lang="en-US" baseline="0" dirty="0"/>
              <a:t> we know are bad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Probably use the same VPNS</a:t>
            </a:r>
          </a:p>
          <a:p>
            <a:pPr marL="1085850" lvl="2" indent="-171450">
              <a:buFontTx/>
              <a:buChar char="-"/>
            </a:pPr>
            <a:endParaRPr lang="en-US" baseline="0" dirty="0"/>
          </a:p>
          <a:p>
            <a:pPr marL="1085850" lvl="2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Take the fraction of overlapping </a:t>
            </a:r>
            <a:r>
              <a:rPr lang="en-US" baseline="0" dirty="0" err="1"/>
              <a:t>ips</a:t>
            </a:r>
            <a:r>
              <a:rPr lang="en-US" baseline="0" dirty="0"/>
              <a:t> over total </a:t>
            </a:r>
            <a:r>
              <a:rPr lang="en-US" baseline="0" dirty="0" err="1"/>
              <a:t>ips</a:t>
            </a:r>
            <a:r>
              <a:rPr lang="en-US" baseline="0" dirty="0"/>
              <a:t>, and you have a measure of how strongly associated a user is with bots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Now there was a problem with predicting on training data.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Bots had a 1.0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You have the outcome embedded into the variable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All model performance metrics will be inflated</a:t>
            </a:r>
          </a:p>
          <a:p>
            <a:pPr marL="1085850" lvl="2" indent="-171450">
              <a:buFontTx/>
              <a:buChar char="-"/>
            </a:pP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Variable Leakage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VPNs? Public network</a:t>
            </a:r>
          </a:p>
          <a:p>
            <a:pPr marL="171450" lvl="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AF11-1DF6-0B41-9D26-2D9403F2CFA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058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/>
              <a:t>Ips</a:t>
            </a:r>
            <a:endParaRPr lang="en-US" baseline="0" dirty="0"/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Through this network diagram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Supposedly, devices connected to the same router share the same external </a:t>
            </a:r>
            <a:r>
              <a:rPr lang="en-US" baseline="0" dirty="0" err="1"/>
              <a:t>ip</a:t>
            </a:r>
            <a:r>
              <a:rPr lang="en-US" baseline="0" dirty="0"/>
              <a:t> address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there was to find all the </a:t>
            </a:r>
            <a:r>
              <a:rPr lang="en-US" baseline="0" dirty="0" err="1"/>
              <a:t>ip</a:t>
            </a:r>
            <a:r>
              <a:rPr lang="en-US" baseline="0" dirty="0"/>
              <a:t> addresses associated with each user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And cross reference against all the </a:t>
            </a:r>
            <a:r>
              <a:rPr lang="en-US" baseline="0" dirty="0" err="1"/>
              <a:t>ips</a:t>
            </a:r>
            <a:r>
              <a:rPr lang="en-US" baseline="0" dirty="0"/>
              <a:t> we know are bad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Probably use the same VPNS</a:t>
            </a:r>
          </a:p>
          <a:p>
            <a:pPr marL="1085850" lvl="2" indent="-171450">
              <a:buFontTx/>
              <a:buChar char="-"/>
            </a:pPr>
            <a:endParaRPr lang="en-US" baseline="0" dirty="0"/>
          </a:p>
          <a:p>
            <a:pPr marL="1085850" lvl="2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Take the fraction of overlapping </a:t>
            </a:r>
            <a:r>
              <a:rPr lang="en-US" baseline="0" dirty="0" err="1"/>
              <a:t>ips</a:t>
            </a:r>
            <a:r>
              <a:rPr lang="en-US" baseline="0" dirty="0"/>
              <a:t> over total </a:t>
            </a:r>
            <a:r>
              <a:rPr lang="en-US" baseline="0" dirty="0" err="1"/>
              <a:t>ips</a:t>
            </a:r>
            <a:r>
              <a:rPr lang="en-US" baseline="0" dirty="0"/>
              <a:t>, and you have a measure of how strongly associated a user is with bots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Now there was a problem with predicting on training data.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Bots had a 1.0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You have the outcome embedded into the variable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All model performance metrics will be inflated</a:t>
            </a:r>
          </a:p>
          <a:p>
            <a:pPr marL="1085850" lvl="2" indent="-171450">
              <a:buFontTx/>
              <a:buChar char="-"/>
            </a:pP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Variable Leakage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VPNs? Public network</a:t>
            </a:r>
          </a:p>
          <a:p>
            <a:pPr marL="171450" lvl="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AF11-1DF6-0B41-9D26-2D9403F2CFA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602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Leaking variable is the idea of baking information from the dependent variable into a feature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Can results in extreme over fitting in some cases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AF11-1DF6-0B41-9D26-2D9403F2CFA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86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621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8830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0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560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140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ED08EFD-603A-4CDF-AC5E-BEA9DF6083B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4718290-5C74-4B3C-A3C0-0D6B347C3A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68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64A1-CEC0-4E31-A78C-52B9CB160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066" y="2197503"/>
            <a:ext cx="9197353" cy="2098226"/>
          </a:xfrm>
        </p:spPr>
        <p:txBody>
          <a:bodyPr/>
          <a:lstStyle/>
          <a:p>
            <a:r>
              <a:rPr lang="en-US" dirty="0"/>
              <a:t>Humans or robots?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322D2-FE7D-46F6-8CEA-380CABCC8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580" y="4477295"/>
            <a:ext cx="7966323" cy="1086237"/>
          </a:xfrm>
        </p:spPr>
        <p:txBody>
          <a:bodyPr/>
          <a:lstStyle/>
          <a:p>
            <a:r>
              <a:rPr lang="en-US" dirty="0"/>
              <a:t>John Kwon, Leo Kim, Nathan Li, Sophia Oh, Vaibhav Doshi</a:t>
            </a:r>
          </a:p>
        </p:txBody>
      </p:sp>
      <p:pic>
        <p:nvPicPr>
          <p:cNvPr id="1028" name="Picture 4" descr="Image result for robot icon vector">
            <a:extLst>
              <a:ext uri="{FF2B5EF4-FFF2-40B4-BE49-F238E27FC236}">
                <a16:creationId xmlns:a16="http://schemas.microsoft.com/office/drawing/2014/main" id="{E7FE11AA-2812-4DAB-A37A-0AECD261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817" y="1572192"/>
            <a:ext cx="1611489" cy="161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5A4868FB-6D83-42B8-ABCD-BDFC2F08B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5381" y="1519833"/>
            <a:ext cx="1716206" cy="1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6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A16A-6AA5-410F-AC10-56286C0B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03" y="444260"/>
            <a:ext cx="10237808" cy="1485900"/>
          </a:xfrm>
        </p:spPr>
        <p:txBody>
          <a:bodyPr/>
          <a:lstStyle/>
          <a:p>
            <a:r>
              <a:rPr lang="en-US" dirty="0"/>
              <a:t>Merchandise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93" y="1654601"/>
            <a:ext cx="7212815" cy="44513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240438" y="3603812"/>
            <a:ext cx="657919" cy="154287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29903" y="1930160"/>
            <a:ext cx="657919" cy="32165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A16A-6AA5-410F-AC10-56286C0B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7808" cy="1485900"/>
          </a:xfrm>
        </p:spPr>
        <p:txBody>
          <a:bodyPr/>
          <a:lstStyle/>
          <a:p>
            <a:r>
              <a:rPr lang="en-US" dirty="0"/>
              <a:t>IP Addresses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56" y="2665143"/>
            <a:ext cx="1115382" cy="11153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28" y="4675366"/>
            <a:ext cx="900980" cy="900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03" y="2589270"/>
            <a:ext cx="900980" cy="900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8" y="2520857"/>
            <a:ext cx="1037806" cy="1037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86" y="2525829"/>
            <a:ext cx="1037806" cy="1037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24" y="5007484"/>
            <a:ext cx="900980" cy="900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59" y="4106504"/>
            <a:ext cx="900980" cy="9009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509" y="5007484"/>
            <a:ext cx="900980" cy="9009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592542" y="3268421"/>
            <a:ext cx="869109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4640619" y="3268421"/>
            <a:ext cx="1166481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4" idx="0"/>
          </p:cNvCxnSpPr>
          <p:nvPr/>
        </p:nvCxnSpPr>
        <p:spPr>
          <a:xfrm flipH="1">
            <a:off x="5960218" y="3440420"/>
            <a:ext cx="1861271" cy="123494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888124" y="3243090"/>
            <a:ext cx="90098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0"/>
          </p:cNvCxnSpPr>
          <p:nvPr/>
        </p:nvCxnSpPr>
        <p:spPr>
          <a:xfrm flipH="1">
            <a:off x="7338614" y="3439664"/>
            <a:ext cx="798313" cy="15678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0"/>
          </p:cNvCxnSpPr>
          <p:nvPr/>
        </p:nvCxnSpPr>
        <p:spPr>
          <a:xfrm>
            <a:off x="8553057" y="3417448"/>
            <a:ext cx="644942" cy="15900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" idx="0"/>
          </p:cNvCxnSpPr>
          <p:nvPr/>
        </p:nvCxnSpPr>
        <p:spPr>
          <a:xfrm>
            <a:off x="8843758" y="3276838"/>
            <a:ext cx="809891" cy="829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3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A16A-6AA5-410F-AC10-56286C0B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7808" cy="1485900"/>
          </a:xfrm>
        </p:spPr>
        <p:txBody>
          <a:bodyPr/>
          <a:lstStyle/>
          <a:p>
            <a:r>
              <a:rPr lang="en-US" dirty="0"/>
              <a:t>IP Addresses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56" y="2665143"/>
            <a:ext cx="1115382" cy="11153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28" y="4675366"/>
            <a:ext cx="900980" cy="900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03" y="2589270"/>
            <a:ext cx="900980" cy="900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8" y="2520857"/>
            <a:ext cx="1037806" cy="1037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86" y="2525829"/>
            <a:ext cx="1037806" cy="1037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24" y="5007484"/>
            <a:ext cx="900980" cy="900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59" y="4106504"/>
            <a:ext cx="900980" cy="9009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509" y="5007484"/>
            <a:ext cx="900980" cy="9009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592542" y="3268421"/>
            <a:ext cx="869109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4640619" y="3268421"/>
            <a:ext cx="1166481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4" idx="0"/>
          </p:cNvCxnSpPr>
          <p:nvPr/>
        </p:nvCxnSpPr>
        <p:spPr>
          <a:xfrm flipH="1">
            <a:off x="5960218" y="3440420"/>
            <a:ext cx="1861271" cy="123494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888124" y="3243090"/>
            <a:ext cx="90098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0"/>
          </p:cNvCxnSpPr>
          <p:nvPr/>
        </p:nvCxnSpPr>
        <p:spPr>
          <a:xfrm flipH="1">
            <a:off x="7338614" y="3439664"/>
            <a:ext cx="798313" cy="15678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0"/>
          </p:cNvCxnSpPr>
          <p:nvPr/>
        </p:nvCxnSpPr>
        <p:spPr>
          <a:xfrm>
            <a:off x="8553057" y="3417448"/>
            <a:ext cx="644942" cy="15900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" idx="0"/>
          </p:cNvCxnSpPr>
          <p:nvPr/>
        </p:nvCxnSpPr>
        <p:spPr>
          <a:xfrm>
            <a:off x="8843758" y="3276838"/>
            <a:ext cx="809891" cy="829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345F100-EEDD-478A-9906-AE219ED5C811}"/>
              </a:ext>
            </a:extLst>
          </p:cNvPr>
          <p:cNvSpPr txBox="1">
            <a:spLocks/>
          </p:cNvSpPr>
          <p:nvPr/>
        </p:nvSpPr>
        <p:spPr>
          <a:xfrm>
            <a:off x="10025338" y="2886197"/>
            <a:ext cx="639651" cy="6788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?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8C6552-2ED5-4685-8E80-622B0406393D}"/>
              </a:ext>
            </a:extLst>
          </p:cNvPr>
          <p:cNvCxnSpPr/>
          <p:nvPr/>
        </p:nvCxnSpPr>
        <p:spPr>
          <a:xfrm>
            <a:off x="8858857" y="3247397"/>
            <a:ext cx="1166481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2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Digression: Leaking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1" y="2573387"/>
            <a:ext cx="998489" cy="998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1" y="3837504"/>
            <a:ext cx="1058849" cy="10056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26293" y="370599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40419" y="1901805"/>
            <a:ext cx="1596229" cy="523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bad_ip</a:t>
            </a:r>
            <a:endParaRPr lang="en-US" sz="3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76281" y="2848063"/>
            <a:ext cx="1360367" cy="51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[0-1]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20349" y="4208335"/>
            <a:ext cx="471725" cy="51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997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Digression: Leaking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1" y="2573387"/>
            <a:ext cx="998489" cy="998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1" y="3837504"/>
            <a:ext cx="1058849" cy="10056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26293" y="370599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40419" y="1901805"/>
            <a:ext cx="1596229" cy="523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bad_ip</a:t>
            </a:r>
            <a:endParaRPr lang="en-US" sz="3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76281" y="2848063"/>
            <a:ext cx="1360367" cy="51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[0-1]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20349" y="4208335"/>
            <a:ext cx="471725" cy="51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5CE05A-E0BC-4E39-8705-1680DCCA7137}"/>
              </a:ext>
            </a:extLst>
          </p:cNvPr>
          <p:cNvSpPr txBox="1">
            <a:spLocks/>
          </p:cNvSpPr>
          <p:nvPr/>
        </p:nvSpPr>
        <p:spPr>
          <a:xfrm>
            <a:off x="6156818" y="3985383"/>
            <a:ext cx="1548908" cy="1063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</a:rPr>
              <a:t>123.456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</a:rPr>
              <a:t>134.667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</a:rPr>
              <a:t>167.122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81B9DE-FCC9-4EC3-B28A-F14ED8D098B8}"/>
              </a:ext>
            </a:extLst>
          </p:cNvPr>
          <p:cNvSpPr txBox="1">
            <a:spLocks/>
          </p:cNvSpPr>
          <p:nvPr/>
        </p:nvSpPr>
        <p:spPr>
          <a:xfrm>
            <a:off x="7970248" y="3023478"/>
            <a:ext cx="1327518" cy="23697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r-IN" sz="2300" dirty="0">
                <a:latin typeface="Franklin Gothic Book (Headings)"/>
              </a:rPr>
              <a:t>…</a:t>
            </a:r>
            <a:endParaRPr lang="en-US" sz="2300" dirty="0">
              <a:latin typeface="Franklin Gothic Book (Headings)"/>
            </a:endParaRPr>
          </a:p>
          <a:p>
            <a:r>
              <a:rPr lang="en-US" sz="2300" dirty="0">
                <a:latin typeface="Franklin Gothic Book (Headings)"/>
              </a:rPr>
              <a:t>893.167</a:t>
            </a:r>
          </a:p>
          <a:p>
            <a:r>
              <a:rPr lang="en-US" sz="2300" dirty="0">
                <a:latin typeface="Franklin Gothic Book (Headings)"/>
              </a:rPr>
              <a:t>652.419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Franklin Gothic Book (Headings)"/>
              </a:rPr>
              <a:t>123.456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Franklin Gothic Book (Headings)"/>
              </a:rPr>
              <a:t>134.667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Franklin Gothic Book (Headings)"/>
              </a:rPr>
              <a:t>167.122</a:t>
            </a:r>
          </a:p>
          <a:p>
            <a:r>
              <a:rPr lang="en-US" sz="2300" dirty="0">
                <a:latin typeface="Franklin Gothic Book (Headings)"/>
              </a:rPr>
              <a:t>592.812</a:t>
            </a:r>
          </a:p>
          <a:p>
            <a:r>
              <a:rPr lang="en-US" sz="2300" dirty="0">
                <a:latin typeface="Franklin Gothic Book (Headings)"/>
              </a:rPr>
              <a:t>696.969</a:t>
            </a:r>
          </a:p>
          <a:p>
            <a:pPr algn="ctr"/>
            <a:r>
              <a:rPr lang="mr-IN" sz="2300" dirty="0">
                <a:latin typeface="Franklin Gothic Book (Headings)"/>
              </a:rPr>
              <a:t>…</a:t>
            </a:r>
            <a:endParaRPr lang="en-US" sz="2300" dirty="0">
              <a:latin typeface="Franklin Gothic Book (Headings)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0677791-B68C-4D78-AD27-08F45EF85F8D}"/>
              </a:ext>
            </a:extLst>
          </p:cNvPr>
          <p:cNvSpPr/>
          <p:nvPr/>
        </p:nvSpPr>
        <p:spPr>
          <a:xfrm>
            <a:off x="7535008" y="3286894"/>
            <a:ext cx="312172" cy="2560335"/>
          </a:xfrm>
          <a:prstGeom prst="leftBrace">
            <a:avLst>
              <a:gd name="adj1" fmla="val 8333"/>
              <a:gd name="adj2" fmla="val 46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3779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Digression: Leaking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1" y="2573387"/>
            <a:ext cx="998489" cy="998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1" y="3837504"/>
            <a:ext cx="1058849" cy="10056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45343" y="362026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40419" y="1901805"/>
            <a:ext cx="1596229" cy="523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bad_ip</a:t>
            </a:r>
            <a:endParaRPr lang="en-US" sz="3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76281" y="2848063"/>
            <a:ext cx="1360367" cy="51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[0-1]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20349" y="4208335"/>
            <a:ext cx="471725" cy="51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12CE359-8D88-4FCB-9780-28977A6F0E52}"/>
              </a:ext>
            </a:extLst>
          </p:cNvPr>
          <p:cNvSpPr txBox="1">
            <a:spLocks/>
          </p:cNvSpPr>
          <p:nvPr/>
        </p:nvSpPr>
        <p:spPr>
          <a:xfrm>
            <a:off x="6486861" y="1839247"/>
            <a:ext cx="1782149" cy="513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outcome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8BE310-6084-40F7-90CE-329C6233A9F4}"/>
              </a:ext>
            </a:extLst>
          </p:cNvPr>
          <p:cNvSpPr txBox="1">
            <a:spLocks/>
          </p:cNvSpPr>
          <p:nvPr/>
        </p:nvSpPr>
        <p:spPr>
          <a:xfrm>
            <a:off x="7052080" y="2816034"/>
            <a:ext cx="1360367" cy="513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0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90A0146-B357-49C1-82E1-F19F75DE9332}"/>
              </a:ext>
            </a:extLst>
          </p:cNvPr>
          <p:cNvSpPr txBox="1">
            <a:spLocks/>
          </p:cNvSpPr>
          <p:nvPr/>
        </p:nvSpPr>
        <p:spPr>
          <a:xfrm>
            <a:off x="7047734" y="4243065"/>
            <a:ext cx="1360367" cy="513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166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Digression: Leaking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1" y="2573387"/>
            <a:ext cx="998489" cy="998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1" y="3837504"/>
            <a:ext cx="1058849" cy="10056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45343" y="362026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40419" y="1901805"/>
            <a:ext cx="1596229" cy="523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bad_ip</a:t>
            </a:r>
            <a:endParaRPr lang="en-US" sz="3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76281" y="2848063"/>
            <a:ext cx="1360367" cy="51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[0-1]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20349" y="4208335"/>
            <a:ext cx="471725" cy="51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F5A1A7-730F-4B21-8C58-CD7F65B71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20" y="5133672"/>
            <a:ext cx="1058849" cy="100568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71A239E-58AE-423D-AB30-6DF7139F5B9D}"/>
              </a:ext>
            </a:extLst>
          </p:cNvPr>
          <p:cNvSpPr txBox="1">
            <a:spLocks/>
          </p:cNvSpPr>
          <p:nvPr/>
        </p:nvSpPr>
        <p:spPr>
          <a:xfrm>
            <a:off x="4810799" y="5437503"/>
            <a:ext cx="1116299" cy="51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0.67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CB5356-CE54-4D69-894A-B9D9EE3D70B5}"/>
              </a:ext>
            </a:extLst>
          </p:cNvPr>
          <p:cNvSpPr txBox="1">
            <a:spLocks/>
          </p:cNvSpPr>
          <p:nvPr/>
        </p:nvSpPr>
        <p:spPr>
          <a:xfrm>
            <a:off x="6022510" y="5293742"/>
            <a:ext cx="1666063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123.456</a:t>
            </a:r>
          </a:p>
          <a:p>
            <a:r>
              <a:rPr lang="en-US" sz="2800" dirty="0">
                <a:solidFill>
                  <a:schemeClr val="tx1"/>
                </a:solidFill>
              </a:rPr>
              <a:t>177.633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167.122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946007-9823-4B15-92A5-993C9E2064BF}"/>
              </a:ext>
            </a:extLst>
          </p:cNvPr>
          <p:cNvSpPr txBox="1">
            <a:spLocks/>
          </p:cNvSpPr>
          <p:nvPr/>
        </p:nvSpPr>
        <p:spPr>
          <a:xfrm>
            <a:off x="7694584" y="4524197"/>
            <a:ext cx="1239866" cy="23697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r-IN" sz="2000" dirty="0"/>
              <a:t>…</a:t>
            </a:r>
            <a:endParaRPr lang="en-US" sz="2000" dirty="0"/>
          </a:p>
          <a:p>
            <a:r>
              <a:rPr lang="en-US" sz="2000" dirty="0"/>
              <a:t>893.167</a:t>
            </a:r>
          </a:p>
          <a:p>
            <a:r>
              <a:rPr lang="en-US" sz="2000" dirty="0"/>
              <a:t>652.419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123.456</a:t>
            </a:r>
          </a:p>
          <a:p>
            <a:r>
              <a:rPr lang="en-US" sz="2000" dirty="0">
                <a:solidFill>
                  <a:schemeClr val="tx1"/>
                </a:solidFill>
              </a:rPr>
              <a:t>134.667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167.122</a:t>
            </a:r>
          </a:p>
          <a:p>
            <a:r>
              <a:rPr lang="en-US" sz="2000" dirty="0"/>
              <a:t>592.812</a:t>
            </a:r>
          </a:p>
          <a:p>
            <a:r>
              <a:rPr lang="en-US" sz="2000" dirty="0"/>
              <a:t>696.969</a:t>
            </a:r>
          </a:p>
          <a:p>
            <a:pPr algn="ctr"/>
            <a:r>
              <a:rPr lang="mr-IN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68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72C3-7510-469B-86FE-E3970406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AA0A-2203-4DB8-88FA-51D7410D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0194"/>
            <a:ext cx="9601200" cy="3749879"/>
          </a:xfrm>
        </p:spPr>
        <p:txBody>
          <a:bodyPr>
            <a:normAutofit/>
          </a:bodyPr>
          <a:lstStyle/>
          <a:p>
            <a:r>
              <a:rPr lang="en-US" dirty="0"/>
              <a:t>There was a low ratio of bots in the data set (~5%)</a:t>
            </a:r>
          </a:p>
          <a:p>
            <a:pPr lvl="1"/>
            <a:r>
              <a:rPr lang="en-CA" dirty="0"/>
              <a:t>Ran tests on whether holding that ratio roughly constant in both training and testing sets would make a difference — it didn’t make a difference</a:t>
            </a:r>
            <a:endParaRPr lang="en-US" dirty="0"/>
          </a:p>
          <a:p>
            <a:r>
              <a:rPr lang="en-US" dirty="0"/>
              <a:t>Used a total of 21 variables</a:t>
            </a:r>
          </a:p>
          <a:p>
            <a:pPr lvl="1"/>
            <a:r>
              <a:rPr lang="en-CA" dirty="0"/>
              <a:t>Number of bids by merchandise</a:t>
            </a:r>
          </a:p>
          <a:p>
            <a:pPr lvl="1"/>
            <a:r>
              <a:rPr lang="en-CA" dirty="0"/>
              <a:t>URL</a:t>
            </a:r>
          </a:p>
          <a:p>
            <a:pPr lvl="1"/>
            <a:r>
              <a:rPr lang="en-CA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341244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F597-D421-41E6-87B0-B21BFF9A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Models: 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27F5-1A26-4104-897E-D86014DF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Cut off the model at 100 trees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44665-DA3C-4CBD-9D7A-378BE5C6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732" y="1734067"/>
            <a:ext cx="6428571" cy="41333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684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6EA7-5503-4156-B021-36B0ED8A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Models: 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4DD8-8B81-4C27-B3A2-B652603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Pruned at </a:t>
            </a:r>
            <a:r>
              <a:rPr lang="en-CA" dirty="0" err="1"/>
              <a:t>cp</a:t>
            </a:r>
            <a:r>
              <a:rPr lang="en-CA" dirty="0"/>
              <a:t> = 0.04</a:t>
            </a:r>
          </a:p>
          <a:p>
            <a:pPr lvl="1"/>
            <a:r>
              <a:rPr lang="en-CA" dirty="0"/>
              <a:t>Based on elbow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81FFC-2FD4-4333-A5AA-B035E67A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65" y="1782901"/>
            <a:ext cx="6698662" cy="47380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048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6E45EA-AF5B-4801-8544-6B2E8397966E}"/>
              </a:ext>
            </a:extLst>
          </p:cNvPr>
          <p:cNvSpPr txBox="1">
            <a:spLocks/>
          </p:cNvSpPr>
          <p:nvPr/>
        </p:nvSpPr>
        <p:spPr>
          <a:xfrm>
            <a:off x="1371600" y="2207212"/>
            <a:ext cx="10080594" cy="369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Problem</a:t>
            </a:r>
          </a:p>
          <a:p>
            <a:r>
              <a:rPr lang="en-US" dirty="0"/>
              <a:t>Human bidders on the site are becoming increasingly frustrated with their inability to win auctions against their software-controlled counterparts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Business Implication: E-commerce</a:t>
            </a:r>
            <a:endParaRPr lang="en-US" dirty="0"/>
          </a:p>
          <a:p>
            <a:r>
              <a:rPr lang="en-US" dirty="0"/>
              <a:t>Will decrease usage from the site’s core customer base</a:t>
            </a:r>
          </a:p>
          <a:p>
            <a:pPr lvl="1"/>
            <a:r>
              <a:rPr lang="en-US" dirty="0"/>
              <a:t>Affects retention of human consumers </a:t>
            </a:r>
          </a:p>
          <a:p>
            <a:r>
              <a:rPr lang="en-US" dirty="0"/>
              <a:t>Potential server capacity issues (costly, site down)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59B8D-5EB2-4407-8DA3-0C27ECD3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Business Implication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E75DF-A43C-4E4F-B912-F7893D256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7725"/>
          <a:stretch/>
        </p:blipFill>
        <p:spPr>
          <a:xfrm>
            <a:off x="7454815" y="3355596"/>
            <a:ext cx="5624057" cy="35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C7AD-949F-4327-B410-8DCD04C4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Models: 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39F9-3C38-4BD6-BE4A-64552D3E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996763" cy="3581400"/>
          </a:xfrm>
        </p:spPr>
        <p:txBody>
          <a:bodyPr/>
          <a:lstStyle/>
          <a:p>
            <a:r>
              <a:rPr lang="en-CA" dirty="0"/>
              <a:t>Chose K = 1</a:t>
            </a:r>
          </a:p>
          <a:p>
            <a:pPr lvl="1"/>
            <a:r>
              <a:rPr lang="en-CA" dirty="0"/>
              <a:t>Driven by distribution of humans and bots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C5E3E-F18E-4785-8C71-C14A1A0A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34" y="4076700"/>
            <a:ext cx="3705841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0FDBF-6979-4807-AB2B-3BD4043C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60" y="4076700"/>
            <a:ext cx="3731802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2A3E4-0101-4D42-A08E-70C8886B8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946" y="4076700"/>
            <a:ext cx="3457003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405A5E-EA7A-4BAA-A199-72A078785641}"/>
              </a:ext>
            </a:extLst>
          </p:cNvPr>
          <p:cNvSpPr/>
          <p:nvPr/>
        </p:nvSpPr>
        <p:spPr>
          <a:xfrm>
            <a:off x="893135" y="3540642"/>
            <a:ext cx="3705840" cy="4146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K vs False Positive Rate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4A2675-FDA0-4C9F-887A-DAACF9D124FA}"/>
              </a:ext>
            </a:extLst>
          </p:cNvPr>
          <p:cNvSpPr/>
          <p:nvPr/>
        </p:nvSpPr>
        <p:spPr>
          <a:xfrm>
            <a:off x="4702560" y="3540642"/>
            <a:ext cx="3731802" cy="4146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K vs False Negative Rate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44689A-F343-48CE-B17F-5B41D58FF6EB}"/>
              </a:ext>
            </a:extLst>
          </p:cNvPr>
          <p:cNvSpPr/>
          <p:nvPr/>
        </p:nvSpPr>
        <p:spPr>
          <a:xfrm>
            <a:off x="8537946" y="3540642"/>
            <a:ext cx="3457003" cy="4146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K vs Misclassification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6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16A9-3F24-4BF6-BE5F-BAECB97C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Models: 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3302-2A92-4E8D-839E-32526EEF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Kept only 4 / 19 variables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7518F-00AD-4C08-A65F-C2830563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23092"/>
            <a:ext cx="9601200" cy="8728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6518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5C73-ADDA-4B76-92EF-049E5284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Results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783D41-AC34-4573-95A5-34D89B89C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699"/>
            <a:ext cx="9601200" cy="22945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371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6A96-51E9-4124-A1F6-B7F57918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A290-E0A4-43E8-96C8-30122219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feature engineering and selection</a:t>
            </a:r>
          </a:p>
          <a:p>
            <a:pPr lvl="1"/>
            <a:r>
              <a:rPr lang="en-CA" dirty="0"/>
              <a:t>Time between bids</a:t>
            </a:r>
          </a:p>
          <a:p>
            <a:pPr lvl="1"/>
            <a:r>
              <a:rPr lang="en-CA" dirty="0"/>
              <a:t>Insight from payment and address variables – we currently just see them as IDs and don’t know how to interpret them</a:t>
            </a:r>
          </a:p>
          <a:p>
            <a:r>
              <a:rPr lang="en-CA" dirty="0"/>
              <a:t>Refining the models with new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8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72C3-7510-469B-86FE-E3970406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255" y="2783048"/>
            <a:ext cx="2890007" cy="815829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786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0E66-5F80-4AE8-AD0E-FF4F0AB0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1DAD6A-94AA-4693-9182-0F3C86DB5535}"/>
              </a:ext>
            </a:extLst>
          </p:cNvPr>
          <p:cNvCxnSpPr/>
          <p:nvPr/>
        </p:nvCxnSpPr>
        <p:spPr>
          <a:xfrm>
            <a:off x="6957001" y="5413330"/>
            <a:ext cx="0" cy="6154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B8D7B9-ECB0-4CFD-8F7A-2C994768FD58}"/>
              </a:ext>
            </a:extLst>
          </p:cNvPr>
          <p:cNvCxnSpPr/>
          <p:nvPr/>
        </p:nvCxnSpPr>
        <p:spPr>
          <a:xfrm>
            <a:off x="6939245" y="3866819"/>
            <a:ext cx="0" cy="8641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518B42-6E0F-4DEC-B73A-F225F6D0CA81}"/>
              </a:ext>
            </a:extLst>
          </p:cNvPr>
          <p:cNvCxnSpPr/>
          <p:nvPr/>
        </p:nvCxnSpPr>
        <p:spPr>
          <a:xfrm>
            <a:off x="6939245" y="3060321"/>
            <a:ext cx="0" cy="8064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4BAD29C-3ACA-4A75-96DC-970536F0EFC7}"/>
              </a:ext>
            </a:extLst>
          </p:cNvPr>
          <p:cNvSpPr/>
          <p:nvPr/>
        </p:nvSpPr>
        <p:spPr>
          <a:xfrm>
            <a:off x="6766423" y="3693998"/>
            <a:ext cx="345644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B91D9E-4E98-4082-B6C2-9E64A83FB334}"/>
              </a:ext>
            </a:extLst>
          </p:cNvPr>
          <p:cNvSpPr txBox="1"/>
          <p:nvPr/>
        </p:nvSpPr>
        <p:spPr>
          <a:xfrm>
            <a:off x="6552689" y="2637566"/>
            <a:ext cx="114204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sz="1800" b="1" dirty="0"/>
              <a:t>Initial Data</a:t>
            </a:r>
            <a:endParaRPr lang="en-US" sz="1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00A041-F8F7-410C-8159-2129C7CF0065}"/>
              </a:ext>
            </a:extLst>
          </p:cNvPr>
          <p:cNvSpPr txBox="1"/>
          <p:nvPr/>
        </p:nvSpPr>
        <p:spPr>
          <a:xfrm>
            <a:off x="1445955" y="2041982"/>
            <a:ext cx="4257647" cy="20467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900" b="1" i="1" dirty="0"/>
              <a:t>Training set </a:t>
            </a:r>
            <a:r>
              <a:rPr lang="en-US" sz="1900" i="1" dirty="0"/>
              <a:t>–</a:t>
            </a:r>
            <a:r>
              <a:rPr lang="en-US" sz="1900" dirty="0"/>
              <a:t> </a:t>
            </a:r>
            <a:r>
              <a:rPr lang="en-US" sz="1900" i="1" dirty="0">
                <a:sym typeface="Wingdings" panose="05000000000000000000" pitchFamily="2" charset="2"/>
              </a:rPr>
              <a:t>Bidders who have been identified as 0 (human) or 1 (bot)</a:t>
            </a:r>
            <a:endParaRPr lang="en-US" sz="1900" i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900" b="1" i="1" dirty="0"/>
              <a:t>Test set –</a:t>
            </a:r>
            <a:r>
              <a:rPr lang="en-US" sz="1900" dirty="0"/>
              <a:t> </a:t>
            </a:r>
            <a:r>
              <a:rPr lang="en-US" sz="1900" i="1" dirty="0">
                <a:sym typeface="Wingdings" panose="05000000000000000000" pitchFamily="2" charset="2"/>
              </a:rPr>
              <a:t>Bidders who were not yet identified as 0 or 1</a:t>
            </a:r>
            <a:endParaRPr lang="en-US" sz="1900" i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900" b="1" i="1" dirty="0"/>
              <a:t>Bids –</a:t>
            </a:r>
            <a:r>
              <a:rPr lang="en-US" sz="1900" dirty="0"/>
              <a:t> </a:t>
            </a:r>
            <a:r>
              <a:rPr lang="en-US" sz="1900" i="1" dirty="0">
                <a:sym typeface="Wingdings" panose="05000000000000000000" pitchFamily="2" charset="2"/>
              </a:rPr>
              <a:t>All bids</a:t>
            </a:r>
            <a:endParaRPr lang="en-US" sz="1900" dirty="0">
              <a:sym typeface="Wingdings" panose="05000000000000000000" pitchFamily="2" charset="2"/>
            </a:endParaRPr>
          </a:p>
          <a:p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1900" i="1" dirty="0">
                <a:sym typeface="Wingdings" panose="05000000000000000000" pitchFamily="2" charset="2"/>
              </a:rPr>
              <a:t>Total number observations: 6 million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AC7B44-D617-4C4F-96F9-1C69B61C6B7B}"/>
              </a:ext>
            </a:extLst>
          </p:cNvPr>
          <p:cNvSpPr txBox="1"/>
          <p:nvPr/>
        </p:nvSpPr>
        <p:spPr>
          <a:xfrm>
            <a:off x="5056258" y="4972803"/>
            <a:ext cx="239976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/>
              <a:t>Consolidated &amp; Reduced</a:t>
            </a:r>
            <a:endParaRPr lang="en-US" sz="1800" dirty="0"/>
          </a:p>
        </p:txBody>
      </p:sp>
      <p:sp>
        <p:nvSpPr>
          <p:cNvPr id="37" name="Sev01">
            <a:extLst>
              <a:ext uri="{FF2B5EF4-FFF2-40B4-BE49-F238E27FC236}">
                <a16:creationId xmlns:a16="http://schemas.microsoft.com/office/drawing/2014/main" id="{B9D41A0D-CEAC-4C38-B206-9DAC8A10654C}"/>
              </a:ext>
            </a:extLst>
          </p:cNvPr>
          <p:cNvSpPr>
            <a:spLocks noChangeAspect="1"/>
          </p:cNvSpPr>
          <p:nvPr/>
        </p:nvSpPr>
        <p:spPr>
          <a:xfrm>
            <a:off x="7465855" y="4481613"/>
            <a:ext cx="1085561" cy="1085559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32C52-388D-4275-83FB-E3E39A5C3DA3}"/>
              </a:ext>
            </a:extLst>
          </p:cNvPr>
          <p:cNvSpPr txBox="1"/>
          <p:nvPr/>
        </p:nvSpPr>
        <p:spPr>
          <a:xfrm>
            <a:off x="8174889" y="4481613"/>
            <a:ext cx="3476867" cy="17543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900" i="1" dirty="0">
                <a:sym typeface="Wingdings" panose="05000000000000000000" pitchFamily="2" charset="2"/>
              </a:rPr>
              <a:t>10 features:</a:t>
            </a:r>
            <a:r>
              <a:rPr lang="en-US" sz="1900" dirty="0"/>
              <a:t> </a:t>
            </a:r>
            <a:r>
              <a:rPr lang="en-US" sz="1900" i="1" dirty="0">
                <a:sym typeface="Wingdings" panose="05000000000000000000" pitchFamily="2" charset="2"/>
              </a:rPr>
              <a:t> Bidder ID, Auction, Merchandise, Device, Time (coded), Country, IP, URL, Payment, Address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900" i="1" dirty="0">
                <a:sym typeface="Wingdings" panose="05000000000000000000" pitchFamily="2" charset="2"/>
              </a:rPr>
              <a:t>3 million observations</a:t>
            </a:r>
          </a:p>
        </p:txBody>
      </p:sp>
      <p:cxnSp>
        <p:nvCxnSpPr>
          <p:cNvPr id="41" name="Shape 41">
            <a:extLst>
              <a:ext uri="{FF2B5EF4-FFF2-40B4-BE49-F238E27FC236}">
                <a16:creationId xmlns:a16="http://schemas.microsoft.com/office/drawing/2014/main" id="{43AD5C61-BD84-4854-AAFD-4D5E3BF46CF7}"/>
              </a:ext>
            </a:extLst>
          </p:cNvPr>
          <p:cNvCxnSpPr/>
          <p:nvPr/>
        </p:nvCxnSpPr>
        <p:spPr>
          <a:xfrm rot="5400000">
            <a:off x="7231335" y="5249719"/>
            <a:ext cx="500697" cy="105614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2102ED-C4A8-4011-A2BB-5BB8064FDD1C}"/>
              </a:ext>
            </a:extLst>
          </p:cNvPr>
          <p:cNvCxnSpPr/>
          <p:nvPr/>
        </p:nvCxnSpPr>
        <p:spPr>
          <a:xfrm>
            <a:off x="6953612" y="1990433"/>
            <a:ext cx="0" cy="4600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27">
            <a:extLst>
              <a:ext uri="{FF2B5EF4-FFF2-40B4-BE49-F238E27FC236}">
                <a16:creationId xmlns:a16="http://schemas.microsoft.com/office/drawing/2014/main" id="{2ECC4D42-B167-4281-9A5E-83814103582F}"/>
              </a:ext>
            </a:extLst>
          </p:cNvPr>
          <p:cNvCxnSpPr/>
          <p:nvPr/>
        </p:nvCxnSpPr>
        <p:spPr>
          <a:xfrm rot="5400000" flipH="1" flipV="1">
            <a:off x="6175196" y="1711605"/>
            <a:ext cx="500697" cy="105614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45">
            <a:extLst>
              <a:ext uri="{FF2B5EF4-FFF2-40B4-BE49-F238E27FC236}">
                <a16:creationId xmlns:a16="http://schemas.microsoft.com/office/drawing/2014/main" id="{83A09970-A9C0-4107-A7D4-7A9A9E4CC7FF}"/>
              </a:ext>
            </a:extLst>
          </p:cNvPr>
          <p:cNvSpPr>
            <a:spLocks/>
          </p:cNvSpPr>
          <p:nvPr/>
        </p:nvSpPr>
        <p:spPr bwMode="auto">
          <a:xfrm>
            <a:off x="7689937" y="4822444"/>
            <a:ext cx="637395" cy="370165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7" name="Group 132">
            <a:extLst>
              <a:ext uri="{FF2B5EF4-FFF2-40B4-BE49-F238E27FC236}">
                <a16:creationId xmlns:a16="http://schemas.microsoft.com/office/drawing/2014/main" id="{209F264B-E010-4874-A727-EC79D519701D}"/>
              </a:ext>
            </a:extLst>
          </p:cNvPr>
          <p:cNvGrpSpPr/>
          <p:nvPr/>
        </p:nvGrpSpPr>
        <p:grpSpPr>
          <a:xfrm>
            <a:off x="5610707" y="2716579"/>
            <a:ext cx="497894" cy="474579"/>
            <a:chOff x="-332296" y="438150"/>
            <a:chExt cx="983171" cy="937135"/>
          </a:xfrm>
          <a:solidFill>
            <a:schemeClr val="bg1">
              <a:lumMod val="65000"/>
            </a:schemeClr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0B9F0CC1-6010-4910-B3BC-2C8A8E36D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2296" y="665671"/>
              <a:ext cx="827088" cy="709614"/>
            </a:xfrm>
            <a:custGeom>
              <a:avLst/>
              <a:gdLst/>
              <a:ahLst/>
              <a:cxnLst>
                <a:cxn ang="0">
                  <a:pos x="258" y="0"/>
                </a:cxn>
                <a:cxn ang="0">
                  <a:pos x="20" y="0"/>
                </a:cxn>
                <a:cxn ang="0">
                  <a:pos x="0" y="19"/>
                </a:cxn>
                <a:cxn ang="0">
                  <a:pos x="0" y="218"/>
                </a:cxn>
                <a:cxn ang="0">
                  <a:pos x="20" y="238"/>
                </a:cxn>
                <a:cxn ang="0">
                  <a:pos x="258" y="238"/>
                </a:cxn>
                <a:cxn ang="0">
                  <a:pos x="278" y="218"/>
                </a:cxn>
                <a:cxn ang="0">
                  <a:pos x="278" y="19"/>
                </a:cxn>
                <a:cxn ang="0">
                  <a:pos x="258" y="0"/>
                </a:cxn>
                <a:cxn ang="0">
                  <a:pos x="95" y="15"/>
                </a:cxn>
                <a:cxn ang="0">
                  <a:pos x="105" y="24"/>
                </a:cxn>
                <a:cxn ang="0">
                  <a:pos x="95" y="34"/>
                </a:cxn>
                <a:cxn ang="0">
                  <a:pos x="85" y="24"/>
                </a:cxn>
                <a:cxn ang="0">
                  <a:pos x="95" y="15"/>
                </a:cxn>
                <a:cxn ang="0">
                  <a:pos x="65" y="15"/>
                </a:cxn>
                <a:cxn ang="0">
                  <a:pos x="74" y="24"/>
                </a:cxn>
                <a:cxn ang="0">
                  <a:pos x="65" y="34"/>
                </a:cxn>
                <a:cxn ang="0">
                  <a:pos x="55" y="24"/>
                </a:cxn>
                <a:cxn ang="0">
                  <a:pos x="65" y="15"/>
                </a:cxn>
                <a:cxn ang="0">
                  <a:pos x="35" y="15"/>
                </a:cxn>
                <a:cxn ang="0">
                  <a:pos x="45" y="24"/>
                </a:cxn>
                <a:cxn ang="0">
                  <a:pos x="35" y="34"/>
                </a:cxn>
                <a:cxn ang="0">
                  <a:pos x="25" y="24"/>
                </a:cxn>
                <a:cxn ang="0">
                  <a:pos x="35" y="15"/>
                </a:cxn>
                <a:cxn ang="0">
                  <a:pos x="258" y="218"/>
                </a:cxn>
                <a:cxn ang="0">
                  <a:pos x="20" y="218"/>
                </a:cxn>
                <a:cxn ang="0">
                  <a:pos x="20" y="49"/>
                </a:cxn>
                <a:cxn ang="0">
                  <a:pos x="258" y="49"/>
                </a:cxn>
                <a:cxn ang="0">
                  <a:pos x="258" y="218"/>
                </a:cxn>
                <a:cxn ang="0">
                  <a:pos x="258" y="30"/>
                </a:cxn>
                <a:cxn ang="0">
                  <a:pos x="119" y="30"/>
                </a:cxn>
                <a:cxn ang="0">
                  <a:pos x="119" y="20"/>
                </a:cxn>
                <a:cxn ang="0">
                  <a:pos x="258" y="20"/>
                </a:cxn>
                <a:cxn ang="0">
                  <a:pos x="258" y="30"/>
                </a:cxn>
                <a:cxn ang="0">
                  <a:pos x="258" y="30"/>
                </a:cxn>
                <a:cxn ang="0">
                  <a:pos x="258" y="30"/>
                </a:cxn>
              </a:cxnLst>
              <a:rect l="0" t="0" r="r" b="b"/>
              <a:pathLst>
                <a:path w="278" h="238">
                  <a:moveTo>
                    <a:pt x="25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29"/>
                    <a:pt x="9" y="238"/>
                    <a:pt x="20" y="238"/>
                  </a:cubicBezTo>
                  <a:cubicBezTo>
                    <a:pt x="258" y="238"/>
                    <a:pt x="258" y="238"/>
                    <a:pt x="258" y="238"/>
                  </a:cubicBezTo>
                  <a:cubicBezTo>
                    <a:pt x="269" y="238"/>
                    <a:pt x="278" y="229"/>
                    <a:pt x="278" y="218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278" y="8"/>
                    <a:pt x="269" y="0"/>
                    <a:pt x="258" y="0"/>
                  </a:cubicBezTo>
                  <a:close/>
                  <a:moveTo>
                    <a:pt x="95" y="15"/>
                  </a:moveTo>
                  <a:cubicBezTo>
                    <a:pt x="100" y="15"/>
                    <a:pt x="105" y="19"/>
                    <a:pt x="105" y="24"/>
                  </a:cubicBezTo>
                  <a:cubicBezTo>
                    <a:pt x="105" y="30"/>
                    <a:pt x="100" y="34"/>
                    <a:pt x="95" y="34"/>
                  </a:cubicBezTo>
                  <a:cubicBezTo>
                    <a:pt x="89" y="34"/>
                    <a:pt x="85" y="30"/>
                    <a:pt x="85" y="24"/>
                  </a:cubicBezTo>
                  <a:cubicBezTo>
                    <a:pt x="85" y="19"/>
                    <a:pt x="89" y="15"/>
                    <a:pt x="95" y="15"/>
                  </a:cubicBezTo>
                  <a:close/>
                  <a:moveTo>
                    <a:pt x="65" y="15"/>
                  </a:moveTo>
                  <a:cubicBezTo>
                    <a:pt x="70" y="15"/>
                    <a:pt x="74" y="19"/>
                    <a:pt x="74" y="24"/>
                  </a:cubicBezTo>
                  <a:cubicBezTo>
                    <a:pt x="74" y="30"/>
                    <a:pt x="70" y="34"/>
                    <a:pt x="65" y="34"/>
                  </a:cubicBezTo>
                  <a:cubicBezTo>
                    <a:pt x="59" y="34"/>
                    <a:pt x="55" y="30"/>
                    <a:pt x="55" y="24"/>
                  </a:cubicBezTo>
                  <a:cubicBezTo>
                    <a:pt x="55" y="19"/>
                    <a:pt x="59" y="15"/>
                    <a:pt x="65" y="15"/>
                  </a:cubicBezTo>
                  <a:close/>
                  <a:moveTo>
                    <a:pt x="35" y="15"/>
                  </a:moveTo>
                  <a:cubicBezTo>
                    <a:pt x="40" y="15"/>
                    <a:pt x="45" y="19"/>
                    <a:pt x="45" y="24"/>
                  </a:cubicBezTo>
                  <a:cubicBezTo>
                    <a:pt x="45" y="30"/>
                    <a:pt x="40" y="34"/>
                    <a:pt x="35" y="34"/>
                  </a:cubicBezTo>
                  <a:cubicBezTo>
                    <a:pt x="29" y="34"/>
                    <a:pt x="25" y="30"/>
                    <a:pt x="25" y="24"/>
                  </a:cubicBezTo>
                  <a:cubicBezTo>
                    <a:pt x="25" y="19"/>
                    <a:pt x="29" y="15"/>
                    <a:pt x="35" y="15"/>
                  </a:cubicBezTo>
                  <a:close/>
                  <a:moveTo>
                    <a:pt x="258" y="218"/>
                  </a:moveTo>
                  <a:cubicBezTo>
                    <a:pt x="20" y="218"/>
                    <a:pt x="20" y="218"/>
                    <a:pt x="20" y="21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58" y="49"/>
                    <a:pt x="258" y="49"/>
                    <a:pt x="258" y="49"/>
                  </a:cubicBezTo>
                  <a:lnTo>
                    <a:pt x="258" y="218"/>
                  </a:lnTo>
                  <a:close/>
                  <a:moveTo>
                    <a:pt x="258" y="30"/>
                  </a:moveTo>
                  <a:cubicBezTo>
                    <a:pt x="119" y="30"/>
                    <a:pt x="119" y="30"/>
                    <a:pt x="119" y="3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258" y="20"/>
                    <a:pt x="258" y="20"/>
                    <a:pt x="258" y="20"/>
                  </a:cubicBezTo>
                  <a:cubicBezTo>
                    <a:pt x="258" y="30"/>
                    <a:pt x="258" y="30"/>
                    <a:pt x="258" y="30"/>
                  </a:cubicBezTo>
                  <a:close/>
                  <a:moveTo>
                    <a:pt x="258" y="30"/>
                  </a:moveTo>
                  <a:cubicBezTo>
                    <a:pt x="258" y="30"/>
                    <a:pt x="258" y="30"/>
                    <a:pt x="258" y="3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DEAE2E85-79AA-4C8E-B8C2-091D9923B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6213" y="438150"/>
              <a:ext cx="827088" cy="709613"/>
            </a:xfrm>
            <a:custGeom>
              <a:avLst/>
              <a:gdLst/>
              <a:ahLst/>
              <a:cxnLst>
                <a:cxn ang="0">
                  <a:pos x="258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77"/>
                </a:cxn>
                <a:cxn ang="0">
                  <a:pos x="20" y="77"/>
                </a:cxn>
                <a:cxn ang="0">
                  <a:pos x="20" y="50"/>
                </a:cxn>
                <a:cxn ang="0">
                  <a:pos x="258" y="50"/>
                </a:cxn>
                <a:cxn ang="0">
                  <a:pos x="258" y="218"/>
                </a:cxn>
                <a:cxn ang="0">
                  <a:pos x="224" y="218"/>
                </a:cxn>
                <a:cxn ang="0">
                  <a:pos x="224" y="238"/>
                </a:cxn>
                <a:cxn ang="0">
                  <a:pos x="258" y="238"/>
                </a:cxn>
                <a:cxn ang="0">
                  <a:pos x="278" y="218"/>
                </a:cxn>
                <a:cxn ang="0">
                  <a:pos x="278" y="20"/>
                </a:cxn>
                <a:cxn ang="0">
                  <a:pos x="258" y="0"/>
                </a:cxn>
                <a:cxn ang="0">
                  <a:pos x="35" y="35"/>
                </a:cxn>
                <a:cxn ang="0">
                  <a:pos x="25" y="25"/>
                </a:cxn>
                <a:cxn ang="0">
                  <a:pos x="35" y="15"/>
                </a:cxn>
                <a:cxn ang="0">
                  <a:pos x="45" y="25"/>
                </a:cxn>
                <a:cxn ang="0">
                  <a:pos x="35" y="35"/>
                </a:cxn>
                <a:cxn ang="0">
                  <a:pos x="65" y="35"/>
                </a:cxn>
                <a:cxn ang="0">
                  <a:pos x="55" y="25"/>
                </a:cxn>
                <a:cxn ang="0">
                  <a:pos x="65" y="15"/>
                </a:cxn>
                <a:cxn ang="0">
                  <a:pos x="75" y="25"/>
                </a:cxn>
                <a:cxn ang="0">
                  <a:pos x="65" y="35"/>
                </a:cxn>
                <a:cxn ang="0">
                  <a:pos x="95" y="35"/>
                </a:cxn>
                <a:cxn ang="0">
                  <a:pos x="85" y="25"/>
                </a:cxn>
                <a:cxn ang="0">
                  <a:pos x="95" y="15"/>
                </a:cxn>
                <a:cxn ang="0">
                  <a:pos x="105" y="25"/>
                </a:cxn>
                <a:cxn ang="0">
                  <a:pos x="95" y="35"/>
                </a:cxn>
                <a:cxn ang="0">
                  <a:pos x="258" y="30"/>
                </a:cxn>
                <a:cxn ang="0">
                  <a:pos x="119" y="30"/>
                </a:cxn>
                <a:cxn ang="0">
                  <a:pos x="119" y="20"/>
                </a:cxn>
                <a:cxn ang="0">
                  <a:pos x="258" y="20"/>
                </a:cxn>
                <a:cxn ang="0">
                  <a:pos x="258" y="30"/>
                </a:cxn>
                <a:cxn ang="0">
                  <a:pos x="258" y="30"/>
                </a:cxn>
                <a:cxn ang="0">
                  <a:pos x="258" y="30"/>
                </a:cxn>
              </a:cxnLst>
              <a:rect l="0" t="0" r="r" b="b"/>
              <a:pathLst>
                <a:path w="278" h="238">
                  <a:moveTo>
                    <a:pt x="25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58" y="218"/>
                    <a:pt x="258" y="218"/>
                    <a:pt x="258" y="218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24" y="238"/>
                    <a:pt x="224" y="238"/>
                    <a:pt x="224" y="238"/>
                  </a:cubicBezTo>
                  <a:cubicBezTo>
                    <a:pt x="258" y="238"/>
                    <a:pt x="258" y="238"/>
                    <a:pt x="258" y="238"/>
                  </a:cubicBezTo>
                  <a:cubicBezTo>
                    <a:pt x="269" y="238"/>
                    <a:pt x="278" y="229"/>
                    <a:pt x="278" y="218"/>
                  </a:cubicBezTo>
                  <a:cubicBezTo>
                    <a:pt x="278" y="20"/>
                    <a:pt x="278" y="20"/>
                    <a:pt x="278" y="20"/>
                  </a:cubicBezTo>
                  <a:cubicBezTo>
                    <a:pt x="278" y="9"/>
                    <a:pt x="269" y="0"/>
                    <a:pt x="258" y="0"/>
                  </a:cubicBezTo>
                  <a:close/>
                  <a:moveTo>
                    <a:pt x="35" y="35"/>
                  </a:moveTo>
                  <a:cubicBezTo>
                    <a:pt x="29" y="35"/>
                    <a:pt x="25" y="30"/>
                    <a:pt x="25" y="25"/>
                  </a:cubicBezTo>
                  <a:cubicBezTo>
                    <a:pt x="25" y="19"/>
                    <a:pt x="29" y="15"/>
                    <a:pt x="35" y="15"/>
                  </a:cubicBezTo>
                  <a:cubicBezTo>
                    <a:pt x="40" y="15"/>
                    <a:pt x="45" y="19"/>
                    <a:pt x="45" y="25"/>
                  </a:cubicBezTo>
                  <a:cubicBezTo>
                    <a:pt x="45" y="30"/>
                    <a:pt x="40" y="35"/>
                    <a:pt x="35" y="35"/>
                  </a:cubicBezTo>
                  <a:close/>
                  <a:moveTo>
                    <a:pt x="65" y="35"/>
                  </a:moveTo>
                  <a:cubicBezTo>
                    <a:pt x="59" y="35"/>
                    <a:pt x="55" y="30"/>
                    <a:pt x="55" y="25"/>
                  </a:cubicBezTo>
                  <a:cubicBezTo>
                    <a:pt x="55" y="19"/>
                    <a:pt x="59" y="15"/>
                    <a:pt x="65" y="15"/>
                  </a:cubicBezTo>
                  <a:cubicBezTo>
                    <a:pt x="70" y="15"/>
                    <a:pt x="75" y="19"/>
                    <a:pt x="75" y="25"/>
                  </a:cubicBezTo>
                  <a:cubicBezTo>
                    <a:pt x="75" y="30"/>
                    <a:pt x="70" y="35"/>
                    <a:pt x="65" y="35"/>
                  </a:cubicBezTo>
                  <a:close/>
                  <a:moveTo>
                    <a:pt x="95" y="35"/>
                  </a:moveTo>
                  <a:cubicBezTo>
                    <a:pt x="89" y="35"/>
                    <a:pt x="85" y="30"/>
                    <a:pt x="85" y="25"/>
                  </a:cubicBezTo>
                  <a:cubicBezTo>
                    <a:pt x="85" y="19"/>
                    <a:pt x="89" y="15"/>
                    <a:pt x="95" y="15"/>
                  </a:cubicBezTo>
                  <a:cubicBezTo>
                    <a:pt x="100" y="15"/>
                    <a:pt x="105" y="19"/>
                    <a:pt x="105" y="25"/>
                  </a:cubicBezTo>
                  <a:cubicBezTo>
                    <a:pt x="105" y="30"/>
                    <a:pt x="100" y="35"/>
                    <a:pt x="95" y="35"/>
                  </a:cubicBezTo>
                  <a:close/>
                  <a:moveTo>
                    <a:pt x="258" y="30"/>
                  </a:moveTo>
                  <a:cubicBezTo>
                    <a:pt x="119" y="30"/>
                    <a:pt x="119" y="30"/>
                    <a:pt x="119" y="3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258" y="20"/>
                    <a:pt x="258" y="20"/>
                    <a:pt x="258" y="20"/>
                  </a:cubicBezTo>
                  <a:lnTo>
                    <a:pt x="258" y="30"/>
                  </a:lnTo>
                  <a:close/>
                  <a:moveTo>
                    <a:pt x="258" y="30"/>
                  </a:moveTo>
                  <a:cubicBezTo>
                    <a:pt x="258" y="30"/>
                    <a:pt x="258" y="30"/>
                    <a:pt x="258" y="3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Freeform 24">
            <a:extLst>
              <a:ext uri="{FF2B5EF4-FFF2-40B4-BE49-F238E27FC236}">
                <a16:creationId xmlns:a16="http://schemas.microsoft.com/office/drawing/2014/main" id="{623C8A91-2C23-4B34-B9B6-E0EF6C848C9E}"/>
              </a:ext>
            </a:extLst>
          </p:cNvPr>
          <p:cNvSpPr>
            <a:spLocks noEditPoints="1"/>
          </p:cNvSpPr>
          <p:nvPr/>
        </p:nvSpPr>
        <p:spPr bwMode="auto">
          <a:xfrm>
            <a:off x="5703604" y="2942500"/>
            <a:ext cx="418850" cy="326690"/>
          </a:xfrm>
          <a:custGeom>
            <a:avLst/>
            <a:gdLst/>
            <a:ahLst/>
            <a:cxnLst>
              <a:cxn ang="0">
                <a:pos x="258" y="0"/>
              </a:cxn>
              <a:cxn ang="0">
                <a:pos x="20" y="0"/>
              </a:cxn>
              <a:cxn ang="0">
                <a:pos x="0" y="19"/>
              </a:cxn>
              <a:cxn ang="0">
                <a:pos x="0" y="218"/>
              </a:cxn>
              <a:cxn ang="0">
                <a:pos x="20" y="238"/>
              </a:cxn>
              <a:cxn ang="0">
                <a:pos x="258" y="238"/>
              </a:cxn>
              <a:cxn ang="0">
                <a:pos x="278" y="218"/>
              </a:cxn>
              <a:cxn ang="0">
                <a:pos x="278" y="19"/>
              </a:cxn>
              <a:cxn ang="0">
                <a:pos x="258" y="0"/>
              </a:cxn>
              <a:cxn ang="0">
                <a:pos x="95" y="15"/>
              </a:cxn>
              <a:cxn ang="0">
                <a:pos x="105" y="24"/>
              </a:cxn>
              <a:cxn ang="0">
                <a:pos x="95" y="34"/>
              </a:cxn>
              <a:cxn ang="0">
                <a:pos x="85" y="24"/>
              </a:cxn>
              <a:cxn ang="0">
                <a:pos x="95" y="15"/>
              </a:cxn>
              <a:cxn ang="0">
                <a:pos x="65" y="15"/>
              </a:cxn>
              <a:cxn ang="0">
                <a:pos x="74" y="24"/>
              </a:cxn>
              <a:cxn ang="0">
                <a:pos x="65" y="34"/>
              </a:cxn>
              <a:cxn ang="0">
                <a:pos x="55" y="24"/>
              </a:cxn>
              <a:cxn ang="0">
                <a:pos x="65" y="15"/>
              </a:cxn>
              <a:cxn ang="0">
                <a:pos x="35" y="15"/>
              </a:cxn>
              <a:cxn ang="0">
                <a:pos x="45" y="24"/>
              </a:cxn>
              <a:cxn ang="0">
                <a:pos x="35" y="34"/>
              </a:cxn>
              <a:cxn ang="0">
                <a:pos x="25" y="24"/>
              </a:cxn>
              <a:cxn ang="0">
                <a:pos x="35" y="15"/>
              </a:cxn>
              <a:cxn ang="0">
                <a:pos x="258" y="218"/>
              </a:cxn>
              <a:cxn ang="0">
                <a:pos x="20" y="218"/>
              </a:cxn>
              <a:cxn ang="0">
                <a:pos x="20" y="49"/>
              </a:cxn>
              <a:cxn ang="0">
                <a:pos x="258" y="49"/>
              </a:cxn>
              <a:cxn ang="0">
                <a:pos x="258" y="218"/>
              </a:cxn>
              <a:cxn ang="0">
                <a:pos x="258" y="30"/>
              </a:cxn>
              <a:cxn ang="0">
                <a:pos x="119" y="30"/>
              </a:cxn>
              <a:cxn ang="0">
                <a:pos x="119" y="20"/>
              </a:cxn>
              <a:cxn ang="0">
                <a:pos x="258" y="20"/>
              </a:cxn>
              <a:cxn ang="0">
                <a:pos x="258" y="30"/>
              </a:cxn>
              <a:cxn ang="0">
                <a:pos x="258" y="30"/>
              </a:cxn>
              <a:cxn ang="0">
                <a:pos x="258" y="30"/>
              </a:cxn>
            </a:cxnLst>
            <a:rect l="0" t="0" r="r" b="b"/>
            <a:pathLst>
              <a:path w="278" h="238">
                <a:moveTo>
                  <a:pt x="258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29"/>
                  <a:pt x="9" y="238"/>
                  <a:pt x="20" y="238"/>
                </a:cubicBezTo>
                <a:cubicBezTo>
                  <a:pt x="258" y="238"/>
                  <a:pt x="258" y="238"/>
                  <a:pt x="258" y="238"/>
                </a:cubicBezTo>
                <a:cubicBezTo>
                  <a:pt x="269" y="238"/>
                  <a:pt x="278" y="229"/>
                  <a:pt x="278" y="218"/>
                </a:cubicBezTo>
                <a:cubicBezTo>
                  <a:pt x="278" y="19"/>
                  <a:pt x="278" y="19"/>
                  <a:pt x="278" y="19"/>
                </a:cubicBezTo>
                <a:cubicBezTo>
                  <a:pt x="278" y="8"/>
                  <a:pt x="269" y="0"/>
                  <a:pt x="258" y="0"/>
                </a:cubicBezTo>
                <a:close/>
                <a:moveTo>
                  <a:pt x="95" y="15"/>
                </a:moveTo>
                <a:cubicBezTo>
                  <a:pt x="100" y="15"/>
                  <a:pt x="105" y="19"/>
                  <a:pt x="105" y="24"/>
                </a:cubicBezTo>
                <a:cubicBezTo>
                  <a:pt x="105" y="30"/>
                  <a:pt x="100" y="34"/>
                  <a:pt x="95" y="34"/>
                </a:cubicBezTo>
                <a:cubicBezTo>
                  <a:pt x="89" y="34"/>
                  <a:pt x="85" y="30"/>
                  <a:pt x="85" y="24"/>
                </a:cubicBezTo>
                <a:cubicBezTo>
                  <a:pt x="85" y="19"/>
                  <a:pt x="89" y="15"/>
                  <a:pt x="95" y="15"/>
                </a:cubicBezTo>
                <a:close/>
                <a:moveTo>
                  <a:pt x="65" y="15"/>
                </a:moveTo>
                <a:cubicBezTo>
                  <a:pt x="70" y="15"/>
                  <a:pt x="74" y="19"/>
                  <a:pt x="74" y="24"/>
                </a:cubicBezTo>
                <a:cubicBezTo>
                  <a:pt x="74" y="30"/>
                  <a:pt x="70" y="34"/>
                  <a:pt x="65" y="34"/>
                </a:cubicBezTo>
                <a:cubicBezTo>
                  <a:pt x="59" y="34"/>
                  <a:pt x="55" y="30"/>
                  <a:pt x="55" y="24"/>
                </a:cubicBezTo>
                <a:cubicBezTo>
                  <a:pt x="55" y="19"/>
                  <a:pt x="59" y="15"/>
                  <a:pt x="65" y="15"/>
                </a:cubicBezTo>
                <a:close/>
                <a:moveTo>
                  <a:pt x="35" y="15"/>
                </a:moveTo>
                <a:cubicBezTo>
                  <a:pt x="40" y="15"/>
                  <a:pt x="45" y="19"/>
                  <a:pt x="45" y="24"/>
                </a:cubicBezTo>
                <a:cubicBezTo>
                  <a:pt x="45" y="30"/>
                  <a:pt x="40" y="34"/>
                  <a:pt x="35" y="34"/>
                </a:cubicBezTo>
                <a:cubicBezTo>
                  <a:pt x="29" y="34"/>
                  <a:pt x="25" y="30"/>
                  <a:pt x="25" y="24"/>
                </a:cubicBezTo>
                <a:cubicBezTo>
                  <a:pt x="25" y="19"/>
                  <a:pt x="29" y="15"/>
                  <a:pt x="35" y="15"/>
                </a:cubicBezTo>
                <a:close/>
                <a:moveTo>
                  <a:pt x="258" y="218"/>
                </a:moveTo>
                <a:cubicBezTo>
                  <a:pt x="20" y="218"/>
                  <a:pt x="20" y="218"/>
                  <a:pt x="20" y="218"/>
                </a:cubicBezTo>
                <a:cubicBezTo>
                  <a:pt x="20" y="49"/>
                  <a:pt x="20" y="49"/>
                  <a:pt x="20" y="49"/>
                </a:cubicBezTo>
                <a:cubicBezTo>
                  <a:pt x="258" y="49"/>
                  <a:pt x="258" y="49"/>
                  <a:pt x="258" y="49"/>
                </a:cubicBezTo>
                <a:lnTo>
                  <a:pt x="258" y="218"/>
                </a:lnTo>
                <a:close/>
                <a:moveTo>
                  <a:pt x="258" y="30"/>
                </a:moveTo>
                <a:cubicBezTo>
                  <a:pt x="119" y="30"/>
                  <a:pt x="119" y="30"/>
                  <a:pt x="119" y="30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258" y="20"/>
                  <a:pt x="258" y="20"/>
                  <a:pt x="258" y="20"/>
                </a:cubicBezTo>
                <a:cubicBezTo>
                  <a:pt x="258" y="30"/>
                  <a:pt x="258" y="30"/>
                  <a:pt x="258" y="30"/>
                </a:cubicBezTo>
                <a:close/>
                <a:moveTo>
                  <a:pt x="258" y="30"/>
                </a:moveTo>
                <a:cubicBezTo>
                  <a:pt x="258" y="30"/>
                  <a:pt x="258" y="30"/>
                  <a:pt x="258" y="3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Sev01">
            <a:extLst>
              <a:ext uri="{FF2B5EF4-FFF2-40B4-BE49-F238E27FC236}">
                <a16:creationId xmlns:a16="http://schemas.microsoft.com/office/drawing/2014/main" id="{0FBA4666-63D8-49DB-B64C-E4C9D434E996}"/>
              </a:ext>
            </a:extLst>
          </p:cNvPr>
          <p:cNvSpPr>
            <a:spLocks noChangeAspect="1"/>
          </p:cNvSpPr>
          <p:nvPr/>
        </p:nvSpPr>
        <p:spPr>
          <a:xfrm>
            <a:off x="5354489" y="2450480"/>
            <a:ext cx="1085561" cy="1085559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5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3037331-1142-434B-AE1D-1E9670A1BF08}"/>
              </a:ext>
            </a:extLst>
          </p:cNvPr>
          <p:cNvGrpSpPr/>
          <p:nvPr/>
        </p:nvGrpSpPr>
        <p:grpSpPr>
          <a:xfrm>
            <a:off x="1334327" y="2050372"/>
            <a:ext cx="10474279" cy="1530648"/>
            <a:chOff x="1692428" y="3718094"/>
            <a:chExt cx="9194745" cy="13843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67A1A4D-0938-4DE4-BB2A-844656E313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55" b="-490"/>
            <a:stretch/>
          </p:blipFill>
          <p:spPr>
            <a:xfrm>
              <a:off x="8718223" y="3727541"/>
              <a:ext cx="2168950" cy="137493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76D692-2FDC-453B-9175-0501928D2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68" r="39283"/>
            <a:stretch/>
          </p:blipFill>
          <p:spPr>
            <a:xfrm>
              <a:off x="6380375" y="3731214"/>
              <a:ext cx="848412" cy="136822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4888028-8109-40A3-8A64-72B0707C1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05" r="22858"/>
            <a:stretch/>
          </p:blipFill>
          <p:spPr>
            <a:xfrm>
              <a:off x="7228788" y="3730893"/>
              <a:ext cx="1489435" cy="13682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5EE4DB-2185-42FD-ACCC-00F3D2D99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34" t="1" r="48818" b="443"/>
            <a:stretch/>
          </p:blipFill>
          <p:spPr>
            <a:xfrm>
              <a:off x="4484175" y="3727842"/>
              <a:ext cx="1903111" cy="136217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2ABA4C3-F975-4313-85E9-4F9DA16CE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9565" b="443"/>
            <a:stretch/>
          </p:blipFill>
          <p:spPr>
            <a:xfrm>
              <a:off x="1692428" y="3718094"/>
              <a:ext cx="2791747" cy="1362173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7151D-3202-4967-ACC1-8026BD7B59BC}"/>
              </a:ext>
            </a:extLst>
          </p:cNvPr>
          <p:cNvSpPr/>
          <p:nvPr/>
        </p:nvSpPr>
        <p:spPr>
          <a:xfrm>
            <a:off x="1295400" y="2038442"/>
            <a:ext cx="10542494" cy="15350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7D4F5-552D-4925-ACDC-6BFB4409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72810"/>
            <a:ext cx="9601200" cy="797767"/>
          </a:xfrm>
        </p:spPr>
        <p:txBody>
          <a:bodyPr/>
          <a:lstStyle/>
          <a:p>
            <a:r>
              <a:rPr lang="en-CA" dirty="0">
                <a:latin typeface="Market Deco" panose="02000000000000000000" pitchFamily="2" charset="0"/>
                <a:ea typeface="Roboto" panose="02000000000000000000" pitchFamily="2" charset="0"/>
              </a:rPr>
              <a:t>Raw Dataset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81AEB-878B-4176-AE77-2C6C1EFC3011}"/>
              </a:ext>
            </a:extLst>
          </p:cNvPr>
          <p:cNvGrpSpPr/>
          <p:nvPr/>
        </p:nvGrpSpPr>
        <p:grpSpPr>
          <a:xfrm>
            <a:off x="1833029" y="4353699"/>
            <a:ext cx="9144253" cy="1092858"/>
            <a:chOff x="1706729" y="5343329"/>
            <a:chExt cx="9189871" cy="10983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C8E4E3-5E4B-4441-94B2-337FEFBC0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068" t="1" b="-278"/>
            <a:stretch/>
          </p:blipFill>
          <p:spPr>
            <a:xfrm>
              <a:off x="10077254" y="5343329"/>
              <a:ext cx="819346" cy="94591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8BA497-2883-4726-9D4E-7867F9C0E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9583" b="-16157"/>
            <a:stretch/>
          </p:blipFill>
          <p:spPr>
            <a:xfrm>
              <a:off x="1706729" y="5345952"/>
              <a:ext cx="2790175" cy="10956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1C456A-0113-4DBF-95D6-F51C0BA45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04" t="-1" r="9171" b="-2066"/>
            <a:stretch/>
          </p:blipFill>
          <p:spPr>
            <a:xfrm>
              <a:off x="7287079" y="5345952"/>
              <a:ext cx="2809187" cy="96278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DD6E89-9BA3-4784-99B3-7F8AF9BA5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27" r="41056"/>
            <a:stretch/>
          </p:blipFill>
          <p:spPr>
            <a:xfrm>
              <a:off x="4496904" y="5345952"/>
              <a:ext cx="2790175" cy="943287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D6BC33B-2B56-4C24-A142-808ABE8EEBBE}"/>
              </a:ext>
            </a:extLst>
          </p:cNvPr>
          <p:cNvSpPr/>
          <p:nvPr/>
        </p:nvSpPr>
        <p:spPr>
          <a:xfrm>
            <a:off x="1833029" y="4353699"/>
            <a:ext cx="9144253" cy="94121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9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0B727A-94E1-4132-BD8F-1429D4E3EE5B}"/>
              </a:ext>
            </a:extLst>
          </p:cNvPr>
          <p:cNvCxnSpPr>
            <a:cxnSpLocks/>
          </p:cNvCxnSpPr>
          <p:nvPr/>
        </p:nvCxnSpPr>
        <p:spPr>
          <a:xfrm>
            <a:off x="8517904" y="1743196"/>
            <a:ext cx="1919746" cy="95561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DD9BBA-89E8-4170-868C-41B86B09A0CC}"/>
              </a:ext>
            </a:extLst>
          </p:cNvPr>
          <p:cNvCxnSpPr>
            <a:cxnSpLocks/>
          </p:cNvCxnSpPr>
          <p:nvPr/>
        </p:nvCxnSpPr>
        <p:spPr>
          <a:xfrm flipV="1">
            <a:off x="8519198" y="5102609"/>
            <a:ext cx="2445463" cy="11909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1E7D9-4F11-4C96-9EBC-C3BBAFFD86D3}"/>
              </a:ext>
            </a:extLst>
          </p:cNvPr>
          <p:cNvCxnSpPr>
            <a:cxnSpLocks/>
          </p:cNvCxnSpPr>
          <p:nvPr/>
        </p:nvCxnSpPr>
        <p:spPr>
          <a:xfrm>
            <a:off x="2228294" y="5185557"/>
            <a:ext cx="2110766" cy="110164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CD5823-D839-4693-ADE9-4CCC7F05CF22}"/>
              </a:ext>
            </a:extLst>
          </p:cNvPr>
          <p:cNvCxnSpPr>
            <a:cxnSpLocks/>
          </p:cNvCxnSpPr>
          <p:nvPr/>
        </p:nvCxnSpPr>
        <p:spPr>
          <a:xfrm flipV="1">
            <a:off x="2412784" y="1767888"/>
            <a:ext cx="1917578" cy="95561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47CF11-2A1A-4735-B266-A314C589B9AF}"/>
              </a:ext>
            </a:extLst>
          </p:cNvPr>
          <p:cNvSpPr/>
          <p:nvPr/>
        </p:nvSpPr>
        <p:spPr>
          <a:xfrm>
            <a:off x="4314548" y="1748190"/>
            <a:ext cx="4220570" cy="454996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DE2131-F9D2-4813-AA08-8E8912B78018}"/>
              </a:ext>
            </a:extLst>
          </p:cNvPr>
          <p:cNvSpPr/>
          <p:nvPr/>
        </p:nvSpPr>
        <p:spPr>
          <a:xfrm>
            <a:off x="4949072" y="3071674"/>
            <a:ext cx="2838326" cy="2880783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518402-9491-403B-8A24-F3CC12FE0058}"/>
              </a:ext>
            </a:extLst>
          </p:cNvPr>
          <p:cNvSpPr/>
          <p:nvPr/>
        </p:nvSpPr>
        <p:spPr>
          <a:xfrm>
            <a:off x="8882539" y="2649297"/>
            <a:ext cx="2846896" cy="27477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C4C913F-7D3B-4B16-89A3-1ED0144A53DE}"/>
              </a:ext>
            </a:extLst>
          </p:cNvPr>
          <p:cNvSpPr/>
          <p:nvPr/>
        </p:nvSpPr>
        <p:spPr>
          <a:xfrm>
            <a:off x="1109662" y="2649297"/>
            <a:ext cx="2846896" cy="27477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6" name="Picture 2" descr="Image result for android png">
            <a:extLst>
              <a:ext uri="{FF2B5EF4-FFF2-40B4-BE49-F238E27FC236}">
                <a16:creationId xmlns:a16="http://schemas.microsoft.com/office/drawing/2014/main" id="{FFCBAF62-01EB-4A4D-A415-93CB14F23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74" y="2984154"/>
            <a:ext cx="2151363" cy="207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Title 1">
            <a:extLst>
              <a:ext uri="{FF2B5EF4-FFF2-40B4-BE49-F238E27FC236}">
                <a16:creationId xmlns:a16="http://schemas.microsoft.com/office/drawing/2014/main" id="{07BD9E52-0978-4D26-84C3-A08513EEA16B}"/>
              </a:ext>
            </a:extLst>
          </p:cNvPr>
          <p:cNvSpPr txBox="1">
            <a:spLocks/>
          </p:cNvSpPr>
          <p:nvPr/>
        </p:nvSpPr>
        <p:spPr>
          <a:xfrm>
            <a:off x="1507420" y="571147"/>
            <a:ext cx="9601200" cy="9057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Book (Body)"/>
                <a:ea typeface="Roboto" panose="02000000000000000000" pitchFamily="2" charset="0"/>
              </a:rPr>
              <a:t>Robots vs. Humans</a:t>
            </a:r>
          </a:p>
        </p:txBody>
      </p:sp>
      <p:pic>
        <p:nvPicPr>
          <p:cNvPr id="4098" name="Picture 2" descr="Image result for a person png">
            <a:extLst>
              <a:ext uri="{FF2B5EF4-FFF2-40B4-BE49-F238E27FC236}">
                <a16:creationId xmlns:a16="http://schemas.microsoft.com/office/drawing/2014/main" id="{1ABEF2A7-EC6F-4249-B076-2EDA7DFAB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75" y="2872252"/>
            <a:ext cx="1354023" cy="230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B2761EA-EBF3-4D0B-A3C0-73C524769426}"/>
              </a:ext>
            </a:extLst>
          </p:cNvPr>
          <p:cNvSpPr txBox="1"/>
          <p:nvPr/>
        </p:nvSpPr>
        <p:spPr>
          <a:xfrm>
            <a:off x="5945876" y="3305669"/>
            <a:ext cx="873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latin typeface="Franklin Gothic Book (Body)"/>
              </a:rPr>
              <a:t>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1F1AF4-88FD-48BA-89B6-E84E0C102EED}"/>
              </a:ext>
            </a:extLst>
          </p:cNvPr>
          <p:cNvSpPr txBox="1"/>
          <p:nvPr/>
        </p:nvSpPr>
        <p:spPr>
          <a:xfrm>
            <a:off x="5675558" y="3932735"/>
            <a:ext cx="1413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latin typeface="Franklin Gothic Book (Body)"/>
              </a:rPr>
              <a:t>Location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DEC197-5205-4570-857B-60EE989AF2E9}"/>
              </a:ext>
            </a:extLst>
          </p:cNvPr>
          <p:cNvSpPr txBox="1"/>
          <p:nvPr/>
        </p:nvSpPr>
        <p:spPr>
          <a:xfrm>
            <a:off x="5596259" y="4559801"/>
            <a:ext cx="15723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latin typeface="Franklin Gothic Book (Body)"/>
              </a:rPr>
              <a:t>Frequency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67B345-8658-44A2-ACB7-6B072A24A2E9}"/>
              </a:ext>
            </a:extLst>
          </p:cNvPr>
          <p:cNvSpPr txBox="1"/>
          <p:nvPr/>
        </p:nvSpPr>
        <p:spPr>
          <a:xfrm>
            <a:off x="5298835" y="1949441"/>
            <a:ext cx="2109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000" dirty="0">
                <a:latin typeface="Franklin Gothic Book (Body)"/>
              </a:rPr>
              <a:t>Behavioural</a:t>
            </a:r>
          </a:p>
          <a:p>
            <a:pPr algn="ctr"/>
            <a:r>
              <a:rPr lang="en-CA" sz="3000" dirty="0">
                <a:latin typeface="Franklin Gothic Book (Body)"/>
              </a:rPr>
              <a:t>differences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C5E7A2-5898-43AC-8E06-B7E0DC7CB8C5}"/>
              </a:ext>
            </a:extLst>
          </p:cNvPr>
          <p:cNvSpPr txBox="1"/>
          <p:nvPr/>
        </p:nvSpPr>
        <p:spPr>
          <a:xfrm>
            <a:off x="5873626" y="5186867"/>
            <a:ext cx="1017623" cy="48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latin typeface="Franklin Gothic Book (Body)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84225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DE2486-5509-437D-BD1C-F05AF45E97AF}"/>
              </a:ext>
            </a:extLst>
          </p:cNvPr>
          <p:cNvCxnSpPr>
            <a:cxnSpLocks/>
          </p:cNvCxnSpPr>
          <p:nvPr/>
        </p:nvCxnSpPr>
        <p:spPr>
          <a:xfrm>
            <a:off x="2507391" y="5230053"/>
            <a:ext cx="2743197" cy="123936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1074C2-A17C-4415-B9E2-53EB414F0011}"/>
              </a:ext>
            </a:extLst>
          </p:cNvPr>
          <p:cNvCxnSpPr>
            <a:cxnSpLocks/>
          </p:cNvCxnSpPr>
          <p:nvPr/>
        </p:nvCxnSpPr>
        <p:spPr>
          <a:xfrm flipV="1">
            <a:off x="2494506" y="1566938"/>
            <a:ext cx="2743197" cy="94887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BD0BED9-AA7B-4E89-9EA6-4FC195AF29D8}"/>
              </a:ext>
            </a:extLst>
          </p:cNvPr>
          <p:cNvSpPr/>
          <p:nvPr/>
        </p:nvSpPr>
        <p:spPr>
          <a:xfrm>
            <a:off x="5223954" y="1548603"/>
            <a:ext cx="6285390" cy="493598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654C1-CA02-4F01-93B8-44223D17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898" y="3561815"/>
            <a:ext cx="894559" cy="52579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Franklin Gothic Book (Body)"/>
                <a:ea typeface="Roboto" panose="02000000000000000000" pitchFamily="2" charset="0"/>
              </a:rPr>
              <a:t>Ask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C4C913F-7D3B-4B16-89A3-1ED0144A53DE}"/>
              </a:ext>
            </a:extLst>
          </p:cNvPr>
          <p:cNvSpPr/>
          <p:nvPr/>
        </p:nvSpPr>
        <p:spPr>
          <a:xfrm>
            <a:off x="1057309" y="2497473"/>
            <a:ext cx="2846896" cy="27477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6" name="Picture 2" descr="Image result for android png">
            <a:extLst>
              <a:ext uri="{FF2B5EF4-FFF2-40B4-BE49-F238E27FC236}">
                <a16:creationId xmlns:a16="http://schemas.microsoft.com/office/drawing/2014/main" id="{FFCBAF62-01EB-4A4D-A415-93CB14F23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21" y="2876732"/>
            <a:ext cx="2151363" cy="207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Title 1">
            <a:extLst>
              <a:ext uri="{FF2B5EF4-FFF2-40B4-BE49-F238E27FC236}">
                <a16:creationId xmlns:a16="http://schemas.microsoft.com/office/drawing/2014/main" id="{07BD9E52-0978-4D26-84C3-A08513EEA16B}"/>
              </a:ext>
            </a:extLst>
          </p:cNvPr>
          <p:cNvSpPr txBox="1">
            <a:spLocks/>
          </p:cNvSpPr>
          <p:nvPr/>
        </p:nvSpPr>
        <p:spPr>
          <a:xfrm>
            <a:off x="1507420" y="571147"/>
            <a:ext cx="9601200" cy="9057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Book (Body)"/>
                <a:ea typeface="Roboto" panose="02000000000000000000" pitchFamily="2" charset="0"/>
              </a:rPr>
              <a:t>Robots vs. Humans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FC5A7-9785-42CF-A472-EC3799BCDB1E}"/>
              </a:ext>
            </a:extLst>
          </p:cNvPr>
          <p:cNvSpPr txBox="1"/>
          <p:nvPr/>
        </p:nvSpPr>
        <p:spPr>
          <a:xfrm>
            <a:off x="5689866" y="1640550"/>
            <a:ext cx="54144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b="1" i="1" dirty="0">
                <a:latin typeface="Franklin Gothic Book (Body)"/>
                <a:ea typeface="Roboto" panose="02000000000000000000" pitchFamily="2" charset="0"/>
              </a:rPr>
              <a:t>Do bots participate in the same auctions? </a:t>
            </a:r>
          </a:p>
          <a:p>
            <a:pPr algn="ctr">
              <a:lnSpc>
                <a:spcPct val="150000"/>
              </a:lnSpc>
            </a:pPr>
            <a:r>
              <a:rPr lang="en-CA" b="1" i="1" dirty="0">
                <a:latin typeface="Franklin Gothic Book (Body)"/>
                <a:ea typeface="Roboto" panose="02000000000000000000" pitchFamily="2" charset="0"/>
              </a:rPr>
              <a:t>Is auction size relevant? </a:t>
            </a:r>
          </a:p>
          <a:p>
            <a:pPr algn="ctr">
              <a:lnSpc>
                <a:spcPct val="150000"/>
              </a:lnSpc>
            </a:pPr>
            <a:r>
              <a:rPr lang="en-CA" b="1" i="1" dirty="0">
                <a:latin typeface="Franklin Gothic Book (Body)"/>
                <a:ea typeface="Roboto" panose="02000000000000000000" pitchFamily="2" charset="0"/>
              </a:rPr>
              <a:t>Are multi device users bots? </a:t>
            </a:r>
          </a:p>
          <a:p>
            <a:pPr algn="ctr">
              <a:lnSpc>
                <a:spcPct val="150000"/>
              </a:lnSpc>
            </a:pPr>
            <a:r>
              <a:rPr lang="en-CA" b="1" i="1" dirty="0">
                <a:latin typeface="Franklin Gothic Book (Body)"/>
                <a:ea typeface="Roboto" panose="02000000000000000000" pitchFamily="2" charset="0"/>
              </a:rPr>
              <a:t>Do bots share the same devices? </a:t>
            </a:r>
          </a:p>
          <a:p>
            <a:pPr algn="ctr">
              <a:lnSpc>
                <a:spcPct val="150000"/>
              </a:lnSpc>
            </a:pPr>
            <a:r>
              <a:rPr lang="en-CA" b="1" i="1" dirty="0">
                <a:latin typeface="Franklin Gothic Book (Body)"/>
                <a:ea typeface="Roboto" panose="02000000000000000000" pitchFamily="2" charset="0"/>
              </a:rPr>
              <a:t>Are bots participating in multiple auctions? </a:t>
            </a:r>
          </a:p>
          <a:p>
            <a:pPr algn="ctr">
              <a:lnSpc>
                <a:spcPct val="150000"/>
              </a:lnSpc>
            </a:pPr>
            <a:r>
              <a:rPr lang="en-CA" b="1" i="1" dirty="0">
                <a:latin typeface="Franklin Gothic Book (Body)"/>
                <a:ea typeface="Roboto" panose="02000000000000000000" pitchFamily="2" charset="0"/>
              </a:rPr>
              <a:t>Are bots frequent participators? </a:t>
            </a:r>
          </a:p>
          <a:p>
            <a:pPr algn="ctr">
              <a:lnSpc>
                <a:spcPct val="150000"/>
              </a:lnSpc>
            </a:pPr>
            <a:r>
              <a:rPr lang="en-CA" b="1" i="1" dirty="0">
                <a:latin typeface="Franklin Gothic Book (Body)"/>
                <a:ea typeface="Roboto" panose="02000000000000000000" pitchFamily="2" charset="0"/>
              </a:rPr>
              <a:t>Does number of bids per auction matter? </a:t>
            </a:r>
          </a:p>
          <a:p>
            <a:pPr algn="ctr">
              <a:lnSpc>
                <a:spcPct val="150000"/>
              </a:lnSpc>
            </a:pPr>
            <a:r>
              <a:rPr lang="en-CA" b="1" i="1" dirty="0">
                <a:latin typeface="Franklin Gothic Book (Body)"/>
                <a:ea typeface="Roboto" panose="02000000000000000000" pitchFamily="2" charset="0"/>
              </a:rPr>
              <a:t>Proximity to a bot? </a:t>
            </a:r>
          </a:p>
          <a:p>
            <a:pPr algn="ctr">
              <a:lnSpc>
                <a:spcPct val="150000"/>
              </a:lnSpc>
            </a:pPr>
            <a:r>
              <a:rPr lang="en-CA" b="1" i="1" dirty="0">
                <a:latin typeface="Franklin Gothic Book (Body)"/>
                <a:ea typeface="Roboto" panose="02000000000000000000" pitchFamily="2" charset="0"/>
              </a:rPr>
              <a:t>Does bot activity occur more at a certain time of day? </a:t>
            </a:r>
          </a:p>
          <a:p>
            <a:pPr algn="ctr">
              <a:lnSpc>
                <a:spcPct val="150000"/>
              </a:lnSpc>
            </a:pPr>
            <a:r>
              <a:rPr lang="en-CA" b="1" i="1" dirty="0">
                <a:latin typeface="Franklin Gothic Book (Body)"/>
                <a:ea typeface="Roboto" panose="02000000000000000000" pitchFamily="2" charset="0"/>
              </a:rPr>
              <a:t>Do certain types of merch attract more bots? </a:t>
            </a:r>
          </a:p>
          <a:p>
            <a:pPr algn="ctr">
              <a:lnSpc>
                <a:spcPct val="150000"/>
              </a:lnSpc>
            </a:pPr>
            <a:r>
              <a:rPr lang="en-CA" b="1" i="1" dirty="0">
                <a:latin typeface="Franklin Gothic Book (Body)"/>
                <a:ea typeface="Roboto" panose="02000000000000000000" pitchFamily="2" charset="0"/>
              </a:rPr>
              <a:t>Are there high risk countries? </a:t>
            </a:r>
            <a:br>
              <a:rPr lang="en-CA" b="1" i="1" dirty="0">
                <a:latin typeface="Franklin Gothic Book (Body)"/>
                <a:ea typeface="Roboto" panose="02000000000000000000" pitchFamily="2" charset="0"/>
              </a:rPr>
            </a:br>
            <a:endParaRPr lang="en-CA" b="1" i="1" dirty="0">
              <a:latin typeface="Franklin Gothic Book (Body)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7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A16A-6AA5-410F-AC10-56286C0B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7808" cy="1485900"/>
          </a:xfrm>
        </p:spPr>
        <p:txBody>
          <a:bodyPr/>
          <a:lstStyle/>
          <a:p>
            <a:r>
              <a:rPr lang="en-US" dirty="0"/>
              <a:t>EDA &amp; Variable Creation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9705" y="1688971"/>
            <a:ext cx="10919983" cy="2144445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CA" dirty="0"/>
              <a:t>Common to investigate the # of unique countries, URLs, and IP addresses when detecting bots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CA" dirty="0"/>
              <a:t>Visualizations showed that</a:t>
            </a:r>
            <a:r>
              <a:rPr lang="en-US" dirty="0"/>
              <a:t> there is a clear distinction between humans and bots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Variables created </a:t>
            </a:r>
            <a:r>
              <a:rPr lang="en-CA" dirty="0"/>
              <a:t>by grouping all of the data points by their bidder ID and calculating the number of unique  for each ID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8"/>
          <a:stretch/>
        </p:blipFill>
        <p:spPr>
          <a:xfrm>
            <a:off x="1009705" y="3485536"/>
            <a:ext cx="3404749" cy="21774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/>
          <a:stretch/>
        </p:blipFill>
        <p:spPr>
          <a:xfrm>
            <a:off x="4763823" y="3485536"/>
            <a:ext cx="3411748" cy="21823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8"/>
          <a:stretch/>
        </p:blipFill>
        <p:spPr>
          <a:xfrm>
            <a:off x="8524940" y="3485536"/>
            <a:ext cx="3404749" cy="21774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333555" y="5696113"/>
            <a:ext cx="340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Average # of Unique URLs 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6698" y="5696113"/>
            <a:ext cx="344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Average # of Unique Countries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05939" y="5696113"/>
            <a:ext cx="3404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Average # of IP Addresses</a:t>
            </a:r>
          </a:p>
        </p:txBody>
      </p:sp>
    </p:spTree>
    <p:extLst>
      <p:ext uri="{BB962C8B-B14F-4D97-AF65-F5344CB8AC3E}">
        <p14:creationId xmlns:p14="http://schemas.microsoft.com/office/powerpoint/2010/main" val="133893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254" y="2477379"/>
            <a:ext cx="11401292" cy="385999"/>
          </a:xfrm>
          <a:prstGeom prst="rect">
            <a:avLst/>
          </a:prstGeom>
          <a:ln>
            <a:noFill/>
          </a:ln>
        </p:spPr>
      </p:pic>
      <p:cxnSp>
        <p:nvCxnSpPr>
          <p:cNvPr id="19" name="Straight Connector 18"/>
          <p:cNvCxnSpPr>
            <a:cxnSpLocks/>
            <a:endCxn id="6" idx="0"/>
          </p:cNvCxnSpPr>
          <p:nvPr/>
        </p:nvCxnSpPr>
        <p:spPr>
          <a:xfrm flipH="1">
            <a:off x="3288982" y="2664399"/>
            <a:ext cx="1628918" cy="41300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Variable Creation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9705" y="1688971"/>
            <a:ext cx="10919983" cy="2144445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CA" dirty="0"/>
              <a:t>Question: Is there a relationship between the bots and the devices they use?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CA" dirty="0"/>
              <a:t>Slightly different approach: assign each device a likelihood score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0209" y="3077402"/>
            <a:ext cx="4317546" cy="3066223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921431" y="2428392"/>
            <a:ext cx="538843" cy="48272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465556" y="6172983"/>
            <a:ext cx="43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Over 5,729 different devices in total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625548" y="3077403"/>
            <a:ext cx="3496347" cy="2449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CA" dirty="0"/>
              <a:t>Out of all of the bids placed through each device, identify the percent came from bots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CA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CA" dirty="0"/>
              <a:t>Similarly, we determined the percent of bidders that were bots for each device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4556" y="5526653"/>
            <a:ext cx="56870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Therefore, for each new data point, we can assess the likelihood of that data point being a bot based off of the device used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182911" y="3235940"/>
            <a:ext cx="2548647" cy="8316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ProportionBids_OutofTotal</a:t>
            </a:r>
            <a:endParaRPr lang="en-CA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9182911" y="4465110"/>
            <a:ext cx="2548646" cy="8316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ProportionBots_OutofTotal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548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A16A-6AA5-410F-AC10-56286C0B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03" y="444260"/>
            <a:ext cx="10237808" cy="1485900"/>
          </a:xfrm>
        </p:spPr>
        <p:txBody>
          <a:bodyPr/>
          <a:lstStyle/>
          <a:p>
            <a:r>
              <a:rPr lang="en-US" dirty="0"/>
              <a:t>Merchandise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93" y="1654601"/>
            <a:ext cx="7212815" cy="44513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79718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5087</TotalTime>
  <Words>1037</Words>
  <Application>Microsoft Office PowerPoint</Application>
  <PresentationFormat>Widescreen</PresentationFormat>
  <Paragraphs>203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FontAwesome</vt:lpstr>
      <vt:lpstr>Franklin Gothic Book (Body)</vt:lpstr>
      <vt:lpstr>Franklin Gothic Book (Headings)</vt:lpstr>
      <vt:lpstr>Market Deco</vt:lpstr>
      <vt:lpstr>Roboto</vt:lpstr>
      <vt:lpstr>Calibri</vt:lpstr>
      <vt:lpstr>Franklin Gothic Book</vt:lpstr>
      <vt:lpstr>Mangal</vt:lpstr>
      <vt:lpstr>Wingdings</vt:lpstr>
      <vt:lpstr>Crop</vt:lpstr>
      <vt:lpstr>Humans or robots?</vt:lpstr>
      <vt:lpstr>Problem &amp; Business Implication</vt:lpstr>
      <vt:lpstr>Dataset Description</vt:lpstr>
      <vt:lpstr>Raw Dataset</vt:lpstr>
      <vt:lpstr>PowerPoint Presentation</vt:lpstr>
      <vt:lpstr>Ask</vt:lpstr>
      <vt:lpstr>EDA &amp; Variable Creation</vt:lpstr>
      <vt:lpstr>EDA &amp; Variable Creation</vt:lpstr>
      <vt:lpstr>Merchandise</vt:lpstr>
      <vt:lpstr>Merchandise</vt:lpstr>
      <vt:lpstr>IP Addresses</vt:lpstr>
      <vt:lpstr>IP Addresses</vt:lpstr>
      <vt:lpstr>A Digression: Leaking Variables</vt:lpstr>
      <vt:lpstr>A Digression: Leaking Variables</vt:lpstr>
      <vt:lpstr>A Digression: Leaking Variables</vt:lpstr>
      <vt:lpstr>A Digression: Leaking Variables</vt:lpstr>
      <vt:lpstr>Models &amp; Results</vt:lpstr>
      <vt:lpstr>Models: Random Forest</vt:lpstr>
      <vt:lpstr>Models: Decision Tree</vt:lpstr>
      <vt:lpstr>Models: KNN</vt:lpstr>
      <vt:lpstr>Models: Logistic Regression</vt:lpstr>
      <vt:lpstr>Model Results</vt:lpstr>
      <vt:lpstr>Next Steps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Oh</dc:creator>
  <cp:lastModifiedBy>Sophia Oh</cp:lastModifiedBy>
  <cp:revision>68</cp:revision>
  <dcterms:created xsi:type="dcterms:W3CDTF">2018-03-22T20:19:53Z</dcterms:created>
  <dcterms:modified xsi:type="dcterms:W3CDTF">2018-03-29T19:50:37Z</dcterms:modified>
</cp:coreProperties>
</file>