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7"/>
  </p:notesMasterIdLst>
  <p:sldIdLst>
    <p:sldId id="256" r:id="rId5"/>
    <p:sldId id="257" r:id="rId6"/>
    <p:sldId id="273" r:id="rId7"/>
    <p:sldId id="279" r:id="rId8"/>
    <p:sldId id="274" r:id="rId9"/>
    <p:sldId id="275" r:id="rId10"/>
    <p:sldId id="280" r:id="rId11"/>
    <p:sldId id="276" r:id="rId12"/>
    <p:sldId id="281" r:id="rId13"/>
    <p:sldId id="277" r:id="rId14"/>
    <p:sldId id="278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8E7B"/>
    <a:srgbClr val="ED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13566-0137-4DFA-BD9C-B08E9767750B}" v="3" dt="2020-10-28T09:34:4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C834-92E7-4D32-8823-7B415B6338A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C59B-7B8E-43DD-80C7-C9BE0F675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0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9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구조와 활용 분야를 간략히 설명한다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경우 </a:t>
            </a:r>
            <a:r>
              <a:rPr lang="en-US" altLang="ko-KR" b="1" baseline="0" dirty="0"/>
              <a:t>Sequence </a:t>
            </a:r>
            <a:r>
              <a:rPr lang="ko-KR" altLang="en-US" b="1" baseline="0" dirty="0"/>
              <a:t>길이가 길어질 수록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학습이 잘 되지 않는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오차 역전파가 잘 이루어지지 않는 </a:t>
            </a:r>
            <a:r>
              <a:rPr lang="en-US" altLang="ko-KR" b="1" baseline="0" dirty="0"/>
              <a:t>vanishing gradient </a:t>
            </a:r>
            <a:r>
              <a:rPr lang="ko-KR" altLang="en-US" b="1" baseline="0" dirty="0"/>
              <a:t>문제를 수학적으로 증명</a:t>
            </a:r>
            <a:endParaRPr lang="en-US" altLang="ko-KR" b="1" baseline="0" dirty="0"/>
          </a:p>
          <a:p>
            <a:r>
              <a:rPr lang="en-US" altLang="ko-KR" b="1" baseline="0" dirty="0"/>
              <a:t>RNN </a:t>
            </a:r>
            <a:r>
              <a:rPr lang="ko-KR" altLang="en-US" b="1" baseline="0" dirty="0"/>
              <a:t>의 </a:t>
            </a:r>
            <a:r>
              <a:rPr lang="en-US" altLang="ko-KR" b="1" baseline="0" dirty="0"/>
              <a:t>Vanishing Gradient</a:t>
            </a:r>
            <a:r>
              <a:rPr lang="ko-KR" altLang="en-US" b="1" baseline="0" dirty="0"/>
              <a:t>를 해결하기 위한 문제로 </a:t>
            </a:r>
            <a:r>
              <a:rPr lang="en-US" altLang="ko-KR" b="1" baseline="0" dirty="0"/>
              <a:t>LSTM </a:t>
            </a:r>
            <a:r>
              <a:rPr lang="ko-KR" altLang="en-US" b="1" baseline="0" dirty="0"/>
              <a:t>구조 소개</a:t>
            </a:r>
            <a:endParaRPr lang="en-US" altLang="ko-KR" b="1" baseline="0" dirty="0"/>
          </a:p>
          <a:p>
            <a:r>
              <a:rPr lang="en-US" altLang="ko-KR" b="1" baseline="0" dirty="0"/>
              <a:t>LSTM </a:t>
            </a:r>
            <a:r>
              <a:rPr lang="ko-KR" altLang="en-US" b="1" baseline="0" dirty="0"/>
              <a:t>보다 더욱 더 </a:t>
            </a:r>
            <a:r>
              <a:rPr lang="en-US" altLang="ko-KR" b="1" baseline="0" dirty="0"/>
              <a:t>compact</a:t>
            </a:r>
            <a:r>
              <a:rPr lang="ko-KR" altLang="en-US" b="1" baseline="0" dirty="0"/>
              <a:t>한 구조인 </a:t>
            </a:r>
            <a:r>
              <a:rPr lang="en-US" altLang="ko-KR" b="1" baseline="0" dirty="0"/>
              <a:t>GRU </a:t>
            </a:r>
            <a:r>
              <a:rPr lang="ko-KR" altLang="en-US" b="1" baseline="0" dirty="0"/>
              <a:t>소개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0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1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9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0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1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6C3A-20C2-499E-9A98-70C3F2735DD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AlexNet</a:t>
            </a:r>
            <a:endParaRPr lang="en-US" altLang="ko-KR" sz="3600" spc="-13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Arcitecture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-Overlapping Pooling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Stride Size &lt;  Kernel Size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Pooling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Stride Size = Kernel Size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일반적으로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쓰이는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Pooling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논문에서는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Non-Overlapping Pooling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보다 성능이 약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top-5 error 0.4%, top-1 error 0.3 %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더 높게 나온다고 주장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Overlapping Pooling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이란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01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Experiment and Conclusion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First Form : Image Translation &amp; Horizontal Reflection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256 * 256 Image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224 * 224 Patch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뜯은 뒤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Horizontal Reflection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Second Form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RGB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채널의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Intensity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변형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PCA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후 주 성분에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Random Number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곱함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Augmentation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ED0E5-7335-4AB8-A813-704AAD02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96" y="4128170"/>
            <a:ext cx="275272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4A4B47-695A-4186-9196-4F7F85F29DF0}"/>
                  </a:ext>
                </a:extLst>
              </p:cNvPr>
              <p:cNvSpPr txBox="1"/>
              <p:nvPr/>
            </p:nvSpPr>
            <p:spPr>
              <a:xfrm>
                <a:off x="771787" y="4128170"/>
                <a:ext cx="28850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sz="1400" b="0" dirty="0">
                    <a:latin typeface="+mj-ea"/>
                    <a:ea typeface="+mj-ea"/>
                  </a:rPr>
                  <a:t>RGB </a:t>
                </a:r>
                <a:r>
                  <a:rPr lang="en-US" altLang="ko-KR" sz="1400" b="0" dirty="0" err="1">
                    <a:latin typeface="+mj-ea"/>
                    <a:ea typeface="+mj-ea"/>
                  </a:rPr>
                  <a:t>Cov</a:t>
                </a:r>
                <a:r>
                  <a:rPr lang="en-US" altLang="ko-KR" sz="1400" b="0" dirty="0">
                    <a:latin typeface="+mj-ea"/>
                    <a:ea typeface="+mj-ea"/>
                  </a:rPr>
                  <a:t> Matrix </a:t>
                </a:r>
                <a:r>
                  <a:rPr lang="ko-KR" altLang="en-US" sz="1400" b="0" dirty="0">
                    <a:latin typeface="+mj-ea"/>
                    <a:ea typeface="+mj-ea"/>
                  </a:rPr>
                  <a:t>의 </a:t>
                </a:r>
                <a:r>
                  <a:rPr lang="en-US" altLang="ko-KR" sz="1400" b="0" dirty="0" err="1">
                    <a:latin typeface="+mj-ea"/>
                    <a:ea typeface="+mj-ea"/>
                  </a:rPr>
                  <a:t>EigenVector</a:t>
                </a:r>
                <a:endParaRPr lang="en-US" altLang="ko-KR" sz="1400" b="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+mj-ea"/>
                    <a:ea typeface="+mj-ea"/>
                  </a:rPr>
                  <a:t>:</a:t>
                </a:r>
                <a:r>
                  <a:rPr lang="en-US" altLang="ko-KR" dirty="0"/>
                  <a:t> </a:t>
                </a:r>
                <a:r>
                  <a:rPr lang="en-US" altLang="ko-KR" sz="1400" dirty="0">
                    <a:latin typeface="+mj-ea"/>
                    <a:ea typeface="+mj-ea"/>
                  </a:rPr>
                  <a:t>RGB </a:t>
                </a:r>
                <a:r>
                  <a:rPr lang="en-US" altLang="ko-KR" sz="1400" dirty="0" err="1">
                    <a:latin typeface="+mj-ea"/>
                    <a:ea typeface="+mj-ea"/>
                  </a:rPr>
                  <a:t>Cov</a:t>
                </a:r>
                <a:r>
                  <a:rPr lang="en-US" altLang="ko-KR" sz="1400" dirty="0">
                    <a:latin typeface="+mj-ea"/>
                    <a:ea typeface="+mj-ea"/>
                  </a:rPr>
                  <a:t> Matrix </a:t>
                </a:r>
                <a:r>
                  <a:rPr lang="ko-KR" altLang="en-US" sz="1400" dirty="0">
                    <a:latin typeface="+mj-ea"/>
                    <a:ea typeface="+mj-ea"/>
                  </a:rPr>
                  <a:t>의 </a:t>
                </a:r>
                <a:r>
                  <a:rPr lang="en-US" altLang="ko-KR" sz="1400" dirty="0" err="1">
                    <a:latin typeface="+mj-ea"/>
                    <a:ea typeface="+mj-ea"/>
                  </a:rPr>
                  <a:t>EigenValue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4A4B47-695A-4186-9196-4F7F85F2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7" y="4128170"/>
                <a:ext cx="2885085" cy="553998"/>
              </a:xfrm>
              <a:prstGeom prst="rect">
                <a:avLst/>
              </a:prstGeom>
              <a:blipFill>
                <a:blip r:embed="rId4"/>
                <a:stretch>
                  <a:fillRect l="-2960" t="-2198" r="-2748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Experiment and Conclusion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 클래스 데이터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Learning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rate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0.001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Epoch = 30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 size = 64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Response Norm : X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 1 Validation Acc : 66.68% (epoch 29)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 5 Validation Acc : 95.96% (epoch 29)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Imagenette2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4A348F-A613-4628-AF9D-598F5E01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7694"/>
            <a:ext cx="3829050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A5E801-B90D-4CF1-8B18-287E184B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2" y="3673030"/>
            <a:ext cx="3743325" cy="26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54D9C8-CB23-43CC-B43F-04F219374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789919"/>
            <a:ext cx="3705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Dataset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Architecture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Experiment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636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ImageNet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ILSVRC 2010 Data 1000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클래스에 대한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120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만장의 이미지 분류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error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37.5%,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 5 error 17%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2012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년 당시 이전의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SOTA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뛰어넘음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Convolution layer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구성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Overfitting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방지를 위해 당시 기준 얼마 되지않은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Dropout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ILSVRC 2012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top5 15.3%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기록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초록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3E4F3-DF89-4007-A388-F0EE8424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22" y="2909756"/>
            <a:ext cx="5505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1E77C-3088-4786-8876-53BF2A85E7CF}"/>
              </a:ext>
            </a:extLst>
          </p:cNvPr>
          <p:cNvSpPr txBox="1"/>
          <p:nvPr/>
        </p:nvSpPr>
        <p:spPr>
          <a:xfrm>
            <a:off x="2767636" y="5239381"/>
            <a:ext cx="36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2020.10.24 </a:t>
            </a:r>
            <a:r>
              <a:rPr lang="ko-KR" altLang="en-US" dirty="0"/>
              <a:t>기준 인용횟수 </a:t>
            </a:r>
            <a:r>
              <a:rPr lang="en-US" altLang="ko-KR" dirty="0"/>
              <a:t>72127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562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비슷한 크기의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feedforward 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보다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CNN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커넥션 수와 파라미터 개수가 적어 학습하기 용이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네트워크 사이즈가 커서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Overfitting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발생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해결하기 위해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 Augmentation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Dropout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Response Normalization, Overlapping Pooling, Multi GPU Implementation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초록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ImageNet Classification with Deep Convolutional Neural Networks Summary |  by Ekaterina Kalache | Medium">
            <a:extLst>
              <a:ext uri="{FF2B5EF4-FFF2-40B4-BE49-F238E27FC236}">
                <a16:creationId xmlns:a16="http://schemas.microsoft.com/office/drawing/2014/main" id="{A3F2A7CD-39EE-4E1A-BE26-2F77EA30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24" y="3363985"/>
            <a:ext cx="5723982" cy="18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Dataset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Train Set 1000 categories * 1000/ Val Set 50,000 / Test Set / 150,000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 별로 해상도가 각기 다르므로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Input Size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통일하기 위해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256 * 256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통일하여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down sampling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하였음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짧은 쪽이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256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길이가 되도록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Rescaling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후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256 * 256 Center Crop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12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Arcitecture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-</a:t>
            </a:r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ReLU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Saturating function : Input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값에 따라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한정 되어 있음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Non-Saturating function : Input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값에 따라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한정 되어 있지 않음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경사하강법으로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학습 시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Saturating function 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Non-Saturating function 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보다 학습 속도가 느림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 Saturating function - Tanh, Sigmoid/ Non Saturating function –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Leaky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Saturating Nonlinearities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A706FC-02FC-4031-B0DB-540150C7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7" y="3426903"/>
            <a:ext cx="2886075" cy="233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5C42C-2615-451D-AC48-6C7B0B02E39F}"/>
              </a:ext>
            </a:extLst>
          </p:cNvPr>
          <p:cNvSpPr txBox="1"/>
          <p:nvPr/>
        </p:nvSpPr>
        <p:spPr>
          <a:xfrm>
            <a:off x="4227320" y="3813038"/>
            <a:ext cx="4019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CIFAR 10 dataset</a:t>
            </a:r>
            <a:r>
              <a:rPr lang="ko-KR" altLang="en-US" dirty="0"/>
              <a:t> 에서 학습 시간 비교</a:t>
            </a:r>
            <a:endParaRPr lang="en-US" altLang="ko-KR" dirty="0"/>
          </a:p>
          <a:p>
            <a:r>
              <a:rPr lang="en-US" altLang="ko-KR" sz="1600" dirty="0"/>
              <a:t>Solid – </a:t>
            </a:r>
            <a:r>
              <a:rPr lang="en-US" altLang="ko-KR" sz="1600" dirty="0" err="1"/>
              <a:t>ReLU</a:t>
            </a:r>
            <a:endParaRPr lang="en-US" altLang="ko-KR" sz="1600" dirty="0"/>
          </a:p>
          <a:p>
            <a:r>
              <a:rPr lang="en-US" altLang="ko-KR" sz="1600" dirty="0"/>
              <a:t>Dashed - Tanh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00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Arcitecture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 –Multi GPU Training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Parallelization Scheme</a:t>
            </a:r>
          </a:p>
        </p:txBody>
      </p:sp>
      <p:pic>
        <p:nvPicPr>
          <p:cNvPr id="3" name="Picture 2" descr="ImageNet Classification with Deep Convolutional Neural Networks Summary |  by Ekaterina Kalache | Medium">
            <a:extLst>
              <a:ext uri="{FF2B5EF4-FFF2-40B4-BE49-F238E27FC236}">
                <a16:creationId xmlns:a16="http://schemas.microsoft.com/office/drawing/2014/main" id="{FEA2B9EF-C4DC-42F9-8714-5D4DA44F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24" y="3775046"/>
            <a:ext cx="5723982" cy="18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73F3F-05D4-4F2A-8DB3-F1BB3E5C40C8}"/>
              </a:ext>
            </a:extLst>
          </p:cNvPr>
          <p:cNvSpPr txBox="1"/>
          <p:nvPr/>
        </p:nvSpPr>
        <p:spPr>
          <a:xfrm>
            <a:off x="295417" y="1332250"/>
            <a:ext cx="802646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당시의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GPU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학습하기엔 네트워크가 너무 컸음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Kernel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이나 파라미터의 절반 씩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GPU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넣어 학습시키고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특정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에서만 상호작용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 1 error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Top 5 error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각각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1.7%, 1.2%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씩 감소시킴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6A721E-1278-4BB6-AE88-0ED2E9FE401F}"/>
              </a:ext>
            </a:extLst>
          </p:cNvPr>
          <p:cNvSpPr/>
          <p:nvPr/>
        </p:nvSpPr>
        <p:spPr>
          <a:xfrm>
            <a:off x="3168764" y="3867325"/>
            <a:ext cx="822121" cy="1283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151DE2-B226-4D5C-8A6F-2D229FEB624A}"/>
              </a:ext>
            </a:extLst>
          </p:cNvPr>
          <p:cNvSpPr/>
          <p:nvPr/>
        </p:nvSpPr>
        <p:spPr>
          <a:xfrm>
            <a:off x="4067784" y="3850850"/>
            <a:ext cx="822121" cy="1283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A2F5E3-09A3-4DA3-9831-8FCBE9DD178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575420" y="3429000"/>
            <a:ext cx="713741" cy="6262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D890B9-8856-4FB4-911E-BEB4862D6F0A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769508" y="3357039"/>
            <a:ext cx="616224" cy="6817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3D2288-7A18-4135-9B07-3D0CDDDABF69}"/>
              </a:ext>
            </a:extLst>
          </p:cNvPr>
          <p:cNvSpPr txBox="1"/>
          <p:nvPr/>
        </p:nvSpPr>
        <p:spPr>
          <a:xfrm>
            <a:off x="870847" y="2975169"/>
            <a:ext cx="4019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Layer 3</a:t>
            </a:r>
            <a:r>
              <a:rPr lang="ko-KR" altLang="en-US" sz="1400" dirty="0"/>
              <a:t>의 커널은 </a:t>
            </a:r>
            <a:r>
              <a:rPr lang="en-US" altLang="ko-KR" sz="1400" dirty="0"/>
              <a:t>Layer 2</a:t>
            </a:r>
            <a:r>
              <a:rPr lang="ko-KR" altLang="en-US" sz="1400" dirty="0"/>
              <a:t>의 모든 커널로부터 </a:t>
            </a:r>
            <a:r>
              <a:rPr lang="en-US" altLang="ko-KR" sz="1400" dirty="0"/>
              <a:t>Input</a:t>
            </a:r>
            <a:r>
              <a:rPr lang="ko-KR" altLang="en-US" sz="1400" dirty="0"/>
              <a:t>을 받는다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137B1-4F8C-456A-94FB-C5A61BDB9F52}"/>
              </a:ext>
            </a:extLst>
          </p:cNvPr>
          <p:cNvSpPr txBox="1"/>
          <p:nvPr/>
        </p:nvSpPr>
        <p:spPr>
          <a:xfrm>
            <a:off x="4773337" y="2875085"/>
            <a:ext cx="4019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Layer 4</a:t>
            </a:r>
            <a:r>
              <a:rPr lang="ko-KR" altLang="en-US" sz="1400" dirty="0"/>
              <a:t>의 커널은 같은 </a:t>
            </a:r>
            <a:r>
              <a:rPr lang="en-US" altLang="ko-KR" sz="1400" dirty="0"/>
              <a:t>GPU</a:t>
            </a:r>
            <a:r>
              <a:rPr lang="ko-KR" altLang="en-US" sz="1400" dirty="0"/>
              <a:t>에 있는 </a:t>
            </a:r>
            <a:r>
              <a:rPr lang="en-US" altLang="ko-KR" sz="1400" dirty="0"/>
              <a:t>Layer 3</a:t>
            </a:r>
            <a:r>
              <a:rPr lang="ko-KR" altLang="en-US" sz="1400" dirty="0"/>
              <a:t>의 커널만 받는다</a:t>
            </a:r>
          </a:p>
        </p:txBody>
      </p:sp>
    </p:spTree>
    <p:extLst>
      <p:ext uri="{BB962C8B-B14F-4D97-AF65-F5344CB8AC3E}">
        <p14:creationId xmlns:p14="http://schemas.microsoft.com/office/powerpoint/2010/main" val="42311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Arcitecture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-Local Response Normalization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특정 커널에서 인접한 커널의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activity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square sum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normalization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실제 신경 생물학에서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Lateral Inhibition(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강한 뉴런의 활성화가 주변 뉴런의 활동을 억제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모사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Non-Saturating function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unbounded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이므로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limit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제한할 필요가 있다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Response Normalization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EA66B-81B1-4475-9854-D6622011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3429000"/>
            <a:ext cx="4095750" cy="857250"/>
          </a:xfrm>
          <a:prstGeom prst="rect">
            <a:avLst/>
          </a:prstGeom>
        </p:spPr>
      </p:pic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CAA71DED-3625-4E01-969D-AFAA1B9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1" y="3284217"/>
            <a:ext cx="4472338" cy="26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B39358-3FF0-4736-8521-260E5B88A023}"/>
              </a:ext>
            </a:extLst>
          </p:cNvPr>
          <p:cNvSpPr/>
          <p:nvPr/>
        </p:nvSpPr>
        <p:spPr>
          <a:xfrm>
            <a:off x="313493" y="3180835"/>
            <a:ext cx="4752833" cy="1451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Arcitecture</a:t>
            </a:r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-Local Response Normalization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현재는 </a:t>
            </a:r>
            <a:r>
              <a:rPr lang="ko-KR" altLang="en-US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안쓰임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Local Response Normalization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27C082-BB0E-456E-9617-BCB3B8B9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1895914"/>
            <a:ext cx="3328499" cy="4273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1753E-E926-41CF-9DDB-1ACFF66C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78" y="1895914"/>
            <a:ext cx="3398411" cy="42731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C0D7B-9725-47C7-BEA2-4F0CEDD0B987}"/>
              </a:ext>
            </a:extLst>
          </p:cNvPr>
          <p:cNvSpPr/>
          <p:nvPr/>
        </p:nvSpPr>
        <p:spPr>
          <a:xfrm>
            <a:off x="1132514" y="2633232"/>
            <a:ext cx="2206304" cy="210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1BE82B-FAA9-4FD1-A913-A1049FE6F122}"/>
              </a:ext>
            </a:extLst>
          </p:cNvPr>
          <p:cNvSpPr/>
          <p:nvPr/>
        </p:nvSpPr>
        <p:spPr>
          <a:xfrm>
            <a:off x="1132514" y="3266344"/>
            <a:ext cx="2206304" cy="210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1B4029-B2A9-44F4-83FD-AAC037222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07E6BB-35D2-48F0-B5B9-27FAA1AADD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B703A1-8B74-462A-806E-B4A91990B340}">
  <ds:schemaRefs>
    <ds:schemaRef ds:uri="http://www.w3.org/XML/1998/namespace"/>
    <ds:schemaRef ds:uri="7e911382-0fe7-4b42-b60f-8f62ce1e92bb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14401</TotalTime>
  <Words>568</Words>
  <Application>Microsoft Office PowerPoint</Application>
  <PresentationFormat>화면 슬라이드 쇼(4:3)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허종국[ 학부재학 / 산업경영공학부 ]</dc:creator>
  <cp:lastModifiedBy>허종국[ 학부재학 / 산업경영공학부 ]</cp:lastModifiedBy>
  <cp:revision>20</cp:revision>
  <dcterms:created xsi:type="dcterms:W3CDTF">2020-07-30T05:00:02Z</dcterms:created>
  <dcterms:modified xsi:type="dcterms:W3CDTF">2020-12-21T13:13:05Z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