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sldIdLst>
    <p:sldId id="259" r:id="rId5"/>
    <p:sldId id="260" r:id="rId6"/>
    <p:sldId id="538" r:id="rId7"/>
    <p:sldId id="545" r:id="rId8"/>
    <p:sldId id="548" r:id="rId9"/>
    <p:sldId id="539" r:id="rId10"/>
    <p:sldId id="540" r:id="rId11"/>
    <p:sldId id="541" r:id="rId12"/>
    <p:sldId id="537" r:id="rId13"/>
    <p:sldId id="54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kso1406@korea.edu" initials="h" lastIdx="1" clrIdx="0">
    <p:extLst>
      <p:ext uri="{19B8F6BF-5375-455C-9EA6-DF929625EA0E}">
        <p15:presenceInfo xmlns:p15="http://schemas.microsoft.com/office/powerpoint/2012/main" userId="S::hjkso1406@korea.edu::322285f8-102b-4f5d-b7bb-29f50040c0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61FCE-56E4-4A0D-A27F-0750402D240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3838A-ECE9-4FA3-8598-F15A69FB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9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1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0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7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6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4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9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1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46250" latinLnBrk="0">
              <a:lnSpc>
                <a:spcPts val="506"/>
              </a:lnSpc>
              <a:defRPr/>
            </a:pPr>
            <a:fld id="{10763757-6B68-4461-ADD4-50E900CC3295}" type="slidenum">
              <a:rPr lang="en-US" altLang="ko-KR" sz="675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346250" latinLnBrk="0">
                <a:lnSpc>
                  <a:spcPts val="506"/>
                </a:lnSpc>
                <a:defRPr/>
              </a:pPr>
              <a:t>‹#›</a:t>
            </a:fld>
            <a:r>
              <a:rPr lang="en-US" altLang="ko-KR" sz="675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59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482204" indent="-96441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760" b="1">
                <a:solidFill>
                  <a:schemeClr val="tx1"/>
                </a:solidFill>
              </a:defRPr>
            </a:lvl1pPr>
            <a:lvl2pPr>
              <a:defRPr sz="591" b="1">
                <a:solidFill>
                  <a:schemeClr val="tx1"/>
                </a:solidFill>
              </a:defRPr>
            </a:lvl2pPr>
            <a:lvl3pPr>
              <a:defRPr sz="591" b="1">
                <a:solidFill>
                  <a:schemeClr val="tx1"/>
                </a:solidFill>
              </a:defRPr>
            </a:lvl3pPr>
            <a:lvl4pPr>
              <a:defRPr sz="591" b="1">
                <a:solidFill>
                  <a:schemeClr val="tx1"/>
                </a:solidFill>
              </a:defRPr>
            </a:lvl4pPr>
            <a:lvl5pPr>
              <a:defRPr sz="591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2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20" y="6513722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4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2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9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6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1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BAFB-E373-44AF-B166-F70A481F8DE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91.png"/><Relationship Id="rId7" Type="http://schemas.openxmlformats.org/officeDocument/2006/relationships/image" Target="../media/image69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image" Target="../media/image9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81.png"/><Relationship Id="rId3" Type="http://schemas.openxmlformats.org/officeDocument/2006/relationships/image" Target="../media/image80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11" Type="http://schemas.openxmlformats.org/officeDocument/2006/relationships/image" Target="../media/image90.png"/><Relationship Id="rId5" Type="http://schemas.openxmlformats.org/officeDocument/2006/relationships/image" Target="../media/image85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037" y="2137322"/>
            <a:ext cx="8109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RNN, LSTM, GRU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17396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1" y="282011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Gated Recurrent Unit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GRU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의 기본적인 구조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B10006-2991-4FDF-BF68-523B17291CA6}"/>
                  </a:ext>
                </a:extLst>
              </p:cNvPr>
              <p:cNvSpPr txBox="1"/>
              <p:nvPr/>
            </p:nvSpPr>
            <p:spPr>
              <a:xfrm>
                <a:off x="295418" y="1332250"/>
                <a:ext cx="7372120" cy="1066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Update Gate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Update factor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임시 메모리와 지난 스텝의 메모리의 비율을 결정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0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가까울수록 갱신율이 낮고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1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가까울수록 갱신율이 크다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B10006-2991-4FDF-BF68-523B17291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8" y="1332250"/>
                <a:ext cx="7372120" cy="1066382"/>
              </a:xfrm>
              <a:prstGeom prst="rect">
                <a:avLst/>
              </a:prstGeom>
              <a:blipFill>
                <a:blip r:embed="rId3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AE7CF-A94F-4CEC-A7CD-8143A5C2AB6D}"/>
                  </a:ext>
                </a:extLst>
              </p:cNvPr>
              <p:cNvSpPr txBox="1"/>
              <p:nvPr/>
            </p:nvSpPr>
            <p:spPr>
              <a:xfrm>
                <a:off x="1491940" y="2425169"/>
                <a:ext cx="6182686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𝑼𝒑𝒅𝒂𝒕𝒆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AE7CF-A94F-4CEC-A7CD-8143A5C2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0" y="2425169"/>
                <a:ext cx="6182686" cy="550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BD6A37D-4EB5-4BC5-9DEB-A43F0D519477}"/>
              </a:ext>
            </a:extLst>
          </p:cNvPr>
          <p:cNvSpPr/>
          <p:nvPr/>
        </p:nvSpPr>
        <p:spPr>
          <a:xfrm>
            <a:off x="1996580" y="3382345"/>
            <a:ext cx="4840447" cy="24228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4F72FB3-544E-497F-8F1B-20A766F0557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489102" y="3707461"/>
            <a:ext cx="5895533" cy="4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66E8AF-A193-4720-BAE0-2356E92FA63D}"/>
                  </a:ext>
                </a:extLst>
              </p:cNvPr>
              <p:cNvSpPr txBox="1"/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66E8AF-A193-4720-BAE0-2356E92FA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6D39D-7EFE-4243-B5B3-0A488E419B61}"/>
                  </a:ext>
                </a:extLst>
              </p:cNvPr>
              <p:cNvSpPr txBox="1"/>
              <p:nvPr/>
            </p:nvSpPr>
            <p:spPr>
              <a:xfrm>
                <a:off x="7384635" y="3565214"/>
                <a:ext cx="634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6D39D-7EFE-4243-B5B3-0A488E41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35" y="3565214"/>
                <a:ext cx="6341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7EEA76-EFE0-4455-94BA-72827387D291}"/>
                  </a:ext>
                </a:extLst>
              </p:cNvPr>
              <p:cNvSpPr txBox="1"/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7EEA76-EFE0-4455-94BA-72827387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CFA0791-F246-4F08-8B5F-8CF655614937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824573" y="4443632"/>
            <a:ext cx="2280589" cy="808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012D206-A357-471F-9E84-3B8C8F5E61C3}"/>
                  </a:ext>
                </a:extLst>
              </p:cNvPr>
              <p:cNvSpPr/>
              <p:nvPr/>
            </p:nvSpPr>
            <p:spPr>
              <a:xfrm>
                <a:off x="4010685" y="3566890"/>
                <a:ext cx="623930" cy="324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012D206-A357-471F-9E84-3B8C8F5E6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685" y="3566890"/>
                <a:ext cx="623930" cy="324000"/>
              </a:xfrm>
              <a:prstGeom prst="ellipse">
                <a:avLst/>
              </a:prstGeom>
              <a:blipFill>
                <a:blip r:embed="rId8"/>
                <a:stretch>
                  <a:fillRect l="-10784" r="-3922"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4D9683-CEAC-47D8-A2AC-5F946D18FCE9}"/>
                  </a:ext>
                </a:extLst>
              </p:cNvPr>
              <p:cNvSpPr/>
              <p:nvPr/>
            </p:nvSpPr>
            <p:spPr>
              <a:xfrm>
                <a:off x="3083478" y="3606422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4D9683-CEAC-47D8-A2AC-5F946D18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78" y="3606422"/>
                <a:ext cx="370163" cy="302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9F64ED9-6EFF-4046-8099-FCDC4EB03955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5400000" flipH="1" flipV="1">
            <a:off x="2330093" y="2211536"/>
            <a:ext cx="163237" cy="3197945"/>
          </a:xfrm>
          <a:prstGeom prst="bentConnector4">
            <a:avLst>
              <a:gd name="adj1" fmla="val -140042"/>
              <a:gd name="adj2" fmla="val 6057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262BD3F-CCAE-4892-820C-78A149867C82}"/>
              </a:ext>
            </a:extLst>
          </p:cNvPr>
          <p:cNvCxnSpPr>
            <a:cxnSpLocks/>
            <a:stCxn id="15" idx="3"/>
            <a:endCxn id="19" idx="4"/>
          </p:cNvCxnSpPr>
          <p:nvPr/>
        </p:nvCxnSpPr>
        <p:spPr>
          <a:xfrm flipV="1">
            <a:off x="2793535" y="3890890"/>
            <a:ext cx="1529115" cy="228182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B6973A-68E5-44E9-B6CB-1CBB9A5FB84E}"/>
              </a:ext>
            </a:extLst>
          </p:cNvPr>
          <p:cNvSpPr/>
          <p:nvPr/>
        </p:nvSpPr>
        <p:spPr>
          <a:xfrm>
            <a:off x="511734" y="4284918"/>
            <a:ext cx="5306722" cy="207246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68E3F51-5181-450B-A4FE-A3DD85C15D1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479539" y="2225327"/>
            <a:ext cx="1108786" cy="444238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6542C81-5494-44DC-86E0-6109C5C64F1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793535" y="5000914"/>
            <a:ext cx="2437960" cy="117180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82A8035-60E5-413B-802A-83E9960832CF}"/>
                  </a:ext>
                </a:extLst>
              </p:cNvPr>
              <p:cNvSpPr/>
              <p:nvPr/>
            </p:nvSpPr>
            <p:spPr>
              <a:xfrm>
                <a:off x="5070044" y="4842369"/>
                <a:ext cx="370163" cy="3020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82A8035-60E5-413B-802A-83E996083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044" y="4842369"/>
                <a:ext cx="370163" cy="302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B585C83-F489-4F66-8121-776935EE9B54}"/>
              </a:ext>
            </a:extLst>
          </p:cNvPr>
          <p:cNvCxnSpPr>
            <a:cxnSpLocks/>
            <a:stCxn id="33" idx="3"/>
            <a:endCxn id="37" idx="2"/>
          </p:cNvCxnSpPr>
          <p:nvPr/>
        </p:nvCxnSpPr>
        <p:spPr>
          <a:xfrm flipV="1">
            <a:off x="5440207" y="3901168"/>
            <a:ext cx="193168" cy="10922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AB4D7A5-64FE-442F-B083-186F7BDE7903}"/>
                  </a:ext>
                </a:extLst>
              </p:cNvPr>
              <p:cNvSpPr/>
              <p:nvPr/>
            </p:nvSpPr>
            <p:spPr>
              <a:xfrm>
                <a:off x="5448293" y="3599164"/>
                <a:ext cx="370163" cy="3020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AB4D7A5-64FE-442F-B083-186F7BDE7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293" y="3599164"/>
                <a:ext cx="370163" cy="302004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17CAC34-600A-4A61-A281-BD6E14F20840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363554" y="1341312"/>
            <a:ext cx="491902" cy="5593531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EDA69D5-04E8-468D-8E8C-D874DB563812}"/>
                  </a:ext>
                </a:extLst>
              </p:cNvPr>
              <p:cNvSpPr/>
              <p:nvPr/>
            </p:nvSpPr>
            <p:spPr>
              <a:xfrm>
                <a:off x="5995327" y="4233028"/>
                <a:ext cx="821888" cy="3020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EDA69D5-04E8-468D-8E8C-D874DB563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327" y="4233028"/>
                <a:ext cx="821888" cy="302004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BBF33AE-2C87-48A4-8039-D5702500C246}"/>
              </a:ext>
            </a:extLst>
          </p:cNvPr>
          <p:cNvCxnSpPr>
            <a:cxnSpLocks/>
          </p:cNvCxnSpPr>
          <p:nvPr/>
        </p:nvCxnSpPr>
        <p:spPr>
          <a:xfrm flipV="1">
            <a:off x="6406271" y="3749880"/>
            <a:ext cx="0" cy="48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6" y="728318"/>
            <a:ext cx="7938343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Recurrent Neural Network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Vanishing Gradient Problem in RNN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Long Short Term Memory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Gated Recurrent Unit</a:t>
            </a:r>
          </a:p>
        </p:txBody>
      </p:sp>
    </p:spTree>
    <p:extLst>
      <p:ext uri="{BB962C8B-B14F-4D97-AF65-F5344CB8AC3E}">
        <p14:creationId xmlns:p14="http://schemas.microsoft.com/office/powerpoint/2010/main" val="1611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Recurrent Neural Network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505664" y="4490858"/>
            <a:ext cx="697044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One-to-One : Vanilla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RNN 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One-to-Many : Image Captioning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Many-to-One : Sentimental Analysis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Many-to-Many : Translation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RNN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의 기본적인 구조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7E86111-27F2-4FC8-8A1C-382B598CDD52}"/>
                  </a:ext>
                </a:extLst>
              </p:cNvPr>
              <p:cNvSpPr/>
              <p:nvPr/>
            </p:nvSpPr>
            <p:spPr>
              <a:xfrm>
                <a:off x="1409352" y="3735848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7E86111-27F2-4FC8-8A1C-382B598CD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52" y="3735848"/>
                <a:ext cx="713064" cy="51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168F6A5-5412-4248-BAF6-A0FBB64EBABC}"/>
                  </a:ext>
                </a:extLst>
              </p:cNvPr>
              <p:cNvSpPr/>
              <p:nvPr/>
            </p:nvSpPr>
            <p:spPr>
              <a:xfrm>
                <a:off x="1409352" y="2696186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168F6A5-5412-4248-BAF6-A0FBB64EB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52" y="2696186"/>
                <a:ext cx="713064" cy="515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09E5C79-8A4D-4A48-8948-FBB94390CF03}"/>
                  </a:ext>
                </a:extLst>
              </p:cNvPr>
              <p:cNvSpPr/>
              <p:nvPr/>
            </p:nvSpPr>
            <p:spPr>
              <a:xfrm>
                <a:off x="1409352" y="1656524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09E5C79-8A4D-4A48-8948-FBB94390C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52" y="1656524"/>
                <a:ext cx="713064" cy="515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1A7419-C738-490D-9CC9-4AF64EC9EA07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1765884" y="3211535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F5CF08-5B40-4174-AEB2-24745816B3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1765884" y="2171873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F19AAB1-D732-44AE-92EE-6F97640B9720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 rot="10800000" flipH="1">
            <a:off x="1409352" y="2953861"/>
            <a:ext cx="713064" cy="12700"/>
          </a:xfrm>
          <a:prstGeom prst="curvedConnector5">
            <a:avLst>
              <a:gd name="adj1" fmla="val -32059"/>
              <a:gd name="adj2" fmla="val -3965567"/>
              <a:gd name="adj3" fmla="val 13205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622927F-7209-48C6-9507-31B879C0CECA}"/>
                  </a:ext>
                </a:extLst>
              </p:cNvPr>
              <p:cNvSpPr/>
              <p:nvPr/>
            </p:nvSpPr>
            <p:spPr>
              <a:xfrm>
                <a:off x="3986170" y="3735848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622927F-7209-48C6-9507-31B879C0C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170" y="3735848"/>
                <a:ext cx="713064" cy="515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83D227E-0244-4995-B0BB-6F4392818331}"/>
                  </a:ext>
                </a:extLst>
              </p:cNvPr>
              <p:cNvSpPr/>
              <p:nvPr/>
            </p:nvSpPr>
            <p:spPr>
              <a:xfrm>
                <a:off x="3986170" y="2696186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83D227E-0244-4995-B0BB-6F4392818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170" y="2696186"/>
                <a:ext cx="713064" cy="515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B4A91F5-1296-46E0-AF59-93ED4615F1AB}"/>
                  </a:ext>
                </a:extLst>
              </p:cNvPr>
              <p:cNvSpPr/>
              <p:nvPr/>
            </p:nvSpPr>
            <p:spPr>
              <a:xfrm>
                <a:off x="3986170" y="1656524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B4A91F5-1296-46E0-AF59-93ED4615F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170" y="1656524"/>
                <a:ext cx="713064" cy="515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6B82CF-DFDE-4E5A-9202-79BE508D20E8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flipV="1">
            <a:off x="4342702" y="3211535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B6F0A5-D34C-48DE-9F71-95092DB20E0C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4342702" y="2171873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891CE75-B407-442C-A512-D9373902A9C9}"/>
                  </a:ext>
                </a:extLst>
              </p:cNvPr>
              <p:cNvSpPr/>
              <p:nvPr/>
            </p:nvSpPr>
            <p:spPr>
              <a:xfrm>
                <a:off x="5321418" y="3748549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891CE75-B407-442C-A512-D9373902A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418" y="3748549"/>
                <a:ext cx="713064" cy="515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E80CFDC-5322-4F30-AD9A-B58F8839204C}"/>
                  </a:ext>
                </a:extLst>
              </p:cNvPr>
              <p:cNvSpPr/>
              <p:nvPr/>
            </p:nvSpPr>
            <p:spPr>
              <a:xfrm>
                <a:off x="5321418" y="2708887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E80CFDC-5322-4F30-AD9A-B58F8839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418" y="2708887"/>
                <a:ext cx="713064" cy="515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ED590A5-3FD4-4B23-8061-F9BEEF654CA1}"/>
                  </a:ext>
                </a:extLst>
              </p:cNvPr>
              <p:cNvSpPr/>
              <p:nvPr/>
            </p:nvSpPr>
            <p:spPr>
              <a:xfrm>
                <a:off x="5321418" y="1669225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ED590A5-3FD4-4B23-8061-F9BEEF654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418" y="1669225"/>
                <a:ext cx="713064" cy="515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302678-5905-4796-998C-EF282BB6BDAA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 flipV="1">
            <a:off x="5677950" y="3224236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A4F66FE-F4BA-4189-9B02-DAA85D630C3C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5677950" y="2184574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C7C022A-8B82-4875-A701-D872A6FA5E1F}"/>
                  </a:ext>
                </a:extLst>
              </p:cNvPr>
              <p:cNvSpPr/>
              <p:nvPr/>
            </p:nvSpPr>
            <p:spPr>
              <a:xfrm>
                <a:off x="6656666" y="3761250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C7C022A-8B82-4875-A701-D872A6FA5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666" y="3761250"/>
                <a:ext cx="713064" cy="5153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170DF6B-14BB-4359-920E-92861FE3CCD0}"/>
                  </a:ext>
                </a:extLst>
              </p:cNvPr>
              <p:cNvSpPr/>
              <p:nvPr/>
            </p:nvSpPr>
            <p:spPr>
              <a:xfrm>
                <a:off x="6656666" y="2721588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170DF6B-14BB-4359-920E-92861FE3C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666" y="2721588"/>
                <a:ext cx="713064" cy="5153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8419385-4B63-46D5-A178-C1CCADB33FCE}"/>
                  </a:ext>
                </a:extLst>
              </p:cNvPr>
              <p:cNvSpPr/>
              <p:nvPr/>
            </p:nvSpPr>
            <p:spPr>
              <a:xfrm>
                <a:off x="6656666" y="1681926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8419385-4B63-46D5-A178-C1CCADB33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666" y="1681926"/>
                <a:ext cx="713064" cy="5153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3BDD711-D365-4906-87E5-2995948FB6B1}"/>
              </a:ext>
            </a:extLst>
          </p:cNvPr>
          <p:cNvCxnSpPr>
            <a:stCxn id="47" idx="0"/>
            <a:endCxn id="48" idx="2"/>
          </p:cNvCxnSpPr>
          <p:nvPr/>
        </p:nvCxnSpPr>
        <p:spPr>
          <a:xfrm flipV="1">
            <a:off x="7013198" y="3236937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56F768-E2F3-471A-9CBC-396FAA303D22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7013198" y="2197275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1AD684-65BC-4AA7-8E85-1C835F0AC0FC}"/>
              </a:ext>
            </a:extLst>
          </p:cNvPr>
          <p:cNvCxnSpPr>
            <a:endCxn id="43" idx="1"/>
          </p:cNvCxnSpPr>
          <p:nvPr/>
        </p:nvCxnSpPr>
        <p:spPr>
          <a:xfrm>
            <a:off x="4699234" y="2966562"/>
            <a:ext cx="62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04496E7-DA9F-4027-9185-C0EAE8ABCCC0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6034482" y="2966562"/>
            <a:ext cx="622184" cy="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392736D8-0A32-4149-8A11-6A323322D3C8}"/>
              </a:ext>
            </a:extLst>
          </p:cNvPr>
          <p:cNvSpPr/>
          <p:nvPr/>
        </p:nvSpPr>
        <p:spPr>
          <a:xfrm>
            <a:off x="2650921" y="2721588"/>
            <a:ext cx="713063" cy="5496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89D1FF-383C-4CD0-BE2F-803EF0A61761}"/>
                  </a:ext>
                </a:extLst>
              </p:cNvPr>
              <p:cNvSpPr txBox="1"/>
              <p:nvPr/>
            </p:nvSpPr>
            <p:spPr>
              <a:xfrm>
                <a:off x="4016581" y="2271859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89D1FF-383C-4CD0-BE2F-803EF0A6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81" y="2271859"/>
                <a:ext cx="295711" cy="369332"/>
              </a:xfrm>
              <a:prstGeom prst="rect">
                <a:avLst/>
              </a:prstGeom>
              <a:blipFill>
                <a:blip r:embed="rId1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3E247A-5299-4062-855C-319BC3A622E2}"/>
                  </a:ext>
                </a:extLst>
              </p:cNvPr>
              <p:cNvSpPr txBox="1"/>
              <p:nvPr/>
            </p:nvSpPr>
            <p:spPr>
              <a:xfrm>
                <a:off x="5351829" y="2297261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3E247A-5299-4062-855C-319BC3A6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29" y="2297261"/>
                <a:ext cx="295711" cy="369332"/>
              </a:xfrm>
              <a:prstGeom prst="rect">
                <a:avLst/>
              </a:prstGeom>
              <a:blipFill>
                <a:blip r:embed="rId1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2637AD-623A-4E1D-B37B-2707C2373B43}"/>
                  </a:ext>
                </a:extLst>
              </p:cNvPr>
              <p:cNvSpPr txBox="1"/>
              <p:nvPr/>
            </p:nvSpPr>
            <p:spPr>
              <a:xfrm>
                <a:off x="6687077" y="2322663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2637AD-623A-4E1D-B37B-2707C237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077" y="2322663"/>
                <a:ext cx="295711" cy="369332"/>
              </a:xfrm>
              <a:prstGeom prst="rect">
                <a:avLst/>
              </a:prstGeom>
              <a:blipFill>
                <a:blip r:embed="rId17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8A6B93-5976-47D7-972B-D4EB8A50A940}"/>
                  </a:ext>
                </a:extLst>
              </p:cNvPr>
              <p:cNvSpPr txBox="1"/>
              <p:nvPr/>
            </p:nvSpPr>
            <p:spPr>
              <a:xfrm>
                <a:off x="4016581" y="3317468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8A6B93-5976-47D7-972B-D4EB8A50A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81" y="3317468"/>
                <a:ext cx="295711" cy="369332"/>
              </a:xfrm>
              <a:prstGeom prst="rect">
                <a:avLst/>
              </a:prstGeom>
              <a:blipFill>
                <a:blip r:embed="rId1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11B148-17CE-4145-87E1-469B13A07C32}"/>
                  </a:ext>
                </a:extLst>
              </p:cNvPr>
              <p:cNvSpPr txBox="1"/>
              <p:nvPr/>
            </p:nvSpPr>
            <p:spPr>
              <a:xfrm>
                <a:off x="5351829" y="3292131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11B148-17CE-4145-87E1-469B13A0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29" y="3292131"/>
                <a:ext cx="295711" cy="369332"/>
              </a:xfrm>
              <a:prstGeom prst="rect">
                <a:avLst/>
              </a:prstGeom>
              <a:blipFill>
                <a:blip r:embed="rId1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24907F-09A7-4CEF-A79F-A40C1D78B5D6}"/>
                  </a:ext>
                </a:extLst>
              </p:cNvPr>
              <p:cNvSpPr txBox="1"/>
              <p:nvPr/>
            </p:nvSpPr>
            <p:spPr>
              <a:xfrm>
                <a:off x="6687077" y="3266794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24907F-09A7-4CEF-A79F-A40C1D78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077" y="3266794"/>
                <a:ext cx="295711" cy="369332"/>
              </a:xfrm>
              <a:prstGeom prst="rect">
                <a:avLst/>
              </a:prstGeom>
              <a:blipFill>
                <a:blip r:embed="rId20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42A3D4-27C3-4C51-85E6-6792839CE9C9}"/>
                  </a:ext>
                </a:extLst>
              </p:cNvPr>
              <p:cNvSpPr txBox="1"/>
              <p:nvPr/>
            </p:nvSpPr>
            <p:spPr>
              <a:xfrm>
                <a:off x="4862647" y="2582506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42A3D4-27C3-4C51-85E6-6792839C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47" y="2582506"/>
                <a:ext cx="295711" cy="369332"/>
              </a:xfrm>
              <a:prstGeom prst="rect">
                <a:avLst/>
              </a:prstGeom>
              <a:blipFill>
                <a:blip r:embed="rId21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2958A6-81D1-47CF-AE5F-E62097F5E1BB}"/>
                  </a:ext>
                </a:extLst>
              </p:cNvPr>
              <p:cNvSpPr txBox="1"/>
              <p:nvPr/>
            </p:nvSpPr>
            <p:spPr>
              <a:xfrm>
                <a:off x="6167132" y="2601358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2958A6-81D1-47CF-AE5F-E62097F5E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32" y="2601358"/>
                <a:ext cx="295711" cy="369332"/>
              </a:xfrm>
              <a:prstGeom prst="rect">
                <a:avLst/>
              </a:prstGeom>
              <a:blipFill>
                <a:blip r:embed="rId2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97C784-599C-4D55-8BAE-273571F028B6}"/>
                  </a:ext>
                </a:extLst>
              </p:cNvPr>
              <p:cNvSpPr txBox="1"/>
              <p:nvPr/>
            </p:nvSpPr>
            <p:spPr>
              <a:xfrm>
                <a:off x="5940629" y="985993"/>
                <a:ext cx="31848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))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97C784-599C-4D55-8BAE-273571F0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629" y="985993"/>
                <a:ext cx="3184846" cy="553998"/>
              </a:xfrm>
              <a:prstGeom prst="rect">
                <a:avLst/>
              </a:prstGeom>
              <a:blipFill>
                <a:blip r:embed="rId23"/>
                <a:stretch>
                  <a:fillRect l="-2682" t="-1099" r="-1724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Vanishing Gradient Problem in RNN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Loss 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622927F-7209-48C6-9507-31B879C0CECA}"/>
                  </a:ext>
                </a:extLst>
              </p:cNvPr>
              <p:cNvSpPr/>
              <p:nvPr/>
            </p:nvSpPr>
            <p:spPr>
              <a:xfrm>
                <a:off x="722849" y="4406968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622927F-7209-48C6-9507-31B879C0C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9" y="4406968"/>
                <a:ext cx="713064" cy="51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83D227E-0244-4995-B0BB-6F4392818331}"/>
                  </a:ext>
                </a:extLst>
              </p:cNvPr>
              <p:cNvSpPr/>
              <p:nvPr/>
            </p:nvSpPr>
            <p:spPr>
              <a:xfrm>
                <a:off x="722849" y="3367306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83D227E-0244-4995-B0BB-6F4392818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9" y="3367306"/>
                <a:ext cx="713064" cy="515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B4A91F5-1296-46E0-AF59-93ED4615F1AB}"/>
                  </a:ext>
                </a:extLst>
              </p:cNvPr>
              <p:cNvSpPr/>
              <p:nvPr/>
            </p:nvSpPr>
            <p:spPr>
              <a:xfrm>
                <a:off x="722849" y="2327644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B4A91F5-1296-46E0-AF59-93ED4615F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9" y="2327644"/>
                <a:ext cx="713064" cy="515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6B82CF-DFDE-4E5A-9202-79BE508D20E8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flipV="1">
            <a:off x="1079381" y="3882655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B6F0A5-D34C-48DE-9F71-95092DB20E0C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1079381" y="2842993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891CE75-B407-442C-A512-D9373902A9C9}"/>
                  </a:ext>
                </a:extLst>
              </p:cNvPr>
              <p:cNvSpPr/>
              <p:nvPr/>
            </p:nvSpPr>
            <p:spPr>
              <a:xfrm>
                <a:off x="2058097" y="4419669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891CE75-B407-442C-A512-D9373902A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7" y="4419669"/>
                <a:ext cx="713064" cy="515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E80CFDC-5322-4F30-AD9A-B58F8839204C}"/>
                  </a:ext>
                </a:extLst>
              </p:cNvPr>
              <p:cNvSpPr/>
              <p:nvPr/>
            </p:nvSpPr>
            <p:spPr>
              <a:xfrm>
                <a:off x="2058097" y="3380007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E80CFDC-5322-4F30-AD9A-B58F8839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7" y="3380007"/>
                <a:ext cx="713064" cy="515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ED590A5-3FD4-4B23-8061-F9BEEF654CA1}"/>
                  </a:ext>
                </a:extLst>
              </p:cNvPr>
              <p:cNvSpPr/>
              <p:nvPr/>
            </p:nvSpPr>
            <p:spPr>
              <a:xfrm>
                <a:off x="2058097" y="2340345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ED590A5-3FD4-4B23-8061-F9BEEF654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7" y="2340345"/>
                <a:ext cx="713064" cy="515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302678-5905-4796-998C-EF282BB6BDAA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 flipV="1">
            <a:off x="2414629" y="3895356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A4F66FE-F4BA-4189-9B02-DAA85D630C3C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2414629" y="2855694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C7C022A-8B82-4875-A701-D872A6FA5E1F}"/>
                  </a:ext>
                </a:extLst>
              </p:cNvPr>
              <p:cNvSpPr/>
              <p:nvPr/>
            </p:nvSpPr>
            <p:spPr>
              <a:xfrm>
                <a:off x="3393345" y="4432370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C7C022A-8B82-4875-A701-D872A6FA5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45" y="4432370"/>
                <a:ext cx="713064" cy="515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170DF6B-14BB-4359-920E-92861FE3CCD0}"/>
                  </a:ext>
                </a:extLst>
              </p:cNvPr>
              <p:cNvSpPr/>
              <p:nvPr/>
            </p:nvSpPr>
            <p:spPr>
              <a:xfrm>
                <a:off x="3393345" y="3392708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170DF6B-14BB-4359-920E-92861FE3C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45" y="3392708"/>
                <a:ext cx="713064" cy="515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8419385-4B63-46D5-A178-C1CCADB33FCE}"/>
                  </a:ext>
                </a:extLst>
              </p:cNvPr>
              <p:cNvSpPr/>
              <p:nvPr/>
            </p:nvSpPr>
            <p:spPr>
              <a:xfrm>
                <a:off x="3393345" y="2353046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8419385-4B63-46D5-A178-C1CCADB33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45" y="2353046"/>
                <a:ext cx="713064" cy="515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3BDD711-D365-4906-87E5-2995948FB6B1}"/>
              </a:ext>
            </a:extLst>
          </p:cNvPr>
          <p:cNvCxnSpPr>
            <a:stCxn id="47" idx="0"/>
            <a:endCxn id="48" idx="2"/>
          </p:cNvCxnSpPr>
          <p:nvPr/>
        </p:nvCxnSpPr>
        <p:spPr>
          <a:xfrm flipV="1">
            <a:off x="3749877" y="3908057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56F768-E2F3-471A-9CBC-396FAA303D22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749877" y="2868395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1AD684-65BC-4AA7-8E85-1C835F0AC0FC}"/>
              </a:ext>
            </a:extLst>
          </p:cNvPr>
          <p:cNvCxnSpPr>
            <a:endCxn id="43" idx="1"/>
          </p:cNvCxnSpPr>
          <p:nvPr/>
        </p:nvCxnSpPr>
        <p:spPr>
          <a:xfrm>
            <a:off x="1435913" y="3637682"/>
            <a:ext cx="62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04496E7-DA9F-4027-9185-C0EAE8ABCCC0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2771161" y="3637682"/>
            <a:ext cx="622184" cy="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89D1FF-383C-4CD0-BE2F-803EF0A61761}"/>
                  </a:ext>
                </a:extLst>
              </p:cNvPr>
              <p:cNvSpPr txBox="1"/>
              <p:nvPr/>
            </p:nvSpPr>
            <p:spPr>
              <a:xfrm>
                <a:off x="753260" y="2942979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89D1FF-383C-4CD0-BE2F-803EF0A6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60" y="2942979"/>
                <a:ext cx="295711" cy="369332"/>
              </a:xfrm>
              <a:prstGeom prst="rect">
                <a:avLst/>
              </a:prstGeom>
              <a:blipFill>
                <a:blip r:embed="rId1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3E247A-5299-4062-855C-319BC3A622E2}"/>
                  </a:ext>
                </a:extLst>
              </p:cNvPr>
              <p:cNvSpPr txBox="1"/>
              <p:nvPr/>
            </p:nvSpPr>
            <p:spPr>
              <a:xfrm>
                <a:off x="2088508" y="2968381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3E247A-5299-4062-855C-319BC3A6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08" y="2968381"/>
                <a:ext cx="295711" cy="369332"/>
              </a:xfrm>
              <a:prstGeom prst="rect">
                <a:avLst/>
              </a:prstGeom>
              <a:blipFill>
                <a:blip r:embed="rId1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2637AD-623A-4E1D-B37B-2707C2373B43}"/>
                  </a:ext>
                </a:extLst>
              </p:cNvPr>
              <p:cNvSpPr txBox="1"/>
              <p:nvPr/>
            </p:nvSpPr>
            <p:spPr>
              <a:xfrm>
                <a:off x="3423756" y="2993783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2637AD-623A-4E1D-B37B-2707C237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56" y="2993783"/>
                <a:ext cx="295711" cy="369332"/>
              </a:xfrm>
              <a:prstGeom prst="rect">
                <a:avLst/>
              </a:prstGeom>
              <a:blipFill>
                <a:blip r:embed="rId1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8A6B93-5976-47D7-972B-D4EB8A50A940}"/>
                  </a:ext>
                </a:extLst>
              </p:cNvPr>
              <p:cNvSpPr txBox="1"/>
              <p:nvPr/>
            </p:nvSpPr>
            <p:spPr>
              <a:xfrm>
                <a:off x="753260" y="3988588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8A6B93-5976-47D7-972B-D4EB8A50A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60" y="3988588"/>
                <a:ext cx="295711" cy="369332"/>
              </a:xfrm>
              <a:prstGeom prst="rect">
                <a:avLst/>
              </a:prstGeom>
              <a:blipFill>
                <a:blip r:embed="rId1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11B148-17CE-4145-87E1-469B13A07C32}"/>
                  </a:ext>
                </a:extLst>
              </p:cNvPr>
              <p:cNvSpPr txBox="1"/>
              <p:nvPr/>
            </p:nvSpPr>
            <p:spPr>
              <a:xfrm>
                <a:off x="2088508" y="3963251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11B148-17CE-4145-87E1-469B13A0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08" y="3963251"/>
                <a:ext cx="295711" cy="369332"/>
              </a:xfrm>
              <a:prstGeom prst="rect">
                <a:avLst/>
              </a:prstGeom>
              <a:blipFill>
                <a:blip r:embed="rId1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24907F-09A7-4CEF-A79F-A40C1D78B5D6}"/>
                  </a:ext>
                </a:extLst>
              </p:cNvPr>
              <p:cNvSpPr txBox="1"/>
              <p:nvPr/>
            </p:nvSpPr>
            <p:spPr>
              <a:xfrm>
                <a:off x="3423756" y="3937914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24907F-09A7-4CEF-A79F-A40C1D78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56" y="3937914"/>
                <a:ext cx="295711" cy="369332"/>
              </a:xfrm>
              <a:prstGeom prst="rect">
                <a:avLst/>
              </a:prstGeom>
              <a:blipFill>
                <a:blip r:embed="rId1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42A3D4-27C3-4C51-85E6-6792839CE9C9}"/>
                  </a:ext>
                </a:extLst>
              </p:cNvPr>
              <p:cNvSpPr txBox="1"/>
              <p:nvPr/>
            </p:nvSpPr>
            <p:spPr>
              <a:xfrm>
                <a:off x="1599326" y="3253626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42A3D4-27C3-4C51-85E6-6792839C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326" y="3253626"/>
                <a:ext cx="295711" cy="369332"/>
              </a:xfrm>
              <a:prstGeom prst="rect">
                <a:avLst/>
              </a:prstGeom>
              <a:blipFill>
                <a:blip r:embed="rId18"/>
                <a:stretch>
                  <a:fillRect r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2958A6-81D1-47CF-AE5F-E62097F5E1BB}"/>
                  </a:ext>
                </a:extLst>
              </p:cNvPr>
              <p:cNvSpPr txBox="1"/>
              <p:nvPr/>
            </p:nvSpPr>
            <p:spPr>
              <a:xfrm>
                <a:off x="2903811" y="3272478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2958A6-81D1-47CF-AE5F-E62097F5E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11" y="3272478"/>
                <a:ext cx="295711" cy="369332"/>
              </a:xfrm>
              <a:prstGeom prst="rect">
                <a:avLst/>
              </a:prstGeom>
              <a:blipFill>
                <a:blip r:embed="rId19"/>
                <a:stretch>
                  <a:fillRect r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97C784-599C-4D55-8BAE-273571F028B6}"/>
                  </a:ext>
                </a:extLst>
              </p:cNvPr>
              <p:cNvSpPr txBox="1"/>
              <p:nvPr/>
            </p:nvSpPr>
            <p:spPr>
              <a:xfrm>
                <a:off x="5225187" y="2422629"/>
                <a:ext cx="28394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))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97C784-599C-4D55-8BAE-273571F0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87" y="2422629"/>
                <a:ext cx="2839432" cy="830997"/>
              </a:xfrm>
              <a:prstGeom prst="rect">
                <a:avLst/>
              </a:prstGeom>
              <a:blipFill>
                <a:blip r:embed="rId20"/>
                <a:stretch>
                  <a:fillRect l="-3004" t="-7299" r="-4292" b="-16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702C5C4-54E5-417C-96E9-55A3D4F0A9A6}"/>
                  </a:ext>
                </a:extLst>
              </p:cNvPr>
              <p:cNvSpPr/>
              <p:nvPr/>
            </p:nvSpPr>
            <p:spPr>
              <a:xfrm>
                <a:off x="722849" y="1289010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702C5C4-54E5-417C-96E9-55A3D4F0A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9" y="1289010"/>
                <a:ext cx="713064" cy="515349"/>
              </a:xfrm>
              <a:prstGeom prst="rect">
                <a:avLst/>
              </a:prstGeom>
              <a:blipFill>
                <a:blip r:embed="rId21"/>
                <a:stretch>
                  <a:fillRect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D5D46B2-5EAC-421A-A2C2-B3BDEA5891D9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79381" y="1804359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C0FC5B9-C416-4199-B85B-D5F97F0FD46C}"/>
                  </a:ext>
                </a:extLst>
              </p:cNvPr>
              <p:cNvSpPr/>
              <p:nvPr/>
            </p:nvSpPr>
            <p:spPr>
              <a:xfrm>
                <a:off x="2058097" y="1301711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C0FC5B9-C416-4199-B85B-D5F97F0FD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7" y="1301711"/>
                <a:ext cx="713064" cy="515349"/>
              </a:xfrm>
              <a:prstGeom prst="rect">
                <a:avLst/>
              </a:prstGeom>
              <a:blipFill>
                <a:blip r:embed="rId22"/>
                <a:stretch>
                  <a:fillRect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F2461BE-4277-4629-8A48-5B741611FC5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414629" y="1817060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D896227-47C4-4A66-B618-25EF105657B1}"/>
                  </a:ext>
                </a:extLst>
              </p:cNvPr>
              <p:cNvSpPr/>
              <p:nvPr/>
            </p:nvSpPr>
            <p:spPr>
              <a:xfrm>
                <a:off x="3393345" y="1314412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D896227-47C4-4A66-B618-25EF10565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45" y="1314412"/>
                <a:ext cx="713064" cy="515349"/>
              </a:xfrm>
              <a:prstGeom prst="rect">
                <a:avLst/>
              </a:prstGeom>
              <a:blipFill>
                <a:blip r:embed="rId23"/>
                <a:stretch>
                  <a:fillRect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B1F01F2-F72A-45E5-9D92-EAB75041D9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3749877" y="1829761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FF81C1-7B86-4111-A824-CBCA07DCF35A}"/>
                  </a:ext>
                </a:extLst>
              </p:cNvPr>
              <p:cNvSpPr txBox="1"/>
              <p:nvPr/>
            </p:nvSpPr>
            <p:spPr>
              <a:xfrm>
                <a:off x="753259" y="1904345"/>
                <a:ext cx="3353141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FF81C1-7B86-4111-A824-CBCA07DCF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9" y="1904345"/>
                <a:ext cx="3353141" cy="369332"/>
              </a:xfrm>
              <a:prstGeom prst="rect">
                <a:avLst/>
              </a:prstGeom>
              <a:blipFill>
                <a:blip r:embed="rId24"/>
                <a:stretch>
                  <a:fillRect b="-1111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Vanishing Gradient Problem in RNN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Loss 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622927F-7209-48C6-9507-31B879C0CECA}"/>
                  </a:ext>
                </a:extLst>
              </p:cNvPr>
              <p:cNvSpPr/>
              <p:nvPr/>
            </p:nvSpPr>
            <p:spPr>
              <a:xfrm>
                <a:off x="269843" y="4406968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622927F-7209-48C6-9507-31B879C0C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" y="4406968"/>
                <a:ext cx="713064" cy="51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83D227E-0244-4995-B0BB-6F4392818331}"/>
                  </a:ext>
                </a:extLst>
              </p:cNvPr>
              <p:cNvSpPr/>
              <p:nvPr/>
            </p:nvSpPr>
            <p:spPr>
              <a:xfrm>
                <a:off x="269843" y="3367306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83D227E-0244-4995-B0BB-6F4392818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" y="3367306"/>
                <a:ext cx="713064" cy="515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6B82CF-DFDE-4E5A-9202-79BE508D20E8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flipV="1">
            <a:off x="626375" y="3882655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891CE75-B407-442C-A512-D9373902A9C9}"/>
                  </a:ext>
                </a:extLst>
              </p:cNvPr>
              <p:cNvSpPr/>
              <p:nvPr/>
            </p:nvSpPr>
            <p:spPr>
              <a:xfrm>
                <a:off x="1605091" y="4419669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891CE75-B407-442C-A512-D9373902A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91" y="4419669"/>
                <a:ext cx="713064" cy="515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E80CFDC-5322-4F30-AD9A-B58F8839204C}"/>
                  </a:ext>
                </a:extLst>
              </p:cNvPr>
              <p:cNvSpPr/>
              <p:nvPr/>
            </p:nvSpPr>
            <p:spPr>
              <a:xfrm>
                <a:off x="1605091" y="3380007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E80CFDC-5322-4F30-AD9A-B58F8839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91" y="3380007"/>
                <a:ext cx="713064" cy="515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302678-5905-4796-998C-EF282BB6BDAA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 flipV="1">
            <a:off x="1961623" y="3895356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C7C022A-8B82-4875-A701-D872A6FA5E1F}"/>
                  </a:ext>
                </a:extLst>
              </p:cNvPr>
              <p:cNvSpPr/>
              <p:nvPr/>
            </p:nvSpPr>
            <p:spPr>
              <a:xfrm>
                <a:off x="2940339" y="4432370"/>
                <a:ext cx="713064" cy="515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C7C022A-8B82-4875-A701-D872A6FA5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39" y="4432370"/>
                <a:ext cx="713064" cy="515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170DF6B-14BB-4359-920E-92861FE3CCD0}"/>
                  </a:ext>
                </a:extLst>
              </p:cNvPr>
              <p:cNvSpPr/>
              <p:nvPr/>
            </p:nvSpPr>
            <p:spPr>
              <a:xfrm>
                <a:off x="2940339" y="3392708"/>
                <a:ext cx="713064" cy="515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170DF6B-14BB-4359-920E-92861FE3C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39" y="3392708"/>
                <a:ext cx="713064" cy="515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8419385-4B63-46D5-A178-C1CCADB33FCE}"/>
                  </a:ext>
                </a:extLst>
              </p:cNvPr>
              <p:cNvSpPr/>
              <p:nvPr/>
            </p:nvSpPr>
            <p:spPr>
              <a:xfrm>
                <a:off x="2940339" y="2353046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8419385-4B63-46D5-A178-C1CCADB33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39" y="2353046"/>
                <a:ext cx="713064" cy="515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3BDD711-D365-4906-87E5-2995948FB6B1}"/>
              </a:ext>
            </a:extLst>
          </p:cNvPr>
          <p:cNvCxnSpPr>
            <a:stCxn id="47" idx="0"/>
            <a:endCxn id="48" idx="2"/>
          </p:cNvCxnSpPr>
          <p:nvPr/>
        </p:nvCxnSpPr>
        <p:spPr>
          <a:xfrm flipV="1">
            <a:off x="3296871" y="3908057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56F768-E2F3-471A-9CBC-396FAA303D22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296871" y="2868395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1AD684-65BC-4AA7-8E85-1C835F0AC0FC}"/>
              </a:ext>
            </a:extLst>
          </p:cNvPr>
          <p:cNvCxnSpPr>
            <a:endCxn id="43" idx="1"/>
          </p:cNvCxnSpPr>
          <p:nvPr/>
        </p:nvCxnSpPr>
        <p:spPr>
          <a:xfrm>
            <a:off x="982907" y="3637682"/>
            <a:ext cx="62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04496E7-DA9F-4027-9185-C0EAE8ABCCC0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2318155" y="3637682"/>
            <a:ext cx="622184" cy="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2637AD-623A-4E1D-B37B-2707C2373B43}"/>
                  </a:ext>
                </a:extLst>
              </p:cNvPr>
              <p:cNvSpPr txBox="1"/>
              <p:nvPr/>
            </p:nvSpPr>
            <p:spPr>
              <a:xfrm>
                <a:off x="2970750" y="2993783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2637AD-623A-4E1D-B37B-2707C237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750" y="2993783"/>
                <a:ext cx="295711" cy="369332"/>
              </a:xfrm>
              <a:prstGeom prst="rect">
                <a:avLst/>
              </a:prstGeom>
              <a:blipFill>
                <a:blip r:embed="rId10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8A6B93-5976-47D7-972B-D4EB8A50A940}"/>
                  </a:ext>
                </a:extLst>
              </p:cNvPr>
              <p:cNvSpPr txBox="1"/>
              <p:nvPr/>
            </p:nvSpPr>
            <p:spPr>
              <a:xfrm>
                <a:off x="300254" y="3988588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8A6B93-5976-47D7-972B-D4EB8A50A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4" y="3988588"/>
                <a:ext cx="295711" cy="369332"/>
              </a:xfrm>
              <a:prstGeom prst="rect">
                <a:avLst/>
              </a:prstGeom>
              <a:blipFill>
                <a:blip r:embed="rId11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11B148-17CE-4145-87E1-469B13A07C32}"/>
                  </a:ext>
                </a:extLst>
              </p:cNvPr>
              <p:cNvSpPr txBox="1"/>
              <p:nvPr/>
            </p:nvSpPr>
            <p:spPr>
              <a:xfrm>
                <a:off x="1635502" y="3963251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11B148-17CE-4145-87E1-469B13A0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02" y="3963251"/>
                <a:ext cx="295711" cy="369332"/>
              </a:xfrm>
              <a:prstGeom prst="rect">
                <a:avLst/>
              </a:prstGeom>
              <a:blipFill>
                <a:blip r:embed="rId12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24907F-09A7-4CEF-A79F-A40C1D78B5D6}"/>
                  </a:ext>
                </a:extLst>
              </p:cNvPr>
              <p:cNvSpPr txBox="1"/>
              <p:nvPr/>
            </p:nvSpPr>
            <p:spPr>
              <a:xfrm>
                <a:off x="2970750" y="3937914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24907F-09A7-4CEF-A79F-A40C1D78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750" y="3937914"/>
                <a:ext cx="295711" cy="369332"/>
              </a:xfrm>
              <a:prstGeom prst="rect">
                <a:avLst/>
              </a:prstGeom>
              <a:blipFill>
                <a:blip r:embed="rId13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42A3D4-27C3-4C51-85E6-6792839CE9C9}"/>
                  </a:ext>
                </a:extLst>
              </p:cNvPr>
              <p:cNvSpPr txBox="1"/>
              <p:nvPr/>
            </p:nvSpPr>
            <p:spPr>
              <a:xfrm>
                <a:off x="1146320" y="3253626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42A3D4-27C3-4C51-85E6-6792839C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20" y="3253626"/>
                <a:ext cx="295711" cy="369332"/>
              </a:xfrm>
              <a:prstGeom prst="rect">
                <a:avLst/>
              </a:prstGeom>
              <a:blipFill>
                <a:blip r:embed="rId14"/>
                <a:stretch>
                  <a:fillRect r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2958A6-81D1-47CF-AE5F-E62097F5E1BB}"/>
                  </a:ext>
                </a:extLst>
              </p:cNvPr>
              <p:cNvSpPr txBox="1"/>
              <p:nvPr/>
            </p:nvSpPr>
            <p:spPr>
              <a:xfrm>
                <a:off x="2450805" y="3272478"/>
                <a:ext cx="295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2958A6-81D1-47CF-AE5F-E62097F5E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05" y="3272478"/>
                <a:ext cx="295711" cy="369332"/>
              </a:xfrm>
              <a:prstGeom prst="rect">
                <a:avLst/>
              </a:prstGeom>
              <a:blipFill>
                <a:blip r:embed="rId15"/>
                <a:stretch>
                  <a:fillRect r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9EFE87-E0E5-463F-8060-22EF906B4BBB}"/>
                  </a:ext>
                </a:extLst>
              </p:cNvPr>
              <p:cNvSpPr txBox="1"/>
              <p:nvPr/>
            </p:nvSpPr>
            <p:spPr>
              <a:xfrm>
                <a:off x="4871206" y="1649900"/>
                <a:ext cx="319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9EFE87-E0E5-463F-8060-22EF906B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206" y="1649900"/>
                <a:ext cx="3197607" cy="276999"/>
              </a:xfrm>
              <a:prstGeom prst="rect">
                <a:avLst/>
              </a:prstGeom>
              <a:blipFill>
                <a:blip r:embed="rId16"/>
                <a:stretch>
                  <a:fillRect t="-26667" r="-6286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D896227-47C4-4A66-B618-25EF105657B1}"/>
                  </a:ext>
                </a:extLst>
              </p:cNvPr>
              <p:cNvSpPr/>
              <p:nvPr/>
            </p:nvSpPr>
            <p:spPr>
              <a:xfrm>
                <a:off x="2940339" y="1314412"/>
                <a:ext cx="713064" cy="515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D896227-47C4-4A66-B618-25EF10565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39" y="1314412"/>
                <a:ext cx="713064" cy="515349"/>
              </a:xfrm>
              <a:prstGeom prst="rect">
                <a:avLst/>
              </a:prstGeom>
              <a:blipFill>
                <a:blip r:embed="rId17"/>
                <a:stretch>
                  <a:fillRect r="-162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B1F01F2-F72A-45E5-9D92-EAB75041D9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3296871" y="1829761"/>
            <a:ext cx="0" cy="52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FF81C1-7B86-4111-A824-CBCA07DCF35A}"/>
                  </a:ext>
                </a:extLst>
              </p:cNvPr>
              <p:cNvSpPr txBox="1"/>
              <p:nvPr/>
            </p:nvSpPr>
            <p:spPr>
              <a:xfrm>
                <a:off x="2728524" y="1919994"/>
                <a:ext cx="1136694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FF81C1-7B86-4111-A824-CBCA07DCF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24" y="1919994"/>
                <a:ext cx="1136694" cy="369332"/>
              </a:xfrm>
              <a:prstGeom prst="rect">
                <a:avLst/>
              </a:prstGeom>
              <a:blipFill>
                <a:blip r:embed="rId18"/>
                <a:stretch>
                  <a:fillRect b="-952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167ED38-B541-4F31-906E-A23B26097F3F}"/>
                  </a:ext>
                </a:extLst>
              </p:cNvPr>
              <p:cNvSpPr txBox="1"/>
              <p:nvPr/>
            </p:nvSpPr>
            <p:spPr>
              <a:xfrm>
                <a:off x="4236440" y="2353046"/>
                <a:ext cx="4498601" cy="3280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∏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∏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𝒈𝒓𝒂𝒅𝒊𝒆𝒏𝒕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sz="1400" dirty="0"/>
                  <a:t>는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이후 스텝의 </a:t>
                </a:r>
                <a:r>
                  <a:rPr lang="en-US" altLang="ko-KR" sz="1400" dirty="0"/>
                  <a:t>Loss</a:t>
                </a:r>
                <a:r>
                  <a:rPr lang="ko-KR" altLang="en-US" sz="1400" dirty="0"/>
                  <a:t>에도 동시에</a:t>
                </a:r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영향을 받는다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b="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167ED38-B541-4F31-906E-A23B26097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40" y="2353046"/>
                <a:ext cx="4498601" cy="3280322"/>
              </a:xfrm>
              <a:prstGeom prst="rect">
                <a:avLst/>
              </a:prstGeom>
              <a:blipFill>
                <a:blip r:embed="rId19"/>
                <a:stretch>
                  <a:fillRect l="-2439" r="-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62B5BAF-ABC1-4696-8546-FEBDBD30EAA7}"/>
              </a:ext>
            </a:extLst>
          </p:cNvPr>
          <p:cNvCxnSpPr>
            <a:cxnSpLocks/>
          </p:cNvCxnSpPr>
          <p:nvPr/>
        </p:nvCxnSpPr>
        <p:spPr>
          <a:xfrm>
            <a:off x="3523376" y="1829761"/>
            <a:ext cx="0" cy="15992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54CDD-96FC-461A-AA7B-44B3F8EF830A}"/>
              </a:ext>
            </a:extLst>
          </p:cNvPr>
          <p:cNvCxnSpPr>
            <a:cxnSpLocks/>
          </p:cNvCxnSpPr>
          <p:nvPr/>
        </p:nvCxnSpPr>
        <p:spPr>
          <a:xfrm flipH="1">
            <a:off x="2151082" y="3773139"/>
            <a:ext cx="9297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200224-2BD2-4282-94FA-7FAB2F1FB7B1}"/>
              </a:ext>
            </a:extLst>
          </p:cNvPr>
          <p:cNvCxnSpPr>
            <a:cxnSpLocks/>
          </p:cNvCxnSpPr>
          <p:nvPr/>
        </p:nvCxnSpPr>
        <p:spPr>
          <a:xfrm flipH="1">
            <a:off x="770399" y="3768364"/>
            <a:ext cx="9297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8AC227-EB00-4FB1-BC11-F95103D567C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0" y="3624981"/>
            <a:ext cx="26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694805-0ECE-4BC5-9437-0DDC75C7BFB2}"/>
                  </a:ext>
                </a:extLst>
              </p:cNvPr>
              <p:cNvSpPr txBox="1"/>
              <p:nvPr/>
            </p:nvSpPr>
            <p:spPr>
              <a:xfrm>
                <a:off x="3789726" y="5556160"/>
                <a:ext cx="4576194" cy="665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694805-0ECE-4BC5-9437-0DDC75C7B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26" y="5556160"/>
                <a:ext cx="4576194" cy="6658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5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Long Short Term Memory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8" y="1332250"/>
            <a:ext cx="6970442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Forget Gate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들어온 정보와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기반으로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LTM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어떤 정보를 지울지 결정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LSTM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의 기본적인 구조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D5EE6B-0D05-4D2D-8696-0CE9484EE069}"/>
              </a:ext>
            </a:extLst>
          </p:cNvPr>
          <p:cNvSpPr/>
          <p:nvPr/>
        </p:nvSpPr>
        <p:spPr>
          <a:xfrm>
            <a:off x="1996581" y="3382345"/>
            <a:ext cx="4085438" cy="24228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A9640E-206F-4436-A004-DAB31CD027F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489102" y="3707461"/>
            <a:ext cx="5024183" cy="4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C61D0-8A1D-46EA-AEC0-C9C3BAC412F9}"/>
                  </a:ext>
                </a:extLst>
              </p:cNvPr>
              <p:cNvSpPr txBox="1"/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C61D0-8A1D-46EA-AEC0-C9C3BAC41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C6BC7-475A-4EF8-B470-8AD11F934628}"/>
                  </a:ext>
                </a:extLst>
              </p:cNvPr>
              <p:cNvSpPr txBox="1"/>
              <p:nvPr/>
            </p:nvSpPr>
            <p:spPr>
              <a:xfrm>
                <a:off x="53480" y="5261771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C6BC7-475A-4EF8-B470-8AD11F93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" y="5261771"/>
                <a:ext cx="13527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6513285" y="3565214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5" y="3565214"/>
                <a:ext cx="1352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EC44-FEA0-4440-8DE4-4EB32A99EF6B}"/>
                  </a:ext>
                </a:extLst>
              </p:cNvPr>
              <p:cNvSpPr txBox="1"/>
              <p:nvPr/>
            </p:nvSpPr>
            <p:spPr>
              <a:xfrm>
                <a:off x="6346069" y="5087690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EC44-FEA0-4440-8DE4-4EB32A99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69" y="5087690"/>
                <a:ext cx="1352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B869AA-0923-4EDB-806E-C01751CEEB47}"/>
                  </a:ext>
                </a:extLst>
              </p:cNvPr>
              <p:cNvSpPr txBox="1"/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B869AA-0923-4EDB-806E-C01751CE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8153C1F-9C07-4DC0-BEB4-867EA1E42B2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406205" y="4695743"/>
            <a:ext cx="3719471" cy="750694"/>
          </a:xfrm>
          <a:prstGeom prst="bentConnector3">
            <a:avLst>
              <a:gd name="adj1" fmla="val 83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1B121F-A9B1-4B9B-9DA4-2BD2FF55FF5E}"/>
                  </a:ext>
                </a:extLst>
              </p:cNvPr>
              <p:cNvSpPr/>
              <p:nvPr/>
            </p:nvSpPr>
            <p:spPr>
              <a:xfrm>
                <a:off x="4355884" y="5092234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1B121F-A9B1-4B9B-9DA4-2BD2FF55F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884" y="5092234"/>
                <a:ext cx="370163" cy="302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EAC0E9-DD39-44C6-85C6-DAA002CE8C30}"/>
              </a:ext>
            </a:extLst>
          </p:cNvPr>
          <p:cNvCxnSpPr>
            <a:cxnSpLocks/>
            <a:stCxn id="15" idx="0"/>
            <a:endCxn id="54" idx="4"/>
          </p:cNvCxnSpPr>
          <p:nvPr/>
        </p:nvCxnSpPr>
        <p:spPr>
          <a:xfrm flipV="1">
            <a:off x="2560741" y="3931267"/>
            <a:ext cx="34067" cy="205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A1C4A2-DA71-4C6B-8BE9-C92A8FB98066}"/>
                  </a:ext>
                </a:extLst>
              </p:cNvPr>
              <p:cNvSpPr/>
              <p:nvPr/>
            </p:nvSpPr>
            <p:spPr>
              <a:xfrm>
                <a:off x="2362024" y="5057719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A1C4A2-DA71-4C6B-8BE9-C92A8FB98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4" y="5057719"/>
                <a:ext cx="370163" cy="302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39AE297-AEBF-4421-B06F-B142A4693D6D}"/>
              </a:ext>
            </a:extLst>
          </p:cNvPr>
          <p:cNvCxnSpPr>
            <a:cxnSpLocks/>
          </p:cNvCxnSpPr>
          <p:nvPr/>
        </p:nvCxnSpPr>
        <p:spPr>
          <a:xfrm flipV="1">
            <a:off x="2301729" y="4678959"/>
            <a:ext cx="1450147" cy="761282"/>
          </a:xfrm>
          <a:prstGeom prst="bentConnector3">
            <a:avLst>
              <a:gd name="adj1" fmla="val 62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6D69475-3A67-435D-BF75-E1EAB13966A3}"/>
                  </a:ext>
                </a:extLst>
              </p:cNvPr>
              <p:cNvSpPr/>
              <p:nvPr/>
            </p:nvSpPr>
            <p:spPr>
              <a:xfrm>
                <a:off x="3026644" y="5069224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6D69475-3A67-435D-BF75-E1EAB1396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44" y="5069224"/>
                <a:ext cx="370163" cy="302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E6A3184-BBD3-407C-8742-264F53AC3F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89978" y="4220951"/>
            <a:ext cx="1524186" cy="947955"/>
          </a:xfrm>
          <a:prstGeom prst="bentConnector3">
            <a:avLst>
              <a:gd name="adj1" fmla="val 1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B76235-3216-4A6B-B4A1-FB8B2D04F33E}"/>
                  </a:ext>
                </a:extLst>
              </p:cNvPr>
              <p:cNvSpPr/>
              <p:nvPr/>
            </p:nvSpPr>
            <p:spPr>
              <a:xfrm>
                <a:off x="3640930" y="5080729"/>
                <a:ext cx="601362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B76235-3216-4A6B-B4A1-FB8B2D04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30" y="5080729"/>
                <a:ext cx="601362" cy="302004"/>
              </a:xfrm>
              <a:prstGeom prst="rect">
                <a:avLst/>
              </a:prstGeom>
              <a:blipFill>
                <a:blip r:embed="rId11"/>
                <a:stretch>
                  <a:fillRect l="-13131" r="-5051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75E93F9-C93B-44A2-9C5A-D6E15B369A7C}"/>
                  </a:ext>
                </a:extLst>
              </p:cNvPr>
              <p:cNvSpPr/>
              <p:nvPr/>
            </p:nvSpPr>
            <p:spPr>
              <a:xfrm>
                <a:off x="2432808" y="3607267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75E93F9-C93B-44A2-9C5A-D6E15B369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8" y="3607267"/>
                <a:ext cx="324000" cy="324000"/>
              </a:xfrm>
              <a:prstGeom prst="ellipse">
                <a:avLst/>
              </a:prstGeom>
              <a:blipFill>
                <a:blip r:embed="rId12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1CA9C174-552A-43F1-B0D3-2B1646D87C95}"/>
                  </a:ext>
                </a:extLst>
              </p:cNvPr>
              <p:cNvSpPr/>
              <p:nvPr/>
            </p:nvSpPr>
            <p:spPr>
              <a:xfrm>
                <a:off x="3804793" y="4533237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1CA9C174-552A-43F1-B0D3-2B1646D8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93" y="4533237"/>
                <a:ext cx="324000" cy="324000"/>
              </a:xfrm>
              <a:prstGeom prst="ellipse">
                <a:avLst/>
              </a:prstGeom>
              <a:blipFill>
                <a:blip r:embed="rId13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2C02E66-86C4-47EB-B994-5CB75FBA7CB3}"/>
                  </a:ext>
                </a:extLst>
              </p:cNvPr>
              <p:cNvSpPr/>
              <p:nvPr/>
            </p:nvSpPr>
            <p:spPr>
              <a:xfrm>
                <a:off x="3764049" y="3600446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2C02E66-86C4-47EB-B994-5CB75FBA7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49" y="3600446"/>
                <a:ext cx="324000" cy="324000"/>
              </a:xfrm>
              <a:prstGeom prst="ellipse">
                <a:avLst/>
              </a:prstGeom>
              <a:blipFill>
                <a:blip r:embed="rId14"/>
                <a:stretch>
                  <a:fillRect l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D7258E9-7840-4447-A5D1-9BE1FC644BC5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5037550" y="3963837"/>
            <a:ext cx="1522476" cy="1094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69A07A-5315-4AEE-9666-4F2CAC53DBEA}"/>
              </a:ext>
            </a:extLst>
          </p:cNvPr>
          <p:cNvSpPr/>
          <p:nvPr/>
        </p:nvSpPr>
        <p:spPr>
          <a:xfrm>
            <a:off x="2248812" y="3565214"/>
            <a:ext cx="676364" cy="2065889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E4AC2EE-93FE-405E-B5C5-B8B0ED3F54E0}"/>
                  </a:ext>
                </a:extLst>
              </p:cNvPr>
              <p:cNvSpPr/>
              <p:nvPr/>
            </p:nvSpPr>
            <p:spPr>
              <a:xfrm>
                <a:off x="5121798" y="4524400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E4AC2EE-93FE-405E-B5C5-B8B0ED3F5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98" y="4524400"/>
                <a:ext cx="324000" cy="324000"/>
              </a:xfrm>
              <a:prstGeom prst="ellipse">
                <a:avLst/>
              </a:prstGeom>
              <a:blipFill>
                <a:blip r:embed="rId15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2736569-A891-4060-AA45-44B1D9DD93CA}"/>
                  </a:ext>
                </a:extLst>
              </p:cNvPr>
              <p:cNvSpPr/>
              <p:nvPr/>
            </p:nvSpPr>
            <p:spPr>
              <a:xfrm>
                <a:off x="4972870" y="3970722"/>
                <a:ext cx="62393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2736569-A891-4060-AA45-44B1D9DD9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70" y="3970722"/>
                <a:ext cx="623930" cy="324000"/>
              </a:xfrm>
              <a:prstGeom prst="ellipse">
                <a:avLst/>
              </a:prstGeom>
              <a:blipFill>
                <a:blip r:embed="rId16"/>
                <a:stretch>
                  <a:fillRect l="-10784" r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1924CE-72F9-4289-8E18-46B4E1A4C46C}"/>
                  </a:ext>
                </a:extLst>
              </p:cNvPr>
              <p:cNvSpPr txBox="1"/>
              <p:nvPr/>
            </p:nvSpPr>
            <p:spPr>
              <a:xfrm>
                <a:off x="5798788" y="2797762"/>
                <a:ext cx="3268854" cy="328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𝒇𝒐𝒓𝒈𝒆𝒕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1924CE-72F9-4289-8E18-46B4E1A4C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88" y="2797762"/>
                <a:ext cx="3268854" cy="328167"/>
              </a:xfrm>
              <a:prstGeom prst="rect">
                <a:avLst/>
              </a:prstGeom>
              <a:blipFill>
                <a:blip r:embed="rId1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Long Short Term Memory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/>
              <p:nvPr/>
            </p:nvSpPr>
            <p:spPr>
              <a:xfrm>
                <a:off x="295417" y="1332250"/>
                <a:ext cx="8026461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Input Gate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들어온 정보와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STM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을 기반으로 새로운 정보 중 어떤 것을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얼마만큼 저장할지 결정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Input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를 곱한 것으로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는 강도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는 방향을 의미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7" y="1332250"/>
                <a:ext cx="8026461" cy="1066959"/>
              </a:xfrm>
              <a:prstGeom prst="rect">
                <a:avLst/>
              </a:prstGeom>
              <a:blipFill>
                <a:blip r:embed="rId3"/>
                <a:stretch>
                  <a:fillRect b="-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LSTM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의 기본적인 구조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D5EE6B-0D05-4D2D-8696-0CE9484EE069}"/>
              </a:ext>
            </a:extLst>
          </p:cNvPr>
          <p:cNvSpPr/>
          <p:nvPr/>
        </p:nvSpPr>
        <p:spPr>
          <a:xfrm>
            <a:off x="1996581" y="3382345"/>
            <a:ext cx="4085438" cy="24228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A9640E-206F-4436-A004-DAB31CD027F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489102" y="3707461"/>
            <a:ext cx="5024183" cy="4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C61D0-8A1D-46EA-AEC0-C9C3BAC412F9}"/>
                  </a:ext>
                </a:extLst>
              </p:cNvPr>
              <p:cNvSpPr txBox="1"/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C61D0-8A1D-46EA-AEC0-C9C3BAC41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C6BC7-475A-4EF8-B470-8AD11F934628}"/>
                  </a:ext>
                </a:extLst>
              </p:cNvPr>
              <p:cNvSpPr txBox="1"/>
              <p:nvPr/>
            </p:nvSpPr>
            <p:spPr>
              <a:xfrm>
                <a:off x="53480" y="5261771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C6BC7-475A-4EF8-B470-8AD11F93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" y="5261771"/>
                <a:ext cx="1352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6513285" y="3565214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5" y="3565214"/>
                <a:ext cx="1352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EC44-FEA0-4440-8DE4-4EB32A99EF6B}"/>
                  </a:ext>
                </a:extLst>
              </p:cNvPr>
              <p:cNvSpPr txBox="1"/>
              <p:nvPr/>
            </p:nvSpPr>
            <p:spPr>
              <a:xfrm>
                <a:off x="6346069" y="5087690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EC44-FEA0-4440-8DE4-4EB32A99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69" y="5087690"/>
                <a:ext cx="13527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B869AA-0923-4EDB-806E-C01751CEEB47}"/>
                  </a:ext>
                </a:extLst>
              </p:cNvPr>
              <p:cNvSpPr txBox="1"/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B869AA-0923-4EDB-806E-C01751CE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8153C1F-9C07-4DC0-BEB4-867EA1E42B2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406205" y="4695743"/>
            <a:ext cx="3719471" cy="750694"/>
          </a:xfrm>
          <a:prstGeom prst="bentConnector3">
            <a:avLst>
              <a:gd name="adj1" fmla="val 83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1B121F-A9B1-4B9B-9DA4-2BD2FF55FF5E}"/>
                  </a:ext>
                </a:extLst>
              </p:cNvPr>
              <p:cNvSpPr/>
              <p:nvPr/>
            </p:nvSpPr>
            <p:spPr>
              <a:xfrm>
                <a:off x="4355884" y="5092234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1B121F-A9B1-4B9B-9DA4-2BD2FF55F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884" y="5092234"/>
                <a:ext cx="370163" cy="302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EAC0E9-DD39-44C6-85C6-DAA002CE8C30}"/>
              </a:ext>
            </a:extLst>
          </p:cNvPr>
          <p:cNvCxnSpPr>
            <a:cxnSpLocks/>
            <a:stCxn id="15" idx="0"/>
            <a:endCxn id="54" idx="4"/>
          </p:cNvCxnSpPr>
          <p:nvPr/>
        </p:nvCxnSpPr>
        <p:spPr>
          <a:xfrm flipV="1">
            <a:off x="2560741" y="3931267"/>
            <a:ext cx="34067" cy="205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A1C4A2-DA71-4C6B-8BE9-C92A8FB98066}"/>
                  </a:ext>
                </a:extLst>
              </p:cNvPr>
              <p:cNvSpPr/>
              <p:nvPr/>
            </p:nvSpPr>
            <p:spPr>
              <a:xfrm>
                <a:off x="2362024" y="5057719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A1C4A2-DA71-4C6B-8BE9-C92A8FB98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4" y="5057719"/>
                <a:ext cx="370163" cy="302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39AE297-AEBF-4421-B06F-B142A4693D6D}"/>
              </a:ext>
            </a:extLst>
          </p:cNvPr>
          <p:cNvCxnSpPr>
            <a:cxnSpLocks/>
          </p:cNvCxnSpPr>
          <p:nvPr/>
        </p:nvCxnSpPr>
        <p:spPr>
          <a:xfrm flipV="1">
            <a:off x="2301729" y="4678959"/>
            <a:ext cx="1450147" cy="761282"/>
          </a:xfrm>
          <a:prstGeom prst="bentConnector3">
            <a:avLst>
              <a:gd name="adj1" fmla="val 62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6D69475-3A67-435D-BF75-E1EAB13966A3}"/>
                  </a:ext>
                </a:extLst>
              </p:cNvPr>
              <p:cNvSpPr/>
              <p:nvPr/>
            </p:nvSpPr>
            <p:spPr>
              <a:xfrm>
                <a:off x="3026644" y="5069224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6D69475-3A67-435D-BF75-E1EAB1396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44" y="5069224"/>
                <a:ext cx="370163" cy="302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E6A3184-BBD3-407C-8742-264F53AC3F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89978" y="4220951"/>
            <a:ext cx="1524186" cy="947955"/>
          </a:xfrm>
          <a:prstGeom prst="bentConnector3">
            <a:avLst>
              <a:gd name="adj1" fmla="val 1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B76235-3216-4A6B-B4A1-FB8B2D04F33E}"/>
                  </a:ext>
                </a:extLst>
              </p:cNvPr>
              <p:cNvSpPr/>
              <p:nvPr/>
            </p:nvSpPr>
            <p:spPr>
              <a:xfrm>
                <a:off x="3640930" y="5080729"/>
                <a:ext cx="601362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B76235-3216-4A6B-B4A1-FB8B2D04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30" y="5080729"/>
                <a:ext cx="601362" cy="302004"/>
              </a:xfrm>
              <a:prstGeom prst="rect">
                <a:avLst/>
              </a:prstGeom>
              <a:blipFill>
                <a:blip r:embed="rId12"/>
                <a:stretch>
                  <a:fillRect l="-13131" r="-5051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75E93F9-C93B-44A2-9C5A-D6E15B369A7C}"/>
                  </a:ext>
                </a:extLst>
              </p:cNvPr>
              <p:cNvSpPr/>
              <p:nvPr/>
            </p:nvSpPr>
            <p:spPr>
              <a:xfrm>
                <a:off x="2432808" y="3607267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75E93F9-C93B-44A2-9C5A-D6E15B369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8" y="3607267"/>
                <a:ext cx="324000" cy="324000"/>
              </a:xfrm>
              <a:prstGeom prst="ellipse">
                <a:avLst/>
              </a:prstGeom>
              <a:blipFill>
                <a:blip r:embed="rId13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1CA9C174-552A-43F1-B0D3-2B1646D87C95}"/>
                  </a:ext>
                </a:extLst>
              </p:cNvPr>
              <p:cNvSpPr/>
              <p:nvPr/>
            </p:nvSpPr>
            <p:spPr>
              <a:xfrm>
                <a:off x="3804793" y="4533237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1CA9C174-552A-43F1-B0D3-2B1646D8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93" y="4533237"/>
                <a:ext cx="324000" cy="324000"/>
              </a:xfrm>
              <a:prstGeom prst="ellipse">
                <a:avLst/>
              </a:prstGeom>
              <a:blipFill>
                <a:blip r:embed="rId14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2C02E66-86C4-47EB-B994-5CB75FBA7CB3}"/>
                  </a:ext>
                </a:extLst>
              </p:cNvPr>
              <p:cNvSpPr/>
              <p:nvPr/>
            </p:nvSpPr>
            <p:spPr>
              <a:xfrm>
                <a:off x="3764049" y="3600446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2C02E66-86C4-47EB-B994-5CB75FBA7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49" y="3600446"/>
                <a:ext cx="324000" cy="324000"/>
              </a:xfrm>
              <a:prstGeom prst="ellipse">
                <a:avLst/>
              </a:prstGeom>
              <a:blipFill>
                <a:blip r:embed="rId15"/>
                <a:stretch>
                  <a:fillRect l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D7258E9-7840-4447-A5D1-9BE1FC644BC5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5037550" y="3963837"/>
            <a:ext cx="1522476" cy="1094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69A07A-5315-4AEE-9666-4F2CAC53DBEA}"/>
              </a:ext>
            </a:extLst>
          </p:cNvPr>
          <p:cNvSpPr/>
          <p:nvPr/>
        </p:nvSpPr>
        <p:spPr>
          <a:xfrm>
            <a:off x="2949253" y="4505362"/>
            <a:ext cx="1364685" cy="1125741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E4AC2EE-93FE-405E-B5C5-B8B0ED3F54E0}"/>
                  </a:ext>
                </a:extLst>
              </p:cNvPr>
              <p:cNvSpPr/>
              <p:nvPr/>
            </p:nvSpPr>
            <p:spPr>
              <a:xfrm>
                <a:off x="5121798" y="4524400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E4AC2EE-93FE-405E-B5C5-B8B0ED3F5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98" y="4524400"/>
                <a:ext cx="324000" cy="324000"/>
              </a:xfrm>
              <a:prstGeom prst="ellipse">
                <a:avLst/>
              </a:prstGeom>
              <a:blipFill>
                <a:blip r:embed="rId16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2736569-A891-4060-AA45-44B1D9DD93CA}"/>
                  </a:ext>
                </a:extLst>
              </p:cNvPr>
              <p:cNvSpPr/>
              <p:nvPr/>
            </p:nvSpPr>
            <p:spPr>
              <a:xfrm>
                <a:off x="4972870" y="3970722"/>
                <a:ext cx="62393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2736569-A891-4060-AA45-44B1D9DD9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70" y="3970722"/>
                <a:ext cx="623930" cy="324000"/>
              </a:xfrm>
              <a:prstGeom prst="ellipse">
                <a:avLst/>
              </a:prstGeom>
              <a:blipFill>
                <a:blip r:embed="rId17"/>
                <a:stretch>
                  <a:fillRect l="-10784" r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1924CE-72F9-4289-8E18-46B4E1A4C46C}"/>
                  </a:ext>
                </a:extLst>
              </p:cNvPr>
              <p:cNvSpPr txBox="1"/>
              <p:nvPr/>
            </p:nvSpPr>
            <p:spPr>
              <a:xfrm>
                <a:off x="5798788" y="2636135"/>
                <a:ext cx="3163992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𝑰𝒈𝒏𝒐𝒓𝒆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𝑮𝒂𝒊𝒏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1924CE-72F9-4289-8E18-46B4E1A4C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88" y="2636135"/>
                <a:ext cx="3163992" cy="5713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7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Long Short Term Memory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Gate, updated LTM &amp; STM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LTM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이전 스텝의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LTM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forget factor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곱한 후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새로운 정보인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추가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factor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들어온 정보를 기반으로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LTM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어떤 정보를 활용할지 결정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갱신된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LTM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factor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고려한 값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LSTM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의 기본적인 구조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D5EE6B-0D05-4D2D-8696-0CE9484EE069}"/>
              </a:ext>
            </a:extLst>
          </p:cNvPr>
          <p:cNvSpPr/>
          <p:nvPr/>
        </p:nvSpPr>
        <p:spPr>
          <a:xfrm>
            <a:off x="1996581" y="3382345"/>
            <a:ext cx="4085438" cy="24228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A9640E-206F-4436-A004-DAB31CD027F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489102" y="3707461"/>
            <a:ext cx="5024183" cy="4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C61D0-8A1D-46EA-AEC0-C9C3BAC412F9}"/>
                  </a:ext>
                </a:extLst>
              </p:cNvPr>
              <p:cNvSpPr txBox="1"/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C61D0-8A1D-46EA-AEC0-C9C3BAC41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C6BC7-475A-4EF8-B470-8AD11F934628}"/>
                  </a:ext>
                </a:extLst>
              </p:cNvPr>
              <p:cNvSpPr txBox="1"/>
              <p:nvPr/>
            </p:nvSpPr>
            <p:spPr>
              <a:xfrm>
                <a:off x="53480" y="5261771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C6BC7-475A-4EF8-B470-8AD11F93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" y="5261771"/>
                <a:ext cx="13527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/>
              <p:nvPr/>
            </p:nvSpPr>
            <p:spPr>
              <a:xfrm>
                <a:off x="6513285" y="3565214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146FA0-CC2C-4C46-95C7-BB53650A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5" y="3565214"/>
                <a:ext cx="1352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EC44-FEA0-4440-8DE4-4EB32A99EF6B}"/>
                  </a:ext>
                </a:extLst>
              </p:cNvPr>
              <p:cNvSpPr txBox="1"/>
              <p:nvPr/>
            </p:nvSpPr>
            <p:spPr>
              <a:xfrm>
                <a:off x="6346069" y="5087690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EC44-FEA0-4440-8DE4-4EB32A99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69" y="5087690"/>
                <a:ext cx="1352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B869AA-0923-4EDB-806E-C01751CEEB47}"/>
                  </a:ext>
                </a:extLst>
              </p:cNvPr>
              <p:cNvSpPr txBox="1"/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B869AA-0923-4EDB-806E-C01751CE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8153C1F-9C07-4DC0-BEB4-867EA1E42B2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406205" y="4695743"/>
            <a:ext cx="3719471" cy="750694"/>
          </a:xfrm>
          <a:prstGeom prst="bentConnector3">
            <a:avLst>
              <a:gd name="adj1" fmla="val 83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1B121F-A9B1-4B9B-9DA4-2BD2FF55FF5E}"/>
                  </a:ext>
                </a:extLst>
              </p:cNvPr>
              <p:cNvSpPr/>
              <p:nvPr/>
            </p:nvSpPr>
            <p:spPr>
              <a:xfrm>
                <a:off x="4355884" y="5092234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1B121F-A9B1-4B9B-9DA4-2BD2FF55F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884" y="5092234"/>
                <a:ext cx="370163" cy="302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EAC0E9-DD39-44C6-85C6-DAA002CE8C30}"/>
              </a:ext>
            </a:extLst>
          </p:cNvPr>
          <p:cNvCxnSpPr>
            <a:cxnSpLocks/>
            <a:stCxn id="15" idx="0"/>
            <a:endCxn id="54" idx="4"/>
          </p:cNvCxnSpPr>
          <p:nvPr/>
        </p:nvCxnSpPr>
        <p:spPr>
          <a:xfrm flipV="1">
            <a:off x="2560741" y="3931267"/>
            <a:ext cx="34067" cy="205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A1C4A2-DA71-4C6B-8BE9-C92A8FB98066}"/>
                  </a:ext>
                </a:extLst>
              </p:cNvPr>
              <p:cNvSpPr/>
              <p:nvPr/>
            </p:nvSpPr>
            <p:spPr>
              <a:xfrm>
                <a:off x="2362024" y="5057719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A1C4A2-DA71-4C6B-8BE9-C92A8FB98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4" y="5057719"/>
                <a:ext cx="370163" cy="302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39AE297-AEBF-4421-B06F-B142A4693D6D}"/>
              </a:ext>
            </a:extLst>
          </p:cNvPr>
          <p:cNvCxnSpPr>
            <a:cxnSpLocks/>
          </p:cNvCxnSpPr>
          <p:nvPr/>
        </p:nvCxnSpPr>
        <p:spPr>
          <a:xfrm flipV="1">
            <a:off x="2301729" y="4678959"/>
            <a:ext cx="1450147" cy="761282"/>
          </a:xfrm>
          <a:prstGeom prst="bentConnector3">
            <a:avLst>
              <a:gd name="adj1" fmla="val 62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6D69475-3A67-435D-BF75-E1EAB13966A3}"/>
                  </a:ext>
                </a:extLst>
              </p:cNvPr>
              <p:cNvSpPr/>
              <p:nvPr/>
            </p:nvSpPr>
            <p:spPr>
              <a:xfrm>
                <a:off x="3026644" y="5069224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6D69475-3A67-435D-BF75-E1EAB1396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44" y="5069224"/>
                <a:ext cx="370163" cy="302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E6A3184-BBD3-407C-8742-264F53AC3F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89978" y="4220951"/>
            <a:ext cx="1524186" cy="947955"/>
          </a:xfrm>
          <a:prstGeom prst="bentConnector3">
            <a:avLst>
              <a:gd name="adj1" fmla="val 1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B76235-3216-4A6B-B4A1-FB8B2D04F33E}"/>
                  </a:ext>
                </a:extLst>
              </p:cNvPr>
              <p:cNvSpPr/>
              <p:nvPr/>
            </p:nvSpPr>
            <p:spPr>
              <a:xfrm>
                <a:off x="3640930" y="5080729"/>
                <a:ext cx="601362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B76235-3216-4A6B-B4A1-FB8B2D04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30" y="5080729"/>
                <a:ext cx="601362" cy="302004"/>
              </a:xfrm>
              <a:prstGeom prst="rect">
                <a:avLst/>
              </a:prstGeom>
              <a:blipFill>
                <a:blip r:embed="rId11"/>
                <a:stretch>
                  <a:fillRect l="-13131" r="-5051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75E93F9-C93B-44A2-9C5A-D6E15B369A7C}"/>
                  </a:ext>
                </a:extLst>
              </p:cNvPr>
              <p:cNvSpPr/>
              <p:nvPr/>
            </p:nvSpPr>
            <p:spPr>
              <a:xfrm>
                <a:off x="2432808" y="3607267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75E93F9-C93B-44A2-9C5A-D6E15B369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8" y="3607267"/>
                <a:ext cx="324000" cy="324000"/>
              </a:xfrm>
              <a:prstGeom prst="ellipse">
                <a:avLst/>
              </a:prstGeom>
              <a:blipFill>
                <a:blip r:embed="rId12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1CA9C174-552A-43F1-B0D3-2B1646D87C95}"/>
                  </a:ext>
                </a:extLst>
              </p:cNvPr>
              <p:cNvSpPr/>
              <p:nvPr/>
            </p:nvSpPr>
            <p:spPr>
              <a:xfrm>
                <a:off x="3804793" y="4533237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1CA9C174-552A-43F1-B0D3-2B1646D8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93" y="4533237"/>
                <a:ext cx="324000" cy="324000"/>
              </a:xfrm>
              <a:prstGeom prst="ellipse">
                <a:avLst/>
              </a:prstGeom>
              <a:blipFill>
                <a:blip r:embed="rId13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2C02E66-86C4-47EB-B994-5CB75FBA7CB3}"/>
                  </a:ext>
                </a:extLst>
              </p:cNvPr>
              <p:cNvSpPr/>
              <p:nvPr/>
            </p:nvSpPr>
            <p:spPr>
              <a:xfrm>
                <a:off x="3764049" y="3600446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2C02E66-86C4-47EB-B994-5CB75FBA7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49" y="3600446"/>
                <a:ext cx="324000" cy="324000"/>
              </a:xfrm>
              <a:prstGeom prst="ellipse">
                <a:avLst/>
              </a:prstGeom>
              <a:blipFill>
                <a:blip r:embed="rId14"/>
                <a:stretch>
                  <a:fillRect l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D7258E9-7840-4447-A5D1-9BE1FC644BC5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5037550" y="3963837"/>
            <a:ext cx="1522476" cy="1094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69A07A-5315-4AEE-9666-4F2CAC53DBEA}"/>
              </a:ext>
            </a:extLst>
          </p:cNvPr>
          <p:cNvSpPr/>
          <p:nvPr/>
        </p:nvSpPr>
        <p:spPr>
          <a:xfrm>
            <a:off x="4295209" y="3607267"/>
            <a:ext cx="3570801" cy="1920971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E4AC2EE-93FE-405E-B5C5-B8B0ED3F54E0}"/>
                  </a:ext>
                </a:extLst>
              </p:cNvPr>
              <p:cNvSpPr/>
              <p:nvPr/>
            </p:nvSpPr>
            <p:spPr>
              <a:xfrm>
                <a:off x="5121798" y="4524400"/>
                <a:ext cx="32400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E4AC2EE-93FE-405E-B5C5-B8B0ED3F5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98" y="4524400"/>
                <a:ext cx="324000" cy="324000"/>
              </a:xfrm>
              <a:prstGeom prst="ellipse">
                <a:avLst/>
              </a:prstGeom>
              <a:blipFill>
                <a:blip r:embed="rId15"/>
                <a:stretch>
                  <a:fillRect l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2736569-A891-4060-AA45-44B1D9DD93CA}"/>
                  </a:ext>
                </a:extLst>
              </p:cNvPr>
              <p:cNvSpPr/>
              <p:nvPr/>
            </p:nvSpPr>
            <p:spPr>
              <a:xfrm>
                <a:off x="4972870" y="3970722"/>
                <a:ext cx="623930" cy="324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2736569-A891-4060-AA45-44B1D9DD9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70" y="3970722"/>
                <a:ext cx="623930" cy="324000"/>
              </a:xfrm>
              <a:prstGeom prst="ellipse">
                <a:avLst/>
              </a:prstGeom>
              <a:blipFill>
                <a:blip r:embed="rId16"/>
                <a:stretch>
                  <a:fillRect l="-10784" r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1924CE-72F9-4289-8E18-46B4E1A4C46C}"/>
                  </a:ext>
                </a:extLst>
              </p:cNvPr>
              <p:cNvSpPr txBox="1"/>
              <p:nvPr/>
            </p:nvSpPr>
            <p:spPr>
              <a:xfrm>
                <a:off x="5798788" y="2559579"/>
                <a:ext cx="3163992" cy="794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𝑳𝑻𝑴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ko-KR" sz="1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𝑶𝒖𝒕𝒑𝒖𝒕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𝑺𝑻𝑴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1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1924CE-72F9-4289-8E18-46B4E1A4C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88" y="2559579"/>
                <a:ext cx="3163992" cy="7940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0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Gated Recurrent Unit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GRU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의 기본적인 구조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10006-2991-4FDF-BF68-523B17291CA6}"/>
              </a:ext>
            </a:extLst>
          </p:cNvPr>
          <p:cNvSpPr txBox="1"/>
          <p:nvPr/>
        </p:nvSpPr>
        <p:spPr>
          <a:xfrm>
            <a:off x="295418" y="1332250"/>
            <a:ext cx="7372120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Reset Gate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Reset factor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현재 메모리와 들어온 정보를 기반으로 어떤 정보를 메모리에서 지울지 결정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들어온 정보와 결합하여 임시 메모리를 만든다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AE7CF-A94F-4CEC-A7CD-8143A5C2AB6D}"/>
                  </a:ext>
                </a:extLst>
              </p:cNvPr>
              <p:cNvSpPr txBox="1"/>
              <p:nvPr/>
            </p:nvSpPr>
            <p:spPr>
              <a:xfrm>
                <a:off x="1491940" y="2878175"/>
                <a:ext cx="6182686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𝑹𝒆𝒔𝒆𝒕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AE7CF-A94F-4CEC-A7CD-8143A5C2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0" y="2878175"/>
                <a:ext cx="6182686" cy="335476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8206B9-F74C-4771-BAD2-1E7FEF328604}"/>
              </a:ext>
            </a:extLst>
          </p:cNvPr>
          <p:cNvSpPr/>
          <p:nvPr/>
        </p:nvSpPr>
        <p:spPr>
          <a:xfrm>
            <a:off x="1996580" y="3382345"/>
            <a:ext cx="4840447" cy="24228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10514D-8617-499A-A1E1-20C659F63AC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489102" y="3707461"/>
            <a:ext cx="5895533" cy="4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D63339-EDF0-4CA2-9F9C-CA131EF3FB60}"/>
                  </a:ext>
                </a:extLst>
              </p:cNvPr>
              <p:cNvSpPr txBox="1"/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D63339-EDF0-4CA2-9F9C-CA131EF3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7" y="3522795"/>
                <a:ext cx="13527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19AB8E-8E4A-4534-AB69-233338554E47}"/>
                  </a:ext>
                </a:extLst>
              </p:cNvPr>
              <p:cNvSpPr txBox="1"/>
              <p:nvPr/>
            </p:nvSpPr>
            <p:spPr>
              <a:xfrm>
                <a:off x="7384635" y="3565214"/>
                <a:ext cx="634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19AB8E-8E4A-4534-AB69-23333855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35" y="3565214"/>
                <a:ext cx="6341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DBE09-2E25-474B-9693-53A2B6DD72AC}"/>
                  </a:ext>
                </a:extLst>
              </p:cNvPr>
              <p:cNvSpPr txBox="1"/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DBE09-2E25-474B-9693-53A2B6DD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46" y="5988052"/>
                <a:ext cx="4655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335A9DC-C72F-4A69-B642-04993EF3BE9F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1824572" y="4443631"/>
            <a:ext cx="2280591" cy="808253"/>
          </a:xfrm>
          <a:prstGeom prst="bentConnector3">
            <a:avLst>
              <a:gd name="adj1" fmla="val 99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7FAD169-86AC-4023-8480-DD6791E8C228}"/>
                  </a:ext>
                </a:extLst>
              </p:cNvPr>
              <p:cNvSpPr/>
              <p:nvPr/>
            </p:nvSpPr>
            <p:spPr>
              <a:xfrm>
                <a:off x="4010685" y="3566890"/>
                <a:ext cx="623930" cy="324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7FAD169-86AC-4023-8480-DD6791E8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685" y="3566890"/>
                <a:ext cx="623930" cy="324000"/>
              </a:xfrm>
              <a:prstGeom prst="ellipse">
                <a:avLst/>
              </a:prstGeom>
              <a:blipFill>
                <a:blip r:embed="rId7"/>
                <a:stretch>
                  <a:fillRect l="-10784" r="-3922"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6A12DA6-BD8F-4822-B446-4A905A990F50}"/>
                  </a:ext>
                </a:extLst>
              </p:cNvPr>
              <p:cNvSpPr/>
              <p:nvPr/>
            </p:nvSpPr>
            <p:spPr>
              <a:xfrm>
                <a:off x="3083478" y="3606422"/>
                <a:ext cx="370163" cy="302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6A12DA6-BD8F-4822-B446-4A905A990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78" y="3606422"/>
                <a:ext cx="370163" cy="302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6B5B179-ED85-4FC7-8A76-7AFF4778D1FA}"/>
              </a:ext>
            </a:extLst>
          </p:cNvPr>
          <p:cNvCxnSpPr>
            <a:cxnSpLocks/>
            <a:stCxn id="14" idx="2"/>
            <a:endCxn id="50" idx="2"/>
          </p:cNvCxnSpPr>
          <p:nvPr/>
        </p:nvCxnSpPr>
        <p:spPr>
          <a:xfrm rot="5400000" flipH="1" flipV="1">
            <a:off x="2330093" y="2211536"/>
            <a:ext cx="163237" cy="3197945"/>
          </a:xfrm>
          <a:prstGeom prst="bentConnector4">
            <a:avLst>
              <a:gd name="adj1" fmla="val -140042"/>
              <a:gd name="adj2" fmla="val 8995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A7D6219-69EF-4A5E-8800-083A2A80B641}"/>
              </a:ext>
            </a:extLst>
          </p:cNvPr>
          <p:cNvCxnSpPr>
            <a:cxnSpLocks/>
            <a:stCxn id="20" idx="3"/>
            <a:endCxn id="50" idx="4"/>
          </p:cNvCxnSpPr>
          <p:nvPr/>
        </p:nvCxnSpPr>
        <p:spPr>
          <a:xfrm flipV="1">
            <a:off x="2793535" y="3890890"/>
            <a:ext cx="1529115" cy="228182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030976-68C2-4CF3-AC3C-357ECD73EE22}"/>
              </a:ext>
            </a:extLst>
          </p:cNvPr>
          <p:cNvSpPr/>
          <p:nvPr/>
        </p:nvSpPr>
        <p:spPr>
          <a:xfrm>
            <a:off x="493891" y="3522794"/>
            <a:ext cx="4640171" cy="744930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2E8288B-EFF0-43DB-B5E3-D7646E7FD529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2479539" y="2225327"/>
            <a:ext cx="1108787" cy="444238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E75EF95-801B-40C7-842A-F99833961D2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793535" y="5000913"/>
            <a:ext cx="2437960" cy="117180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4D470ED-9396-4C72-AEB2-017F28AE9847}"/>
                  </a:ext>
                </a:extLst>
              </p:cNvPr>
              <p:cNvSpPr/>
              <p:nvPr/>
            </p:nvSpPr>
            <p:spPr>
              <a:xfrm>
                <a:off x="5070044" y="4842369"/>
                <a:ext cx="370163" cy="3020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4D470ED-9396-4C72-AEB2-017F28AE9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044" y="4842369"/>
                <a:ext cx="370163" cy="302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7ED3689-8BA4-4E93-9DE1-54FE4CE5ECF2}"/>
              </a:ext>
            </a:extLst>
          </p:cNvPr>
          <p:cNvCxnSpPr>
            <a:cxnSpLocks/>
            <a:stCxn id="93" idx="3"/>
            <a:endCxn id="98" idx="2"/>
          </p:cNvCxnSpPr>
          <p:nvPr/>
        </p:nvCxnSpPr>
        <p:spPr>
          <a:xfrm flipV="1">
            <a:off x="5440207" y="3901168"/>
            <a:ext cx="193168" cy="10922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F6193BF-C3D4-4204-913E-900CD5B60B84}"/>
                  </a:ext>
                </a:extLst>
              </p:cNvPr>
              <p:cNvSpPr/>
              <p:nvPr/>
            </p:nvSpPr>
            <p:spPr>
              <a:xfrm>
                <a:off x="5448293" y="3599164"/>
                <a:ext cx="370163" cy="3020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F6193BF-C3D4-4204-913E-900CD5B60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293" y="3599164"/>
                <a:ext cx="370163" cy="302004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9A12D618-4314-4DC6-B957-B20D99CA4C13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363554" y="1341312"/>
            <a:ext cx="491903" cy="5593531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66F69DA-E7E3-4831-B7FD-7AD4C9F5ED32}"/>
                  </a:ext>
                </a:extLst>
              </p:cNvPr>
              <p:cNvSpPr/>
              <p:nvPr/>
            </p:nvSpPr>
            <p:spPr>
              <a:xfrm>
                <a:off x="5995327" y="4233028"/>
                <a:ext cx="821888" cy="3020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66F69DA-E7E3-4831-B7FD-7AD4C9F5E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327" y="4233028"/>
                <a:ext cx="821888" cy="302004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2B92BF8-89AB-4E04-8E39-EB351C96A684}"/>
              </a:ext>
            </a:extLst>
          </p:cNvPr>
          <p:cNvCxnSpPr/>
          <p:nvPr/>
        </p:nvCxnSpPr>
        <p:spPr>
          <a:xfrm flipV="1">
            <a:off x="6406271" y="3749880"/>
            <a:ext cx="0" cy="48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C7363D32AED841922872DC7B14D6B5" ma:contentTypeVersion="2" ma:contentTypeDescription="새 문서를 만듭니다." ma:contentTypeScope="" ma:versionID="1fb2c014f52f953255d37e125c7d80de">
  <xsd:schema xmlns:xsd="http://www.w3.org/2001/XMLSchema" xmlns:xs="http://www.w3.org/2001/XMLSchema" xmlns:p="http://schemas.microsoft.com/office/2006/metadata/properties" xmlns:ns3="7e911382-0fe7-4b42-b60f-8f62ce1e92bb" targetNamespace="http://schemas.microsoft.com/office/2006/metadata/properties" ma:root="true" ma:fieldsID="c11ed5114e86517bcc3794aa7dd35b60" ns3:_="">
    <xsd:import namespace="7e911382-0fe7-4b42-b60f-8f62ce1e92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11382-0fe7-4b42-b60f-8f62ce1e9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EC9F74-CC0E-4FDA-BBB7-2218A7B0CDCC}">
  <ds:schemaRefs>
    <ds:schemaRef ds:uri="http://www.w3.org/XML/1998/namespace"/>
    <ds:schemaRef ds:uri="http://schemas.microsoft.com/office/2006/metadata/properties"/>
    <ds:schemaRef ds:uri="http://purl.org/dc/elements/1.1/"/>
    <ds:schemaRef ds:uri="7e911382-0fe7-4b42-b60f-8f62ce1e92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4187E79-67C6-4E98-AB53-341A52734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11382-0fe7-4b42-b60f-8f62ce1e9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815F1A-8298-400C-9C5A-3087E34488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3780</TotalTime>
  <Words>570</Words>
  <Application>Microsoft Office PowerPoint</Application>
  <PresentationFormat>화면 슬라이드 쇼(4:3)</PresentationFormat>
  <Paragraphs>186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종국</dc:creator>
  <cp:lastModifiedBy>허종국[ 학부재학 / 산업경영공학부 ]</cp:lastModifiedBy>
  <cp:revision>31</cp:revision>
  <dcterms:created xsi:type="dcterms:W3CDTF">2020-04-27T07:52:41Z</dcterms:created>
  <dcterms:modified xsi:type="dcterms:W3CDTF">2020-07-06T12:18:44Z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0x01010053C7363D32AED841922872DC7B14D6B5</vt:lpwstr>
  </property>
</Properties>
</file>