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1"/>
  </p:notesMasterIdLst>
  <p:sldIdLst>
    <p:sldId id="256" r:id="rId5"/>
    <p:sldId id="257" r:id="rId6"/>
    <p:sldId id="273" r:id="rId7"/>
    <p:sldId id="274" r:id="rId8"/>
    <p:sldId id="276" r:id="rId9"/>
    <p:sldId id="258" r:id="rId10"/>
    <p:sldId id="277" r:id="rId11"/>
    <p:sldId id="278" r:id="rId12"/>
    <p:sldId id="279" r:id="rId13"/>
    <p:sldId id="281" r:id="rId14"/>
    <p:sldId id="284" r:id="rId15"/>
    <p:sldId id="283" r:id="rId16"/>
    <p:sldId id="285" r:id="rId17"/>
    <p:sldId id="286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8E7B"/>
    <a:srgbClr val="ED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85323-AB1C-4283-BBDB-3AE9BEEDF579}" v="882" dt="2020-08-19T07:23:15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C834-92E7-4D32-8823-7B415B6338AF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C59B-7B8E-43DD-80C7-C9BE0F675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9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6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2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0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1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구조와 활용 분야를 간략히 설명한다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경우 </a:t>
            </a:r>
            <a:r>
              <a:rPr lang="en-US" altLang="ko-KR" b="1" baseline="0" dirty="0"/>
              <a:t>Sequence </a:t>
            </a:r>
            <a:r>
              <a:rPr lang="ko-KR" altLang="en-US" b="1" baseline="0" dirty="0"/>
              <a:t>길이가 길어질 수록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학습이 잘 되지 않는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오차 역전파가 잘 이루어지지 않는 </a:t>
            </a:r>
            <a:r>
              <a:rPr lang="en-US" altLang="ko-KR" b="1" baseline="0" dirty="0"/>
              <a:t>vanishing gradient </a:t>
            </a:r>
            <a:r>
              <a:rPr lang="ko-KR" altLang="en-US" b="1" baseline="0" dirty="0"/>
              <a:t>문제를 수학적으로 증명</a:t>
            </a:r>
            <a:endParaRPr lang="en-US" altLang="ko-KR" b="1" baseline="0" dirty="0"/>
          </a:p>
          <a:p>
            <a:r>
              <a:rPr lang="en-US" altLang="ko-KR" b="1" baseline="0" dirty="0"/>
              <a:t>RNN </a:t>
            </a:r>
            <a:r>
              <a:rPr lang="ko-KR" altLang="en-US" b="1" baseline="0" dirty="0"/>
              <a:t>의 </a:t>
            </a:r>
            <a:r>
              <a:rPr lang="en-US" altLang="ko-KR" b="1" baseline="0" dirty="0"/>
              <a:t>Vanishing Gradient</a:t>
            </a:r>
            <a:r>
              <a:rPr lang="ko-KR" altLang="en-US" b="1" baseline="0" dirty="0"/>
              <a:t>를 해결하기 위한 문제로 </a:t>
            </a:r>
            <a:r>
              <a:rPr lang="en-US" altLang="ko-KR" b="1" baseline="0" dirty="0"/>
              <a:t>LSTM </a:t>
            </a:r>
            <a:r>
              <a:rPr lang="ko-KR" altLang="en-US" b="1" baseline="0" dirty="0"/>
              <a:t>구조 소개</a:t>
            </a:r>
            <a:endParaRPr lang="en-US" altLang="ko-KR" b="1" baseline="0" dirty="0"/>
          </a:p>
          <a:p>
            <a:r>
              <a:rPr lang="en-US" altLang="ko-KR" b="1" baseline="0" dirty="0"/>
              <a:t>LSTM </a:t>
            </a:r>
            <a:r>
              <a:rPr lang="ko-KR" altLang="en-US" b="1" baseline="0" dirty="0"/>
              <a:t>보다 더욱 더 </a:t>
            </a:r>
            <a:r>
              <a:rPr lang="en-US" altLang="ko-KR" b="1" baseline="0" dirty="0"/>
              <a:t>compact</a:t>
            </a:r>
            <a:r>
              <a:rPr lang="ko-KR" altLang="en-US" b="1" baseline="0" dirty="0"/>
              <a:t>한 구조인 </a:t>
            </a:r>
            <a:r>
              <a:rPr lang="en-US" altLang="ko-KR" b="1" baseline="0" dirty="0"/>
              <a:t>GRU </a:t>
            </a:r>
            <a:r>
              <a:rPr lang="ko-KR" altLang="en-US" b="1" baseline="0" dirty="0"/>
              <a:t>소개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0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8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0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2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7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6C3A-20C2-499E-9A98-70C3F2735DD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3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4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Machine Translation with</a:t>
            </a:r>
          </a:p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Attention Mechanism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Luong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Difference of Computation Path between two attention -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Bahdanau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F0A52-220C-4B8B-856C-423468719304}"/>
              </a:ext>
            </a:extLst>
          </p:cNvPr>
          <p:cNvGrpSpPr/>
          <p:nvPr/>
        </p:nvGrpSpPr>
        <p:grpSpPr>
          <a:xfrm>
            <a:off x="96141" y="4921944"/>
            <a:ext cx="469023" cy="512589"/>
            <a:chOff x="96141" y="4921944"/>
            <a:chExt cx="469023" cy="512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A707BD-3124-48AD-80AC-6EC9D32480F0}"/>
                    </a:ext>
                  </a:extLst>
                </p:cNvPr>
                <p:cNvSpPr txBox="1"/>
                <p:nvPr/>
              </p:nvSpPr>
              <p:spPr>
                <a:xfrm>
                  <a:off x="96141" y="4999824"/>
                  <a:ext cx="4690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A707BD-3124-48AD-80AC-6EC9D3248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1" y="4999824"/>
                  <a:ext cx="46902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873BFA9-F002-44E2-A9A9-A4A170A24F44}"/>
                </a:ext>
              </a:extLst>
            </p:cNvPr>
            <p:cNvSpPr/>
            <p:nvPr/>
          </p:nvSpPr>
          <p:spPr>
            <a:xfrm>
              <a:off x="96142" y="4921944"/>
              <a:ext cx="469022" cy="51258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669BAB-6B28-4F36-8087-A20425215A94}"/>
              </a:ext>
            </a:extLst>
          </p:cNvPr>
          <p:cNvGrpSpPr/>
          <p:nvPr/>
        </p:nvGrpSpPr>
        <p:grpSpPr>
          <a:xfrm>
            <a:off x="1238002" y="4921944"/>
            <a:ext cx="615864" cy="512589"/>
            <a:chOff x="5181462" y="2673693"/>
            <a:chExt cx="719466" cy="5125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8662DC-3C72-428F-8FDF-285B9FB10966}"/>
                </a:ext>
              </a:extLst>
            </p:cNvPr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BEE73-A1A4-4CEC-8F97-3B1CDBD337CE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BEE73-A1A4-4CEC-8F97-3B1CDBD3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C51AAE7-DA1D-40F2-AD4F-E047628FDC17}"/>
                  </a:ext>
                </a:extLst>
              </p:cNvPr>
              <p:cNvSpPr/>
              <p:nvPr/>
            </p:nvSpPr>
            <p:spPr>
              <a:xfrm>
                <a:off x="688948" y="3478132"/>
                <a:ext cx="622968" cy="6582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C51AAE7-DA1D-40F2-AD4F-E047628F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8" y="3478132"/>
                <a:ext cx="622968" cy="6582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22A605-2704-4946-A5A5-5352B6A867FA}"/>
              </a:ext>
            </a:extLst>
          </p:cNvPr>
          <p:cNvSpPr/>
          <p:nvPr/>
        </p:nvSpPr>
        <p:spPr>
          <a:xfrm>
            <a:off x="2894726" y="5438261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0E9A16-FEA4-4F37-8C30-15116E1DA6F4}"/>
              </a:ext>
            </a:extLst>
          </p:cNvPr>
          <p:cNvSpPr txBox="1"/>
          <p:nvPr/>
        </p:nvSpPr>
        <p:spPr>
          <a:xfrm>
            <a:off x="2891949" y="5990897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C75E77-B688-40D6-84E5-8D56E686F169}"/>
                  </a:ext>
                </a:extLst>
              </p:cNvPr>
              <p:cNvSpPr txBox="1"/>
              <p:nvPr/>
            </p:nvSpPr>
            <p:spPr>
              <a:xfrm>
                <a:off x="2891951" y="2135018"/>
                <a:ext cx="736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C75E77-B688-40D6-84E5-8D56E686F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51" y="2135018"/>
                <a:ext cx="7364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0651D1-8C10-46E4-BCBA-708118F9BBB4}"/>
              </a:ext>
            </a:extLst>
          </p:cNvPr>
          <p:cNvGrpSpPr/>
          <p:nvPr/>
        </p:nvGrpSpPr>
        <p:grpSpPr>
          <a:xfrm>
            <a:off x="2952233" y="3581873"/>
            <a:ext cx="615864" cy="512589"/>
            <a:chOff x="5181462" y="2673693"/>
            <a:chExt cx="719466" cy="512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03E84-3CFA-4E91-9F89-D90C1E85A77D}"/>
                </a:ext>
              </a:extLst>
            </p:cNvPr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59FDBAB-F6C2-435B-B23B-60B40A42BA26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59FDBAB-F6C2-435B-B23B-60B40A42B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90A677-A461-46B2-B817-760E3B383E89}"/>
              </a:ext>
            </a:extLst>
          </p:cNvPr>
          <p:cNvCxnSpPr>
            <a:stCxn id="50" idx="0"/>
            <a:endCxn id="54" idx="3"/>
          </p:cNvCxnSpPr>
          <p:nvPr/>
        </p:nvCxnSpPr>
        <p:spPr>
          <a:xfrm flipV="1">
            <a:off x="330653" y="4040011"/>
            <a:ext cx="449527" cy="8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F2FC994-CB52-4FFA-A009-A7407A6EFC14}"/>
              </a:ext>
            </a:extLst>
          </p:cNvPr>
          <p:cNvCxnSpPr>
            <a:cxnSpLocks/>
            <a:stCxn id="53" idx="0"/>
            <a:endCxn id="54" idx="5"/>
          </p:cNvCxnSpPr>
          <p:nvPr/>
        </p:nvCxnSpPr>
        <p:spPr>
          <a:xfrm flipH="1" flipV="1">
            <a:off x="1220684" y="4040011"/>
            <a:ext cx="325251" cy="9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E7F3BF8-D48F-4D99-80DA-9844739E39BB}"/>
              </a:ext>
            </a:extLst>
          </p:cNvPr>
          <p:cNvCxnSpPr>
            <a:cxnSpLocks/>
            <a:stCxn id="54" idx="6"/>
            <a:endCxn id="68" idx="1"/>
          </p:cNvCxnSpPr>
          <p:nvPr/>
        </p:nvCxnSpPr>
        <p:spPr>
          <a:xfrm>
            <a:off x="1311916" y="3807273"/>
            <a:ext cx="1640318" cy="2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0577522-ED2E-4740-8551-A42C5093309C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853866" y="4111669"/>
            <a:ext cx="1233283" cy="1060318"/>
          </a:xfrm>
          <a:prstGeom prst="bentConnector3">
            <a:avLst>
              <a:gd name="adj1" fmla="val 100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156F2C-85BA-4226-8FDE-BF6BDA6A7B79}"/>
              </a:ext>
            </a:extLst>
          </p:cNvPr>
          <p:cNvCxnSpPr>
            <a:stCxn id="60" idx="0"/>
            <a:endCxn id="67" idx="2"/>
          </p:cNvCxnSpPr>
          <p:nvPr/>
        </p:nvCxnSpPr>
        <p:spPr>
          <a:xfrm flipH="1" flipV="1">
            <a:off x="3260164" y="4094462"/>
            <a:ext cx="2776" cy="134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9E4520-EDA4-4257-B276-1FB324D5CD84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3260164" y="2504350"/>
            <a:ext cx="2" cy="107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A77ADB6-5346-4166-A90F-9C4070AE3F40}"/>
                  </a:ext>
                </a:extLst>
              </p:cNvPr>
              <p:cNvSpPr/>
              <p:nvPr/>
            </p:nvSpPr>
            <p:spPr>
              <a:xfrm>
                <a:off x="4140232" y="4136414"/>
                <a:ext cx="3635415" cy="1346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𝑭𝑪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A77ADB6-5346-4166-A90F-9C4070AE3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32" y="4136414"/>
                <a:ext cx="3635415" cy="1346266"/>
              </a:xfrm>
              <a:prstGeom prst="rect">
                <a:avLst/>
              </a:prstGeom>
              <a:blipFill>
                <a:blip r:embed="rId8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0D065D-6FC7-42AB-A12C-6F895E1A6FF0}"/>
                  </a:ext>
                </a:extLst>
              </p:cNvPr>
              <p:cNvSpPr txBox="1"/>
              <p:nvPr/>
            </p:nvSpPr>
            <p:spPr>
              <a:xfrm>
                <a:off x="4112293" y="3619850"/>
                <a:ext cx="4584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𝑫𝒆𝒄𝒐𝒅𝒆𝒓𝑮𝑹𝑼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0D065D-6FC7-42AB-A12C-6F895E1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93" y="3619850"/>
                <a:ext cx="4584582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46012F-6909-4757-B46A-712217D3169F}"/>
                  </a:ext>
                </a:extLst>
              </p:cNvPr>
              <p:cNvSpPr txBox="1"/>
              <p:nvPr/>
            </p:nvSpPr>
            <p:spPr>
              <a:xfrm>
                <a:off x="3990885" y="3027137"/>
                <a:ext cx="4584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46012F-6909-4757-B46A-712217D3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85" y="3027137"/>
                <a:ext cx="458458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09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2" grpId="0"/>
      <p:bldP spid="32" grpId="0"/>
      <p:bldP spid="87" grpId="0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Luong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Difference of Computation Path between two attention - Luong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F0A52-220C-4B8B-856C-423468719304}"/>
              </a:ext>
            </a:extLst>
          </p:cNvPr>
          <p:cNvGrpSpPr/>
          <p:nvPr/>
        </p:nvGrpSpPr>
        <p:grpSpPr>
          <a:xfrm>
            <a:off x="96141" y="4921944"/>
            <a:ext cx="469023" cy="512589"/>
            <a:chOff x="96141" y="4921944"/>
            <a:chExt cx="469023" cy="512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A707BD-3124-48AD-80AC-6EC9D32480F0}"/>
                    </a:ext>
                  </a:extLst>
                </p:cNvPr>
                <p:cNvSpPr txBox="1"/>
                <p:nvPr/>
              </p:nvSpPr>
              <p:spPr>
                <a:xfrm>
                  <a:off x="96141" y="4999824"/>
                  <a:ext cx="4690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A707BD-3124-48AD-80AC-6EC9D3248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1" y="4999824"/>
                  <a:ext cx="46902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873BFA9-F002-44E2-A9A9-A4A170A24F44}"/>
                </a:ext>
              </a:extLst>
            </p:cNvPr>
            <p:cNvSpPr/>
            <p:nvPr/>
          </p:nvSpPr>
          <p:spPr>
            <a:xfrm>
              <a:off x="96142" y="4921944"/>
              <a:ext cx="469022" cy="51258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669BAB-6B28-4F36-8087-A20425215A94}"/>
              </a:ext>
            </a:extLst>
          </p:cNvPr>
          <p:cNvGrpSpPr/>
          <p:nvPr/>
        </p:nvGrpSpPr>
        <p:grpSpPr>
          <a:xfrm>
            <a:off x="1238002" y="4921944"/>
            <a:ext cx="615864" cy="512589"/>
            <a:chOff x="5181462" y="2673693"/>
            <a:chExt cx="719466" cy="5125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8662DC-3C72-428F-8FDF-285B9FB10966}"/>
                </a:ext>
              </a:extLst>
            </p:cNvPr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BEE73-A1A4-4CEC-8F97-3B1CDBD337CE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BEE73-A1A4-4CEC-8F97-3B1CDBD3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C51AAE7-DA1D-40F2-AD4F-E047628FDC17}"/>
                  </a:ext>
                </a:extLst>
              </p:cNvPr>
              <p:cNvSpPr/>
              <p:nvPr/>
            </p:nvSpPr>
            <p:spPr>
              <a:xfrm>
                <a:off x="19168" y="3509203"/>
                <a:ext cx="622968" cy="6582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C51AAE7-DA1D-40F2-AD4F-E047628F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" y="3509203"/>
                <a:ext cx="622968" cy="6582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22A605-2704-4946-A5A5-5352B6A867FA}"/>
              </a:ext>
            </a:extLst>
          </p:cNvPr>
          <p:cNvSpPr/>
          <p:nvPr/>
        </p:nvSpPr>
        <p:spPr>
          <a:xfrm>
            <a:off x="2894726" y="5438261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0E9A16-FEA4-4F37-8C30-15116E1DA6F4}"/>
              </a:ext>
            </a:extLst>
          </p:cNvPr>
          <p:cNvSpPr txBox="1"/>
          <p:nvPr/>
        </p:nvSpPr>
        <p:spPr>
          <a:xfrm>
            <a:off x="2891949" y="5990897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C75E77-B688-40D6-84E5-8D56E686F169}"/>
                  </a:ext>
                </a:extLst>
              </p:cNvPr>
              <p:cNvSpPr txBox="1"/>
              <p:nvPr/>
            </p:nvSpPr>
            <p:spPr>
              <a:xfrm>
                <a:off x="2891949" y="1653339"/>
                <a:ext cx="736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C75E77-B688-40D6-84E5-8D56E686F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49" y="1653339"/>
                <a:ext cx="7364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0651D1-8C10-46E4-BCBA-708118F9BBB4}"/>
              </a:ext>
            </a:extLst>
          </p:cNvPr>
          <p:cNvGrpSpPr/>
          <p:nvPr/>
        </p:nvGrpSpPr>
        <p:grpSpPr>
          <a:xfrm>
            <a:off x="2952233" y="3581873"/>
            <a:ext cx="615864" cy="512589"/>
            <a:chOff x="5181462" y="2673693"/>
            <a:chExt cx="719466" cy="512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03E84-3CFA-4E91-9F89-D90C1E85A77D}"/>
                </a:ext>
              </a:extLst>
            </p:cNvPr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59FDBAB-F6C2-435B-B23B-60B40A42BA26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59FDBAB-F6C2-435B-B23B-60B40A42B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90A677-A461-46B2-B817-760E3B383E89}"/>
              </a:ext>
            </a:extLst>
          </p:cNvPr>
          <p:cNvCxnSpPr>
            <a:cxnSpLocks/>
            <a:stCxn id="50" idx="0"/>
            <a:endCxn id="54" idx="4"/>
          </p:cNvCxnSpPr>
          <p:nvPr/>
        </p:nvCxnSpPr>
        <p:spPr>
          <a:xfrm flipH="1" flipV="1">
            <a:off x="330652" y="4167485"/>
            <a:ext cx="1" cy="75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E7F3BF8-D48F-4D99-80DA-9844739E39BB}"/>
              </a:ext>
            </a:extLst>
          </p:cNvPr>
          <p:cNvCxnSpPr>
            <a:cxnSpLocks/>
            <a:stCxn id="68" idx="1"/>
            <a:endCxn id="54" idx="6"/>
          </p:cNvCxnSpPr>
          <p:nvPr/>
        </p:nvCxnSpPr>
        <p:spPr>
          <a:xfrm flipH="1">
            <a:off x="642136" y="3831916"/>
            <a:ext cx="2310098" cy="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0577522-ED2E-4740-8551-A42C5093309C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853866" y="4111669"/>
            <a:ext cx="1233283" cy="1060318"/>
          </a:xfrm>
          <a:prstGeom prst="bentConnector3">
            <a:avLst>
              <a:gd name="adj1" fmla="val 100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156F2C-85BA-4226-8FDE-BF6BDA6A7B79}"/>
              </a:ext>
            </a:extLst>
          </p:cNvPr>
          <p:cNvCxnSpPr>
            <a:stCxn id="60" idx="0"/>
            <a:endCxn id="67" idx="2"/>
          </p:cNvCxnSpPr>
          <p:nvPr/>
        </p:nvCxnSpPr>
        <p:spPr>
          <a:xfrm flipH="1" flipV="1">
            <a:off x="3260164" y="4094462"/>
            <a:ext cx="2776" cy="134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4C48C2-AA6E-4CA8-A962-46F8D92D5E10}"/>
              </a:ext>
            </a:extLst>
          </p:cNvPr>
          <p:cNvGrpSpPr/>
          <p:nvPr/>
        </p:nvGrpSpPr>
        <p:grpSpPr>
          <a:xfrm>
            <a:off x="3883696" y="5434532"/>
            <a:ext cx="615864" cy="417753"/>
            <a:chOff x="3856028" y="4839291"/>
            <a:chExt cx="615864" cy="51258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89E94E-1F63-4B10-9595-BE5CE1D218AD}"/>
                </a:ext>
              </a:extLst>
            </p:cNvPr>
            <p:cNvSpPr/>
            <p:nvPr/>
          </p:nvSpPr>
          <p:spPr>
            <a:xfrm>
              <a:off x="3856028" y="4839291"/>
              <a:ext cx="615862" cy="51258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F5B7AD5-CAEA-4046-9896-1C1AC8972444}"/>
                    </a:ext>
                  </a:extLst>
                </p:cNvPr>
                <p:cNvSpPr txBox="1"/>
                <p:nvPr/>
              </p:nvSpPr>
              <p:spPr>
                <a:xfrm>
                  <a:off x="3856029" y="4904668"/>
                  <a:ext cx="6158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F5B7AD5-CAEA-4046-9896-1C1AC8972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29" y="4904668"/>
                  <a:ext cx="61586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1B159A-0D4A-479F-A62A-88C43045C084}"/>
              </a:ext>
            </a:extLst>
          </p:cNvPr>
          <p:cNvGrpSpPr/>
          <p:nvPr/>
        </p:nvGrpSpPr>
        <p:grpSpPr>
          <a:xfrm>
            <a:off x="2952231" y="2533391"/>
            <a:ext cx="615864" cy="422614"/>
            <a:chOff x="3856028" y="4839291"/>
            <a:chExt cx="615864" cy="51855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5CC3EEB-0134-4A00-AE63-06A22E823A55}"/>
                </a:ext>
              </a:extLst>
            </p:cNvPr>
            <p:cNvSpPr/>
            <p:nvPr/>
          </p:nvSpPr>
          <p:spPr>
            <a:xfrm>
              <a:off x="3856028" y="4839291"/>
              <a:ext cx="615862" cy="51258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E298DD-E22E-4D10-968A-36E6001E0044}"/>
                    </a:ext>
                  </a:extLst>
                </p:cNvPr>
                <p:cNvSpPr txBox="1"/>
                <p:nvPr/>
              </p:nvSpPr>
              <p:spPr>
                <a:xfrm>
                  <a:off x="3856029" y="4904668"/>
                  <a:ext cx="615863" cy="4531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E298DD-E22E-4D10-968A-36E6001E0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29" y="4904668"/>
                  <a:ext cx="615863" cy="453176"/>
                </a:xfrm>
                <a:prstGeom prst="rect">
                  <a:avLst/>
                </a:prstGeom>
                <a:blipFill>
                  <a:blip r:embed="rId9"/>
                  <a:stretch>
                    <a:fillRect r="-7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8A640A-B338-4A6D-80AC-2DEE19686DCC}"/>
              </a:ext>
            </a:extLst>
          </p:cNvPr>
          <p:cNvCxnSpPr>
            <a:stCxn id="30" idx="0"/>
          </p:cNvCxnSpPr>
          <p:nvPr/>
        </p:nvCxnSpPr>
        <p:spPr>
          <a:xfrm rot="16200000" flipV="1">
            <a:off x="3391810" y="4634714"/>
            <a:ext cx="668171" cy="931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709784-D6C0-4148-BB39-EEE6B4935E49}"/>
              </a:ext>
            </a:extLst>
          </p:cNvPr>
          <p:cNvCxnSpPr>
            <a:cxnSpLocks/>
            <a:stCxn id="67" idx="0"/>
            <a:endCxn id="35" idx="2"/>
          </p:cNvCxnSpPr>
          <p:nvPr/>
        </p:nvCxnSpPr>
        <p:spPr>
          <a:xfrm flipV="1">
            <a:off x="3260164" y="2956005"/>
            <a:ext cx="0" cy="62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479E67-8AE4-44B0-816E-226928179600}"/>
              </a:ext>
            </a:extLst>
          </p:cNvPr>
          <p:cNvCxnSpPr>
            <a:cxnSpLocks/>
            <a:stCxn id="33" idx="0"/>
            <a:endCxn id="62" idx="2"/>
          </p:cNvCxnSpPr>
          <p:nvPr/>
        </p:nvCxnSpPr>
        <p:spPr>
          <a:xfrm flipV="1">
            <a:off x="3260162" y="2022671"/>
            <a:ext cx="2" cy="51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F1C17682-D064-4692-8851-F484937947C3}"/>
              </a:ext>
            </a:extLst>
          </p:cNvPr>
          <p:cNvCxnSpPr>
            <a:stCxn id="54" idx="0"/>
            <a:endCxn id="35" idx="1"/>
          </p:cNvCxnSpPr>
          <p:nvPr/>
        </p:nvCxnSpPr>
        <p:spPr>
          <a:xfrm rot="5400000" flipH="1" flipV="1">
            <a:off x="1272510" y="1829481"/>
            <a:ext cx="737864" cy="2621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F24F30-5722-4A12-B137-4594B23B8DC3}"/>
                  </a:ext>
                </a:extLst>
              </p:cNvPr>
              <p:cNvSpPr txBox="1"/>
              <p:nvPr/>
            </p:nvSpPr>
            <p:spPr>
              <a:xfrm>
                <a:off x="4191627" y="3158783"/>
                <a:ext cx="4706224" cy="134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𝑺𝒄𝒐𝒓𝒆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F24F30-5722-4A12-B137-4594B23B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627" y="3158783"/>
                <a:ext cx="4706224" cy="1346266"/>
              </a:xfrm>
              <a:prstGeom prst="rect">
                <a:avLst/>
              </a:prstGeom>
              <a:blipFill>
                <a:blip r:embed="rId10"/>
                <a:stretch>
                  <a:fillRect b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867A22-04FF-4E3C-B3C5-96225B535366}"/>
                  </a:ext>
                </a:extLst>
              </p:cNvPr>
              <p:cNvSpPr txBox="1"/>
              <p:nvPr/>
            </p:nvSpPr>
            <p:spPr>
              <a:xfrm>
                <a:off x="4456544" y="4892955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𝑫𝒆𝒄𝒐𝒅𝒆𝒓𝑮𝑹𝑼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867A22-04FF-4E3C-B3C5-96225B535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44" y="4892955"/>
                <a:ext cx="470622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A30574-976A-4679-A8F4-530D3E87754B}"/>
                  </a:ext>
                </a:extLst>
              </p:cNvPr>
              <p:cNvSpPr txBox="1"/>
              <p:nvPr/>
            </p:nvSpPr>
            <p:spPr>
              <a:xfrm>
                <a:off x="5526546" y="2671189"/>
                <a:ext cx="2450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A30574-976A-4679-A8F4-530D3E877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546" y="2671189"/>
                <a:ext cx="245076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607810E-C0C9-4A38-95BF-1C122B82AD16}"/>
                  </a:ext>
                </a:extLst>
              </p:cNvPr>
              <p:cNvSpPr txBox="1"/>
              <p:nvPr/>
            </p:nvSpPr>
            <p:spPr>
              <a:xfrm>
                <a:off x="4316136" y="1972289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607810E-C0C9-4A38-95BF-1C122B82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136" y="1972289"/>
                <a:ext cx="470622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CF28EA-5C3C-430C-9F64-052127796465}"/>
                  </a:ext>
                </a:extLst>
              </p:cNvPr>
              <p:cNvSpPr txBox="1"/>
              <p:nvPr/>
            </p:nvSpPr>
            <p:spPr>
              <a:xfrm>
                <a:off x="4437776" y="4887456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𝑫𝒆𝒄𝒐𝒅𝒆𝒓𝑮𝑹𝑼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CF28EA-5C3C-430C-9F64-05212779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76" y="4887456"/>
                <a:ext cx="470622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2A4DDDE-089B-47B3-9F20-8B7B62372CC0}"/>
              </a:ext>
            </a:extLst>
          </p:cNvPr>
          <p:cNvSpPr txBox="1"/>
          <p:nvPr/>
        </p:nvSpPr>
        <p:spPr>
          <a:xfrm>
            <a:off x="4768951" y="5702356"/>
            <a:ext cx="42534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Luong, M. T., Pham, H., &amp; Manning, C. D. (2015). Effective approaches to attention-based neural machine translation. </a:t>
            </a:r>
            <a:r>
              <a:rPr lang="en-US" altLang="ko-KR" sz="105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altLang="ko-KR" sz="1050" b="0" i="1" dirty="0">
                <a:solidFill>
                  <a:srgbClr val="222222"/>
                </a:solidFill>
                <a:effectLst/>
              </a:rPr>
              <a:t> preprint arXiv:1508.04025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altLang="ko-KR" sz="1050" dirty="0"/>
              <a:t>(2020.08.14 4220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483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2" grpId="0"/>
      <p:bldP spid="56" grpId="0"/>
      <p:bldP spid="57" grpId="0"/>
      <p:bldP spid="57" grpId="1"/>
      <p:bldP spid="58" grpId="0"/>
      <p:bldP spid="59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Luong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New Score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9C8DF-2B53-4C9E-AE72-41C14C572C43}"/>
              </a:ext>
            </a:extLst>
          </p:cNvPr>
          <p:cNvSpPr txBox="1"/>
          <p:nvPr/>
        </p:nvSpPr>
        <p:spPr>
          <a:xfrm>
            <a:off x="4768951" y="5702356"/>
            <a:ext cx="42534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Luong, M. T., Pham, H., &amp; Manning, C. D. (2015). Effective approaches to attention-based neural machine translation. </a:t>
            </a:r>
            <a:r>
              <a:rPr lang="en-US" altLang="ko-KR" sz="105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altLang="ko-KR" sz="1050" b="0" i="1" dirty="0">
                <a:solidFill>
                  <a:srgbClr val="222222"/>
                </a:solidFill>
                <a:effectLst/>
              </a:rPr>
              <a:t> preprint arXiv:1508.04025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altLang="ko-KR" sz="1050" dirty="0"/>
              <a:t>(2020.08.14 4220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93AE4-CBF8-4E53-B1E7-9ADA37D109E6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026461" cy="253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Content Based Score Function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Dot Product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Concatenation(</a:t>
                </a:r>
                <a:r>
                  <a:rPr lang="en-US" altLang="ko-KR" sz="1400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Bahdanau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𝒕𝒂𝒏𝒉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𝑭𝑪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General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Location Based Score Function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Location  :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93AE4-CBF8-4E53-B1E7-9ADA37D1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026461" cy="253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Luong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0B301-2897-4BA8-9F38-F1438F3BC4EE}"/>
              </a:ext>
            </a:extLst>
          </p:cNvPr>
          <p:cNvSpPr txBox="1"/>
          <p:nvPr/>
        </p:nvSpPr>
        <p:spPr>
          <a:xfrm>
            <a:off x="4768951" y="5702356"/>
            <a:ext cx="42534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Luong, M. T., Pham, H., &amp; Manning, C. D. (2015). Effective approaches to attention-based neural machine translation. </a:t>
            </a:r>
            <a:r>
              <a:rPr lang="en-US" altLang="ko-KR" sz="105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altLang="ko-KR" sz="1050" b="0" i="1" dirty="0">
                <a:solidFill>
                  <a:srgbClr val="222222"/>
                </a:solidFill>
                <a:effectLst/>
              </a:rPr>
              <a:t> preprint arXiv:1508.04025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altLang="ko-KR" sz="1050" dirty="0"/>
              <a:t>(2020.08.14 4220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033EE7-CB39-4DD0-92CC-9AC64F477CE0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026461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모든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encoder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output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을 보는 것이 아닌 특정 포지션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주변만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( 2D+1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개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)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보는 것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033EE7-CB39-4DD0-92CC-9AC64F47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026461" cy="69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FE77A4-A904-4D60-B96C-C54345D68C28}"/>
                  </a:ext>
                </a:extLst>
              </p:cNvPr>
              <p:cNvSpPr txBox="1"/>
              <p:nvPr/>
            </p:nvSpPr>
            <p:spPr>
              <a:xfrm>
                <a:off x="971025" y="2069568"/>
                <a:ext cx="6235117" cy="119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𝑺𝒄𝒐𝒓𝒆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FE77A4-A904-4D60-B96C-C54345D6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25" y="2069568"/>
                <a:ext cx="6235117" cy="1197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DC9A3-1EBA-44B4-B92A-971FFE43F04E}"/>
                  </a:ext>
                </a:extLst>
              </p:cNvPr>
              <p:cNvSpPr txBox="1"/>
              <p:nvPr/>
            </p:nvSpPr>
            <p:spPr>
              <a:xfrm>
                <a:off x="295417" y="3875512"/>
                <a:ext cx="8026461" cy="102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𝑨𝒍𝒊𝒈𝒏𝒎𝒆𝒏𝒕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𝑷𝒐𝒔𝒕𝒊𝒐𝒏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가지 방법으로 정의 할 수 있다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Monotonic Alignment(local –m)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Predictive Alignment(local-p)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𝑺𝒐𝒖𝒓𝒄𝒆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𝑺𝒊𝒈𝒎𝒐𝒊𝒅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𝒕𝒂𝒏𝒉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𝑭𝑪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DC9A3-1EBA-44B4-B92A-971FFE43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3875512"/>
                <a:ext cx="8026461" cy="1020792"/>
              </a:xfrm>
              <a:prstGeom prst="rect">
                <a:avLst/>
              </a:prstGeom>
              <a:blipFill>
                <a:blip r:embed="rId5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실험 사항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0027-B57E-4E56-B235-935021975B20}"/>
              </a:ext>
            </a:extLst>
          </p:cNvPr>
          <p:cNvSpPr txBox="1"/>
          <p:nvPr/>
        </p:nvSpPr>
        <p:spPr>
          <a:xfrm>
            <a:off x="213644" y="1291982"/>
            <a:ext cx="8026461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torchtext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multi30k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데이터셋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태스크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독일어 문장을 영어 문장으로 번역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 size : 64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EPOCH : 20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Learning rate : 0.005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Optimizer :: Adam</a:t>
            </a:r>
          </a:p>
        </p:txBody>
      </p:sp>
    </p:spTree>
    <p:extLst>
      <p:ext uri="{BB962C8B-B14F-4D97-AF65-F5344CB8AC3E}">
        <p14:creationId xmlns:p14="http://schemas.microsoft.com/office/powerpoint/2010/main" val="32600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37EBD-F268-4B31-A8A1-2924B7DD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8" y="1552238"/>
            <a:ext cx="8249458" cy="305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12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3.403 | Val   PPL :  30.060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 </a:t>
            </a:r>
            <a:r>
              <a:rPr lang="en-US" altLang="ko-KR" sz="1600" spc="-88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with attention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04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2.980 | Val   PPL :  19.694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612AA-9882-436D-88F9-36DF4486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441622"/>
            <a:ext cx="9144000" cy="33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Review of </a:t>
            </a:r>
            <a:r>
              <a:rPr lang="en-US" altLang="ko-KR" sz="2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2 </a:t>
            </a:r>
            <a:r>
              <a:rPr lang="en-US" altLang="ko-KR" sz="2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Model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Bahdanau</a:t>
            </a: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Attention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Luong Attention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636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Review of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2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Model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shape : (Source length, batch size, source vocab size)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독일어 문장을 순차적으로 인풋으로 받아 마지막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 state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context vector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산출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&lt;pad&gt;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영향을 미치지 않도록 제외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Encoder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4AB13B-3DB2-4DE3-8A35-BE59AFDC80FC}"/>
              </a:ext>
            </a:extLst>
          </p:cNvPr>
          <p:cNvSpPr/>
          <p:nvPr/>
        </p:nvSpPr>
        <p:spPr>
          <a:xfrm>
            <a:off x="643682" y="4693905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E0E2B5-ADAF-45FC-A28F-38834DA4D946}"/>
              </a:ext>
            </a:extLst>
          </p:cNvPr>
          <p:cNvSpPr/>
          <p:nvPr/>
        </p:nvSpPr>
        <p:spPr>
          <a:xfrm>
            <a:off x="1626592" y="4695171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0B7D9D-1E2F-47BB-9888-9FD40DF8F062}"/>
              </a:ext>
            </a:extLst>
          </p:cNvPr>
          <p:cNvSpPr/>
          <p:nvPr/>
        </p:nvSpPr>
        <p:spPr>
          <a:xfrm>
            <a:off x="2629075" y="4696437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DEC02-08B5-4BBF-8AD3-045A8E16608C}"/>
              </a:ext>
            </a:extLst>
          </p:cNvPr>
          <p:cNvSpPr/>
          <p:nvPr/>
        </p:nvSpPr>
        <p:spPr>
          <a:xfrm>
            <a:off x="3631557" y="4708586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59C25-1822-47F6-B54E-7BC3CB4F654D}"/>
              </a:ext>
            </a:extLst>
          </p:cNvPr>
          <p:cNvSpPr txBox="1"/>
          <p:nvPr/>
        </p:nvSpPr>
        <p:spPr>
          <a:xfrm>
            <a:off x="770417" y="5341084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C28AF-7B43-413F-93C9-D975ADD24915}"/>
              </a:ext>
            </a:extLst>
          </p:cNvPr>
          <p:cNvSpPr txBox="1"/>
          <p:nvPr/>
        </p:nvSpPr>
        <p:spPr>
          <a:xfrm>
            <a:off x="1533164" y="5341084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morgen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160DC-0983-4E4E-A165-CFB55D78529E}"/>
              </a:ext>
            </a:extLst>
          </p:cNvPr>
          <p:cNvSpPr txBox="1"/>
          <p:nvPr/>
        </p:nvSpPr>
        <p:spPr>
          <a:xfrm>
            <a:off x="2629075" y="5363548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guten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F01C1C-4850-4824-8267-C6301676E723}"/>
              </a:ext>
            </a:extLst>
          </p:cNvPr>
          <p:cNvSpPr txBox="1"/>
          <p:nvPr/>
        </p:nvSpPr>
        <p:spPr>
          <a:xfrm>
            <a:off x="3604339" y="5363548"/>
            <a:ext cx="7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E52FC-53A7-4593-85AF-7B51982AFF18}"/>
              </a:ext>
            </a:extLst>
          </p:cNvPr>
          <p:cNvSpPr/>
          <p:nvPr/>
        </p:nvSpPr>
        <p:spPr>
          <a:xfrm>
            <a:off x="643682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570065-EC5E-464E-8B03-B3B50B57B571}"/>
              </a:ext>
            </a:extLst>
          </p:cNvPr>
          <p:cNvSpPr/>
          <p:nvPr/>
        </p:nvSpPr>
        <p:spPr>
          <a:xfrm>
            <a:off x="1626592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68C6CB-4BE6-4BC8-9E24-B25D489401AD}"/>
              </a:ext>
            </a:extLst>
          </p:cNvPr>
          <p:cNvSpPr/>
          <p:nvPr/>
        </p:nvSpPr>
        <p:spPr>
          <a:xfrm>
            <a:off x="2629075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0CF1A5-AF2D-42DC-93B0-6B9474EAA6DA}"/>
              </a:ext>
            </a:extLst>
          </p:cNvPr>
          <p:cNvSpPr/>
          <p:nvPr/>
        </p:nvSpPr>
        <p:spPr>
          <a:xfrm>
            <a:off x="3631557" y="3292112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D74D05-0FA8-4E92-999B-D282CA6B290F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1011896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DC102E4-CB83-4EE6-9460-4202614D5321}"/>
              </a:ext>
            </a:extLst>
          </p:cNvPr>
          <p:cNvCxnSpPr/>
          <p:nvPr/>
        </p:nvCxnSpPr>
        <p:spPr>
          <a:xfrm flipV="1">
            <a:off x="2004593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08B1E7-8054-4F1D-8923-0EDA49698CA8}"/>
              </a:ext>
            </a:extLst>
          </p:cNvPr>
          <p:cNvCxnSpPr/>
          <p:nvPr/>
        </p:nvCxnSpPr>
        <p:spPr>
          <a:xfrm flipV="1">
            <a:off x="3016863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A05B94-DD62-4808-913C-3513514F7067}"/>
              </a:ext>
            </a:extLst>
          </p:cNvPr>
          <p:cNvCxnSpPr/>
          <p:nvPr/>
        </p:nvCxnSpPr>
        <p:spPr>
          <a:xfrm flipV="1">
            <a:off x="4029132" y="4156178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4BE9C2-C50C-4D04-8D0F-10487A2E09B2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1380111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A50963-FE9E-441F-AA7E-863D18BCEC8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2363021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7AC2D-03EF-4D19-B843-E12DCED013A3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65504" y="3713262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D8CA2-9DF3-4B0E-B85B-D55E628A1FF4}"/>
              </a:ext>
            </a:extLst>
          </p:cNvPr>
          <p:cNvSpPr/>
          <p:nvPr/>
        </p:nvSpPr>
        <p:spPr>
          <a:xfrm>
            <a:off x="5635821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4099A2-6131-4274-857B-76A32D7B3999}"/>
              </a:ext>
            </a:extLst>
          </p:cNvPr>
          <p:cNvSpPr/>
          <p:nvPr/>
        </p:nvSpPr>
        <p:spPr>
          <a:xfrm>
            <a:off x="6618731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AB6F05-BC1A-4E56-ADE2-9AEE7A97F113}"/>
              </a:ext>
            </a:extLst>
          </p:cNvPr>
          <p:cNvSpPr/>
          <p:nvPr/>
        </p:nvSpPr>
        <p:spPr>
          <a:xfrm>
            <a:off x="7621214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91496FC-BE85-45C4-AA39-19238F3DB57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6372250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5DCC4F-91D2-4917-B35A-C7D55B4C2E8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355160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FEB187-BBFB-4BAC-8E03-B93D2801BA34}"/>
              </a:ext>
            </a:extLst>
          </p:cNvPr>
          <p:cNvCxnSpPr>
            <a:endCxn id="55" idx="1"/>
          </p:cNvCxnSpPr>
          <p:nvPr/>
        </p:nvCxnSpPr>
        <p:spPr>
          <a:xfrm flipV="1">
            <a:off x="4381962" y="3713262"/>
            <a:ext cx="1253859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/>
              <p:nvPr/>
            </p:nvSpPr>
            <p:spPr>
              <a:xfrm>
                <a:off x="4652717" y="3429000"/>
                <a:ext cx="717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717" y="3429000"/>
                <a:ext cx="717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03D6B9-DA90-4D8E-B25B-D82618F10704}"/>
              </a:ext>
            </a:extLst>
          </p:cNvPr>
          <p:cNvSpPr/>
          <p:nvPr/>
        </p:nvSpPr>
        <p:spPr>
          <a:xfrm>
            <a:off x="4652717" y="3429000"/>
            <a:ext cx="717050" cy="41402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BE26BC-CD0D-4470-950C-FBAC5CDA732A}"/>
              </a:ext>
            </a:extLst>
          </p:cNvPr>
          <p:cNvCxnSpPr>
            <a:stCxn id="42" idx="2"/>
          </p:cNvCxnSpPr>
          <p:nvPr/>
        </p:nvCxnSpPr>
        <p:spPr>
          <a:xfrm>
            <a:off x="5011242" y="3843024"/>
            <a:ext cx="35758" cy="73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4C183D4-3E8B-47CD-AE4F-ADBDA04F129A}"/>
              </a:ext>
            </a:extLst>
          </p:cNvPr>
          <p:cNvSpPr txBox="1"/>
          <p:nvPr/>
        </p:nvSpPr>
        <p:spPr>
          <a:xfrm>
            <a:off x="4837275" y="4704788"/>
            <a:ext cx="31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 dimension context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196598-AE89-4348-BA0A-3273A7804BBF}"/>
                  </a:ext>
                </a:extLst>
              </p:cNvPr>
              <p:cNvSpPr txBox="1"/>
              <p:nvPr/>
            </p:nvSpPr>
            <p:spPr>
              <a:xfrm>
                <a:off x="643682" y="2516656"/>
                <a:ext cx="5567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𝐸𝑛𝑐𝑜𝑑𝑒𝑟𝐿𝑆𝑇𝑀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196598-AE89-4348-BA0A-3273A7804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2" y="2516656"/>
                <a:ext cx="556799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Review of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2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Model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Context Vector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h, 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사용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처음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으로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sos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시점의 예측 값을 다음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cell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넣어준다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Decoder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4AB13B-3DB2-4DE3-8A35-BE59AFDC80FC}"/>
              </a:ext>
            </a:extLst>
          </p:cNvPr>
          <p:cNvSpPr/>
          <p:nvPr/>
        </p:nvSpPr>
        <p:spPr>
          <a:xfrm>
            <a:off x="5635836" y="4719523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E0E2B5-ADAF-45FC-A28F-38834DA4D946}"/>
              </a:ext>
            </a:extLst>
          </p:cNvPr>
          <p:cNvSpPr/>
          <p:nvPr/>
        </p:nvSpPr>
        <p:spPr>
          <a:xfrm>
            <a:off x="6618746" y="4720789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0B7D9D-1E2F-47BB-9888-9FD40DF8F062}"/>
              </a:ext>
            </a:extLst>
          </p:cNvPr>
          <p:cNvSpPr/>
          <p:nvPr/>
        </p:nvSpPr>
        <p:spPr>
          <a:xfrm>
            <a:off x="7621229" y="4722055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59C25-1822-47F6-B54E-7BC3CB4F654D}"/>
              </a:ext>
            </a:extLst>
          </p:cNvPr>
          <p:cNvSpPr txBox="1"/>
          <p:nvPr/>
        </p:nvSpPr>
        <p:spPr>
          <a:xfrm>
            <a:off x="5624666" y="5408237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E52FC-53A7-4593-85AF-7B51982AFF18}"/>
              </a:ext>
            </a:extLst>
          </p:cNvPr>
          <p:cNvSpPr/>
          <p:nvPr/>
        </p:nvSpPr>
        <p:spPr>
          <a:xfrm>
            <a:off x="643696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570065-EC5E-464E-8B03-B3B50B57B571}"/>
              </a:ext>
            </a:extLst>
          </p:cNvPr>
          <p:cNvSpPr/>
          <p:nvPr/>
        </p:nvSpPr>
        <p:spPr>
          <a:xfrm>
            <a:off x="1626606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68C6CB-4BE6-4BC8-9E24-B25D489401AD}"/>
              </a:ext>
            </a:extLst>
          </p:cNvPr>
          <p:cNvSpPr/>
          <p:nvPr/>
        </p:nvSpPr>
        <p:spPr>
          <a:xfrm>
            <a:off x="2629089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0CF1A5-AF2D-42DC-93B0-6B9474EAA6DA}"/>
              </a:ext>
            </a:extLst>
          </p:cNvPr>
          <p:cNvSpPr/>
          <p:nvPr/>
        </p:nvSpPr>
        <p:spPr>
          <a:xfrm>
            <a:off x="3631571" y="3292112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DC102E4-CB83-4EE6-9460-4202614D5321}"/>
              </a:ext>
            </a:extLst>
          </p:cNvPr>
          <p:cNvCxnSpPr/>
          <p:nvPr/>
        </p:nvCxnSpPr>
        <p:spPr>
          <a:xfrm flipV="1">
            <a:off x="6977173" y="2705734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08B1E7-8054-4F1D-8923-0EDA49698CA8}"/>
              </a:ext>
            </a:extLst>
          </p:cNvPr>
          <p:cNvCxnSpPr/>
          <p:nvPr/>
        </p:nvCxnSpPr>
        <p:spPr>
          <a:xfrm flipV="1">
            <a:off x="7989443" y="2705734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4BE9C2-C50C-4D04-8D0F-10487A2E09B2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1380125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A50963-FE9E-441F-AA7E-863D18BCEC8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2363035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7AC2D-03EF-4D19-B843-E12DCED013A3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65518" y="3713262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D8CA2-9DF3-4B0E-B85B-D55E628A1FF4}"/>
              </a:ext>
            </a:extLst>
          </p:cNvPr>
          <p:cNvSpPr/>
          <p:nvPr/>
        </p:nvSpPr>
        <p:spPr>
          <a:xfrm>
            <a:off x="5635835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4099A2-6131-4274-857B-76A32D7B3999}"/>
              </a:ext>
            </a:extLst>
          </p:cNvPr>
          <p:cNvSpPr/>
          <p:nvPr/>
        </p:nvSpPr>
        <p:spPr>
          <a:xfrm>
            <a:off x="6618745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AB6F05-BC1A-4E56-ADE2-9AEE7A97F113}"/>
              </a:ext>
            </a:extLst>
          </p:cNvPr>
          <p:cNvSpPr/>
          <p:nvPr/>
        </p:nvSpPr>
        <p:spPr>
          <a:xfrm>
            <a:off x="7621228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91496FC-BE85-45C4-AA39-19238F3DB57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6372264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5DCC4F-91D2-4917-B35A-C7D55B4C2E8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355174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FEB187-BBFB-4BAC-8E03-B93D2801BA34}"/>
              </a:ext>
            </a:extLst>
          </p:cNvPr>
          <p:cNvCxnSpPr>
            <a:endCxn id="55" idx="1"/>
          </p:cNvCxnSpPr>
          <p:nvPr/>
        </p:nvCxnSpPr>
        <p:spPr>
          <a:xfrm flipV="1">
            <a:off x="4381976" y="3713262"/>
            <a:ext cx="1253859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/>
              <p:nvPr/>
            </p:nvSpPr>
            <p:spPr>
              <a:xfrm>
                <a:off x="4652731" y="3429000"/>
                <a:ext cx="717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731" y="3429000"/>
                <a:ext cx="717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03D6B9-DA90-4D8E-B25B-D82618F10704}"/>
              </a:ext>
            </a:extLst>
          </p:cNvPr>
          <p:cNvSpPr/>
          <p:nvPr/>
        </p:nvSpPr>
        <p:spPr>
          <a:xfrm>
            <a:off x="4652731" y="3429000"/>
            <a:ext cx="717050" cy="41402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280C9CB-076A-4DD0-903A-8A474CEA82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996604" y="2705735"/>
            <a:ext cx="744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B0EBE1-9469-4FB1-A317-B35623A857F2}"/>
                  </a:ext>
                </a:extLst>
              </p:cNvPr>
              <p:cNvSpPr txBox="1"/>
              <p:nvPr/>
            </p:nvSpPr>
            <p:spPr>
              <a:xfrm>
                <a:off x="350659" y="2213168"/>
                <a:ext cx="5134137" cy="956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𝐷𝑒𝑐𝑜𝑑𝑒𝑟𝐿𝑆𝑇𝑀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B0EBE1-9469-4FB1-A317-B35623A8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" y="2213168"/>
                <a:ext cx="5134137" cy="956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9454BE8-6F99-45D5-B0A2-D0AD233B8DCD}"/>
              </a:ext>
            </a:extLst>
          </p:cNvPr>
          <p:cNvCxnSpPr/>
          <p:nvPr/>
        </p:nvCxnSpPr>
        <p:spPr>
          <a:xfrm flipV="1">
            <a:off x="6973450" y="4151546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B5294B1-59CC-4644-A3B8-31472894A564}"/>
              </a:ext>
            </a:extLst>
          </p:cNvPr>
          <p:cNvCxnSpPr/>
          <p:nvPr/>
        </p:nvCxnSpPr>
        <p:spPr>
          <a:xfrm flipV="1">
            <a:off x="7985720" y="4151546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0DE5912-21F6-4AE3-A9F9-84743C134C3B}"/>
              </a:ext>
            </a:extLst>
          </p:cNvPr>
          <p:cNvCxnSpPr>
            <a:cxnSpLocks/>
          </p:cNvCxnSpPr>
          <p:nvPr/>
        </p:nvCxnSpPr>
        <p:spPr>
          <a:xfrm flipH="1" flipV="1">
            <a:off x="5992881" y="4151547"/>
            <a:ext cx="744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092B44-739D-48CE-A69D-77EE300675BB}"/>
              </a:ext>
            </a:extLst>
          </p:cNvPr>
          <p:cNvSpPr/>
          <p:nvPr/>
        </p:nvSpPr>
        <p:spPr>
          <a:xfrm>
            <a:off x="5635836" y="2272225"/>
            <a:ext cx="736428" cy="41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6123B5-8C3B-4DFF-AA81-D131719F90C3}"/>
              </a:ext>
            </a:extLst>
          </p:cNvPr>
          <p:cNvSpPr/>
          <p:nvPr/>
        </p:nvSpPr>
        <p:spPr>
          <a:xfrm>
            <a:off x="6618746" y="2273491"/>
            <a:ext cx="736428" cy="41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698555-F07D-4995-880F-3A9089CC116C}"/>
              </a:ext>
            </a:extLst>
          </p:cNvPr>
          <p:cNvSpPr/>
          <p:nvPr/>
        </p:nvSpPr>
        <p:spPr>
          <a:xfrm>
            <a:off x="7621229" y="2274757"/>
            <a:ext cx="736428" cy="41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84D234-49C8-4251-B664-FEE41F5E4E11}"/>
              </a:ext>
            </a:extLst>
          </p:cNvPr>
          <p:cNvCxnSpPr/>
          <p:nvPr/>
        </p:nvCxnSpPr>
        <p:spPr>
          <a:xfrm flipV="1">
            <a:off x="6980896" y="1683287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17F7A79-DB89-4619-9170-8FFE4EAF1BEE}"/>
              </a:ext>
            </a:extLst>
          </p:cNvPr>
          <p:cNvCxnSpPr/>
          <p:nvPr/>
        </p:nvCxnSpPr>
        <p:spPr>
          <a:xfrm flipV="1">
            <a:off x="7993166" y="1683287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7C05E9-28CA-4727-AA47-45B184F0DB78}"/>
              </a:ext>
            </a:extLst>
          </p:cNvPr>
          <p:cNvCxnSpPr>
            <a:cxnSpLocks/>
          </p:cNvCxnSpPr>
          <p:nvPr/>
        </p:nvCxnSpPr>
        <p:spPr>
          <a:xfrm flipH="1" flipV="1">
            <a:off x="6000327" y="1683288"/>
            <a:ext cx="744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482C5A-D0CC-4893-846D-A61625CDDFBA}"/>
              </a:ext>
            </a:extLst>
          </p:cNvPr>
          <p:cNvSpPr txBox="1"/>
          <p:nvPr/>
        </p:nvSpPr>
        <p:spPr>
          <a:xfrm>
            <a:off x="5639558" y="1333475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EB8D96-9374-49F3-A579-BB53858C4574}"/>
              </a:ext>
            </a:extLst>
          </p:cNvPr>
          <p:cNvSpPr txBox="1"/>
          <p:nvPr/>
        </p:nvSpPr>
        <p:spPr>
          <a:xfrm>
            <a:off x="6405770" y="1373844"/>
            <a:ext cx="12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morning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DDE3EA-B248-4A91-8FB8-253C6292619A}"/>
              </a:ext>
            </a:extLst>
          </p:cNvPr>
          <p:cNvSpPr txBox="1"/>
          <p:nvPr/>
        </p:nvSpPr>
        <p:spPr>
          <a:xfrm>
            <a:off x="7360102" y="1319977"/>
            <a:ext cx="12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0CB667-BF55-4949-888B-9159B88DC3E5}"/>
              </a:ext>
            </a:extLst>
          </p:cNvPr>
          <p:cNvSpPr txBox="1"/>
          <p:nvPr/>
        </p:nvSpPr>
        <p:spPr>
          <a:xfrm>
            <a:off x="6663173" y="5408237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03506-E8CD-4070-B26D-7D29354D589E}"/>
              </a:ext>
            </a:extLst>
          </p:cNvPr>
          <p:cNvSpPr txBox="1"/>
          <p:nvPr/>
        </p:nvSpPr>
        <p:spPr>
          <a:xfrm>
            <a:off x="7399602" y="5408237"/>
            <a:ext cx="12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morning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D7C2C80-7F3D-4693-BDB7-D85AE84706DB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rot="16200000" flipH="1">
            <a:off x="4297533" y="3043715"/>
            <a:ext cx="4444094" cy="1023615"/>
          </a:xfrm>
          <a:prstGeom prst="curvedConnector5">
            <a:avLst>
              <a:gd name="adj1" fmla="val -5144"/>
              <a:gd name="adj2" fmla="val 50000"/>
              <a:gd name="adj3" fmla="val 1051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C185C1AF-1540-4FCD-A1E6-CB2EE04088C9}"/>
              </a:ext>
            </a:extLst>
          </p:cNvPr>
          <p:cNvCxnSpPr>
            <a:cxnSpLocks/>
            <a:stCxn id="70" idx="0"/>
            <a:endCxn id="73" idx="2"/>
          </p:cNvCxnSpPr>
          <p:nvPr/>
        </p:nvCxnSpPr>
        <p:spPr>
          <a:xfrm rot="16200000" flipH="1">
            <a:off x="5333886" y="3078790"/>
            <a:ext cx="4403725" cy="993832"/>
          </a:xfrm>
          <a:prstGeom prst="curvedConnector5">
            <a:avLst>
              <a:gd name="adj1" fmla="val -5191"/>
              <a:gd name="adj2" fmla="val 38138"/>
              <a:gd name="adj3" fmla="val 1051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Review of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2 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Seq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Model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길이가 길어질수록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Context vector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모든 내용을 함축 시키기 어려움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모든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 state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활용하여 좀 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dynamic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context vector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번역할 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특정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 state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좀 더 집중하자는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scheme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도입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Limitation &amp; Improvement Scheme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275" y="3575957"/>
            <a:ext cx="467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Attention Mechanism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Bahdanau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-74460" y="4692139"/>
            <a:ext cx="638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앞 뒤 문맥을 고려하기 위해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Bidirectional RNN Module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: (source length, batch size,  2 * encoder hidden dim)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 : (batch size, decoder hidden dim)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99560" y="5724337"/>
            <a:ext cx="467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Bahdanau</a:t>
            </a:r>
            <a:r>
              <a:rPr lang="en-US" altLang="ko-KR" sz="1050" dirty="0"/>
              <a:t>, D., Cho, K., &amp; </a:t>
            </a:r>
            <a:r>
              <a:rPr lang="en-US" altLang="ko-KR" sz="1050" dirty="0" err="1"/>
              <a:t>Bengio</a:t>
            </a:r>
            <a:r>
              <a:rPr lang="en-US" altLang="ko-KR" sz="1050" dirty="0"/>
              <a:t>, Y. (2014). Neural machine translation by jointly learning to align and translate. </a:t>
            </a:r>
            <a:r>
              <a:rPr lang="en-US" altLang="ko-KR" sz="1050" i="1" dirty="0" err="1"/>
              <a:t>arXiv</a:t>
            </a:r>
            <a:r>
              <a:rPr lang="en-US" altLang="ko-KR" sz="1050" i="1" dirty="0"/>
              <a:t> preprint arXiv:1409.0473</a:t>
            </a:r>
            <a:r>
              <a:rPr lang="en-US" altLang="ko-KR" sz="1050" dirty="0"/>
              <a:t>.</a:t>
            </a:r>
          </a:p>
          <a:p>
            <a:pPr algn="ctr"/>
            <a:r>
              <a:rPr lang="en-US" altLang="ko-KR" sz="1050" dirty="0"/>
              <a:t> (2020.08.11 13630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4AB13B-3DB2-4DE3-8A35-BE59AFDC80FC}"/>
              </a:ext>
            </a:extLst>
          </p:cNvPr>
          <p:cNvSpPr/>
          <p:nvPr/>
        </p:nvSpPr>
        <p:spPr>
          <a:xfrm>
            <a:off x="618718" y="3629823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E0E2B5-ADAF-45FC-A28F-38834DA4D946}"/>
              </a:ext>
            </a:extLst>
          </p:cNvPr>
          <p:cNvSpPr/>
          <p:nvPr/>
        </p:nvSpPr>
        <p:spPr>
          <a:xfrm>
            <a:off x="1601628" y="3631089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0B7D9D-1E2F-47BB-9888-9FD40DF8F062}"/>
              </a:ext>
            </a:extLst>
          </p:cNvPr>
          <p:cNvSpPr/>
          <p:nvPr/>
        </p:nvSpPr>
        <p:spPr>
          <a:xfrm>
            <a:off x="2604111" y="3632355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52DEC02-08B5-4BBF-8AD3-045A8E16608C}"/>
              </a:ext>
            </a:extLst>
          </p:cNvPr>
          <p:cNvSpPr/>
          <p:nvPr/>
        </p:nvSpPr>
        <p:spPr>
          <a:xfrm>
            <a:off x="3606593" y="3644504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459C25-1822-47F6-B54E-7BC3CB4F654D}"/>
              </a:ext>
            </a:extLst>
          </p:cNvPr>
          <p:cNvSpPr txBox="1"/>
          <p:nvPr/>
        </p:nvSpPr>
        <p:spPr>
          <a:xfrm>
            <a:off x="684493" y="4203850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0C28AF-7B43-413F-93C9-D975ADD24915}"/>
              </a:ext>
            </a:extLst>
          </p:cNvPr>
          <p:cNvSpPr txBox="1"/>
          <p:nvPr/>
        </p:nvSpPr>
        <p:spPr>
          <a:xfrm>
            <a:off x="1447240" y="4203850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guten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A160DC-0983-4E4E-A165-CFB55D78529E}"/>
              </a:ext>
            </a:extLst>
          </p:cNvPr>
          <p:cNvSpPr txBox="1"/>
          <p:nvPr/>
        </p:nvSpPr>
        <p:spPr>
          <a:xfrm>
            <a:off x="2543151" y="4226314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morgen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01C1C-4850-4824-8267-C6301676E723}"/>
              </a:ext>
            </a:extLst>
          </p:cNvPr>
          <p:cNvSpPr txBox="1"/>
          <p:nvPr/>
        </p:nvSpPr>
        <p:spPr>
          <a:xfrm>
            <a:off x="3518415" y="4226314"/>
            <a:ext cx="7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2E52FC-53A7-4593-85AF-7B51982AFF18}"/>
              </a:ext>
            </a:extLst>
          </p:cNvPr>
          <p:cNvSpPr/>
          <p:nvPr/>
        </p:nvSpPr>
        <p:spPr>
          <a:xfrm>
            <a:off x="557757" y="2330345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570065-EC5E-464E-8B03-B3B50B57B571}"/>
              </a:ext>
            </a:extLst>
          </p:cNvPr>
          <p:cNvSpPr/>
          <p:nvPr/>
        </p:nvSpPr>
        <p:spPr>
          <a:xfrm>
            <a:off x="1540667" y="2330345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68C6CB-4BE6-4BC8-9E24-B25D489401AD}"/>
              </a:ext>
            </a:extLst>
          </p:cNvPr>
          <p:cNvSpPr/>
          <p:nvPr/>
        </p:nvSpPr>
        <p:spPr>
          <a:xfrm>
            <a:off x="2543150" y="2330345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0CF1A5-AF2D-42DC-93B0-6B9474EAA6DA}"/>
              </a:ext>
            </a:extLst>
          </p:cNvPr>
          <p:cNvSpPr/>
          <p:nvPr/>
        </p:nvSpPr>
        <p:spPr>
          <a:xfrm>
            <a:off x="3545632" y="2341228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D74D05-0FA8-4E92-999B-D282CA6B290F}"/>
              </a:ext>
            </a:extLst>
          </p:cNvPr>
          <p:cNvCxnSpPr>
            <a:stCxn id="76" idx="0"/>
            <a:endCxn id="84" idx="2"/>
          </p:cNvCxnSpPr>
          <p:nvPr/>
        </p:nvCxnSpPr>
        <p:spPr>
          <a:xfrm flipH="1" flipV="1">
            <a:off x="925972" y="3194411"/>
            <a:ext cx="60960" cy="43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DC102E4-CB83-4EE6-9460-4202614D5321}"/>
              </a:ext>
            </a:extLst>
          </p:cNvPr>
          <p:cNvCxnSpPr>
            <a:stCxn id="77" idx="0"/>
            <a:endCxn id="85" idx="2"/>
          </p:cNvCxnSpPr>
          <p:nvPr/>
        </p:nvCxnSpPr>
        <p:spPr>
          <a:xfrm flipH="1" flipV="1">
            <a:off x="1908882" y="3194411"/>
            <a:ext cx="60960" cy="43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008B1E7-8054-4F1D-8923-0EDA49698CA8}"/>
              </a:ext>
            </a:extLst>
          </p:cNvPr>
          <p:cNvCxnSpPr>
            <a:stCxn id="78" idx="0"/>
            <a:endCxn id="86" idx="2"/>
          </p:cNvCxnSpPr>
          <p:nvPr/>
        </p:nvCxnSpPr>
        <p:spPr>
          <a:xfrm flipH="1" flipV="1">
            <a:off x="2911365" y="3194411"/>
            <a:ext cx="60960" cy="43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2A05B94-DD62-4808-913C-3513514F7067}"/>
              </a:ext>
            </a:extLst>
          </p:cNvPr>
          <p:cNvCxnSpPr>
            <a:stCxn id="79" idx="0"/>
            <a:endCxn id="87" idx="2"/>
          </p:cNvCxnSpPr>
          <p:nvPr/>
        </p:nvCxnSpPr>
        <p:spPr>
          <a:xfrm flipH="1" flipV="1">
            <a:off x="3913847" y="3205294"/>
            <a:ext cx="60960" cy="43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B4BE9C2-C50C-4D04-8D0F-10487A2E09B2}"/>
              </a:ext>
            </a:extLst>
          </p:cNvPr>
          <p:cNvCxnSpPr>
            <a:stCxn id="85" idx="1"/>
            <a:endCxn id="84" idx="3"/>
          </p:cNvCxnSpPr>
          <p:nvPr/>
        </p:nvCxnSpPr>
        <p:spPr>
          <a:xfrm flipH="1">
            <a:off x="1294186" y="2762378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2A50963-FE9E-441F-AA7E-863D18BCEC8E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2277096" y="2762378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5A7AC2D-03EF-4D19-B843-E12DCED013A3}"/>
              </a:ext>
            </a:extLst>
          </p:cNvPr>
          <p:cNvCxnSpPr>
            <a:cxnSpLocks/>
            <a:stCxn id="87" idx="1"/>
            <a:endCxn id="86" idx="3"/>
          </p:cNvCxnSpPr>
          <p:nvPr/>
        </p:nvCxnSpPr>
        <p:spPr>
          <a:xfrm flipH="1" flipV="1">
            <a:off x="3279579" y="2762378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A2E52FC-53A7-4593-85AF-7B51982AFF18}"/>
              </a:ext>
            </a:extLst>
          </p:cNvPr>
          <p:cNvSpPr/>
          <p:nvPr/>
        </p:nvSpPr>
        <p:spPr>
          <a:xfrm>
            <a:off x="865199" y="2531447"/>
            <a:ext cx="736429" cy="864066"/>
          </a:xfrm>
          <a:prstGeom prst="rect">
            <a:avLst/>
          </a:prstGeom>
          <a:solidFill>
            <a:schemeClr val="accent5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570065-EC5E-464E-8B03-B3B50B57B571}"/>
              </a:ext>
            </a:extLst>
          </p:cNvPr>
          <p:cNvSpPr/>
          <p:nvPr/>
        </p:nvSpPr>
        <p:spPr>
          <a:xfrm>
            <a:off x="1848109" y="2531447"/>
            <a:ext cx="736429" cy="864066"/>
          </a:xfrm>
          <a:prstGeom prst="rect">
            <a:avLst/>
          </a:prstGeom>
          <a:solidFill>
            <a:schemeClr val="accent5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868C6CB-4BE6-4BC8-9E24-B25D489401AD}"/>
              </a:ext>
            </a:extLst>
          </p:cNvPr>
          <p:cNvSpPr/>
          <p:nvPr/>
        </p:nvSpPr>
        <p:spPr>
          <a:xfrm>
            <a:off x="2850592" y="2531447"/>
            <a:ext cx="736429" cy="864066"/>
          </a:xfrm>
          <a:prstGeom prst="rect">
            <a:avLst/>
          </a:prstGeom>
          <a:solidFill>
            <a:schemeClr val="accent5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0CF1A5-AF2D-42DC-93B0-6B9474EAA6DA}"/>
              </a:ext>
            </a:extLst>
          </p:cNvPr>
          <p:cNvSpPr/>
          <p:nvPr/>
        </p:nvSpPr>
        <p:spPr>
          <a:xfrm>
            <a:off x="3853074" y="2542330"/>
            <a:ext cx="736429" cy="864066"/>
          </a:xfrm>
          <a:prstGeom prst="rect">
            <a:avLst/>
          </a:prstGeom>
          <a:solidFill>
            <a:schemeClr val="accent5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B4BE9C2-C50C-4D04-8D0F-10487A2E09B2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>
            <a:off x="1601628" y="2963480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2A50963-FE9E-441F-AA7E-863D18BCEC8E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2584538" y="2963480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5A7AC2D-03EF-4D19-B843-E12DCED013A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3587021" y="2963480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2D74D05-0FA8-4E92-999B-D282CA6B290F}"/>
              </a:ext>
            </a:extLst>
          </p:cNvPr>
          <p:cNvCxnSpPr>
            <a:stCxn id="76" idx="0"/>
            <a:endCxn id="95" idx="2"/>
          </p:cNvCxnSpPr>
          <p:nvPr/>
        </p:nvCxnSpPr>
        <p:spPr>
          <a:xfrm flipV="1">
            <a:off x="986932" y="3395513"/>
            <a:ext cx="246482" cy="23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DC102E4-CB83-4EE6-9460-4202614D5321}"/>
              </a:ext>
            </a:extLst>
          </p:cNvPr>
          <p:cNvCxnSpPr>
            <a:stCxn id="77" idx="0"/>
            <a:endCxn id="96" idx="2"/>
          </p:cNvCxnSpPr>
          <p:nvPr/>
        </p:nvCxnSpPr>
        <p:spPr>
          <a:xfrm flipV="1">
            <a:off x="1969842" y="3395513"/>
            <a:ext cx="246482" cy="2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8B1E7-8054-4F1D-8923-0EDA49698CA8}"/>
              </a:ext>
            </a:extLst>
          </p:cNvPr>
          <p:cNvCxnSpPr>
            <a:stCxn id="78" idx="0"/>
          </p:cNvCxnSpPr>
          <p:nvPr/>
        </p:nvCxnSpPr>
        <p:spPr>
          <a:xfrm flipV="1">
            <a:off x="2972325" y="3395513"/>
            <a:ext cx="144132" cy="23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2A05B94-DD62-4808-913C-3513514F7067}"/>
              </a:ext>
            </a:extLst>
          </p:cNvPr>
          <p:cNvCxnSpPr>
            <a:stCxn id="79" idx="0"/>
            <a:endCxn id="98" idx="2"/>
          </p:cNvCxnSpPr>
          <p:nvPr/>
        </p:nvCxnSpPr>
        <p:spPr>
          <a:xfrm flipV="1">
            <a:off x="3974807" y="3406396"/>
            <a:ext cx="246482" cy="23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84" idx="0"/>
            <a:endCxn id="5" idx="2"/>
          </p:cNvCxnSpPr>
          <p:nvPr/>
        </p:nvCxnSpPr>
        <p:spPr>
          <a:xfrm flipH="1" flipV="1">
            <a:off x="925971" y="2066305"/>
            <a:ext cx="1" cy="2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7756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56" y="1656000"/>
                <a:ext cx="736429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40666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66" y="1656000"/>
                <a:ext cx="73642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58724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24" y="1656000"/>
                <a:ext cx="736429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41634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34" y="1656000"/>
                <a:ext cx="736429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25969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69" y="1656000"/>
                <a:ext cx="736429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/>
          <p:cNvCxnSpPr>
            <a:stCxn id="85" idx="0"/>
            <a:endCxn id="42" idx="2"/>
          </p:cNvCxnSpPr>
          <p:nvPr/>
        </p:nvCxnSpPr>
        <p:spPr>
          <a:xfrm flipH="1" flipV="1">
            <a:off x="1908881" y="2066305"/>
            <a:ext cx="1" cy="2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6" idx="0"/>
            <a:endCxn id="44" idx="2"/>
          </p:cNvCxnSpPr>
          <p:nvPr/>
        </p:nvCxnSpPr>
        <p:spPr>
          <a:xfrm flipV="1">
            <a:off x="2911365" y="2066305"/>
            <a:ext cx="15574" cy="2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7" idx="0"/>
            <a:endCxn id="46" idx="2"/>
          </p:cNvCxnSpPr>
          <p:nvPr/>
        </p:nvCxnSpPr>
        <p:spPr>
          <a:xfrm flipH="1" flipV="1">
            <a:off x="3909849" y="2066305"/>
            <a:ext cx="3998" cy="27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79460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60" y="1656000"/>
                <a:ext cx="736429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32951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51" y="1656000"/>
                <a:ext cx="736429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15861" y="1656000"/>
                <a:ext cx="7364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61" y="1656000"/>
                <a:ext cx="736429" cy="4103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>
            <a:stCxn id="95" idx="0"/>
            <a:endCxn id="48" idx="2"/>
          </p:cNvCxnSpPr>
          <p:nvPr/>
        </p:nvCxnSpPr>
        <p:spPr>
          <a:xfrm flipV="1">
            <a:off x="1233414" y="2066305"/>
            <a:ext cx="60770" cy="4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96" idx="0"/>
            <a:endCxn id="57" idx="2"/>
          </p:cNvCxnSpPr>
          <p:nvPr/>
        </p:nvCxnSpPr>
        <p:spPr>
          <a:xfrm flipV="1">
            <a:off x="2216324" y="2066305"/>
            <a:ext cx="131351" cy="4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199234" y="2066305"/>
            <a:ext cx="131351" cy="4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182144" y="2066305"/>
            <a:ext cx="131351" cy="4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위쪽 화살표 21"/>
          <p:cNvSpPr/>
          <p:nvPr/>
        </p:nvSpPr>
        <p:spPr>
          <a:xfrm rot="5400000">
            <a:off x="4646284" y="2820602"/>
            <a:ext cx="478399" cy="266388"/>
          </a:xfrm>
          <a:prstGeom prst="upArrow">
            <a:avLst>
              <a:gd name="adj1" fmla="val 28361"/>
              <a:gd name="adj2" fmla="val 41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5181464" y="2739070"/>
                <a:ext cx="3194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64" y="2739070"/>
                <a:ext cx="31944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5181464" y="1714518"/>
                <a:ext cx="3194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𝐵𝑖𝑑𝑖𝑟𝑒𝑐𝑡𝑖𝑜𝑛𝑎𝑙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64" y="1714518"/>
                <a:ext cx="3194440" cy="369332"/>
              </a:xfrm>
              <a:prstGeom prst="rect">
                <a:avLst/>
              </a:prstGeom>
              <a:blipFill>
                <a:blip r:embed="rId12"/>
                <a:stretch>
                  <a:fillRect r="-2290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Bahdanau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99560" y="5724337"/>
            <a:ext cx="467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Bahdanau</a:t>
            </a:r>
            <a:r>
              <a:rPr lang="en-US" altLang="ko-KR" sz="1050" dirty="0"/>
              <a:t>, D., Cho, K., &amp; </a:t>
            </a:r>
            <a:r>
              <a:rPr lang="en-US" altLang="ko-KR" sz="1050" dirty="0" err="1"/>
              <a:t>Bengio</a:t>
            </a:r>
            <a:r>
              <a:rPr lang="en-US" altLang="ko-KR" sz="1050" dirty="0"/>
              <a:t>, Y. (2014). Neural machine translation by jointly learning to align and translate. </a:t>
            </a:r>
            <a:r>
              <a:rPr lang="en-US" altLang="ko-KR" sz="1050" i="1" dirty="0" err="1"/>
              <a:t>arXiv</a:t>
            </a:r>
            <a:r>
              <a:rPr lang="en-US" altLang="ko-KR" sz="1050" i="1" dirty="0"/>
              <a:t> preprint arXiv:1409.0473</a:t>
            </a:r>
            <a:r>
              <a:rPr lang="en-US" altLang="ko-KR" sz="1050" dirty="0"/>
              <a:t>.</a:t>
            </a:r>
          </a:p>
          <a:p>
            <a:pPr algn="ctr"/>
            <a:r>
              <a:rPr lang="en-US" altLang="ko-KR" sz="1050" dirty="0"/>
              <a:t> (2020.08.11 13630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388749" y="4897206"/>
            <a:ext cx="3817491" cy="670560"/>
            <a:chOff x="618716" y="2682240"/>
            <a:chExt cx="4194534" cy="67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/>
            <p:cNvSpPr/>
            <p:nvPr/>
          </p:nvSpPr>
          <p:spPr>
            <a:xfrm>
              <a:off x="618716" y="2682240"/>
              <a:ext cx="4194534" cy="6705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94801" y="4897373"/>
            <a:ext cx="1171974" cy="512589"/>
            <a:chOff x="5181464" y="2673693"/>
            <a:chExt cx="719464" cy="512589"/>
          </a:xfrm>
        </p:grpSpPr>
        <p:sp>
          <p:nvSpPr>
            <p:cNvPr id="74" name="직사각형 73"/>
            <p:cNvSpPr/>
            <p:nvPr/>
          </p:nvSpPr>
          <p:spPr>
            <a:xfrm>
              <a:off x="5181464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/>
                <p:nvPr/>
              </p:nvSpPr>
              <p:spPr>
                <a:xfrm>
                  <a:off x="5181464" y="2739070"/>
                  <a:ext cx="7194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4" y="2739070"/>
                  <a:ext cx="71946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388749" y="3885408"/>
                <a:ext cx="4827885" cy="3916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9" y="3885408"/>
                <a:ext cx="4827885" cy="391646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3" idx="0"/>
            <a:endCxn id="102" idx="2"/>
          </p:cNvCxnSpPr>
          <p:nvPr/>
        </p:nvCxnSpPr>
        <p:spPr>
          <a:xfrm flipV="1">
            <a:off x="2297495" y="4277054"/>
            <a:ext cx="505197" cy="62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4" idx="0"/>
            <a:endCxn id="102" idx="2"/>
          </p:cNvCxnSpPr>
          <p:nvPr/>
        </p:nvCxnSpPr>
        <p:spPr>
          <a:xfrm flipH="1" flipV="1">
            <a:off x="2802692" y="4277054"/>
            <a:ext cx="2278096" cy="62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388749" y="3107189"/>
                <a:ext cx="4827885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9" y="3107189"/>
                <a:ext cx="482788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/>
          <p:cNvCxnSpPr>
            <a:stCxn id="102" idx="0"/>
            <a:endCxn id="104" idx="2"/>
          </p:cNvCxnSpPr>
          <p:nvPr/>
        </p:nvCxnSpPr>
        <p:spPr>
          <a:xfrm flipV="1">
            <a:off x="2802692" y="3476521"/>
            <a:ext cx="0" cy="40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2481441" y="1930413"/>
                <a:ext cx="622968" cy="6582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41" y="1930413"/>
                <a:ext cx="622968" cy="65828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endCxn id="16" idx="2"/>
          </p:cNvCxnSpPr>
          <p:nvPr/>
        </p:nvCxnSpPr>
        <p:spPr>
          <a:xfrm flipV="1">
            <a:off x="723864" y="2259554"/>
            <a:ext cx="1757577" cy="8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4" idx="0"/>
            <a:endCxn id="16" idx="4"/>
          </p:cNvCxnSpPr>
          <p:nvPr/>
        </p:nvCxnSpPr>
        <p:spPr>
          <a:xfrm flipH="1" flipV="1">
            <a:off x="2792925" y="2588695"/>
            <a:ext cx="9767" cy="51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16" idx="6"/>
          </p:cNvCxnSpPr>
          <p:nvPr/>
        </p:nvCxnSpPr>
        <p:spPr>
          <a:xfrm flipH="1" flipV="1">
            <a:off x="3104409" y="2259554"/>
            <a:ext cx="1781208" cy="8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644168" y="2338372"/>
                <a:ext cx="103848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0.7 ∗</m:t>
                      </m:r>
                      <m:acc>
                        <m:accPr>
                          <m:chr m:val="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8" y="2338372"/>
                <a:ext cx="1038489" cy="4103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3847128" y="2382509"/>
                <a:ext cx="1166730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0.05 ∗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28" y="2382509"/>
                <a:ext cx="1166730" cy="4103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/>
              <p:cNvSpPr/>
              <p:nvPr/>
            </p:nvSpPr>
            <p:spPr>
              <a:xfrm>
                <a:off x="2792925" y="2631507"/>
                <a:ext cx="1172052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0.01 ∗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직사각형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925" y="2631507"/>
                <a:ext cx="1172052" cy="4103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187334" y="1536435"/>
                <a:ext cx="3635415" cy="977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𝒆𝒏𝒄𝒐𝒅𝒆𝒓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34" y="1536435"/>
                <a:ext cx="3635415" cy="977191"/>
              </a:xfrm>
              <a:prstGeom prst="rect">
                <a:avLst/>
              </a:prstGeom>
              <a:blipFill>
                <a:blip r:embed="rId18"/>
                <a:stretch>
                  <a:fillRect l="-671" r="-956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5959353" y="2764611"/>
                <a:ext cx="2283446" cy="692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53" y="2764611"/>
                <a:ext cx="2283446" cy="6923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5959353" y="3710227"/>
                <a:ext cx="3169842" cy="692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𝑭𝑪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𝑬𝒏𝒆𝒓𝒈𝒚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𝑺𝒊𝒎𝒊𝒍𝒂𝒓𝒊𝒕𝒚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53" y="3710227"/>
                <a:ext cx="3169842" cy="692369"/>
              </a:xfrm>
              <a:prstGeom prst="rect">
                <a:avLst/>
              </a:prstGeom>
              <a:blipFill>
                <a:blip r:embed="rId20"/>
                <a:stretch>
                  <a:fillRect b="-7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8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Bahdanau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9560" y="5724337"/>
            <a:ext cx="467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Bahdanau</a:t>
            </a:r>
            <a:r>
              <a:rPr lang="en-US" altLang="ko-KR" sz="1050" dirty="0"/>
              <a:t>, D., Cho, K., &amp; </a:t>
            </a:r>
            <a:r>
              <a:rPr lang="en-US" altLang="ko-KR" sz="1050" dirty="0" err="1"/>
              <a:t>Bengio</a:t>
            </a:r>
            <a:r>
              <a:rPr lang="en-US" altLang="ko-KR" sz="1050" dirty="0"/>
              <a:t>, Y. (2014). Neural machine translation by jointly learning to align and translate. </a:t>
            </a:r>
            <a:r>
              <a:rPr lang="en-US" altLang="ko-KR" sz="1050" i="1" dirty="0" err="1"/>
              <a:t>arXiv</a:t>
            </a:r>
            <a:r>
              <a:rPr lang="en-US" altLang="ko-KR" sz="1050" i="1" dirty="0"/>
              <a:t> preprint arXiv:1409.0473</a:t>
            </a:r>
            <a:r>
              <a:rPr lang="en-US" altLang="ko-KR" sz="1050" dirty="0"/>
              <a:t>.</a:t>
            </a:r>
          </a:p>
          <a:p>
            <a:pPr algn="ctr"/>
            <a:r>
              <a:rPr lang="en-US" altLang="ko-KR" sz="1050" dirty="0"/>
              <a:t> (2020.08.11 13630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96141" y="4897373"/>
            <a:ext cx="2671443" cy="670560"/>
            <a:chOff x="618716" y="2682240"/>
            <a:chExt cx="4194534" cy="67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/>
            <p:cNvSpPr/>
            <p:nvPr/>
          </p:nvSpPr>
          <p:spPr>
            <a:xfrm>
              <a:off x="618716" y="2682240"/>
              <a:ext cx="4194534" cy="6705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83240" y="4999824"/>
            <a:ext cx="1181608" cy="705360"/>
            <a:chOff x="5181462" y="2673693"/>
            <a:chExt cx="719466" cy="705360"/>
          </a:xfrm>
        </p:grpSpPr>
        <p:sp>
          <p:nvSpPr>
            <p:cNvPr id="74" name="직사각형 73"/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639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6399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직선 화살표 연결선 9"/>
          <p:cNvCxnSpPr>
            <a:cxnSpLocks/>
            <a:stCxn id="3" idx="0"/>
            <a:endCxn id="104" idx="2"/>
          </p:cNvCxnSpPr>
          <p:nvPr/>
        </p:nvCxnSpPr>
        <p:spPr>
          <a:xfrm flipV="1">
            <a:off x="1431863" y="4252109"/>
            <a:ext cx="92355" cy="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cxnSpLocks/>
            <a:stCxn id="74" idx="0"/>
            <a:endCxn id="104" idx="2"/>
          </p:cNvCxnSpPr>
          <p:nvPr/>
        </p:nvCxnSpPr>
        <p:spPr>
          <a:xfrm flipH="1" flipV="1">
            <a:off x="1524218" y="4252109"/>
            <a:ext cx="1949825" cy="7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96141" y="3882777"/>
                <a:ext cx="285615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𝑀𝑜𝑑𝑢𝑙𝑒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1" y="3882777"/>
                <a:ext cx="285615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200676" y="2567908"/>
                <a:ext cx="622968" cy="6582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76" y="2567908"/>
                <a:ext cx="622968" cy="65828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D97477-93EA-45F5-8DB1-693EF282AAD7}"/>
              </a:ext>
            </a:extLst>
          </p:cNvPr>
          <p:cNvCxnSpPr>
            <a:cxnSpLocks/>
            <a:stCxn id="104" idx="0"/>
            <a:endCxn id="16" idx="4"/>
          </p:cNvCxnSpPr>
          <p:nvPr/>
        </p:nvCxnSpPr>
        <p:spPr>
          <a:xfrm flipH="1" flipV="1">
            <a:off x="1512160" y="3226190"/>
            <a:ext cx="12058" cy="65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A8A8B6-E177-4FA5-9437-3B50AEEED3A6}"/>
              </a:ext>
            </a:extLst>
          </p:cNvPr>
          <p:cNvSpPr/>
          <p:nvPr/>
        </p:nvSpPr>
        <p:spPr>
          <a:xfrm>
            <a:off x="3921827" y="2092354"/>
            <a:ext cx="736429" cy="864066"/>
          </a:xfrm>
          <a:prstGeom prst="rect">
            <a:avLst/>
          </a:prstGeom>
          <a:solidFill>
            <a:srgbClr val="FD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3CBEEF-8403-4860-84D8-C4C517E1D42F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rot="5400000" flipH="1" flipV="1">
            <a:off x="2695233" y="1341315"/>
            <a:ext cx="43521" cy="240966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60C32BD-04DB-435C-95C7-7E5FCCC1F80B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2565882" y="3631821"/>
            <a:ext cx="2276165" cy="459842"/>
          </a:xfrm>
          <a:prstGeom prst="bentConnector3">
            <a:avLst>
              <a:gd name="adj1" fmla="val 992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AF28B8-B04C-4332-A57B-F4F9233FC46D}"/>
              </a:ext>
            </a:extLst>
          </p:cNvPr>
          <p:cNvSpPr/>
          <p:nvPr/>
        </p:nvSpPr>
        <p:spPr>
          <a:xfrm>
            <a:off x="3921828" y="3478132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89F1E4-F957-4A0F-84CD-97EF59AA7CBD}"/>
              </a:ext>
            </a:extLst>
          </p:cNvPr>
          <p:cNvSpPr txBox="1"/>
          <p:nvPr/>
        </p:nvSpPr>
        <p:spPr>
          <a:xfrm>
            <a:off x="3921827" y="4043970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3532903-D12E-4C5E-9577-D81BFC2ADF07}"/>
              </a:ext>
            </a:extLst>
          </p:cNvPr>
          <p:cNvCxnSpPr>
            <a:stCxn id="69" idx="0"/>
            <a:endCxn id="15" idx="2"/>
          </p:cNvCxnSpPr>
          <p:nvPr/>
        </p:nvCxnSpPr>
        <p:spPr>
          <a:xfrm flipV="1">
            <a:off x="4290042" y="2956420"/>
            <a:ext cx="0" cy="521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840A763-0159-4634-8861-CC1B014CBB5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58256" y="2524387"/>
            <a:ext cx="779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9D90C46-C508-4CD5-9C65-45C23AF9E586}"/>
              </a:ext>
            </a:extLst>
          </p:cNvPr>
          <p:cNvCxnSpPr>
            <a:cxnSpLocks/>
            <a:stCxn id="15" idx="0"/>
            <a:endCxn id="96" idx="2"/>
          </p:cNvCxnSpPr>
          <p:nvPr/>
        </p:nvCxnSpPr>
        <p:spPr>
          <a:xfrm flipV="1">
            <a:off x="4290042" y="1601355"/>
            <a:ext cx="18748" cy="4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1B9F27-B2B8-474A-A9D7-52C2476A5BFC}"/>
                  </a:ext>
                </a:extLst>
              </p:cNvPr>
              <p:cNvSpPr txBox="1"/>
              <p:nvPr/>
            </p:nvSpPr>
            <p:spPr>
              <a:xfrm>
                <a:off x="3940575" y="955024"/>
                <a:ext cx="7364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Good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1B9F27-B2B8-474A-A9D7-52C2476A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75" y="955024"/>
                <a:ext cx="736429" cy="646331"/>
              </a:xfrm>
              <a:prstGeom prst="rect">
                <a:avLst/>
              </a:prstGeom>
              <a:blipFill>
                <a:blip r:embed="rId14"/>
                <a:stretch>
                  <a:fillRect l="-4132" t="-5660" r="-4132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9759A16-1C17-46A1-BFFC-E1DFFAC52285}"/>
                  </a:ext>
                </a:extLst>
              </p:cNvPr>
              <p:cNvSpPr/>
              <p:nvPr/>
            </p:nvSpPr>
            <p:spPr>
              <a:xfrm>
                <a:off x="5173124" y="2849904"/>
                <a:ext cx="37912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𝑫𝒆𝒄𝒐𝒅𝒆𝒓𝑮𝑹𝑼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9759A16-1C17-46A1-BFFC-E1DFFAC52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124" y="2849904"/>
                <a:ext cx="3791299" cy="646331"/>
              </a:xfrm>
              <a:prstGeom prst="rect">
                <a:avLst/>
              </a:prstGeom>
              <a:blipFill>
                <a:blip r:embed="rId1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6B910A-051C-4137-9A42-31B884436E64}"/>
                  </a:ext>
                </a:extLst>
              </p:cNvPr>
              <p:cNvSpPr txBox="1"/>
              <p:nvPr/>
            </p:nvSpPr>
            <p:spPr>
              <a:xfrm>
                <a:off x="4868296" y="261314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6B910A-051C-4137-9A42-31B88443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296" y="2613142"/>
                <a:ext cx="4754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5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Bahdanau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Attention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9560" y="5724337"/>
            <a:ext cx="467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Bahdanau</a:t>
            </a:r>
            <a:r>
              <a:rPr lang="en-US" altLang="ko-KR" sz="1050" dirty="0"/>
              <a:t>, D., Cho, K., &amp; </a:t>
            </a:r>
            <a:r>
              <a:rPr lang="en-US" altLang="ko-KR" sz="1050" dirty="0" err="1"/>
              <a:t>Bengio</a:t>
            </a:r>
            <a:r>
              <a:rPr lang="en-US" altLang="ko-KR" sz="1050" dirty="0"/>
              <a:t>, Y. (2014). Neural machine translation by jointly learning to align and translate. </a:t>
            </a:r>
            <a:r>
              <a:rPr lang="en-US" altLang="ko-KR" sz="1050" i="1" dirty="0" err="1"/>
              <a:t>arXiv</a:t>
            </a:r>
            <a:r>
              <a:rPr lang="en-US" altLang="ko-KR" sz="1050" i="1" dirty="0"/>
              <a:t> preprint arXiv:1409.0473</a:t>
            </a:r>
            <a:r>
              <a:rPr lang="en-US" altLang="ko-KR" sz="1050" dirty="0"/>
              <a:t>.</a:t>
            </a:r>
          </a:p>
          <a:p>
            <a:pPr algn="ctr"/>
            <a:r>
              <a:rPr lang="en-US" altLang="ko-KR" sz="1050" dirty="0"/>
              <a:t> (2020.08.11 13630</a:t>
            </a:r>
            <a:r>
              <a:rPr lang="ko-KR" altLang="en-US" sz="1050" dirty="0" err="1"/>
              <a:t>회인용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96141" y="4897373"/>
            <a:ext cx="2671443" cy="670560"/>
            <a:chOff x="618716" y="2682240"/>
            <a:chExt cx="4194534" cy="67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16" y="2784691"/>
                  <a:ext cx="736429" cy="4103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626" y="2784691"/>
                  <a:ext cx="736429" cy="4103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684" y="2784691"/>
                  <a:ext cx="73642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594" y="2784691"/>
                  <a:ext cx="736429" cy="4103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29" y="2784691"/>
                  <a:ext cx="736429" cy="4103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420" y="2784691"/>
                  <a:ext cx="736429" cy="410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911" y="2784691"/>
                  <a:ext cx="736429" cy="4103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821" y="2784691"/>
                  <a:ext cx="736429" cy="410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/>
            <p:cNvSpPr/>
            <p:nvPr/>
          </p:nvSpPr>
          <p:spPr>
            <a:xfrm>
              <a:off x="618716" y="2682240"/>
              <a:ext cx="4194534" cy="6705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83240" y="4999824"/>
            <a:ext cx="615864" cy="512589"/>
            <a:chOff x="5181462" y="2673693"/>
            <a:chExt cx="719466" cy="512589"/>
          </a:xfrm>
        </p:grpSpPr>
        <p:sp>
          <p:nvSpPr>
            <p:cNvPr id="74" name="직사각형 73"/>
            <p:cNvSpPr/>
            <p:nvPr/>
          </p:nvSpPr>
          <p:spPr>
            <a:xfrm>
              <a:off x="5181462" y="2673693"/>
              <a:ext cx="719464" cy="51258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/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146FA0-CC2C-4C46-95C7-BB53650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463" y="2739070"/>
                  <a:ext cx="71946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직선 화살표 연결선 9"/>
          <p:cNvCxnSpPr>
            <a:cxnSpLocks/>
            <a:stCxn id="3" idx="0"/>
            <a:endCxn id="104" idx="2"/>
          </p:cNvCxnSpPr>
          <p:nvPr/>
        </p:nvCxnSpPr>
        <p:spPr>
          <a:xfrm flipV="1">
            <a:off x="1431863" y="4252109"/>
            <a:ext cx="92355" cy="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cxnSpLocks/>
            <a:stCxn id="74" idx="0"/>
            <a:endCxn id="104" idx="2"/>
          </p:cNvCxnSpPr>
          <p:nvPr/>
        </p:nvCxnSpPr>
        <p:spPr>
          <a:xfrm flipH="1" flipV="1">
            <a:off x="1524218" y="4252109"/>
            <a:ext cx="1666953" cy="7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96141" y="3882777"/>
                <a:ext cx="285615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𝑀𝑜𝑑𝑢𝑙𝑒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1" y="3882777"/>
                <a:ext cx="285615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200676" y="2567908"/>
                <a:ext cx="622968" cy="6582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76" y="2567908"/>
                <a:ext cx="622968" cy="65828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D97477-93EA-45F5-8DB1-693EF282AAD7}"/>
              </a:ext>
            </a:extLst>
          </p:cNvPr>
          <p:cNvCxnSpPr>
            <a:cxnSpLocks/>
            <a:stCxn id="104" idx="0"/>
            <a:endCxn id="16" idx="4"/>
          </p:cNvCxnSpPr>
          <p:nvPr/>
        </p:nvCxnSpPr>
        <p:spPr>
          <a:xfrm flipH="1" flipV="1">
            <a:off x="1512160" y="3226190"/>
            <a:ext cx="12058" cy="65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A8A8B6-E177-4FA5-9437-3B50AEEED3A6}"/>
              </a:ext>
            </a:extLst>
          </p:cNvPr>
          <p:cNvSpPr/>
          <p:nvPr/>
        </p:nvSpPr>
        <p:spPr>
          <a:xfrm>
            <a:off x="3921827" y="2092354"/>
            <a:ext cx="736429" cy="864066"/>
          </a:xfrm>
          <a:prstGeom prst="rect">
            <a:avLst/>
          </a:prstGeom>
          <a:solidFill>
            <a:srgbClr val="FD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3CBEEF-8403-4860-84D8-C4C517E1D42F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3334107" y="470153"/>
            <a:ext cx="275809" cy="3919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AF28B8-B04C-4332-A57B-F4F9233FC46D}"/>
              </a:ext>
            </a:extLst>
          </p:cNvPr>
          <p:cNvSpPr/>
          <p:nvPr/>
        </p:nvSpPr>
        <p:spPr>
          <a:xfrm>
            <a:off x="3921828" y="3478132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89F1E4-F957-4A0F-84CD-97EF59AA7CBD}"/>
              </a:ext>
            </a:extLst>
          </p:cNvPr>
          <p:cNvSpPr txBox="1"/>
          <p:nvPr/>
        </p:nvSpPr>
        <p:spPr>
          <a:xfrm>
            <a:off x="3921827" y="4043970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3532903-D12E-4C5E-9577-D81BFC2ADF07}"/>
              </a:ext>
            </a:extLst>
          </p:cNvPr>
          <p:cNvCxnSpPr>
            <a:stCxn id="69" idx="0"/>
            <a:endCxn id="15" idx="2"/>
          </p:cNvCxnSpPr>
          <p:nvPr/>
        </p:nvCxnSpPr>
        <p:spPr>
          <a:xfrm flipV="1">
            <a:off x="4290042" y="2956420"/>
            <a:ext cx="0" cy="52171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840A763-0159-4634-8861-CC1B014CBB5C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4658256" y="2520919"/>
            <a:ext cx="779376" cy="3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C4696D4-8396-44C3-B66D-BF34AFEB4974}"/>
                  </a:ext>
                </a:extLst>
              </p:cNvPr>
              <p:cNvSpPr txBox="1"/>
              <p:nvPr/>
            </p:nvSpPr>
            <p:spPr>
              <a:xfrm>
                <a:off x="4868296" y="261314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C4696D4-8396-44C3-B66D-BF34AFE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296" y="2613142"/>
                <a:ext cx="475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9D90C46-C508-4CD5-9C65-45C23AF9E5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90042" y="1557954"/>
            <a:ext cx="0" cy="5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9759A16-1C17-46A1-BFFC-E1DFFAC52285}"/>
                  </a:ext>
                </a:extLst>
              </p:cNvPr>
              <p:cNvSpPr/>
              <p:nvPr/>
            </p:nvSpPr>
            <p:spPr>
              <a:xfrm>
                <a:off x="5301412" y="4676678"/>
                <a:ext cx="37912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𝑫𝒆𝒄𝒐𝒅𝒆𝒓𝑮𝑹𝑼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9759A16-1C17-46A1-BFFC-E1DFFAC52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12" y="4676678"/>
                <a:ext cx="3791299" cy="646331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574028-A314-46CE-BD1F-07015052AA96}"/>
              </a:ext>
            </a:extLst>
          </p:cNvPr>
          <p:cNvSpPr/>
          <p:nvPr/>
        </p:nvSpPr>
        <p:spPr>
          <a:xfrm>
            <a:off x="5437632" y="2088886"/>
            <a:ext cx="736429" cy="864066"/>
          </a:xfrm>
          <a:prstGeom prst="rect">
            <a:avLst/>
          </a:prstGeom>
          <a:solidFill>
            <a:srgbClr val="FD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AF71EE-36D4-47CA-966D-37AA119D31B8}"/>
              </a:ext>
            </a:extLst>
          </p:cNvPr>
          <p:cNvSpPr/>
          <p:nvPr/>
        </p:nvSpPr>
        <p:spPr>
          <a:xfrm>
            <a:off x="5431862" y="3478132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D08C31-A4AF-47BA-9EB6-0A9F6718F1E0}"/>
              </a:ext>
            </a:extLst>
          </p:cNvPr>
          <p:cNvSpPr txBox="1"/>
          <p:nvPr/>
        </p:nvSpPr>
        <p:spPr>
          <a:xfrm>
            <a:off x="5431861" y="4043970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D25DC-CB45-418E-9A35-756CCEDD18E6}"/>
              </a:ext>
            </a:extLst>
          </p:cNvPr>
          <p:cNvCxnSpPr>
            <a:stCxn id="43" idx="0"/>
          </p:cNvCxnSpPr>
          <p:nvPr/>
        </p:nvCxnSpPr>
        <p:spPr>
          <a:xfrm flipV="1">
            <a:off x="5800076" y="2956420"/>
            <a:ext cx="0" cy="521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B7F543-E22B-49AF-AF3C-E697C5DDA83A}"/>
                  </a:ext>
                </a:extLst>
              </p:cNvPr>
              <p:cNvSpPr txBox="1"/>
              <p:nvPr/>
            </p:nvSpPr>
            <p:spPr>
              <a:xfrm>
                <a:off x="3940575" y="955024"/>
                <a:ext cx="7364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Good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B7F543-E22B-49AF-AF3C-E697C5DD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75" y="955024"/>
                <a:ext cx="736429" cy="646331"/>
              </a:xfrm>
              <a:prstGeom prst="rect">
                <a:avLst/>
              </a:prstGeom>
              <a:blipFill>
                <a:blip r:embed="rId16"/>
                <a:stretch>
                  <a:fillRect l="-4132" t="-5660" r="-4132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EB18DB3B-5EAF-4797-8DC6-D0E2A5CF72A4}"/>
              </a:ext>
            </a:extLst>
          </p:cNvPr>
          <p:cNvCxnSpPr>
            <a:stCxn id="91" idx="2"/>
            <a:endCxn id="75" idx="3"/>
          </p:cNvCxnSpPr>
          <p:nvPr/>
        </p:nvCxnSpPr>
        <p:spPr>
          <a:xfrm rot="5400000">
            <a:off x="3168876" y="3312702"/>
            <a:ext cx="2267393" cy="1606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EF6457E-709D-4481-8327-6A55C81F86D3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4677004" y="1278190"/>
            <a:ext cx="754857" cy="2950446"/>
          </a:xfrm>
          <a:prstGeom prst="curvedConnector3">
            <a:avLst>
              <a:gd name="adj1" fmla="val 79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F7560C-B635-47D5-99DC-737CE1C37FF9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5805847" y="1585965"/>
            <a:ext cx="33795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8C69FF-1880-48CF-9556-D19F96D141A3}"/>
                  </a:ext>
                </a:extLst>
              </p:cNvPr>
              <p:cNvSpPr txBox="1"/>
              <p:nvPr/>
            </p:nvSpPr>
            <p:spPr>
              <a:xfrm>
                <a:off x="5282636" y="939634"/>
                <a:ext cx="11140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Morning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8C69FF-1880-48CF-9556-D19F96D1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6" y="939634"/>
                <a:ext cx="1114011" cy="646331"/>
              </a:xfrm>
              <a:prstGeom prst="rect">
                <a:avLst/>
              </a:prstGeom>
              <a:blipFill>
                <a:blip r:embed="rId17"/>
                <a:stretch>
                  <a:fillRect t="-4717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6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7E6BB-35D2-48F0-B5B9-27FAA1AADD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1B4029-B2A9-44F4-83FD-AAC037222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B703A1-8B74-462A-806E-B4A91990B340}">
  <ds:schemaRefs>
    <ds:schemaRef ds:uri="http://purl.org/dc/terms/"/>
    <ds:schemaRef ds:uri="http://schemas.microsoft.com/office/2006/documentManagement/types"/>
    <ds:schemaRef ds:uri="http://www.w3.org/XML/1998/namespace"/>
    <ds:schemaRef ds:uri="7e911382-0fe7-4b42-b60f-8f62ce1e92bb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5751</TotalTime>
  <Words>2288</Words>
  <Application>Microsoft Office PowerPoint</Application>
  <PresentationFormat>화면 슬라이드 쇼(4:3)</PresentationFormat>
  <Paragraphs>330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허종국[ 학부재학 / 산업경영공학부 ]</dc:creator>
  <cp:lastModifiedBy>허종국[ 학부재학 / 산업경영공학부 ]</cp:lastModifiedBy>
  <cp:revision>12</cp:revision>
  <dcterms:created xsi:type="dcterms:W3CDTF">2020-07-30T05:00:02Z</dcterms:created>
  <dcterms:modified xsi:type="dcterms:W3CDTF">2020-08-20T05:15:59Z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