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257" r:id="rId2"/>
    <p:sldId id="258" r:id="rId3"/>
    <p:sldId id="475" r:id="rId4"/>
    <p:sldId id="478" r:id="rId5"/>
    <p:sldId id="481" r:id="rId6"/>
    <p:sldId id="483" r:id="rId7"/>
    <p:sldId id="479" r:id="rId8"/>
    <p:sldId id="480" r:id="rId9"/>
    <p:sldId id="476" r:id="rId10"/>
    <p:sldId id="399" r:id="rId11"/>
    <p:sldId id="477" r:id="rId12"/>
    <p:sldId id="484" r:id="rId13"/>
    <p:sldId id="485" r:id="rId14"/>
    <p:sldId id="486" r:id="rId15"/>
    <p:sldId id="487" r:id="rId16"/>
    <p:sldId id="500" r:id="rId17"/>
    <p:sldId id="501" r:id="rId18"/>
    <p:sldId id="502" r:id="rId19"/>
    <p:sldId id="488" r:id="rId20"/>
    <p:sldId id="496" r:id="rId21"/>
    <p:sldId id="492" r:id="rId22"/>
    <p:sldId id="493" r:id="rId23"/>
    <p:sldId id="491" r:id="rId24"/>
    <p:sldId id="489" r:id="rId25"/>
    <p:sldId id="490" r:id="rId26"/>
    <p:sldId id="494" r:id="rId27"/>
    <p:sldId id="497" r:id="rId28"/>
    <p:sldId id="503" r:id="rId29"/>
    <p:sldId id="504" r:id="rId30"/>
    <p:sldId id="506" r:id="rId31"/>
    <p:sldId id="50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" initials="K" lastIdx="1" clrIdx="0">
    <p:extLst>
      <p:ext uri="{19B8F6BF-5375-455C-9EA6-DF929625EA0E}">
        <p15:presenceInfo xmlns:p15="http://schemas.microsoft.com/office/powerpoint/2012/main" userId="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1346" autoAdjust="0"/>
  </p:normalViewPr>
  <p:slideViewPr>
    <p:cSldViewPr snapToGrid="0">
      <p:cViewPr varScale="1">
        <p:scale>
          <a:sx n="65" d="100"/>
          <a:sy n="65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CE4ED-20A2-4ED9-BCF1-9DB38C3B67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48E9A-5309-41A5-8BB3-C7110993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0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/>
              <a:t>강화학습 세미나 취지 설명 </a:t>
            </a:r>
            <a:r>
              <a:rPr lang="en-US" altLang="ko-KR" b="1" baseline="0" dirty="0"/>
              <a:t>– </a:t>
            </a:r>
            <a:r>
              <a:rPr lang="ko-KR" altLang="en-US" b="1" baseline="0" dirty="0"/>
              <a:t>강화학습을 처음 접해보는 분들을 위해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원래는 </a:t>
            </a:r>
            <a:r>
              <a:rPr lang="en-US" altLang="ko-KR" b="1" baseline="0" dirty="0"/>
              <a:t>DQN </a:t>
            </a:r>
            <a:r>
              <a:rPr lang="ko-KR" altLang="en-US" b="1" baseline="0" dirty="0"/>
              <a:t>관련 세미나를 하려고 했으나 전체적인 이론과 개론을 커버할 예정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9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64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E-M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Algorithm</a:t>
            </a:r>
            <a:r>
              <a:rPr lang="ko-KR" altLang="en-US" b="1" baseline="0" dirty="0"/>
              <a:t> 처럼</a:t>
            </a:r>
            <a:r>
              <a:rPr lang="en-US" altLang="ko-KR" b="1" baseline="0" dirty="0"/>
              <a:t>, Value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40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96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422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40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75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08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32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1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baseline="0" dirty="0"/>
              <a:t>Introduction-</a:t>
            </a:r>
            <a:r>
              <a:rPr lang="ko-KR" altLang="en-US" b="1" baseline="0" dirty="0"/>
              <a:t>기계학습의 </a:t>
            </a:r>
            <a:r>
              <a:rPr lang="en-US" altLang="ko-KR" b="1" baseline="0" dirty="0"/>
              <a:t>3</a:t>
            </a:r>
            <a:r>
              <a:rPr lang="ko-KR" altLang="en-US" b="1" baseline="0" dirty="0"/>
              <a:t>가지 분야 설명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강화학습이 적용되는 분야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강화학습과 지도학습의 차이</a:t>
            </a:r>
            <a:endParaRPr lang="en-US" altLang="ko-KR" b="1" baseline="0" dirty="0"/>
          </a:p>
          <a:p>
            <a:r>
              <a:rPr lang="en-US" altLang="ko-KR" b="1" baseline="0" dirty="0"/>
              <a:t>Concept-</a:t>
            </a:r>
            <a:r>
              <a:rPr lang="ko-KR" altLang="en-US" b="1" baseline="0" dirty="0"/>
              <a:t>강화학습의 구조 </a:t>
            </a:r>
            <a:r>
              <a:rPr lang="en-US" altLang="ko-KR" b="1" baseline="0" dirty="0"/>
              <a:t>:Environment</a:t>
            </a:r>
            <a:r>
              <a:rPr lang="ko-KR" altLang="en-US" b="1" baseline="0" dirty="0"/>
              <a:t>와 </a:t>
            </a:r>
            <a:r>
              <a:rPr lang="en-US" altLang="ko-KR" b="1" baseline="0" dirty="0"/>
              <a:t>Agent</a:t>
            </a:r>
            <a:r>
              <a:rPr lang="ko-KR" altLang="en-US" b="1" baseline="0" dirty="0"/>
              <a:t>로 이루어진 </a:t>
            </a:r>
            <a:r>
              <a:rPr lang="ko-KR" altLang="en-US" b="1" baseline="0" dirty="0" err="1"/>
              <a:t>마코프</a:t>
            </a:r>
            <a:r>
              <a:rPr lang="ko-KR" altLang="en-US" b="1" baseline="0" dirty="0"/>
              <a:t> 프로세스</a:t>
            </a:r>
            <a:r>
              <a:rPr lang="en-US" altLang="ko-KR" b="1" baseline="0" dirty="0"/>
              <a:t>, </a:t>
            </a:r>
            <a:r>
              <a:rPr lang="ko-KR" altLang="en-US" b="1" baseline="0" dirty="0" err="1"/>
              <a:t>벨만</a:t>
            </a:r>
            <a:r>
              <a:rPr lang="ko-KR" altLang="en-US" b="1" baseline="0" dirty="0"/>
              <a:t> 방정식 설명</a:t>
            </a:r>
            <a:endParaRPr lang="en-US" altLang="ko-KR" b="1" baseline="0" dirty="0"/>
          </a:p>
          <a:p>
            <a:endParaRPr lang="en-US" altLang="ko-KR" b="1" baseline="0" dirty="0"/>
          </a:p>
          <a:p>
            <a:r>
              <a:rPr lang="ko-KR" altLang="en-US" b="1" baseline="0" dirty="0"/>
              <a:t>강화학습은 가치함수 기반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정책 기반으로 나누어짐</a:t>
            </a:r>
            <a:endParaRPr lang="en-US" altLang="ko-KR" b="1" baseline="0" dirty="0"/>
          </a:p>
          <a:p>
            <a:r>
              <a:rPr lang="en-US" altLang="ko-KR" b="1" baseline="0" dirty="0"/>
              <a:t>Value Based- MC</a:t>
            </a:r>
            <a:r>
              <a:rPr lang="ko-KR" altLang="en-US" b="1" baseline="0" dirty="0"/>
              <a:t>와 </a:t>
            </a:r>
            <a:r>
              <a:rPr lang="en-US" altLang="ko-KR" b="1" baseline="0" dirty="0"/>
              <a:t>TD, Multi Armed Bandit Problem, e-greedy Algorithm </a:t>
            </a:r>
            <a:r>
              <a:rPr lang="ko-KR" altLang="en-US" b="1" baseline="0" dirty="0"/>
              <a:t>설명</a:t>
            </a:r>
            <a:endParaRPr lang="en-US" altLang="ko-KR" b="1" baseline="0" dirty="0"/>
          </a:p>
          <a:p>
            <a:r>
              <a:rPr lang="en-US" altLang="ko-KR" b="1" baseline="0" dirty="0"/>
              <a:t>Policy Based&amp; Actor-Critic-</a:t>
            </a:r>
            <a:r>
              <a:rPr lang="ko-KR" altLang="en-US" b="1" baseline="0" dirty="0"/>
              <a:t>가치 함수를 정의하지 않고 정책을 가지고 </a:t>
            </a:r>
            <a:r>
              <a:rPr lang="en-US" altLang="ko-KR" b="1" baseline="0" dirty="0"/>
              <a:t>gradient Ascent</a:t>
            </a:r>
            <a:r>
              <a:rPr lang="ko-KR" altLang="en-US" b="1" baseline="0" dirty="0"/>
              <a:t>하는 방법 설명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77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73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87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12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8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31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85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93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19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43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7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baseline="0" dirty="0"/>
              <a:t>지도학습</a:t>
            </a:r>
            <a:r>
              <a:rPr lang="en-US" altLang="ko-KR" b="1" baseline="0" dirty="0"/>
              <a:t>-</a:t>
            </a:r>
            <a:r>
              <a:rPr lang="ko-KR" altLang="en-US" b="1" baseline="0" dirty="0"/>
              <a:t>분류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회귀</a:t>
            </a:r>
            <a:r>
              <a:rPr lang="en-US" altLang="ko-KR" b="1" baseline="0" dirty="0"/>
              <a:t>(</a:t>
            </a:r>
            <a:r>
              <a:rPr lang="ko-KR" altLang="en-US" b="1" baseline="0" dirty="0"/>
              <a:t>정답이 있다</a:t>
            </a:r>
            <a:r>
              <a:rPr lang="en-US" altLang="ko-KR" b="1" baseline="0" dirty="0"/>
              <a:t>)</a:t>
            </a:r>
          </a:p>
          <a:p>
            <a:r>
              <a:rPr lang="ko-KR" altLang="en-US" b="1" baseline="0" dirty="0"/>
              <a:t>비지도학습</a:t>
            </a:r>
            <a:r>
              <a:rPr lang="en-US" altLang="ko-KR" b="1" baseline="0" dirty="0"/>
              <a:t>-</a:t>
            </a:r>
            <a:r>
              <a:rPr lang="ko-KR" altLang="en-US" b="1" baseline="0" dirty="0"/>
              <a:t>군집</a:t>
            </a:r>
            <a:r>
              <a:rPr lang="en-US" altLang="ko-KR" b="1" baseline="0" dirty="0"/>
              <a:t>, </a:t>
            </a:r>
            <a:r>
              <a:rPr lang="ko-KR" altLang="en-US" b="1" baseline="0" dirty="0"/>
              <a:t>주성분분석</a:t>
            </a:r>
            <a:endParaRPr lang="en-US" altLang="ko-KR" b="1" baseline="0" dirty="0"/>
          </a:p>
          <a:p>
            <a:r>
              <a:rPr lang="ko-KR" altLang="en-US" b="1" baseline="0" dirty="0"/>
              <a:t>강화학습</a:t>
            </a:r>
            <a:r>
              <a:rPr lang="en-US" altLang="ko-KR" b="1" baseline="0" dirty="0"/>
              <a:t>-Game,</a:t>
            </a:r>
            <a:r>
              <a:rPr lang="ko-KR" altLang="en-US" b="1" baseline="0" dirty="0"/>
              <a:t> </a:t>
            </a:r>
            <a:r>
              <a:rPr lang="en-US" altLang="ko-KR" b="1" baseline="0" dirty="0"/>
              <a:t>AI Secretary, Robot Navigation, Learning Task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64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73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4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5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67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6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1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5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F5C1-B8F3-4C5D-BCE4-280EB36498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847-110B-4508-A022-ACF26069D60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F7CB-7775-4712-9891-6B25647E0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6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847-110B-4508-A022-ACF26069D60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F7CB-7775-4712-9891-6B25647E0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1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847-110B-4508-A022-ACF26069D60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F7CB-7775-4712-9891-6B25647E0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2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9"/>
          <p:cNvSpPr>
            <a:spLocks/>
          </p:cNvSpPr>
          <p:nvPr userDrawn="1"/>
        </p:nvSpPr>
        <p:spPr bwMode="auto">
          <a:xfrm>
            <a:off x="3472053" y="6644307"/>
            <a:ext cx="221894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615539" latinLnBrk="0">
              <a:lnSpc>
                <a:spcPts val="900"/>
              </a:lnSpc>
              <a:defRPr/>
            </a:pPr>
            <a:fld id="{10763757-6B68-4461-ADD4-50E900CC3295}" type="slidenum">
              <a:rPr lang="en-US" altLang="ko-KR" sz="1200" b="0" smtClean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pPr algn="ctr" defTabSz="615539" latinLnBrk="0">
                <a:lnSpc>
                  <a:spcPts val="900"/>
                </a:lnSpc>
                <a:defRPr/>
              </a:pPr>
              <a:t>‹#›</a:t>
            </a:fld>
            <a:r>
              <a:rPr lang="en-US" altLang="ko-KR" sz="1200" b="0" dirty="0">
                <a:solidFill>
                  <a:srgbClr val="002776"/>
                </a:solidFill>
                <a:latin typeface="+mj-lt"/>
                <a:ea typeface="맑은 고딕" panose="020B0503020000020004" pitchFamily="50" charset="-127"/>
              </a:rPr>
              <a:t>/44</a:t>
            </a:r>
          </a:p>
        </p:txBody>
      </p:sp>
      <p:cxnSp>
        <p:nvCxnSpPr>
          <p:cNvPr id="7" name="직선 연결선 16"/>
          <p:cNvCxnSpPr>
            <a:cxnSpLocks noChangeShapeType="1"/>
          </p:cNvCxnSpPr>
          <p:nvPr userDrawn="1"/>
        </p:nvCxnSpPr>
        <p:spPr bwMode="auto">
          <a:xfrm>
            <a:off x="328299" y="727075"/>
            <a:ext cx="8509386" cy="1588"/>
          </a:xfrm>
          <a:prstGeom prst="line">
            <a:avLst/>
          </a:prstGeom>
          <a:noFill/>
          <a:ln w="9525" algn="ctr">
            <a:solidFill>
              <a:srgbClr val="002776"/>
            </a:solidFill>
            <a:round/>
            <a:headEnd/>
            <a:tailEnd/>
          </a:ln>
        </p:spPr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711" y="773655"/>
            <a:ext cx="8541676" cy="307777"/>
          </a:xfrm>
        </p:spPr>
        <p:txBody>
          <a:bodyPr/>
          <a:lstStyle>
            <a:lvl1pPr marL="0" indent="0">
              <a:defRPr sz="105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+mj-lt"/>
                <a:ea typeface="가는각진제목체" pitchFamily="18" charset="-127"/>
              </a:defRPr>
            </a:lvl2pPr>
            <a:lvl3pPr marL="857229" indent="-171446">
              <a:defRPr>
                <a:latin typeface="+mj-lt"/>
                <a:ea typeface="가는각진제목체" pitchFamily="18" charset="-127"/>
              </a:defRPr>
            </a:lvl3pPr>
            <a:lvl4pPr>
              <a:defRPr>
                <a:latin typeface="+mj-lt"/>
                <a:ea typeface="가는각진제목체" pitchFamily="18" charset="-127"/>
              </a:defRPr>
            </a:lvl4pPr>
            <a:lvl5pPr>
              <a:defRPr>
                <a:latin typeface="+mj-lt"/>
                <a:ea typeface="가는각진제목체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816353" y="1484315"/>
            <a:ext cx="4553679" cy="1034129"/>
          </a:xfrm>
        </p:spPr>
        <p:txBody>
          <a:bodyPr/>
          <a:lstStyle>
            <a:lvl1pPr>
              <a:defRPr sz="1351" b="1">
                <a:solidFill>
                  <a:schemeClr val="tx1"/>
                </a:solidFill>
              </a:defRPr>
            </a:lvl1pPr>
            <a:lvl2pPr>
              <a:defRPr sz="1051" b="1">
                <a:solidFill>
                  <a:schemeClr val="tx1"/>
                </a:solidFill>
              </a:defRPr>
            </a:lvl2pPr>
            <a:lvl3pPr>
              <a:defRPr sz="1051" b="1">
                <a:solidFill>
                  <a:schemeClr val="tx1"/>
                </a:solidFill>
              </a:defRPr>
            </a:lvl3pPr>
            <a:lvl4pPr>
              <a:defRPr sz="1051" b="1">
                <a:solidFill>
                  <a:schemeClr val="tx1"/>
                </a:solidFill>
              </a:defRPr>
            </a:lvl4pPr>
            <a:lvl5pPr>
              <a:defRPr sz="1051" b="1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6424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572" y="6527355"/>
            <a:ext cx="654160" cy="2534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820" y="6513722"/>
            <a:ext cx="1329867" cy="2837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2674" y="6519018"/>
            <a:ext cx="861641" cy="27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9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847-110B-4508-A022-ACF26069D60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F7CB-7775-4712-9891-6B25647E0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8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847-110B-4508-A022-ACF26069D60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F7CB-7775-4712-9891-6B25647E0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9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847-110B-4508-A022-ACF26069D60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F7CB-7775-4712-9891-6B25647E0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847-110B-4508-A022-ACF26069D60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F7CB-7775-4712-9891-6B25647E0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2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847-110B-4508-A022-ACF26069D60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F7CB-7775-4712-9891-6B25647E0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1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847-110B-4508-A022-ACF26069D60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F7CB-7775-4712-9891-6B25647E0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9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847-110B-4508-A022-ACF26069D60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F7CB-7775-4712-9891-6B25647E0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3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E847-110B-4508-A022-ACF26069D60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F7CB-7775-4712-9891-6B25647E0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5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E847-110B-4508-A022-ACF26069D604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F7CB-7775-4712-9891-6B25647E0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0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0.png"/><Relationship Id="rId5" Type="http://schemas.openxmlformats.org/officeDocument/2006/relationships/image" Target="../media/image28.pn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10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37uDD7HFf6U?feature=oembed" TargetMode="External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ZVIxt2rt1_4?feature=oembed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QUyQAyJEoNw?feature=oembed" TargetMode="External"/><Relationship Id="rId4" Type="http://schemas.openxmlformats.org/officeDocument/2006/relationships/image" Target="../media/image5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ZVIxt2rt1_4?feature=oembed" TargetMode="Externa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701047" y="2433158"/>
            <a:ext cx="7741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77"/>
              </a:spcAft>
            </a:pPr>
            <a:r>
              <a:rPr lang="en-US" altLang="ko-KR" sz="3600" spc="-137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Introduction to Reinforcement Learning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17399" y="3599920"/>
            <a:ext cx="81092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2194" y="282015"/>
            <a:ext cx="8819259" cy="683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Concept of Reinforcement Learning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4135" y="4100927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벨만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기대 방정식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C49A0-97AE-4967-A7DC-AC35A83AD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785633"/>
            <a:ext cx="4152900" cy="14192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2CAB8B-8039-47CB-821E-40676897D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034716"/>
            <a:ext cx="4419600" cy="628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963BD0-8774-47FE-A094-04386D48958C}"/>
              </a:ext>
            </a:extLst>
          </p:cNvPr>
          <p:cNvSpPr txBox="1"/>
          <p:nvPr/>
        </p:nvSpPr>
        <p:spPr>
          <a:xfrm>
            <a:off x="284135" y="115774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상태 가치 함수와 행동 가치 함수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216857-9B40-4B3B-A427-A15CE5623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928847"/>
            <a:ext cx="2028825" cy="485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E8405F-FD66-4131-A9A3-263258C00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9437" y="1909796"/>
            <a:ext cx="2905125" cy="5238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2947F8-ADF1-4259-89F5-37E348150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9350" y="1855249"/>
            <a:ext cx="2447925" cy="714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4B5B97-AC8C-4AB0-825D-3CE19CEFCFC0}"/>
              </a:ext>
            </a:extLst>
          </p:cNvPr>
          <p:cNvSpPr txBox="1"/>
          <p:nvPr/>
        </p:nvSpPr>
        <p:spPr>
          <a:xfrm>
            <a:off x="518815" y="2806301"/>
            <a:ext cx="694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현재 상태나 그에 대한 행동이 얼마나 좋을까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ko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64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Concept of Reinforcement Learning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63BD0-8774-47FE-A094-04386D48958C}"/>
              </a:ext>
            </a:extLst>
          </p:cNvPr>
          <p:cNvSpPr txBox="1"/>
          <p:nvPr/>
        </p:nvSpPr>
        <p:spPr>
          <a:xfrm>
            <a:off x="284135" y="115774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벨만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최적 방정식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CEB7BD-C15F-4D25-AE0E-57C0FE3C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35" y="1895681"/>
            <a:ext cx="3257550" cy="866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15F29-2DD6-4205-AACE-0F5EC4BE61CD}"/>
              </a:ext>
            </a:extLst>
          </p:cNvPr>
          <p:cNvSpPr txBox="1"/>
          <p:nvPr/>
        </p:nvSpPr>
        <p:spPr>
          <a:xfrm>
            <a:off x="284135" y="3137045"/>
            <a:ext cx="8575730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Greedy Policy Improvement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기대방정식을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iteration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하여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true value function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찾는다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.(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수렴할 때 까지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…)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최적방정식으로 가장 좋은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취함으로써 업데이트한다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44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Value-Based RL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4135" y="1157748"/>
            <a:ext cx="8575730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How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estimate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function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Monte-Carlo Method</a:t>
            </a:r>
          </a:p>
        </p:txBody>
      </p:sp>
      <p:pic>
        <p:nvPicPr>
          <p:cNvPr id="7" name="Picture 2" descr="RL frozen lake 이미지 검색결과">
            <a:extLst>
              <a:ext uri="{FF2B5EF4-FFF2-40B4-BE49-F238E27FC236}">
                <a16:creationId xmlns:a16="http://schemas.microsoft.com/office/drawing/2014/main" id="{9C6C1B7B-B547-471B-8209-7EBFBB1A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0" y="2416700"/>
            <a:ext cx="40100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65ECBAA-1BF0-4058-89E2-E2C5B0AECB57}"/>
              </a:ext>
            </a:extLst>
          </p:cNvPr>
          <p:cNvSpPr/>
          <p:nvPr/>
        </p:nvSpPr>
        <p:spPr>
          <a:xfrm>
            <a:off x="1709530" y="4564634"/>
            <a:ext cx="410817" cy="3843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B72E11B-E8F1-44C4-92A2-F1EF1AA10659}"/>
              </a:ext>
            </a:extLst>
          </p:cNvPr>
          <p:cNvSpPr/>
          <p:nvPr/>
        </p:nvSpPr>
        <p:spPr>
          <a:xfrm>
            <a:off x="2252869" y="4660711"/>
            <a:ext cx="265044" cy="1921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1F88272-9A22-40ED-AB87-33A1AC3BBEA5}"/>
              </a:ext>
            </a:extLst>
          </p:cNvPr>
          <p:cNvSpPr/>
          <p:nvPr/>
        </p:nvSpPr>
        <p:spPr>
          <a:xfrm rot="5400000">
            <a:off x="1782415" y="5121556"/>
            <a:ext cx="265044" cy="1921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C19B1C5-B7BF-4AE4-8EB2-866EFBACE9B7}"/>
              </a:ext>
            </a:extLst>
          </p:cNvPr>
          <p:cNvSpPr/>
          <p:nvPr/>
        </p:nvSpPr>
        <p:spPr>
          <a:xfrm rot="10800000">
            <a:off x="1245703" y="4660710"/>
            <a:ext cx="265044" cy="1921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AADAEF7-61B7-4CE0-AC37-B3E194043048}"/>
              </a:ext>
            </a:extLst>
          </p:cNvPr>
          <p:cNvSpPr/>
          <p:nvPr/>
        </p:nvSpPr>
        <p:spPr>
          <a:xfrm rot="16200000">
            <a:off x="1822171" y="4145153"/>
            <a:ext cx="265044" cy="1921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A618A7-E50A-45D5-8B94-7B359EB334E4}"/>
              </a:ext>
            </a:extLst>
          </p:cNvPr>
          <p:cNvSpPr txBox="1"/>
          <p:nvPr/>
        </p:nvSpPr>
        <p:spPr>
          <a:xfrm>
            <a:off x="4849839" y="1564066"/>
            <a:ext cx="4010026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When go right….</a:t>
            </a: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Ep1. reward = -25</a:t>
            </a: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Ep2. reward = -128</a:t>
            </a: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Ep3 reward = -8</a:t>
            </a: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…….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Expected Return = -14.5!!!!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8A0EAC-4753-4FCC-BE4A-F6D6EA87E438}"/>
                  </a:ext>
                </a:extLst>
              </p:cNvPr>
              <p:cNvSpPr txBox="1"/>
              <p:nvPr/>
            </p:nvSpPr>
            <p:spPr>
              <a:xfrm>
                <a:off x="5119322" y="4441550"/>
                <a:ext cx="3424464" cy="627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1[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1[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8A0EAC-4753-4FCC-BE4A-F6D6EA87E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22" y="4441550"/>
                <a:ext cx="3424464" cy="627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5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Value-Based RL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4135" y="1157748"/>
            <a:ext cx="8575730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How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estimate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function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Temporal Difference Learning</a:t>
            </a:r>
          </a:p>
        </p:txBody>
      </p:sp>
      <p:pic>
        <p:nvPicPr>
          <p:cNvPr id="7" name="Picture 2" descr="RL frozen lake 이미지 검색결과">
            <a:extLst>
              <a:ext uri="{FF2B5EF4-FFF2-40B4-BE49-F238E27FC236}">
                <a16:creationId xmlns:a16="http://schemas.microsoft.com/office/drawing/2014/main" id="{9C6C1B7B-B547-471B-8209-7EBFBB1A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0" y="2416700"/>
            <a:ext cx="40100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65ECBAA-1BF0-4058-89E2-E2C5B0AECB57}"/>
              </a:ext>
            </a:extLst>
          </p:cNvPr>
          <p:cNvSpPr/>
          <p:nvPr/>
        </p:nvSpPr>
        <p:spPr>
          <a:xfrm>
            <a:off x="1709530" y="4564634"/>
            <a:ext cx="410817" cy="3843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B72E11B-E8F1-44C4-92A2-F1EF1AA10659}"/>
              </a:ext>
            </a:extLst>
          </p:cNvPr>
          <p:cNvSpPr/>
          <p:nvPr/>
        </p:nvSpPr>
        <p:spPr>
          <a:xfrm>
            <a:off x="2252869" y="4660711"/>
            <a:ext cx="265044" cy="1921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1F88272-9A22-40ED-AB87-33A1AC3BBEA5}"/>
              </a:ext>
            </a:extLst>
          </p:cNvPr>
          <p:cNvSpPr/>
          <p:nvPr/>
        </p:nvSpPr>
        <p:spPr>
          <a:xfrm rot="5400000">
            <a:off x="1782415" y="5121556"/>
            <a:ext cx="265044" cy="1921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C19B1C5-B7BF-4AE4-8EB2-866EFBACE9B7}"/>
              </a:ext>
            </a:extLst>
          </p:cNvPr>
          <p:cNvSpPr/>
          <p:nvPr/>
        </p:nvSpPr>
        <p:spPr>
          <a:xfrm rot="10800000">
            <a:off x="1245703" y="4660710"/>
            <a:ext cx="265044" cy="1921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AADAEF7-61B7-4CE0-AC37-B3E194043048}"/>
              </a:ext>
            </a:extLst>
          </p:cNvPr>
          <p:cNvSpPr/>
          <p:nvPr/>
        </p:nvSpPr>
        <p:spPr>
          <a:xfrm rot="16200000">
            <a:off x="1822171" y="4145153"/>
            <a:ext cx="265044" cy="1921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E8508C-3150-4BCD-8B69-3DF320F47D1A}"/>
              </a:ext>
            </a:extLst>
          </p:cNvPr>
          <p:cNvSpPr/>
          <p:nvPr/>
        </p:nvSpPr>
        <p:spPr>
          <a:xfrm>
            <a:off x="4859865" y="1572509"/>
            <a:ext cx="4010025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When go right….</a:t>
            </a: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Time1 = -24</a:t>
            </a: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Time2 = -32</a:t>
            </a: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Time3 = -28</a:t>
            </a: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…….converge to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cs typeface="Arial" pitchFamily="34" charset="0"/>
              </a:rPr>
              <a:t>Expected Return = -16.5!!!!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6171D4-6695-4207-914F-BCBC23C2C159}"/>
                  </a:ext>
                </a:extLst>
              </p:cNvPr>
              <p:cNvSpPr txBox="1"/>
              <p:nvPr/>
            </p:nvSpPr>
            <p:spPr>
              <a:xfrm>
                <a:off x="4396522" y="4522210"/>
                <a:ext cx="44871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TD target=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)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)=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)+</a:t>
                </a:r>
                <a:r>
                  <a:rPr lang="el-GR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𝑻𝑫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𝒕𝒂𝒓𝒈𝒆𝒕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6171D4-6695-4207-914F-BCBC23C2C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522" y="4522210"/>
                <a:ext cx="4487126" cy="553998"/>
              </a:xfrm>
              <a:prstGeom prst="rect">
                <a:avLst/>
              </a:prstGeom>
              <a:blipFill>
                <a:blip r:embed="rId4"/>
                <a:stretch>
                  <a:fillRect l="-3125" t="-16484" r="-2582" b="-24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7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Value-Based RL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10B3AE-31F0-4B4A-A665-B6F03E5E670A}"/>
              </a:ext>
            </a:extLst>
          </p:cNvPr>
          <p:cNvSpPr/>
          <p:nvPr/>
        </p:nvSpPr>
        <p:spPr>
          <a:xfrm>
            <a:off x="779982" y="3414549"/>
            <a:ext cx="1706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Monte Carlo Method</a:t>
            </a:r>
            <a:endParaRPr lang="ko-KR" altLang="en-US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EAA41F-6C07-4B12-8CC3-B54AA1E97CD7}"/>
              </a:ext>
            </a:extLst>
          </p:cNvPr>
          <p:cNvSpPr/>
          <p:nvPr/>
        </p:nvSpPr>
        <p:spPr>
          <a:xfrm>
            <a:off x="3433226" y="3399269"/>
            <a:ext cx="2277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Temporal-Difference Learning</a:t>
            </a:r>
            <a:endParaRPr lang="ko-KR" altLang="en-US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7B0995-324E-416C-B8B2-064967E3509C}"/>
              </a:ext>
            </a:extLst>
          </p:cNvPr>
          <p:cNvSpPr/>
          <p:nvPr/>
        </p:nvSpPr>
        <p:spPr>
          <a:xfrm>
            <a:off x="6657524" y="3414549"/>
            <a:ext cx="1740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N-Step Bootstrapping</a:t>
            </a:r>
            <a:endParaRPr lang="ko-KR" altLang="en-US" sz="1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E217EA-8DF5-488A-8266-E43E7A7353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4" t="2321"/>
          <a:stretch/>
        </p:blipFill>
        <p:spPr>
          <a:xfrm>
            <a:off x="290945" y="4192561"/>
            <a:ext cx="2684569" cy="14920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1539ED2-6FA1-4925-B07C-4084EB826C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3" t="2792" r="1121" b="1079"/>
          <a:stretch/>
        </p:blipFill>
        <p:spPr>
          <a:xfrm>
            <a:off x="6230370" y="3881080"/>
            <a:ext cx="2690800" cy="245681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33E138-3AD5-44CA-B6BA-8A1EB2A49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657" y="4196897"/>
            <a:ext cx="2684569" cy="14833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E83C85-E339-4FCF-871B-5746ACC47990}"/>
              </a:ext>
            </a:extLst>
          </p:cNvPr>
          <p:cNvSpPr txBox="1"/>
          <p:nvPr/>
        </p:nvSpPr>
        <p:spPr>
          <a:xfrm>
            <a:off x="292432" y="1160166"/>
            <a:ext cx="8575730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Monte-Carlo vs Temporal Difference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MC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에피소드가 끝나야 학습가능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episode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단위로 학습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TD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에피소드가 끝나지 않아도 학습이 가능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experience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단위로 학습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N-step TD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n-time step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후에 학습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Value-Based RL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4135" y="1157748"/>
            <a:ext cx="8575730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Monte-Carlo vs Temporal Difference</a:t>
            </a:r>
          </a:p>
          <a:p>
            <a:pPr lvl="1">
              <a:lnSpc>
                <a:spcPct val="150000"/>
              </a:lnSpc>
            </a:pP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CC19BDD-9C7D-4829-AAD9-78A23CF10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3" y="1902306"/>
            <a:ext cx="3886200" cy="23907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532977-4134-490B-9AFF-4E27C7E87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632" y="1902306"/>
            <a:ext cx="4248150" cy="23241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D954ECB-A854-4CBF-87CE-AD0DCFBDB974}"/>
              </a:ext>
            </a:extLst>
          </p:cNvPr>
          <p:cNvSpPr/>
          <p:nvPr/>
        </p:nvSpPr>
        <p:spPr>
          <a:xfrm>
            <a:off x="1139687" y="4240694"/>
            <a:ext cx="2663687" cy="16134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High Variance,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Low Bias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D60E1A3-1774-4887-9096-885638496C0E}"/>
              </a:ext>
            </a:extLst>
          </p:cNvPr>
          <p:cNvSpPr/>
          <p:nvPr/>
        </p:nvSpPr>
        <p:spPr>
          <a:xfrm>
            <a:off x="5340628" y="4240694"/>
            <a:ext cx="2663687" cy="16134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High Bias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Low Variance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90BB8-FF17-4921-A216-CB7278208E9C}"/>
              </a:ext>
            </a:extLst>
          </p:cNvPr>
          <p:cNvSpPr txBox="1"/>
          <p:nvPr/>
        </p:nvSpPr>
        <p:spPr>
          <a:xfrm>
            <a:off x="4181124" y="4693477"/>
            <a:ext cx="781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+mn-ea"/>
              </a:rPr>
              <a:t>VS</a:t>
            </a:r>
            <a:endParaRPr lang="ko-KR" altLang="en-US" sz="4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99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Value-Based RL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E83C85-E339-4FCF-871B-5746ACC47990}"/>
              </a:ext>
            </a:extLst>
          </p:cNvPr>
          <p:cNvSpPr txBox="1"/>
          <p:nvPr/>
        </p:nvSpPr>
        <p:spPr>
          <a:xfrm>
            <a:off x="292432" y="1160166"/>
            <a:ext cx="8575730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Multi-Armed Bandit-Problem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Exploration &amp; Exploitation</a:t>
            </a:r>
          </a:p>
        </p:txBody>
      </p:sp>
      <p:pic>
        <p:nvPicPr>
          <p:cNvPr id="1026" name="Picture 2" descr="bandit problem 이미지 검색결과">
            <a:extLst>
              <a:ext uri="{FF2B5EF4-FFF2-40B4-BE49-F238E27FC236}">
                <a16:creationId xmlns:a16="http://schemas.microsoft.com/office/drawing/2014/main" id="{50972B7F-2DBF-4343-8CB7-BE793B31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8" y="2760619"/>
            <a:ext cx="3314285" cy="265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6E7CA43-6310-4E46-888E-7996E7C48FC5}"/>
              </a:ext>
            </a:extLst>
          </p:cNvPr>
          <p:cNvSpPr/>
          <p:nvPr/>
        </p:nvSpPr>
        <p:spPr>
          <a:xfrm>
            <a:off x="4580296" y="2813924"/>
            <a:ext cx="1164895" cy="152231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Bandit1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66%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C67E8B-9966-4FA0-85B9-5DA56AEDF283}"/>
              </a:ext>
            </a:extLst>
          </p:cNvPr>
          <p:cNvSpPr/>
          <p:nvPr/>
        </p:nvSpPr>
        <p:spPr>
          <a:xfrm>
            <a:off x="6043915" y="2845553"/>
            <a:ext cx="1164895" cy="152231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Bandit2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0%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AD13B1-AD3E-4B33-B425-CF50D95C7DB7}"/>
              </a:ext>
            </a:extLst>
          </p:cNvPr>
          <p:cNvSpPr/>
          <p:nvPr/>
        </p:nvSpPr>
        <p:spPr>
          <a:xfrm>
            <a:off x="7507531" y="2842676"/>
            <a:ext cx="1164895" cy="152231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Bandit3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33%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7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Value-Based RL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E83C85-E339-4FCF-871B-5746ACC47990}"/>
                  </a:ext>
                </a:extLst>
              </p:cNvPr>
              <p:cNvSpPr txBox="1"/>
              <p:nvPr/>
            </p:nvSpPr>
            <p:spPr>
              <a:xfrm>
                <a:off x="292432" y="1160166"/>
                <a:ext cx="8575730" cy="12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Epsilon Greedy-Algorithm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Epsilon(</a:t>
                </a:r>
                <a14:m>
                  <m:oMath xmlns:m="http://schemas.openxmlformats.org/officeDocument/2006/math">
                    <m:r>
                      <a:rPr lang="ko-KR" altLang="en-US" sz="1600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𝜀</m:t>
                    </m:r>
                  </m:oMath>
                </a14:m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)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의 확률로 </a:t>
                </a:r>
                <a:r>
                  <a:rPr lang="ko-KR" altLang="en-US" sz="1600" spc="-88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랜덤한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action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을 탐험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(Explore)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1-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𝜀</m:t>
                    </m:r>
                    <m:r>
                      <a:rPr lang="ko-KR" altLang="en-US" sz="1600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의</m:t>
                    </m:r>
                  </m:oMath>
                </a14:m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확률로 기존에 아는 정보를 이용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(Exploit)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E83C85-E339-4FCF-871B-5746ACC47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32" y="1160166"/>
                <a:ext cx="8575730" cy="1211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7C1060-1987-435F-9B2F-98C3C7C480DE}"/>
                  </a:ext>
                </a:extLst>
              </p:cNvPr>
              <p:cNvSpPr txBox="1"/>
              <p:nvPr/>
            </p:nvSpPr>
            <p:spPr>
              <a:xfrm>
                <a:off x="1242204" y="3429000"/>
                <a:ext cx="7194598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𝑃𝑟𝑜𝑏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=1−</m:t>
                              </m:r>
                              <m:r>
                                <a:rPr lang="ko-KR" altLang="en-US" sz="32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𝑅𝑎𝑛𝑑𝑜𝑚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𝐴𝑐𝑡𝑖𝑜𝑛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𝑃𝑟𝑜𝑏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sz="32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7C1060-1987-435F-9B2F-98C3C7C48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04" y="3429000"/>
                <a:ext cx="7194598" cy="1098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07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Value-Based RL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E83C85-E339-4FCF-871B-5746ACC47990}"/>
              </a:ext>
            </a:extLst>
          </p:cNvPr>
          <p:cNvSpPr txBox="1"/>
          <p:nvPr/>
        </p:nvSpPr>
        <p:spPr>
          <a:xfrm>
            <a:off x="292432" y="1160166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Q-learning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25E013-DECA-4436-899E-7B1BDA91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691" y="2193669"/>
            <a:ext cx="6343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9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Policy based RL &amp; Actor Critic Method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5DC6E1-EFB5-4A64-89F4-96723F296269}"/>
                  </a:ext>
                </a:extLst>
              </p:cNvPr>
              <p:cNvSpPr txBox="1"/>
              <p:nvPr/>
            </p:nvSpPr>
            <p:spPr>
              <a:xfrm>
                <a:off x="284135" y="1171105"/>
                <a:ext cx="8575730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Policy Gradient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Policy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기반의 학습 </a:t>
                </a:r>
                <a14:m>
                  <m:oMath xmlns:m="http://schemas.openxmlformats.org/officeDocument/2006/math">
                    <m:r>
                      <a:rPr lang="ko-KR" altLang="en-US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𝝅</m:t>
                    </m:r>
                    <m:r>
                      <a:rPr lang="en-US" altLang="ko-KR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</m:oMath>
                </a14:m>
                <a:r>
                  <a:rPr lang="en-US" altLang="ko-KR" b="1" spc="-88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a|s</a:t>
                </a: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)</a:t>
                </a:r>
                <a:endParaRPr lang="en-US" altLang="ko-KR" b="1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5DC6E1-EFB5-4A64-89F4-96723F296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5" y="1171105"/>
                <a:ext cx="8575730" cy="870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neural network 이미지 검색결과">
            <a:extLst>
              <a:ext uri="{FF2B5EF4-FFF2-40B4-BE49-F238E27FC236}">
                <a16:creationId xmlns:a16="http://schemas.microsoft.com/office/drawing/2014/main" id="{BF729828-E807-4071-A3AF-C13C524D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987" y="2294668"/>
            <a:ext cx="4344122" cy="306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AA7C03-A884-4C4F-9F99-B3E94F7B6773}"/>
                  </a:ext>
                </a:extLst>
              </p:cNvPr>
              <p:cNvSpPr txBox="1"/>
              <p:nvPr/>
            </p:nvSpPr>
            <p:spPr>
              <a:xfrm>
                <a:off x="586596" y="3429000"/>
                <a:ext cx="134177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𝑆𝑡𝑎𝑡𝑒</m:t>
                      </m:r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AA7C03-A884-4C4F-9F99-B3E94F7B6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6" y="3429000"/>
                <a:ext cx="1341778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407A44-8463-4494-9D5C-379B9714490C}"/>
                  </a:ext>
                </a:extLst>
              </p:cNvPr>
              <p:cNvSpPr txBox="1"/>
              <p:nvPr/>
            </p:nvSpPr>
            <p:spPr>
              <a:xfrm>
                <a:off x="7226054" y="3426123"/>
                <a:ext cx="161659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𝐴𝑐𝑡𝑖𝑜𝑛</m:t>
                      </m:r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407A44-8463-4494-9D5C-379B97144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054" y="3426123"/>
                <a:ext cx="1616596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AAFBB5-1764-4412-9856-F6F3661ABDD0}"/>
                  </a:ext>
                </a:extLst>
              </p:cNvPr>
              <p:cNvSpPr txBox="1"/>
              <p:nvPr/>
            </p:nvSpPr>
            <p:spPr>
              <a:xfrm>
                <a:off x="3654723" y="3426123"/>
                <a:ext cx="182338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ko-KR" altLang="en-US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AAFBB5-1764-4412-9856-F6F3661AB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723" y="3426123"/>
                <a:ext cx="1823384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7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7" y="205098"/>
            <a:ext cx="91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204287"/>
                </a:solidFill>
                <a:latin typeface="+mn-ea"/>
              </a:rP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259" y="728319"/>
            <a:ext cx="7938343" cy="514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40004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Introduction</a:t>
            </a:r>
          </a:p>
          <a:p>
            <a:pPr marL="285744" indent="-40004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Concept of Reinforcement Learning</a:t>
            </a: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85744" indent="-40004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Value-Based RL</a:t>
            </a:r>
          </a:p>
          <a:p>
            <a:pPr marL="285744" indent="-40004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Policy-Based RL&amp; Actor-Critic Method</a:t>
            </a:r>
          </a:p>
          <a:p>
            <a:pPr marL="285744" indent="-40004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Application</a:t>
            </a:r>
          </a:p>
          <a:p>
            <a:pPr marL="285744" indent="-40004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Conclusion</a:t>
            </a:r>
          </a:p>
          <a:p>
            <a:pPr>
              <a:lnSpc>
                <a:spcPct val="200000"/>
              </a:lnSpc>
            </a:pPr>
            <a:endParaRPr lang="en-US" altLang="ko-KR" sz="24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2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Policy based RL &amp; Actor Critic Method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DC6E1-EFB5-4A64-89F4-96723F296269}"/>
              </a:ext>
            </a:extLst>
          </p:cNvPr>
          <p:cNvSpPr txBox="1"/>
          <p:nvPr/>
        </p:nvSpPr>
        <p:spPr>
          <a:xfrm>
            <a:off x="284135" y="1171105"/>
            <a:ext cx="8575730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Policy Gradient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Example- </a:t>
            </a: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CartPole</a:t>
            </a: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076" name="Picture 4" descr="cartpole-v0 이미지 검색결과">
            <a:extLst>
              <a:ext uri="{FF2B5EF4-FFF2-40B4-BE49-F238E27FC236}">
                <a16:creationId xmlns:a16="http://schemas.microsoft.com/office/drawing/2014/main" id="{83FA2940-3E96-4501-B81A-B1BF9E9CD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57" y="2317630"/>
            <a:ext cx="343861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34020DA5-3673-487A-A115-963F8535F515}"/>
              </a:ext>
            </a:extLst>
          </p:cNvPr>
          <p:cNvSpPr/>
          <p:nvPr/>
        </p:nvSpPr>
        <p:spPr>
          <a:xfrm>
            <a:off x="2139351" y="5555410"/>
            <a:ext cx="1259457" cy="321265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45F569-2690-47CF-91EB-3FC2242D57E3}"/>
                  </a:ext>
                </a:extLst>
              </p:cNvPr>
              <p:cNvSpPr txBox="1"/>
              <p:nvPr/>
            </p:nvSpPr>
            <p:spPr>
              <a:xfrm>
                <a:off x="4679870" y="5415010"/>
                <a:ext cx="30882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𝑨𝒄𝒕𝒊𝒐𝒏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24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ko-KR" sz="2400" b="1" dirty="0">
                    <a:solidFill>
                      <a:srgbClr val="FF0000"/>
                    </a:solidFill>
                    <a:latin typeface="+mn-ea"/>
                  </a:rPr>
                  <a:t>0 or 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45F569-2690-47CF-91EB-3FC2242D5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70" y="5415010"/>
                <a:ext cx="3088257" cy="461665"/>
              </a:xfrm>
              <a:prstGeom prst="rect">
                <a:avLst/>
              </a:prstGeom>
              <a:blipFill>
                <a:blip r:embed="rId4"/>
                <a:stretch>
                  <a:fillRect l="-593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9E757A-43D0-4B41-B85D-A6462898E26B}"/>
                  </a:ext>
                </a:extLst>
              </p:cNvPr>
              <p:cNvSpPr txBox="1"/>
              <p:nvPr/>
            </p:nvSpPr>
            <p:spPr>
              <a:xfrm>
                <a:off x="4676993" y="2703438"/>
                <a:ext cx="3088257" cy="793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𝑺𝒕𝒂𝒕𝒆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:{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en-US" altLang="ko-K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ko-KR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num>
                        <m:den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2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9E757A-43D0-4B41-B85D-A6462898E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993" y="2703438"/>
                <a:ext cx="3088257" cy="79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9C1A9A3-F019-4ACF-9600-716004ECE374}"/>
              </a:ext>
            </a:extLst>
          </p:cNvPr>
          <p:cNvSpPr/>
          <p:nvPr/>
        </p:nvSpPr>
        <p:spPr>
          <a:xfrm>
            <a:off x="5262113" y="3497310"/>
            <a:ext cx="983412" cy="1917700"/>
          </a:xfrm>
          <a:prstGeom prst="downArrow">
            <a:avLst>
              <a:gd name="adj1" fmla="val 33829"/>
              <a:gd name="adj2" fmla="val 47305"/>
            </a:avLst>
          </a:prstGeom>
          <a:solidFill>
            <a:srgbClr val="FF0000">
              <a:alpha val="50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BB1C67-4311-4F08-B8A0-033E4953A4C4}"/>
                  </a:ext>
                </a:extLst>
              </p:cNvPr>
              <p:cNvSpPr txBox="1"/>
              <p:nvPr/>
            </p:nvSpPr>
            <p:spPr>
              <a:xfrm>
                <a:off x="3842356" y="4025272"/>
                <a:ext cx="475752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ko-KR" alt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𝑆𝑡𝑜𝑐h𝑎𝑠𝑡𝑖𝑐</m:t>
                      </m:r>
                      <m:r>
                        <a:rPr lang="en-US" altLang="ko-KR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𝑎𝑐𝑡𝑖𝑜𝑛</m:t>
                      </m:r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BB1C67-4311-4F08-B8A0-033E4953A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56" y="4025272"/>
                <a:ext cx="475752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9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Policy based RL &amp; Actor Critic Method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DC6E1-EFB5-4A64-89F4-96723F296269}"/>
              </a:ext>
            </a:extLst>
          </p:cNvPr>
          <p:cNvSpPr txBox="1"/>
          <p:nvPr/>
        </p:nvSpPr>
        <p:spPr>
          <a:xfrm>
            <a:off x="284135" y="1171105"/>
            <a:ext cx="8575730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Policy Gradient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Example- </a:t>
            </a:r>
            <a:r>
              <a:rPr lang="en-US" altLang="ko-KR" sz="1600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CartPole</a:t>
            </a:r>
            <a:endParaRPr lang="en-US" altLang="ko-KR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온라인 미디어 2" title="OpenAI Gym - CartPole-v0">
            <a:hlinkClick r:id="" action="ppaction://media"/>
            <a:extLst>
              <a:ext uri="{FF2B5EF4-FFF2-40B4-BE49-F238E27FC236}">
                <a16:creationId xmlns:a16="http://schemas.microsoft.com/office/drawing/2014/main" id="{56B24FE1-DFC9-4FB0-A65A-7268B0028D8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56603" y="2443414"/>
            <a:ext cx="4243118" cy="31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5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Policy based RL &amp; Actor Critic Method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5DC6E1-EFB5-4A64-89F4-96723F296269}"/>
                  </a:ext>
                </a:extLst>
              </p:cNvPr>
              <p:cNvSpPr txBox="1"/>
              <p:nvPr/>
            </p:nvSpPr>
            <p:spPr>
              <a:xfrm>
                <a:off x="284135" y="1171105"/>
                <a:ext cx="8575730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Policy Gradient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Policy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기반의 학습 </a:t>
                </a:r>
                <a14:m>
                  <m:oMath xmlns:m="http://schemas.openxmlformats.org/officeDocument/2006/math">
                    <m:r>
                      <a:rPr lang="ko-KR" altLang="en-US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𝝅</m:t>
                    </m:r>
                    <m:r>
                      <a:rPr lang="en-US" altLang="ko-KR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</m:oMath>
                </a14:m>
                <a:r>
                  <a:rPr lang="en-US" altLang="ko-KR" b="1" spc="-88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a|s</a:t>
                </a: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)</a:t>
                </a:r>
                <a:endParaRPr lang="en-US" altLang="ko-KR" b="1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5DC6E1-EFB5-4A64-89F4-96723F296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5" y="1171105"/>
                <a:ext cx="8575730" cy="870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 don't know picture cartoon 이미지 검색결과">
            <a:extLst>
              <a:ext uri="{FF2B5EF4-FFF2-40B4-BE49-F238E27FC236}">
                <a16:creationId xmlns:a16="http://schemas.microsoft.com/office/drawing/2014/main" id="{B709388A-301D-49DE-8195-0ABB2DFB6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8" y="2054604"/>
            <a:ext cx="4087842" cy="408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AA6CFC3-FE0B-4E8F-8AFE-4DB01C979A57}"/>
              </a:ext>
            </a:extLst>
          </p:cNvPr>
          <p:cNvSpPr/>
          <p:nvPr/>
        </p:nvSpPr>
        <p:spPr>
          <a:xfrm>
            <a:off x="4872394" y="1901025"/>
            <a:ext cx="3787448" cy="1616130"/>
          </a:xfrm>
          <a:prstGeom prst="wedgeEllipseCallout">
            <a:avLst>
              <a:gd name="adj1" fmla="val -54803"/>
              <a:gd name="adj2" fmla="val 5684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정답이 없는데 어떻게 손실함수를 계산할까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??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90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Policy based RL &amp; Actor Critic Method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5DC6E1-EFB5-4A64-89F4-96723F296269}"/>
                  </a:ext>
                </a:extLst>
              </p:cNvPr>
              <p:cNvSpPr txBox="1"/>
              <p:nvPr/>
            </p:nvSpPr>
            <p:spPr>
              <a:xfrm>
                <a:off x="284135" y="1171105"/>
                <a:ext cx="8575730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Policy Gradient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Policy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기반의 학습 </a:t>
                </a:r>
                <a14:m>
                  <m:oMath xmlns:m="http://schemas.openxmlformats.org/officeDocument/2006/math">
                    <m:r>
                      <a:rPr lang="ko-KR" altLang="en-US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𝝅</m:t>
                    </m:r>
                    <m:r>
                      <a:rPr lang="en-US" altLang="ko-KR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</m:oMath>
                </a14:m>
                <a:r>
                  <a:rPr lang="en-US" altLang="ko-KR" b="1" spc="-88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a|s</a:t>
                </a: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)</a:t>
                </a:r>
                <a:endParaRPr lang="en-US" altLang="ko-KR" b="1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5DC6E1-EFB5-4A64-89F4-96723F296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5" y="1171105"/>
                <a:ext cx="8575730" cy="870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67E0D-0D4C-400C-B1E5-37A9E54884A5}"/>
                  </a:ext>
                </a:extLst>
              </p:cNvPr>
              <p:cNvSpPr txBox="1"/>
              <p:nvPr/>
            </p:nvSpPr>
            <p:spPr>
              <a:xfrm>
                <a:off x="731229" y="2484451"/>
                <a:ext cx="4652043" cy="3231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ko-KR" altLang="en-US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pc="-88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ko-KR" altLang="en-US" spc="-88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US" altLang="ko-KR" spc="-88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ko-KR" altLang="en-US" spc="-88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i="1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𝛻</m:t>
                          </m:r>
                        </m:e>
                        <m:sub>
                          <m:r>
                            <a:rPr lang="ko-KR" altLang="en-US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pc="-88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ko-KR" altLang="en-US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67E0D-0D4C-400C-B1E5-37A9E5488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29" y="2484451"/>
                <a:ext cx="4652043" cy="3231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28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Policy based RL &amp; Actor Critic Method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5DC6E1-EFB5-4A64-89F4-96723F296269}"/>
                  </a:ext>
                </a:extLst>
              </p:cNvPr>
              <p:cNvSpPr txBox="1"/>
              <p:nvPr/>
            </p:nvSpPr>
            <p:spPr>
              <a:xfrm>
                <a:off x="284135" y="1171105"/>
                <a:ext cx="8575730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Policy Gradient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Policy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기반의 학습 </a:t>
                </a:r>
                <a14:m>
                  <m:oMath xmlns:m="http://schemas.openxmlformats.org/officeDocument/2006/math">
                    <m:r>
                      <a:rPr lang="ko-KR" altLang="en-US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𝝅</m:t>
                    </m:r>
                    <m:r>
                      <a:rPr lang="en-US" altLang="ko-KR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</m:oMath>
                </a14:m>
                <a:r>
                  <a:rPr lang="en-US" altLang="ko-KR" b="1" spc="-88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a|s</a:t>
                </a: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)</a:t>
                </a:r>
                <a:endParaRPr lang="en-US" altLang="ko-KR" b="1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5DC6E1-EFB5-4A64-89F4-96723F296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5" y="1171105"/>
                <a:ext cx="8575730" cy="870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67E0D-0D4C-400C-B1E5-37A9E54884A5}"/>
                  </a:ext>
                </a:extLst>
              </p:cNvPr>
              <p:cNvSpPr txBox="1"/>
              <p:nvPr/>
            </p:nvSpPr>
            <p:spPr>
              <a:xfrm>
                <a:off x="731229" y="2484451"/>
                <a:ext cx="4652043" cy="3231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𝜵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e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ko-KR" altLang="en-US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pc="-88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ko-KR" altLang="en-US" spc="-88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US" altLang="ko-KR" spc="-88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ko-KR" altLang="en-US" spc="-88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i="1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𝛻</m:t>
                          </m:r>
                        </m:e>
                        <m:sub>
                          <m:r>
                            <a:rPr lang="ko-KR" altLang="en-US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pc="-88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ko-KR" altLang="en-US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67E0D-0D4C-400C-B1E5-37A9E5488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29" y="2484451"/>
                <a:ext cx="4652043" cy="3231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A5FF2F-7CCB-4CDF-8002-43CAB9F1CDC5}"/>
                  </a:ext>
                </a:extLst>
              </p:cNvPr>
              <p:cNvSpPr txBox="1"/>
              <p:nvPr/>
            </p:nvSpPr>
            <p:spPr>
              <a:xfrm>
                <a:off x="4951562" y="3605842"/>
                <a:ext cx="37783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𝑹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𝝉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dirty="0">
                    <a:latin typeface="+mj-ea"/>
                    <a:ea typeface="+mj-ea"/>
                  </a:rPr>
                  <a:t>이 양수면 로그 확률 증가</a:t>
                </a:r>
                <a:r>
                  <a:rPr lang="en-US" altLang="ko-KR" dirty="0">
                    <a:latin typeface="+mj-ea"/>
                    <a:ea typeface="+mj-ea"/>
                  </a:rPr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+mj-ea"/>
                      </a:rPr>
                      <m:t>𝑹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  <a:ea typeface="+mj-ea"/>
                          </a:rPr>
                          <m:t>𝝉</m:t>
                        </m:r>
                      </m:e>
                    </m:d>
                  </m:oMath>
                </a14:m>
                <a:r>
                  <a:rPr lang="ko-KR" altLang="en-US" dirty="0">
                    <a:latin typeface="+mj-ea"/>
                    <a:ea typeface="+mj-ea"/>
                  </a:rPr>
                  <a:t> 이 음수면 로그 확률 감소</a:t>
                </a:r>
                <a:r>
                  <a:rPr lang="en-US" altLang="ko-KR" dirty="0">
                    <a:latin typeface="+mj-ea"/>
                    <a:ea typeface="+mj-ea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A5FF2F-7CCB-4CDF-8002-43CAB9F1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562" y="3605842"/>
                <a:ext cx="3778370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19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Policy based RL &amp; Actor Critic Method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5DC6E1-EFB5-4A64-89F4-96723F296269}"/>
                  </a:ext>
                </a:extLst>
              </p:cNvPr>
              <p:cNvSpPr txBox="1"/>
              <p:nvPr/>
            </p:nvSpPr>
            <p:spPr>
              <a:xfrm>
                <a:off x="284135" y="1171105"/>
                <a:ext cx="8575730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Policy Gradient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Policy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기반의 학습 </a:t>
                </a:r>
                <a14:m>
                  <m:oMath xmlns:m="http://schemas.openxmlformats.org/officeDocument/2006/math">
                    <m:r>
                      <a:rPr lang="ko-KR" altLang="en-US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𝝅</m:t>
                    </m:r>
                    <m:r>
                      <a:rPr lang="en-US" altLang="ko-KR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</m:oMath>
                </a14:m>
                <a:r>
                  <a:rPr lang="en-US" altLang="ko-KR" b="1" spc="-88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a|s</a:t>
                </a:r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)</a:t>
                </a:r>
                <a:endParaRPr lang="en-US" altLang="ko-KR" b="1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5DC6E1-EFB5-4A64-89F4-96723F296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5" y="1171105"/>
                <a:ext cx="8575730" cy="870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67E0D-0D4C-400C-B1E5-37A9E54884A5}"/>
                  </a:ext>
                </a:extLst>
              </p:cNvPr>
              <p:cNvSpPr txBox="1"/>
              <p:nvPr/>
            </p:nvSpPr>
            <p:spPr>
              <a:xfrm>
                <a:off x="731229" y="2484451"/>
                <a:ext cx="4652043" cy="3236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𝜵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ko-KR" alt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ko-KR" altLang="en-US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pc="-88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ko-KR" altLang="en-US" spc="-88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𝜃</m:t>
                      </m:r>
                      <m:r>
                        <a:rPr lang="en-US" altLang="ko-KR" spc="-88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ko-KR" altLang="en-US" spc="-88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i="1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𝛻</m:t>
                          </m:r>
                        </m:e>
                        <m:sub>
                          <m:r>
                            <a:rPr lang="ko-KR" altLang="en-US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pc="-88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ko-KR" altLang="en-US" spc="-88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D67E0D-0D4C-400C-B1E5-37A9E5488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29" y="2484451"/>
                <a:ext cx="4652043" cy="3236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AC29B3-2AE0-4EFD-858A-02CF945D7507}"/>
                  </a:ext>
                </a:extLst>
              </p:cNvPr>
              <p:cNvSpPr txBox="1"/>
              <p:nvPr/>
            </p:nvSpPr>
            <p:spPr>
              <a:xfrm>
                <a:off x="4951562" y="3605842"/>
                <a:ext cx="3778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ko-KR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AC29B3-2AE0-4EFD-858A-02CF945D7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562" y="3605842"/>
                <a:ext cx="3778370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5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Policy based RL &amp; Actor Critic Method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DC6E1-EFB5-4A64-89F4-96723F296269}"/>
              </a:ext>
            </a:extLst>
          </p:cNvPr>
          <p:cNvSpPr txBox="1"/>
          <p:nvPr/>
        </p:nvSpPr>
        <p:spPr>
          <a:xfrm>
            <a:off x="284135" y="1171105"/>
            <a:ext cx="857573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Actor-Critic Method</a:t>
            </a:r>
            <a:endParaRPr lang="en-US" altLang="ko-KR" sz="16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Value(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가치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Policy(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정책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모두 고려한 학습</a:t>
            </a: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최근 알고리즘은 대부분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Actor-Critic 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(A2C, A3C, DDPG, PPO…)</a:t>
            </a: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C476B0-1A16-4F9D-ACFC-A53E812941FC}"/>
                  </a:ext>
                </a:extLst>
              </p:cNvPr>
              <p:cNvSpPr txBox="1"/>
              <p:nvPr/>
            </p:nvSpPr>
            <p:spPr>
              <a:xfrm>
                <a:off x="284135" y="2960410"/>
                <a:ext cx="1358621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𝑨𝒄𝒕𝒐𝒓</m:t>
                      </m:r>
                    </m:oMath>
                  </m:oMathPara>
                </a14:m>
                <a:endParaRPr lang="en-US" altLang="ko-KR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C476B0-1A16-4F9D-ACFC-A53E81294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5" y="2960410"/>
                <a:ext cx="1358621" cy="468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D96065-138A-4655-9607-65F951D0F406}"/>
                  </a:ext>
                </a:extLst>
              </p:cNvPr>
              <p:cNvSpPr txBox="1"/>
              <p:nvPr/>
            </p:nvSpPr>
            <p:spPr>
              <a:xfrm>
                <a:off x="281258" y="4820837"/>
                <a:ext cx="1358621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𝑪𝒓𝒊𝒕𝒊𝒄</m:t>
                      </m:r>
                    </m:oMath>
                  </m:oMathPara>
                </a14:m>
                <a:endParaRPr lang="en-US" altLang="ko-KR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D96065-138A-4655-9607-65F951D0F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8" y="4820837"/>
                <a:ext cx="1358621" cy="468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9A8FE4-9A88-45DE-AB29-DE46A65A54D0}"/>
              </a:ext>
            </a:extLst>
          </p:cNvPr>
          <p:cNvGrpSpPr/>
          <p:nvPr/>
        </p:nvGrpSpPr>
        <p:grpSpPr>
          <a:xfrm>
            <a:off x="2037931" y="2764914"/>
            <a:ext cx="2689399" cy="1328171"/>
            <a:chOff x="2631140" y="4745616"/>
            <a:chExt cx="2689399" cy="1328171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FD3F513-3147-4ADB-9784-B5E36367C48F}"/>
                </a:ext>
              </a:extLst>
            </p:cNvPr>
            <p:cNvSpPr/>
            <p:nvPr/>
          </p:nvSpPr>
          <p:spPr>
            <a:xfrm>
              <a:off x="2631140" y="5033095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D9FE8FB-A222-46AE-9816-CE986DD5CB21}"/>
                </a:ext>
              </a:extLst>
            </p:cNvPr>
            <p:cNvSpPr/>
            <p:nvPr/>
          </p:nvSpPr>
          <p:spPr>
            <a:xfrm>
              <a:off x="2631140" y="5537814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42691D3-89D1-42AC-AEC3-4CB4D1DC448F}"/>
                </a:ext>
              </a:extLst>
            </p:cNvPr>
            <p:cNvSpPr/>
            <p:nvPr/>
          </p:nvSpPr>
          <p:spPr>
            <a:xfrm>
              <a:off x="3428995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FCE313A-2DBE-45EE-803C-F67D78571BD7}"/>
                </a:ext>
              </a:extLst>
            </p:cNvPr>
            <p:cNvSpPr/>
            <p:nvPr/>
          </p:nvSpPr>
          <p:spPr>
            <a:xfrm>
              <a:off x="3428996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28BDF5A-4822-493A-95E7-196488F21BE9}"/>
                </a:ext>
              </a:extLst>
            </p:cNvPr>
            <p:cNvSpPr/>
            <p:nvPr/>
          </p:nvSpPr>
          <p:spPr>
            <a:xfrm>
              <a:off x="3428997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94FF8D5-C05D-4A36-871C-0FDA2C923D72}"/>
                </a:ext>
              </a:extLst>
            </p:cNvPr>
            <p:cNvSpPr/>
            <p:nvPr/>
          </p:nvSpPr>
          <p:spPr>
            <a:xfrm>
              <a:off x="4226848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478C5AA-8CCB-438C-BDDB-115A3D725251}"/>
                </a:ext>
              </a:extLst>
            </p:cNvPr>
            <p:cNvSpPr/>
            <p:nvPr/>
          </p:nvSpPr>
          <p:spPr>
            <a:xfrm>
              <a:off x="4226849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E8A8A7F-2CD2-4A71-B307-2C133E221D1C}"/>
                </a:ext>
              </a:extLst>
            </p:cNvPr>
            <p:cNvSpPr/>
            <p:nvPr/>
          </p:nvSpPr>
          <p:spPr>
            <a:xfrm>
              <a:off x="4226850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B54BCA8-772F-49E8-B33D-4A3DC50B6651}"/>
                </a:ext>
              </a:extLst>
            </p:cNvPr>
            <p:cNvSpPr/>
            <p:nvPr/>
          </p:nvSpPr>
          <p:spPr>
            <a:xfrm>
              <a:off x="5024704" y="5241022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FBE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BBF06F0-9E35-45DE-BFA1-F373FCDA7F51}"/>
                </a:ext>
              </a:extLst>
            </p:cNvPr>
            <p:cNvCxnSpPr>
              <a:stCxn id="40" idx="6"/>
              <a:endCxn id="42" idx="2"/>
            </p:cNvCxnSpPr>
            <p:nvPr/>
          </p:nvCxnSpPr>
          <p:spPr>
            <a:xfrm flipV="1">
              <a:off x="2926975" y="4910686"/>
              <a:ext cx="502020" cy="2874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EAFCBABA-0D21-4E7A-8725-1875948468EE}"/>
                </a:ext>
              </a:extLst>
            </p:cNvPr>
            <p:cNvCxnSpPr>
              <a:stCxn id="40" idx="6"/>
              <a:endCxn id="43" idx="2"/>
            </p:cNvCxnSpPr>
            <p:nvPr/>
          </p:nvCxnSpPr>
          <p:spPr>
            <a:xfrm>
              <a:off x="2926975" y="5198165"/>
              <a:ext cx="502021" cy="21257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0FF8F22-CCD6-439A-A894-369920DBE6E5}"/>
                </a:ext>
              </a:extLst>
            </p:cNvPr>
            <p:cNvCxnSpPr>
              <a:stCxn id="40" idx="6"/>
              <a:endCxn id="44" idx="2"/>
            </p:cNvCxnSpPr>
            <p:nvPr/>
          </p:nvCxnSpPr>
          <p:spPr>
            <a:xfrm>
              <a:off x="2926975" y="5198165"/>
              <a:ext cx="502022" cy="7105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503B3F6-43C3-44A7-8222-CFD3F33378A1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 flipV="1">
              <a:off x="2926975" y="4910686"/>
              <a:ext cx="502020" cy="792198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7D3348-DA83-4F3C-9D3F-BFBAFBD9A286}"/>
                </a:ext>
              </a:extLst>
            </p:cNvPr>
            <p:cNvCxnSpPr>
              <a:stCxn id="41" idx="6"/>
              <a:endCxn id="43" idx="2"/>
            </p:cNvCxnSpPr>
            <p:nvPr/>
          </p:nvCxnSpPr>
          <p:spPr>
            <a:xfrm flipV="1">
              <a:off x="2926975" y="5410738"/>
              <a:ext cx="502021" cy="2921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1396BB4-5903-46F8-850F-39D57068941F}"/>
                </a:ext>
              </a:extLst>
            </p:cNvPr>
            <p:cNvCxnSpPr>
              <a:stCxn id="41" idx="6"/>
              <a:endCxn id="44" idx="2"/>
            </p:cNvCxnSpPr>
            <p:nvPr/>
          </p:nvCxnSpPr>
          <p:spPr>
            <a:xfrm>
              <a:off x="2926975" y="5702884"/>
              <a:ext cx="502022" cy="20583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12DDA0F-5860-4450-80D3-AD4181D877F3}"/>
                </a:ext>
              </a:extLst>
            </p:cNvPr>
            <p:cNvCxnSpPr>
              <a:stCxn id="42" idx="6"/>
              <a:endCxn id="45" idx="2"/>
            </p:cNvCxnSpPr>
            <p:nvPr/>
          </p:nvCxnSpPr>
          <p:spPr>
            <a:xfrm>
              <a:off x="3724830" y="4910686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224197C-E9F0-4A33-B1FA-3FB5F6FA108B}"/>
                </a:ext>
              </a:extLst>
            </p:cNvPr>
            <p:cNvCxnSpPr>
              <a:stCxn id="42" idx="6"/>
              <a:endCxn id="46" idx="2"/>
            </p:cNvCxnSpPr>
            <p:nvPr/>
          </p:nvCxnSpPr>
          <p:spPr>
            <a:xfrm>
              <a:off x="3724830" y="4910686"/>
              <a:ext cx="502019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A11F444-3F71-4BB6-93BC-F5A24288A2B0}"/>
                </a:ext>
              </a:extLst>
            </p:cNvPr>
            <p:cNvCxnSpPr>
              <a:stCxn id="42" idx="6"/>
              <a:endCxn id="47" idx="2"/>
            </p:cNvCxnSpPr>
            <p:nvPr/>
          </p:nvCxnSpPr>
          <p:spPr>
            <a:xfrm>
              <a:off x="3724830" y="4910686"/>
              <a:ext cx="502020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9CAF8177-62BF-4922-B544-406CB85876A2}"/>
                </a:ext>
              </a:extLst>
            </p:cNvPr>
            <p:cNvCxnSpPr>
              <a:stCxn id="43" idx="6"/>
              <a:endCxn id="45" idx="2"/>
            </p:cNvCxnSpPr>
            <p:nvPr/>
          </p:nvCxnSpPr>
          <p:spPr>
            <a:xfrm flipV="1">
              <a:off x="3724831" y="4910686"/>
              <a:ext cx="502017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559863A-6EB3-47A0-9FE6-E6605CF92B9E}"/>
                </a:ext>
              </a:extLst>
            </p:cNvPr>
            <p:cNvCxnSpPr>
              <a:stCxn id="43" idx="6"/>
              <a:endCxn id="46" idx="2"/>
            </p:cNvCxnSpPr>
            <p:nvPr/>
          </p:nvCxnSpPr>
          <p:spPr>
            <a:xfrm>
              <a:off x="3724831" y="5410738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C05D138-6D39-4B62-9245-F15DE9089F21}"/>
                </a:ext>
              </a:extLst>
            </p:cNvPr>
            <p:cNvCxnSpPr>
              <a:stCxn id="43" idx="6"/>
              <a:endCxn id="47" idx="2"/>
            </p:cNvCxnSpPr>
            <p:nvPr/>
          </p:nvCxnSpPr>
          <p:spPr>
            <a:xfrm>
              <a:off x="3724831" y="5410738"/>
              <a:ext cx="502019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BA6F5BF-148A-420E-A18C-3E115C034E0E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 flipV="1">
              <a:off x="3724832" y="4910686"/>
              <a:ext cx="502016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5A6C7A60-6F4A-449A-97B1-BA775EFA5649}"/>
                </a:ext>
              </a:extLst>
            </p:cNvPr>
            <p:cNvCxnSpPr>
              <a:stCxn id="44" idx="6"/>
              <a:endCxn id="46" idx="2"/>
            </p:cNvCxnSpPr>
            <p:nvPr/>
          </p:nvCxnSpPr>
          <p:spPr>
            <a:xfrm flipV="1">
              <a:off x="3724832" y="5410738"/>
              <a:ext cx="502017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A5F49E67-E9D6-43BA-8CC1-E43D75DC5759}"/>
                </a:ext>
              </a:extLst>
            </p:cNvPr>
            <p:cNvCxnSpPr>
              <a:stCxn id="44" idx="6"/>
              <a:endCxn id="47" idx="2"/>
            </p:cNvCxnSpPr>
            <p:nvPr/>
          </p:nvCxnSpPr>
          <p:spPr>
            <a:xfrm>
              <a:off x="3724832" y="5908717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FC348BA2-ECBE-4F09-AC75-14D6104C5495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4522683" y="4910686"/>
              <a:ext cx="502021" cy="49540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3E76156-9E07-4073-989B-5D6556B900BE}"/>
                </a:ext>
              </a:extLst>
            </p:cNvPr>
            <p:cNvCxnSpPr>
              <a:stCxn id="46" idx="6"/>
              <a:endCxn id="48" idx="2"/>
            </p:cNvCxnSpPr>
            <p:nvPr/>
          </p:nvCxnSpPr>
          <p:spPr>
            <a:xfrm flipV="1">
              <a:off x="4522684" y="5406092"/>
              <a:ext cx="502020" cy="46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DAB04A7-A165-4DA6-96DE-E345FB535665}"/>
                </a:ext>
              </a:extLst>
            </p:cNvPr>
            <p:cNvCxnSpPr>
              <a:stCxn id="47" idx="6"/>
              <a:endCxn id="48" idx="2"/>
            </p:cNvCxnSpPr>
            <p:nvPr/>
          </p:nvCxnSpPr>
          <p:spPr>
            <a:xfrm flipV="1">
              <a:off x="4522685" y="5406092"/>
              <a:ext cx="502019" cy="50262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108C0B4-A797-493F-8F05-C39EA94A3A2F}"/>
                  </a:ext>
                </a:extLst>
              </p:cNvPr>
              <p:cNvSpPr/>
              <p:nvPr/>
            </p:nvSpPr>
            <p:spPr>
              <a:xfrm>
                <a:off x="2037931" y="2704187"/>
                <a:ext cx="2689399" cy="13888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40000"/>
                </a:schemeClr>
              </a:solidFill>
              <a:ln>
                <a:solidFill>
                  <a:srgbClr val="E8F3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6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108C0B4-A797-493F-8F05-C39EA94A3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31" y="2704187"/>
                <a:ext cx="2689399" cy="13888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E8F3E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그룹 67">
            <a:extLst>
              <a:ext uri="{FF2B5EF4-FFF2-40B4-BE49-F238E27FC236}">
                <a16:creationId xmlns:a16="http://schemas.microsoft.com/office/drawing/2014/main" id="{48A8387A-6DB4-4FFF-8A8C-4DC9E016575B}"/>
              </a:ext>
            </a:extLst>
          </p:cNvPr>
          <p:cNvGrpSpPr/>
          <p:nvPr/>
        </p:nvGrpSpPr>
        <p:grpSpPr>
          <a:xfrm>
            <a:off x="2035054" y="4608088"/>
            <a:ext cx="2689399" cy="1328171"/>
            <a:chOff x="2631140" y="4745616"/>
            <a:chExt cx="2689399" cy="1328171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437857D8-095E-4895-9B4E-BE2E4DEC12F2}"/>
                </a:ext>
              </a:extLst>
            </p:cNvPr>
            <p:cNvSpPr/>
            <p:nvPr/>
          </p:nvSpPr>
          <p:spPr>
            <a:xfrm>
              <a:off x="2631140" y="5033095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06A7B01-88F5-4159-893F-4538641B9AD3}"/>
                </a:ext>
              </a:extLst>
            </p:cNvPr>
            <p:cNvSpPr/>
            <p:nvPr/>
          </p:nvSpPr>
          <p:spPr>
            <a:xfrm>
              <a:off x="2631140" y="5537814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81191D4-D586-4A80-9DB1-3C7057937F63}"/>
                </a:ext>
              </a:extLst>
            </p:cNvPr>
            <p:cNvSpPr/>
            <p:nvPr/>
          </p:nvSpPr>
          <p:spPr>
            <a:xfrm>
              <a:off x="3428995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54CBA9F-CEC5-4166-B891-57622D7069FF}"/>
                </a:ext>
              </a:extLst>
            </p:cNvPr>
            <p:cNvSpPr/>
            <p:nvPr/>
          </p:nvSpPr>
          <p:spPr>
            <a:xfrm>
              <a:off x="3428996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418E193-9A0E-4CA5-B656-80724AB921B9}"/>
                </a:ext>
              </a:extLst>
            </p:cNvPr>
            <p:cNvSpPr/>
            <p:nvPr/>
          </p:nvSpPr>
          <p:spPr>
            <a:xfrm>
              <a:off x="3428997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5418D2A-B355-46D6-8631-5CB77AB653CE}"/>
                </a:ext>
              </a:extLst>
            </p:cNvPr>
            <p:cNvSpPr/>
            <p:nvPr/>
          </p:nvSpPr>
          <p:spPr>
            <a:xfrm>
              <a:off x="4226848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EBAB35A-0523-4976-8A66-43D61B7BB32A}"/>
                </a:ext>
              </a:extLst>
            </p:cNvPr>
            <p:cNvSpPr/>
            <p:nvPr/>
          </p:nvSpPr>
          <p:spPr>
            <a:xfrm>
              <a:off x="4226849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2BDC5F1-9EB7-401C-A471-14FC530775D0}"/>
                </a:ext>
              </a:extLst>
            </p:cNvPr>
            <p:cNvSpPr/>
            <p:nvPr/>
          </p:nvSpPr>
          <p:spPr>
            <a:xfrm>
              <a:off x="4226850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D1FEDBE-8089-4B2F-B7DA-A22D4A1FF6AA}"/>
                </a:ext>
              </a:extLst>
            </p:cNvPr>
            <p:cNvSpPr/>
            <p:nvPr/>
          </p:nvSpPr>
          <p:spPr>
            <a:xfrm>
              <a:off x="5024704" y="5241022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FBE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8EBB97CA-079B-498C-ABF6-C42565A1691D}"/>
                </a:ext>
              </a:extLst>
            </p:cNvPr>
            <p:cNvCxnSpPr>
              <a:stCxn id="69" idx="6"/>
              <a:endCxn id="71" idx="2"/>
            </p:cNvCxnSpPr>
            <p:nvPr/>
          </p:nvCxnSpPr>
          <p:spPr>
            <a:xfrm flipV="1">
              <a:off x="2926975" y="4910686"/>
              <a:ext cx="502020" cy="2874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6D56D44C-8009-413F-96AE-FC7F9441BC16}"/>
                </a:ext>
              </a:extLst>
            </p:cNvPr>
            <p:cNvCxnSpPr>
              <a:stCxn id="69" idx="6"/>
              <a:endCxn id="72" idx="2"/>
            </p:cNvCxnSpPr>
            <p:nvPr/>
          </p:nvCxnSpPr>
          <p:spPr>
            <a:xfrm>
              <a:off x="2926975" y="5198165"/>
              <a:ext cx="502021" cy="21257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1E03A271-210A-4F44-8D11-0712B237A3C0}"/>
                </a:ext>
              </a:extLst>
            </p:cNvPr>
            <p:cNvCxnSpPr>
              <a:stCxn id="69" idx="6"/>
              <a:endCxn id="73" idx="2"/>
            </p:cNvCxnSpPr>
            <p:nvPr/>
          </p:nvCxnSpPr>
          <p:spPr>
            <a:xfrm>
              <a:off x="2926975" y="5198165"/>
              <a:ext cx="502022" cy="7105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2328D6E6-C3D6-448A-BE73-174E2AC8B000}"/>
                </a:ext>
              </a:extLst>
            </p:cNvPr>
            <p:cNvCxnSpPr>
              <a:stCxn id="70" idx="6"/>
              <a:endCxn id="71" idx="2"/>
            </p:cNvCxnSpPr>
            <p:nvPr/>
          </p:nvCxnSpPr>
          <p:spPr>
            <a:xfrm flipV="1">
              <a:off x="2926975" y="4910686"/>
              <a:ext cx="502020" cy="792198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EC756B66-9470-4EDF-80A3-5FB9E865BA90}"/>
                </a:ext>
              </a:extLst>
            </p:cNvPr>
            <p:cNvCxnSpPr>
              <a:stCxn id="70" idx="6"/>
              <a:endCxn id="72" idx="2"/>
            </p:cNvCxnSpPr>
            <p:nvPr/>
          </p:nvCxnSpPr>
          <p:spPr>
            <a:xfrm flipV="1">
              <a:off x="2926975" y="5410738"/>
              <a:ext cx="502021" cy="2921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CF902DE-3D97-4403-B48D-38122441314E}"/>
                </a:ext>
              </a:extLst>
            </p:cNvPr>
            <p:cNvCxnSpPr>
              <a:stCxn id="70" idx="6"/>
              <a:endCxn id="73" idx="2"/>
            </p:cNvCxnSpPr>
            <p:nvPr/>
          </p:nvCxnSpPr>
          <p:spPr>
            <a:xfrm>
              <a:off x="2926975" y="5702884"/>
              <a:ext cx="502022" cy="20583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22F08F58-984D-4F58-BD88-C0CE28B54C0C}"/>
                </a:ext>
              </a:extLst>
            </p:cNvPr>
            <p:cNvCxnSpPr>
              <a:stCxn id="71" idx="6"/>
              <a:endCxn id="74" idx="2"/>
            </p:cNvCxnSpPr>
            <p:nvPr/>
          </p:nvCxnSpPr>
          <p:spPr>
            <a:xfrm>
              <a:off x="3724830" y="4910686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B3C8F8F9-A7FD-420C-B053-2208E22003CE}"/>
                </a:ext>
              </a:extLst>
            </p:cNvPr>
            <p:cNvCxnSpPr>
              <a:stCxn id="71" idx="6"/>
              <a:endCxn id="75" idx="2"/>
            </p:cNvCxnSpPr>
            <p:nvPr/>
          </p:nvCxnSpPr>
          <p:spPr>
            <a:xfrm>
              <a:off x="3724830" y="4910686"/>
              <a:ext cx="502019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950E7409-A0A7-41BD-B1EB-3FE68276987C}"/>
                </a:ext>
              </a:extLst>
            </p:cNvPr>
            <p:cNvCxnSpPr>
              <a:stCxn id="71" idx="6"/>
              <a:endCxn id="76" idx="2"/>
            </p:cNvCxnSpPr>
            <p:nvPr/>
          </p:nvCxnSpPr>
          <p:spPr>
            <a:xfrm>
              <a:off x="3724830" y="4910686"/>
              <a:ext cx="502020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128CC628-7D19-496E-A7ED-1A550B3B679C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 flipV="1">
              <a:off x="3724831" y="4910686"/>
              <a:ext cx="502017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82FB8AEC-FD21-4B5A-BF91-1C1BB7C073D6}"/>
                </a:ext>
              </a:extLst>
            </p:cNvPr>
            <p:cNvCxnSpPr>
              <a:stCxn id="72" idx="6"/>
              <a:endCxn id="75" idx="2"/>
            </p:cNvCxnSpPr>
            <p:nvPr/>
          </p:nvCxnSpPr>
          <p:spPr>
            <a:xfrm>
              <a:off x="3724831" y="5410738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D9E878AE-A307-4540-98F1-4F8B9DF9901C}"/>
                </a:ext>
              </a:extLst>
            </p:cNvPr>
            <p:cNvCxnSpPr>
              <a:stCxn id="72" idx="6"/>
              <a:endCxn id="76" idx="2"/>
            </p:cNvCxnSpPr>
            <p:nvPr/>
          </p:nvCxnSpPr>
          <p:spPr>
            <a:xfrm>
              <a:off x="3724831" y="5410738"/>
              <a:ext cx="502019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276B6988-7F67-4FC7-964E-0AE24C048EEF}"/>
                </a:ext>
              </a:extLst>
            </p:cNvPr>
            <p:cNvCxnSpPr>
              <a:stCxn id="73" idx="6"/>
              <a:endCxn id="74" idx="2"/>
            </p:cNvCxnSpPr>
            <p:nvPr/>
          </p:nvCxnSpPr>
          <p:spPr>
            <a:xfrm flipV="1">
              <a:off x="3724832" y="4910686"/>
              <a:ext cx="502016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2572B857-FA70-4B46-9711-634E53E1E33F}"/>
                </a:ext>
              </a:extLst>
            </p:cNvPr>
            <p:cNvCxnSpPr>
              <a:stCxn id="73" idx="6"/>
              <a:endCxn id="75" idx="2"/>
            </p:cNvCxnSpPr>
            <p:nvPr/>
          </p:nvCxnSpPr>
          <p:spPr>
            <a:xfrm flipV="1">
              <a:off x="3724832" y="5410738"/>
              <a:ext cx="502017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1F194B3-1CC6-4300-8FF5-1D98E6CDC2B8}"/>
                </a:ext>
              </a:extLst>
            </p:cNvPr>
            <p:cNvCxnSpPr>
              <a:stCxn id="73" idx="6"/>
              <a:endCxn id="76" idx="2"/>
            </p:cNvCxnSpPr>
            <p:nvPr/>
          </p:nvCxnSpPr>
          <p:spPr>
            <a:xfrm>
              <a:off x="3724832" y="5908717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EAFA8441-0A2A-4DD3-B6E3-29A8A5A97C13}"/>
                </a:ext>
              </a:extLst>
            </p:cNvPr>
            <p:cNvCxnSpPr>
              <a:stCxn id="74" idx="6"/>
              <a:endCxn id="77" idx="2"/>
            </p:cNvCxnSpPr>
            <p:nvPr/>
          </p:nvCxnSpPr>
          <p:spPr>
            <a:xfrm>
              <a:off x="4522683" y="4910686"/>
              <a:ext cx="502021" cy="49540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DC3285A7-63D3-4B04-B9B8-3A5C63C4866F}"/>
                </a:ext>
              </a:extLst>
            </p:cNvPr>
            <p:cNvCxnSpPr>
              <a:stCxn id="75" idx="6"/>
              <a:endCxn id="77" idx="2"/>
            </p:cNvCxnSpPr>
            <p:nvPr/>
          </p:nvCxnSpPr>
          <p:spPr>
            <a:xfrm flipV="1">
              <a:off x="4522684" y="5406092"/>
              <a:ext cx="502020" cy="46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9A713CD-35FD-4C2D-8B6D-A86947AA43F8}"/>
                </a:ext>
              </a:extLst>
            </p:cNvPr>
            <p:cNvCxnSpPr>
              <a:stCxn id="76" idx="6"/>
              <a:endCxn id="77" idx="2"/>
            </p:cNvCxnSpPr>
            <p:nvPr/>
          </p:nvCxnSpPr>
          <p:spPr>
            <a:xfrm flipV="1">
              <a:off x="4522685" y="5406092"/>
              <a:ext cx="502019" cy="50262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E6CC099B-2E2A-4116-9F32-B3A5B3A74029}"/>
                  </a:ext>
                </a:extLst>
              </p:cNvPr>
              <p:cNvSpPr/>
              <p:nvPr/>
            </p:nvSpPr>
            <p:spPr>
              <a:xfrm>
                <a:off x="2035054" y="4547361"/>
                <a:ext cx="2689399" cy="13888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40000"/>
                </a:schemeClr>
              </a:solidFill>
              <a:ln>
                <a:solidFill>
                  <a:srgbClr val="E8F3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6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E6CC099B-2E2A-4116-9F32-B3A5B3A74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054" y="4547361"/>
                <a:ext cx="2689399" cy="1388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E8F3E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70AD77D-B2BC-4AA8-8351-12950CDCF5C3}"/>
                  </a:ext>
                </a:extLst>
              </p:cNvPr>
              <p:cNvSpPr txBox="1"/>
              <p:nvPr/>
            </p:nvSpPr>
            <p:spPr>
              <a:xfrm>
                <a:off x="5229346" y="2940664"/>
                <a:ext cx="34027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State</a:t>
                </a:r>
                <a:r>
                  <a:rPr lang="ko-KR" altLang="en-US" dirty="0">
                    <a:latin typeface="+mn-ea"/>
                  </a:rPr>
                  <a:t>가 주어지면</a:t>
                </a:r>
                <a:r>
                  <a:rPr lang="ko-KR" altLang="en-US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>
                    <a:latin typeface="+mn-ea"/>
                  </a:rPr>
                  <a:t>Action</a:t>
                </a:r>
                <a:r>
                  <a:rPr lang="ko-KR" altLang="en-US" dirty="0">
                    <a:latin typeface="+mn-ea"/>
                  </a:rPr>
                  <a:t>을 결정</a:t>
                </a:r>
                <a:endParaRPr lang="en-US" altLang="ko-KR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𝝅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𝒂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|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𝒔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 </a:t>
                </a:r>
                <a:endParaRPr lang="en-US" altLang="ko-KR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70AD77D-B2BC-4AA8-8351-12950CDCF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346" y="2940664"/>
                <a:ext cx="3402761" cy="646331"/>
              </a:xfrm>
              <a:prstGeom prst="rect">
                <a:avLst/>
              </a:prstGeom>
              <a:blipFill>
                <a:blip r:embed="rId7"/>
                <a:stretch>
                  <a:fillRect l="-1613" t="-6604" r="-1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4F5E9B-D29D-478B-B6AB-EDE273508C0F}"/>
                  </a:ext>
                </a:extLst>
              </p:cNvPr>
              <p:cNvSpPr txBox="1"/>
              <p:nvPr/>
            </p:nvSpPr>
            <p:spPr>
              <a:xfrm>
                <a:off x="5226469" y="4835599"/>
                <a:ext cx="34027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Action</a:t>
                </a:r>
                <a:r>
                  <a:rPr lang="ko-KR" altLang="en-US" dirty="0">
                    <a:latin typeface="+mn-ea"/>
                  </a:rPr>
                  <a:t>에 대한 행동가치 판단</a:t>
                </a:r>
                <a:endParaRPr lang="en-US" altLang="ko-KR" dirty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𝑸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𝒔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𝒂</m:t>
                    </m:r>
                    <m:r>
                      <a:rPr lang="en-US" altLang="ko-KR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ko-KR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 </a:t>
                </a:r>
                <a:endParaRPr lang="en-US" altLang="ko-KR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D4F5E9B-D29D-478B-B6AB-EDE273508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469" y="4835599"/>
                <a:ext cx="3402761" cy="646331"/>
              </a:xfrm>
              <a:prstGeom prst="rect">
                <a:avLst/>
              </a:prstGeom>
              <a:blipFill>
                <a:blip r:embed="rId8"/>
                <a:stretch>
                  <a:fillRect l="-1431"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0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Policy based RL &amp; Actor Critic Method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DC6E1-EFB5-4A64-89F4-96723F296269}"/>
              </a:ext>
            </a:extLst>
          </p:cNvPr>
          <p:cNvSpPr txBox="1"/>
          <p:nvPr/>
        </p:nvSpPr>
        <p:spPr>
          <a:xfrm>
            <a:off x="284135" y="1171105"/>
            <a:ext cx="857573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Actor-Critic Method</a:t>
            </a:r>
            <a:endParaRPr lang="en-US" altLang="ko-KR" sz="16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Value(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가치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Policy(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정책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모두 고려한 학습</a:t>
            </a: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최근 알고리즘은 대부분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Actor-Critic 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(A2C, A3C, DDPG, PPO…)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C476B0-1A16-4F9D-ACFC-A53E812941FC}"/>
                  </a:ext>
                </a:extLst>
              </p:cNvPr>
              <p:cNvSpPr txBox="1"/>
              <p:nvPr/>
            </p:nvSpPr>
            <p:spPr>
              <a:xfrm>
                <a:off x="284135" y="2960410"/>
                <a:ext cx="1358621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𝑨𝒄𝒕𝒐𝒓</m:t>
                      </m:r>
                    </m:oMath>
                  </m:oMathPara>
                </a14:m>
                <a:endParaRPr lang="en-US" altLang="ko-KR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C476B0-1A16-4F9D-ACFC-A53E81294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5" y="2960410"/>
                <a:ext cx="1358621" cy="468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D96065-138A-4655-9607-65F951D0F406}"/>
                  </a:ext>
                </a:extLst>
              </p:cNvPr>
              <p:cNvSpPr txBox="1"/>
              <p:nvPr/>
            </p:nvSpPr>
            <p:spPr>
              <a:xfrm>
                <a:off x="281258" y="4820837"/>
                <a:ext cx="1358621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𝑪𝒓𝒊𝒕𝒊𝒄</m:t>
                      </m:r>
                    </m:oMath>
                  </m:oMathPara>
                </a14:m>
                <a:endParaRPr lang="en-US" altLang="ko-KR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D96065-138A-4655-9607-65F951D0F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58" y="4820837"/>
                <a:ext cx="1358621" cy="468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9A8FE4-9A88-45DE-AB29-DE46A65A54D0}"/>
              </a:ext>
            </a:extLst>
          </p:cNvPr>
          <p:cNvGrpSpPr/>
          <p:nvPr/>
        </p:nvGrpSpPr>
        <p:grpSpPr>
          <a:xfrm>
            <a:off x="2037931" y="2764914"/>
            <a:ext cx="2689399" cy="1328171"/>
            <a:chOff x="2631140" y="4745616"/>
            <a:chExt cx="2689399" cy="1328171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FD3F513-3147-4ADB-9784-B5E36367C48F}"/>
                </a:ext>
              </a:extLst>
            </p:cNvPr>
            <p:cNvSpPr/>
            <p:nvPr/>
          </p:nvSpPr>
          <p:spPr>
            <a:xfrm>
              <a:off x="2631140" y="5033095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D9FE8FB-A222-46AE-9816-CE986DD5CB21}"/>
                </a:ext>
              </a:extLst>
            </p:cNvPr>
            <p:cNvSpPr/>
            <p:nvPr/>
          </p:nvSpPr>
          <p:spPr>
            <a:xfrm>
              <a:off x="2631140" y="5537814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42691D3-89D1-42AC-AEC3-4CB4D1DC448F}"/>
                </a:ext>
              </a:extLst>
            </p:cNvPr>
            <p:cNvSpPr/>
            <p:nvPr/>
          </p:nvSpPr>
          <p:spPr>
            <a:xfrm>
              <a:off x="3428995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FCE313A-2DBE-45EE-803C-F67D78571BD7}"/>
                </a:ext>
              </a:extLst>
            </p:cNvPr>
            <p:cNvSpPr/>
            <p:nvPr/>
          </p:nvSpPr>
          <p:spPr>
            <a:xfrm>
              <a:off x="3428996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28BDF5A-4822-493A-95E7-196488F21BE9}"/>
                </a:ext>
              </a:extLst>
            </p:cNvPr>
            <p:cNvSpPr/>
            <p:nvPr/>
          </p:nvSpPr>
          <p:spPr>
            <a:xfrm>
              <a:off x="3428997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94FF8D5-C05D-4A36-871C-0FDA2C923D72}"/>
                </a:ext>
              </a:extLst>
            </p:cNvPr>
            <p:cNvSpPr/>
            <p:nvPr/>
          </p:nvSpPr>
          <p:spPr>
            <a:xfrm>
              <a:off x="4226848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478C5AA-8CCB-438C-BDDB-115A3D725251}"/>
                </a:ext>
              </a:extLst>
            </p:cNvPr>
            <p:cNvSpPr/>
            <p:nvPr/>
          </p:nvSpPr>
          <p:spPr>
            <a:xfrm>
              <a:off x="4226849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E8A8A7F-2CD2-4A71-B307-2C133E221D1C}"/>
                </a:ext>
              </a:extLst>
            </p:cNvPr>
            <p:cNvSpPr/>
            <p:nvPr/>
          </p:nvSpPr>
          <p:spPr>
            <a:xfrm>
              <a:off x="4226850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B54BCA8-772F-49E8-B33D-4A3DC50B6651}"/>
                </a:ext>
              </a:extLst>
            </p:cNvPr>
            <p:cNvSpPr/>
            <p:nvPr/>
          </p:nvSpPr>
          <p:spPr>
            <a:xfrm>
              <a:off x="5024704" y="5241022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FBE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BBF06F0-9E35-45DE-BFA1-F373FCDA7F51}"/>
                </a:ext>
              </a:extLst>
            </p:cNvPr>
            <p:cNvCxnSpPr>
              <a:stCxn id="40" idx="6"/>
              <a:endCxn id="42" idx="2"/>
            </p:cNvCxnSpPr>
            <p:nvPr/>
          </p:nvCxnSpPr>
          <p:spPr>
            <a:xfrm flipV="1">
              <a:off x="2926975" y="4910686"/>
              <a:ext cx="502020" cy="2874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EAFCBABA-0D21-4E7A-8725-1875948468EE}"/>
                </a:ext>
              </a:extLst>
            </p:cNvPr>
            <p:cNvCxnSpPr>
              <a:stCxn id="40" idx="6"/>
              <a:endCxn id="43" idx="2"/>
            </p:cNvCxnSpPr>
            <p:nvPr/>
          </p:nvCxnSpPr>
          <p:spPr>
            <a:xfrm>
              <a:off x="2926975" y="5198165"/>
              <a:ext cx="502021" cy="21257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0FF8F22-CCD6-439A-A894-369920DBE6E5}"/>
                </a:ext>
              </a:extLst>
            </p:cNvPr>
            <p:cNvCxnSpPr>
              <a:stCxn id="40" idx="6"/>
              <a:endCxn id="44" idx="2"/>
            </p:cNvCxnSpPr>
            <p:nvPr/>
          </p:nvCxnSpPr>
          <p:spPr>
            <a:xfrm>
              <a:off x="2926975" y="5198165"/>
              <a:ext cx="502022" cy="7105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1503B3F6-43C3-44A7-8222-CFD3F33378A1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 flipV="1">
              <a:off x="2926975" y="4910686"/>
              <a:ext cx="502020" cy="792198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7D3348-DA83-4F3C-9D3F-BFBAFBD9A286}"/>
                </a:ext>
              </a:extLst>
            </p:cNvPr>
            <p:cNvCxnSpPr>
              <a:stCxn id="41" idx="6"/>
              <a:endCxn id="43" idx="2"/>
            </p:cNvCxnSpPr>
            <p:nvPr/>
          </p:nvCxnSpPr>
          <p:spPr>
            <a:xfrm flipV="1">
              <a:off x="2926975" y="5410738"/>
              <a:ext cx="502021" cy="2921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1396BB4-5903-46F8-850F-39D57068941F}"/>
                </a:ext>
              </a:extLst>
            </p:cNvPr>
            <p:cNvCxnSpPr>
              <a:stCxn id="41" idx="6"/>
              <a:endCxn id="44" idx="2"/>
            </p:cNvCxnSpPr>
            <p:nvPr/>
          </p:nvCxnSpPr>
          <p:spPr>
            <a:xfrm>
              <a:off x="2926975" y="5702884"/>
              <a:ext cx="502022" cy="20583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12DDA0F-5860-4450-80D3-AD4181D877F3}"/>
                </a:ext>
              </a:extLst>
            </p:cNvPr>
            <p:cNvCxnSpPr>
              <a:stCxn id="42" idx="6"/>
              <a:endCxn id="45" idx="2"/>
            </p:cNvCxnSpPr>
            <p:nvPr/>
          </p:nvCxnSpPr>
          <p:spPr>
            <a:xfrm>
              <a:off x="3724830" y="4910686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224197C-E9F0-4A33-B1FA-3FB5F6FA108B}"/>
                </a:ext>
              </a:extLst>
            </p:cNvPr>
            <p:cNvCxnSpPr>
              <a:stCxn id="42" idx="6"/>
              <a:endCxn id="46" idx="2"/>
            </p:cNvCxnSpPr>
            <p:nvPr/>
          </p:nvCxnSpPr>
          <p:spPr>
            <a:xfrm>
              <a:off x="3724830" y="4910686"/>
              <a:ext cx="502019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A11F444-3F71-4BB6-93BC-F5A24288A2B0}"/>
                </a:ext>
              </a:extLst>
            </p:cNvPr>
            <p:cNvCxnSpPr>
              <a:stCxn id="42" idx="6"/>
              <a:endCxn id="47" idx="2"/>
            </p:cNvCxnSpPr>
            <p:nvPr/>
          </p:nvCxnSpPr>
          <p:spPr>
            <a:xfrm>
              <a:off x="3724830" y="4910686"/>
              <a:ext cx="502020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9CAF8177-62BF-4922-B544-406CB85876A2}"/>
                </a:ext>
              </a:extLst>
            </p:cNvPr>
            <p:cNvCxnSpPr>
              <a:stCxn id="43" idx="6"/>
              <a:endCxn id="45" idx="2"/>
            </p:cNvCxnSpPr>
            <p:nvPr/>
          </p:nvCxnSpPr>
          <p:spPr>
            <a:xfrm flipV="1">
              <a:off x="3724831" y="4910686"/>
              <a:ext cx="502017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559863A-6EB3-47A0-9FE6-E6605CF92B9E}"/>
                </a:ext>
              </a:extLst>
            </p:cNvPr>
            <p:cNvCxnSpPr>
              <a:stCxn id="43" idx="6"/>
              <a:endCxn id="46" idx="2"/>
            </p:cNvCxnSpPr>
            <p:nvPr/>
          </p:nvCxnSpPr>
          <p:spPr>
            <a:xfrm>
              <a:off x="3724831" y="5410738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C05D138-6D39-4B62-9245-F15DE9089F21}"/>
                </a:ext>
              </a:extLst>
            </p:cNvPr>
            <p:cNvCxnSpPr>
              <a:stCxn id="43" idx="6"/>
              <a:endCxn id="47" idx="2"/>
            </p:cNvCxnSpPr>
            <p:nvPr/>
          </p:nvCxnSpPr>
          <p:spPr>
            <a:xfrm>
              <a:off x="3724831" y="5410738"/>
              <a:ext cx="502019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BA6F5BF-148A-420E-A18C-3E115C034E0E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 flipV="1">
              <a:off x="3724832" y="4910686"/>
              <a:ext cx="502016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5A6C7A60-6F4A-449A-97B1-BA775EFA5649}"/>
                </a:ext>
              </a:extLst>
            </p:cNvPr>
            <p:cNvCxnSpPr>
              <a:stCxn id="44" idx="6"/>
              <a:endCxn id="46" idx="2"/>
            </p:cNvCxnSpPr>
            <p:nvPr/>
          </p:nvCxnSpPr>
          <p:spPr>
            <a:xfrm flipV="1">
              <a:off x="3724832" y="5410738"/>
              <a:ext cx="502017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A5F49E67-E9D6-43BA-8CC1-E43D75DC5759}"/>
                </a:ext>
              </a:extLst>
            </p:cNvPr>
            <p:cNvCxnSpPr>
              <a:stCxn id="44" idx="6"/>
              <a:endCxn id="47" idx="2"/>
            </p:cNvCxnSpPr>
            <p:nvPr/>
          </p:nvCxnSpPr>
          <p:spPr>
            <a:xfrm>
              <a:off x="3724832" y="5908717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FC348BA2-ECBE-4F09-AC75-14D6104C5495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4522683" y="4910686"/>
              <a:ext cx="502021" cy="49540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3E76156-9E07-4073-989B-5D6556B900BE}"/>
                </a:ext>
              </a:extLst>
            </p:cNvPr>
            <p:cNvCxnSpPr>
              <a:stCxn id="46" idx="6"/>
              <a:endCxn id="48" idx="2"/>
            </p:cNvCxnSpPr>
            <p:nvPr/>
          </p:nvCxnSpPr>
          <p:spPr>
            <a:xfrm flipV="1">
              <a:off x="4522684" y="5406092"/>
              <a:ext cx="502020" cy="46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DAB04A7-A165-4DA6-96DE-E345FB535665}"/>
                </a:ext>
              </a:extLst>
            </p:cNvPr>
            <p:cNvCxnSpPr>
              <a:stCxn id="47" idx="6"/>
              <a:endCxn id="48" idx="2"/>
            </p:cNvCxnSpPr>
            <p:nvPr/>
          </p:nvCxnSpPr>
          <p:spPr>
            <a:xfrm flipV="1">
              <a:off x="4522685" y="5406092"/>
              <a:ext cx="502019" cy="50262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108C0B4-A797-493F-8F05-C39EA94A3A2F}"/>
                  </a:ext>
                </a:extLst>
              </p:cNvPr>
              <p:cNvSpPr/>
              <p:nvPr/>
            </p:nvSpPr>
            <p:spPr>
              <a:xfrm>
                <a:off x="2037931" y="2704187"/>
                <a:ext cx="2689399" cy="13888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40000"/>
                </a:schemeClr>
              </a:solidFill>
              <a:ln>
                <a:solidFill>
                  <a:srgbClr val="E8F3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6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108C0B4-A797-493F-8F05-C39EA94A3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931" y="2704187"/>
                <a:ext cx="2689399" cy="13888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E8F3E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그룹 67">
            <a:extLst>
              <a:ext uri="{FF2B5EF4-FFF2-40B4-BE49-F238E27FC236}">
                <a16:creationId xmlns:a16="http://schemas.microsoft.com/office/drawing/2014/main" id="{48A8387A-6DB4-4FFF-8A8C-4DC9E016575B}"/>
              </a:ext>
            </a:extLst>
          </p:cNvPr>
          <p:cNvGrpSpPr/>
          <p:nvPr/>
        </p:nvGrpSpPr>
        <p:grpSpPr>
          <a:xfrm>
            <a:off x="2035054" y="4608088"/>
            <a:ext cx="2689399" cy="1328171"/>
            <a:chOff x="2631140" y="4745616"/>
            <a:chExt cx="2689399" cy="1328171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437857D8-095E-4895-9B4E-BE2E4DEC12F2}"/>
                </a:ext>
              </a:extLst>
            </p:cNvPr>
            <p:cNvSpPr/>
            <p:nvPr/>
          </p:nvSpPr>
          <p:spPr>
            <a:xfrm>
              <a:off x="2631140" y="5033095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06A7B01-88F5-4159-893F-4538641B9AD3}"/>
                </a:ext>
              </a:extLst>
            </p:cNvPr>
            <p:cNvSpPr/>
            <p:nvPr/>
          </p:nvSpPr>
          <p:spPr>
            <a:xfrm>
              <a:off x="2631140" y="5537814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E9F3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81191D4-D586-4A80-9DB1-3C7057937F63}"/>
                </a:ext>
              </a:extLst>
            </p:cNvPr>
            <p:cNvSpPr/>
            <p:nvPr/>
          </p:nvSpPr>
          <p:spPr>
            <a:xfrm>
              <a:off x="3428995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54CBA9F-CEC5-4166-B891-57622D7069FF}"/>
                </a:ext>
              </a:extLst>
            </p:cNvPr>
            <p:cNvSpPr/>
            <p:nvPr/>
          </p:nvSpPr>
          <p:spPr>
            <a:xfrm>
              <a:off x="3428996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418E193-9A0E-4CA5-B656-80724AB921B9}"/>
                </a:ext>
              </a:extLst>
            </p:cNvPr>
            <p:cNvSpPr/>
            <p:nvPr/>
          </p:nvSpPr>
          <p:spPr>
            <a:xfrm>
              <a:off x="3428997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5418D2A-B355-46D6-8631-5CB77AB653CE}"/>
                </a:ext>
              </a:extLst>
            </p:cNvPr>
            <p:cNvSpPr/>
            <p:nvPr/>
          </p:nvSpPr>
          <p:spPr>
            <a:xfrm>
              <a:off x="4226848" y="4745616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EBAB35A-0523-4976-8A66-43D61B7BB32A}"/>
                </a:ext>
              </a:extLst>
            </p:cNvPr>
            <p:cNvSpPr/>
            <p:nvPr/>
          </p:nvSpPr>
          <p:spPr>
            <a:xfrm>
              <a:off x="4226849" y="5245668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2BDC5F1-9EB7-401C-A471-14FC530775D0}"/>
                </a:ext>
              </a:extLst>
            </p:cNvPr>
            <p:cNvSpPr/>
            <p:nvPr/>
          </p:nvSpPr>
          <p:spPr>
            <a:xfrm>
              <a:off x="4226850" y="5743647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C2D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D1FEDBE-8089-4B2F-B7DA-A22D4A1FF6AA}"/>
                </a:ext>
              </a:extLst>
            </p:cNvPr>
            <p:cNvSpPr/>
            <p:nvPr/>
          </p:nvSpPr>
          <p:spPr>
            <a:xfrm>
              <a:off x="5024704" y="5241022"/>
              <a:ext cx="295835" cy="33014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FBE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8EBB97CA-079B-498C-ABF6-C42565A1691D}"/>
                </a:ext>
              </a:extLst>
            </p:cNvPr>
            <p:cNvCxnSpPr>
              <a:stCxn id="69" idx="6"/>
              <a:endCxn id="71" idx="2"/>
            </p:cNvCxnSpPr>
            <p:nvPr/>
          </p:nvCxnSpPr>
          <p:spPr>
            <a:xfrm flipV="1">
              <a:off x="2926975" y="4910686"/>
              <a:ext cx="502020" cy="2874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6D56D44C-8009-413F-96AE-FC7F9441BC16}"/>
                </a:ext>
              </a:extLst>
            </p:cNvPr>
            <p:cNvCxnSpPr>
              <a:stCxn id="69" idx="6"/>
              <a:endCxn id="72" idx="2"/>
            </p:cNvCxnSpPr>
            <p:nvPr/>
          </p:nvCxnSpPr>
          <p:spPr>
            <a:xfrm>
              <a:off x="2926975" y="5198165"/>
              <a:ext cx="502021" cy="21257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1E03A271-210A-4F44-8D11-0712B237A3C0}"/>
                </a:ext>
              </a:extLst>
            </p:cNvPr>
            <p:cNvCxnSpPr>
              <a:stCxn id="69" idx="6"/>
              <a:endCxn id="73" idx="2"/>
            </p:cNvCxnSpPr>
            <p:nvPr/>
          </p:nvCxnSpPr>
          <p:spPr>
            <a:xfrm>
              <a:off x="2926975" y="5198165"/>
              <a:ext cx="502022" cy="7105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2328D6E6-C3D6-448A-BE73-174E2AC8B000}"/>
                </a:ext>
              </a:extLst>
            </p:cNvPr>
            <p:cNvCxnSpPr>
              <a:stCxn id="70" idx="6"/>
              <a:endCxn id="71" idx="2"/>
            </p:cNvCxnSpPr>
            <p:nvPr/>
          </p:nvCxnSpPr>
          <p:spPr>
            <a:xfrm flipV="1">
              <a:off x="2926975" y="4910686"/>
              <a:ext cx="502020" cy="792198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EC756B66-9470-4EDF-80A3-5FB9E865BA90}"/>
                </a:ext>
              </a:extLst>
            </p:cNvPr>
            <p:cNvCxnSpPr>
              <a:stCxn id="70" idx="6"/>
              <a:endCxn id="72" idx="2"/>
            </p:cNvCxnSpPr>
            <p:nvPr/>
          </p:nvCxnSpPr>
          <p:spPr>
            <a:xfrm flipV="1">
              <a:off x="2926975" y="5410738"/>
              <a:ext cx="502021" cy="2921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CF902DE-3D97-4403-B48D-38122441314E}"/>
                </a:ext>
              </a:extLst>
            </p:cNvPr>
            <p:cNvCxnSpPr>
              <a:stCxn id="70" idx="6"/>
              <a:endCxn id="73" idx="2"/>
            </p:cNvCxnSpPr>
            <p:nvPr/>
          </p:nvCxnSpPr>
          <p:spPr>
            <a:xfrm>
              <a:off x="2926975" y="5702884"/>
              <a:ext cx="502022" cy="205833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22F08F58-984D-4F58-BD88-C0CE28B54C0C}"/>
                </a:ext>
              </a:extLst>
            </p:cNvPr>
            <p:cNvCxnSpPr>
              <a:stCxn id="71" idx="6"/>
              <a:endCxn id="74" idx="2"/>
            </p:cNvCxnSpPr>
            <p:nvPr/>
          </p:nvCxnSpPr>
          <p:spPr>
            <a:xfrm>
              <a:off x="3724830" y="4910686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B3C8F8F9-A7FD-420C-B053-2208E22003CE}"/>
                </a:ext>
              </a:extLst>
            </p:cNvPr>
            <p:cNvCxnSpPr>
              <a:stCxn id="71" idx="6"/>
              <a:endCxn id="75" idx="2"/>
            </p:cNvCxnSpPr>
            <p:nvPr/>
          </p:nvCxnSpPr>
          <p:spPr>
            <a:xfrm>
              <a:off x="3724830" y="4910686"/>
              <a:ext cx="502019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950E7409-A0A7-41BD-B1EB-3FE68276987C}"/>
                </a:ext>
              </a:extLst>
            </p:cNvPr>
            <p:cNvCxnSpPr>
              <a:stCxn id="71" idx="6"/>
              <a:endCxn id="76" idx="2"/>
            </p:cNvCxnSpPr>
            <p:nvPr/>
          </p:nvCxnSpPr>
          <p:spPr>
            <a:xfrm>
              <a:off x="3724830" y="4910686"/>
              <a:ext cx="502020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128CC628-7D19-496E-A7ED-1A550B3B679C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 flipV="1">
              <a:off x="3724831" y="4910686"/>
              <a:ext cx="502017" cy="500052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82FB8AEC-FD21-4B5A-BF91-1C1BB7C073D6}"/>
                </a:ext>
              </a:extLst>
            </p:cNvPr>
            <p:cNvCxnSpPr>
              <a:stCxn id="72" idx="6"/>
              <a:endCxn id="75" idx="2"/>
            </p:cNvCxnSpPr>
            <p:nvPr/>
          </p:nvCxnSpPr>
          <p:spPr>
            <a:xfrm>
              <a:off x="3724831" y="5410738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D9E878AE-A307-4540-98F1-4F8B9DF9901C}"/>
                </a:ext>
              </a:extLst>
            </p:cNvPr>
            <p:cNvCxnSpPr>
              <a:stCxn id="72" idx="6"/>
              <a:endCxn id="76" idx="2"/>
            </p:cNvCxnSpPr>
            <p:nvPr/>
          </p:nvCxnSpPr>
          <p:spPr>
            <a:xfrm>
              <a:off x="3724831" y="5410738"/>
              <a:ext cx="502019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276B6988-7F67-4FC7-964E-0AE24C048EEF}"/>
                </a:ext>
              </a:extLst>
            </p:cNvPr>
            <p:cNvCxnSpPr>
              <a:stCxn id="73" idx="6"/>
              <a:endCxn id="74" idx="2"/>
            </p:cNvCxnSpPr>
            <p:nvPr/>
          </p:nvCxnSpPr>
          <p:spPr>
            <a:xfrm flipV="1">
              <a:off x="3724832" y="4910686"/>
              <a:ext cx="502016" cy="998031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2572B857-FA70-4B46-9711-634E53E1E33F}"/>
                </a:ext>
              </a:extLst>
            </p:cNvPr>
            <p:cNvCxnSpPr>
              <a:stCxn id="73" idx="6"/>
              <a:endCxn id="75" idx="2"/>
            </p:cNvCxnSpPr>
            <p:nvPr/>
          </p:nvCxnSpPr>
          <p:spPr>
            <a:xfrm flipV="1">
              <a:off x="3724832" y="5410738"/>
              <a:ext cx="502017" cy="497979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1F194B3-1CC6-4300-8FF5-1D98E6CDC2B8}"/>
                </a:ext>
              </a:extLst>
            </p:cNvPr>
            <p:cNvCxnSpPr>
              <a:stCxn id="73" idx="6"/>
              <a:endCxn id="76" idx="2"/>
            </p:cNvCxnSpPr>
            <p:nvPr/>
          </p:nvCxnSpPr>
          <p:spPr>
            <a:xfrm>
              <a:off x="3724832" y="5908717"/>
              <a:ext cx="502018" cy="0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EAFA8441-0A2A-4DD3-B6E3-29A8A5A97C13}"/>
                </a:ext>
              </a:extLst>
            </p:cNvPr>
            <p:cNvCxnSpPr>
              <a:stCxn id="74" idx="6"/>
              <a:endCxn id="77" idx="2"/>
            </p:cNvCxnSpPr>
            <p:nvPr/>
          </p:nvCxnSpPr>
          <p:spPr>
            <a:xfrm>
              <a:off x="4522683" y="4910686"/>
              <a:ext cx="502021" cy="49540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DC3285A7-63D3-4B04-B9B8-3A5C63C4866F}"/>
                </a:ext>
              </a:extLst>
            </p:cNvPr>
            <p:cNvCxnSpPr>
              <a:stCxn id="75" idx="6"/>
              <a:endCxn id="77" idx="2"/>
            </p:cNvCxnSpPr>
            <p:nvPr/>
          </p:nvCxnSpPr>
          <p:spPr>
            <a:xfrm flipV="1">
              <a:off x="4522684" y="5406092"/>
              <a:ext cx="502020" cy="4646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9A713CD-35FD-4C2D-8B6D-A86947AA43F8}"/>
                </a:ext>
              </a:extLst>
            </p:cNvPr>
            <p:cNvCxnSpPr>
              <a:stCxn id="76" idx="6"/>
              <a:endCxn id="77" idx="2"/>
            </p:cNvCxnSpPr>
            <p:nvPr/>
          </p:nvCxnSpPr>
          <p:spPr>
            <a:xfrm flipV="1">
              <a:off x="4522685" y="5406092"/>
              <a:ext cx="502019" cy="502625"/>
            </a:xfrm>
            <a:prstGeom prst="straightConnector1">
              <a:avLst/>
            </a:prstGeom>
            <a:ln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E6CC099B-2E2A-4116-9F32-B3A5B3A74029}"/>
                  </a:ext>
                </a:extLst>
              </p:cNvPr>
              <p:cNvSpPr/>
              <p:nvPr/>
            </p:nvSpPr>
            <p:spPr>
              <a:xfrm>
                <a:off x="2035054" y="4547361"/>
                <a:ext cx="2689399" cy="13888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40000"/>
                </a:schemeClr>
              </a:solidFill>
              <a:ln>
                <a:solidFill>
                  <a:srgbClr val="E8F3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6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E6CC099B-2E2A-4116-9F32-B3A5B3A74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054" y="4547361"/>
                <a:ext cx="2689399" cy="1388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E8F3E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69E094-D7DC-4449-B42A-CE1214B3036C}"/>
                  </a:ext>
                </a:extLst>
              </p:cNvPr>
              <p:cNvSpPr txBox="1"/>
              <p:nvPr/>
            </p:nvSpPr>
            <p:spPr>
              <a:xfrm>
                <a:off x="5119628" y="3426058"/>
                <a:ext cx="3747047" cy="1990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Actor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에서 </a:t>
                </a:r>
                <a14:m>
                  <m:oMath xmlns:m="http://schemas.openxmlformats.org/officeDocument/2006/math">
                    <m:r>
                      <a:rPr lang="ko-KR" altLang="en-US" sz="1400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𝝅</m:t>
                    </m:r>
                    <m:r>
                      <a:rPr lang="en-US" altLang="ko-KR" sz="1400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altLang="ko-KR" sz="1400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𝒂</m:t>
                    </m:r>
                    <m:r>
                      <a:rPr lang="en-US" altLang="ko-KR" sz="1400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|</m:t>
                    </m:r>
                    <m:r>
                      <a:rPr lang="en-US" altLang="ko-KR" sz="1400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𝒔</m:t>
                    </m:r>
                    <m:r>
                      <a:rPr lang="en-US" altLang="ko-KR" sz="1400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로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action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을 선택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보상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r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과 다음 상태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s’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을 얻고 샘플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저장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Critic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에서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TD target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이나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MC value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계산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Critic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에서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loss function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을 계산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Critic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에서 파라미터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업데이트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Actor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에서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Critic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의 </a:t>
                </a:r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value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방향으로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4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업데이트</a:t>
                </a:r>
                <a:endParaRPr lang="en-US" altLang="ko-KR" sz="14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F69E094-D7DC-4449-B42A-CE1214B3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628" y="3426058"/>
                <a:ext cx="3747047" cy="1990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93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Application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DC6E1-EFB5-4A64-89F4-96723F296269}"/>
              </a:ext>
            </a:extLst>
          </p:cNvPr>
          <p:cNvSpPr txBox="1"/>
          <p:nvPr/>
        </p:nvSpPr>
        <p:spPr>
          <a:xfrm>
            <a:off x="284135" y="1171105"/>
            <a:ext cx="8575730" cy="2347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반도체 공정의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OHT(Overhead Hoist Transport)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시스템</a:t>
            </a:r>
            <a:endParaRPr lang="en-US" altLang="ko-KR" sz="16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Agent  :  OHT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시스템에서 차량을 안내하는 의사결정 알고리즘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State :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차량의 위치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교통 혼잡의 정도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 :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경로 안내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Reward :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가장 가까운 경로를 선택해가며 측정한 시간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5195112B-B75E-41B9-A224-69D34CDE4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38" y="3429000"/>
            <a:ext cx="2928247" cy="2257895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9723D81F-2206-4968-B87E-59EA09FFB8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1" t="4673" r="1953" b="2318"/>
          <a:stretch/>
        </p:blipFill>
        <p:spPr>
          <a:xfrm>
            <a:off x="4769388" y="3429000"/>
            <a:ext cx="2928247" cy="22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Application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DC6E1-EFB5-4A64-89F4-96723F296269}"/>
              </a:ext>
            </a:extLst>
          </p:cNvPr>
          <p:cNvSpPr txBox="1"/>
          <p:nvPr/>
        </p:nvSpPr>
        <p:spPr>
          <a:xfrm>
            <a:off x="284135" y="1171105"/>
            <a:ext cx="8575730" cy="197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Kindred 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회사의 </a:t>
            </a:r>
            <a:r>
              <a:rPr lang="ko-KR" altLang="en-US" spc="-88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로봇팔</a:t>
            </a:r>
            <a:endParaRPr lang="en-US" altLang="ko-KR" sz="16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State :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관절의 각도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fingertip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위치 등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 : target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으로의 이동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Reward :fingertip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target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간의 거리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150D66-5AD4-4E6E-93A4-113E486C06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2" b="2642"/>
          <a:stretch/>
        </p:blipFill>
        <p:spPr>
          <a:xfrm>
            <a:off x="519502" y="3407365"/>
            <a:ext cx="3754505" cy="2421917"/>
          </a:xfrm>
          <a:prstGeom prst="rect">
            <a:avLst/>
          </a:prstGeom>
        </p:spPr>
      </p:pic>
      <p:pic>
        <p:nvPicPr>
          <p:cNvPr id="7" name="온라인 미디어 3" title="Setting up a Reinforcement Learning Task with a Real-World Robot">
            <a:hlinkClick r:id="" action="ppaction://media"/>
            <a:extLst>
              <a:ext uri="{FF2B5EF4-FFF2-40B4-BE49-F238E27FC236}">
                <a16:creationId xmlns:a16="http://schemas.microsoft.com/office/drawing/2014/main" id="{7123EF44-C5CB-4933-8467-CBE1CCA2A23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572000" y="3407365"/>
            <a:ext cx="4052498" cy="242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3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4135" y="115774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기계학습의 </a:t>
            </a:r>
            <a:r>
              <a:rPr lang="en-US" altLang="ko-KR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가지 분야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7" name="Picture 4" descr="관련 이미지">
            <a:extLst>
              <a:ext uri="{FF2B5EF4-FFF2-40B4-BE49-F238E27FC236}">
                <a16:creationId xmlns:a16="http://schemas.microsoft.com/office/drawing/2014/main" id="{5E2D9C98-386C-4EF3-94F0-1A94C04F4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" t="1905" r="2551" b="2185"/>
          <a:stretch/>
        </p:blipFill>
        <p:spPr bwMode="auto">
          <a:xfrm>
            <a:off x="754888" y="1785664"/>
            <a:ext cx="7634223" cy="451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75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Application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DC6E1-EFB5-4A64-89F4-96723F296269}"/>
              </a:ext>
            </a:extLst>
          </p:cNvPr>
          <p:cNvSpPr txBox="1"/>
          <p:nvPr/>
        </p:nvSpPr>
        <p:spPr>
          <a:xfrm>
            <a:off x="284135" y="1171105"/>
            <a:ext cx="8575730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스타크래프트 유닛 컨트롤</a:t>
            </a:r>
            <a:endParaRPr lang="en-US" altLang="ko-KR" sz="16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Agent  :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가상의 인공지능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State :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유닛의 위치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상대의 위치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개수 등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Action :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유닛의 이동과 명령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Reward :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유닛을 다 처치할 때 까지 걸리는 시간</a:t>
            </a: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온라인 미디어 2" title="￪ﾰﾕ￭ﾙﾔ￭ﾕﾙ￬ﾊﾵ￬ﾝﾄ ￬ﾝﾴ￬ﾚﾩ￭ﾕﾜ ￬ﾊﾤ￭ﾃﾀ￭ﾁﾬ￫ﾞﾘ￭ﾔﾄ￭ﾊﾸ ￬ﾜﾠ￫ﾋﾛ ￬ﾻﾨ￭ﾊﾸ￫ﾡﾤ(3￪ﾳﾨ￫ﾦﾬ￬ﾕﾗ vs 6￬ﾧﾈ￫ﾟ﾿)">
            <a:hlinkClick r:id="" action="ppaction://media"/>
            <a:extLst>
              <a:ext uri="{FF2B5EF4-FFF2-40B4-BE49-F238E27FC236}">
                <a16:creationId xmlns:a16="http://schemas.microsoft.com/office/drawing/2014/main" id="{A42CFAD3-0F3C-414A-A823-53DD4D879ED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79895" y="3222604"/>
            <a:ext cx="4087843" cy="30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7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204287"/>
                </a:solidFill>
                <a:latin typeface="+mn-ea"/>
              </a:rPr>
              <a:t>Conlcusion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DC6E1-EFB5-4A64-89F4-96723F296269}"/>
              </a:ext>
            </a:extLst>
          </p:cNvPr>
          <p:cNvSpPr txBox="1"/>
          <p:nvPr/>
        </p:nvSpPr>
        <p:spPr>
          <a:xfrm>
            <a:off x="284135" y="1171105"/>
            <a:ext cx="8575730" cy="197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최근 연구 동향</a:t>
            </a:r>
            <a:endParaRPr lang="en-US" altLang="ko-KR" sz="16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Single Agent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아닌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Multi Agent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기법이 추세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Agent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서로 협업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(Cooperation)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혹은 경쟁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(Competition)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스마트 공장이나 자율 주행 자동차 외에 분자 구조 성질을 판단하는 등 다양한 분야 적용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강화학습을 적용하기 위한 현실 반영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Simulator 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구축 연구</a:t>
            </a: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A2B44C-E3D3-4814-B587-9EC5E53356D5}"/>
                  </a:ext>
                </a:extLst>
              </p:cNvPr>
              <p:cNvSpPr txBox="1"/>
              <p:nvPr/>
            </p:nvSpPr>
            <p:spPr>
              <a:xfrm>
                <a:off x="284135" y="1157748"/>
                <a:ext cx="8575730" cy="156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강화학습이란</a:t>
                </a: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?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환경과 에이전트가 상호작용하며 얻는 보상의 누적 값을 최대화 하는 학습방법</a:t>
                </a:r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알파고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자율주행 자동차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추천 알고리즘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게임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등에 활용</a:t>
                </a:r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MDP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를 따르며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 MDP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는 </a:t>
                </a:r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S, A, R, P, </a:t>
                </a:r>
                <a14:m>
                  <m:oMath xmlns:m="http://schemas.openxmlformats.org/officeDocument/2006/math">
                    <m:r>
                      <a:rPr lang="ko-KR" altLang="en-US" sz="1600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Arial" pitchFamily="34" charset="0"/>
                      </a:rPr>
                      <m:t>𝛾</m:t>
                    </m:r>
                  </m:oMath>
                </a14:m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로 이루어짐</a:t>
                </a:r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A2B44C-E3D3-4814-B587-9EC5E5335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5" y="1157748"/>
                <a:ext cx="8575730" cy="15681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pokemon frozen lake 이미지 검색결과">
            <a:extLst>
              <a:ext uri="{FF2B5EF4-FFF2-40B4-BE49-F238E27FC236}">
                <a16:creationId xmlns:a16="http://schemas.microsoft.com/office/drawing/2014/main" id="{E85DF770-6318-4DCE-8DF9-C79462E1C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622" y="3508354"/>
            <a:ext cx="2803623" cy="249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스타크래프트 이미지 검색결과">
            <a:extLst>
              <a:ext uri="{FF2B5EF4-FFF2-40B4-BE49-F238E27FC236}">
                <a16:creationId xmlns:a16="http://schemas.microsoft.com/office/drawing/2014/main" id="{046F9637-05E6-4FA0-8F8E-D34547A16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99" y="3508355"/>
            <a:ext cx="2952750" cy="249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etflix logo 이미지 검색결과">
            <a:extLst>
              <a:ext uri="{FF2B5EF4-FFF2-40B4-BE49-F238E27FC236}">
                <a16:creationId xmlns:a16="http://schemas.microsoft.com/office/drawing/2014/main" id="{084C7AD6-B112-41B1-8B42-6627D00EC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35" y="3508354"/>
            <a:ext cx="2838450" cy="249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2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4135" y="115774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강화학습과 지도학습의 차이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7" name="Picture 4" descr="장난합니까 휴먼 짤 이미지 검색결과">
            <a:extLst>
              <a:ext uri="{FF2B5EF4-FFF2-40B4-BE49-F238E27FC236}">
                <a16:creationId xmlns:a16="http://schemas.microsoft.com/office/drawing/2014/main" id="{18325104-2417-42DF-B265-DB5AAA718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434" y="1894336"/>
            <a:ext cx="6814868" cy="423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04A8836E-232D-491F-B4BF-2D4738F522B6}"/>
              </a:ext>
            </a:extLst>
          </p:cNvPr>
          <p:cNvSpPr/>
          <p:nvPr/>
        </p:nvSpPr>
        <p:spPr>
          <a:xfrm>
            <a:off x="4804461" y="1612040"/>
            <a:ext cx="3787448" cy="1616130"/>
          </a:xfrm>
          <a:prstGeom prst="wedgeEllipseCallout">
            <a:avLst>
              <a:gd name="adj1" fmla="val -54803"/>
              <a:gd name="adj2" fmla="val 5684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So what is difference human…??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0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4135" y="115774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강화학습과 지도학습의 차이</a:t>
            </a:r>
            <a:endParaRPr lang="en-US" altLang="ko-KR" sz="1600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0726302-A627-49FA-BC6D-9E2D2CD84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46266"/>
              </p:ext>
            </p:extLst>
          </p:nvPr>
        </p:nvGraphicFramePr>
        <p:xfrm>
          <a:off x="1351722" y="4075660"/>
          <a:ext cx="609600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43098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739496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8574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강화학습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지도학습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27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Data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Self-generate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Given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7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Label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X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5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Objective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Maximize return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Minimize Loss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0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Distribution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variable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stable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1390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DF18BAEA-71E6-484A-ABB4-65FF541A67EF}"/>
              </a:ext>
            </a:extLst>
          </p:cNvPr>
          <p:cNvSpPr/>
          <p:nvPr/>
        </p:nvSpPr>
        <p:spPr>
          <a:xfrm>
            <a:off x="1139687" y="1815548"/>
            <a:ext cx="2663687" cy="16134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추천 알고리즘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게임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공장의 로봇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C2C140-2601-4460-96B6-318CDE0FC7DE}"/>
              </a:ext>
            </a:extLst>
          </p:cNvPr>
          <p:cNvSpPr/>
          <p:nvPr/>
        </p:nvSpPr>
        <p:spPr>
          <a:xfrm>
            <a:off x="5340628" y="1815548"/>
            <a:ext cx="2663687" cy="16134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 분류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수치 예측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물체 탐지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60CE4-5532-4536-88BC-7C73931F27D4}"/>
              </a:ext>
            </a:extLst>
          </p:cNvPr>
          <p:cNvSpPr txBox="1"/>
          <p:nvPr/>
        </p:nvSpPr>
        <p:spPr>
          <a:xfrm>
            <a:off x="4181124" y="2268331"/>
            <a:ext cx="781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+mn-ea"/>
              </a:rPr>
              <a:t>VS</a:t>
            </a:r>
            <a:endParaRPr lang="ko-KR" altLang="en-US" sz="4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86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4135" y="115774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강화학습 예시</a:t>
            </a: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26" name="Picture 2" descr="RL frozen lake 이미지 검색결과">
            <a:extLst>
              <a:ext uri="{FF2B5EF4-FFF2-40B4-BE49-F238E27FC236}">
                <a16:creationId xmlns:a16="http://schemas.microsoft.com/office/drawing/2014/main" id="{E589E4E7-DC14-490C-85AC-4D753CBEC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84" y="1880727"/>
            <a:ext cx="40100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A3678B4C-E1A4-47AB-901D-E889D68DF086}"/>
              </a:ext>
            </a:extLst>
          </p:cNvPr>
          <p:cNvSpPr/>
          <p:nvPr/>
        </p:nvSpPr>
        <p:spPr>
          <a:xfrm>
            <a:off x="1974574" y="4028661"/>
            <a:ext cx="410817" cy="3843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C60D4CB-ABBE-4F90-9E93-B583D7CD0426}"/>
              </a:ext>
            </a:extLst>
          </p:cNvPr>
          <p:cNvSpPr/>
          <p:nvPr/>
        </p:nvSpPr>
        <p:spPr>
          <a:xfrm>
            <a:off x="2517913" y="4124738"/>
            <a:ext cx="265044" cy="1921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111AE8C-030A-41D8-9C06-403DB8D11792}"/>
              </a:ext>
            </a:extLst>
          </p:cNvPr>
          <p:cNvSpPr/>
          <p:nvPr/>
        </p:nvSpPr>
        <p:spPr>
          <a:xfrm rot="5400000">
            <a:off x="2047459" y="4585583"/>
            <a:ext cx="265044" cy="1921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4671FA4-8F76-4FF1-AAFF-28C5555DBB9F}"/>
              </a:ext>
            </a:extLst>
          </p:cNvPr>
          <p:cNvSpPr/>
          <p:nvPr/>
        </p:nvSpPr>
        <p:spPr>
          <a:xfrm rot="10800000">
            <a:off x="1510747" y="4124737"/>
            <a:ext cx="265044" cy="1921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A230386-9700-499C-A967-5FD00D1C2998}"/>
              </a:ext>
            </a:extLst>
          </p:cNvPr>
          <p:cNvSpPr/>
          <p:nvPr/>
        </p:nvSpPr>
        <p:spPr>
          <a:xfrm rot="16200000">
            <a:off x="2087215" y="3609180"/>
            <a:ext cx="265044" cy="1921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E99C2-4610-4C66-8FDA-F46F17FAF58B}"/>
              </a:ext>
            </a:extLst>
          </p:cNvPr>
          <p:cNvSpPr txBox="1"/>
          <p:nvPr/>
        </p:nvSpPr>
        <p:spPr>
          <a:xfrm>
            <a:off x="4849839" y="1157748"/>
            <a:ext cx="4010026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Where to go?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Go right</a:t>
            </a: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	reward: -1 / Total :</a:t>
            </a:r>
            <a:r>
              <a:rPr lang="ko-KR" altLang="en-US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</a:t>
            </a: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-12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Go left</a:t>
            </a: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	reward: -1 / Total :-24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Go up</a:t>
            </a: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	reward: -100000 / Total : -100000</a:t>
            </a:r>
          </a:p>
          <a:p>
            <a:pPr marL="857250" lvl="1" indent="-400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Go down</a:t>
            </a:r>
          </a:p>
          <a:p>
            <a:pPr lvl="1">
              <a:lnSpc>
                <a:spcPct val="150000"/>
              </a:lnSpc>
            </a:pPr>
            <a:r>
              <a:rPr lang="en-US" altLang="ko-KR" sz="1600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	reward:-1 / Total : -12</a:t>
            </a:r>
          </a:p>
        </p:txBody>
      </p:sp>
    </p:spTree>
    <p:extLst>
      <p:ext uri="{BB962C8B-B14F-4D97-AF65-F5344CB8AC3E}">
        <p14:creationId xmlns:p14="http://schemas.microsoft.com/office/powerpoint/2010/main" val="11836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Introduction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2B44C-E3D3-4814-B587-9EC5E53356D5}"/>
              </a:ext>
            </a:extLst>
          </p:cNvPr>
          <p:cNvSpPr txBox="1"/>
          <p:nvPr/>
        </p:nvSpPr>
        <p:spPr>
          <a:xfrm>
            <a:off x="284135" y="1157748"/>
            <a:ext cx="857573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강화학습 예시</a:t>
            </a:r>
            <a:endParaRPr lang="en-US" altLang="ko-KR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4" name="온라인 미디어 3" title="Setting up a Reinforcement Learning Task with a Real-World Robot">
            <a:hlinkClick r:id="" action="ppaction://media"/>
            <a:extLst>
              <a:ext uri="{FF2B5EF4-FFF2-40B4-BE49-F238E27FC236}">
                <a16:creationId xmlns:a16="http://schemas.microsoft.com/office/drawing/2014/main" id="{71E624A5-1369-48DA-AAA0-F35DD014C47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4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" y="205098"/>
            <a:ext cx="75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04287"/>
                </a:solidFill>
                <a:latin typeface="+mn-ea"/>
              </a:rPr>
              <a:t>Concept of Reinforcement Learning</a:t>
            </a:r>
            <a:endParaRPr lang="ko-KR" altLang="en-US" sz="2800" dirty="0">
              <a:solidFill>
                <a:srgbClr val="204287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A2B44C-E3D3-4814-B587-9EC5E53356D5}"/>
                  </a:ext>
                </a:extLst>
              </p:cNvPr>
              <p:cNvSpPr txBox="1"/>
              <p:nvPr/>
            </p:nvSpPr>
            <p:spPr>
              <a:xfrm>
                <a:off x="284135" y="1157748"/>
                <a:ext cx="8575730" cy="838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환경과 에이전트</a:t>
                </a:r>
                <a:r>
                  <a:rPr lang="en-US" altLang="ko-KR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, MDP</a:t>
                </a:r>
              </a:p>
              <a:p>
                <a:pPr marL="857250" lvl="1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에이전트가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6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𝒕</m:t>
                        </m:r>
                      </m:sub>
                    </m:sSub>
                    <m:r>
                      <a:rPr lang="en-US" altLang="ko-KR" sz="1600" b="1" i="1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ko-KR" altLang="en-US" sz="1600" b="1" i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를</m:t>
                    </m:r>
                  </m:oMath>
                </a14:m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취하면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600" b="1" i="1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를 받고 다음 상태인</a:t>
                </a:r>
                <a:r>
                  <a:rPr lang="en-US" altLang="ko-KR" sz="1600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600" b="1" i="0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𝐭</m:t>
                        </m:r>
                        <m:r>
                          <a:rPr lang="en-US" altLang="ko-KR" sz="1600" b="1" i="0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r>
                          <a:rPr lang="en-US" altLang="ko-KR" sz="1600" b="1" i="0" spc="-88" smtClean="0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lang="ko-KR" altLang="en-US" sz="1600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로 이동</a:t>
                </a:r>
                <a:endParaRPr lang="en-US" altLang="ko-KR" sz="1600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A2B44C-E3D3-4814-B587-9EC5E5335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5" y="1157748"/>
                <a:ext cx="8575730" cy="838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einforcement learning 이미지 검색결과">
            <a:extLst>
              <a:ext uri="{FF2B5EF4-FFF2-40B4-BE49-F238E27FC236}">
                <a16:creationId xmlns:a16="http://schemas.microsoft.com/office/drawing/2014/main" id="{370B9535-60DA-42F2-8BC3-DB9B4A144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08" y="1996439"/>
            <a:ext cx="2527457" cy="200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476D184-5AFB-43D8-95A2-D62C8D795D4A}"/>
                  </a:ext>
                </a:extLst>
              </p:cNvPr>
              <p:cNvSpPr/>
              <p:nvPr/>
            </p:nvSpPr>
            <p:spPr>
              <a:xfrm>
                <a:off x="3903799" y="2200382"/>
                <a:ext cx="4028979" cy="595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spc="-88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cs typeface="Arial" pitchFamily="34" charset="0"/>
                  </a:rPr>
                  <a:t>Episode: </a:t>
                </a:r>
                <a14:m>
                  <m:oMath xmlns:m="http://schemas.openxmlformats.org/officeDocument/2006/math">
                    <m:r>
                      <a:rPr lang="en-US" altLang="ko-KR" sz="1600" b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{</m:t>
                    </m:r>
                    <m:sSub>
                      <m:sSubPr>
                        <m:ctrlP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6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6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𝟎</m:t>
                            </m:r>
                            <m:r>
                              <a:rPr lang="en-US" altLang="ko-KR" sz="1600" b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,</m:t>
                            </m:r>
                          </m:sub>
                        </m:sSub>
                        <m:r>
                          <a:rPr lang="en-US" altLang="ko-KR" sz="1600" b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16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ko-KR" sz="1600" b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sz="1600" b="1" i="1" spc="-88">
                                <a:ln>
                                  <a:solidFill>
                                    <a:schemeClr val="bg1">
                                      <a:alpha val="0"/>
                                    </a:schemeClr>
                                  </a:solidFill>
                                </a:ln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600" b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1600" b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sz="1600" b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ko-KR" sz="1600" b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</m:t>
                        </m:r>
                      </m:sub>
                    </m:sSub>
                    <m:r>
                      <a:rPr lang="en-US" altLang="ko-KR" sz="1600" b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  <m:r>
                      <a:rPr lang="en-US" altLang="ko-KR" sz="1600" b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  <m:r>
                      <a:rPr lang="en-US" altLang="ko-KR" sz="1600" b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𝟑</m:t>
                        </m:r>
                      </m:sub>
                    </m:sSub>
                    <m:r>
                      <a:rPr lang="en-US" altLang="ko-KR" sz="1600" b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𝟑</m:t>
                        </m:r>
                      </m:sub>
                    </m:sSub>
                    <m:r>
                      <a:rPr lang="en-US" altLang="ko-KR" sz="1600" b="1" spc="-88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600" b="1" i="1" spc="-88">
                            <a:ln>
                              <a:solidFill>
                                <a:schemeClr val="bg1">
                                  <a:alpha val="0"/>
                                </a:schemeClr>
                              </a:solidFill>
                            </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𝑻</m:t>
                        </m:r>
                      </m:sub>
                    </m:sSub>
                    <m:r>
                      <a:rPr lang="en-US" altLang="ko-KR" sz="1600" b="1" i="0" spc="-88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}</m:t>
                    </m:r>
                  </m:oMath>
                </a14:m>
                <a:endParaRPr lang="ko-KR" altLang="en-US" sz="1600" b="1" spc="-88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476D184-5AFB-43D8-95A2-D62C8D795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799" y="2200382"/>
                <a:ext cx="4028979" cy="595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CFCC14D-F138-44F6-98CF-2778F23B159B}"/>
                  </a:ext>
                </a:extLst>
              </p:cNvPr>
              <p:cNvSpPr/>
              <p:nvPr/>
            </p:nvSpPr>
            <p:spPr>
              <a:xfrm>
                <a:off x="3903799" y="2792785"/>
                <a:ext cx="4059124" cy="763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pc="-88" dirty="0" smtClean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1600" b="1" spc="-88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𝐭</m:t>
                          </m:r>
                          <m:r>
                            <a:rPr lang="en-US" altLang="ko-KR" sz="1600" b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600" b="1" spc="-88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ko-KR" altLang="en-US" sz="1600" b="1" i="1" spc="-88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𝛄</m:t>
                      </m:r>
                      <m:sSub>
                        <m:sSubPr>
                          <m:ctrlP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𝐭</m:t>
                          </m:r>
                          <m:r>
                            <a:rPr lang="en-US" altLang="ko-KR" sz="1600" b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600" b="1" spc="-88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ko-KR" altLang="en-US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𝜸</m:t>
                          </m:r>
                        </m:e>
                        <m:sup>
                          <m: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𝐭</m:t>
                          </m:r>
                          <m:r>
                            <a:rPr lang="en-US" altLang="ko-KR" sz="1600" b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1600" b="1" spc="-88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…=</m:t>
                      </m:r>
                      <m:nary>
                        <m:naryPr>
                          <m:chr m:val="∑"/>
                          <m:ctrlP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𝐤</m:t>
                          </m:r>
                          <m:r>
                            <a:rPr lang="en-US" altLang="ko-KR" sz="1600" b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r>
                            <a:rPr lang="en-US" altLang="ko-KR" sz="1600" b="1" i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ko-KR" sz="1600" b="1" spc="-88" dirty="0">
                              <a:ln>
                                <a:solidFill>
                                  <a:schemeClr val="bg1">
                                    <a:alpha val="0"/>
                                  </a:scheme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b="1" i="1" spc="-88" dirty="0">
                                  <a:ln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600" b="1" i="1" spc="-88" dirty="0">
                                  <a:ln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en-US" altLang="ko-KR" sz="1600" b="1" i="1" spc="-88" dirty="0">
                                  <a:ln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600" b="1" i="1" spc="-88" dirty="0">
                                  <a:ln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pc="-88" dirty="0">
                                  <a:ln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ko-KR" sz="1600" b="1" i="1" spc="-88" dirty="0">
                                  <a:ln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𝐭</m:t>
                              </m:r>
                              <m:r>
                                <a:rPr lang="en-US" altLang="ko-KR" sz="1600" b="1" spc="-88" dirty="0">
                                  <a:ln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r>
                                <a:rPr lang="en-US" altLang="ko-KR" sz="1600" b="1" i="1" spc="-88" dirty="0">
                                  <a:ln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𝐤</m:t>
                              </m:r>
                              <m:r>
                                <a:rPr lang="en-US" altLang="ko-KR" sz="1600" b="1" spc="-88" dirty="0">
                                  <a:ln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r>
                                <a:rPr lang="en-US" altLang="ko-KR" sz="1600" b="1" i="1" spc="-88" dirty="0">
                                  <a:ln>
                                    <a:solidFill>
                                      <a:schemeClr val="bg1">
                                        <a:alpha val="0"/>
                                      </a:scheme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CFCC14D-F138-44F6-98CF-2778F23B1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799" y="2792785"/>
                <a:ext cx="4059124" cy="7635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Markov chain 이미지 검색결과">
            <a:extLst>
              <a:ext uri="{FF2B5EF4-FFF2-40B4-BE49-F238E27FC236}">
                <a16:creationId xmlns:a16="http://schemas.microsoft.com/office/drawing/2014/main" id="{D6920A0B-304E-4FC2-8D47-9266016EB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6" y="4102876"/>
            <a:ext cx="2803622" cy="223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D885E7A-43DE-452E-8788-F8539D8D7474}"/>
              </a:ext>
            </a:extLst>
          </p:cNvPr>
          <p:cNvSpPr/>
          <p:nvPr/>
        </p:nvSpPr>
        <p:spPr>
          <a:xfrm>
            <a:off x="3903798" y="4054899"/>
            <a:ext cx="40289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S : </a:t>
            </a:r>
            <a:r>
              <a:rPr lang="ko-KR" altLang="en-US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상태들의 집합</a:t>
            </a:r>
            <a:endParaRPr lang="en-US" altLang="ko-KR" sz="16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P : </a:t>
            </a:r>
            <a:r>
              <a:rPr lang="ko-KR" altLang="en-US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전이확률</a:t>
            </a:r>
            <a:endParaRPr lang="en-US" altLang="ko-KR" sz="16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cs typeface="Arial" pitchFamily="34" charset="0"/>
            </a:endParaRPr>
          </a:p>
          <a:p>
            <a:r>
              <a:rPr lang="en-US" altLang="ko-KR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A : </a:t>
            </a:r>
            <a:r>
              <a:rPr lang="ko-KR" altLang="en-US" sz="1600" b="1" spc="-88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cs typeface="Arial" pitchFamily="34" charset="0"/>
              </a:rPr>
              <a:t>액션들의 집합</a:t>
            </a:r>
            <a:endParaRPr lang="en-US" altLang="ko-KR" sz="16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cs typeface="Arial" pitchFamily="34" charset="0"/>
            </a:endParaRPr>
          </a:p>
          <a:p>
            <a:endParaRPr lang="ko-KR" altLang="en-US" sz="1600" b="1" spc="-88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9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1191</Words>
  <Application>Microsoft Office PowerPoint</Application>
  <PresentationFormat>화면 슬라이드 쇼(4:3)</PresentationFormat>
  <Paragraphs>265</Paragraphs>
  <Slides>31</Slides>
  <Notes>31</Notes>
  <HiddenSlides>0</HiddenSlides>
  <MMClips>4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 종국</dc:creator>
  <cp:lastModifiedBy>K</cp:lastModifiedBy>
  <cp:revision>44</cp:revision>
  <dcterms:created xsi:type="dcterms:W3CDTF">2020-03-21T07:02:31Z</dcterms:created>
  <dcterms:modified xsi:type="dcterms:W3CDTF">2020-03-27T02:56:20Z</dcterms:modified>
</cp:coreProperties>
</file>