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4"/>
  </p:notesMasterIdLst>
  <p:sldIdLst>
    <p:sldId id="258" r:id="rId2"/>
    <p:sldId id="259" r:id="rId3"/>
    <p:sldId id="475" r:id="rId4"/>
    <p:sldId id="477" r:id="rId5"/>
    <p:sldId id="476" r:id="rId6"/>
    <p:sldId id="478" r:id="rId7"/>
    <p:sldId id="479" r:id="rId8"/>
    <p:sldId id="480" r:id="rId9"/>
    <p:sldId id="491" r:id="rId10"/>
    <p:sldId id="481" r:id="rId11"/>
    <p:sldId id="483" r:id="rId12"/>
    <p:sldId id="486" r:id="rId13"/>
    <p:sldId id="493" r:id="rId14"/>
    <p:sldId id="487" r:id="rId15"/>
    <p:sldId id="488" r:id="rId16"/>
    <p:sldId id="495" r:id="rId17"/>
    <p:sldId id="496" r:id="rId18"/>
    <p:sldId id="497" r:id="rId19"/>
    <p:sldId id="494" r:id="rId20"/>
    <p:sldId id="492" r:id="rId21"/>
    <p:sldId id="498" r:id="rId22"/>
    <p:sldId id="499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3A211-79DF-4A4D-AF83-11E77E4D0964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9593E5-F31E-4D7C-96AF-F293BDD95E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685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9914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053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8667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8837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881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7914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9475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3541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0417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6518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900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6770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3732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1655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134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564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702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549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852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437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511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918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4AF8-A88D-4661-94F8-C502DB37BD23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3B4E-9CD5-416D-8996-50CDFB0CE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95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4AF8-A88D-4661-94F8-C502DB37BD23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3B4E-9CD5-416D-8996-50CDFB0CE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843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4AF8-A88D-4661-94F8-C502DB37BD23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3B4E-9CD5-416D-8996-50CDFB0CE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019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9"/>
          <p:cNvSpPr>
            <a:spLocks/>
          </p:cNvSpPr>
          <p:nvPr userDrawn="1"/>
        </p:nvSpPr>
        <p:spPr bwMode="auto">
          <a:xfrm>
            <a:off x="3472053" y="6644307"/>
            <a:ext cx="2218948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461666" latinLnBrk="0">
              <a:lnSpc>
                <a:spcPts val="675"/>
              </a:lnSpc>
              <a:defRPr/>
            </a:pPr>
            <a:fld id="{10763757-6B68-4461-ADD4-50E900CC3295}" type="slidenum">
              <a:rPr lang="en-US" altLang="ko-KR" sz="900" b="0" smtClean="0">
                <a:solidFill>
                  <a:srgbClr val="002776"/>
                </a:solidFill>
                <a:latin typeface="+mj-lt"/>
                <a:ea typeface="맑은 고딕" panose="020B0503020000020004" pitchFamily="50" charset="-127"/>
              </a:rPr>
              <a:pPr algn="ctr" defTabSz="461666" latinLnBrk="0">
                <a:lnSpc>
                  <a:spcPts val="675"/>
                </a:lnSpc>
                <a:defRPr/>
              </a:pPr>
              <a:t>‹#›</a:t>
            </a:fld>
            <a:r>
              <a:rPr lang="en-US" altLang="ko-KR" sz="900" b="0" dirty="0">
                <a:solidFill>
                  <a:srgbClr val="002776"/>
                </a:solidFill>
                <a:latin typeface="+mj-lt"/>
                <a:ea typeface="맑은 고딕" panose="020B0503020000020004" pitchFamily="50" charset="-127"/>
              </a:rPr>
              <a:t>/44</a:t>
            </a:r>
          </a:p>
        </p:txBody>
      </p:sp>
      <p:cxnSp>
        <p:nvCxnSpPr>
          <p:cNvPr id="7" name="직선 연결선 16"/>
          <p:cNvCxnSpPr>
            <a:cxnSpLocks noChangeShapeType="1"/>
          </p:cNvCxnSpPr>
          <p:nvPr userDrawn="1"/>
        </p:nvCxnSpPr>
        <p:spPr bwMode="auto">
          <a:xfrm>
            <a:off x="328299" y="727075"/>
            <a:ext cx="8509386" cy="1588"/>
          </a:xfrm>
          <a:prstGeom prst="line">
            <a:avLst/>
          </a:prstGeom>
          <a:noFill/>
          <a:ln w="9525" algn="ctr">
            <a:solidFill>
              <a:srgbClr val="002776"/>
            </a:solidFill>
            <a:round/>
            <a:headEnd/>
            <a:tailEnd/>
          </a:ln>
        </p:spPr>
      </p:cxn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0711" y="773655"/>
            <a:ext cx="8541676" cy="307777"/>
          </a:xfrm>
        </p:spPr>
        <p:txBody>
          <a:bodyPr/>
          <a:lstStyle>
            <a:lvl1pPr marL="0" indent="0">
              <a:defRPr sz="788"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+mj-lt"/>
                <a:ea typeface="가는각진제목체" pitchFamily="18" charset="-127"/>
              </a:defRPr>
            </a:lvl2pPr>
            <a:lvl3pPr marL="642938" indent="-128588">
              <a:defRPr>
                <a:latin typeface="+mj-lt"/>
                <a:ea typeface="가는각진제목체" pitchFamily="18" charset="-127"/>
              </a:defRPr>
            </a:lvl3pPr>
            <a:lvl4pPr>
              <a:defRPr>
                <a:latin typeface="+mj-lt"/>
                <a:ea typeface="가는각진제목체" pitchFamily="18" charset="-127"/>
              </a:defRPr>
            </a:lvl4pPr>
            <a:lvl5pPr>
              <a:defRPr>
                <a:latin typeface="+mj-lt"/>
                <a:ea typeface="가는각진제목체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816353" y="1484315"/>
            <a:ext cx="4553679" cy="1034129"/>
          </a:xfrm>
        </p:spPr>
        <p:txBody>
          <a:bodyPr/>
          <a:lstStyle>
            <a:lvl1pPr>
              <a:defRPr sz="1013" b="1">
                <a:solidFill>
                  <a:schemeClr val="tx1"/>
                </a:solidFill>
              </a:defRPr>
            </a:lvl1pPr>
            <a:lvl2pPr>
              <a:defRPr sz="788" b="1">
                <a:solidFill>
                  <a:schemeClr val="tx1"/>
                </a:solidFill>
              </a:defRPr>
            </a:lvl2pPr>
            <a:lvl3pPr>
              <a:defRPr sz="788" b="1">
                <a:solidFill>
                  <a:schemeClr val="tx1"/>
                </a:solidFill>
              </a:defRPr>
            </a:lvl3pPr>
            <a:lvl4pPr>
              <a:defRPr sz="788" b="1">
                <a:solidFill>
                  <a:schemeClr val="tx1"/>
                </a:solidFill>
              </a:defRPr>
            </a:lvl4pPr>
            <a:lvl5pPr>
              <a:defRPr sz="788" b="1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0"/>
            <a:r>
              <a:rPr lang="ko-KR" altLang="en-US" dirty="0"/>
              <a:t>둘째 수준</a:t>
            </a:r>
            <a:endParaRPr lang="en-US" altLang="ko-KR" dirty="0"/>
          </a:p>
          <a:p>
            <a:pPr lvl="0"/>
            <a:r>
              <a:rPr lang="ko-KR" altLang="en-US" dirty="0"/>
              <a:t>셋째 수준</a:t>
            </a:r>
            <a:endParaRPr lang="en-US" altLang="ko-KR" dirty="0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0" y="6424000"/>
            <a:ext cx="9144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1571" y="6527355"/>
            <a:ext cx="654160" cy="25344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819" y="6513720"/>
            <a:ext cx="1329867" cy="28375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312673" y="6519018"/>
            <a:ext cx="861641" cy="27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376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4AF8-A88D-4661-94F8-C502DB37BD23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3B4E-9CD5-416D-8996-50CDFB0CE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272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4AF8-A88D-4661-94F8-C502DB37BD23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3B4E-9CD5-416D-8996-50CDFB0CE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4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4AF8-A88D-4661-94F8-C502DB37BD23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3B4E-9CD5-416D-8996-50CDFB0CE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211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4AF8-A88D-4661-94F8-C502DB37BD23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3B4E-9CD5-416D-8996-50CDFB0CE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724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4AF8-A88D-4661-94F8-C502DB37BD23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3B4E-9CD5-416D-8996-50CDFB0CE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967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4AF8-A88D-4661-94F8-C502DB37BD23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3B4E-9CD5-416D-8996-50CDFB0CE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56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4AF8-A88D-4661-94F8-C502DB37BD23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3B4E-9CD5-416D-8996-50CDFB0CE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042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4AF8-A88D-4661-94F8-C502DB37BD23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3B4E-9CD5-416D-8996-50CDFB0CE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7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A4AF8-A88D-4661-94F8-C502DB37BD23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53B4E-9CD5-416D-8996-50CDFB0CE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211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0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558037" y="1807122"/>
            <a:ext cx="8109208" cy="1238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277"/>
              </a:spcAft>
            </a:pPr>
            <a:r>
              <a:rPr lang="en-US" altLang="ko-KR" sz="3600" spc="-138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How to learn </a:t>
            </a:r>
          </a:p>
          <a:p>
            <a:pPr algn="ctr">
              <a:spcAft>
                <a:spcPts val="277"/>
              </a:spcAft>
            </a:pPr>
            <a:r>
              <a:rPr lang="en-US" altLang="ko-KR" sz="3600" spc="-138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High-dimensional &amp; Continuous Action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517396" y="3599920"/>
            <a:ext cx="81092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22191" y="282011"/>
            <a:ext cx="8819259" cy="683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60F266-98F7-46AB-B59A-61CBDD743FA6}"/>
              </a:ext>
            </a:extLst>
          </p:cNvPr>
          <p:cNvSpPr txBox="1"/>
          <p:nvPr/>
        </p:nvSpPr>
        <p:spPr>
          <a:xfrm>
            <a:off x="1584708" y="3975875"/>
            <a:ext cx="5974579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00050" algn="ctr">
              <a:lnSpc>
                <a:spcPct val="150000"/>
              </a:lnSpc>
            </a:pPr>
            <a:r>
              <a:rPr lang="en-US" altLang="ko-KR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-Deterministic Policy Gradient Algorithm</a:t>
            </a:r>
          </a:p>
          <a:p>
            <a:pPr indent="-400050" algn="ctr">
              <a:lnSpc>
                <a:spcPct val="150000"/>
              </a:lnSpc>
            </a:pPr>
            <a:r>
              <a:rPr lang="en-US" altLang="ko-KR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-Continuous Control with Deep RL </a:t>
            </a:r>
          </a:p>
        </p:txBody>
      </p:sp>
    </p:spTree>
    <p:extLst>
      <p:ext uri="{BB962C8B-B14F-4D97-AF65-F5344CB8AC3E}">
        <p14:creationId xmlns:p14="http://schemas.microsoft.com/office/powerpoint/2010/main" val="304150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Deep Deterministic Policy Gradient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DF77B66-72D3-4A2C-BF10-D984E509BAAD}"/>
              </a:ext>
            </a:extLst>
          </p:cNvPr>
          <p:cNvGrpSpPr/>
          <p:nvPr/>
        </p:nvGrpSpPr>
        <p:grpSpPr>
          <a:xfrm>
            <a:off x="759728" y="2322236"/>
            <a:ext cx="3268935" cy="2673834"/>
            <a:chOff x="547689" y="2322236"/>
            <a:chExt cx="3388207" cy="2647329"/>
          </a:xfrm>
        </p:grpSpPr>
        <p:pic>
          <p:nvPicPr>
            <p:cNvPr id="1026" name="Picture 2" descr="시즌RL].Lecture 7 - DQN">
              <a:extLst>
                <a:ext uri="{FF2B5EF4-FFF2-40B4-BE49-F238E27FC236}">
                  <a16:creationId xmlns:a16="http://schemas.microsoft.com/office/drawing/2014/main" id="{52DECD2C-52FB-4487-A6BE-D36DD31457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689" y="2322236"/>
              <a:ext cx="3388207" cy="2647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B206AD-4B6F-417A-986F-1F3EE4A8348C}"/>
                </a:ext>
              </a:extLst>
            </p:cNvPr>
            <p:cNvSpPr txBox="1"/>
            <p:nvPr/>
          </p:nvSpPr>
          <p:spPr>
            <a:xfrm>
              <a:off x="1174536" y="3180525"/>
              <a:ext cx="202613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b="1" dirty="0">
                  <a:solidFill>
                    <a:srgbClr val="FF5050"/>
                  </a:solidFill>
                </a:rPr>
                <a:t>DQN</a:t>
              </a:r>
              <a:endParaRPr lang="ko-KR" altLang="en-US" sz="6600" b="1" dirty="0">
                <a:solidFill>
                  <a:srgbClr val="FF5050"/>
                </a:solidFill>
              </a:endParaRPr>
            </a:p>
          </p:txBody>
        </p:sp>
      </p:grpSp>
      <p:pic>
        <p:nvPicPr>
          <p:cNvPr id="1028" name="Picture 4" descr="Policy Gradient Book — Policy Gradient Book documentation">
            <a:extLst>
              <a:ext uri="{FF2B5EF4-FFF2-40B4-BE49-F238E27FC236}">
                <a16:creationId xmlns:a16="http://schemas.microsoft.com/office/drawing/2014/main" id="{F3A0F2BB-6C6C-47ED-8525-E0702B4A1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315" y="2191516"/>
            <a:ext cx="3660857" cy="297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4FDE43D-219E-4E04-9A84-8D4B03834B5D}"/>
              </a:ext>
            </a:extLst>
          </p:cNvPr>
          <p:cNvSpPr txBox="1"/>
          <p:nvPr/>
        </p:nvSpPr>
        <p:spPr>
          <a:xfrm>
            <a:off x="5876879" y="3208998"/>
            <a:ext cx="1954814" cy="11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solidFill>
                  <a:srgbClr val="FF5050"/>
                </a:solidFill>
              </a:rPr>
              <a:t>DPG</a:t>
            </a:r>
            <a:endParaRPr lang="ko-KR" altLang="en-US" sz="6600" b="1" dirty="0">
              <a:solidFill>
                <a:srgbClr val="FF505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7D277C-E914-4B11-BEF4-550292B6C277}"/>
              </a:ext>
            </a:extLst>
          </p:cNvPr>
          <p:cNvSpPr/>
          <p:nvPr/>
        </p:nvSpPr>
        <p:spPr>
          <a:xfrm>
            <a:off x="302179" y="1142546"/>
            <a:ext cx="7215804" cy="829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cs typeface="Arial" pitchFamily="34" charset="0"/>
              </a:rPr>
              <a:t>Combination of DQN and DPG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cs typeface="Arial" pitchFamily="34" charset="0"/>
              </a:rPr>
              <a:t>DQN 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cs typeface="Arial" pitchFamily="34" charset="0"/>
              </a:rPr>
              <a:t>알고리즘에 쓰였던 트릭을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cs typeface="Arial" pitchFamily="34" charset="0"/>
              </a:rPr>
              <a:t>DPG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cs typeface="Arial" pitchFamily="34" charset="0"/>
              </a:rPr>
              <a:t>에 적용</a:t>
            </a: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18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Deep Deterministic Policy Gradient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7D277C-E914-4B11-BEF4-550292B6C277}"/>
              </a:ext>
            </a:extLst>
          </p:cNvPr>
          <p:cNvSpPr/>
          <p:nvPr/>
        </p:nvSpPr>
        <p:spPr>
          <a:xfrm>
            <a:off x="302179" y="1142546"/>
            <a:ext cx="7215804" cy="2306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cs typeface="Arial" pitchFamily="34" charset="0"/>
              </a:rPr>
              <a:t>Properties of DDPG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cs typeface="Arial" pitchFamily="34" charset="0"/>
              </a:rPr>
              <a:t>Model-free Actor-Critic by Neural Network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cs typeface="Arial" pitchFamily="34" charset="0"/>
              </a:rPr>
              <a:t>Off Policy Target net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cs typeface="Arial" pitchFamily="34" charset="0"/>
              </a:rPr>
              <a:t>&amp;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cs typeface="Arial" pitchFamily="34" charset="0"/>
              </a:rPr>
              <a:t>Eval net (Soft update)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cs typeface="Arial" pitchFamily="34" charset="0"/>
              </a:rPr>
              <a:t>Replay Buffer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88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cs typeface="Arial" pitchFamily="34" charset="0"/>
              </a:rPr>
              <a:t>OUNoise</a:t>
            </a: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cs typeface="Arial" pitchFamily="34" charset="0"/>
            </a:endParaRP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cs typeface="Arial" pitchFamily="34" charset="0"/>
              </a:rPr>
              <a:t>Batch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cs typeface="Arial" pitchFamily="34" charset="0"/>
              </a:rPr>
              <a:t>normalization</a:t>
            </a:r>
          </a:p>
        </p:txBody>
      </p:sp>
    </p:spTree>
    <p:extLst>
      <p:ext uri="{BB962C8B-B14F-4D97-AF65-F5344CB8AC3E}">
        <p14:creationId xmlns:p14="http://schemas.microsoft.com/office/powerpoint/2010/main" val="293684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Deep Deterministic Policy Gradient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7FE3B1-0304-425C-B0A1-E4F9910FD067}"/>
              </a:ext>
            </a:extLst>
          </p:cNvPr>
          <p:cNvSpPr txBox="1"/>
          <p:nvPr/>
        </p:nvSpPr>
        <p:spPr>
          <a:xfrm>
            <a:off x="295418" y="1138849"/>
            <a:ext cx="8575730" cy="1481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Properties of DDPG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Model-free Actor-Critic by Neural Network</a:t>
            </a:r>
          </a:p>
          <a:p>
            <a:pPr marL="1314450" lvl="2" indent="-4000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Actor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는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State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가 주어지면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Action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을 결정</a:t>
            </a:r>
            <a:endParaRPr lang="en-US" altLang="ko-KR" sz="14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1314450" lvl="2" indent="-4000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Critic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은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Actor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가 취한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Action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대한 행동가치를 평가</a:t>
            </a:r>
            <a:endParaRPr lang="en-US" altLang="ko-KR" sz="14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1F248E-679B-4625-8C2C-43F082BF4BA6}"/>
                  </a:ext>
                </a:extLst>
              </p:cNvPr>
              <p:cNvSpPr txBox="1"/>
              <p:nvPr/>
            </p:nvSpPr>
            <p:spPr>
              <a:xfrm>
                <a:off x="284135" y="2960410"/>
                <a:ext cx="1358621" cy="468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𝑨𝒄𝒕𝒐𝒓</m:t>
                      </m:r>
                    </m:oMath>
                  </m:oMathPara>
                </a14:m>
                <a:endParaRPr lang="en-US" altLang="ko-KR" sz="24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1F248E-679B-4625-8C2C-43F082BF4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35" y="2960410"/>
                <a:ext cx="1358621" cy="4685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48DD0A-6A4A-46E7-9439-A45ABC2EBB15}"/>
                  </a:ext>
                </a:extLst>
              </p:cNvPr>
              <p:cNvSpPr txBox="1"/>
              <p:nvPr/>
            </p:nvSpPr>
            <p:spPr>
              <a:xfrm>
                <a:off x="281258" y="4820837"/>
                <a:ext cx="1358621" cy="468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𝑪𝒓𝒊𝒕𝒊𝒄</m:t>
                      </m:r>
                    </m:oMath>
                  </m:oMathPara>
                </a14:m>
                <a:endParaRPr lang="en-US" altLang="ko-KR" sz="24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48DD0A-6A4A-46E7-9439-A45ABC2EB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58" y="4820837"/>
                <a:ext cx="1358621" cy="4685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그룹 7">
            <a:extLst>
              <a:ext uri="{FF2B5EF4-FFF2-40B4-BE49-F238E27FC236}">
                <a16:creationId xmlns:a16="http://schemas.microsoft.com/office/drawing/2014/main" id="{1943DDE0-68C5-4881-8DEA-B94C2342406C}"/>
              </a:ext>
            </a:extLst>
          </p:cNvPr>
          <p:cNvGrpSpPr/>
          <p:nvPr/>
        </p:nvGrpSpPr>
        <p:grpSpPr>
          <a:xfrm>
            <a:off x="2037931" y="2764914"/>
            <a:ext cx="2689399" cy="1328171"/>
            <a:chOff x="2631140" y="4745616"/>
            <a:chExt cx="2689399" cy="1328171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45E443E-013B-4B47-B7ED-9282764FADD8}"/>
                </a:ext>
              </a:extLst>
            </p:cNvPr>
            <p:cNvSpPr/>
            <p:nvPr/>
          </p:nvSpPr>
          <p:spPr>
            <a:xfrm>
              <a:off x="2631140" y="5033095"/>
              <a:ext cx="295835" cy="330140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74000">
                  <a:schemeClr val="accent6">
                    <a:lumMod val="45000"/>
                    <a:lumOff val="55000"/>
                  </a:schemeClr>
                </a:gs>
                <a:gs pos="83000">
                  <a:schemeClr val="accent6">
                    <a:lumMod val="45000"/>
                    <a:lumOff val="55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rgbClr val="E9F3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4C4E2AE-EDFE-4843-AD28-578D5F2E1356}"/>
                </a:ext>
              </a:extLst>
            </p:cNvPr>
            <p:cNvSpPr/>
            <p:nvPr/>
          </p:nvSpPr>
          <p:spPr>
            <a:xfrm>
              <a:off x="2631140" y="5537814"/>
              <a:ext cx="295835" cy="330140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74000">
                  <a:schemeClr val="accent6">
                    <a:lumMod val="45000"/>
                    <a:lumOff val="55000"/>
                  </a:schemeClr>
                </a:gs>
                <a:gs pos="83000">
                  <a:schemeClr val="accent6">
                    <a:lumMod val="45000"/>
                    <a:lumOff val="55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rgbClr val="E9F3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D7BDF479-3B67-4AD7-9710-B9A3C391B188}"/>
                </a:ext>
              </a:extLst>
            </p:cNvPr>
            <p:cNvSpPr/>
            <p:nvPr/>
          </p:nvSpPr>
          <p:spPr>
            <a:xfrm>
              <a:off x="3428995" y="4745616"/>
              <a:ext cx="295835" cy="33014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rgbClr val="C2D1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2789BF0-0348-4A29-AD1A-CE630F4DEA98}"/>
                </a:ext>
              </a:extLst>
            </p:cNvPr>
            <p:cNvSpPr/>
            <p:nvPr/>
          </p:nvSpPr>
          <p:spPr>
            <a:xfrm>
              <a:off x="3428996" y="5245668"/>
              <a:ext cx="295835" cy="33014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rgbClr val="C2D1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99C95E1E-AB21-4AC6-ADE3-1C5AFCF74C82}"/>
                </a:ext>
              </a:extLst>
            </p:cNvPr>
            <p:cNvSpPr/>
            <p:nvPr/>
          </p:nvSpPr>
          <p:spPr>
            <a:xfrm>
              <a:off x="3428997" y="5743647"/>
              <a:ext cx="295835" cy="33014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rgbClr val="C2D1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1CF6ECF1-4373-4445-BF31-0770FC16164C}"/>
                </a:ext>
              </a:extLst>
            </p:cNvPr>
            <p:cNvSpPr/>
            <p:nvPr/>
          </p:nvSpPr>
          <p:spPr>
            <a:xfrm>
              <a:off x="4226848" y="4745616"/>
              <a:ext cx="295835" cy="33014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rgbClr val="C2D1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8320A01-58BF-4F76-B5E3-BFC1A037FA99}"/>
                </a:ext>
              </a:extLst>
            </p:cNvPr>
            <p:cNvSpPr/>
            <p:nvPr/>
          </p:nvSpPr>
          <p:spPr>
            <a:xfrm>
              <a:off x="4226849" y="5245668"/>
              <a:ext cx="295835" cy="33014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rgbClr val="C2D1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78C97C60-99E2-48E1-94B8-5066BCB8C26B}"/>
                </a:ext>
              </a:extLst>
            </p:cNvPr>
            <p:cNvSpPr/>
            <p:nvPr/>
          </p:nvSpPr>
          <p:spPr>
            <a:xfrm>
              <a:off x="4226850" y="5743647"/>
              <a:ext cx="295835" cy="33014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rgbClr val="C2D1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DDA3D80A-209B-4C1C-87EC-4BFFB967EB5D}"/>
                </a:ext>
              </a:extLst>
            </p:cNvPr>
            <p:cNvSpPr/>
            <p:nvPr/>
          </p:nvSpPr>
          <p:spPr>
            <a:xfrm>
              <a:off x="5024704" y="5241022"/>
              <a:ext cx="295835" cy="33014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rgbClr val="FBE0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66AE653F-7C61-4174-9FAB-413FBE1693F3}"/>
                </a:ext>
              </a:extLst>
            </p:cNvPr>
            <p:cNvCxnSpPr>
              <a:stCxn id="9" idx="6"/>
              <a:endCxn id="11" idx="2"/>
            </p:cNvCxnSpPr>
            <p:nvPr/>
          </p:nvCxnSpPr>
          <p:spPr>
            <a:xfrm flipV="1">
              <a:off x="2926975" y="4910686"/>
              <a:ext cx="502020" cy="287479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8E4F0377-036F-492D-8AAB-04D30968D65A}"/>
                </a:ext>
              </a:extLst>
            </p:cNvPr>
            <p:cNvCxnSpPr>
              <a:stCxn id="9" idx="6"/>
              <a:endCxn id="12" idx="2"/>
            </p:cNvCxnSpPr>
            <p:nvPr/>
          </p:nvCxnSpPr>
          <p:spPr>
            <a:xfrm>
              <a:off x="2926975" y="5198165"/>
              <a:ext cx="502021" cy="212573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2F23AABC-7C0F-47C1-8351-0C21DADADE29}"/>
                </a:ext>
              </a:extLst>
            </p:cNvPr>
            <p:cNvCxnSpPr>
              <a:stCxn id="9" idx="6"/>
              <a:endCxn id="13" idx="2"/>
            </p:cNvCxnSpPr>
            <p:nvPr/>
          </p:nvCxnSpPr>
          <p:spPr>
            <a:xfrm>
              <a:off x="2926975" y="5198165"/>
              <a:ext cx="502022" cy="710552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13B1D981-0473-4F0E-A07A-22BB22D2500E}"/>
                </a:ext>
              </a:extLst>
            </p:cNvPr>
            <p:cNvCxnSpPr>
              <a:stCxn id="10" idx="6"/>
              <a:endCxn id="11" idx="2"/>
            </p:cNvCxnSpPr>
            <p:nvPr/>
          </p:nvCxnSpPr>
          <p:spPr>
            <a:xfrm flipV="1">
              <a:off x="2926975" y="4910686"/>
              <a:ext cx="502020" cy="792198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6262CD68-B100-4608-98FD-C9E17BE80A70}"/>
                </a:ext>
              </a:extLst>
            </p:cNvPr>
            <p:cNvCxnSpPr>
              <a:stCxn id="10" idx="6"/>
              <a:endCxn id="12" idx="2"/>
            </p:cNvCxnSpPr>
            <p:nvPr/>
          </p:nvCxnSpPr>
          <p:spPr>
            <a:xfrm flipV="1">
              <a:off x="2926975" y="5410738"/>
              <a:ext cx="502021" cy="292146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A917332E-43AA-4788-BF8E-BA40B726DA18}"/>
                </a:ext>
              </a:extLst>
            </p:cNvPr>
            <p:cNvCxnSpPr>
              <a:stCxn id="10" idx="6"/>
              <a:endCxn id="13" idx="2"/>
            </p:cNvCxnSpPr>
            <p:nvPr/>
          </p:nvCxnSpPr>
          <p:spPr>
            <a:xfrm>
              <a:off x="2926975" y="5702884"/>
              <a:ext cx="502022" cy="205833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84519460-9085-46D4-A0E8-4F4BBFE5DE0C}"/>
                </a:ext>
              </a:extLst>
            </p:cNvPr>
            <p:cNvCxnSpPr>
              <a:stCxn id="11" idx="6"/>
              <a:endCxn id="14" idx="2"/>
            </p:cNvCxnSpPr>
            <p:nvPr/>
          </p:nvCxnSpPr>
          <p:spPr>
            <a:xfrm>
              <a:off x="3724830" y="4910686"/>
              <a:ext cx="502018" cy="0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D65C3225-F455-4F8D-A3B5-E657AEDFD384}"/>
                </a:ext>
              </a:extLst>
            </p:cNvPr>
            <p:cNvCxnSpPr>
              <a:stCxn id="11" idx="6"/>
              <a:endCxn id="15" idx="2"/>
            </p:cNvCxnSpPr>
            <p:nvPr/>
          </p:nvCxnSpPr>
          <p:spPr>
            <a:xfrm>
              <a:off x="3724830" y="4910686"/>
              <a:ext cx="502019" cy="500052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3200B94A-65D3-4944-9571-FB2216C5F751}"/>
                </a:ext>
              </a:extLst>
            </p:cNvPr>
            <p:cNvCxnSpPr>
              <a:stCxn id="11" idx="6"/>
              <a:endCxn id="16" idx="2"/>
            </p:cNvCxnSpPr>
            <p:nvPr/>
          </p:nvCxnSpPr>
          <p:spPr>
            <a:xfrm>
              <a:off x="3724830" y="4910686"/>
              <a:ext cx="502020" cy="998031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25CF614B-E9B0-43BE-B59E-04F92F4AE3DC}"/>
                </a:ext>
              </a:extLst>
            </p:cNvPr>
            <p:cNvCxnSpPr>
              <a:stCxn id="12" idx="6"/>
              <a:endCxn id="14" idx="2"/>
            </p:cNvCxnSpPr>
            <p:nvPr/>
          </p:nvCxnSpPr>
          <p:spPr>
            <a:xfrm flipV="1">
              <a:off x="3724831" y="4910686"/>
              <a:ext cx="502017" cy="500052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0DE04F5C-494F-4868-9DF7-0690AA203703}"/>
                </a:ext>
              </a:extLst>
            </p:cNvPr>
            <p:cNvCxnSpPr>
              <a:stCxn id="12" idx="6"/>
              <a:endCxn id="15" idx="2"/>
            </p:cNvCxnSpPr>
            <p:nvPr/>
          </p:nvCxnSpPr>
          <p:spPr>
            <a:xfrm>
              <a:off x="3724831" y="5410738"/>
              <a:ext cx="502018" cy="0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5ADD0F4-17F3-481E-A079-1275914689C0}"/>
                </a:ext>
              </a:extLst>
            </p:cNvPr>
            <p:cNvCxnSpPr>
              <a:stCxn id="12" idx="6"/>
              <a:endCxn id="16" idx="2"/>
            </p:cNvCxnSpPr>
            <p:nvPr/>
          </p:nvCxnSpPr>
          <p:spPr>
            <a:xfrm>
              <a:off x="3724831" y="5410738"/>
              <a:ext cx="502019" cy="497979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6B312874-E27C-43CF-84D9-A32E496AE456}"/>
                </a:ext>
              </a:extLst>
            </p:cNvPr>
            <p:cNvCxnSpPr>
              <a:stCxn id="13" idx="6"/>
              <a:endCxn id="14" idx="2"/>
            </p:cNvCxnSpPr>
            <p:nvPr/>
          </p:nvCxnSpPr>
          <p:spPr>
            <a:xfrm flipV="1">
              <a:off x="3724832" y="4910686"/>
              <a:ext cx="502016" cy="998031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7C383206-5B8B-47A6-B303-EAAC12DBA0A9}"/>
                </a:ext>
              </a:extLst>
            </p:cNvPr>
            <p:cNvCxnSpPr>
              <a:stCxn id="13" idx="6"/>
              <a:endCxn id="15" idx="2"/>
            </p:cNvCxnSpPr>
            <p:nvPr/>
          </p:nvCxnSpPr>
          <p:spPr>
            <a:xfrm flipV="1">
              <a:off x="3724832" y="5410738"/>
              <a:ext cx="502017" cy="497979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CCDF2EF1-BC37-4CC9-9F20-C966C58FB4A8}"/>
                </a:ext>
              </a:extLst>
            </p:cNvPr>
            <p:cNvCxnSpPr>
              <a:stCxn id="13" idx="6"/>
              <a:endCxn id="16" idx="2"/>
            </p:cNvCxnSpPr>
            <p:nvPr/>
          </p:nvCxnSpPr>
          <p:spPr>
            <a:xfrm>
              <a:off x="3724832" y="5908717"/>
              <a:ext cx="502018" cy="0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089B01BD-2150-4833-9F47-B3D82CABD0BA}"/>
                </a:ext>
              </a:extLst>
            </p:cNvPr>
            <p:cNvCxnSpPr>
              <a:stCxn id="14" idx="6"/>
              <a:endCxn id="17" idx="2"/>
            </p:cNvCxnSpPr>
            <p:nvPr/>
          </p:nvCxnSpPr>
          <p:spPr>
            <a:xfrm>
              <a:off x="4522683" y="4910686"/>
              <a:ext cx="502021" cy="495406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F333C5C2-43D1-415E-8820-A44E302223BC}"/>
                </a:ext>
              </a:extLst>
            </p:cNvPr>
            <p:cNvCxnSpPr>
              <a:stCxn id="15" idx="6"/>
              <a:endCxn id="17" idx="2"/>
            </p:cNvCxnSpPr>
            <p:nvPr/>
          </p:nvCxnSpPr>
          <p:spPr>
            <a:xfrm flipV="1">
              <a:off x="4522684" y="5406092"/>
              <a:ext cx="502020" cy="4646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EC1040D3-E87B-401B-B39E-CDCEC7FCFF17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 flipV="1">
              <a:off x="4522685" y="5406092"/>
              <a:ext cx="502019" cy="502625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4B661DDB-723F-48BD-82C7-E2926ACB9AE7}"/>
                  </a:ext>
                </a:extLst>
              </p:cNvPr>
              <p:cNvSpPr/>
              <p:nvPr/>
            </p:nvSpPr>
            <p:spPr>
              <a:xfrm>
                <a:off x="2037931" y="2704187"/>
                <a:ext cx="2689399" cy="138889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40000"/>
                </a:schemeClr>
              </a:solidFill>
              <a:ln>
                <a:solidFill>
                  <a:srgbClr val="E8F3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6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6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ko-KR" altLang="en-US" sz="6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4B661DDB-723F-48BD-82C7-E2926ACB9A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931" y="2704187"/>
                <a:ext cx="2689399" cy="13888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E8F3E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그룹 36">
            <a:extLst>
              <a:ext uri="{FF2B5EF4-FFF2-40B4-BE49-F238E27FC236}">
                <a16:creationId xmlns:a16="http://schemas.microsoft.com/office/drawing/2014/main" id="{C18DBF1B-FA57-4E1C-B323-67E55158D8C2}"/>
              </a:ext>
            </a:extLst>
          </p:cNvPr>
          <p:cNvGrpSpPr/>
          <p:nvPr/>
        </p:nvGrpSpPr>
        <p:grpSpPr>
          <a:xfrm>
            <a:off x="2035054" y="4608088"/>
            <a:ext cx="2689399" cy="1328171"/>
            <a:chOff x="2631140" y="4745616"/>
            <a:chExt cx="2689399" cy="1328171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C9A6D6E0-B73A-4D44-9895-C2C95A6801B6}"/>
                </a:ext>
              </a:extLst>
            </p:cNvPr>
            <p:cNvSpPr/>
            <p:nvPr/>
          </p:nvSpPr>
          <p:spPr>
            <a:xfrm>
              <a:off x="2631140" y="5033095"/>
              <a:ext cx="295835" cy="330140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74000">
                  <a:schemeClr val="accent6">
                    <a:lumMod val="45000"/>
                    <a:lumOff val="55000"/>
                  </a:schemeClr>
                </a:gs>
                <a:gs pos="83000">
                  <a:schemeClr val="accent6">
                    <a:lumMod val="45000"/>
                    <a:lumOff val="55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rgbClr val="E9F3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53A869C9-2C1F-484D-9FA5-3DC3053761A2}"/>
                </a:ext>
              </a:extLst>
            </p:cNvPr>
            <p:cNvSpPr/>
            <p:nvPr/>
          </p:nvSpPr>
          <p:spPr>
            <a:xfrm>
              <a:off x="2631140" y="5537814"/>
              <a:ext cx="295835" cy="330140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74000">
                  <a:schemeClr val="accent6">
                    <a:lumMod val="45000"/>
                    <a:lumOff val="55000"/>
                  </a:schemeClr>
                </a:gs>
                <a:gs pos="83000">
                  <a:schemeClr val="accent6">
                    <a:lumMod val="45000"/>
                    <a:lumOff val="55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rgbClr val="E9F3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B5E97912-135F-4451-8A09-71769C3A16D6}"/>
                </a:ext>
              </a:extLst>
            </p:cNvPr>
            <p:cNvSpPr/>
            <p:nvPr/>
          </p:nvSpPr>
          <p:spPr>
            <a:xfrm>
              <a:off x="3428995" y="4745616"/>
              <a:ext cx="295835" cy="33014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rgbClr val="C2D1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48554239-3428-438F-9E66-7B4A72DF4AB6}"/>
                </a:ext>
              </a:extLst>
            </p:cNvPr>
            <p:cNvSpPr/>
            <p:nvPr/>
          </p:nvSpPr>
          <p:spPr>
            <a:xfrm>
              <a:off x="3428996" y="5245668"/>
              <a:ext cx="295835" cy="33014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rgbClr val="C2D1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B87A353D-0810-4F38-8E9E-F4D7CC9457D2}"/>
                </a:ext>
              </a:extLst>
            </p:cNvPr>
            <p:cNvSpPr/>
            <p:nvPr/>
          </p:nvSpPr>
          <p:spPr>
            <a:xfrm>
              <a:off x="3428997" y="5743647"/>
              <a:ext cx="295835" cy="33014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rgbClr val="C2D1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9582BBE-1A82-417C-B2A4-FFACB9D130CB}"/>
                </a:ext>
              </a:extLst>
            </p:cNvPr>
            <p:cNvSpPr/>
            <p:nvPr/>
          </p:nvSpPr>
          <p:spPr>
            <a:xfrm>
              <a:off x="4226848" y="4745616"/>
              <a:ext cx="295835" cy="33014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rgbClr val="C2D1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DBED15AD-EA56-41B2-B958-84456574FE88}"/>
                </a:ext>
              </a:extLst>
            </p:cNvPr>
            <p:cNvSpPr/>
            <p:nvPr/>
          </p:nvSpPr>
          <p:spPr>
            <a:xfrm>
              <a:off x="4226849" y="5245668"/>
              <a:ext cx="295835" cy="33014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rgbClr val="C2D1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8E4B3E36-DB30-4E9B-A344-35C983174F25}"/>
                </a:ext>
              </a:extLst>
            </p:cNvPr>
            <p:cNvSpPr/>
            <p:nvPr/>
          </p:nvSpPr>
          <p:spPr>
            <a:xfrm>
              <a:off x="4226850" y="5743647"/>
              <a:ext cx="295835" cy="33014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rgbClr val="C2D1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7E82477C-E3C4-49F0-A5AB-CF3C60B3B4A5}"/>
                </a:ext>
              </a:extLst>
            </p:cNvPr>
            <p:cNvSpPr/>
            <p:nvPr/>
          </p:nvSpPr>
          <p:spPr>
            <a:xfrm>
              <a:off x="5024704" y="5241022"/>
              <a:ext cx="295835" cy="33014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rgbClr val="FBE0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FC8885D8-9099-4BBA-B6BF-53912AE812CF}"/>
                </a:ext>
              </a:extLst>
            </p:cNvPr>
            <p:cNvCxnSpPr>
              <a:stCxn id="38" idx="6"/>
              <a:endCxn id="40" idx="2"/>
            </p:cNvCxnSpPr>
            <p:nvPr/>
          </p:nvCxnSpPr>
          <p:spPr>
            <a:xfrm flipV="1">
              <a:off x="2926975" y="4910686"/>
              <a:ext cx="502020" cy="287479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EC5F4481-F1EB-4CB6-A176-A3ADD5E886C5}"/>
                </a:ext>
              </a:extLst>
            </p:cNvPr>
            <p:cNvCxnSpPr>
              <a:stCxn id="38" idx="6"/>
              <a:endCxn id="41" idx="2"/>
            </p:cNvCxnSpPr>
            <p:nvPr/>
          </p:nvCxnSpPr>
          <p:spPr>
            <a:xfrm>
              <a:off x="2926975" y="5198165"/>
              <a:ext cx="502021" cy="212573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E5586FBA-83BF-4431-93B9-0B07C8D750C1}"/>
                </a:ext>
              </a:extLst>
            </p:cNvPr>
            <p:cNvCxnSpPr>
              <a:stCxn id="38" idx="6"/>
              <a:endCxn id="42" idx="2"/>
            </p:cNvCxnSpPr>
            <p:nvPr/>
          </p:nvCxnSpPr>
          <p:spPr>
            <a:xfrm>
              <a:off x="2926975" y="5198165"/>
              <a:ext cx="502022" cy="710552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632E4BE3-1B10-425B-928E-CDE141C19997}"/>
                </a:ext>
              </a:extLst>
            </p:cNvPr>
            <p:cNvCxnSpPr>
              <a:stCxn id="39" idx="6"/>
              <a:endCxn id="40" idx="2"/>
            </p:cNvCxnSpPr>
            <p:nvPr/>
          </p:nvCxnSpPr>
          <p:spPr>
            <a:xfrm flipV="1">
              <a:off x="2926975" y="4910686"/>
              <a:ext cx="502020" cy="792198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DFF823D5-DA7C-4B27-9D78-C96B44F3ABA7}"/>
                </a:ext>
              </a:extLst>
            </p:cNvPr>
            <p:cNvCxnSpPr>
              <a:stCxn id="39" idx="6"/>
              <a:endCxn id="41" idx="2"/>
            </p:cNvCxnSpPr>
            <p:nvPr/>
          </p:nvCxnSpPr>
          <p:spPr>
            <a:xfrm flipV="1">
              <a:off x="2926975" y="5410738"/>
              <a:ext cx="502021" cy="292146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B7F2D878-A952-4C7A-A19A-FA17423AA08A}"/>
                </a:ext>
              </a:extLst>
            </p:cNvPr>
            <p:cNvCxnSpPr>
              <a:stCxn id="39" idx="6"/>
              <a:endCxn id="42" idx="2"/>
            </p:cNvCxnSpPr>
            <p:nvPr/>
          </p:nvCxnSpPr>
          <p:spPr>
            <a:xfrm>
              <a:off x="2926975" y="5702884"/>
              <a:ext cx="502022" cy="205833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6B4E7A79-1191-4649-8FCC-F5483680F302}"/>
                </a:ext>
              </a:extLst>
            </p:cNvPr>
            <p:cNvCxnSpPr>
              <a:stCxn id="40" idx="6"/>
              <a:endCxn id="43" idx="2"/>
            </p:cNvCxnSpPr>
            <p:nvPr/>
          </p:nvCxnSpPr>
          <p:spPr>
            <a:xfrm>
              <a:off x="3724830" y="4910686"/>
              <a:ext cx="502018" cy="0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C209A895-A19F-4601-AD12-F2D311DF0509}"/>
                </a:ext>
              </a:extLst>
            </p:cNvPr>
            <p:cNvCxnSpPr>
              <a:stCxn id="40" idx="6"/>
              <a:endCxn id="44" idx="2"/>
            </p:cNvCxnSpPr>
            <p:nvPr/>
          </p:nvCxnSpPr>
          <p:spPr>
            <a:xfrm>
              <a:off x="3724830" y="4910686"/>
              <a:ext cx="502019" cy="500052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96F42535-A5B3-4AF8-A239-D2F1A291D4D1}"/>
                </a:ext>
              </a:extLst>
            </p:cNvPr>
            <p:cNvCxnSpPr>
              <a:stCxn id="40" idx="6"/>
              <a:endCxn id="45" idx="2"/>
            </p:cNvCxnSpPr>
            <p:nvPr/>
          </p:nvCxnSpPr>
          <p:spPr>
            <a:xfrm>
              <a:off x="3724830" y="4910686"/>
              <a:ext cx="502020" cy="998031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3AC7AA39-06B9-4BAB-905E-3178254ABBFA}"/>
                </a:ext>
              </a:extLst>
            </p:cNvPr>
            <p:cNvCxnSpPr>
              <a:stCxn id="41" idx="6"/>
              <a:endCxn id="43" idx="2"/>
            </p:cNvCxnSpPr>
            <p:nvPr/>
          </p:nvCxnSpPr>
          <p:spPr>
            <a:xfrm flipV="1">
              <a:off x="3724831" y="4910686"/>
              <a:ext cx="502017" cy="500052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B187DBDF-FDCA-44BB-97D5-D07D0B1D41D8}"/>
                </a:ext>
              </a:extLst>
            </p:cNvPr>
            <p:cNvCxnSpPr>
              <a:stCxn id="41" idx="6"/>
              <a:endCxn id="44" idx="2"/>
            </p:cNvCxnSpPr>
            <p:nvPr/>
          </p:nvCxnSpPr>
          <p:spPr>
            <a:xfrm>
              <a:off x="3724831" y="5410738"/>
              <a:ext cx="502018" cy="0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842D823A-6E21-4B53-B6C6-C7DA40A7F375}"/>
                </a:ext>
              </a:extLst>
            </p:cNvPr>
            <p:cNvCxnSpPr>
              <a:stCxn id="41" idx="6"/>
              <a:endCxn id="45" idx="2"/>
            </p:cNvCxnSpPr>
            <p:nvPr/>
          </p:nvCxnSpPr>
          <p:spPr>
            <a:xfrm>
              <a:off x="3724831" y="5410738"/>
              <a:ext cx="502019" cy="497979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C3402635-0F46-45CF-9E12-4F1FE05D2CC7}"/>
                </a:ext>
              </a:extLst>
            </p:cNvPr>
            <p:cNvCxnSpPr>
              <a:stCxn id="42" idx="6"/>
              <a:endCxn id="43" idx="2"/>
            </p:cNvCxnSpPr>
            <p:nvPr/>
          </p:nvCxnSpPr>
          <p:spPr>
            <a:xfrm flipV="1">
              <a:off x="3724832" y="4910686"/>
              <a:ext cx="502016" cy="998031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4515B2E3-B564-4775-BD67-4A02AE1E312C}"/>
                </a:ext>
              </a:extLst>
            </p:cNvPr>
            <p:cNvCxnSpPr>
              <a:stCxn id="42" idx="6"/>
              <a:endCxn id="44" idx="2"/>
            </p:cNvCxnSpPr>
            <p:nvPr/>
          </p:nvCxnSpPr>
          <p:spPr>
            <a:xfrm flipV="1">
              <a:off x="3724832" y="5410738"/>
              <a:ext cx="502017" cy="497979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E12C2113-3BBE-438A-A6D2-2A33C6266FA5}"/>
                </a:ext>
              </a:extLst>
            </p:cNvPr>
            <p:cNvCxnSpPr>
              <a:stCxn id="42" idx="6"/>
              <a:endCxn id="45" idx="2"/>
            </p:cNvCxnSpPr>
            <p:nvPr/>
          </p:nvCxnSpPr>
          <p:spPr>
            <a:xfrm>
              <a:off x="3724832" y="5908717"/>
              <a:ext cx="502018" cy="0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642BC0CC-7386-4583-80A9-78CEECA4978D}"/>
                </a:ext>
              </a:extLst>
            </p:cNvPr>
            <p:cNvCxnSpPr>
              <a:stCxn id="43" idx="6"/>
              <a:endCxn id="46" idx="2"/>
            </p:cNvCxnSpPr>
            <p:nvPr/>
          </p:nvCxnSpPr>
          <p:spPr>
            <a:xfrm>
              <a:off x="4522683" y="4910686"/>
              <a:ext cx="502021" cy="495406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F16B8037-DDD3-41E6-BD90-CC00EA8418BE}"/>
                </a:ext>
              </a:extLst>
            </p:cNvPr>
            <p:cNvCxnSpPr>
              <a:stCxn id="44" idx="6"/>
              <a:endCxn id="46" idx="2"/>
            </p:cNvCxnSpPr>
            <p:nvPr/>
          </p:nvCxnSpPr>
          <p:spPr>
            <a:xfrm flipV="1">
              <a:off x="4522684" y="5406092"/>
              <a:ext cx="502020" cy="4646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0DE1D8EC-96CE-4293-848C-492CE0ACC456}"/>
                </a:ext>
              </a:extLst>
            </p:cNvPr>
            <p:cNvCxnSpPr>
              <a:stCxn id="45" idx="6"/>
              <a:endCxn id="46" idx="2"/>
            </p:cNvCxnSpPr>
            <p:nvPr/>
          </p:nvCxnSpPr>
          <p:spPr>
            <a:xfrm flipV="1">
              <a:off x="4522685" y="5406092"/>
              <a:ext cx="502019" cy="502625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48AAA568-2E6D-4830-826B-D3C8AFED1C99}"/>
                  </a:ext>
                </a:extLst>
              </p:cNvPr>
              <p:cNvSpPr/>
              <p:nvPr/>
            </p:nvSpPr>
            <p:spPr>
              <a:xfrm>
                <a:off x="2035054" y="4547361"/>
                <a:ext cx="2689399" cy="138889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40000"/>
                </a:schemeClr>
              </a:solidFill>
              <a:ln>
                <a:solidFill>
                  <a:srgbClr val="E8F3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6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6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ko-KR" sz="6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48AAA568-2E6D-4830-826B-D3C8AFED1C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054" y="4547361"/>
                <a:ext cx="2689399" cy="13888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E8F3E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C2CC204-9761-4C17-BB92-B49A826D99CE}"/>
                  </a:ext>
                </a:extLst>
              </p:cNvPr>
              <p:cNvSpPr txBox="1"/>
              <p:nvPr/>
            </p:nvSpPr>
            <p:spPr>
              <a:xfrm>
                <a:off x="5119628" y="3426058"/>
                <a:ext cx="3747047" cy="2650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Actor(eval) :</a:t>
                </a:r>
                <a:r>
                  <a:rPr lang="ko-KR" altLang="en-US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spc="-88" smtClean="0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ko-KR" sz="1400" b="1" i="1" spc="-88" smtClean="0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𝒂</m:t>
                        </m:r>
                      </m:e>
                      <m:sub>
                        <m:r>
                          <a:rPr lang="en-US" altLang="ko-KR" sz="1400" b="1" i="1" spc="-88" smtClean="0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𝒕</m:t>
                        </m:r>
                      </m:sub>
                    </m:sSub>
                    <m:r>
                      <a:rPr lang="en-US" altLang="ko-KR" sz="1400" b="1" i="1" spc="-88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r>
                      <a:rPr lang="ko-KR" altLang="en-US" sz="1400" b="1" i="1" spc="-88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𝝁</m:t>
                    </m:r>
                    <m:d>
                      <m:dPr>
                        <m:ctrlPr>
                          <a:rPr lang="en-US" altLang="ko-KR" sz="1400" b="1" i="1" spc="-88" smtClean="0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1" i="1" spc="-88">
                                <a:ln>
                                  <a:solidFill>
                                    <a:schemeClr val="bg1">
                                      <a:alpha val="0"/>
                                    </a:schemeClr>
                                  </a:solidFill>
                                </a:ln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 spc="-88">
                                <a:ln>
                                  <a:solidFill>
                                    <a:schemeClr val="bg1">
                                      <a:alpha val="0"/>
                                    </a:schemeClr>
                                  </a:solidFill>
                                </a:ln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ko-KR" sz="1400" b="1" i="1" spc="-88">
                                <a:ln>
                                  <a:solidFill>
                                    <a:schemeClr val="bg1">
                                      <a:alpha val="0"/>
                                    </a:schemeClr>
                                  </a:solidFill>
                                </a:ln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𝒕</m:t>
                            </m:r>
                          </m:sub>
                        </m:sSub>
                      </m:e>
                      <m:e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ko-KR" altLang="en-US" sz="14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p>
                        </m:sSup>
                      </m:e>
                    </m:d>
                    <m:r>
                      <a:rPr lang="en-US" altLang="ko-KR" sz="1400" b="1" i="1" spc="-88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+</m:t>
                    </m:r>
                    <m:r>
                      <a:rPr lang="en-US" altLang="ko-KR" sz="1400" b="1" i="1" spc="-88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𝑵𝒐𝒊𝒔𝒆</m:t>
                    </m:r>
                  </m:oMath>
                </a14:m>
                <a:endParaRPr lang="en-US" altLang="ko-KR" sz="1400" spc="-88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Store e at Replay Buffer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spc="-88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ko-KR" sz="1400" b="1" i="1" spc="-88" smtClean="0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𝒆</m:t>
                        </m:r>
                        <m:r>
                          <a:rPr lang="en-US" altLang="ko-KR" sz="1400" b="1" i="1" spc="-88" smtClean="0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={</m:t>
                        </m:r>
                        <m:sSub>
                          <m:sSubPr>
                            <m:ctrlPr>
                              <a:rPr lang="en-US" altLang="ko-KR" sz="1400" b="1" i="1" spc="-88">
                                <a:ln>
                                  <a:solidFill>
                                    <a:schemeClr val="bg1">
                                      <a:alpha val="0"/>
                                    </a:schemeClr>
                                  </a:solidFill>
                                </a:ln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 spc="-88" smtClean="0">
                                <a:ln>
                                  <a:solidFill>
                                    <a:schemeClr val="bg1">
                                      <a:alpha val="0"/>
                                    </a:schemeClr>
                                  </a:solidFill>
                                </a:ln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ko-KR" sz="1400" b="1" i="1" spc="-88">
                                <a:ln>
                                  <a:solidFill>
                                    <a:schemeClr val="bg1">
                                      <a:alpha val="0"/>
                                    </a:schemeClr>
                                  </a:solidFill>
                                </a:ln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altLang="ko-KR" sz="1400" b="1" i="1" spc="-88" smtClean="0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,</m:t>
                        </m:r>
                        <m:r>
                          <a:rPr lang="en-US" altLang="ko-KR" sz="1400" b="1" i="1" spc="-88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𝒂</m:t>
                        </m:r>
                      </m:e>
                      <m:sub>
                        <m:r>
                          <a:rPr lang="en-US" altLang="ko-KR" sz="1400" b="1" i="1" spc="-88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𝒕</m:t>
                        </m:r>
                      </m:sub>
                    </m:sSub>
                    <m:r>
                      <a:rPr lang="en-US" altLang="ko-KR" sz="1400" b="1" i="1" spc="-88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,</m:t>
                    </m:r>
                    <m:sSub>
                      <m:sSubPr>
                        <m:ctrlPr>
                          <a:rPr lang="en-US" altLang="ko-KR" sz="1400" b="1" i="1" spc="-88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ko-KR" sz="1400" b="1" i="1" spc="-88" smtClean="0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𝒓</m:t>
                        </m:r>
                      </m:e>
                      <m:sub>
                        <m:r>
                          <a:rPr lang="en-US" altLang="ko-KR" sz="1400" b="1" i="1" spc="-88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,</a:t>
                </a:r>
                <a:r>
                  <a:rPr lang="en-US" altLang="ko-KR" sz="1400" b="1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spc="-88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ko-KR" sz="1400" b="1" i="1" spc="-88" smtClean="0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𝒔</m:t>
                        </m:r>
                      </m:e>
                      <m:sub>
                        <m:r>
                          <a:rPr lang="en-US" altLang="ko-KR" sz="1400" b="1" i="1" spc="-88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𝒕</m:t>
                        </m:r>
                        <m:r>
                          <a:rPr lang="en-US" altLang="ko-KR" sz="1400" b="1" i="1" spc="-88" smtClean="0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+</m:t>
                        </m:r>
                        <m:r>
                          <a:rPr lang="en-US" altLang="ko-KR" sz="1400" b="1" i="1" spc="-88" smtClean="0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}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cs typeface="Arial" pitchFamily="34" charset="0"/>
                  </a:rPr>
                  <a:t>Actor(target) :</a:t>
                </a:r>
                <a:r>
                  <a:rPr lang="ko-KR" altLang="en-US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spc="-88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ko-KR" sz="1400" b="1" i="1" spc="-88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𝒂</m:t>
                        </m:r>
                      </m:e>
                      <m:sub>
                        <m:r>
                          <a:rPr lang="en-US" altLang="ko-KR" sz="1400" b="1" i="1" spc="-88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𝒕</m:t>
                        </m:r>
                        <m:r>
                          <a:rPr lang="en-US" altLang="ko-KR" sz="1400" b="1" i="1" spc="-88" smtClean="0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+</m:t>
                        </m:r>
                        <m:r>
                          <a:rPr lang="en-US" altLang="ko-KR" sz="1400" b="1" i="1" spc="-88" smtClean="0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𝟏</m:t>
                        </m:r>
                      </m:sub>
                    </m:sSub>
                    <m:r>
                      <a:rPr lang="en-US" altLang="ko-KR" sz="1400" b="1" i="1" spc="-88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r>
                      <a:rPr lang="ko-KR" altLang="en-US" sz="1400" b="1" i="1" spc="-88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𝝁</m:t>
                    </m:r>
                    <m:d>
                      <m:dPr>
                        <m:ctrlPr>
                          <a:rPr lang="en-US" altLang="ko-KR" sz="1400" b="1" i="1" spc="-88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1" i="1" spc="-88">
                                <a:ln>
                                  <a:solidFill>
                                    <a:schemeClr val="bg1">
                                      <a:alpha val="0"/>
                                    </a:schemeClr>
                                  </a:solidFill>
                                </a:ln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 spc="-88">
                                <a:ln>
                                  <a:solidFill>
                                    <a:schemeClr val="bg1">
                                      <a:alpha val="0"/>
                                    </a:schemeClr>
                                  </a:solidFill>
                                </a:ln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ko-KR" sz="1400" b="1" i="1" spc="-88">
                                <a:ln>
                                  <a:solidFill>
                                    <a:schemeClr val="bg1">
                                      <a:alpha val="0"/>
                                    </a:schemeClr>
                                  </a:solidFill>
                                </a:ln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𝒕</m:t>
                            </m:r>
                            <m:r>
                              <a:rPr lang="en-US" altLang="ko-KR" sz="1400" b="1" i="1" spc="-88" smtClean="0">
                                <a:ln>
                                  <a:solidFill>
                                    <a:schemeClr val="bg1">
                                      <a:alpha val="0"/>
                                    </a:schemeClr>
                                  </a:solidFill>
                                </a:ln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+</m:t>
                            </m:r>
                            <m:r>
                              <a:rPr lang="en-US" altLang="ko-KR" sz="1400" b="1" i="1" spc="-88" smtClean="0">
                                <a:ln>
                                  <a:solidFill>
                                    <a:schemeClr val="bg1">
                                      <a:alpha val="0"/>
                                    </a:schemeClr>
                                  </a:solidFill>
                                </a:ln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𝟏</m:t>
                            </m:r>
                          </m:sub>
                        </m:sSub>
                      </m:e>
                      <m:e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ko-KR" altLang="en-US" sz="14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ko-KR" sz="1400" b="1" i="1" spc="-88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+</m:t>
                    </m:r>
                    <m:r>
                      <a:rPr lang="en-US" altLang="ko-KR" sz="1400" b="1" i="1" spc="-88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𝑵𝒐𝒊𝒔𝒆</m:t>
                    </m:r>
                  </m:oMath>
                </a14:m>
                <a:endParaRPr lang="en-US" altLang="ko-KR" sz="1400" spc="-88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cs typeface="Arial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Sample mini batch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Critic(eval) : </a:t>
                </a:r>
                <a14:m>
                  <m:oMath xmlns:m="http://schemas.openxmlformats.org/officeDocument/2006/math"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1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400" b="1" i="1" spc="-88">
                                <a:ln>
                                  <a:solidFill>
                                    <a:schemeClr val="bg1">
                                      <a:alpha val="0"/>
                                    </a:schemeClr>
                                  </a:solidFill>
                                </a:ln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 spc="-88" smtClean="0">
                                <a:ln>
                                  <a:solidFill>
                                    <a:schemeClr val="bg1">
                                      <a:alpha val="0"/>
                                    </a:schemeClr>
                                  </a:solidFill>
                                </a:ln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ko-KR" sz="1400" b="1" i="1" spc="-88">
                                <a:ln>
                                  <a:solidFill>
                                    <a:schemeClr val="bg1">
                                      <a:alpha val="0"/>
                                    </a:schemeClr>
                                  </a:solidFill>
                                </a:ln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400" b="1" i="1" spc="-88">
                                <a:ln>
                                  <a:solidFill>
                                    <a:schemeClr val="bg1">
                                      <a:alpha val="0"/>
                                    </a:schemeClr>
                                  </a:solidFill>
                                </a:ln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 spc="-88">
                                <a:ln>
                                  <a:solidFill>
                                    <a:schemeClr val="bg1">
                                      <a:alpha val="0"/>
                                    </a:schemeClr>
                                  </a:solidFill>
                                </a:ln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ko-KR" sz="1400" b="1" i="1" spc="-88">
                                <a:ln>
                                  <a:solidFill>
                                    <a:schemeClr val="bg1">
                                      <a:alpha val="0"/>
                                    </a:schemeClr>
                                  </a:solidFill>
                                </a:ln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ko-KR" altLang="en-US" sz="14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sup>
                    </m:sSup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400" b="1" dirty="0">
                  <a:latin typeface="맑은 고딕" panose="020B0503020000020004" pitchFamily="50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Critic(target) :</a:t>
                </a:r>
                <a:r>
                  <a:rPr lang="en-US" altLang="ko-KR" sz="1400" b="1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b="1" i="0" spc="-88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  <m:sSub>
                      <m:sSubPr>
                        <m:ctrlPr>
                          <a:rPr lang="en-US" altLang="ko-KR" sz="1400" b="1" i="1" spc="-88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ko-KR" sz="1400" b="1" i="1" spc="-88" smtClean="0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𝒚</m:t>
                        </m:r>
                      </m:e>
                      <m:sub>
                        <m:r>
                          <a:rPr lang="en-US" altLang="ko-KR" sz="1400" b="1" i="1" spc="-88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𝒕</m:t>
                        </m:r>
                      </m:sub>
                    </m:sSub>
                    <m:r>
                      <a:rPr lang="en-US" altLang="ko-KR" sz="1400" b="1" i="1" spc="-88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sSub>
                      <m:sSubPr>
                        <m:ctrlPr>
                          <a:rPr lang="en-US" altLang="ko-KR" sz="1400" b="1" i="1" spc="-88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ko-KR" sz="1400" b="1" i="1" spc="-88" smtClean="0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𝒓</m:t>
                        </m:r>
                      </m:e>
                      <m:sub>
                        <m:r>
                          <a:rPr lang="en-US" altLang="ko-KR" sz="1400" b="1" i="1" spc="-88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𝒕</m:t>
                        </m:r>
                      </m:sub>
                    </m:sSub>
                    <m:r>
                      <a:rPr lang="en-US" altLang="ko-KR" sz="1400" b="1" i="1" spc="-88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+</m:t>
                    </m:r>
                    <m:r>
                      <a:rPr lang="ko-KR" altLang="en-US" sz="1400" b="1" i="1" spc="-88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𝜸</m:t>
                    </m:r>
                    <m:sSup>
                      <m:sSupPr>
                        <m:ctrlPr>
                          <a:rPr lang="en-US" altLang="ko-KR" sz="1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400" b="1" i="1" spc="-88">
                                <a:ln>
                                  <a:solidFill>
                                    <a:schemeClr val="bg1">
                                      <a:alpha val="0"/>
                                    </a:schemeClr>
                                  </a:solidFill>
                                </a:ln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 spc="-88">
                                <a:ln>
                                  <a:solidFill>
                                    <a:schemeClr val="bg1">
                                      <a:alpha val="0"/>
                                    </a:schemeClr>
                                  </a:solidFill>
                                </a:ln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ko-KR" sz="1400" b="1" i="1" spc="-88">
                                <a:ln>
                                  <a:solidFill>
                                    <a:schemeClr val="bg1">
                                      <a:alpha val="0"/>
                                    </a:schemeClr>
                                  </a:solidFill>
                                </a:ln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𝒕</m:t>
                            </m:r>
                            <m:r>
                              <a:rPr lang="en-US" altLang="ko-KR" sz="1400" b="1" i="1" spc="-88" smtClean="0">
                                <a:ln>
                                  <a:solidFill>
                                    <a:schemeClr val="bg1">
                                      <a:alpha val="0"/>
                                    </a:schemeClr>
                                  </a:solidFill>
                                </a:ln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+</m:t>
                            </m:r>
                            <m:r>
                              <a:rPr lang="en-US" altLang="ko-KR" sz="1400" b="1" i="1" spc="-88" smtClean="0">
                                <a:ln>
                                  <a:solidFill>
                                    <a:schemeClr val="bg1">
                                      <a:alpha val="0"/>
                                    </a:schemeClr>
                                  </a:solidFill>
                                </a:ln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400" b="1" i="1" spc="-88">
                                <a:ln>
                                  <a:solidFill>
                                    <a:schemeClr val="bg1">
                                      <a:alpha val="0"/>
                                    </a:schemeClr>
                                  </a:solidFill>
                                </a:ln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 spc="-88">
                                <a:ln>
                                  <a:solidFill>
                                    <a:schemeClr val="bg1">
                                      <a:alpha val="0"/>
                                    </a:schemeClr>
                                  </a:solidFill>
                                </a:ln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ko-KR" sz="1400" b="1" i="1" spc="-88">
                                <a:ln>
                                  <a:solidFill>
                                    <a:schemeClr val="bg1">
                                      <a:alpha val="0"/>
                                    </a:schemeClr>
                                  </a:solidFill>
                                </a:ln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𝒕</m:t>
                            </m:r>
                            <m:r>
                              <a:rPr lang="en-US" altLang="ko-KR" sz="1400" b="1" i="1" spc="-88" smtClean="0">
                                <a:ln>
                                  <a:solidFill>
                                    <a:schemeClr val="bg1">
                                      <a:alpha val="0"/>
                                    </a:schemeClr>
                                  </a:solidFill>
                                </a:ln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+</m:t>
                            </m:r>
                            <m:r>
                              <a:rPr lang="en-US" altLang="ko-KR" sz="1400" b="1" i="1" spc="-88" smtClean="0">
                                <a:ln>
                                  <a:solidFill>
                                    <a:schemeClr val="bg1">
                                      <a:alpha val="0"/>
                                    </a:schemeClr>
                                  </a:solidFill>
                                </a:ln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ko-KR" altLang="en-US" sz="14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14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400" spc="-88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Update Critic(eval)&amp; Actor(eval)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Update </a:t>
                </a:r>
                <a:r>
                  <a:rPr lang="en-US" altLang="ko-KR" sz="1400" spc="-88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taret</a:t>
                </a:r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 parameters</a:t>
                </a: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C2CC204-9761-4C17-BB92-B49A826D9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628" y="3426058"/>
                <a:ext cx="3747047" cy="26505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484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Deep Deterministic Policy Gradient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7FE3B1-0304-425C-B0A1-E4F9910FD067}"/>
              </a:ext>
            </a:extLst>
          </p:cNvPr>
          <p:cNvSpPr txBox="1"/>
          <p:nvPr/>
        </p:nvSpPr>
        <p:spPr>
          <a:xfrm>
            <a:off x="295418" y="1138849"/>
            <a:ext cx="8575730" cy="1481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Properties of DDPG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Model-free Actor-Critic by Neural Network</a:t>
            </a:r>
          </a:p>
          <a:p>
            <a:pPr marL="1314450" lvl="2" indent="-4000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Actor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는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State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가 주어지면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Action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을 결정</a:t>
            </a:r>
            <a:endParaRPr lang="en-US" altLang="ko-KR" sz="14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1314450" lvl="2" indent="-4000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Critic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은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Actor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가 취한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Action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대한 행동가치를 평가</a:t>
            </a:r>
            <a:endParaRPr lang="en-US" altLang="ko-KR" sz="14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1F248E-679B-4625-8C2C-43F082BF4BA6}"/>
                  </a:ext>
                </a:extLst>
              </p:cNvPr>
              <p:cNvSpPr txBox="1"/>
              <p:nvPr/>
            </p:nvSpPr>
            <p:spPr>
              <a:xfrm>
                <a:off x="284135" y="2960410"/>
                <a:ext cx="1358621" cy="468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𝑨𝒄𝒕𝒐𝒓</m:t>
                      </m:r>
                    </m:oMath>
                  </m:oMathPara>
                </a14:m>
                <a:endParaRPr lang="en-US" altLang="ko-KR" sz="24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1F248E-679B-4625-8C2C-43F082BF4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35" y="2960410"/>
                <a:ext cx="1358621" cy="4685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48DD0A-6A4A-46E7-9439-A45ABC2EBB15}"/>
                  </a:ext>
                </a:extLst>
              </p:cNvPr>
              <p:cNvSpPr txBox="1"/>
              <p:nvPr/>
            </p:nvSpPr>
            <p:spPr>
              <a:xfrm>
                <a:off x="281258" y="4820837"/>
                <a:ext cx="1358621" cy="468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𝑪𝒓𝒊𝒕𝒊𝒄</m:t>
                      </m:r>
                    </m:oMath>
                  </m:oMathPara>
                </a14:m>
                <a:endParaRPr lang="en-US" altLang="ko-KR" sz="24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48DD0A-6A4A-46E7-9439-A45ABC2EB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58" y="4820837"/>
                <a:ext cx="1358621" cy="4685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그룹 7">
            <a:extLst>
              <a:ext uri="{FF2B5EF4-FFF2-40B4-BE49-F238E27FC236}">
                <a16:creationId xmlns:a16="http://schemas.microsoft.com/office/drawing/2014/main" id="{1943DDE0-68C5-4881-8DEA-B94C2342406C}"/>
              </a:ext>
            </a:extLst>
          </p:cNvPr>
          <p:cNvGrpSpPr/>
          <p:nvPr/>
        </p:nvGrpSpPr>
        <p:grpSpPr>
          <a:xfrm>
            <a:off x="2037931" y="2764914"/>
            <a:ext cx="2689399" cy="1328171"/>
            <a:chOff x="2631140" y="4745616"/>
            <a:chExt cx="2689399" cy="1328171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45E443E-013B-4B47-B7ED-9282764FADD8}"/>
                </a:ext>
              </a:extLst>
            </p:cNvPr>
            <p:cNvSpPr/>
            <p:nvPr/>
          </p:nvSpPr>
          <p:spPr>
            <a:xfrm>
              <a:off x="2631140" y="5033095"/>
              <a:ext cx="295835" cy="330140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74000">
                  <a:schemeClr val="accent6">
                    <a:lumMod val="45000"/>
                    <a:lumOff val="55000"/>
                  </a:schemeClr>
                </a:gs>
                <a:gs pos="83000">
                  <a:schemeClr val="accent6">
                    <a:lumMod val="45000"/>
                    <a:lumOff val="55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rgbClr val="E9F3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4C4E2AE-EDFE-4843-AD28-578D5F2E1356}"/>
                </a:ext>
              </a:extLst>
            </p:cNvPr>
            <p:cNvSpPr/>
            <p:nvPr/>
          </p:nvSpPr>
          <p:spPr>
            <a:xfrm>
              <a:off x="2631140" y="5537814"/>
              <a:ext cx="295835" cy="330140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74000">
                  <a:schemeClr val="accent6">
                    <a:lumMod val="45000"/>
                    <a:lumOff val="55000"/>
                  </a:schemeClr>
                </a:gs>
                <a:gs pos="83000">
                  <a:schemeClr val="accent6">
                    <a:lumMod val="45000"/>
                    <a:lumOff val="55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rgbClr val="E9F3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D7BDF479-3B67-4AD7-9710-B9A3C391B188}"/>
                </a:ext>
              </a:extLst>
            </p:cNvPr>
            <p:cNvSpPr/>
            <p:nvPr/>
          </p:nvSpPr>
          <p:spPr>
            <a:xfrm>
              <a:off x="3428995" y="4745616"/>
              <a:ext cx="295835" cy="33014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rgbClr val="C2D1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2789BF0-0348-4A29-AD1A-CE630F4DEA98}"/>
                </a:ext>
              </a:extLst>
            </p:cNvPr>
            <p:cNvSpPr/>
            <p:nvPr/>
          </p:nvSpPr>
          <p:spPr>
            <a:xfrm>
              <a:off x="3428996" y="5245668"/>
              <a:ext cx="295835" cy="33014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rgbClr val="C2D1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99C95E1E-AB21-4AC6-ADE3-1C5AFCF74C82}"/>
                </a:ext>
              </a:extLst>
            </p:cNvPr>
            <p:cNvSpPr/>
            <p:nvPr/>
          </p:nvSpPr>
          <p:spPr>
            <a:xfrm>
              <a:off x="3428997" y="5743647"/>
              <a:ext cx="295835" cy="33014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rgbClr val="C2D1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1CF6ECF1-4373-4445-BF31-0770FC16164C}"/>
                </a:ext>
              </a:extLst>
            </p:cNvPr>
            <p:cNvSpPr/>
            <p:nvPr/>
          </p:nvSpPr>
          <p:spPr>
            <a:xfrm>
              <a:off x="4226848" y="4745616"/>
              <a:ext cx="295835" cy="33014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rgbClr val="C2D1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8320A01-58BF-4F76-B5E3-BFC1A037FA99}"/>
                </a:ext>
              </a:extLst>
            </p:cNvPr>
            <p:cNvSpPr/>
            <p:nvPr/>
          </p:nvSpPr>
          <p:spPr>
            <a:xfrm>
              <a:off x="4226849" y="5245668"/>
              <a:ext cx="295835" cy="33014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rgbClr val="C2D1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78C97C60-99E2-48E1-94B8-5066BCB8C26B}"/>
                </a:ext>
              </a:extLst>
            </p:cNvPr>
            <p:cNvSpPr/>
            <p:nvPr/>
          </p:nvSpPr>
          <p:spPr>
            <a:xfrm>
              <a:off x="4226850" y="5743647"/>
              <a:ext cx="295835" cy="33014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rgbClr val="C2D1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DDA3D80A-209B-4C1C-87EC-4BFFB967EB5D}"/>
                </a:ext>
              </a:extLst>
            </p:cNvPr>
            <p:cNvSpPr/>
            <p:nvPr/>
          </p:nvSpPr>
          <p:spPr>
            <a:xfrm>
              <a:off x="5024704" y="5241022"/>
              <a:ext cx="295835" cy="33014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rgbClr val="FBE0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66AE653F-7C61-4174-9FAB-413FBE1693F3}"/>
                </a:ext>
              </a:extLst>
            </p:cNvPr>
            <p:cNvCxnSpPr>
              <a:stCxn id="9" idx="6"/>
              <a:endCxn id="11" idx="2"/>
            </p:cNvCxnSpPr>
            <p:nvPr/>
          </p:nvCxnSpPr>
          <p:spPr>
            <a:xfrm flipV="1">
              <a:off x="2926975" y="4910686"/>
              <a:ext cx="502020" cy="287479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8E4F0377-036F-492D-8AAB-04D30968D65A}"/>
                </a:ext>
              </a:extLst>
            </p:cNvPr>
            <p:cNvCxnSpPr>
              <a:stCxn id="9" idx="6"/>
              <a:endCxn id="12" idx="2"/>
            </p:cNvCxnSpPr>
            <p:nvPr/>
          </p:nvCxnSpPr>
          <p:spPr>
            <a:xfrm>
              <a:off x="2926975" y="5198165"/>
              <a:ext cx="502021" cy="212573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2F23AABC-7C0F-47C1-8351-0C21DADADE29}"/>
                </a:ext>
              </a:extLst>
            </p:cNvPr>
            <p:cNvCxnSpPr>
              <a:stCxn id="9" idx="6"/>
              <a:endCxn id="13" idx="2"/>
            </p:cNvCxnSpPr>
            <p:nvPr/>
          </p:nvCxnSpPr>
          <p:spPr>
            <a:xfrm>
              <a:off x="2926975" y="5198165"/>
              <a:ext cx="502022" cy="710552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13B1D981-0473-4F0E-A07A-22BB22D2500E}"/>
                </a:ext>
              </a:extLst>
            </p:cNvPr>
            <p:cNvCxnSpPr>
              <a:stCxn id="10" idx="6"/>
              <a:endCxn id="11" idx="2"/>
            </p:cNvCxnSpPr>
            <p:nvPr/>
          </p:nvCxnSpPr>
          <p:spPr>
            <a:xfrm flipV="1">
              <a:off x="2926975" y="4910686"/>
              <a:ext cx="502020" cy="792198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6262CD68-B100-4608-98FD-C9E17BE80A70}"/>
                </a:ext>
              </a:extLst>
            </p:cNvPr>
            <p:cNvCxnSpPr>
              <a:stCxn id="10" idx="6"/>
              <a:endCxn id="12" idx="2"/>
            </p:cNvCxnSpPr>
            <p:nvPr/>
          </p:nvCxnSpPr>
          <p:spPr>
            <a:xfrm flipV="1">
              <a:off x="2926975" y="5410738"/>
              <a:ext cx="502021" cy="292146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A917332E-43AA-4788-BF8E-BA40B726DA18}"/>
                </a:ext>
              </a:extLst>
            </p:cNvPr>
            <p:cNvCxnSpPr>
              <a:stCxn id="10" idx="6"/>
              <a:endCxn id="13" idx="2"/>
            </p:cNvCxnSpPr>
            <p:nvPr/>
          </p:nvCxnSpPr>
          <p:spPr>
            <a:xfrm>
              <a:off x="2926975" y="5702884"/>
              <a:ext cx="502022" cy="205833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84519460-9085-46D4-A0E8-4F4BBFE5DE0C}"/>
                </a:ext>
              </a:extLst>
            </p:cNvPr>
            <p:cNvCxnSpPr>
              <a:stCxn id="11" idx="6"/>
              <a:endCxn id="14" idx="2"/>
            </p:cNvCxnSpPr>
            <p:nvPr/>
          </p:nvCxnSpPr>
          <p:spPr>
            <a:xfrm>
              <a:off x="3724830" y="4910686"/>
              <a:ext cx="502018" cy="0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D65C3225-F455-4F8D-A3B5-E657AEDFD384}"/>
                </a:ext>
              </a:extLst>
            </p:cNvPr>
            <p:cNvCxnSpPr>
              <a:stCxn id="11" idx="6"/>
              <a:endCxn id="15" idx="2"/>
            </p:cNvCxnSpPr>
            <p:nvPr/>
          </p:nvCxnSpPr>
          <p:spPr>
            <a:xfrm>
              <a:off x="3724830" y="4910686"/>
              <a:ext cx="502019" cy="500052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3200B94A-65D3-4944-9571-FB2216C5F751}"/>
                </a:ext>
              </a:extLst>
            </p:cNvPr>
            <p:cNvCxnSpPr>
              <a:stCxn id="11" idx="6"/>
              <a:endCxn id="16" idx="2"/>
            </p:cNvCxnSpPr>
            <p:nvPr/>
          </p:nvCxnSpPr>
          <p:spPr>
            <a:xfrm>
              <a:off x="3724830" y="4910686"/>
              <a:ext cx="502020" cy="998031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25CF614B-E9B0-43BE-B59E-04F92F4AE3DC}"/>
                </a:ext>
              </a:extLst>
            </p:cNvPr>
            <p:cNvCxnSpPr>
              <a:stCxn id="12" idx="6"/>
              <a:endCxn id="14" idx="2"/>
            </p:cNvCxnSpPr>
            <p:nvPr/>
          </p:nvCxnSpPr>
          <p:spPr>
            <a:xfrm flipV="1">
              <a:off x="3724831" y="4910686"/>
              <a:ext cx="502017" cy="500052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0DE04F5C-494F-4868-9DF7-0690AA203703}"/>
                </a:ext>
              </a:extLst>
            </p:cNvPr>
            <p:cNvCxnSpPr>
              <a:stCxn id="12" idx="6"/>
              <a:endCxn id="15" idx="2"/>
            </p:cNvCxnSpPr>
            <p:nvPr/>
          </p:nvCxnSpPr>
          <p:spPr>
            <a:xfrm>
              <a:off x="3724831" y="5410738"/>
              <a:ext cx="502018" cy="0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5ADD0F4-17F3-481E-A079-1275914689C0}"/>
                </a:ext>
              </a:extLst>
            </p:cNvPr>
            <p:cNvCxnSpPr>
              <a:stCxn id="12" idx="6"/>
              <a:endCxn id="16" idx="2"/>
            </p:cNvCxnSpPr>
            <p:nvPr/>
          </p:nvCxnSpPr>
          <p:spPr>
            <a:xfrm>
              <a:off x="3724831" y="5410738"/>
              <a:ext cx="502019" cy="497979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6B312874-E27C-43CF-84D9-A32E496AE456}"/>
                </a:ext>
              </a:extLst>
            </p:cNvPr>
            <p:cNvCxnSpPr>
              <a:stCxn id="13" idx="6"/>
              <a:endCxn id="14" idx="2"/>
            </p:cNvCxnSpPr>
            <p:nvPr/>
          </p:nvCxnSpPr>
          <p:spPr>
            <a:xfrm flipV="1">
              <a:off x="3724832" y="4910686"/>
              <a:ext cx="502016" cy="998031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7C383206-5B8B-47A6-B303-EAAC12DBA0A9}"/>
                </a:ext>
              </a:extLst>
            </p:cNvPr>
            <p:cNvCxnSpPr>
              <a:stCxn id="13" idx="6"/>
              <a:endCxn id="15" idx="2"/>
            </p:cNvCxnSpPr>
            <p:nvPr/>
          </p:nvCxnSpPr>
          <p:spPr>
            <a:xfrm flipV="1">
              <a:off x="3724832" y="5410738"/>
              <a:ext cx="502017" cy="497979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CCDF2EF1-BC37-4CC9-9F20-C966C58FB4A8}"/>
                </a:ext>
              </a:extLst>
            </p:cNvPr>
            <p:cNvCxnSpPr>
              <a:stCxn id="13" idx="6"/>
              <a:endCxn id="16" idx="2"/>
            </p:cNvCxnSpPr>
            <p:nvPr/>
          </p:nvCxnSpPr>
          <p:spPr>
            <a:xfrm>
              <a:off x="3724832" y="5908717"/>
              <a:ext cx="502018" cy="0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089B01BD-2150-4833-9F47-B3D82CABD0BA}"/>
                </a:ext>
              </a:extLst>
            </p:cNvPr>
            <p:cNvCxnSpPr>
              <a:stCxn id="14" idx="6"/>
              <a:endCxn id="17" idx="2"/>
            </p:cNvCxnSpPr>
            <p:nvPr/>
          </p:nvCxnSpPr>
          <p:spPr>
            <a:xfrm>
              <a:off x="4522683" y="4910686"/>
              <a:ext cx="502021" cy="495406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F333C5C2-43D1-415E-8820-A44E302223BC}"/>
                </a:ext>
              </a:extLst>
            </p:cNvPr>
            <p:cNvCxnSpPr>
              <a:stCxn id="15" idx="6"/>
              <a:endCxn id="17" idx="2"/>
            </p:cNvCxnSpPr>
            <p:nvPr/>
          </p:nvCxnSpPr>
          <p:spPr>
            <a:xfrm flipV="1">
              <a:off x="4522684" y="5406092"/>
              <a:ext cx="502020" cy="4646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EC1040D3-E87B-401B-B39E-CDCEC7FCFF17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 flipV="1">
              <a:off x="4522685" y="5406092"/>
              <a:ext cx="502019" cy="502625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4B661DDB-723F-48BD-82C7-E2926ACB9AE7}"/>
                  </a:ext>
                </a:extLst>
              </p:cNvPr>
              <p:cNvSpPr/>
              <p:nvPr/>
            </p:nvSpPr>
            <p:spPr>
              <a:xfrm>
                <a:off x="2037931" y="2704187"/>
                <a:ext cx="2689399" cy="138889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40000"/>
                </a:schemeClr>
              </a:solidFill>
              <a:ln>
                <a:solidFill>
                  <a:srgbClr val="E8F3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6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6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ko-KR" altLang="en-US" sz="6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4B661DDB-723F-48BD-82C7-E2926ACB9A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931" y="2704187"/>
                <a:ext cx="2689399" cy="13888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E8F3E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그룹 36">
            <a:extLst>
              <a:ext uri="{FF2B5EF4-FFF2-40B4-BE49-F238E27FC236}">
                <a16:creationId xmlns:a16="http://schemas.microsoft.com/office/drawing/2014/main" id="{C18DBF1B-FA57-4E1C-B323-67E55158D8C2}"/>
              </a:ext>
            </a:extLst>
          </p:cNvPr>
          <p:cNvGrpSpPr/>
          <p:nvPr/>
        </p:nvGrpSpPr>
        <p:grpSpPr>
          <a:xfrm>
            <a:off x="2035054" y="4608088"/>
            <a:ext cx="2689399" cy="1328171"/>
            <a:chOff x="2631140" y="4745616"/>
            <a:chExt cx="2689399" cy="1328171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C9A6D6E0-B73A-4D44-9895-C2C95A6801B6}"/>
                </a:ext>
              </a:extLst>
            </p:cNvPr>
            <p:cNvSpPr/>
            <p:nvPr/>
          </p:nvSpPr>
          <p:spPr>
            <a:xfrm>
              <a:off x="2631140" y="5033095"/>
              <a:ext cx="295835" cy="330140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74000">
                  <a:schemeClr val="accent6">
                    <a:lumMod val="45000"/>
                    <a:lumOff val="55000"/>
                  </a:schemeClr>
                </a:gs>
                <a:gs pos="83000">
                  <a:schemeClr val="accent6">
                    <a:lumMod val="45000"/>
                    <a:lumOff val="55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rgbClr val="E9F3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53A869C9-2C1F-484D-9FA5-3DC3053761A2}"/>
                </a:ext>
              </a:extLst>
            </p:cNvPr>
            <p:cNvSpPr/>
            <p:nvPr/>
          </p:nvSpPr>
          <p:spPr>
            <a:xfrm>
              <a:off x="2631140" y="5537814"/>
              <a:ext cx="295835" cy="330140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74000">
                  <a:schemeClr val="accent6">
                    <a:lumMod val="45000"/>
                    <a:lumOff val="55000"/>
                  </a:schemeClr>
                </a:gs>
                <a:gs pos="83000">
                  <a:schemeClr val="accent6">
                    <a:lumMod val="45000"/>
                    <a:lumOff val="55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rgbClr val="E9F3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B5E97912-135F-4451-8A09-71769C3A16D6}"/>
                </a:ext>
              </a:extLst>
            </p:cNvPr>
            <p:cNvSpPr/>
            <p:nvPr/>
          </p:nvSpPr>
          <p:spPr>
            <a:xfrm>
              <a:off x="3428995" y="4745616"/>
              <a:ext cx="295835" cy="33014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rgbClr val="C2D1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48554239-3428-438F-9E66-7B4A72DF4AB6}"/>
                </a:ext>
              </a:extLst>
            </p:cNvPr>
            <p:cNvSpPr/>
            <p:nvPr/>
          </p:nvSpPr>
          <p:spPr>
            <a:xfrm>
              <a:off x="3428996" y="5245668"/>
              <a:ext cx="295835" cy="33014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rgbClr val="C2D1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B87A353D-0810-4F38-8E9E-F4D7CC9457D2}"/>
                </a:ext>
              </a:extLst>
            </p:cNvPr>
            <p:cNvSpPr/>
            <p:nvPr/>
          </p:nvSpPr>
          <p:spPr>
            <a:xfrm>
              <a:off x="3428997" y="5743647"/>
              <a:ext cx="295835" cy="33014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rgbClr val="C2D1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9582BBE-1A82-417C-B2A4-FFACB9D130CB}"/>
                </a:ext>
              </a:extLst>
            </p:cNvPr>
            <p:cNvSpPr/>
            <p:nvPr/>
          </p:nvSpPr>
          <p:spPr>
            <a:xfrm>
              <a:off x="4226848" y="4745616"/>
              <a:ext cx="295835" cy="33014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rgbClr val="C2D1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DBED15AD-EA56-41B2-B958-84456574FE88}"/>
                </a:ext>
              </a:extLst>
            </p:cNvPr>
            <p:cNvSpPr/>
            <p:nvPr/>
          </p:nvSpPr>
          <p:spPr>
            <a:xfrm>
              <a:off x="4226849" y="5245668"/>
              <a:ext cx="295835" cy="33014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rgbClr val="C2D1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8E4B3E36-DB30-4E9B-A344-35C983174F25}"/>
                </a:ext>
              </a:extLst>
            </p:cNvPr>
            <p:cNvSpPr/>
            <p:nvPr/>
          </p:nvSpPr>
          <p:spPr>
            <a:xfrm>
              <a:off x="4226850" y="5743647"/>
              <a:ext cx="295835" cy="33014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rgbClr val="C2D1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7E82477C-E3C4-49F0-A5AB-CF3C60B3B4A5}"/>
                </a:ext>
              </a:extLst>
            </p:cNvPr>
            <p:cNvSpPr/>
            <p:nvPr/>
          </p:nvSpPr>
          <p:spPr>
            <a:xfrm>
              <a:off x="5024704" y="5241022"/>
              <a:ext cx="295835" cy="33014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rgbClr val="FBE0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FC8885D8-9099-4BBA-B6BF-53912AE812CF}"/>
                </a:ext>
              </a:extLst>
            </p:cNvPr>
            <p:cNvCxnSpPr>
              <a:stCxn id="38" idx="6"/>
              <a:endCxn id="40" idx="2"/>
            </p:cNvCxnSpPr>
            <p:nvPr/>
          </p:nvCxnSpPr>
          <p:spPr>
            <a:xfrm flipV="1">
              <a:off x="2926975" y="4910686"/>
              <a:ext cx="502020" cy="287479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EC5F4481-F1EB-4CB6-A176-A3ADD5E886C5}"/>
                </a:ext>
              </a:extLst>
            </p:cNvPr>
            <p:cNvCxnSpPr>
              <a:stCxn id="38" idx="6"/>
              <a:endCxn id="41" idx="2"/>
            </p:cNvCxnSpPr>
            <p:nvPr/>
          </p:nvCxnSpPr>
          <p:spPr>
            <a:xfrm>
              <a:off x="2926975" y="5198165"/>
              <a:ext cx="502021" cy="212573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E5586FBA-83BF-4431-93B9-0B07C8D750C1}"/>
                </a:ext>
              </a:extLst>
            </p:cNvPr>
            <p:cNvCxnSpPr>
              <a:stCxn id="38" idx="6"/>
              <a:endCxn id="42" idx="2"/>
            </p:cNvCxnSpPr>
            <p:nvPr/>
          </p:nvCxnSpPr>
          <p:spPr>
            <a:xfrm>
              <a:off x="2926975" y="5198165"/>
              <a:ext cx="502022" cy="710552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632E4BE3-1B10-425B-928E-CDE141C19997}"/>
                </a:ext>
              </a:extLst>
            </p:cNvPr>
            <p:cNvCxnSpPr>
              <a:stCxn id="39" idx="6"/>
              <a:endCxn id="40" idx="2"/>
            </p:cNvCxnSpPr>
            <p:nvPr/>
          </p:nvCxnSpPr>
          <p:spPr>
            <a:xfrm flipV="1">
              <a:off x="2926975" y="4910686"/>
              <a:ext cx="502020" cy="792198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DFF823D5-DA7C-4B27-9D78-C96B44F3ABA7}"/>
                </a:ext>
              </a:extLst>
            </p:cNvPr>
            <p:cNvCxnSpPr>
              <a:stCxn id="39" idx="6"/>
              <a:endCxn id="41" idx="2"/>
            </p:cNvCxnSpPr>
            <p:nvPr/>
          </p:nvCxnSpPr>
          <p:spPr>
            <a:xfrm flipV="1">
              <a:off x="2926975" y="5410738"/>
              <a:ext cx="502021" cy="292146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B7F2D878-A952-4C7A-A19A-FA17423AA08A}"/>
                </a:ext>
              </a:extLst>
            </p:cNvPr>
            <p:cNvCxnSpPr>
              <a:stCxn id="39" idx="6"/>
              <a:endCxn id="42" idx="2"/>
            </p:cNvCxnSpPr>
            <p:nvPr/>
          </p:nvCxnSpPr>
          <p:spPr>
            <a:xfrm>
              <a:off x="2926975" y="5702884"/>
              <a:ext cx="502022" cy="205833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6B4E7A79-1191-4649-8FCC-F5483680F302}"/>
                </a:ext>
              </a:extLst>
            </p:cNvPr>
            <p:cNvCxnSpPr>
              <a:stCxn id="40" idx="6"/>
              <a:endCxn id="43" idx="2"/>
            </p:cNvCxnSpPr>
            <p:nvPr/>
          </p:nvCxnSpPr>
          <p:spPr>
            <a:xfrm>
              <a:off x="3724830" y="4910686"/>
              <a:ext cx="502018" cy="0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C209A895-A19F-4601-AD12-F2D311DF0509}"/>
                </a:ext>
              </a:extLst>
            </p:cNvPr>
            <p:cNvCxnSpPr>
              <a:stCxn id="40" idx="6"/>
              <a:endCxn id="44" idx="2"/>
            </p:cNvCxnSpPr>
            <p:nvPr/>
          </p:nvCxnSpPr>
          <p:spPr>
            <a:xfrm>
              <a:off x="3724830" y="4910686"/>
              <a:ext cx="502019" cy="500052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96F42535-A5B3-4AF8-A239-D2F1A291D4D1}"/>
                </a:ext>
              </a:extLst>
            </p:cNvPr>
            <p:cNvCxnSpPr>
              <a:stCxn id="40" idx="6"/>
              <a:endCxn id="45" idx="2"/>
            </p:cNvCxnSpPr>
            <p:nvPr/>
          </p:nvCxnSpPr>
          <p:spPr>
            <a:xfrm>
              <a:off x="3724830" y="4910686"/>
              <a:ext cx="502020" cy="998031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3AC7AA39-06B9-4BAB-905E-3178254ABBFA}"/>
                </a:ext>
              </a:extLst>
            </p:cNvPr>
            <p:cNvCxnSpPr>
              <a:stCxn id="41" idx="6"/>
              <a:endCxn id="43" idx="2"/>
            </p:cNvCxnSpPr>
            <p:nvPr/>
          </p:nvCxnSpPr>
          <p:spPr>
            <a:xfrm flipV="1">
              <a:off x="3724831" y="4910686"/>
              <a:ext cx="502017" cy="500052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B187DBDF-FDCA-44BB-97D5-D07D0B1D41D8}"/>
                </a:ext>
              </a:extLst>
            </p:cNvPr>
            <p:cNvCxnSpPr>
              <a:stCxn id="41" idx="6"/>
              <a:endCxn id="44" idx="2"/>
            </p:cNvCxnSpPr>
            <p:nvPr/>
          </p:nvCxnSpPr>
          <p:spPr>
            <a:xfrm>
              <a:off x="3724831" y="5410738"/>
              <a:ext cx="502018" cy="0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842D823A-6E21-4B53-B6C6-C7DA40A7F375}"/>
                </a:ext>
              </a:extLst>
            </p:cNvPr>
            <p:cNvCxnSpPr>
              <a:stCxn id="41" idx="6"/>
              <a:endCxn id="45" idx="2"/>
            </p:cNvCxnSpPr>
            <p:nvPr/>
          </p:nvCxnSpPr>
          <p:spPr>
            <a:xfrm>
              <a:off x="3724831" y="5410738"/>
              <a:ext cx="502019" cy="497979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C3402635-0F46-45CF-9E12-4F1FE05D2CC7}"/>
                </a:ext>
              </a:extLst>
            </p:cNvPr>
            <p:cNvCxnSpPr>
              <a:stCxn id="42" idx="6"/>
              <a:endCxn id="43" idx="2"/>
            </p:cNvCxnSpPr>
            <p:nvPr/>
          </p:nvCxnSpPr>
          <p:spPr>
            <a:xfrm flipV="1">
              <a:off x="3724832" y="4910686"/>
              <a:ext cx="502016" cy="998031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4515B2E3-B564-4775-BD67-4A02AE1E312C}"/>
                </a:ext>
              </a:extLst>
            </p:cNvPr>
            <p:cNvCxnSpPr>
              <a:stCxn id="42" idx="6"/>
              <a:endCxn id="44" idx="2"/>
            </p:cNvCxnSpPr>
            <p:nvPr/>
          </p:nvCxnSpPr>
          <p:spPr>
            <a:xfrm flipV="1">
              <a:off x="3724832" y="5410738"/>
              <a:ext cx="502017" cy="497979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E12C2113-3BBE-438A-A6D2-2A33C6266FA5}"/>
                </a:ext>
              </a:extLst>
            </p:cNvPr>
            <p:cNvCxnSpPr>
              <a:stCxn id="42" idx="6"/>
              <a:endCxn id="45" idx="2"/>
            </p:cNvCxnSpPr>
            <p:nvPr/>
          </p:nvCxnSpPr>
          <p:spPr>
            <a:xfrm>
              <a:off x="3724832" y="5908717"/>
              <a:ext cx="502018" cy="0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642BC0CC-7386-4583-80A9-78CEECA4978D}"/>
                </a:ext>
              </a:extLst>
            </p:cNvPr>
            <p:cNvCxnSpPr>
              <a:stCxn id="43" idx="6"/>
              <a:endCxn id="46" idx="2"/>
            </p:cNvCxnSpPr>
            <p:nvPr/>
          </p:nvCxnSpPr>
          <p:spPr>
            <a:xfrm>
              <a:off x="4522683" y="4910686"/>
              <a:ext cx="502021" cy="495406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F16B8037-DDD3-41E6-BD90-CC00EA8418BE}"/>
                </a:ext>
              </a:extLst>
            </p:cNvPr>
            <p:cNvCxnSpPr>
              <a:stCxn id="44" idx="6"/>
              <a:endCxn id="46" idx="2"/>
            </p:cNvCxnSpPr>
            <p:nvPr/>
          </p:nvCxnSpPr>
          <p:spPr>
            <a:xfrm flipV="1">
              <a:off x="4522684" y="5406092"/>
              <a:ext cx="502020" cy="4646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0DE1D8EC-96CE-4293-848C-492CE0ACC456}"/>
                </a:ext>
              </a:extLst>
            </p:cNvPr>
            <p:cNvCxnSpPr>
              <a:stCxn id="45" idx="6"/>
              <a:endCxn id="46" idx="2"/>
            </p:cNvCxnSpPr>
            <p:nvPr/>
          </p:nvCxnSpPr>
          <p:spPr>
            <a:xfrm flipV="1">
              <a:off x="4522685" y="5406092"/>
              <a:ext cx="502019" cy="502625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48AAA568-2E6D-4830-826B-D3C8AFED1C99}"/>
                  </a:ext>
                </a:extLst>
              </p:cNvPr>
              <p:cNvSpPr/>
              <p:nvPr/>
            </p:nvSpPr>
            <p:spPr>
              <a:xfrm>
                <a:off x="2035054" y="4547361"/>
                <a:ext cx="2689399" cy="138889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40000"/>
                </a:schemeClr>
              </a:solidFill>
              <a:ln>
                <a:solidFill>
                  <a:srgbClr val="E8F3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6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6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ko-KR" sz="6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48AAA568-2E6D-4830-826B-D3C8AFED1C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054" y="4547361"/>
                <a:ext cx="2689399" cy="13888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E8F3E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EC15D84-8FFA-494A-ADBF-36F9347B41FA}"/>
                  </a:ext>
                </a:extLst>
              </p:cNvPr>
              <p:cNvSpPr txBox="1"/>
              <p:nvPr/>
            </p:nvSpPr>
            <p:spPr>
              <a:xfrm>
                <a:off x="4764696" y="4928361"/>
                <a:ext cx="3451652" cy="6792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altLang="ko-KR" sz="1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1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ko-KR" sz="1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ko-KR" sz="1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r>
                            <a:rPr lang="en-US" altLang="ko-KR" sz="1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9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9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19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ko-KR" sz="1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19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900" b="1" i="1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  <m:r>
                                <a:rPr lang="en-US" altLang="ko-KR" sz="19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900" b="1" i="1" spc="-88">
                                      <a:ln>
                                        <a:solidFill>
                                          <a:schemeClr val="bg1">
                                            <a:alpha val="0"/>
                                          </a:schemeClr>
                                        </a:solidFill>
                                      </a:ln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900" b="1" i="1" spc="-88">
                                      <a:ln>
                                        <a:solidFill>
                                          <a:schemeClr val="bg1">
                                            <a:alpha val="0"/>
                                          </a:schemeClr>
                                        </a:solidFill>
                                      </a:ln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ko-KR" sz="1900" b="1" i="1" spc="-88" smtClean="0">
                                      <a:ln>
                                        <a:solidFill>
                                          <a:schemeClr val="bg1">
                                            <a:alpha val="0"/>
                                          </a:schemeClr>
                                        </a:solidFill>
                                      </a:ln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sz="19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900" b="1" i="1" spc="-88">
                                      <a:ln>
                                        <a:solidFill>
                                          <a:schemeClr val="bg1">
                                            <a:alpha val="0"/>
                                          </a:schemeClr>
                                        </a:solidFill>
                                      </a:ln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900" b="1" i="1" spc="-88">
                                      <a:ln>
                                        <a:solidFill>
                                          <a:schemeClr val="bg1">
                                            <a:alpha val="0"/>
                                          </a:schemeClr>
                                        </a:solidFill>
                                      </a:ln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ko-KR" sz="1900" b="1" i="1" spc="-88" smtClean="0">
                                      <a:ln>
                                        <a:solidFill>
                                          <a:schemeClr val="bg1">
                                            <a:alpha val="0"/>
                                          </a:schemeClr>
                                        </a:solidFill>
                                      </a:ln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sz="1900" b="1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ko-KR" altLang="en-US" sz="19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altLang="ko-KR" sz="1900" b="1" i="1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sup>
                          </m:sSup>
                          <m:r>
                            <a:rPr lang="en-US" altLang="ko-KR" sz="1900" b="1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ko-KR" sz="19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9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19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altLang="ko-KR" sz="1900" b="1" dirty="0">
                              <a:latin typeface="맑은 고딕" panose="020B0503020000020004" pitchFamily="50" charset="-127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altLang="ko-KR" sz="1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EC15D84-8FFA-494A-ADBF-36F9347B4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696" y="4928361"/>
                <a:ext cx="3451652" cy="6792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F29FB55-930C-4743-8C4B-811F3D26F801}"/>
                  </a:ext>
                </a:extLst>
              </p:cNvPr>
              <p:cNvSpPr txBox="1"/>
              <p:nvPr/>
            </p:nvSpPr>
            <p:spPr>
              <a:xfrm>
                <a:off x="4657359" y="3079679"/>
                <a:ext cx="4539648" cy="6792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900" b="1" i="1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sSup>
                            <m:sSupPr>
                              <m:ctrlPr>
                                <a:rPr lang="en-US" altLang="ko-KR" sz="19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19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ko-KR" altLang="en-US" sz="1900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sup>
                          </m:sSup>
                        </m:sub>
                      </m:sSub>
                      <m:r>
                        <a:rPr lang="en-US" altLang="ko-KR" sz="1900" b="1" i="1" smtClean="0"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ko-KR" altLang="en-US" sz="19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1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ko-KR" sz="1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ko-KR" sz="1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sz="19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sz="19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900" b="1" i="1" smtClean="0">
                                      <a:latin typeface="Cambria Math" panose="02040503050406030204" pitchFamily="18" charset="0"/>
                                    </a:rPr>
                                    <m:t>𝛁</m:t>
                                  </m:r>
                                </m:e>
                                <m:sub>
                                  <m:r>
                                    <a:rPr lang="en-US" altLang="ko-KR" sz="19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r>
                                <a:rPr lang="en-US" altLang="ko-KR" sz="1900" b="1" i="1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  <m:r>
                                <a:rPr lang="en-US" altLang="ko-KR" sz="19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900" b="1" i="1" spc="-88">
                                      <a:ln>
                                        <a:solidFill>
                                          <a:schemeClr val="bg1">
                                            <a:alpha val="0"/>
                                          </a:schemeClr>
                                        </a:solidFill>
                                      </a:ln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900" b="1" i="1" spc="-88">
                                      <a:ln>
                                        <a:solidFill>
                                          <a:schemeClr val="bg1">
                                            <a:alpha val="0"/>
                                          </a:schemeClr>
                                        </a:solidFill>
                                      </a:ln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ko-KR" sz="1900" b="1" i="1" spc="-88" smtClean="0">
                                      <a:ln>
                                        <a:solidFill>
                                          <a:schemeClr val="bg1">
                                            <a:alpha val="0"/>
                                          </a:schemeClr>
                                        </a:solidFill>
                                      </a:ln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sz="19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900" b="1" i="1" spc="-88">
                                      <a:ln>
                                        <a:solidFill>
                                          <a:schemeClr val="bg1">
                                            <a:alpha val="0"/>
                                          </a:schemeClr>
                                        </a:solidFill>
                                      </a:ln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900" b="1" i="1" spc="-88">
                                      <a:ln>
                                        <a:solidFill>
                                          <a:schemeClr val="bg1">
                                            <a:alpha val="0"/>
                                          </a:schemeClr>
                                        </a:solidFill>
                                      </a:ln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ko-KR" sz="1900" b="1" i="1" spc="-88" smtClean="0">
                                      <a:ln>
                                        <a:solidFill>
                                          <a:schemeClr val="bg1">
                                            <a:alpha val="0"/>
                                          </a:schemeClr>
                                        </a:solidFill>
                                      </a:ln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sz="1900" b="1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ko-KR" altLang="en-US" sz="19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altLang="ko-KR" sz="1900" b="1" i="1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sup>
                          </m:sSup>
                          <m:r>
                            <a:rPr lang="en-US" altLang="ko-KR" sz="19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ko-KR" sz="19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900" b="1" i="1">
                                  <a:latin typeface="Cambria Math" panose="02040503050406030204" pitchFamily="18" charset="0"/>
                                </a:rPr>
                                <m:t>𝛁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ko-KR" sz="19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1900" b="1" i="1" smtClean="0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p>
                                  <m:r>
                                    <a:rPr lang="ko-KR" altLang="en-US" sz="1900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sup>
                              </m:sSup>
                            </m:sub>
                          </m:sSub>
                          <m:r>
                            <a:rPr lang="ko-KR" altLang="en-US" sz="1900" b="1" i="1">
                              <a:latin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altLang="ko-KR" sz="19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9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sz="1900" b="1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altLang="ko-KR" sz="19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19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ko-KR" altLang="en-US" sz="1900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sup>
                          </m:sSup>
                          <m:r>
                            <a:rPr lang="en-US" altLang="ko-KR" sz="19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sz="1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F29FB55-930C-4743-8C4B-811F3D26F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359" y="3079679"/>
                <a:ext cx="4539648" cy="6792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243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Deep Deterministic Policy Gradient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4E014A-ECA5-45DC-9D25-6FC905CD20F0}"/>
              </a:ext>
            </a:extLst>
          </p:cNvPr>
          <p:cNvSpPr txBox="1"/>
          <p:nvPr/>
        </p:nvSpPr>
        <p:spPr>
          <a:xfrm>
            <a:off x="295418" y="1138849"/>
            <a:ext cx="8575730" cy="2451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Properties of DDPG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cs typeface="Arial" pitchFamily="34" charset="0"/>
              </a:rPr>
              <a:t>Target net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cs typeface="Arial" pitchFamily="34" charset="0"/>
              </a:rPr>
              <a:t>&amp;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cs typeface="Arial" pitchFamily="34" charset="0"/>
              </a:rPr>
              <a:t>Eval net (Soft update)</a:t>
            </a:r>
          </a:p>
          <a:p>
            <a:pPr marL="1314450" lvl="2" indent="-4000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Critic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과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Actor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모두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Off-Policy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기반으로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target net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과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eval net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을 따로 만든다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1314450" lvl="2" indent="-4000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Stochastic policy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와 달리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action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대한 적분이 없으므로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Actor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importance sampling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 필요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x</a:t>
            </a:r>
          </a:p>
          <a:p>
            <a:pPr marL="1314450" lvl="2" indent="-4000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Critic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은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Q-learning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방식을 쓰기 때문에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importance sampling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 필요 없다</a:t>
            </a:r>
            <a:endParaRPr lang="en-US" altLang="ko-KR" sz="14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1314450" lvl="2" indent="-4000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Soft update</a:t>
            </a:r>
            <a:r>
              <a:rPr lang="ko-KR" altLang="en-US" sz="1400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통해 학습 속도는 느리지만 안정성을 더해 </a:t>
            </a:r>
            <a:r>
              <a:rPr lang="en-US" altLang="ko-KR" sz="1400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robust</a:t>
            </a:r>
            <a:r>
              <a:rPr lang="ko-KR" altLang="en-US" sz="1400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하다</a:t>
            </a:r>
            <a:endParaRPr lang="en-US" altLang="ko-KR" sz="1400" b="1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1314450" lvl="2" indent="-4000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6F520907-5C40-4BCB-A8AC-0E86FCD67557}"/>
                  </a:ext>
                </a:extLst>
              </p:cNvPr>
              <p:cNvSpPr/>
              <p:nvPr/>
            </p:nvSpPr>
            <p:spPr>
              <a:xfrm>
                <a:off x="1441433" y="3802389"/>
                <a:ext cx="7198984" cy="120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4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400" b="1" i="1" smtClean="0">
                            <a:latin typeface="Cambria Math" panose="02040503050406030204" pitchFamily="18" charset="0"/>
                          </a:rPr>
                          <m:t>𝝉</m:t>
                        </m:r>
                        <m:r>
                          <a:rPr lang="ko-KR" altLang="en-US" sz="24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𝑸</m:t>
                        </m:r>
                      </m:sup>
                    </m:sSup>
                  </m:oMath>
                </a14:m>
                <a:r>
                  <a:rPr lang="ko-KR" altLang="en-US" sz="2400" b="1" dirty="0"/>
                  <a:t> </a:t>
                </a:r>
                <a:r>
                  <a:rPr lang="en-US" altLang="ko-KR" sz="2400" b="1" dirty="0"/>
                  <a:t>+ (</a:t>
                </a:r>
                <a14:m>
                  <m:oMath xmlns:m="http://schemas.openxmlformats.org/officeDocument/2006/math">
                    <m:r>
                      <a:rPr lang="en-US" altLang="ko-KR" sz="2400" b="1" i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2400" b="1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sz="2400" b="1" i="1">
                        <a:latin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en-US" altLang="ko-KR" sz="2400" b="1" dirty="0"/>
                  <a:t>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4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ko-KR" sz="24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𝒇𝒐𝒓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𝒆𝒗𝒆𝒓𝒚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𝒊𝒕𝒆𝒓𝒂𝒕𝒊𝒐𝒏</m:t>
                      </m:r>
                    </m:oMath>
                  </m:oMathPara>
                </a14:m>
                <a:endParaRPr lang="en-US" altLang="ko-KR" sz="2400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4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ko-KR" altLang="en-US" sz="24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ko-KR" alt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  <m:sSup>
                      <m:s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4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ko-KR" altLang="en-US" sz="2400" b="1" i="1">
                            <a:latin typeface="Cambria Math" panose="02040503050406030204" pitchFamily="18" charset="0"/>
                          </a:rPr>
                          <m:t>𝝁</m:t>
                        </m:r>
                      </m:sup>
                    </m:sSup>
                  </m:oMath>
                </a14:m>
                <a:r>
                  <a:rPr lang="en-US" altLang="ko-KR" sz="2400" b="1" dirty="0"/>
                  <a:t>+ (</a:t>
                </a:r>
                <a14:m>
                  <m:oMath xmlns:m="http://schemas.openxmlformats.org/officeDocument/2006/math"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2400" b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sz="2400" b="1" i="1">
                        <a:latin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en-US" altLang="ko-KR" sz="2400" b="1" dirty="0"/>
                  <a:t>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4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ko-KR" altLang="en-US" sz="2400" b="1" i="1">
                            <a:latin typeface="Cambria Math" panose="02040503050406030204" pitchFamily="18" charset="0"/>
                          </a:rPr>
                          <m:t>𝝁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6F520907-5C40-4BCB-A8AC-0E86FCD675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433" y="3802389"/>
                <a:ext cx="7198984" cy="1208664"/>
              </a:xfrm>
              <a:prstGeom prst="rect">
                <a:avLst/>
              </a:prstGeom>
              <a:blipFill>
                <a:blip r:embed="rId3"/>
                <a:stretch>
                  <a:fillRect l="-169" t="-3030" r="-254" b="-106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884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Deep Deterministic Policy Gradient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B63B889-CFE3-49EA-850C-09BBAFC612DC}"/>
              </a:ext>
            </a:extLst>
          </p:cNvPr>
          <p:cNvGrpSpPr/>
          <p:nvPr/>
        </p:nvGrpSpPr>
        <p:grpSpPr>
          <a:xfrm>
            <a:off x="543473" y="3704174"/>
            <a:ext cx="7663159" cy="2324388"/>
            <a:chOff x="543473" y="3704174"/>
            <a:chExt cx="7663159" cy="2324388"/>
          </a:xfrm>
        </p:grpSpPr>
        <p:pic>
          <p:nvPicPr>
            <p:cNvPr id="5" name="Picture 2" descr="neural network 이미지 검색결과">
              <a:extLst>
                <a:ext uri="{FF2B5EF4-FFF2-40B4-BE49-F238E27FC236}">
                  <a16:creationId xmlns:a16="http://schemas.microsoft.com/office/drawing/2014/main" id="{D574D715-82D7-46AD-AA1A-3F7A7B7FCE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473" y="3704174"/>
              <a:ext cx="1985378" cy="2264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18C18D4-1B2B-4799-9B13-DDAB44A67F11}"/>
                </a:ext>
              </a:extLst>
            </p:cNvPr>
            <p:cNvSpPr txBox="1"/>
            <p:nvPr/>
          </p:nvSpPr>
          <p:spPr>
            <a:xfrm>
              <a:off x="3030120" y="4139256"/>
              <a:ext cx="2255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+mj-ea"/>
                  <a:ea typeface="+mj-ea"/>
                </a:rPr>
                <a:t>Transition ={</a:t>
              </a:r>
              <a:r>
                <a:rPr lang="en-US" altLang="ko-KR" b="1" dirty="0" err="1">
                  <a:latin typeface="+mj-ea"/>
                  <a:ea typeface="+mj-ea"/>
                </a:rPr>
                <a:t>s,a,r,s</a:t>
              </a:r>
              <a:r>
                <a:rPr lang="en-US" altLang="ko-KR" b="1" dirty="0">
                  <a:latin typeface="+mj-ea"/>
                  <a:ea typeface="+mj-ea"/>
                </a:rPr>
                <a:t>’}</a:t>
              </a:r>
              <a:endParaRPr lang="ko-KR" altLang="en-US" b="1" dirty="0">
                <a:latin typeface="+mj-ea"/>
                <a:ea typeface="+mj-ea"/>
              </a:endParaRPr>
            </a:p>
          </p:txBody>
        </p:sp>
        <p:sp>
          <p:nvSpPr>
            <p:cNvPr id="8" name="순서도: 자기 디스크 7">
              <a:extLst>
                <a:ext uri="{FF2B5EF4-FFF2-40B4-BE49-F238E27FC236}">
                  <a16:creationId xmlns:a16="http://schemas.microsoft.com/office/drawing/2014/main" id="{2AFAE7DA-820F-4A76-A186-203A62136CD2}"/>
                </a:ext>
              </a:extLst>
            </p:cNvPr>
            <p:cNvSpPr/>
            <p:nvPr/>
          </p:nvSpPr>
          <p:spPr>
            <a:xfrm>
              <a:off x="5950634" y="3913391"/>
              <a:ext cx="2255998" cy="2055247"/>
            </a:xfrm>
            <a:prstGeom prst="flowChartMagneticDisk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+mj-ea"/>
                  <a:ea typeface="+mj-ea"/>
                </a:rPr>
                <a:t>Replay Memory</a:t>
              </a:r>
              <a:endParaRPr lang="ko-KR" altLang="en-US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9" name="화살표: 아래로 구부러짐 8">
              <a:extLst>
                <a:ext uri="{FF2B5EF4-FFF2-40B4-BE49-F238E27FC236}">
                  <a16:creationId xmlns:a16="http://schemas.microsoft.com/office/drawing/2014/main" id="{2D6C8CBE-535F-4AB8-B680-8F81ABC8B3DE}"/>
                </a:ext>
              </a:extLst>
            </p:cNvPr>
            <p:cNvSpPr/>
            <p:nvPr/>
          </p:nvSpPr>
          <p:spPr>
            <a:xfrm>
              <a:off x="2236766" y="3769925"/>
              <a:ext cx="1913204" cy="369332"/>
            </a:xfrm>
            <a:prstGeom prst="curvedDown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화살표: 아래로 구부러짐 9">
              <a:extLst>
                <a:ext uri="{FF2B5EF4-FFF2-40B4-BE49-F238E27FC236}">
                  <a16:creationId xmlns:a16="http://schemas.microsoft.com/office/drawing/2014/main" id="{703AB1EB-777C-4810-BC2F-49F1F5879DB4}"/>
                </a:ext>
              </a:extLst>
            </p:cNvPr>
            <p:cNvSpPr/>
            <p:nvPr/>
          </p:nvSpPr>
          <p:spPr>
            <a:xfrm>
              <a:off x="4329516" y="3756862"/>
              <a:ext cx="1913204" cy="369332"/>
            </a:xfrm>
            <a:prstGeom prst="curvedDown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화살표: 아래로 구부러짐 10">
              <a:extLst>
                <a:ext uri="{FF2B5EF4-FFF2-40B4-BE49-F238E27FC236}">
                  <a16:creationId xmlns:a16="http://schemas.microsoft.com/office/drawing/2014/main" id="{90E16A38-5E3E-4F57-8E15-57DC914FE888}"/>
                </a:ext>
              </a:extLst>
            </p:cNvPr>
            <p:cNvSpPr/>
            <p:nvPr/>
          </p:nvSpPr>
          <p:spPr>
            <a:xfrm rot="10800000">
              <a:off x="2365602" y="5188417"/>
              <a:ext cx="3444354" cy="530734"/>
            </a:xfrm>
            <a:prstGeom prst="curvedDown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282C31C-0B79-4A27-9C8A-E77C5ADD2697}"/>
                </a:ext>
              </a:extLst>
            </p:cNvPr>
            <p:cNvSpPr txBox="1"/>
            <p:nvPr/>
          </p:nvSpPr>
          <p:spPr>
            <a:xfrm>
              <a:off x="3111743" y="5659230"/>
              <a:ext cx="2255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+mj-ea"/>
                  <a:ea typeface="+mj-ea"/>
                </a:rPr>
                <a:t>Sample and learn</a:t>
              </a:r>
              <a:endParaRPr lang="ko-KR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FEFB685-165F-4053-87C4-C2FB59A00A67}"/>
              </a:ext>
            </a:extLst>
          </p:cNvPr>
          <p:cNvSpPr txBox="1"/>
          <p:nvPr/>
        </p:nvSpPr>
        <p:spPr>
          <a:xfrm>
            <a:off x="295418" y="1138849"/>
            <a:ext cx="8575730" cy="2774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Properties of DDPG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Replay Buffer</a:t>
            </a:r>
          </a:p>
          <a:p>
            <a:pPr marL="1314450" lvl="2" indent="-4000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이전에 </a:t>
            </a:r>
            <a:r>
              <a:rPr lang="ko-KR" altLang="en-US" sz="1400" spc="-88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경험헀던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transition(s, a, r, s’)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저장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학습할 때 추출해서 사용</a:t>
            </a:r>
            <a:endParaRPr lang="en-US" altLang="ko-KR" sz="14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1314450" lvl="2" indent="-4000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랜덤하게 추출하기 때문에 데이터 간의 상관성을 깨뜨려 </a:t>
            </a:r>
            <a:r>
              <a:rPr lang="ko-KR" altLang="en-US" sz="1400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독립성 보장</a:t>
            </a:r>
            <a:endParaRPr lang="en-US" altLang="ko-KR" sz="1400" b="1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1314450" lvl="2" indent="-4000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저장된 데이터로부터 추출하기 때문에 </a:t>
            </a:r>
            <a:r>
              <a:rPr lang="ko-KR" altLang="en-US" sz="1400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학습 데이터의 분포 변동이 없다</a:t>
            </a:r>
            <a:endParaRPr lang="en-US" altLang="ko-KR" sz="1400" b="1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1314450" lvl="2" indent="-4000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기존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TD-learning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과 달리 데이터를 재활용 가능하기 때문에 </a:t>
            </a:r>
            <a:r>
              <a:rPr lang="ko-KR" altLang="en-US" sz="1400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데이터 효율성 증가</a:t>
            </a:r>
            <a:endParaRPr lang="en-US" altLang="ko-KR" sz="1400" b="1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1314450" lvl="2" indent="-4000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초기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n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번은 학습하지않고 경험만 쌓는다</a:t>
            </a:r>
            <a:endParaRPr lang="en-US" altLang="ko-KR" sz="14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1314450" lvl="2" indent="-4000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88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Deep Deterministic Policy Gradient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EFB685-165F-4053-87C4-C2FB59A00A67}"/>
              </a:ext>
            </a:extLst>
          </p:cNvPr>
          <p:cNvSpPr txBox="1"/>
          <p:nvPr/>
        </p:nvSpPr>
        <p:spPr>
          <a:xfrm>
            <a:off x="295418" y="1138849"/>
            <a:ext cx="8575730" cy="1481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Properties of DDPG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88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OUNoise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(Ornstein-</a:t>
            </a:r>
            <a:r>
              <a:rPr lang="en-US" altLang="ko-KR" sz="1600" spc="-88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Uhlenbeck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Noise)</a:t>
            </a:r>
          </a:p>
          <a:p>
            <a:pPr marL="1314450" lvl="2" indent="-4000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Deterministic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Policy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에서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Exploration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Problem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을 해결</a:t>
            </a:r>
            <a:endParaRPr lang="en-US" altLang="ko-KR" sz="14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1314450" lvl="2" indent="-4000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에이전트의 행동에 노이즈를 섞어 무작위성을 추가한다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7048311-322C-40FF-B9A8-0F8D806066DE}"/>
                  </a:ext>
                </a:extLst>
              </p:cNvPr>
              <p:cNvSpPr txBox="1"/>
              <p:nvPr/>
            </p:nvSpPr>
            <p:spPr>
              <a:xfrm>
                <a:off x="762793" y="2661747"/>
                <a:ext cx="6003821" cy="969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1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1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1900" b="1" i="1">
                          <a:latin typeface="Cambria Math" panose="02040503050406030204" pitchFamily="18" charset="0"/>
                        </a:rPr>
                        <m:t>𝝁</m:t>
                      </m:r>
                      <m:d>
                        <m:dPr>
                          <m:ctrlPr>
                            <a:rPr lang="en-US" altLang="ko-KR" sz="19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9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9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ko-KR" sz="19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  <m:e>
                          <m:sSup>
                            <m:sSupPr>
                              <m:ctrlP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20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ko-KR" altLang="en-US" sz="2000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sup>
                          </m:sSup>
                        </m:e>
                      </m:d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9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9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altLang="ko-KR" sz="19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1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𝒏𝒐𝒊𝒔𝒆</m:t>
                      </m:r>
                      <m:r>
                        <a:rPr lang="en-US" altLang="ko-KR" sz="1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1900" b="1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sz="1900" b="1" i="0" dirty="0">
                  <a:latin typeface="Cambria Math" panose="02040503050406030204" pitchFamily="18" charset="0"/>
                </a:endParaRPr>
              </a:p>
              <a:p>
                <a:pPr/>
                <a:endParaRPr lang="en-US" altLang="ko-KR" sz="1900" b="1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900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altLang="ko-KR" sz="19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19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900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altLang="ko-KR" sz="19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19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9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9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1900" b="1" i="1" smtClean="0">
                          <a:latin typeface="Cambria Math" panose="02040503050406030204" pitchFamily="18" charset="0"/>
                        </a:rPr>
                        <m:t>𝜽</m:t>
                      </m:r>
                      <m:d>
                        <m:dPr>
                          <m:ctrlPr>
                            <a:rPr lang="en-US" altLang="ko-KR" sz="19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9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altLang="ko-KR" sz="19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9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9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ko-KR" sz="19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ko-KR" sz="19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9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ko-KR" sz="1900" b="1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ko-KR" altLang="en-US" sz="1900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altLang="ko-KR" sz="1900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ko-KR" sz="1900" b="1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ko-KR" sz="1900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ko-KR" sz="1900" b="1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ko-KR" sz="1900" b="1" i="1" smtClean="0">
                          <a:latin typeface="Cambria Math" panose="02040503050406030204" pitchFamily="18" charset="0"/>
                        </a:rPr>
                        <m:t>𝑵𝒐𝒓𝒎𝒂𝒍</m:t>
                      </m:r>
                      <m:d>
                        <m:dPr>
                          <m:ctrlPr>
                            <a:rPr lang="en-US" altLang="ko-KR" sz="19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9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ko-KR" sz="19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9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altLang="ko-KR" sz="1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7048311-322C-40FF-B9A8-0F8D80606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93" y="2661747"/>
                <a:ext cx="6003821" cy="969496"/>
              </a:xfrm>
              <a:prstGeom prst="rect">
                <a:avLst/>
              </a:prstGeom>
              <a:blipFill>
                <a:blip r:embed="rId3"/>
                <a:stretch>
                  <a:fillRect b="-31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350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Deep Deterministic Policy Gradient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EFB685-165F-4053-87C4-C2FB59A00A67}"/>
              </a:ext>
            </a:extLst>
          </p:cNvPr>
          <p:cNvSpPr txBox="1"/>
          <p:nvPr/>
        </p:nvSpPr>
        <p:spPr>
          <a:xfrm>
            <a:off x="295418" y="1138849"/>
            <a:ext cx="8575730" cy="829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Properties of DDPG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88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OUNoise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(Ornstein-</a:t>
            </a:r>
            <a:r>
              <a:rPr lang="en-US" altLang="ko-KR" sz="1600" spc="-88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Uhlenbeck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Noise)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7048311-322C-40FF-B9A8-0F8D806066DE}"/>
                  </a:ext>
                </a:extLst>
              </p:cNvPr>
              <p:cNvSpPr txBox="1"/>
              <p:nvPr/>
            </p:nvSpPr>
            <p:spPr>
              <a:xfrm>
                <a:off x="697425" y="2139114"/>
                <a:ext cx="6003821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900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altLang="ko-KR" sz="19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19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900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altLang="ko-KR" sz="19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19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9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9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1900" b="1" i="1" smtClean="0">
                          <a:latin typeface="Cambria Math" panose="02040503050406030204" pitchFamily="18" charset="0"/>
                        </a:rPr>
                        <m:t>𝜽</m:t>
                      </m:r>
                      <m:d>
                        <m:dPr>
                          <m:ctrlPr>
                            <a:rPr lang="en-US" altLang="ko-KR" sz="19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9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altLang="ko-KR" sz="19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9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9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ko-KR" sz="19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ko-KR" sz="19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9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ko-KR" sz="1900" b="1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ko-KR" altLang="en-US" sz="1900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altLang="ko-KR" sz="1900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ko-KR" sz="1900" b="1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ko-KR" sz="1900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ko-KR" sz="1900" b="1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ko-KR" sz="1900" b="1" i="1" smtClean="0">
                          <a:latin typeface="Cambria Math" panose="02040503050406030204" pitchFamily="18" charset="0"/>
                        </a:rPr>
                        <m:t>𝑵𝒐𝒓𝒎𝒂𝒍</m:t>
                      </m:r>
                      <m:d>
                        <m:dPr>
                          <m:ctrlPr>
                            <a:rPr lang="en-US" altLang="ko-KR" sz="19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9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ko-KR" sz="19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9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altLang="ko-KR" sz="1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7048311-322C-40FF-B9A8-0F8D80606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25" y="2139114"/>
                <a:ext cx="6003821" cy="384721"/>
              </a:xfrm>
              <a:prstGeom prst="rect">
                <a:avLst/>
              </a:prstGeom>
              <a:blipFill>
                <a:blip r:embed="rId3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8244FB80-6168-4ABE-B76B-F43D2B6C9840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283" y="2837373"/>
            <a:ext cx="3600000" cy="234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047C771-90A7-4B99-B7B3-0201F00BFEA7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25" y="2837373"/>
            <a:ext cx="3600000" cy="234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ACC810-48AF-4C19-9812-C08015481973}"/>
                  </a:ext>
                </a:extLst>
              </p:cNvPr>
              <p:cNvSpPr txBox="1"/>
              <p:nvPr/>
            </p:nvSpPr>
            <p:spPr>
              <a:xfrm>
                <a:off x="281258" y="5292795"/>
                <a:ext cx="8575730" cy="420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57250" lvl="1" indent="-4000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sz="1600" b="1" i="1">
                        <a:latin typeface="Cambria Math" panose="02040503050406030204" pitchFamily="18" charset="0"/>
                      </a:rPr>
                      <m:t>𝜽</m:t>
                    </m:r>
                    <m:r>
                      <a:rPr lang="ko-KR" altLang="en-US" sz="1600" b="1" i="1" smtClean="0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 </a:t>
                </a:r>
                <a:r>
                  <a:rPr lang="ko-KR" altLang="en-US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증가하면 평균으로 수렴하고</a:t>
                </a:r>
                <a:r>
                  <a:rPr lang="en-US" altLang="ko-KR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ko-KR" altLang="en-US" sz="1600" b="1" i="1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ko-KR" altLang="en-US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가 증가하면 무작위성이 커진다</a:t>
                </a:r>
                <a:r>
                  <a:rPr lang="en-US" altLang="ko-KR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ACC810-48AF-4C19-9812-C08015481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58" y="5292795"/>
                <a:ext cx="8575730" cy="420243"/>
              </a:xfrm>
              <a:prstGeom prst="rect">
                <a:avLst/>
              </a:prstGeom>
              <a:blipFill>
                <a:blip r:embed="rId6"/>
                <a:stretch>
                  <a:fillRect b="-159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920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Deep Deterministic Policy Gradient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EFB685-165F-4053-87C4-C2FB59A00A67}"/>
              </a:ext>
            </a:extLst>
          </p:cNvPr>
          <p:cNvSpPr txBox="1"/>
          <p:nvPr/>
        </p:nvSpPr>
        <p:spPr>
          <a:xfrm>
            <a:off x="295418" y="1138849"/>
            <a:ext cx="857573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Pseudo Code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8273CE-A35A-4A39-B74E-B0447D652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67" y="1593140"/>
            <a:ext cx="6256268" cy="447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83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Deep Deterministic Policy Gradient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EFB685-165F-4053-87C4-C2FB59A00A67}"/>
              </a:ext>
            </a:extLst>
          </p:cNvPr>
          <p:cNvSpPr txBox="1"/>
          <p:nvPr/>
        </p:nvSpPr>
        <p:spPr>
          <a:xfrm>
            <a:off x="295418" y="1138849"/>
            <a:ext cx="8575730" cy="1805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Properties of DDPG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Batch Normalization??</a:t>
            </a:r>
          </a:p>
          <a:p>
            <a:pPr marL="1314450" lvl="2" indent="-4000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각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hidden layer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input distribution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 매번 바뀌는 것을 방지</a:t>
            </a:r>
            <a:endParaRPr lang="en-US" altLang="ko-KR" sz="14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1314450" lvl="2" indent="-4000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spc="-88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헉습을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할 때마다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output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값을 </a:t>
            </a:r>
            <a:r>
              <a:rPr lang="ko-KR" altLang="en-US" sz="1400" spc="-88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정규화하여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weight initialization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에서 비교적 자유로움</a:t>
            </a:r>
            <a:endParaRPr lang="en-US" altLang="ko-KR" sz="14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1314450" lvl="2" indent="-4000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Learning rate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크게 설정해도 괜찮으므로 학습속도 개선</a:t>
            </a:r>
            <a:endParaRPr lang="en-US" altLang="ko-KR" sz="14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3ABFF5-D694-46BC-A407-0D964E16A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807" y="3354426"/>
            <a:ext cx="2452320" cy="893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DE290E4-3A01-4424-9409-C487E8296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92" y="3484575"/>
            <a:ext cx="3436908" cy="230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7D6412-8D3C-44D5-871E-C406CF80C6AB}"/>
              </a:ext>
            </a:extLst>
          </p:cNvPr>
          <p:cNvSpPr txBox="1"/>
          <p:nvPr/>
        </p:nvSpPr>
        <p:spPr>
          <a:xfrm>
            <a:off x="4320209" y="4396909"/>
            <a:ext cx="4660018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altLang="ko-KR" sz="1600" b="1" i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β</a:t>
            </a:r>
            <a:r>
              <a:rPr lang="en-US" altLang="ko-KR" sz="1600" b="1" i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: </a:t>
            </a:r>
            <a:r>
              <a:rPr lang="ko-KR" altLang="en-US" sz="1600" b="1" i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 </a:t>
            </a:r>
            <a:r>
              <a:rPr lang="ko-KR" altLang="en-US" sz="1400" spc="-88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정규화할때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 사라지는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b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의 역할</a:t>
            </a:r>
            <a:endParaRPr lang="en-US" altLang="ko-KR" sz="14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itchFamily="34" charset="0"/>
            </a:endParaRP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altLang="ko-KR" sz="1600" i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𝜸</a:t>
            </a:r>
            <a:r>
              <a:rPr lang="en-US" altLang="ko-KR" sz="1600" b="1" i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: </a:t>
            </a:r>
            <a:r>
              <a:rPr lang="ko-KR" altLang="en-US" sz="1600" i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scaling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factor</a:t>
            </a:r>
          </a:p>
        </p:txBody>
      </p:sp>
    </p:spTree>
    <p:extLst>
      <p:ext uri="{BB962C8B-B14F-4D97-AF65-F5344CB8AC3E}">
        <p14:creationId xmlns:p14="http://schemas.microsoft.com/office/powerpoint/2010/main" val="331331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914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204287"/>
                </a:solidFill>
                <a:latin typeface="+mn-ea"/>
              </a:rPr>
              <a:t>목차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1256" y="728318"/>
            <a:ext cx="7938343" cy="440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4000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Introduction</a:t>
            </a:r>
          </a:p>
          <a:p>
            <a:pPr marL="285750" indent="-4000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Background</a:t>
            </a:r>
            <a:endParaRPr lang="en-US" altLang="ko-KR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85750" indent="-4000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Deep Deterministic Policy Gradient</a:t>
            </a:r>
          </a:p>
          <a:p>
            <a:pPr marL="285750" indent="-4000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Experiment(Pendulum-v0)</a:t>
            </a:r>
          </a:p>
          <a:p>
            <a:pPr marL="285750" indent="-4000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Conclusion</a:t>
            </a:r>
          </a:p>
          <a:p>
            <a:pPr>
              <a:lnSpc>
                <a:spcPct val="200000"/>
              </a:lnSpc>
            </a:pPr>
            <a:endParaRPr lang="en-US" altLang="ko-KR" sz="24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25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Experiment(Pendulum-v0)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EFB685-165F-4053-87C4-C2FB59A00A67}"/>
              </a:ext>
            </a:extLst>
          </p:cNvPr>
          <p:cNvSpPr txBox="1"/>
          <p:nvPr/>
        </p:nvSpPr>
        <p:spPr>
          <a:xfrm>
            <a:off x="295418" y="1138849"/>
            <a:ext cx="8575730" cy="1158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Result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Episode Reward Graph for 200 episodes</a:t>
            </a:r>
          </a:p>
          <a:p>
            <a:pPr marL="1314450" lvl="2" indent="-4000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E2F88FC-872E-48A0-B567-F68867CEF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2464904"/>
            <a:ext cx="3848100" cy="3108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endulum">
            <a:hlinkClick r:id="" action="ppaction://media"/>
            <a:extLst>
              <a:ext uri="{FF2B5EF4-FFF2-40B4-BE49-F238E27FC236}">
                <a16:creationId xmlns:a16="http://schemas.microsoft.com/office/drawing/2014/main" id="{89F77704-8134-4410-995C-AE918DE3BE0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338373" y="2464904"/>
            <a:ext cx="3081727" cy="315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20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62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Conclusion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10A5EB-25D1-4298-941E-9DF409405D81}"/>
              </a:ext>
            </a:extLst>
          </p:cNvPr>
          <p:cNvSpPr txBox="1"/>
          <p:nvPr/>
        </p:nvSpPr>
        <p:spPr>
          <a:xfrm>
            <a:off x="288789" y="1410523"/>
            <a:ext cx="8575730" cy="1435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Value Estimation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일반적인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Q-learning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은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Overestimate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취약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(Hasselt, 2010)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DDPG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는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simple task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경우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bias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없이 정확히 가치함수를 추정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Hard task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경우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Q-learning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기반 상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overestimate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가 일어나지만 그래도 뛰어난 효과를 보임</a:t>
            </a:r>
            <a:endParaRPr lang="en-US" altLang="ko-KR" sz="14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4A1013-3939-47B3-9953-980D77948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534" y="2923946"/>
            <a:ext cx="5402318" cy="21756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12B426-660E-486E-B444-570F0B3FD956}"/>
              </a:ext>
            </a:extLst>
          </p:cNvPr>
          <p:cNvSpPr txBox="1"/>
          <p:nvPr/>
        </p:nvSpPr>
        <p:spPr>
          <a:xfrm>
            <a:off x="1643270" y="5208104"/>
            <a:ext cx="487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Return</a:t>
            </a:r>
            <a:r>
              <a:rPr lang="ko-KR" altLang="en-US" sz="1600" b="1" dirty="0"/>
              <a:t>과 </a:t>
            </a:r>
            <a:r>
              <a:rPr lang="en-US" altLang="ko-KR" sz="1600" b="1" dirty="0"/>
              <a:t>Q estimate</a:t>
            </a:r>
            <a:r>
              <a:rPr lang="ko-KR" altLang="en-US" sz="1600" b="1" dirty="0"/>
              <a:t>의 </a:t>
            </a:r>
            <a:r>
              <a:rPr lang="en-US" altLang="ko-KR" sz="1600" b="1" dirty="0"/>
              <a:t>Density Plot</a:t>
            </a:r>
          </a:p>
          <a:p>
            <a:r>
              <a:rPr lang="en-US" altLang="ko-KR" sz="1400" dirty="0"/>
              <a:t>Cartpole </a:t>
            </a:r>
            <a:r>
              <a:rPr lang="ko-KR" altLang="en-US" sz="1400" dirty="0"/>
              <a:t>같은 </a:t>
            </a:r>
            <a:r>
              <a:rPr lang="en-US" altLang="ko-KR" sz="1400" dirty="0"/>
              <a:t>simple task</a:t>
            </a:r>
            <a:r>
              <a:rPr lang="ko-KR" altLang="en-US" sz="1400" dirty="0"/>
              <a:t>는 정확히 가치함수를 추정하나</a:t>
            </a:r>
            <a:r>
              <a:rPr lang="en-US" altLang="ko-KR" sz="1400" dirty="0"/>
              <a:t>, Cheetah</a:t>
            </a:r>
            <a:r>
              <a:rPr lang="ko-KR" altLang="en-US" sz="1400" dirty="0"/>
              <a:t>에서는 </a:t>
            </a:r>
            <a:r>
              <a:rPr lang="en-US" altLang="ko-KR" sz="1400" dirty="0"/>
              <a:t>Overestimate</a:t>
            </a:r>
            <a:r>
              <a:rPr lang="ko-KR" altLang="en-US" sz="1400" dirty="0"/>
              <a:t>가 일어나는 것을 알 수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587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Conclusion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EFB685-165F-4053-87C4-C2FB59A00A67}"/>
              </a:ext>
            </a:extLst>
          </p:cNvPr>
          <p:cNvSpPr txBox="1"/>
          <p:nvPr/>
        </p:nvSpPr>
        <p:spPr>
          <a:xfrm>
            <a:off x="295418" y="3245950"/>
            <a:ext cx="8575730" cy="78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한계점</a:t>
            </a:r>
            <a:endParaRPr lang="en-US" altLang="ko-KR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Robust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하지만 대부분의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model free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방법처럼 학습에 오랜 시간이 걸림</a:t>
            </a:r>
            <a:endParaRPr lang="en-US" altLang="ko-KR" sz="14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D41627-E613-46D5-AC66-C68C05B09192}"/>
              </a:ext>
            </a:extLst>
          </p:cNvPr>
          <p:cNvSpPr txBox="1"/>
          <p:nvPr/>
        </p:nvSpPr>
        <p:spPr>
          <a:xfrm>
            <a:off x="295418" y="1231614"/>
            <a:ext cx="8575730" cy="1758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고차원 행동공간의 적용에 용이</a:t>
            </a:r>
            <a:endParaRPr lang="en-US" altLang="ko-KR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DQN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high dimension state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적용이 용이하지만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continuous action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쓰기는 부적합</a:t>
            </a:r>
            <a:endParaRPr lang="en-US" altLang="ko-KR" sz="14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DDPG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는 행동을 확정적으로 함으로써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action space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dimension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linear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하게 탐색할 수 있다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Env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에 대한 특별한 조작 없이도 안정적인 학습을 보여줌</a:t>
            </a:r>
            <a:endParaRPr lang="en-US" altLang="ko-KR" sz="14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확정적 정책을 취하면서도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e-greedy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와 같은 맥락인 </a:t>
            </a:r>
            <a:r>
              <a:rPr lang="en-US" altLang="ko-KR" sz="1400" spc="-88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OUNoise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로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Exploration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을 보증한다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927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Introduction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A2B44C-E3D3-4814-B587-9EC5E53356D5}"/>
              </a:ext>
            </a:extLst>
          </p:cNvPr>
          <p:cNvSpPr txBox="1"/>
          <p:nvPr/>
        </p:nvSpPr>
        <p:spPr>
          <a:xfrm>
            <a:off x="284135" y="1157748"/>
            <a:ext cx="857573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Too many action?!</a:t>
            </a:r>
          </a:p>
        </p:txBody>
      </p:sp>
      <p:pic>
        <p:nvPicPr>
          <p:cNvPr id="1026" name="Picture 2" descr="Controlling robotic arm with deep reinforcement learning">
            <a:extLst>
              <a:ext uri="{FF2B5EF4-FFF2-40B4-BE49-F238E27FC236}">
                <a16:creationId xmlns:a16="http://schemas.microsoft.com/office/drawing/2014/main" id="{1A32D49D-6076-4F72-B029-56C401DEA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18" y="2173857"/>
            <a:ext cx="4209691" cy="3652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말풍선: 타원형 3">
            <a:extLst>
              <a:ext uri="{FF2B5EF4-FFF2-40B4-BE49-F238E27FC236}">
                <a16:creationId xmlns:a16="http://schemas.microsoft.com/office/drawing/2014/main" id="{087E430E-264B-47C4-BA5D-562E66104D56}"/>
              </a:ext>
            </a:extLst>
          </p:cNvPr>
          <p:cNvSpPr/>
          <p:nvPr/>
        </p:nvSpPr>
        <p:spPr>
          <a:xfrm>
            <a:off x="5451895" y="2053087"/>
            <a:ext cx="3243532" cy="1639019"/>
          </a:xfrm>
          <a:prstGeom prst="wedgeEllipseCallout">
            <a:avLst>
              <a:gd name="adj1" fmla="val -52856"/>
              <a:gd name="adj2" fmla="val 54079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Too</a:t>
            </a:r>
            <a:r>
              <a:rPr lang="ko-KR" altLang="en-US" dirty="0"/>
              <a:t> </a:t>
            </a:r>
            <a:r>
              <a:rPr lang="en-US" altLang="ko-KR" dirty="0"/>
              <a:t>many</a:t>
            </a:r>
            <a:r>
              <a:rPr lang="ko-KR" altLang="en-US" dirty="0"/>
              <a:t> </a:t>
            </a:r>
            <a:r>
              <a:rPr lang="en-US" altLang="ko-KR" dirty="0"/>
              <a:t>State,</a:t>
            </a:r>
          </a:p>
          <a:p>
            <a:pPr algn="ctr"/>
            <a:r>
              <a:rPr lang="en-US" altLang="ko-KR" dirty="0"/>
              <a:t>Too many Action!!</a:t>
            </a:r>
          </a:p>
        </p:txBody>
      </p:sp>
    </p:spTree>
    <p:extLst>
      <p:ext uri="{BB962C8B-B14F-4D97-AF65-F5344CB8AC3E}">
        <p14:creationId xmlns:p14="http://schemas.microsoft.com/office/powerpoint/2010/main" val="206575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Introduction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A2B44C-E3D3-4814-B587-9EC5E53356D5}"/>
              </a:ext>
            </a:extLst>
          </p:cNvPr>
          <p:cNvSpPr txBox="1"/>
          <p:nvPr/>
        </p:nvSpPr>
        <p:spPr>
          <a:xfrm>
            <a:off x="284135" y="1157748"/>
            <a:ext cx="8575730" cy="1937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Deterministic</a:t>
            </a:r>
            <a:r>
              <a:rPr lang="ko-KR" altLang="en-US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Policy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State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따른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Action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 확률적이 아닌 </a:t>
            </a:r>
            <a:r>
              <a:rPr lang="ko-KR" altLang="en-US" sz="1600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확정적 정책</a:t>
            </a:r>
            <a:endParaRPr lang="en-US" altLang="ko-KR" sz="1600" b="1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Stochastic Policy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는 세밀하고 연속적인 동작을 학습하기엔 부족함 </a:t>
            </a: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구조가</a:t>
            </a:r>
            <a:r>
              <a:rPr lang="ko-KR" altLang="en-US" sz="1600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600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Model free</a:t>
            </a:r>
            <a:r>
              <a:rPr lang="ko-KR" altLang="en-US" sz="1600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600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method</a:t>
            </a:r>
            <a:r>
              <a:rPr lang="ko-KR" altLang="en-US" sz="1600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이며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Action-Value function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gradient 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방향으로 개선</a:t>
            </a: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Exploration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을 위해 </a:t>
            </a:r>
            <a:r>
              <a:rPr lang="en-US" altLang="ko-KR" sz="1600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Off-Policy Learning Algorithm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이용</a:t>
            </a: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946E23-EEEC-427C-93F2-B43C491E8E0C}"/>
                  </a:ext>
                </a:extLst>
              </p:cNvPr>
              <p:cNvSpPr txBox="1"/>
              <p:nvPr/>
            </p:nvSpPr>
            <p:spPr>
              <a:xfrm>
                <a:off x="1185795" y="3757306"/>
                <a:ext cx="6772410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i="1" smtClean="0">
                          <a:latin typeface="Cambria Math" panose="02040503050406030204" pitchFamily="18" charset="0"/>
                        </a:rPr>
                        <m:t>𝑆𝑡𝑜𝑐h𝑎𝑠𝑡𝑖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𝐷𝑒𝑡𝑒𝑟𝑚𝑖𝑛𝑖𝑠𝑡𝑖𝑐</m:t>
                      </m:r>
                    </m:oMath>
                  </m:oMathPara>
                </a14:m>
                <a:endParaRPr lang="en-US" altLang="ko-KR" sz="3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6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ko-KR" altLang="en-US" sz="3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                          </m:t>
                      </m:r>
                      <m:sSub>
                        <m:sSub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6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ko-KR" altLang="en-US" sz="3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altLang="ko-KR" sz="3600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946E23-EEEC-427C-93F2-B43C491E8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795" y="3757306"/>
                <a:ext cx="6772410" cy="1107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87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Introduction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A2B44C-E3D3-4814-B587-9EC5E53356D5}"/>
              </a:ext>
            </a:extLst>
          </p:cNvPr>
          <p:cNvSpPr txBox="1"/>
          <p:nvPr/>
        </p:nvSpPr>
        <p:spPr>
          <a:xfrm>
            <a:off x="284135" y="1157748"/>
            <a:ext cx="8575730" cy="1198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Advantage of DPG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State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따른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Action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 정해져 있으므로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Action-Value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구할 때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State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만 고려하면 된다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Action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space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dimension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따라 업데이트 계산 비용이 선형적으로만 증가한다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946E23-EEEC-427C-93F2-B43C491E8E0C}"/>
                  </a:ext>
                </a:extLst>
              </p:cNvPr>
              <p:cNvSpPr txBox="1"/>
              <p:nvPr/>
            </p:nvSpPr>
            <p:spPr>
              <a:xfrm>
                <a:off x="604680" y="2681557"/>
                <a:ext cx="677241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ko-KR" alt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800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946E23-EEEC-427C-93F2-B43C491E8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80" y="2681557"/>
                <a:ext cx="677241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942961D-9D15-4650-9412-EA00AA3449FB}"/>
              </a:ext>
            </a:extLst>
          </p:cNvPr>
          <p:cNvSpPr txBox="1"/>
          <p:nvPr/>
        </p:nvSpPr>
        <p:spPr>
          <a:xfrm>
            <a:off x="281258" y="3397730"/>
            <a:ext cx="857573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Stochastic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action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대해 매 스텝마다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max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값을 찾기보단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gradient 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방향으로 업데이트</a:t>
            </a: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0C77463-B521-4690-B2FB-E59380C3AFE3}"/>
                  </a:ext>
                </a:extLst>
              </p:cNvPr>
              <p:cNvSpPr txBox="1"/>
              <p:nvPr/>
            </p:nvSpPr>
            <p:spPr>
              <a:xfrm>
                <a:off x="1274667" y="4007145"/>
                <a:ext cx="7731314" cy="17448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d>
                      <m:d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sSup>
                          <m:sSup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8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p>
                    </m:sSup>
                    <m:d>
                      <m:d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ko-KR" sz="2800" b="0" i="1" dirty="0">
                    <a:latin typeface="Cambria Math" panose="02040503050406030204" pitchFamily="18" charset="0"/>
                  </a:rPr>
                  <a:t>  				</a:t>
                </a:r>
                <a:r>
                  <a:rPr lang="en-US" altLang="ko-KR" sz="2800" b="1" dirty="0">
                    <a:solidFill>
                      <a:srgbClr val="FF0000"/>
                    </a:solidFill>
                    <a:latin typeface="+mj-ea"/>
                    <a:ea typeface="+mj-ea"/>
                  </a:rPr>
                  <a:t>(x)</a:t>
                </a:r>
                <a:endParaRPr lang="en-US" altLang="ko-KR" sz="2800" b="1" i="1" dirty="0">
                  <a:solidFill>
                    <a:srgbClr val="FF0000"/>
                  </a:solidFill>
                  <a:latin typeface="+mj-ea"/>
                  <a:ea typeface="+mj-ea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sSup>
                          <m:sSup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8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8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p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sup>
                        </m:sSup>
                      </m:sub>
                    </m:sSub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ko-KR" alt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sSup>
                      <m:sSup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sSup>
                          <m:sSup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8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p>
                    </m:sSup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ko-KR" alt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altLang="ko-KR" sz="2800" b="0" dirty="0"/>
                  <a:t> 	</a:t>
                </a:r>
                <a:r>
                  <a:rPr lang="en-US" altLang="ko-KR" sz="2800" b="1" dirty="0">
                    <a:solidFill>
                      <a:srgbClr val="FF0000"/>
                    </a:solidFill>
                    <a:latin typeface="+mj-ea"/>
                  </a:rPr>
                  <a:t>(o)</a:t>
                </a:r>
                <a:r>
                  <a:rPr lang="en-US" altLang="ko-KR" sz="2800" b="0" dirty="0"/>
                  <a:t> </a:t>
                </a:r>
              </a:p>
              <a:p>
                <a:endParaRPr lang="en-US" altLang="ko-KR" sz="36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0C77463-B521-4690-B2FB-E59380C3A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667" y="4007145"/>
                <a:ext cx="7731314" cy="1744837"/>
              </a:xfrm>
              <a:prstGeom prst="rect">
                <a:avLst/>
              </a:prstGeom>
              <a:blipFill>
                <a:blip r:embed="rId4"/>
                <a:stretch>
                  <a:fillRect t="-17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85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Background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A2B44C-E3D3-4814-B587-9EC5E53356D5}"/>
              </a:ext>
            </a:extLst>
          </p:cNvPr>
          <p:cNvSpPr txBox="1"/>
          <p:nvPr/>
        </p:nvSpPr>
        <p:spPr>
          <a:xfrm>
            <a:off x="284135" y="1157748"/>
            <a:ext cx="8575730" cy="829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Objective function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강화학습의 목적은 초기 상태의 가치함수의 </a:t>
            </a:r>
            <a:r>
              <a:rPr lang="ko-KR" altLang="en-US" sz="1600" spc="-88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기댓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값을 최대화 시키는 것 </a:t>
            </a: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946E23-EEEC-427C-93F2-B43C491E8E0C}"/>
                  </a:ext>
                </a:extLst>
              </p:cNvPr>
              <p:cNvSpPr txBox="1"/>
              <p:nvPr/>
            </p:nvSpPr>
            <p:spPr>
              <a:xfrm>
                <a:off x="448574" y="2182661"/>
                <a:ext cx="8408414" cy="7575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ko-KR" alt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ko-KR" altLang="en-US" sz="240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nary>
                            <m:naryPr>
                              <m:supHide m:val="on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ko-K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40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ko-KR" altLang="en-US" sz="240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ko-KR" altLang="en-US" sz="240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𝑑𝑎𝑑𝑠</m:t>
                              </m:r>
                            </m:e>
                          </m:nary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altLang="ko-KR" sz="2400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946E23-EEEC-427C-93F2-B43C491E8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74" y="2182661"/>
                <a:ext cx="8408414" cy="7575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942961D-9D15-4650-9412-EA00AA3449FB}"/>
              </a:ext>
            </a:extLst>
          </p:cNvPr>
          <p:cNvSpPr txBox="1"/>
          <p:nvPr/>
        </p:nvSpPr>
        <p:spPr>
          <a:xfrm>
            <a:off x="281258" y="3397730"/>
            <a:ext cx="857573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목적함수의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gradient(Policy Gradient Theorem)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8FEB5B-48C8-4C49-8728-9C572A9A8989}"/>
                  </a:ext>
                </a:extLst>
              </p:cNvPr>
              <p:cNvSpPr txBox="1"/>
              <p:nvPr/>
            </p:nvSpPr>
            <p:spPr>
              <a:xfrm>
                <a:off x="1224951" y="3959697"/>
                <a:ext cx="6394764" cy="2109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ko-KR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eqArr>
                            <m:eqArr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nary>
                                <m:naryPr>
                                  <m:supHide m:val="on"/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ko-K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∇</m:t>
                                      </m:r>
                                    </m:e>
                                    <m:sub>
                                      <m:r>
                                        <a:rPr lang="ko-KR" altLang="en-US" sz="240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24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ko-KR" altLang="en-US" sz="24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sSup>
                                    <m:sSup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p>
                                      <m:r>
                                        <a:rPr lang="ko-KR" altLang="en-US" sz="24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𝑑𝑎𝑑𝑠</m:t>
                                  </m:r>
                                </m:e>
                              </m:nary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nary>
                    </m:oMath>
                  </m:oMathPara>
                </a14:m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eqArr>
                            <m:eqArr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nary>
                                <m:naryPr>
                                  <m:supHide m:val="on"/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24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ko-KR" altLang="en-US" sz="24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sSub>
                                    <m:sSub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∇</m:t>
                                      </m:r>
                                    </m:e>
                                    <m:sub>
                                      <m:r>
                                        <a:rPr lang="ko-KR" altLang="en-US" sz="24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  <m:sSub>
                                    <m:sSub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24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ko-KR" altLang="en-US" sz="24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sSup>
                                    <m:sSup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p>
                                      <m:r>
                                        <a:rPr lang="ko-KR" altLang="en-US" sz="24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𝑑𝑎𝑑𝑠</m:t>
                                  </m:r>
                                </m:e>
                              </m:nary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nary>
                    </m:oMath>
                  </m:oMathPara>
                </a14:m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  <m:sSup>
                            <m:sSupPr>
                              <m:ctrlP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𝝆</m:t>
                              </m:r>
                            </m:e>
                            <m:sup>
                              <m:r>
                                <a:rPr lang="ko-KR" alt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sup>
                          </m:sSup>
                          <m:r>
                            <a:rPr lang="en-US" altLang="ko-K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ko-K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ko-KR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e>
                            <m:sub>
                              <m:r>
                                <a:rPr lang="ko-KR" alt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sub>
                          </m:sSub>
                        </m:sub>
                      </m:sSub>
                      <m:r>
                        <a:rPr lang="en-US" altLang="ko-K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𝜵</m:t>
                          </m:r>
                        </m:e>
                        <m:sub>
                          <m:r>
                            <a:rPr lang="ko-KR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r>
                        <a:rPr lang="en-US" altLang="ko-K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𝒍𝒐𝒈</m:t>
                      </m:r>
                      <m:sSub>
                        <m:sSubPr>
                          <m:ctrlP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ko-KR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r>
                        <a:rPr lang="en-US" altLang="ko-K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ko-K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ko-K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p>
                          <m:r>
                            <a:rPr lang="ko-KR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p>
                      </m:sSup>
                      <m:d>
                        <m:dPr>
                          <m:ctrlP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altLang="ko-K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8FEB5B-48C8-4C49-8728-9C572A9A8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951" y="3959697"/>
                <a:ext cx="6394764" cy="2109295"/>
              </a:xfrm>
              <a:prstGeom prst="rect">
                <a:avLst/>
              </a:prstGeom>
              <a:blipFill>
                <a:blip r:embed="rId4"/>
                <a:stretch>
                  <a:fillRect b="-40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287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Background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A2B44C-E3D3-4814-B587-9EC5E53356D5}"/>
              </a:ext>
            </a:extLst>
          </p:cNvPr>
          <p:cNvSpPr txBox="1"/>
          <p:nvPr/>
        </p:nvSpPr>
        <p:spPr>
          <a:xfrm>
            <a:off x="284135" y="1157748"/>
            <a:ext cx="8575730" cy="1937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Actor-Critic Method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Actor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에서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state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받고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action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을 취함</a:t>
            </a: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Critic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에서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TD target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을 계산하고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loss function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을 구한다</a:t>
            </a: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Critic 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파라미터를 업데이트한다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Critic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 제안한 가치함수 방향으로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Actor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업데이트한다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3C709AC1-AAC3-4E01-BBEB-C3C41944EBC4}"/>
                  </a:ext>
                </a:extLst>
              </p:cNvPr>
              <p:cNvSpPr/>
              <p:nvPr/>
            </p:nvSpPr>
            <p:spPr>
              <a:xfrm>
                <a:off x="6344335" y="3948263"/>
                <a:ext cx="22163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p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p>
                      </m:sSup>
                      <m:d>
                        <m:dPr>
                          <m:ctrlP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sSup>
                        <m:sSup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𝑸</m:t>
                          </m:r>
                        </m:e>
                        <m:sup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sup>
                      </m:sSup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3C709AC1-AAC3-4E01-BBEB-C3C41944EB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335" y="3948263"/>
                <a:ext cx="2216376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9E5DC25-A6C4-4E18-9F15-4CD47F40924F}"/>
                  </a:ext>
                </a:extLst>
              </p:cNvPr>
              <p:cNvSpPr txBox="1"/>
              <p:nvPr/>
            </p:nvSpPr>
            <p:spPr>
              <a:xfrm>
                <a:off x="284135" y="4147550"/>
                <a:ext cx="6066827" cy="830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00050" indent="-4000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Point</a:t>
                </a:r>
              </a:p>
              <a:p>
                <a:pPr marL="857250" lvl="1" indent="-4000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r>
                          <a:rPr lang="ko-KR" alt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sup>
                    </m:sSup>
                  </m:oMath>
                </a14:m>
                <a:r>
                  <a:rPr lang="ko-KR" altLang="en-US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 대신</a:t>
                </a:r>
                <a:r>
                  <a:rPr lang="en-US" altLang="ko-KR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,TD learning evaluation</a:t>
                </a:r>
                <a:r>
                  <a:rPr lang="ko-KR" altLang="en-US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으로</a:t>
                </a:r>
                <a14:m>
                  <m:oMath xmlns:m="http://schemas.openxmlformats.org/officeDocument/2006/math">
                    <m:r>
                      <a:rPr lang="en-US" altLang="ko-KR" sz="1600" b="1" i="1" spc="-88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r>
                          <a:rPr lang="en-US" altLang="ko-KR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sup>
                    </m:sSup>
                    <m:r>
                      <a:rPr lang="en-US" altLang="ko-KR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를 구한다</a:t>
                </a:r>
                <a:r>
                  <a:rPr lang="en-US" altLang="ko-KR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9E5DC25-A6C4-4E18-9F15-4CD47F409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35" y="4147550"/>
                <a:ext cx="6066827" cy="830227"/>
              </a:xfrm>
              <a:prstGeom prst="rect">
                <a:avLst/>
              </a:prstGeom>
              <a:blipFill>
                <a:blip r:embed="rId4"/>
                <a:stretch>
                  <a:fillRect b="-72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197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Background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A2B44C-E3D3-4814-B587-9EC5E53356D5}"/>
              </a:ext>
            </a:extLst>
          </p:cNvPr>
          <p:cNvSpPr txBox="1"/>
          <p:nvPr/>
        </p:nvSpPr>
        <p:spPr>
          <a:xfrm>
            <a:off x="281258" y="1154553"/>
            <a:ext cx="8575730" cy="829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Deterministic Policy Gradient Theorem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State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따른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Action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 확정적이기 때문에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action space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대해 적분할 필요가 없다</a:t>
            </a: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8FEB5B-48C8-4C49-8728-9C572A9A8989}"/>
                  </a:ext>
                </a:extLst>
              </p:cNvPr>
              <p:cNvSpPr txBox="1"/>
              <p:nvPr/>
            </p:nvSpPr>
            <p:spPr>
              <a:xfrm>
                <a:off x="1373364" y="3270582"/>
                <a:ext cx="5893601" cy="10101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nary>
                        <m:naryPr>
                          <m:supHide m:val="on"/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ko-KR" altLang="en-US" sz="160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ko-KR" alt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ko-KR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  <m:sSup>
                            <m:sSupPr>
                              <m:ctrlPr>
                                <a:rPr lang="en-US" altLang="ko-KR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𝝆</m:t>
                              </m:r>
                            </m:e>
                            <m:sup>
                              <m:r>
                                <a:rPr lang="ko-KR" altLang="en-US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sup>
                          </m:sSup>
                        </m:sub>
                      </m:sSub>
                      <m:r>
                        <a:rPr lang="en-US" altLang="ko-KR" sz="1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ko-KR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𝜵</m:t>
                          </m:r>
                        </m:e>
                        <m:sub>
                          <m:r>
                            <a:rPr lang="ko-KR" alt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ko-KR" alt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r>
                        <a:rPr lang="en-US" altLang="ko-KR" sz="1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ko-KR" sz="1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ko-KR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𝜵</m:t>
                          </m:r>
                        </m:e>
                        <m:sub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sSup>
                        <m:sSupPr>
                          <m:ctrlPr>
                            <a:rPr lang="en-US" altLang="ko-KR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p>
                          <m:r>
                            <a:rPr lang="ko-KR" alt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sup>
                      </m:sSup>
                      <m:d>
                        <m:dPr>
                          <m:ctrlPr>
                            <a:rPr lang="en-US" altLang="ko-KR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altLang="ko-KR" sz="1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8FEB5B-48C8-4C49-8728-9C572A9A8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364" y="3270582"/>
                <a:ext cx="5893601" cy="10101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361C83B3-5AB5-4FC9-9860-ACF478FF5A31}"/>
                  </a:ext>
                </a:extLst>
              </p:cNvPr>
              <p:cNvSpPr/>
              <p:nvPr/>
            </p:nvSpPr>
            <p:spPr>
              <a:xfrm>
                <a:off x="1080052" y="1993333"/>
                <a:ext cx="6261652" cy="9625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𝜵</m:t>
                          </m:r>
                        </m:e>
                        <m:sub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r>
                        <a:rPr lang="en-US" altLang="ko-K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d>
                        <m:dPr>
                          <m:ctrlP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e>
                            <m:sub>
                              <m:r>
                                <a:rPr lang="ko-KR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sub>
                          </m:sSub>
                        </m:e>
                      </m:d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  <m:sSup>
                            <m:sSupPr>
                              <m:ctrlP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𝝆</m:t>
                              </m:r>
                            </m:e>
                            <m:sup>
                              <m:r>
                                <a:rPr lang="ko-KR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sup>
                          </m:sSup>
                        </m:sub>
                      </m:sSub>
                      <m:r>
                        <a:rPr lang="en-US" altLang="ko-K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𝜵</m:t>
                          </m:r>
                        </m:e>
                        <m:sub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sSub>
                        <m:sSubPr>
                          <m:ctrlP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r>
                        <a:rPr lang="en-US" altLang="ko-K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ko-K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𝜵</m:t>
                          </m:r>
                        </m:e>
                        <m:sub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sSup>
                        <m:sSupPr>
                          <m:ctrlP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p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sup>
                      </m:sSup>
                      <m:d>
                        <m:dPr>
                          <m:ctrlP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altLang="ko-K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361C83B3-5AB5-4FC9-9860-ACF478FF5A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052" y="1993333"/>
                <a:ext cx="6261652" cy="962508"/>
              </a:xfrm>
              <a:prstGeom prst="rect">
                <a:avLst/>
              </a:prstGeom>
              <a:blipFill>
                <a:blip r:embed="rId4"/>
                <a:stretch>
                  <a:fillRect b="-31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4D8740D-551E-40CB-9D4B-5C8F9DA9AE35}"/>
              </a:ext>
            </a:extLst>
          </p:cNvPr>
          <p:cNvSpPr txBox="1"/>
          <p:nvPr/>
        </p:nvSpPr>
        <p:spPr>
          <a:xfrm>
            <a:off x="281258" y="2854389"/>
            <a:ext cx="857573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Proof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6FF858-C3AE-43F9-B01A-A859254F6F38}"/>
              </a:ext>
            </a:extLst>
          </p:cNvPr>
          <p:cNvSpPr txBox="1"/>
          <p:nvPr/>
        </p:nvSpPr>
        <p:spPr>
          <a:xfrm>
            <a:off x="281258" y="4427843"/>
            <a:ext cx="8575730" cy="1568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Off-policy DPG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전형적인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Stochastic Off-Policy Actor-Critic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은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importance sampling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 필요</a:t>
            </a: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DPG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는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action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대한 적분이 필요 없으므로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actor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에서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importance </a:t>
            </a:r>
            <a:r>
              <a:rPr lang="ko-KR" altLang="en-US" sz="1600" spc="-88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필요없음</a:t>
            </a: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Critic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에서는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Q-learning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을 쓰기에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importance sampling </a:t>
            </a:r>
            <a:r>
              <a:rPr lang="ko-KR" altLang="en-US" sz="1600" spc="-88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필요없음</a:t>
            </a: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16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Background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A2B44C-E3D3-4814-B587-9EC5E53356D5}"/>
              </a:ext>
            </a:extLst>
          </p:cNvPr>
          <p:cNvSpPr txBox="1"/>
          <p:nvPr/>
        </p:nvSpPr>
        <p:spPr>
          <a:xfrm>
            <a:off x="281258" y="1154553"/>
            <a:ext cx="8575730" cy="1198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Importance Sampling??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pc="-88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기댓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값을 계산하고 싶은 확률 분포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에서 샘플을 생성하기 어려울 때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 보다 쉬운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q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에서 샘플을 생성하는 방법</a:t>
            </a: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5ED16E4-8E47-4C82-B216-22011D7B2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52" y="2488507"/>
            <a:ext cx="7972735" cy="77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CFEFEB-C355-4CF9-BE72-F006ADCD61BF}"/>
              </a:ext>
            </a:extLst>
          </p:cNvPr>
          <p:cNvSpPr txBox="1"/>
          <p:nvPr/>
        </p:nvSpPr>
        <p:spPr>
          <a:xfrm>
            <a:off x="281258" y="3397730"/>
            <a:ext cx="8575730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일반적인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Off Policy algorithm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경우 두 신경망의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parameter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가 다르기 때문에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distribution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 다름</a:t>
            </a: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가치함수의 </a:t>
            </a:r>
            <a:r>
              <a:rPr lang="ko-KR" altLang="en-US" sz="1600" spc="-88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기댓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값을 찾기 위해선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policy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관해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importance sampling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 필요하다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204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1362</TotalTime>
  <Words>1095</Words>
  <Application>Microsoft Office PowerPoint</Application>
  <PresentationFormat>화면 슬라이드 쇼(4:3)</PresentationFormat>
  <Paragraphs>188</Paragraphs>
  <Slides>22</Slides>
  <Notes>22</Notes>
  <HiddenSlides>0</HiddenSlides>
  <MMClips>1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맑은 고딕</vt:lpstr>
      <vt:lpstr>Arial</vt:lpstr>
      <vt:lpstr>Calibri</vt:lpstr>
      <vt:lpstr>Calibri Light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</dc:creator>
  <cp:lastModifiedBy>K</cp:lastModifiedBy>
  <cp:revision>51</cp:revision>
  <dcterms:created xsi:type="dcterms:W3CDTF">2020-04-01T04:16:52Z</dcterms:created>
  <dcterms:modified xsi:type="dcterms:W3CDTF">2020-04-15T12:54:07Z</dcterms:modified>
</cp:coreProperties>
</file>