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2"/>
  </p:notesMasterIdLst>
  <p:sldIdLst>
    <p:sldId id="259" r:id="rId5"/>
    <p:sldId id="260" r:id="rId6"/>
    <p:sldId id="475" r:id="rId7"/>
    <p:sldId id="493" r:id="rId8"/>
    <p:sldId id="499" r:id="rId9"/>
    <p:sldId id="494" r:id="rId10"/>
    <p:sldId id="502" r:id="rId11"/>
    <p:sldId id="501" r:id="rId12"/>
    <p:sldId id="503" r:id="rId13"/>
    <p:sldId id="495" r:id="rId14"/>
    <p:sldId id="506" r:id="rId15"/>
    <p:sldId id="497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kso1406@korea.edu" initials="h" lastIdx="1" clrIdx="0">
    <p:extLst>
      <p:ext uri="{19B8F6BF-5375-455C-9EA6-DF929625EA0E}">
        <p15:presenceInfo xmlns:p15="http://schemas.microsoft.com/office/powerpoint/2012/main" userId="S::hjkso1406@korea.edu::322285f8-102b-4f5d-b7bb-29f50040c0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1FCE-56E4-4A0D-A27F-0750402D240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838A-ECE9-4FA3-8598-F15A69FB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9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0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1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13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02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9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03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18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29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3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5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29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9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58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7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3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1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3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9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1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BAFB-E373-44AF-B166-F70A481F8DE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Review of Trust Region Policy Optimization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81258" y="3198953"/>
                <a:ext cx="6970442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𝑑𝑖𝑠𝑐𝑜𝑢𝑛𝑡𝑒𝑑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𝑣𝑖𝑠𝑖𝑡𝑎𝑡𝑖𝑜𝑛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3198953"/>
                <a:ext cx="6970442" cy="420243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2. Calculate performance of new policy(over state frequency)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시간에 따른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기댓값을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점유도에 따른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기댓값으로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바꿔주면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EAE2F-A1D8-427A-8DBE-C79AA57ABA77}"/>
              </a:ext>
            </a:extLst>
          </p:cNvPr>
          <p:cNvSpPr txBox="1"/>
          <p:nvPr/>
        </p:nvSpPr>
        <p:spPr>
          <a:xfrm>
            <a:off x="6858000" y="5892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Proof on Appendix2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496C5-AD63-4C9D-8023-C26431E9C24C}"/>
                  </a:ext>
                </a:extLst>
              </p:cNvPr>
              <p:cNvSpPr txBox="1"/>
              <p:nvPr/>
            </p:nvSpPr>
            <p:spPr>
              <a:xfrm>
                <a:off x="2579414" y="3866137"/>
                <a:ext cx="2433423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496C5-AD63-4C9D-8023-C26431E9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14" y="3866137"/>
                <a:ext cx="2433423" cy="672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/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81258" y="3198953"/>
                <a:ext cx="6970442" cy="1941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모든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state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대해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advantage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non-negative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하다면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개선된다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그러나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approximation error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Advantage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음수가 나올 수도 있다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그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런</m:t>
                    </m:r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데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알아도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알 수가 없다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3198953"/>
                <a:ext cx="6970442" cy="1941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2. Calculate performance of new policy(over state frequency)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시간에 따른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기댓값을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점유도에 따른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기댓값으로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바꿔주면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/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pic>
        <p:nvPicPr>
          <p:cNvPr id="1026" name="Picture 2" descr="Man Thinking Hard Vector Clip Art Illustration With Simple ...">
            <a:extLst>
              <a:ext uri="{FF2B5EF4-FFF2-40B4-BE49-F238E27FC236}">
                <a16:creationId xmlns:a16="http://schemas.microsoft.com/office/drawing/2014/main" id="{BB4B31BA-85E4-4FB6-867F-EBF74AA6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2" y="2001077"/>
            <a:ext cx="1781544" cy="404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B578DB0B-6E97-44E1-86CC-CE467E5C20C6}"/>
                  </a:ext>
                </a:extLst>
              </p:cNvPr>
              <p:cNvSpPr/>
              <p:nvPr/>
            </p:nvSpPr>
            <p:spPr>
              <a:xfrm>
                <a:off x="3644349" y="1868558"/>
                <a:ext cx="3950252" cy="1868556"/>
              </a:xfrm>
              <a:prstGeom prst="wedgeEllipseCallout">
                <a:avLst>
                  <a:gd name="adj1" fmla="val -59396"/>
                  <a:gd name="adj2" fmla="val 5801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there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any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surrogate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function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??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B578DB0B-6E97-44E1-86CC-CE467E5C2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49" y="1868558"/>
                <a:ext cx="3950252" cy="1868556"/>
              </a:xfrm>
              <a:prstGeom prst="wedgeEllipseCallout">
                <a:avLst>
                  <a:gd name="adj1" fmla="val -59396"/>
                  <a:gd name="adj2" fmla="val 5801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81258" y="3198953"/>
                <a:ext cx="6970442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대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신할 함수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3198953"/>
                <a:ext cx="6970442" cy="420243"/>
              </a:xfrm>
              <a:prstGeom prst="rect">
                <a:avLst/>
              </a:prstGeom>
              <a:blipFill>
                <a:blip r:embed="rId3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8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3. Alternative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직접 찾아야할 함수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867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/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EEFD2-0431-43A4-B746-710D01A72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50" y="2325528"/>
                <a:ext cx="560505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412AA-0E62-4E22-82F7-68F6B49AE386}"/>
                  </a:ext>
                </a:extLst>
              </p:cNvPr>
              <p:cNvSpPr txBox="1"/>
              <p:nvPr/>
            </p:nvSpPr>
            <p:spPr>
              <a:xfrm>
                <a:off x="1506949" y="3925728"/>
                <a:ext cx="6261177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412AA-0E62-4E22-82F7-68F6B49A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49" y="3925728"/>
                <a:ext cx="6261177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86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3. Alternative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Parameterized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와 </a:t>
                </a:r>
                <a:r>
                  <a:rPr lang="el-GR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η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는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차도함수까지는 값이 같다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868058"/>
              </a:xfrm>
              <a:prstGeom prst="rect">
                <a:avLst/>
              </a:prstGeom>
              <a:blipFill>
                <a:blip r:embed="rId3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D6A81CA-1959-4A53-94AB-EFD31C90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76" y="2245802"/>
            <a:ext cx="4434333" cy="100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FE4F3-DDC0-453F-A9A7-F3EF47011EA4}"/>
                  </a:ext>
                </a:extLst>
              </p:cNvPr>
              <p:cNvSpPr txBox="1"/>
              <p:nvPr/>
            </p:nvSpPr>
            <p:spPr>
              <a:xfrm>
                <a:off x="281257" y="3198953"/>
                <a:ext cx="7361113" cy="42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따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라서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small change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와 </a:t>
                </a:r>
                <a:r>
                  <a:rPr lang="el-GR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η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의 값이 거의 같으니 대신 써도 괜찮다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FE4F3-DDC0-453F-A9A7-F3EF4701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" y="3198953"/>
                <a:ext cx="7361113" cy="421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4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Improvement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1. Conservative Policy Iteration on</a:t>
                </a:r>
                <a:r>
                  <a:rPr lang="ko-KR" altLang="en-US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Mixture</a:t>
                </a:r>
                <a:r>
                  <a:rPr lang="ko-KR" altLang="en-US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Policy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Mixture Policy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섞어 쓰는 비율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/>
              <p:nvPr/>
            </p:nvSpPr>
            <p:spPr>
              <a:xfrm>
                <a:off x="1325460" y="2378279"/>
                <a:ext cx="5112875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0" y="2378279"/>
                <a:ext cx="5112875" cy="303096"/>
              </a:xfrm>
              <a:prstGeom prst="rect">
                <a:avLst/>
              </a:prstGeom>
              <a:blipFill>
                <a:blip r:embed="rId4"/>
                <a:stretch>
                  <a:fillRect l="-715" r="-596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35370-88BB-4FDE-A565-684ECF04B94A}"/>
                  </a:ext>
                </a:extLst>
              </p:cNvPr>
              <p:cNvSpPr txBox="1"/>
              <p:nvPr/>
            </p:nvSpPr>
            <p:spPr>
              <a:xfrm>
                <a:off x="281258" y="3081507"/>
                <a:ext cx="7830896" cy="10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Explicit Lower Bound of Mixture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Mixture policy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practical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하지는 않다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좀 더 일반적인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boundary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가 필요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35370-88BB-4FDE-A565-684ECF04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3081507"/>
                <a:ext cx="7830896" cy="1066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71E354A-F8B2-4904-8420-F1A4C912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460" y="4242434"/>
            <a:ext cx="4086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Improvement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84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2. Lower Bound on General Stochastic Policy(TVD)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Total Variance Divergence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두 확률 분포의 차이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KL Divergence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와 유사한 의미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action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대한 확률 분포가 가장 차이가 큰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state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84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/>
              <p:nvPr/>
            </p:nvSpPr>
            <p:spPr>
              <a:xfrm>
                <a:off x="1325460" y="2883543"/>
                <a:ext cx="5291127" cy="953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0" y="2883543"/>
                <a:ext cx="5291127" cy="953979"/>
              </a:xfrm>
              <a:prstGeom prst="rect">
                <a:avLst/>
              </a:prstGeom>
              <a:blipFill>
                <a:blip r:embed="rId4"/>
                <a:stretch>
                  <a:fillRect l="-576" r="-1152" b="-8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E692D7-CBE3-4429-8C19-6A8968B35103}"/>
                  </a:ext>
                </a:extLst>
              </p:cNvPr>
              <p:cNvSpPr txBox="1"/>
              <p:nvPr/>
            </p:nvSpPr>
            <p:spPr>
              <a:xfrm>
                <a:off x="281258" y="4096576"/>
                <a:ext cx="7830896" cy="75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Explicit Lower Bound of General stochastic policy TV Divergence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mixture ratio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아닌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일 때의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lower bound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E692D7-CBE3-4429-8C19-6A8968B35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4096576"/>
                <a:ext cx="7830896" cy="750142"/>
              </a:xfrm>
              <a:prstGeom prst="rect">
                <a:avLst/>
              </a:prstGeom>
              <a:blipFill>
                <a:blip r:embed="rId5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1CA9437-FC47-4A5C-A6EC-7F5368EE6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523" y="4963654"/>
            <a:ext cx="4191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Improvement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3. Lower Bound on General Stochastic Policy(KLD)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Relationship between KL Divergence and TV Divergence</a:t>
            </a:r>
          </a:p>
          <a:p>
            <a:pPr lvl="2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/>
              <p:nvPr/>
            </p:nvSpPr>
            <p:spPr>
              <a:xfrm>
                <a:off x="1661020" y="2200308"/>
                <a:ext cx="5291127" cy="56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DF8D-1C33-4F98-8BC7-F8AE02BE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20" y="2200308"/>
                <a:ext cx="5291127" cy="561116"/>
              </a:xfrm>
              <a:prstGeom prst="rect">
                <a:avLst/>
              </a:prstGeom>
              <a:blipFill>
                <a:blip r:embed="rId3"/>
                <a:stretch>
                  <a:fillRect l="-461" t="-1087" r="-103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E692D7-CBE3-4429-8C19-6A8968B35103}"/>
              </a:ext>
            </a:extLst>
          </p:cNvPr>
          <p:cNvSpPr txBox="1"/>
          <p:nvPr/>
        </p:nvSpPr>
        <p:spPr>
          <a:xfrm>
            <a:off x="281258" y="3148619"/>
            <a:ext cx="78308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Explicit Lower Bound of General stochastic policy by KL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444BDE-1351-4945-8688-58DAF36FBF76}"/>
                  </a:ext>
                </a:extLst>
              </p:cNvPr>
              <p:cNvSpPr txBox="1"/>
              <p:nvPr/>
            </p:nvSpPr>
            <p:spPr>
              <a:xfrm>
                <a:off x="1066117" y="3884011"/>
                <a:ext cx="6261177" cy="963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444BDE-1351-4945-8688-58DAF36F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17" y="3884011"/>
                <a:ext cx="6261177" cy="963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C09C9C62-263A-441D-8D78-8908E16B4167}"/>
              </a:ext>
            </a:extLst>
          </p:cNvPr>
          <p:cNvSpPr/>
          <p:nvPr/>
        </p:nvSpPr>
        <p:spPr>
          <a:xfrm>
            <a:off x="3103927" y="3917567"/>
            <a:ext cx="3288484" cy="335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Improvement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891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4. Monotonic Improvement by Surrogate Function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Surrogate 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(</m:t>
                    </m:r>
                    <m:r>
                      <a:rPr lang="ko-KR" altLang="en-US" sz="16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𝜋</m:t>
                    </m:r>
                    <m:r>
                      <a:rPr lang="en-US" altLang="ko-KR" sz="16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</m:t>
                    </m:r>
                  </m:oMath>
                </a14:m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Iteration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마다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(</m:t>
                    </m:r>
                    <m:r>
                      <a:rPr lang="ko-KR" altLang="en-US" sz="14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𝜋</m:t>
                    </m:r>
                    <m:r>
                      <a:rPr lang="en-US" altLang="ko-KR" sz="1400" b="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maximize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하면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true objective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non-decreasing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하는 것이 보장됨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891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/>
              <p:nvPr/>
            </p:nvSpPr>
            <p:spPr>
              <a:xfrm>
                <a:off x="2030134" y="2490129"/>
                <a:ext cx="3307572" cy="858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88" smtClean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ko-KR" altLang="en-US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en-US" altLang="ko-KR" b="0" i="1" spc="-88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altLang="ko-KR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34" y="2490129"/>
                <a:ext cx="3307572" cy="858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868B3BC-45D7-4CD9-BBA7-77A0BCA28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532" y="3348313"/>
            <a:ext cx="4712934" cy="26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1. Parameterized Policy Optimization with Constraints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Parameterized Policy Optimization</a:t>
            </a:r>
          </a:p>
          <a:p>
            <a:pPr lvl="2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/>
              <p:nvPr/>
            </p:nvSpPr>
            <p:spPr>
              <a:xfrm>
                <a:off x="1493239" y="2460252"/>
                <a:ext cx="3298531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39" y="2460252"/>
                <a:ext cx="3298531" cy="303096"/>
              </a:xfrm>
              <a:prstGeom prst="rect">
                <a:avLst/>
              </a:prstGeom>
              <a:blipFill>
                <a:blip r:embed="rId3"/>
                <a:stretch>
                  <a:fillRect l="-1294" t="-2041" r="-203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F8EEE6-2D53-43FD-9511-8334BBE57A8A}"/>
              </a:ext>
            </a:extLst>
          </p:cNvPr>
          <p:cNvSpPr txBox="1"/>
          <p:nvPr/>
        </p:nvSpPr>
        <p:spPr>
          <a:xfrm>
            <a:off x="281258" y="3022784"/>
            <a:ext cx="7830896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Difficulties for implementation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실제에서는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이론 상의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너무 크기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때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step-size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매우 작아지게 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Robust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large step size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하고 싶으면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KL Divergence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제약식을 추가한다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57D9D-3271-4C31-8860-5D87B50388E7}"/>
                  </a:ext>
                </a:extLst>
              </p:cNvPr>
              <p:cNvSpPr txBox="1"/>
              <p:nvPr/>
            </p:nvSpPr>
            <p:spPr>
              <a:xfrm>
                <a:off x="1494637" y="4391120"/>
                <a:ext cx="2967287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57D9D-3271-4C31-8860-5D87B503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37" y="4391120"/>
                <a:ext cx="2967287" cy="580095"/>
              </a:xfrm>
              <a:prstGeom prst="rect">
                <a:avLst/>
              </a:prstGeom>
              <a:blipFill>
                <a:blip r:embed="rId4"/>
                <a:stretch>
                  <a:fillRect l="-2669" r="-616" b="-1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Kakade</a:t>
            </a: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&amp; Langford Theorem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 Improvement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Practical Change &amp; Sample Based Estimation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Implementation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Appendix</a:t>
            </a:r>
          </a:p>
          <a:p>
            <a:pPr>
              <a:lnSpc>
                <a:spcPct val="200000"/>
              </a:lnSpc>
            </a:pPr>
            <a:endParaRPr lang="en-US" altLang="ko-KR" sz="2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2. Expected KL Divergence Rather than Max KL Divergence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Expectation of KL Divergence</a:t>
            </a:r>
          </a:p>
          <a:p>
            <a:pPr lvl="2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/>
              <p:nvPr/>
            </p:nvSpPr>
            <p:spPr>
              <a:xfrm>
                <a:off x="1494637" y="2206760"/>
                <a:ext cx="4464107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43B21-DDF0-432C-B9EC-F34AF9CC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37" y="2206760"/>
                <a:ext cx="4464107" cy="321563"/>
              </a:xfrm>
              <a:prstGeom prst="rect">
                <a:avLst/>
              </a:prstGeom>
              <a:blipFill>
                <a:blip r:embed="rId3"/>
                <a:stretch>
                  <a:fillRect l="-683" r="-1639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F8EEE6-2D53-43FD-9511-8334BBE57A8A}"/>
              </a:ext>
            </a:extLst>
          </p:cNvPr>
          <p:cNvSpPr txBox="1"/>
          <p:nvPr/>
        </p:nvSpPr>
        <p:spPr>
          <a:xfrm>
            <a:off x="281258" y="3022784"/>
            <a:ext cx="7830896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Reason for alternation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High dimension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 경우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KL Divergence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구할 수 없다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Max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값은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크기에 상관없이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highly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sensative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하다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그러나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Expectation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크기가 커질수록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robust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(Unbiased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42A563-27E0-4630-9D83-E5D762266334}"/>
                  </a:ext>
                </a:extLst>
              </p:cNvPr>
              <p:cNvSpPr txBox="1"/>
              <p:nvPr/>
            </p:nvSpPr>
            <p:spPr>
              <a:xfrm>
                <a:off x="1494637" y="4676346"/>
                <a:ext cx="5039585" cy="9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42A563-27E0-4630-9D83-E5D762266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37" y="4676346"/>
                <a:ext cx="5039585" cy="980589"/>
              </a:xfrm>
              <a:prstGeom prst="rect">
                <a:avLst/>
              </a:prstGeom>
              <a:blipFill>
                <a:blip r:embed="rId4"/>
                <a:stretch>
                  <a:fillRect b="-8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52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3. Sample Based Estimation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1. Denote By Expectation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Monte Carlo Estimate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위해 </a:t>
                </a:r>
                <a:r>
                  <a:rPr lang="ko-KR" altLang="en-US" sz="1400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기댓값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형태로 식을 바꿔준다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인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distribution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평균이 목적함수의 값이 된다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524392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57D9D-3271-4C31-8860-5D87B50388E7}"/>
                  </a:ext>
                </a:extLst>
              </p:cNvPr>
              <p:cNvSpPr txBox="1"/>
              <p:nvPr/>
            </p:nvSpPr>
            <p:spPr>
              <a:xfrm>
                <a:off x="1813418" y="5070627"/>
                <a:ext cx="3899484" cy="660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57D9D-3271-4C31-8860-5D87B503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18" y="5070627"/>
                <a:ext cx="3899484" cy="660502"/>
              </a:xfrm>
              <a:prstGeom prst="rect">
                <a:avLst/>
              </a:prstGeom>
              <a:blipFill>
                <a:blip r:embed="rId4"/>
                <a:stretch>
                  <a:fillRect t="-926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26E53-5D35-4F32-B25C-A42F9490B828}"/>
                  </a:ext>
                </a:extLst>
              </p:cNvPr>
              <p:cNvSpPr txBox="1"/>
              <p:nvPr/>
            </p:nvSpPr>
            <p:spPr>
              <a:xfrm>
                <a:off x="1163894" y="3030832"/>
                <a:ext cx="6402897" cy="1041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26E53-5D35-4F32-B25C-A42F9490B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94" y="3030832"/>
                <a:ext cx="6402897" cy="1041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2CB020-A1B8-47B0-815F-C6BF7869EA55}"/>
              </a:ext>
            </a:extLst>
          </p:cNvPr>
          <p:cNvSpPr txBox="1"/>
          <p:nvPr/>
        </p:nvSpPr>
        <p:spPr>
          <a:xfrm>
            <a:off x="1568741" y="4345497"/>
            <a:ext cx="215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Summation Form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B5D58-E785-4D36-B36A-F5A9E0998129}"/>
              </a:ext>
            </a:extLst>
          </p:cNvPr>
          <p:cNvSpPr txBox="1"/>
          <p:nvPr/>
        </p:nvSpPr>
        <p:spPr>
          <a:xfrm>
            <a:off x="5185798" y="4338506"/>
            <a:ext cx="215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Expectation Form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49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245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3. Sample Based Estimation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Importance Sampling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원하는 모분포에서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추출하여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estimate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한다면 간단하게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random sampling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하여 평균을 구하면 된다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그러나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모분포가 아닌 다른 분포에서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추출 할 때는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써야한다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보통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off-policy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알고리즘의 경우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 policy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target policy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distribution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다르기 때문에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보정해준다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6491EDE-519D-43A0-BA05-3ABA38F9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2" y="3936307"/>
            <a:ext cx="7972735" cy="7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4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3. Sample Based Estimation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2. Importance Sampling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우리가 구하고자 하는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에서의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action distribution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q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sampling distribution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481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219D1-59A3-4401-896B-EE51DC187A71}"/>
                  </a:ext>
                </a:extLst>
              </p:cNvPr>
              <p:cNvSpPr txBox="1"/>
              <p:nvPr/>
            </p:nvSpPr>
            <p:spPr>
              <a:xfrm>
                <a:off x="739775" y="2818148"/>
                <a:ext cx="4578350" cy="2330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219D1-59A3-4401-896B-EE51DC18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75" y="2818148"/>
                <a:ext cx="4578350" cy="2330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D05A5C-8668-4C1C-B2B5-33F7A72873C1}"/>
                  </a:ext>
                </a:extLst>
              </p:cNvPr>
              <p:cNvSpPr txBox="1"/>
              <p:nvPr/>
            </p:nvSpPr>
            <p:spPr>
              <a:xfrm>
                <a:off x="4583283" y="3262806"/>
                <a:ext cx="457835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D05A5C-8668-4C1C-B2B5-33F7A728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83" y="3262806"/>
                <a:ext cx="4578350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11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3. Sample Based Estimation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Use Q instead of Advantage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Advantage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대신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Q-value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써도 상수만큼 차이 나기 때문에 차이가 없다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D05A5C-8668-4C1C-B2B5-33F7A72873C1}"/>
                  </a:ext>
                </a:extLst>
              </p:cNvPr>
              <p:cNvSpPr txBox="1"/>
              <p:nvPr/>
            </p:nvSpPr>
            <p:spPr>
              <a:xfrm>
                <a:off x="1701710" y="3035300"/>
                <a:ext cx="4578350" cy="1294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D05A5C-8668-4C1C-B2B5-33F7A728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10" y="3035300"/>
                <a:ext cx="4578350" cy="1294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/>
              <p:nvPr/>
            </p:nvSpPr>
            <p:spPr>
              <a:xfrm>
                <a:off x="295418" y="1146406"/>
                <a:ext cx="8575730" cy="183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Sampling Method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Single Path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개별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trajectory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이용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State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와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Action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모두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sampling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하기 때문에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이다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Vine Path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보다 계산이 적은 대신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estimation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variance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큼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793D8-8849-4135-A13F-A4125C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146406"/>
                <a:ext cx="8575730" cy="183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B72AC6-735D-43B4-A071-DD17C392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3" y="3349542"/>
            <a:ext cx="5716588" cy="25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Practical Change &amp; Sample Based Estimation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Sampling Method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Vine Path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여러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취해본다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Path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보다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variance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작은 대신 </a:t>
            </a: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계산량이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많다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계산량이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너무 많아 실용적이지 못하다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A0214-F37F-4748-92E5-BE9C1B6F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3213100"/>
            <a:ext cx="5867399" cy="3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Implementation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1146406"/>
            <a:ext cx="8575730" cy="25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Summary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Path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Vine Path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추출하고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state-action pair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묶은 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 Estimate 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구한다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Sample Average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Objective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Constraint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구성한다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제약 조건이 있는 최적화 문제를 푼다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Line search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따르는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conjugate gradient algorithm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푼다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때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gradient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자체를 계산하는 것보다 계산 비용이 조금 더 많다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8408D-323D-4C03-8BBA-B33D6BEF3920}"/>
              </a:ext>
            </a:extLst>
          </p:cNvPr>
          <p:cNvSpPr txBox="1"/>
          <p:nvPr/>
        </p:nvSpPr>
        <p:spPr>
          <a:xfrm>
            <a:off x="295418" y="1138849"/>
            <a:ext cx="8575730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Three Categories of Policy Optimization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 Iteration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찾고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improve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 Gradient : Sample Trajectory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얻은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Cost(?)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방향으로 업데이트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Derivative-Free Optimization : Cost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Black Box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본다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036566-6AB7-4AAC-8892-19685D9B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8" y="3011303"/>
            <a:ext cx="2739882" cy="2861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162E49-4A12-4E6F-9E5D-3376E507B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95" y="3117566"/>
            <a:ext cx="4610005" cy="26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E3B1-0304-425C-B0A1-E4F9910FD067}"/>
              </a:ext>
            </a:extLst>
          </p:cNvPr>
          <p:cNvSpPr txBox="1"/>
          <p:nvPr/>
        </p:nvSpPr>
        <p:spPr>
          <a:xfrm>
            <a:off x="295418" y="1138849"/>
            <a:ext cx="8575730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Point summary of TRPO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직접 목적식의 값을 찾지 못해도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Surrogate loss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통해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개선 되는 것을 보증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Sampling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방법에 따라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Path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Vine Path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나눠짐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Path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free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가정하에 사용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Vine Path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시뮬레이션에만 활용 가능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B8E6B1-2B08-42EB-97C0-7BE112168232}"/>
              </a:ext>
            </a:extLst>
          </p:cNvPr>
          <p:cNvSpPr txBox="1"/>
          <p:nvPr/>
        </p:nvSpPr>
        <p:spPr>
          <a:xfrm>
            <a:off x="288794" y="1141065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5B487C-127C-4AF6-BD13-8A582D05D0A3}"/>
                  </a:ext>
                </a:extLst>
              </p:cNvPr>
              <p:cNvSpPr txBox="1"/>
              <p:nvPr/>
            </p:nvSpPr>
            <p:spPr>
              <a:xfrm>
                <a:off x="872435" y="1804603"/>
                <a:ext cx="5285037" cy="2921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5B487C-127C-4AF6-BD13-8A582D05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35" y="1804603"/>
                <a:ext cx="5285037" cy="2921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ED0043BD-A4BA-47A9-9AF9-47A3EB1AC635}"/>
              </a:ext>
            </a:extLst>
          </p:cNvPr>
          <p:cNvSpPr/>
          <p:nvPr/>
        </p:nvSpPr>
        <p:spPr>
          <a:xfrm>
            <a:off x="1929848" y="1804603"/>
            <a:ext cx="3150152" cy="54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9328-E93B-4F8C-9E80-B8DF52306DE5}"/>
              </a:ext>
            </a:extLst>
          </p:cNvPr>
          <p:cNvSpPr txBox="1"/>
          <p:nvPr/>
        </p:nvSpPr>
        <p:spPr>
          <a:xfrm>
            <a:off x="5295901" y="1804603"/>
            <a:ext cx="384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누적 보상의 </a:t>
            </a:r>
            <a:r>
              <a:rPr lang="ko-KR" altLang="en-US" sz="1600" b="1" dirty="0" err="1">
                <a:latin typeface="+mj-ea"/>
                <a:ea typeface="+mj-ea"/>
              </a:rPr>
              <a:t>기댓값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: policy</a:t>
            </a:r>
            <a:r>
              <a:rPr lang="ko-KR" altLang="en-US" sz="1600" b="1" dirty="0">
                <a:latin typeface="+mj-ea"/>
                <a:ea typeface="+mj-ea"/>
              </a:rPr>
              <a:t>의 성능</a:t>
            </a:r>
          </a:p>
        </p:txBody>
      </p:sp>
    </p:spTree>
    <p:extLst>
      <p:ext uri="{BB962C8B-B14F-4D97-AF65-F5344CB8AC3E}">
        <p14:creationId xmlns:p14="http://schemas.microsoft.com/office/powerpoint/2010/main" val="24542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CE517-4AD4-41FE-B688-442CF4AA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00" y="3286372"/>
            <a:ext cx="6454930" cy="14253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B585D4-6F3F-4707-A332-B697DE646DA0}"/>
              </a:ext>
            </a:extLst>
          </p:cNvPr>
          <p:cNvSpPr/>
          <p:nvPr/>
        </p:nvSpPr>
        <p:spPr>
          <a:xfrm>
            <a:off x="2584174" y="4184926"/>
            <a:ext cx="1510748" cy="33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8488-8C7A-4744-8CDB-0D44F151B58D}"/>
              </a:ext>
            </a:extLst>
          </p:cNvPr>
          <p:cNvSpPr txBox="1"/>
          <p:nvPr/>
        </p:nvSpPr>
        <p:spPr>
          <a:xfrm>
            <a:off x="295418" y="1146406"/>
            <a:ext cx="857573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1. Calculate performance of new policy(over time step)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old policy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성능을 가지고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new policy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performance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간접적으로 계산 가능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Old 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performance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Sum of Advantage over old policy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action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new 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뽑는다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A4686-C52A-49EA-93DC-15F449FF3EB7}"/>
              </a:ext>
            </a:extLst>
          </p:cNvPr>
          <p:cNvSpPr txBox="1"/>
          <p:nvPr/>
        </p:nvSpPr>
        <p:spPr>
          <a:xfrm>
            <a:off x="6858000" y="5892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Proof on Appendix1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77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8488-8C7A-4744-8CDB-0D44F151B58D}"/>
              </a:ext>
            </a:extLst>
          </p:cNvPr>
          <p:cNvSpPr txBox="1"/>
          <p:nvPr/>
        </p:nvSpPr>
        <p:spPr>
          <a:xfrm>
            <a:off x="295418" y="114640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1. Calculate performance of new policy(over time step)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6B6468E-7CBA-4980-9F08-EB5809596D00}"/>
              </a:ext>
            </a:extLst>
          </p:cNvPr>
          <p:cNvGrpSpPr/>
          <p:nvPr/>
        </p:nvGrpSpPr>
        <p:grpSpPr>
          <a:xfrm>
            <a:off x="717550" y="2493493"/>
            <a:ext cx="2546840" cy="1781665"/>
            <a:chOff x="654050" y="2723170"/>
            <a:chExt cx="2546840" cy="178166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815C665-161F-4B3E-976A-94577156D3D4}"/>
                </a:ext>
              </a:extLst>
            </p:cNvPr>
            <p:cNvCxnSpPr>
              <a:cxnSpLocks/>
              <a:stCxn id="14" idx="5"/>
              <a:endCxn id="17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5DC928-6147-4A34-A367-5C637AD4B9E4}"/>
                </a:ext>
              </a:extLst>
            </p:cNvPr>
            <p:cNvCxnSpPr>
              <a:cxnSpLocks/>
              <a:stCxn id="14" idx="7"/>
              <a:endCxn id="18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78E85D0-DFB1-49C1-896A-1BCF9E0DD6DA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F4EE0C-7C55-4304-9475-579C0C455F1F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5984DE-4DB8-404A-B087-E75E34B63D83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485A7A2-1F37-4259-AA71-726303159BB5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4E9D1D-80C4-45CD-ADB2-2B945805F093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E3EC0DC-3B8D-4B02-BF27-12E403C4A0C0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5E3303-1DB4-417E-A4E4-A26C0D9B5165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/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blipFill>
                <a:blip r:embed="rId3"/>
                <a:stretch>
                  <a:fillRect l="-6494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/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blipFill>
                <a:blip r:embed="rId4"/>
                <a:stretch>
                  <a:fillRect l="-5618" r="-224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4FD8AD-DA6F-4615-A521-2F091EC799A5}"/>
              </a:ext>
            </a:extLst>
          </p:cNvPr>
          <p:cNvSpPr txBox="1"/>
          <p:nvPr/>
        </p:nvSpPr>
        <p:spPr>
          <a:xfrm>
            <a:off x="1162050" y="3106758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100%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FDF4F-228C-479C-81B5-4F9B3EB43AEB}"/>
              </a:ext>
            </a:extLst>
          </p:cNvPr>
          <p:cNvSpPr txBox="1"/>
          <p:nvPr/>
        </p:nvSpPr>
        <p:spPr>
          <a:xfrm>
            <a:off x="1250950" y="380525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</a:p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7CF92-AB44-4B5A-8156-4C16C4B53B55}"/>
              </a:ext>
            </a:extLst>
          </p:cNvPr>
          <p:cNvSpPr txBox="1"/>
          <p:nvPr/>
        </p:nvSpPr>
        <p:spPr>
          <a:xfrm>
            <a:off x="2266950" y="26876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72ADE-6E8B-4392-ABF1-73FBB38C5254}"/>
              </a:ext>
            </a:extLst>
          </p:cNvPr>
          <p:cNvSpPr txBox="1"/>
          <p:nvPr/>
        </p:nvSpPr>
        <p:spPr>
          <a:xfrm>
            <a:off x="2305050" y="33734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4E12D1-6769-4D06-AC43-8111654AAED0}"/>
              </a:ext>
            </a:extLst>
          </p:cNvPr>
          <p:cNvSpPr txBox="1"/>
          <p:nvPr/>
        </p:nvSpPr>
        <p:spPr>
          <a:xfrm>
            <a:off x="34099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0329E-BBBF-4A14-84C5-521EC3840F57}"/>
              </a:ext>
            </a:extLst>
          </p:cNvPr>
          <p:cNvSpPr txBox="1"/>
          <p:nvPr/>
        </p:nvSpPr>
        <p:spPr>
          <a:xfrm>
            <a:off x="33972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C5BCB9-89C4-43AC-8D3C-A7F3D740564A}"/>
              </a:ext>
            </a:extLst>
          </p:cNvPr>
          <p:cNvSpPr txBox="1"/>
          <p:nvPr/>
        </p:nvSpPr>
        <p:spPr>
          <a:xfrm>
            <a:off x="22034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8A0EF4F-00A2-43DF-AFD9-9027AFE0DB67}"/>
              </a:ext>
            </a:extLst>
          </p:cNvPr>
          <p:cNvGrpSpPr/>
          <p:nvPr/>
        </p:nvGrpSpPr>
        <p:grpSpPr>
          <a:xfrm>
            <a:off x="5022850" y="2493493"/>
            <a:ext cx="2546840" cy="1781665"/>
            <a:chOff x="654050" y="2723170"/>
            <a:chExt cx="2546840" cy="178166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0C18D87-D7D2-4196-8294-8F1ADB7E2896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D159B7F-FEA0-49A8-A7CA-ECEA171D585B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CF48A3-482C-449A-AAC6-180F47E5E6B2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FB1CED-3104-449B-B609-DB1ABEC7163B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316992-F102-43B6-B6E1-F38DE8A5BDA2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D902BF2-3164-4DAC-AD45-908AD31CB2EE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D5392FC-2255-4C04-82E7-D881E42E0780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22F5F32-5391-46E3-BD09-0837E573D1E7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F62806-6BC1-4171-A3D9-72C382E55FC3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978C654-4B5C-487C-B4B9-5F02458D776D}"/>
              </a:ext>
            </a:extLst>
          </p:cNvPr>
          <p:cNvSpPr txBox="1"/>
          <p:nvPr/>
        </p:nvSpPr>
        <p:spPr>
          <a:xfrm>
            <a:off x="5513034" y="31067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4857B2-634A-4F34-A8AA-EB21C75E9FDF}"/>
              </a:ext>
            </a:extLst>
          </p:cNvPr>
          <p:cNvSpPr txBox="1"/>
          <p:nvPr/>
        </p:nvSpPr>
        <p:spPr>
          <a:xfrm>
            <a:off x="5556250" y="38052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</a:p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66E8E-1F67-4B99-8DFC-CEE046EE67E3}"/>
              </a:ext>
            </a:extLst>
          </p:cNvPr>
          <p:cNvSpPr txBox="1"/>
          <p:nvPr/>
        </p:nvSpPr>
        <p:spPr>
          <a:xfrm>
            <a:off x="6572249" y="26876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25%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2734F7-DC3F-4F85-BAE8-25AD4C61BEDA}"/>
              </a:ext>
            </a:extLst>
          </p:cNvPr>
          <p:cNvSpPr txBox="1"/>
          <p:nvPr/>
        </p:nvSpPr>
        <p:spPr>
          <a:xfrm>
            <a:off x="6610349" y="33734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75%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1EEC7B-00B2-453F-8B6E-DDE97820C0FC}"/>
              </a:ext>
            </a:extLst>
          </p:cNvPr>
          <p:cNvSpPr txBox="1"/>
          <p:nvPr/>
        </p:nvSpPr>
        <p:spPr>
          <a:xfrm>
            <a:off x="77152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1E294-4E62-4676-A6CB-2A5BB55B560C}"/>
              </a:ext>
            </a:extLst>
          </p:cNvPr>
          <p:cNvSpPr txBox="1"/>
          <p:nvPr/>
        </p:nvSpPr>
        <p:spPr>
          <a:xfrm>
            <a:off x="77025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F8746C-D13A-40AF-AA3C-11DDFCA17EE6}"/>
              </a:ext>
            </a:extLst>
          </p:cNvPr>
          <p:cNvSpPr txBox="1"/>
          <p:nvPr/>
        </p:nvSpPr>
        <p:spPr>
          <a:xfrm>
            <a:off x="65087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8488-8C7A-4744-8CDB-0D44F151B58D}"/>
              </a:ext>
            </a:extLst>
          </p:cNvPr>
          <p:cNvSpPr txBox="1"/>
          <p:nvPr/>
        </p:nvSpPr>
        <p:spPr>
          <a:xfrm>
            <a:off x="295418" y="114640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1. Calculate performance of new policy(over time step)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6B6468E-7CBA-4980-9F08-EB5809596D00}"/>
              </a:ext>
            </a:extLst>
          </p:cNvPr>
          <p:cNvGrpSpPr/>
          <p:nvPr/>
        </p:nvGrpSpPr>
        <p:grpSpPr>
          <a:xfrm>
            <a:off x="717550" y="2493493"/>
            <a:ext cx="2546840" cy="1781665"/>
            <a:chOff x="654050" y="2723170"/>
            <a:chExt cx="2546840" cy="178166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815C665-161F-4B3E-976A-94577156D3D4}"/>
                </a:ext>
              </a:extLst>
            </p:cNvPr>
            <p:cNvCxnSpPr>
              <a:cxnSpLocks/>
              <a:stCxn id="14" idx="5"/>
              <a:endCxn id="17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5DC928-6147-4A34-A367-5C637AD4B9E4}"/>
                </a:ext>
              </a:extLst>
            </p:cNvPr>
            <p:cNvCxnSpPr>
              <a:cxnSpLocks/>
              <a:stCxn id="14" idx="7"/>
              <a:endCxn id="18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78E85D0-DFB1-49C1-896A-1BCF9E0DD6DA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F4EE0C-7C55-4304-9475-579C0C455F1F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5984DE-4DB8-404A-B087-E75E34B63D83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485A7A2-1F37-4259-AA71-726303159BB5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4E9D1D-80C4-45CD-ADB2-2B945805F093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E3EC0DC-3B8D-4B02-BF27-12E403C4A0C0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5E3303-1DB4-417E-A4E4-A26C0D9B5165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/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blipFill>
                <a:blip r:embed="rId3"/>
                <a:stretch>
                  <a:fillRect l="-6494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/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blipFill>
                <a:blip r:embed="rId4"/>
                <a:stretch>
                  <a:fillRect l="-5618" r="-224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4FD8AD-DA6F-4615-A521-2F091EC799A5}"/>
              </a:ext>
            </a:extLst>
          </p:cNvPr>
          <p:cNvSpPr txBox="1"/>
          <p:nvPr/>
        </p:nvSpPr>
        <p:spPr>
          <a:xfrm>
            <a:off x="1162050" y="3106758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100%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FDF4F-228C-479C-81B5-4F9B3EB43AEB}"/>
              </a:ext>
            </a:extLst>
          </p:cNvPr>
          <p:cNvSpPr txBox="1"/>
          <p:nvPr/>
        </p:nvSpPr>
        <p:spPr>
          <a:xfrm>
            <a:off x="1250950" y="380525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</a:p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7CF92-AB44-4B5A-8156-4C16C4B53B55}"/>
              </a:ext>
            </a:extLst>
          </p:cNvPr>
          <p:cNvSpPr txBox="1"/>
          <p:nvPr/>
        </p:nvSpPr>
        <p:spPr>
          <a:xfrm>
            <a:off x="2266950" y="26876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72ADE-6E8B-4392-ABF1-73FBB38C5254}"/>
              </a:ext>
            </a:extLst>
          </p:cNvPr>
          <p:cNvSpPr txBox="1"/>
          <p:nvPr/>
        </p:nvSpPr>
        <p:spPr>
          <a:xfrm>
            <a:off x="2305050" y="33734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4E12D1-6769-4D06-AC43-8111654AAED0}"/>
              </a:ext>
            </a:extLst>
          </p:cNvPr>
          <p:cNvSpPr txBox="1"/>
          <p:nvPr/>
        </p:nvSpPr>
        <p:spPr>
          <a:xfrm>
            <a:off x="34099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0329E-BBBF-4A14-84C5-521EC3840F57}"/>
              </a:ext>
            </a:extLst>
          </p:cNvPr>
          <p:cNvSpPr txBox="1"/>
          <p:nvPr/>
        </p:nvSpPr>
        <p:spPr>
          <a:xfrm>
            <a:off x="33972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C5BCB9-89C4-43AC-8D3C-A7F3D740564A}"/>
              </a:ext>
            </a:extLst>
          </p:cNvPr>
          <p:cNvSpPr txBox="1"/>
          <p:nvPr/>
        </p:nvSpPr>
        <p:spPr>
          <a:xfrm>
            <a:off x="22034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B40884-A473-4348-A3E8-54790BCB28AE}"/>
                  </a:ext>
                </a:extLst>
              </p:cNvPr>
              <p:cNvSpPr txBox="1"/>
              <p:nvPr/>
            </p:nvSpPr>
            <p:spPr>
              <a:xfrm>
                <a:off x="717550" y="4658843"/>
                <a:ext cx="4065128" cy="188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B40884-A473-4348-A3E8-54790BCB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4658843"/>
                <a:ext cx="4065128" cy="1884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F8A0EF4F-00A2-43DF-AFD9-9027AFE0DB67}"/>
              </a:ext>
            </a:extLst>
          </p:cNvPr>
          <p:cNvGrpSpPr/>
          <p:nvPr/>
        </p:nvGrpSpPr>
        <p:grpSpPr>
          <a:xfrm>
            <a:off x="5022850" y="2493493"/>
            <a:ext cx="2546840" cy="1781665"/>
            <a:chOff x="654050" y="2723170"/>
            <a:chExt cx="2546840" cy="178166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0C18D87-D7D2-4196-8294-8F1ADB7E2896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D159B7F-FEA0-49A8-A7CA-ECEA171D585B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CF48A3-482C-449A-AAC6-180F47E5E6B2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FB1CED-3104-449B-B609-DB1ABEC7163B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316992-F102-43B6-B6E1-F38DE8A5BDA2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D902BF2-3164-4DAC-AD45-908AD31CB2EE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D5392FC-2255-4C04-82E7-D881E42E0780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22F5F32-5391-46E3-BD09-0837E573D1E7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F62806-6BC1-4171-A3D9-72C382E55FC3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978C654-4B5C-487C-B4B9-5F02458D776D}"/>
              </a:ext>
            </a:extLst>
          </p:cNvPr>
          <p:cNvSpPr txBox="1"/>
          <p:nvPr/>
        </p:nvSpPr>
        <p:spPr>
          <a:xfrm>
            <a:off x="5513034" y="31067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4857B2-634A-4F34-A8AA-EB21C75E9FDF}"/>
              </a:ext>
            </a:extLst>
          </p:cNvPr>
          <p:cNvSpPr txBox="1"/>
          <p:nvPr/>
        </p:nvSpPr>
        <p:spPr>
          <a:xfrm>
            <a:off x="5556250" y="38052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</a:p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66E8E-1F67-4B99-8DFC-CEE046EE67E3}"/>
              </a:ext>
            </a:extLst>
          </p:cNvPr>
          <p:cNvSpPr txBox="1"/>
          <p:nvPr/>
        </p:nvSpPr>
        <p:spPr>
          <a:xfrm>
            <a:off x="6572249" y="26876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25%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2734F7-DC3F-4F85-BAE8-25AD4C61BEDA}"/>
              </a:ext>
            </a:extLst>
          </p:cNvPr>
          <p:cNvSpPr txBox="1"/>
          <p:nvPr/>
        </p:nvSpPr>
        <p:spPr>
          <a:xfrm>
            <a:off x="6610349" y="33734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75%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1EEC7B-00B2-453F-8B6E-DDE97820C0FC}"/>
              </a:ext>
            </a:extLst>
          </p:cNvPr>
          <p:cNvSpPr txBox="1"/>
          <p:nvPr/>
        </p:nvSpPr>
        <p:spPr>
          <a:xfrm>
            <a:off x="77152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1E294-4E62-4676-A6CB-2A5BB55B560C}"/>
              </a:ext>
            </a:extLst>
          </p:cNvPr>
          <p:cNvSpPr txBox="1"/>
          <p:nvPr/>
        </p:nvSpPr>
        <p:spPr>
          <a:xfrm>
            <a:off x="77025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F8746C-D13A-40AF-AA3C-11DDFCA17EE6}"/>
              </a:ext>
            </a:extLst>
          </p:cNvPr>
          <p:cNvSpPr txBox="1"/>
          <p:nvPr/>
        </p:nvSpPr>
        <p:spPr>
          <a:xfrm>
            <a:off x="65087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0E0B55-431B-4908-982C-EDBCACEFD9CF}"/>
                  </a:ext>
                </a:extLst>
              </p:cNvPr>
              <p:cNvSpPr txBox="1"/>
              <p:nvPr/>
            </p:nvSpPr>
            <p:spPr>
              <a:xfrm>
                <a:off x="5111750" y="4671543"/>
                <a:ext cx="406512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=3.5,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2.75,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0E0B55-431B-4908-982C-EDBCACEF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0" y="4671543"/>
                <a:ext cx="4065128" cy="404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Kakade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&amp; Langford Theorem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8488-8C7A-4744-8CDB-0D44F151B58D}"/>
              </a:ext>
            </a:extLst>
          </p:cNvPr>
          <p:cNvSpPr txBox="1"/>
          <p:nvPr/>
        </p:nvSpPr>
        <p:spPr>
          <a:xfrm>
            <a:off x="295418" y="114640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1. Calculate performance of new policy(over time step)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6B6468E-7CBA-4980-9F08-EB5809596D00}"/>
              </a:ext>
            </a:extLst>
          </p:cNvPr>
          <p:cNvGrpSpPr/>
          <p:nvPr/>
        </p:nvGrpSpPr>
        <p:grpSpPr>
          <a:xfrm>
            <a:off x="717550" y="2493493"/>
            <a:ext cx="2546840" cy="1781665"/>
            <a:chOff x="654050" y="2723170"/>
            <a:chExt cx="2546840" cy="178166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815C665-161F-4B3E-976A-94577156D3D4}"/>
                </a:ext>
              </a:extLst>
            </p:cNvPr>
            <p:cNvCxnSpPr>
              <a:cxnSpLocks/>
              <a:stCxn id="14" idx="5"/>
              <a:endCxn id="17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5DC928-6147-4A34-A367-5C637AD4B9E4}"/>
                </a:ext>
              </a:extLst>
            </p:cNvPr>
            <p:cNvCxnSpPr>
              <a:cxnSpLocks/>
              <a:stCxn id="14" idx="7"/>
              <a:endCxn id="18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78E85D0-DFB1-49C1-896A-1BCF9E0DD6DA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F4EE0C-7C55-4304-9475-579C0C455F1F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5984DE-4DB8-404A-B087-E75E34B63D83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485A7A2-1F37-4259-AA71-726303159BB5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4E9D1D-80C4-45CD-ADB2-2B945805F093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E3EC0DC-3B8D-4B02-BF27-12E403C4A0C0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5E3303-1DB4-417E-A4E4-A26C0D9B5165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/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3C865-FFC8-469C-BA73-9E8CDFD0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1" y="2030314"/>
                <a:ext cx="470129" cy="276999"/>
              </a:xfrm>
              <a:prstGeom prst="rect">
                <a:avLst/>
              </a:prstGeom>
              <a:blipFill>
                <a:blip r:embed="rId3"/>
                <a:stretch>
                  <a:fillRect l="-6494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/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51F268-18CD-4EF2-96F0-65FCBC3E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11" y="2030314"/>
                <a:ext cx="541238" cy="276999"/>
              </a:xfrm>
              <a:prstGeom prst="rect">
                <a:avLst/>
              </a:prstGeom>
              <a:blipFill>
                <a:blip r:embed="rId4"/>
                <a:stretch>
                  <a:fillRect l="-5618" r="-224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4FD8AD-DA6F-4615-A521-2F091EC799A5}"/>
              </a:ext>
            </a:extLst>
          </p:cNvPr>
          <p:cNvSpPr txBox="1"/>
          <p:nvPr/>
        </p:nvSpPr>
        <p:spPr>
          <a:xfrm>
            <a:off x="1162050" y="3106758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100%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FDF4F-228C-479C-81B5-4F9B3EB43AEB}"/>
              </a:ext>
            </a:extLst>
          </p:cNvPr>
          <p:cNvSpPr txBox="1"/>
          <p:nvPr/>
        </p:nvSpPr>
        <p:spPr>
          <a:xfrm>
            <a:off x="1250950" y="380525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</a:p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7CF92-AB44-4B5A-8156-4C16C4B53B55}"/>
              </a:ext>
            </a:extLst>
          </p:cNvPr>
          <p:cNvSpPr txBox="1"/>
          <p:nvPr/>
        </p:nvSpPr>
        <p:spPr>
          <a:xfrm>
            <a:off x="2266950" y="26876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72ADE-6E8B-4392-ABF1-73FBB38C5254}"/>
              </a:ext>
            </a:extLst>
          </p:cNvPr>
          <p:cNvSpPr txBox="1"/>
          <p:nvPr/>
        </p:nvSpPr>
        <p:spPr>
          <a:xfrm>
            <a:off x="2305050" y="33734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4E12D1-6769-4D06-AC43-8111654AAED0}"/>
              </a:ext>
            </a:extLst>
          </p:cNvPr>
          <p:cNvSpPr txBox="1"/>
          <p:nvPr/>
        </p:nvSpPr>
        <p:spPr>
          <a:xfrm>
            <a:off x="34099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0329E-BBBF-4A14-84C5-521EC3840F57}"/>
              </a:ext>
            </a:extLst>
          </p:cNvPr>
          <p:cNvSpPr txBox="1"/>
          <p:nvPr/>
        </p:nvSpPr>
        <p:spPr>
          <a:xfrm>
            <a:off x="33972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C5BCB9-89C4-43AC-8D3C-A7F3D740564A}"/>
              </a:ext>
            </a:extLst>
          </p:cNvPr>
          <p:cNvSpPr txBox="1"/>
          <p:nvPr/>
        </p:nvSpPr>
        <p:spPr>
          <a:xfrm>
            <a:off x="22034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B40884-A473-4348-A3E8-54790BCB28AE}"/>
                  </a:ext>
                </a:extLst>
              </p:cNvPr>
              <p:cNvSpPr txBox="1"/>
              <p:nvPr/>
            </p:nvSpPr>
            <p:spPr>
              <a:xfrm>
                <a:off x="717550" y="4658843"/>
                <a:ext cx="2419350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B40884-A473-4348-A3E8-54790BCB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4658843"/>
                <a:ext cx="2419350" cy="395429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F8A0EF4F-00A2-43DF-AFD9-9027AFE0DB67}"/>
              </a:ext>
            </a:extLst>
          </p:cNvPr>
          <p:cNvGrpSpPr/>
          <p:nvPr/>
        </p:nvGrpSpPr>
        <p:grpSpPr>
          <a:xfrm>
            <a:off x="5022850" y="2493493"/>
            <a:ext cx="2546840" cy="1781665"/>
            <a:chOff x="654050" y="2723170"/>
            <a:chExt cx="2546840" cy="178166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0C18D87-D7D2-4196-8294-8F1ADB7E2896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1076815" y="4048615"/>
              <a:ext cx="625475" cy="208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D159B7F-FEA0-49A8-A7CA-ECEA171D585B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076815" y="3378200"/>
              <a:ext cx="625475" cy="320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CF48A3-482C-449A-AAC6-180F47E5E6B2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2125055" y="2995005"/>
              <a:ext cx="580535" cy="2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FB1CED-3104-449B-B609-DB1ABEC7163B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2125055" y="3553315"/>
              <a:ext cx="580535" cy="227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316992-F102-43B6-B6E1-F38DE8A5BDA2}"/>
                </a:ext>
              </a:extLst>
            </p:cNvPr>
            <p:cNvSpPr/>
            <p:nvPr/>
          </p:nvSpPr>
          <p:spPr>
            <a:xfrm>
              <a:off x="654050" y="36258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+mj-ea"/>
                </a:rPr>
                <a:t>0</a:t>
              </a:r>
              <a:endParaRPr lang="ko-KR" altLang="en-US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D902BF2-3164-4DAC-AD45-908AD31CB2EE}"/>
                </a:ext>
              </a:extLst>
            </p:cNvPr>
            <p:cNvSpPr/>
            <p:nvPr/>
          </p:nvSpPr>
          <p:spPr>
            <a:xfrm>
              <a:off x="1702290" y="40095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D5392FC-2255-4C04-82E7-D881E42E0780}"/>
                </a:ext>
              </a:extLst>
            </p:cNvPr>
            <p:cNvSpPr/>
            <p:nvPr/>
          </p:nvSpPr>
          <p:spPr>
            <a:xfrm>
              <a:off x="1702290" y="313055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22F5F32-5391-46E3-BD09-0837E573D1E7}"/>
                </a:ext>
              </a:extLst>
            </p:cNvPr>
            <p:cNvSpPr/>
            <p:nvPr/>
          </p:nvSpPr>
          <p:spPr>
            <a:xfrm>
              <a:off x="2705590" y="2723170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F62806-6BC1-4171-A3D9-72C382E55FC3}"/>
                </a:ext>
              </a:extLst>
            </p:cNvPr>
            <p:cNvSpPr/>
            <p:nvPr/>
          </p:nvSpPr>
          <p:spPr>
            <a:xfrm>
              <a:off x="2705590" y="3514235"/>
              <a:ext cx="495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978C654-4B5C-487C-B4B9-5F02458D776D}"/>
              </a:ext>
            </a:extLst>
          </p:cNvPr>
          <p:cNvSpPr txBox="1"/>
          <p:nvPr/>
        </p:nvSpPr>
        <p:spPr>
          <a:xfrm>
            <a:off x="5513034" y="31067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50%</a:t>
            </a:r>
          </a:p>
          <a:p>
            <a:pPr algn="ctr"/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4857B2-634A-4F34-A8AA-EB21C75E9FDF}"/>
              </a:ext>
            </a:extLst>
          </p:cNvPr>
          <p:cNvSpPr txBox="1"/>
          <p:nvPr/>
        </p:nvSpPr>
        <p:spPr>
          <a:xfrm>
            <a:off x="5556250" y="380525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</a:p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66E8E-1F67-4B99-8DFC-CEE046EE67E3}"/>
              </a:ext>
            </a:extLst>
          </p:cNvPr>
          <p:cNvSpPr txBox="1"/>
          <p:nvPr/>
        </p:nvSpPr>
        <p:spPr>
          <a:xfrm>
            <a:off x="6572249" y="26876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25%</a:t>
            </a:r>
          </a:p>
          <a:p>
            <a:pPr algn="ctr"/>
            <a:r>
              <a:rPr lang="en-US" altLang="ko-KR" sz="1400" dirty="0"/>
              <a:t>+2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2734F7-DC3F-4F85-BAE8-25AD4C61BEDA}"/>
              </a:ext>
            </a:extLst>
          </p:cNvPr>
          <p:cNvSpPr txBox="1"/>
          <p:nvPr/>
        </p:nvSpPr>
        <p:spPr>
          <a:xfrm>
            <a:off x="6610349" y="3373458"/>
            <a:ext cx="49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75%</a:t>
            </a:r>
          </a:p>
          <a:p>
            <a:pPr algn="ctr"/>
            <a:r>
              <a:rPr lang="en-US" altLang="ko-KR" sz="1400" dirty="0"/>
              <a:t>+4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1EEC7B-00B2-453F-8B6E-DDE97820C0FC}"/>
              </a:ext>
            </a:extLst>
          </p:cNvPr>
          <p:cNvSpPr txBox="1"/>
          <p:nvPr/>
        </p:nvSpPr>
        <p:spPr>
          <a:xfrm>
            <a:off x="7715250" y="2522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1E294-4E62-4676-A6CB-2A5BB55B560C}"/>
              </a:ext>
            </a:extLst>
          </p:cNvPr>
          <p:cNvSpPr txBox="1"/>
          <p:nvPr/>
        </p:nvSpPr>
        <p:spPr>
          <a:xfrm>
            <a:off x="7702550" y="34496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F8746C-D13A-40AF-AA3C-11DDFCA17EE6}"/>
              </a:ext>
            </a:extLst>
          </p:cNvPr>
          <p:cNvSpPr txBox="1"/>
          <p:nvPr/>
        </p:nvSpPr>
        <p:spPr>
          <a:xfrm>
            <a:off x="6508750" y="39449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V=0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0AF47-2E96-41FD-9D00-5372D090A017}"/>
                  </a:ext>
                </a:extLst>
              </p:cNvPr>
              <p:cNvSpPr txBox="1"/>
              <p:nvPr/>
            </p:nvSpPr>
            <p:spPr>
              <a:xfrm>
                <a:off x="3539359" y="4515381"/>
                <a:ext cx="5515100" cy="2146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=4+0.5 ∗0+0.5 ∗−3+  0.125 ∗−1 +0.375 ∗1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=2.75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0AF47-2E96-41FD-9D00-5372D090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359" y="4515381"/>
                <a:ext cx="5515100" cy="21464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1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815F1A-8298-400C-9C5A-3087E34488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187E79-67C6-4E98-AB53-341A5273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EC9F74-CC0E-4FDA-BBB7-2218A7B0CDCC}">
  <ds:schemaRefs>
    <ds:schemaRef ds:uri="http://schemas.microsoft.com/office/2006/documentManagement/types"/>
    <ds:schemaRef ds:uri="http://purl.org/dc/dcmitype/"/>
    <ds:schemaRef ds:uri="http://purl.org/dc/elements/1.1/"/>
    <ds:schemaRef ds:uri="7e911382-0fe7-4b42-b60f-8f62ce1e92bb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1506</Words>
  <Application>Microsoft Office PowerPoint</Application>
  <PresentationFormat>화면 슬라이드 쇼(4:3)</PresentationFormat>
  <Paragraphs>307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종국</dc:creator>
  <cp:lastModifiedBy>hjkso1406@korea.edu</cp:lastModifiedBy>
  <cp:revision>30</cp:revision>
  <dcterms:created xsi:type="dcterms:W3CDTF">2020-04-27T07:52:41Z</dcterms:created>
  <dcterms:modified xsi:type="dcterms:W3CDTF">2020-05-07T16:27:08Z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