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68" r:id="rId6"/>
    <p:sldId id="307" r:id="rId7"/>
    <p:sldId id="266" r:id="rId8"/>
    <p:sldId id="265" r:id="rId9"/>
    <p:sldId id="259" r:id="rId10"/>
    <p:sldId id="269" r:id="rId11"/>
    <p:sldId id="260" r:id="rId12"/>
    <p:sldId id="274" r:id="rId13"/>
    <p:sldId id="275" r:id="rId14"/>
    <p:sldId id="276" r:id="rId15"/>
    <p:sldId id="308" r:id="rId16"/>
    <p:sldId id="277" r:id="rId17"/>
    <p:sldId id="278" r:id="rId18"/>
    <p:sldId id="289" r:id="rId19"/>
    <p:sldId id="261" r:id="rId20"/>
    <p:sldId id="309" r:id="rId21"/>
    <p:sldId id="310" r:id="rId22"/>
    <p:sldId id="281" r:id="rId23"/>
    <p:sldId id="280" r:id="rId24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5BE"/>
    <a:srgbClr val="C55A11"/>
    <a:srgbClr val="40749F"/>
    <a:srgbClr val="12355E"/>
    <a:srgbClr val="17457A"/>
    <a:srgbClr val="092348"/>
    <a:srgbClr val="1F4E79"/>
    <a:srgbClr val="0A1428"/>
    <a:srgbClr val="B8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4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8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6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52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8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23405" y="64885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40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430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99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1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9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64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633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650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76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930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1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watch?v=nKRQvt_qVA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gKookE/Survive-in-Universe/tree/main" TargetMode="Externa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oammc.com/web/cmd.do?opencode=pg030503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ndefined (11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" y="1155700"/>
            <a:ext cx="4146550" cy="4146550"/>
          </a:xfrm>
          <a:prstGeom prst="rect">
            <a:avLst/>
          </a:prstGeom>
        </p:spPr>
      </p:pic>
      <p:pic>
        <p:nvPicPr>
          <p:cNvPr id="6" name="图片 5" descr="61c1b4b54d2965e75f8a432c441188e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60000">
            <a:off x="9928225" y="3041650"/>
            <a:ext cx="1641475" cy="3322320"/>
          </a:xfrm>
          <a:prstGeom prst="rect">
            <a:avLst/>
          </a:prstGeom>
        </p:spPr>
      </p:pic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830" y="-307340"/>
            <a:ext cx="9016365" cy="7092315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D37A198-35C4-4ED7-A2E4-FE8B63B0B679}"/>
              </a:ext>
            </a:extLst>
          </p:cNvPr>
          <p:cNvSpPr txBox="1"/>
          <p:nvPr/>
        </p:nvSpPr>
        <p:spPr>
          <a:xfrm>
            <a:off x="2181225" y="2053182"/>
            <a:ext cx="600188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8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우주에서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algn="r"/>
            <a:r>
              <a:rPr lang="ko-KR" altLang="en-US" sz="4800" dirty="0">
                <a:solidFill>
                  <a:srgbClr val="407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살아남기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29662ED-A29B-4076-A77F-74A2263EDAFB}"/>
              </a:ext>
            </a:extLst>
          </p:cNvPr>
          <p:cNvSpPr txBox="1"/>
          <p:nvPr/>
        </p:nvSpPr>
        <p:spPr>
          <a:xfrm>
            <a:off x="2181225" y="3542071"/>
            <a:ext cx="6001811" cy="1527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865" dirty="0">
                <a:solidFill>
                  <a:srgbClr val="0CA5BE"/>
                </a:solidFill>
                <a:cs typeface="Arial" panose="020B0604020202020204" pitchFamily="34" charset="0"/>
              </a:rPr>
              <a:t>컴퓨터공학과 </a:t>
            </a:r>
            <a:r>
              <a:rPr lang="ko-KR" altLang="en-US" sz="1865" dirty="0" err="1">
                <a:solidFill>
                  <a:srgbClr val="0CA5BE"/>
                </a:solidFill>
                <a:cs typeface="Arial" panose="020B0604020202020204" pitchFamily="34" charset="0"/>
              </a:rPr>
              <a:t>박종국</a:t>
            </a:r>
            <a:endParaRPr lang="en-US" altLang="ko-KR" sz="1865" dirty="0">
              <a:solidFill>
                <a:srgbClr val="0CA5BE"/>
              </a:solidFill>
              <a:cs typeface="Arial" panose="020B0604020202020204" pitchFamily="34" charset="0"/>
            </a:endParaRPr>
          </a:p>
          <a:p>
            <a:pPr algn="r"/>
            <a:r>
              <a:rPr lang="ko-KR" altLang="en-US" sz="1865" dirty="0" err="1">
                <a:solidFill>
                  <a:srgbClr val="0CA5BE"/>
                </a:solidFill>
                <a:cs typeface="Arial" panose="020B0604020202020204" pitchFamily="34" charset="0"/>
              </a:rPr>
              <a:t>나송주</a:t>
            </a:r>
            <a:endParaRPr lang="en-US" altLang="ko-KR" sz="1865" dirty="0">
              <a:solidFill>
                <a:srgbClr val="0CA5BE"/>
              </a:solidFill>
              <a:cs typeface="Arial" panose="020B0604020202020204" pitchFamily="34" charset="0"/>
            </a:endParaRPr>
          </a:p>
          <a:p>
            <a:pPr algn="r"/>
            <a:r>
              <a:rPr lang="ko-KR" altLang="en-US" sz="1865" dirty="0" err="1">
                <a:solidFill>
                  <a:srgbClr val="0CA5BE"/>
                </a:solidFill>
                <a:cs typeface="Arial" panose="020B0604020202020204" pitchFamily="34" charset="0"/>
              </a:rPr>
              <a:t>안보경</a:t>
            </a:r>
            <a:endParaRPr lang="en-US" altLang="ko-KR" sz="1865" dirty="0">
              <a:solidFill>
                <a:srgbClr val="0CA5BE"/>
              </a:solidFill>
              <a:cs typeface="Arial" panose="020B0604020202020204" pitchFamily="34" charset="0"/>
            </a:endParaRPr>
          </a:p>
          <a:p>
            <a:pPr algn="r"/>
            <a:r>
              <a:rPr lang="ko-KR" altLang="en-US" sz="1865" dirty="0" err="1">
                <a:solidFill>
                  <a:srgbClr val="0CA5BE"/>
                </a:solidFill>
                <a:cs typeface="Arial" panose="020B0604020202020204" pitchFamily="34" charset="0"/>
              </a:rPr>
              <a:t>백소원</a:t>
            </a:r>
            <a:endParaRPr lang="en-US" altLang="ko-KR" sz="1865" dirty="0">
              <a:solidFill>
                <a:srgbClr val="0CA5BE"/>
              </a:solidFill>
              <a:cs typeface="Arial" panose="020B0604020202020204" pitchFamily="34" charset="0"/>
            </a:endParaRPr>
          </a:p>
          <a:p>
            <a:pPr algn="r"/>
            <a:r>
              <a:rPr lang="ko-KR" altLang="en-US" sz="1865" dirty="0">
                <a:solidFill>
                  <a:srgbClr val="0CA5BE"/>
                </a:solidFill>
                <a:cs typeface="Arial" panose="020B0604020202020204" pitchFamily="34" charset="0"/>
              </a:rPr>
              <a:t>정보통계학과 이성준</a:t>
            </a:r>
            <a:endParaRPr lang="en-US" altLang="ko-KR" sz="1865" dirty="0">
              <a:solidFill>
                <a:srgbClr val="0CA5BE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3">
            <a:hlinkClick r:id="rId7"/>
            <a:extLst>
              <a:ext uri="{FF2B5EF4-FFF2-40B4-BE49-F238E27FC236}">
                <a16:creationId xmlns:a16="http://schemas.microsoft.com/office/drawing/2014/main" id="{1D8F92E9-50A4-4699-8539-53AB60A46978}"/>
              </a:ext>
            </a:extLst>
          </p:cNvPr>
          <p:cNvSpPr txBox="1"/>
          <p:nvPr/>
        </p:nvSpPr>
        <p:spPr>
          <a:xfrm>
            <a:off x="3853145" y="6611779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  <a:hlinkClick r:id="rId7"/>
              </a:rPr>
              <a:t>https://www.freeppt7.com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730" y="553720"/>
            <a:ext cx="2974975" cy="4151630"/>
          </a:xfrm>
          <a:prstGeom prst="rect">
            <a:avLst/>
          </a:prstGeom>
        </p:spPr>
      </p:pic>
      <p:pic>
        <p:nvPicPr>
          <p:cNvPr id="4" name="图片 3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533130" y="553720"/>
            <a:ext cx="2974975" cy="4151630"/>
          </a:xfrm>
          <a:prstGeom prst="rect">
            <a:avLst/>
          </a:prstGeom>
        </p:spPr>
      </p:pic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5420" y="310515"/>
            <a:ext cx="6741795" cy="53035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732780" y="1300480"/>
            <a:ext cx="725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600"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58335" y="2880360"/>
            <a:ext cx="35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최종 프로그램</a:t>
            </a:r>
            <a:endParaRPr lang="en-US" altLang="ko-KR" sz="4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003925" y="2459990"/>
            <a:ext cx="4010025" cy="257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ko-KR" altLang="en-US" sz="2200" dirty="0">
                <a:sym typeface="+mn-lt"/>
              </a:rPr>
              <a:t>비행선 </a:t>
            </a:r>
            <a:r>
              <a:rPr lang="en-US" altLang="ko-KR" sz="2200" dirty="0">
                <a:sym typeface="+mn-lt"/>
              </a:rPr>
              <a:t>ship class</a:t>
            </a:r>
          </a:p>
          <a:p>
            <a:r>
              <a:rPr lang="ko-KR" altLang="en-US" sz="2200" dirty="0">
                <a:sym typeface="+mn-lt"/>
              </a:rPr>
              <a:t>운석 </a:t>
            </a:r>
            <a:r>
              <a:rPr lang="en-US" altLang="ko-KR" sz="2200" dirty="0">
                <a:sym typeface="+mn-lt"/>
              </a:rPr>
              <a:t>Asteroid class</a:t>
            </a:r>
          </a:p>
          <a:p>
            <a:r>
              <a:rPr lang="ko-KR" altLang="en-US" sz="2200" dirty="0">
                <a:sym typeface="+mn-lt"/>
              </a:rPr>
              <a:t>스코어보드 </a:t>
            </a:r>
            <a:r>
              <a:rPr lang="en-US" altLang="ko-KR" sz="2200" dirty="0">
                <a:sym typeface="+mn-lt"/>
              </a:rPr>
              <a:t>score var, text</a:t>
            </a:r>
          </a:p>
          <a:p>
            <a:r>
              <a:rPr lang="ko-KR" altLang="en-US" sz="2200" dirty="0">
                <a:sym typeface="+mn-lt"/>
              </a:rPr>
              <a:t>아이템 </a:t>
            </a:r>
            <a:r>
              <a:rPr lang="en-US" altLang="ko-KR" sz="2200" dirty="0">
                <a:sym typeface="+mn-lt"/>
              </a:rPr>
              <a:t>item class</a:t>
            </a:r>
          </a:p>
          <a:p>
            <a:r>
              <a:rPr lang="ko-KR" altLang="en-US" sz="2200" dirty="0" err="1">
                <a:sym typeface="+mn-lt"/>
              </a:rPr>
              <a:t>레이져</a:t>
            </a:r>
            <a:r>
              <a:rPr lang="ko-KR" altLang="en-US" sz="2200" dirty="0">
                <a:sym typeface="+mn-lt"/>
              </a:rPr>
              <a:t> </a:t>
            </a:r>
            <a:r>
              <a:rPr lang="en-US" altLang="ko-KR" sz="2200" dirty="0">
                <a:sym typeface="+mn-lt"/>
              </a:rPr>
              <a:t>Laser class</a:t>
            </a:r>
          </a:p>
        </p:txBody>
      </p:sp>
      <p:pic>
        <p:nvPicPr>
          <p:cNvPr id="2" name="图片 1" descr="undefined (11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4170" y="108585"/>
            <a:ext cx="1840230" cy="1840230"/>
          </a:xfrm>
          <a:prstGeom prst="rect">
            <a:avLst/>
          </a:prstGeom>
        </p:spPr>
      </p:pic>
      <p:pic>
        <p:nvPicPr>
          <p:cNvPr id="5" name="图片 4" descr="undefined (12)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80000">
            <a:off x="1197610" y="1289685"/>
            <a:ext cx="4989830" cy="4989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03925" y="1628993"/>
            <a:ext cx="401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Sketch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000">
            <a:off x="6599393" y="2651119"/>
            <a:ext cx="5232366" cy="2448889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139700" dist="635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05">
            <a:off x="505559" y="1882186"/>
            <a:ext cx="5226776" cy="2947351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1397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220676" y="1114244"/>
            <a:ext cx="179654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sketch</a:t>
            </a:r>
            <a:endParaRPr lang="zh-CN" altLang="en-US" dirty="0">
              <a:sym typeface="+mn-lt"/>
            </a:endParaRPr>
          </a:p>
        </p:txBody>
      </p:sp>
      <p:pic>
        <p:nvPicPr>
          <p:cNvPr id="8" name="图片 7" descr="undefined (23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715" y="-708660"/>
            <a:ext cx="4064000" cy="4064000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4FEC57C9-9343-4F45-B63F-F575650CC0C0}"/>
              </a:ext>
            </a:extLst>
          </p:cNvPr>
          <p:cNvSpPr txBox="1"/>
          <p:nvPr/>
        </p:nvSpPr>
        <p:spPr>
          <a:xfrm>
            <a:off x="7795941" y="1951688"/>
            <a:ext cx="179654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ship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ba8a3fa5443cba93be654ed25adc43b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63925" y="1983264"/>
            <a:ext cx="4547870" cy="2975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000">
            <a:off x="1072327" y="1747045"/>
            <a:ext cx="6695928" cy="3150509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762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647723" y="2833501"/>
            <a:ext cx="178027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dirty="0">
                <a:sym typeface="+mn-lt"/>
              </a:rPr>
              <a:t>아이템 획득 시</a:t>
            </a:r>
            <a:endParaRPr lang="en-US" altLang="ko-KR" dirty="0">
              <a:sym typeface="+mn-lt"/>
            </a:endParaRPr>
          </a:p>
          <a:p>
            <a:r>
              <a:rPr lang="en-US" altLang="zh-CN" dirty="0">
                <a:sym typeface="+mn-lt"/>
              </a:rPr>
              <a:t>Score +1000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 descr="undefined (17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525776" y="3621024"/>
            <a:ext cx="3682733" cy="3207766"/>
          </a:xfrm>
          <a:prstGeom prst="rect">
            <a:avLst/>
          </a:prstGeom>
          <a:noFill/>
        </p:spPr>
      </p:pic>
      <p:pic>
        <p:nvPicPr>
          <p:cNvPr id="5" name="图片 4" descr="undefined (23)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60000">
            <a:off x="238760" y="4318000"/>
            <a:ext cx="2247900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505" y="282575"/>
            <a:ext cx="337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>
                <a:solidFill>
                  <a:schemeClr val="bg1"/>
                </a:solidFill>
                <a:cs typeface="+mn-ea"/>
                <a:sym typeface="+mn-lt"/>
              </a:rPr>
              <a:t>아이템 획득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ba8a3fa5443cba93be654ed25adc43b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63925" y="1983264"/>
            <a:ext cx="4547870" cy="2975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551">
            <a:off x="512989" y="1720033"/>
            <a:ext cx="7348556" cy="3417933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762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647723" y="2658965"/>
            <a:ext cx="1780274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dirty="0" err="1">
                <a:sym typeface="+mn-lt"/>
              </a:rPr>
              <a:t>레이져로</a:t>
            </a:r>
            <a:r>
              <a:rPr lang="ko-KR" altLang="en-US" dirty="0">
                <a:sym typeface="+mn-lt"/>
              </a:rPr>
              <a:t> 운석 맞출 시 운석이 여러 개로 갈라짐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 descr="undefined (17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525776" y="3621024"/>
            <a:ext cx="3682733" cy="3207766"/>
          </a:xfrm>
          <a:prstGeom prst="rect">
            <a:avLst/>
          </a:prstGeom>
          <a:noFill/>
        </p:spPr>
      </p:pic>
      <p:pic>
        <p:nvPicPr>
          <p:cNvPr id="5" name="图片 4" descr="undefined (23)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60000">
            <a:off x="238760" y="4318000"/>
            <a:ext cx="2247900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505" y="282575"/>
            <a:ext cx="337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 err="1">
                <a:solidFill>
                  <a:schemeClr val="bg1"/>
                </a:solidFill>
                <a:cs typeface="+mn-ea"/>
                <a:sym typeface="+mn-lt"/>
              </a:rPr>
              <a:t>레이져</a:t>
            </a:r>
            <a:r>
              <a:rPr lang="ko-KR" altLang="en-US" sz="3600" dirty="0">
                <a:solidFill>
                  <a:schemeClr val="bg1"/>
                </a:solidFill>
                <a:cs typeface="+mn-ea"/>
                <a:sym typeface="+mn-lt"/>
              </a:rPr>
              <a:t> 효과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855866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7455730" y="2198809"/>
            <a:ext cx="4406215" cy="363805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0000">
            <a:off x="568587" y="1993494"/>
            <a:ext cx="4859050" cy="3588963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undefined (11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115" y="2207260"/>
            <a:ext cx="2731770" cy="27317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08805" y="917575"/>
            <a:ext cx="337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>
                <a:solidFill>
                  <a:schemeClr val="bg1"/>
                </a:solidFill>
                <a:cs typeface="+mn-ea"/>
                <a:sym typeface="+mn-lt"/>
              </a:rPr>
              <a:t>운석과 충돌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2680">
            <a:off x="6776375" y="1490734"/>
            <a:ext cx="4271190" cy="2935472"/>
          </a:xfrm>
          <a:prstGeom prst="rect">
            <a:avLst/>
          </a:prstGeom>
          <a:ln w="127000">
            <a:solidFill>
              <a:schemeClr val="bg1"/>
            </a:solidFill>
          </a:ln>
        </p:spPr>
      </p:pic>
      <p:pic>
        <p:nvPicPr>
          <p:cNvPr id="11" name="图片 10" descr="61c1b4b54d2965e75f8a432c441188e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040000">
            <a:off x="10078720" y="3433445"/>
            <a:ext cx="1297940" cy="2625725"/>
          </a:xfrm>
          <a:prstGeom prst="rect">
            <a:avLst/>
          </a:prstGeom>
        </p:spPr>
      </p:pic>
      <p:pic>
        <p:nvPicPr>
          <p:cNvPr id="9" name="图片 8" descr="undefined (17)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40" y="2268220"/>
            <a:ext cx="4602480" cy="4602480"/>
          </a:xfrm>
          <a:prstGeom prst="rect">
            <a:avLst/>
          </a:prstGeom>
        </p:spPr>
      </p:pic>
      <p:pic>
        <p:nvPicPr>
          <p:cNvPr id="5" name="图片 4" descr="undefined (25)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125" y="1605280"/>
            <a:ext cx="4545330" cy="3647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6032" y="2604716"/>
            <a:ext cx="32315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게임 플레이 영상</a:t>
            </a:r>
            <a:endParaRPr lang="zh-CN" altLang="en-US" sz="3000" dirty="0">
              <a:latin typeface="HY헤드라인M" panose="02030600000101010101" pitchFamily="18" charset="-127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730" y="553720"/>
            <a:ext cx="2974975" cy="4151630"/>
          </a:xfrm>
          <a:prstGeom prst="rect">
            <a:avLst/>
          </a:prstGeom>
        </p:spPr>
      </p:pic>
      <p:pic>
        <p:nvPicPr>
          <p:cNvPr id="4" name="图片 3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533130" y="553720"/>
            <a:ext cx="2974975" cy="4151630"/>
          </a:xfrm>
          <a:prstGeom prst="rect">
            <a:avLst/>
          </a:prstGeom>
        </p:spPr>
      </p:pic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5420" y="310515"/>
            <a:ext cx="6741795" cy="53035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732780" y="1300480"/>
            <a:ext cx="725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600"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58335" y="2880360"/>
            <a:ext cx="35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평가</a:t>
            </a:r>
            <a:endParaRPr lang="zh-CN" altLang="en-US" sz="4000" dirty="0">
              <a:latin typeface="휴먼모음T" panose="02030504000101010101" pitchFamily="18" charset="-127"/>
              <a:ea typeface="휴먼모음T" panose="02030504000101010101" pitchFamily="18" charset="-127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2345" y="79375"/>
            <a:ext cx="7915275" cy="6226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04969" y="2060052"/>
            <a:ext cx="4010025" cy="157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구현하고자 하는 함수들이 정확히 구현되었는가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zh-CN" altLang="en-US" dirty="0">
              <a:sym typeface="+mn-lt"/>
            </a:endParaRPr>
          </a:p>
        </p:txBody>
      </p:sp>
      <p:pic>
        <p:nvPicPr>
          <p:cNvPr id="2" name="图片 1" descr="61c1b4b54d2965e75f8a432c441188e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40000">
            <a:off x="1038860" y="2848610"/>
            <a:ext cx="1817370" cy="3675380"/>
          </a:xfrm>
          <a:prstGeom prst="rect">
            <a:avLst/>
          </a:prstGeom>
        </p:spPr>
      </p:pic>
      <p:pic>
        <p:nvPicPr>
          <p:cNvPr id="4" name="图片 3" descr="undefined (23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60000">
            <a:off x="7902575" y="2905760"/>
            <a:ext cx="2994660" cy="2994660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A0C1B78E-F583-473F-AB66-F04A9F21BC6D}"/>
              </a:ext>
            </a:extLst>
          </p:cNvPr>
          <p:cNvSpPr txBox="1"/>
          <p:nvPr/>
        </p:nvSpPr>
        <p:spPr>
          <a:xfrm>
            <a:off x="4204969" y="3472640"/>
            <a:ext cx="4010025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계획한 함수는 모두 구현</a:t>
            </a: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105"/>
            <a:ext cx="12261411" cy="6654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04969" y="2060052"/>
            <a:ext cx="4010025" cy="157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필요성에 맞게 구현되었는가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zh-CN" altLang="en-US" dirty="0">
              <a:sym typeface="+mn-lt"/>
            </a:endParaRPr>
          </a:p>
        </p:txBody>
      </p:sp>
      <p:pic>
        <p:nvPicPr>
          <p:cNvPr id="2" name="图片 1" descr="61c1b4b54d2965e75f8a432c441188e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40000">
            <a:off x="1038860" y="2848610"/>
            <a:ext cx="1817370" cy="3675380"/>
          </a:xfrm>
          <a:prstGeom prst="rect">
            <a:avLst/>
          </a:prstGeom>
        </p:spPr>
      </p:pic>
      <p:pic>
        <p:nvPicPr>
          <p:cNvPr id="4" name="图片 3" descr="undefined (23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60000">
            <a:off x="7902575" y="2905760"/>
            <a:ext cx="2994660" cy="2994660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A0C1B78E-F583-473F-AB66-F04A9F21BC6D}"/>
              </a:ext>
            </a:extLst>
          </p:cNvPr>
          <p:cNvSpPr txBox="1"/>
          <p:nvPr/>
        </p:nvSpPr>
        <p:spPr>
          <a:xfrm>
            <a:off x="3279842" y="3278268"/>
            <a:ext cx="5632316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인지능력향상에 도움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우주를 배경으로 한 교육용 게임 구현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다만 배경과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우주선의 색 식별이 다소 미흡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064675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62555" y="-302260"/>
            <a:ext cx="7463155" cy="7613015"/>
            <a:chOff x="5142" y="230"/>
            <a:chExt cx="10138" cy="10340"/>
          </a:xfrm>
        </p:grpSpPr>
        <p:sp>
          <p:nvSpPr>
            <p:cNvPr id="5" name="矩形 4"/>
            <p:cNvSpPr/>
            <p:nvPr/>
          </p:nvSpPr>
          <p:spPr>
            <a:xfrm>
              <a:off x="6191" y="1170"/>
              <a:ext cx="7680" cy="8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pic>
          <p:nvPicPr>
            <p:cNvPr id="3" name="图片 2" descr="6451b6593f5c6e578a677c1913853aa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2" y="230"/>
              <a:ext cx="10138" cy="1034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236971" y="658981"/>
            <a:ext cx="4314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208145" y="1634490"/>
            <a:ext cx="72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29175" y="1882140"/>
            <a:ext cx="350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프로젝트 소개</a:t>
            </a:r>
            <a:endParaRPr lang="en-US" altLang="ko-KR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4208145" y="2553335"/>
            <a:ext cx="72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29175" y="2901315"/>
            <a:ext cx="350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예상 결과물</a:t>
            </a:r>
            <a:endParaRPr lang="en-US" altLang="ko-KR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08145" y="3634740"/>
            <a:ext cx="72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29175" y="3928745"/>
            <a:ext cx="350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최종 프로그램</a:t>
            </a:r>
            <a:endParaRPr lang="en-US" altLang="ko-KR" sz="3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208145" y="4705985"/>
            <a:ext cx="72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latin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29175" y="5065395"/>
            <a:ext cx="350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프로젝트 평가</a:t>
            </a:r>
            <a:endParaRPr lang="en-US" altLang="ko-KR" sz="3600" dirty="0"/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  <p:bldP spid="9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2345" y="79375"/>
            <a:ext cx="7915275" cy="6226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04969" y="2060052"/>
            <a:ext cx="4010025" cy="59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버그는 없는가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 descr="61c1b4b54d2965e75f8a432c441188e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40000">
            <a:off x="1038860" y="2848610"/>
            <a:ext cx="1817370" cy="3675380"/>
          </a:xfrm>
          <a:prstGeom prst="rect">
            <a:avLst/>
          </a:prstGeom>
        </p:spPr>
      </p:pic>
      <p:pic>
        <p:nvPicPr>
          <p:cNvPr id="4" name="图片 3" descr="undefined (23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60000">
            <a:off x="7902575" y="2905760"/>
            <a:ext cx="2994660" cy="2994660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A0C1B78E-F583-473F-AB66-F04A9F21BC6D}"/>
              </a:ext>
            </a:extLst>
          </p:cNvPr>
          <p:cNvSpPr txBox="1"/>
          <p:nvPr/>
        </p:nvSpPr>
        <p:spPr>
          <a:xfrm>
            <a:off x="4204969" y="3472640"/>
            <a:ext cx="4010025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버그 없이 정상적으로 플레이 가능</a:t>
            </a:r>
          </a:p>
        </p:txBody>
      </p:sp>
    </p:spTree>
    <p:extLst>
      <p:ext uri="{BB962C8B-B14F-4D97-AF65-F5344CB8AC3E}">
        <p14:creationId xmlns:p14="http://schemas.microsoft.com/office/powerpoint/2010/main" val="2071113553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4" y="1451612"/>
            <a:ext cx="4487804" cy="3642360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114300" dist="1397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089150" y="41167"/>
            <a:ext cx="6384732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en-US" altLang="zh-CN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P5.js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로 간단히 구현가능한가 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?</a:t>
            </a:r>
          </a:p>
          <a:p>
            <a:r>
              <a:rPr lang="en-US" altLang="zh-CN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P5.js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의 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WEBGL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을 이용해 간단히 구현가능</a:t>
            </a:r>
            <a:endParaRPr lang="zh-CN" altLang="en-US" sz="2500" dirty="0">
              <a:latin typeface="HY헤드라인M" panose="02030600000101010101" pitchFamily="18" charset="-127"/>
              <a:sym typeface="+mn-lt"/>
            </a:endParaRPr>
          </a:p>
          <a:p>
            <a:endParaRPr lang="zh-CN" altLang="en-US" sz="2000" dirty="0">
              <a:sym typeface="+mn-lt"/>
            </a:endParaRPr>
          </a:p>
        </p:txBody>
      </p:sp>
      <p:pic>
        <p:nvPicPr>
          <p:cNvPr id="7" name="图片 6" descr="undefined (1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0138" y="2731243"/>
            <a:ext cx="6986905" cy="40855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590" y="-344805"/>
            <a:ext cx="9300210" cy="7316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1940" y="2486819"/>
            <a:ext cx="5480050" cy="188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cs typeface="+mn-ea"/>
                <a:sym typeface="+mn-lt"/>
              </a:rPr>
              <a:t>THANKS</a:t>
            </a:r>
            <a:endParaRPr lang="zh-CN" altLang="en-US" sz="8800" dirty="0">
              <a:cs typeface="+mn-ea"/>
              <a:sym typeface="+mn-lt"/>
            </a:endParaRPr>
          </a:p>
        </p:txBody>
      </p:sp>
      <p:sp>
        <p:nvSpPr>
          <p:cNvPr id="4" name="TextBox 3">
            <a:hlinkClick r:id="rId5"/>
            <a:extLst>
              <a:ext uri="{FF2B5EF4-FFF2-40B4-BE49-F238E27FC236}">
                <a16:creationId xmlns:a16="http://schemas.microsoft.com/office/drawing/2014/main" id="{714CB070-3724-489D-A311-92C496E69BEF}"/>
              </a:ext>
            </a:extLst>
          </p:cNvPr>
          <p:cNvSpPr txBox="1"/>
          <p:nvPr/>
        </p:nvSpPr>
        <p:spPr>
          <a:xfrm>
            <a:off x="457200" y="5842337"/>
            <a:ext cx="11279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  <a:hlinkClick r:id="rId6"/>
              </a:rPr>
              <a:t>Github</a:t>
            </a:r>
            <a:r>
              <a:rPr lang="en-US" altLang="ko-KR" sz="2300" b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  <a:hlinkClick r:id="rId6"/>
              </a:rPr>
              <a:t> : https://github.com/JongKookE/Survive-in-Universe/tree/main </a:t>
            </a:r>
            <a:endParaRPr lang="ko-KR" altLang="en-US" sz="2300" b="1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730" y="553720"/>
            <a:ext cx="2974975" cy="4151630"/>
          </a:xfrm>
          <a:prstGeom prst="rect">
            <a:avLst/>
          </a:prstGeom>
        </p:spPr>
      </p:pic>
      <p:pic>
        <p:nvPicPr>
          <p:cNvPr id="4" name="图片 3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533130" y="553720"/>
            <a:ext cx="2974975" cy="4151630"/>
          </a:xfrm>
          <a:prstGeom prst="rect">
            <a:avLst/>
          </a:prstGeom>
        </p:spPr>
      </p:pic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5420" y="310515"/>
            <a:ext cx="6741795" cy="53035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732780" y="1300480"/>
            <a:ext cx="725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+mj-ea"/>
                <a:ea typeface="+mj-ea"/>
                <a:cs typeface="+mn-ea"/>
                <a:sym typeface="+mn-lt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58335" y="2880360"/>
            <a:ext cx="361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_图片 4" descr="图片包含 事情, 镜子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17950" y="1089660"/>
            <a:ext cx="7331710" cy="467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91455" y="1745190"/>
            <a:ext cx="4584699" cy="54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  <a:sym typeface="+mn-lt"/>
              </a:rPr>
              <a:t>프로젝트 배경</a:t>
            </a:r>
            <a:endParaRPr lang="zh-CN" altLang="en-US" sz="2300" dirty="0">
              <a:latin typeface="HY헤드라인M" panose="02030600000101010101" pitchFamily="18" charset="-127"/>
              <a:sym typeface="+mn-lt"/>
            </a:endParaRPr>
          </a:p>
        </p:txBody>
      </p:sp>
      <p:pic>
        <p:nvPicPr>
          <p:cNvPr id="2" name="图片 1" descr="undefined (11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5" y="1320800"/>
            <a:ext cx="4584700" cy="4584700"/>
          </a:xfrm>
          <a:prstGeom prst="rect">
            <a:avLst/>
          </a:prstGeom>
        </p:spPr>
      </p:pic>
      <p:sp>
        <p:nvSpPr>
          <p:cNvPr id="5" name="文本框 17">
            <a:extLst>
              <a:ext uri="{FF2B5EF4-FFF2-40B4-BE49-F238E27FC236}">
                <a16:creationId xmlns:a16="http://schemas.microsoft.com/office/drawing/2014/main" id="{4D7D48E7-B877-4446-B418-5AE4317E1A64}"/>
              </a:ext>
            </a:extLst>
          </p:cNvPr>
          <p:cNvSpPr txBox="1"/>
          <p:nvPr/>
        </p:nvSpPr>
        <p:spPr>
          <a:xfrm>
            <a:off x="5291455" y="2749773"/>
            <a:ext cx="5050156" cy="176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조작이 간단하면서 </a:t>
            </a:r>
            <a:r>
              <a:rPr lang="en-US" altLang="ko-KR" sz="2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p5.js </a:t>
            </a:r>
            <a:r>
              <a:rPr lang="ko-KR" altLang="en-US" sz="2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다양한 함수를 이용한 생동감 있는 게임을 간단히 구현</a:t>
            </a:r>
            <a:endParaRPr lang="en-US" altLang="ko-KR" sz="2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_图片 4" descr="图片包含 事情, 镜子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17950" y="1089660"/>
            <a:ext cx="7331710" cy="467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91455" y="1745190"/>
            <a:ext cx="4584699" cy="57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cs typeface="+mn-ea"/>
              </a:defRPr>
            </a:lvl1pPr>
          </a:lstStyle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필요성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图片 1" descr="undefined (11)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5" y="1320800"/>
            <a:ext cx="4584700" cy="4584700"/>
          </a:xfrm>
          <a:prstGeom prst="rect">
            <a:avLst/>
          </a:prstGeom>
        </p:spPr>
      </p:pic>
      <p:sp>
        <p:nvSpPr>
          <p:cNvPr id="5" name="文本框 17">
            <a:extLst>
              <a:ext uri="{FF2B5EF4-FFF2-40B4-BE49-F238E27FC236}">
                <a16:creationId xmlns:a16="http://schemas.microsoft.com/office/drawing/2014/main" id="{4D7D48E7-B877-4446-B418-5AE4317E1A64}"/>
              </a:ext>
            </a:extLst>
          </p:cNvPr>
          <p:cNvSpPr txBox="1"/>
          <p:nvPr/>
        </p:nvSpPr>
        <p:spPr>
          <a:xfrm>
            <a:off x="5100002" y="2998113"/>
            <a:ext cx="5050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인지능력 장애 작업치료</a:t>
            </a:r>
            <a:endParaRPr lang="en-US" altLang="ko-KR" sz="2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우주에 대한 교육용</a:t>
            </a:r>
            <a:endParaRPr lang="en-US" altLang="ko-KR" sz="25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290275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0000">
            <a:off x="1931670" y="1646599"/>
            <a:ext cx="4088765" cy="2720887"/>
          </a:xfrm>
          <a:prstGeom prst="rect">
            <a:avLst/>
          </a:prstGeom>
          <a:ln w="133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7" y="1641098"/>
            <a:ext cx="3793454" cy="1945050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2831465" y="5106035"/>
            <a:ext cx="741362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cs typeface="+mn-ea"/>
                <a:sym typeface="+mn-lt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cs typeface="+mn-ea"/>
                <a:sym typeface="+mn-lt"/>
                <a:hlinkClick r:id="rId6"/>
              </a:rPr>
              <a:t>1 . http://www.wooammc.com/web/cmd.do?opencode=pg030503</a:t>
            </a:r>
            <a:endParaRPr lang="en-US" altLang="ko-KR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 . http://spacelab.kr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61c1b4b54d2965e75f8a432c441188e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10245090" y="2976245"/>
            <a:ext cx="1099820" cy="2225040"/>
          </a:xfrm>
          <a:prstGeom prst="rect">
            <a:avLst/>
          </a:prstGeom>
        </p:spPr>
      </p:pic>
      <p:pic>
        <p:nvPicPr>
          <p:cNvPr id="5" name="图片 4" descr="undefined (17)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9210" y="2013585"/>
            <a:ext cx="2974975" cy="41516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8b2ad2d693f5628e36517393941e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015" y="42545"/>
            <a:ext cx="7355840" cy="6772910"/>
          </a:xfrm>
          <a:prstGeom prst="rect">
            <a:avLst/>
          </a:prstGeom>
        </p:spPr>
      </p:pic>
      <p:pic>
        <p:nvPicPr>
          <p:cNvPr id="4" name="图片 3" descr="undefined (17)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8780" y="2663825"/>
            <a:ext cx="2974975" cy="4151630"/>
          </a:xfrm>
          <a:prstGeom prst="rect">
            <a:avLst/>
          </a:prstGeom>
        </p:spPr>
      </p:pic>
      <p:pic>
        <p:nvPicPr>
          <p:cNvPr id="5" name="图片 4" descr="undefined (17)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9009380" y="2663825"/>
            <a:ext cx="2974975" cy="4151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85243" y="2871581"/>
            <a:ext cx="5709837" cy="181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우주 공간을 배경으로 한 간단한 그래픽 게임</a:t>
            </a:r>
            <a:endParaRPr lang="zh-CN" altLang="en-US" sz="3000" dirty="0">
              <a:latin typeface="휴먼모음T" panose="02030504000101010101" pitchFamily="18" charset="-127"/>
              <a:ea typeface="휴먼모음T" panose="02030504000101010101" pitchFamily="18" charset="-127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8387" y="1975187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cs typeface="+mn-ea"/>
                <a:sym typeface="+mn-lt"/>
              </a:rPr>
              <a:t>요약</a:t>
            </a:r>
            <a:endParaRPr lang="zh-CN" altLang="en-US" sz="6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730" y="553720"/>
            <a:ext cx="2974975" cy="4151630"/>
          </a:xfrm>
          <a:prstGeom prst="rect">
            <a:avLst/>
          </a:prstGeom>
        </p:spPr>
      </p:pic>
      <p:pic>
        <p:nvPicPr>
          <p:cNvPr id="4" name="图片 3" descr="undefined (17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533130" y="553720"/>
            <a:ext cx="2974975" cy="4151630"/>
          </a:xfrm>
          <a:prstGeom prst="rect">
            <a:avLst/>
          </a:prstGeom>
        </p:spPr>
      </p:pic>
      <p:pic>
        <p:nvPicPr>
          <p:cNvPr id="15" name="图片 14" descr="a6a6d201e3a52359e6f7f4c39de6839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5420" y="310515"/>
            <a:ext cx="6741795" cy="53035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732780" y="1300480"/>
            <a:ext cx="725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600">
                <a:latin typeface="+mj-ea"/>
                <a:ea typeface="+mj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58335" y="2880360"/>
            <a:ext cx="35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예상 결과물</a:t>
            </a:r>
            <a:endParaRPr lang="zh-CN" altLang="en-US" sz="4000" dirty="0">
              <a:latin typeface="휴먼모음T" panose="02030504000101010101" pitchFamily="18" charset="-127"/>
              <a:ea typeface="휴먼모음T" panose="02030504000101010101" pitchFamily="18" charset="-127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36356" y="1826170"/>
            <a:ext cx="4994275" cy="2574769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361150" y="2463535"/>
            <a:ext cx="4575120" cy="23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ko-KR" altLang="en-US" sz="2800" b="1" dirty="0">
                <a:sym typeface="+mn-lt"/>
              </a:rPr>
              <a:t>비행선과 운석</a:t>
            </a:r>
            <a:endParaRPr lang="en-US" altLang="ko-KR" sz="2800" b="1" dirty="0">
              <a:sym typeface="+mn-lt"/>
            </a:endParaRPr>
          </a:p>
          <a:p>
            <a:r>
              <a:rPr lang="ko-KR" altLang="en-US" sz="2800" b="1" dirty="0">
                <a:sym typeface="+mn-lt"/>
              </a:rPr>
              <a:t>아이템과 별</a:t>
            </a:r>
            <a:endParaRPr lang="en-US" altLang="ko-KR" sz="2800" b="1" dirty="0">
              <a:sym typeface="+mn-lt"/>
            </a:endParaRPr>
          </a:p>
          <a:p>
            <a:r>
              <a:rPr lang="ko-KR" altLang="en-US" sz="2800" b="1" dirty="0">
                <a:sym typeface="+mn-lt"/>
              </a:rPr>
              <a:t>스코어 보드</a:t>
            </a:r>
            <a:endParaRPr lang="zh-CN" altLang="en-US" sz="2800" b="1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</p:txBody>
      </p:sp>
      <p:pic>
        <p:nvPicPr>
          <p:cNvPr id="8" name="图片 7" descr="undefined (16)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795" y="4718685"/>
            <a:ext cx="3659505" cy="21399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mrxzfcx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245</Words>
  <Application>Microsoft Office PowerPoint</Application>
  <PresentationFormat>와이드스크린</PresentationFormat>
  <Paragraphs>85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微软雅黑</vt:lpstr>
      <vt:lpstr>宋体</vt:lpstr>
      <vt:lpstr>方正卡通简体</vt:lpstr>
      <vt:lpstr>휴먼모음T</vt:lpstr>
      <vt:lpstr>Arial</vt:lpstr>
      <vt:lpstr>Calibri</vt:lpstr>
      <vt:lpstr>第一PPT，www.1ppt.com</vt:lpstr>
      <vt:lpstr>自定义设计方案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ppp</dc:creator>
  <cp:keywords>1</cp:keywords>
  <dc:description>www.freeppt7.com</dc:description>
  <cp:lastModifiedBy>PC</cp:lastModifiedBy>
  <cp:revision>58</cp:revision>
  <dcterms:created xsi:type="dcterms:W3CDTF">2018-01-28T08:07:00Z</dcterms:created>
  <dcterms:modified xsi:type="dcterms:W3CDTF">2022-06-13T03:14:56Z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