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4" r:id="rId4"/>
    <p:sldId id="323" r:id="rId5"/>
    <p:sldId id="310" r:id="rId6"/>
    <p:sldId id="312" r:id="rId7"/>
    <p:sldId id="313" r:id="rId8"/>
    <p:sldId id="314" r:id="rId9"/>
    <p:sldId id="318" r:id="rId10"/>
    <p:sldId id="319" r:id="rId11"/>
    <p:sldId id="320" r:id="rId12"/>
    <p:sldId id="321" r:id="rId13"/>
    <p:sldId id="322" r:id="rId14"/>
    <p:sldId id="262" r:id="rId15"/>
    <p:sldId id="259" r:id="rId16"/>
  </p:sldIdLst>
  <p:sldSz cx="15122525" cy="10693400"/>
  <p:notesSz cx="9144000" cy="6858000"/>
  <p:defaultTextStyle>
    <a:defPPr>
      <a:defRPr lang="ko-KR"/>
    </a:defPPr>
    <a:lvl1pPr marL="0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39931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79862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19791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59722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199655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39584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79515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19446" algn="l" defTabSz="1279862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FB1"/>
    <a:srgbClr val="502ADA"/>
    <a:srgbClr val="9855CB"/>
    <a:srgbClr val="AA72D4"/>
    <a:srgbClr val="A52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404" autoAdjust="0"/>
  </p:normalViewPr>
  <p:slideViewPr>
    <p:cSldViewPr>
      <p:cViewPr varScale="1">
        <p:scale>
          <a:sx n="44" d="100"/>
          <a:sy n="44" d="100"/>
        </p:scale>
        <p:origin x="106" y="82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1" y="3321891"/>
            <a:ext cx="12854146" cy="2292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963831" y="428236"/>
            <a:ext cx="3402568" cy="91240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126" y="428236"/>
            <a:ext cx="9955662" cy="91240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4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4354132"/>
              </p:ext>
            </p:extLst>
          </p:nvPr>
        </p:nvGraphicFramePr>
        <p:xfrm>
          <a:off x="58705" y="93683"/>
          <a:ext cx="15003035" cy="1018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Scene Title.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51225" marR="151225" marT="95052" marB="95052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51225" marR="151225" marT="95052" marB="95052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51225" marR="151225" marT="95052" marB="95052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51225" marR="151225" marT="95052" marB="95052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</a:p>
                  </a:txBody>
                  <a:tcPr marL="151225" marR="151225" marT="95052" marB="95052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3506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71289" marB="71289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51225" marR="151225" marT="95052" marB="95052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87764" y="172686"/>
            <a:ext cx="3678092" cy="344635"/>
          </a:xfrm>
          <a:prstGeom prst="rect">
            <a:avLst/>
          </a:prstGeom>
        </p:spPr>
        <p:txBody>
          <a:bodyPr anchor="ctr" anchorCtr="0"/>
          <a:lstStyle>
            <a:lvl1pPr algn="l">
              <a:defRPr sz="1116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6489469" y="172686"/>
            <a:ext cx="4129755" cy="344635"/>
          </a:xfrm>
          <a:prstGeom prst="rect">
            <a:avLst/>
          </a:prstGeom>
        </p:spPr>
        <p:txBody>
          <a:bodyPr anchor="ctr" anchorCtr="0"/>
          <a:lstStyle>
            <a:lvl1pPr algn="l">
              <a:defRPr sz="1116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341668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8" y="6871502"/>
            <a:ext cx="12854146" cy="2123827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8" y="4532321"/>
            <a:ext cx="12854146" cy="2339181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399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798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197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6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5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5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4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5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127" y="2495127"/>
            <a:ext cx="6679115" cy="7057149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7285" y="2495127"/>
            <a:ext cx="6679115" cy="7057149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32" y="2393642"/>
            <a:ext cx="6681741" cy="99755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931" indent="0">
              <a:buNone/>
              <a:defRPr sz="2900" b="1"/>
            </a:lvl2pPr>
            <a:lvl3pPr marL="1279862" indent="0">
              <a:buNone/>
              <a:defRPr sz="2600" b="1"/>
            </a:lvl3pPr>
            <a:lvl4pPr marL="1919791" indent="0">
              <a:buNone/>
              <a:defRPr sz="2300" b="1"/>
            </a:lvl4pPr>
            <a:lvl5pPr marL="2559722" indent="0">
              <a:buNone/>
              <a:defRPr sz="2300" b="1"/>
            </a:lvl5pPr>
            <a:lvl6pPr marL="3199655" indent="0">
              <a:buNone/>
              <a:defRPr sz="2300" b="1"/>
            </a:lvl6pPr>
            <a:lvl7pPr marL="3839584" indent="0">
              <a:buNone/>
              <a:defRPr sz="2300" b="1"/>
            </a:lvl7pPr>
            <a:lvl8pPr marL="4479515" indent="0">
              <a:buNone/>
              <a:defRPr sz="2300" b="1"/>
            </a:lvl8pPr>
            <a:lvl9pPr marL="5119446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32" y="3391198"/>
            <a:ext cx="6681741" cy="61610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6" y="2393642"/>
            <a:ext cx="6684366" cy="99755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9931" indent="0">
              <a:buNone/>
              <a:defRPr sz="2900" b="1"/>
            </a:lvl2pPr>
            <a:lvl3pPr marL="1279862" indent="0">
              <a:buNone/>
              <a:defRPr sz="2600" b="1"/>
            </a:lvl3pPr>
            <a:lvl4pPr marL="1919791" indent="0">
              <a:buNone/>
              <a:defRPr sz="2300" b="1"/>
            </a:lvl4pPr>
            <a:lvl5pPr marL="2559722" indent="0">
              <a:buNone/>
              <a:defRPr sz="2300" b="1"/>
            </a:lvl5pPr>
            <a:lvl6pPr marL="3199655" indent="0">
              <a:buNone/>
              <a:defRPr sz="2300" b="1"/>
            </a:lvl6pPr>
            <a:lvl7pPr marL="3839584" indent="0">
              <a:buNone/>
              <a:defRPr sz="2300" b="1"/>
            </a:lvl7pPr>
            <a:lvl8pPr marL="4479515" indent="0">
              <a:buNone/>
              <a:defRPr sz="2300" b="1"/>
            </a:lvl8pPr>
            <a:lvl9pPr marL="5119446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6" y="3391198"/>
            <a:ext cx="6684366" cy="616108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31" y="425756"/>
            <a:ext cx="4975209" cy="181193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9" y="425758"/>
            <a:ext cx="8453913" cy="912652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31" y="2237696"/>
            <a:ext cx="4975209" cy="7314583"/>
          </a:xfrm>
        </p:spPr>
        <p:txBody>
          <a:bodyPr/>
          <a:lstStyle>
            <a:lvl1pPr marL="0" indent="0">
              <a:buNone/>
              <a:defRPr sz="2000"/>
            </a:lvl1pPr>
            <a:lvl2pPr marL="639931" indent="0">
              <a:buNone/>
              <a:defRPr sz="1700"/>
            </a:lvl2pPr>
            <a:lvl3pPr marL="1279862" indent="0">
              <a:buNone/>
              <a:defRPr sz="1400"/>
            </a:lvl3pPr>
            <a:lvl4pPr marL="1919791" indent="0">
              <a:buNone/>
              <a:defRPr sz="1200"/>
            </a:lvl4pPr>
            <a:lvl5pPr marL="2559722" indent="0">
              <a:buNone/>
              <a:defRPr sz="1200"/>
            </a:lvl5pPr>
            <a:lvl6pPr marL="3199655" indent="0">
              <a:buNone/>
              <a:defRPr sz="1200"/>
            </a:lvl6pPr>
            <a:lvl7pPr marL="3839584" indent="0">
              <a:buNone/>
              <a:defRPr sz="1200"/>
            </a:lvl7pPr>
            <a:lvl8pPr marL="4479515" indent="0">
              <a:buNone/>
              <a:defRPr sz="1200"/>
            </a:lvl8pPr>
            <a:lvl9pPr marL="5119446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2" y="7485383"/>
            <a:ext cx="9073515" cy="88369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2" y="955475"/>
            <a:ext cx="9073515" cy="6416040"/>
          </a:xfrm>
        </p:spPr>
        <p:txBody>
          <a:bodyPr/>
          <a:lstStyle>
            <a:lvl1pPr marL="0" indent="0">
              <a:buNone/>
              <a:defRPr sz="4500"/>
            </a:lvl1pPr>
            <a:lvl2pPr marL="639931" indent="0">
              <a:buNone/>
              <a:defRPr sz="3900"/>
            </a:lvl2pPr>
            <a:lvl3pPr marL="1279862" indent="0">
              <a:buNone/>
              <a:defRPr sz="3300"/>
            </a:lvl3pPr>
            <a:lvl4pPr marL="1919791" indent="0">
              <a:buNone/>
              <a:defRPr sz="2900"/>
            </a:lvl4pPr>
            <a:lvl5pPr marL="2559722" indent="0">
              <a:buNone/>
              <a:defRPr sz="2900"/>
            </a:lvl5pPr>
            <a:lvl6pPr marL="3199655" indent="0">
              <a:buNone/>
              <a:defRPr sz="2900"/>
            </a:lvl6pPr>
            <a:lvl7pPr marL="3839584" indent="0">
              <a:buNone/>
              <a:defRPr sz="2900"/>
            </a:lvl7pPr>
            <a:lvl8pPr marL="4479515" indent="0">
              <a:buNone/>
              <a:defRPr sz="2900"/>
            </a:lvl8pPr>
            <a:lvl9pPr marL="5119446" indent="0">
              <a:buNone/>
              <a:defRPr sz="2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2" y="8369073"/>
            <a:ext cx="9073515" cy="1254990"/>
          </a:xfrm>
        </p:spPr>
        <p:txBody>
          <a:bodyPr/>
          <a:lstStyle>
            <a:lvl1pPr marL="0" indent="0">
              <a:buNone/>
              <a:defRPr sz="2000"/>
            </a:lvl1pPr>
            <a:lvl2pPr marL="639931" indent="0">
              <a:buNone/>
              <a:defRPr sz="1700"/>
            </a:lvl2pPr>
            <a:lvl3pPr marL="1279862" indent="0">
              <a:buNone/>
              <a:defRPr sz="1400"/>
            </a:lvl3pPr>
            <a:lvl4pPr marL="1919791" indent="0">
              <a:buNone/>
              <a:defRPr sz="1200"/>
            </a:lvl4pPr>
            <a:lvl5pPr marL="2559722" indent="0">
              <a:buNone/>
              <a:defRPr sz="1200"/>
            </a:lvl5pPr>
            <a:lvl6pPr marL="3199655" indent="0">
              <a:buNone/>
              <a:defRPr sz="1200"/>
            </a:lvl6pPr>
            <a:lvl7pPr marL="3839584" indent="0">
              <a:buNone/>
              <a:defRPr sz="1200"/>
            </a:lvl7pPr>
            <a:lvl8pPr marL="4479515" indent="0">
              <a:buNone/>
              <a:defRPr sz="1200"/>
            </a:lvl8pPr>
            <a:lvl9pPr marL="5119446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7" y="428232"/>
            <a:ext cx="13610273" cy="1782233"/>
          </a:xfrm>
          <a:prstGeom prst="rect">
            <a:avLst/>
          </a:prstGeom>
        </p:spPr>
        <p:txBody>
          <a:bodyPr vert="horz" lIns="127986" tIns="63993" rIns="127986" bIns="6399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7" y="2495127"/>
            <a:ext cx="13610273" cy="7057149"/>
          </a:xfrm>
          <a:prstGeom prst="rect">
            <a:avLst/>
          </a:prstGeom>
        </p:spPr>
        <p:txBody>
          <a:bodyPr vert="horz" lIns="127986" tIns="63993" rIns="127986" bIns="6399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9" y="9911203"/>
            <a:ext cx="3528589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FADF-513E-427C-A6ED-BBDD4DC66B06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3" y="9911203"/>
            <a:ext cx="4788800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1" y="9911203"/>
            <a:ext cx="3528589" cy="569325"/>
          </a:xfrm>
          <a:prstGeom prst="rect">
            <a:avLst/>
          </a:prstGeom>
        </p:spPr>
        <p:txBody>
          <a:bodyPr vert="horz" lIns="127986" tIns="63993" rIns="127986" bIns="6399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D0B0-CD60-47C4-92E7-335499861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79862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47" indent="-479947" algn="l" defTabSz="1279862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88" indent="-399957" algn="l" defTabSz="1279862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26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757" indent="-319965" algn="l" defTabSz="1279862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688" indent="-319965" algn="l" defTabSz="1279862" rtl="0" eaLnBrk="1" latinLnBrk="1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19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550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481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412" indent="-319965" algn="l" defTabSz="127986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31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62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791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22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655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584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515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446" algn="l" defTabSz="1279862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0">
              <a:schemeClr val="tx1"/>
            </a:gs>
            <a:gs pos="100000">
              <a:srgbClr val="502AD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473030" y="3702246"/>
            <a:ext cx="3906117" cy="2506532"/>
            <a:chOff x="5319993" y="3585525"/>
            <a:chExt cx="3906117" cy="2506532"/>
          </a:xfrm>
        </p:grpSpPr>
        <p:sp>
          <p:nvSpPr>
            <p:cNvPr id="3" name="직사각형 2"/>
            <p:cNvSpPr/>
            <p:nvPr/>
          </p:nvSpPr>
          <p:spPr>
            <a:xfrm>
              <a:off x="5319993" y="3585525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154102" y="3585525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5929" y="3597138"/>
              <a:ext cx="14542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H O L 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7043" y="4228146"/>
              <a:ext cx="1972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Gunz</a:t>
              </a:r>
              <a:endParaRPr lang="ko-KR" altLang="en-US" sz="6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2985" y="5445726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VR FPS 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A6A98-90C5-4752-88FF-D52DB1B07017}"/>
              </a:ext>
            </a:extLst>
          </p:cNvPr>
          <p:cNvSpPr/>
          <p:nvPr/>
        </p:nvSpPr>
        <p:spPr>
          <a:xfrm>
            <a:off x="288454" y="378148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7E19E-9BE0-4037-B091-859F223A1A29}"/>
              </a:ext>
            </a:extLst>
          </p:cNvPr>
          <p:cNvSpPr txBox="1"/>
          <p:nvPr/>
        </p:nvSpPr>
        <p:spPr>
          <a:xfrm>
            <a:off x="415269" y="389761"/>
            <a:ext cx="5500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Kosta IoT 206</a:t>
            </a:r>
            <a:r>
              <a:rPr lang="ko-KR" altLang="en-US" dirty="0">
                <a:solidFill>
                  <a:schemeClr val="bg1"/>
                </a:solidFill>
              </a:rPr>
              <a:t>기 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30822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37D6A215-8446-4B14-8258-3F5BC45F26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" y="1099268"/>
            <a:ext cx="10080000" cy="93600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39401"/>
              </p:ext>
            </p:extLst>
          </p:nvPr>
        </p:nvGraphicFramePr>
        <p:xfrm>
          <a:off x="10729614" y="810196"/>
          <a:ext cx="4392912" cy="422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672832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88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continue..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59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권총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Animator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Entry : 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애니메이션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진입점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Fire : shoot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Idle :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대기상태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게임이 시작하면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Entry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진입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Trigger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이벤트가 발생하면 대기상태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(Idle)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transition(2-2)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EC411A3-8B85-4CC6-90AE-F1570D11A630}"/>
              </a:ext>
            </a:extLst>
          </p:cNvPr>
          <p:cNvSpPr/>
          <p:nvPr/>
        </p:nvSpPr>
        <p:spPr>
          <a:xfrm>
            <a:off x="1368574" y="7362924"/>
            <a:ext cx="657206" cy="638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2-1</a:t>
            </a:r>
            <a:endParaRPr lang="ko-KR" altLang="en-US" sz="3225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68855-BC48-4FBA-A381-30704730D093}"/>
              </a:ext>
            </a:extLst>
          </p:cNvPr>
          <p:cNvSpPr/>
          <p:nvPr/>
        </p:nvSpPr>
        <p:spPr>
          <a:xfrm>
            <a:off x="5761062" y="7377703"/>
            <a:ext cx="580631" cy="504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2-2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22648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모니터, 실내, 전자기기이(가) 표시된 사진&#10;&#10;자동 생성된 설명">
            <a:extLst>
              <a:ext uri="{FF2B5EF4-FFF2-40B4-BE49-F238E27FC236}">
                <a16:creationId xmlns:a16="http://schemas.microsoft.com/office/drawing/2014/main" id="{8939E61D-7DF4-4B9E-A434-D9785EF8834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4" y="1090435"/>
            <a:ext cx="10080000" cy="93600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6677"/>
              </p:ext>
            </p:extLst>
          </p:nvPr>
        </p:nvGraphicFramePr>
        <p:xfrm>
          <a:off x="10729614" y="810196"/>
          <a:ext cx="4392912" cy="905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88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continue..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1684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&lt;Enemy Bot&gt;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적이라는 위압감을 주기위해 검은색으로 디자인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플레이어와 같은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Prefab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총을 가지고 있으며 플레이어의 중앙 카메라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centerEyeAnchor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추적한다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1684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&lt;Bot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움직임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Animation&gt;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첫 애니메이션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Idle(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앉은 모션에서 시작하여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3.25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동안 일어서는 모션을 취함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애니메이션이 끝나면 추적했던 플레이어의 위치에 약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초동안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겨냥 애니메이션을 취한 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‘Fire’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발동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총알의 스피드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ShotPower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700f)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플레이어의 총알 스피드의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1/7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4882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68855-BC48-4FBA-A381-30704730D093}"/>
              </a:ext>
            </a:extLst>
          </p:cNvPr>
          <p:cNvSpPr/>
          <p:nvPr/>
        </p:nvSpPr>
        <p:spPr>
          <a:xfrm>
            <a:off x="4248894" y="7434932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5</a:t>
            </a:r>
            <a:endParaRPr lang="ko-KR" altLang="en-US" sz="32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83D9F-9919-4A68-B5D3-33D2E33059B4}"/>
              </a:ext>
            </a:extLst>
          </p:cNvPr>
          <p:cNvSpPr/>
          <p:nvPr/>
        </p:nvSpPr>
        <p:spPr>
          <a:xfrm>
            <a:off x="6265118" y="3618508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4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30986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컴퓨터, 점수판이(가) 표시된 사진&#10;&#10;자동 생성된 설명">
            <a:extLst>
              <a:ext uri="{FF2B5EF4-FFF2-40B4-BE49-F238E27FC236}">
                <a16:creationId xmlns:a16="http://schemas.microsoft.com/office/drawing/2014/main" id="{0FA96943-1169-46D9-A2C2-7478F11242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4" y="1099268"/>
            <a:ext cx="10080000" cy="93600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7789"/>
              </p:ext>
            </p:extLst>
          </p:nvPr>
        </p:nvGraphicFramePr>
        <p:xfrm>
          <a:off x="10729614" y="810196"/>
          <a:ext cx="4392912" cy="686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88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continue..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1684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&lt;Timeline&gt;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타임라인은 다른 오브젝트의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상태를 제어하기 위한 오브젝트이다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플레이어가 앞으로 진행하며 마주칠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Timeline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지정된 시간에 상태가 활성화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SetActive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(true))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된다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1684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&lt;Bot Animator Layer&gt;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TimeLine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오브젝트가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활성화 시키면 해당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Animtor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작용한다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‘Crouch To Stand’ :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일어서기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‘Shooting’ :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겨냥 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‘Fire’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1586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68855-BC48-4FBA-A381-30704730D093}"/>
              </a:ext>
            </a:extLst>
          </p:cNvPr>
          <p:cNvSpPr/>
          <p:nvPr/>
        </p:nvSpPr>
        <p:spPr>
          <a:xfrm>
            <a:off x="4248894" y="7434932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6</a:t>
            </a:r>
            <a:endParaRPr lang="ko-KR" altLang="en-US" sz="3225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1B1654-FDAD-44B7-9051-9C3C4F116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4" y="1115271"/>
            <a:ext cx="6336704" cy="29545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7A7A01-68C7-4CD5-A974-8FBCE8459018}"/>
              </a:ext>
            </a:extLst>
          </p:cNvPr>
          <p:cNvSpPr/>
          <p:nvPr/>
        </p:nvSpPr>
        <p:spPr>
          <a:xfrm>
            <a:off x="432470" y="2383933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7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428910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677-72A2-485F-8DEB-C0941286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5908932"/>
            <a:ext cx="10023234" cy="453717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DE12353-917A-4249-9AC8-B5D62D3F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1026220"/>
            <a:ext cx="10023234" cy="468052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52397"/>
              </p:ext>
            </p:extLst>
          </p:nvPr>
        </p:nvGraphicFramePr>
        <p:xfrm>
          <a:off x="10729614" y="810196"/>
          <a:ext cx="4392912" cy="554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88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continue..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EndPoint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cube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오브젝트에 플레이어가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cube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닿는 이벤트를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만들기 위해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cube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collider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적용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collider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cube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collider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서로 충돌하게 되면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AccountLogout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1684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&lt;Mesh Renderer&gt;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매쉬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렌더를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함으로써 큐브의 실체는 존재하지만 플레이어에게 가시적인 요소 삭제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48821"/>
                  </a:ext>
                </a:extLst>
              </a:tr>
            </a:tbl>
          </a:graphicData>
        </a:graphic>
      </p:graphicFrame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655E9E1-C68F-4DCA-BE9F-861A1EBF5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04" y="3520179"/>
            <a:ext cx="4234170" cy="45590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83D9F-9919-4A68-B5D3-33D2E33059B4}"/>
              </a:ext>
            </a:extLst>
          </p:cNvPr>
          <p:cNvSpPr/>
          <p:nvPr/>
        </p:nvSpPr>
        <p:spPr>
          <a:xfrm>
            <a:off x="3539252" y="2157093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8</a:t>
            </a:r>
            <a:endParaRPr lang="ko-KR" altLang="en-US" sz="3225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068855-BC48-4FBA-A381-30704730D093}"/>
              </a:ext>
            </a:extLst>
          </p:cNvPr>
          <p:cNvSpPr/>
          <p:nvPr/>
        </p:nvSpPr>
        <p:spPr>
          <a:xfrm>
            <a:off x="5625436" y="3762524"/>
            <a:ext cx="432048" cy="4172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9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181575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26420"/>
            <a:ext cx="15122525" cy="712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6566" y="3690516"/>
            <a:ext cx="5688632" cy="5470272"/>
          </a:xfrm>
          <a:prstGeom prst="rect">
            <a:avLst/>
          </a:prstGeom>
          <a:noFill/>
          <a:ln w="142875">
            <a:gradFill>
              <a:gsLst>
                <a:gs pos="0">
                  <a:srgbClr val="9855CB"/>
                </a:gs>
                <a:gs pos="100000">
                  <a:srgbClr val="502AD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03603" y="2090668"/>
            <a:ext cx="1915318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0226" y="8803084"/>
            <a:ext cx="648072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76686" y="8803084"/>
            <a:ext cx="648072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37326" y="3690516"/>
            <a:ext cx="5688632" cy="5470272"/>
          </a:xfrm>
          <a:prstGeom prst="rect">
            <a:avLst/>
          </a:prstGeom>
          <a:noFill/>
          <a:ln w="142875">
            <a:gradFill>
              <a:gsLst>
                <a:gs pos="0">
                  <a:srgbClr val="9855CB"/>
                </a:gs>
                <a:gs pos="100000">
                  <a:srgbClr val="502AD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17446" y="8803084"/>
            <a:ext cx="648072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59436" y="8803084"/>
            <a:ext cx="648072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62327" y="419457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 상황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4696" y="419457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남은 프로젝트 계획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5613" y="4986660"/>
            <a:ext cx="4999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게임 플레이 시작 전에 도입 부분인 로그인 및 회원가입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UI 2d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로그인 및 회원가입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connect</a:t>
            </a: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본 게임 중 하나인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NoTimeToDie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366" y="4914652"/>
            <a:ext cx="4999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active, sequence)</a:t>
            </a: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StartScene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2D UI -&gt; VR UI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게임 점수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구현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게임 난이도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UI / UX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ZombieLand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FPS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미니게임                       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D5FA8-BD98-4E1F-BF10-4CB7B8FD9585}"/>
              </a:ext>
            </a:extLst>
          </p:cNvPr>
          <p:cNvSpPr txBox="1"/>
          <p:nvPr/>
        </p:nvSpPr>
        <p:spPr>
          <a:xfrm>
            <a:off x="5240756" y="1242244"/>
            <a:ext cx="4641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상황 및 계획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235FCD-2729-4A21-9E62-984DA4D60B56}"/>
              </a:ext>
            </a:extLst>
          </p:cNvPr>
          <p:cNvSpPr/>
          <p:nvPr/>
        </p:nvSpPr>
        <p:spPr>
          <a:xfrm>
            <a:off x="288454" y="378148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ABA72-F41E-4789-8A60-31CD898D382A}"/>
              </a:ext>
            </a:extLst>
          </p:cNvPr>
          <p:cNvSpPr txBox="1"/>
          <p:nvPr/>
        </p:nvSpPr>
        <p:spPr>
          <a:xfrm>
            <a:off x="415269" y="389761"/>
            <a:ext cx="2969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중간체크</a:t>
            </a:r>
          </a:p>
        </p:txBody>
      </p:sp>
    </p:spTree>
    <p:extLst>
      <p:ext uri="{BB962C8B-B14F-4D97-AF65-F5344CB8AC3E}">
        <p14:creationId xmlns:p14="http://schemas.microsoft.com/office/powerpoint/2010/main" val="286746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25990" cy="1069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33847" y="3430658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3147" y="4463440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8439" y="4338588"/>
            <a:ext cx="2520000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26420"/>
            <a:ext cx="15122525" cy="662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0315" y="1038414"/>
            <a:ext cx="2256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3717" y="1962324"/>
            <a:ext cx="1394795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62839" y="5486065"/>
            <a:ext cx="3441968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관련산업의 상황과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추구방향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650" y="5486065"/>
            <a:ext cx="4390946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게임을 실행하기 위해 선작업과정과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플레이에 대한 스토리보드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1872" y="5486065"/>
            <a:ext cx="3018775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중간체크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 상황과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 진행해야 될 계획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68" y="3547579"/>
            <a:ext cx="1992904" cy="18927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53" y="3547579"/>
            <a:ext cx="2131168" cy="1892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006" y="3564114"/>
            <a:ext cx="1949995" cy="18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26420"/>
            <a:ext cx="15122525" cy="7128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233D2A-F65D-4015-9301-9F2599361F43}"/>
              </a:ext>
            </a:extLst>
          </p:cNvPr>
          <p:cNvSpPr/>
          <p:nvPr/>
        </p:nvSpPr>
        <p:spPr>
          <a:xfrm>
            <a:off x="288454" y="378148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5AE6A-14E0-46D8-ACF7-872FC6FCBF62}"/>
              </a:ext>
            </a:extLst>
          </p:cNvPr>
          <p:cNvSpPr txBox="1"/>
          <p:nvPr/>
        </p:nvSpPr>
        <p:spPr>
          <a:xfrm>
            <a:off x="415269" y="389761"/>
            <a:ext cx="2969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시나리오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9CDDCB-6506-4E1E-B945-56A2C166B76C}"/>
              </a:ext>
            </a:extLst>
          </p:cNvPr>
          <p:cNvSpPr/>
          <p:nvPr/>
        </p:nvSpPr>
        <p:spPr>
          <a:xfrm>
            <a:off x="1296566" y="3690516"/>
            <a:ext cx="5688632" cy="5470272"/>
          </a:xfrm>
          <a:prstGeom prst="rect">
            <a:avLst/>
          </a:prstGeom>
          <a:noFill/>
          <a:ln w="142875">
            <a:gradFill>
              <a:gsLst>
                <a:gs pos="0">
                  <a:srgbClr val="9855CB"/>
                </a:gs>
                <a:gs pos="100000">
                  <a:srgbClr val="502AD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FAF96D-FEEF-484B-B231-72632A442B94}"/>
              </a:ext>
            </a:extLst>
          </p:cNvPr>
          <p:cNvSpPr/>
          <p:nvPr/>
        </p:nvSpPr>
        <p:spPr>
          <a:xfrm>
            <a:off x="1590226" y="8803084"/>
            <a:ext cx="648072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B4E0B-2363-4278-BEB5-3FA3F2AFBB58}"/>
              </a:ext>
            </a:extLst>
          </p:cNvPr>
          <p:cNvSpPr/>
          <p:nvPr/>
        </p:nvSpPr>
        <p:spPr>
          <a:xfrm>
            <a:off x="2376686" y="8803084"/>
            <a:ext cx="648072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A961E-C0A9-49B9-8CE5-F93C1662184C}"/>
              </a:ext>
            </a:extLst>
          </p:cNvPr>
          <p:cNvSpPr txBox="1"/>
          <p:nvPr/>
        </p:nvSpPr>
        <p:spPr>
          <a:xfrm>
            <a:off x="3174110" y="4223717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VR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산업 상황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7ABF9-85DC-45B7-AD67-6F6FD2101298}"/>
              </a:ext>
            </a:extLst>
          </p:cNvPr>
          <p:cNvSpPr txBox="1"/>
          <p:nvPr/>
        </p:nvSpPr>
        <p:spPr>
          <a:xfrm>
            <a:off x="1625613" y="4986660"/>
            <a:ext cx="49995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pc,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분야 모두 중국 및 해외 대형 게임사의 공세로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레드오션화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고가의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고성능 하드웨어 플랫폼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한정수요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18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 페이스북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구글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밸브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삼성의 적극적인 투자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00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온라인게임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모바일게임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성행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년대에는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산업이 주요 산업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4DAA52-0698-45C1-9759-78E2209BE8FA}"/>
              </a:ext>
            </a:extLst>
          </p:cNvPr>
          <p:cNvSpPr/>
          <p:nvPr/>
        </p:nvSpPr>
        <p:spPr>
          <a:xfrm>
            <a:off x="8280861" y="3647121"/>
            <a:ext cx="5688632" cy="5470272"/>
          </a:xfrm>
          <a:prstGeom prst="rect">
            <a:avLst/>
          </a:prstGeom>
          <a:noFill/>
          <a:ln w="142875">
            <a:gradFill>
              <a:gsLst>
                <a:gs pos="0">
                  <a:srgbClr val="9855CB"/>
                </a:gs>
                <a:gs pos="100000">
                  <a:srgbClr val="502AD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9B3329-4C25-4A05-8AF4-C2EEDC2C20B9}"/>
              </a:ext>
            </a:extLst>
          </p:cNvPr>
          <p:cNvSpPr txBox="1"/>
          <p:nvPr/>
        </p:nvSpPr>
        <p:spPr>
          <a:xfrm>
            <a:off x="9692733" y="422371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추구 방향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FDFA79-0800-4DA9-BD96-68CD3CA0F719}"/>
              </a:ext>
            </a:extLst>
          </p:cNvPr>
          <p:cNvSpPr txBox="1"/>
          <p:nvPr/>
        </p:nvSpPr>
        <p:spPr>
          <a:xfrm>
            <a:off x="8625403" y="4986660"/>
            <a:ext cx="49995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산업의 흐름에 참여하여 여러 컨텐츠 개발에 목적을 둔 개발자가 되기 위해 역량을 갖춤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산업을 주도하는 개발자가 되는 것은 기존의 수학적 알고리즘 전문성과 여러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산업의광범위한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 이해도를 요구하며 이를 충족하기 위함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첫 걸음으로써 게임개발을 추구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◆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산업을 위한 도약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C086FB-4098-462D-8794-7C7ECC7AC342}"/>
              </a:ext>
            </a:extLst>
          </p:cNvPr>
          <p:cNvSpPr/>
          <p:nvPr/>
        </p:nvSpPr>
        <p:spPr>
          <a:xfrm>
            <a:off x="9361462" y="8731076"/>
            <a:ext cx="648072" cy="72008"/>
          </a:xfrm>
          <a:prstGeom prst="rect">
            <a:avLst/>
          </a:prstGeom>
          <a:gradFill flip="none" rotWithShape="1">
            <a:gsLst>
              <a:gs pos="0">
                <a:srgbClr val="9855CB"/>
              </a:gs>
              <a:gs pos="100000">
                <a:srgbClr val="502AD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98C238-0BC1-4F51-8AB1-570718C6CF56}"/>
              </a:ext>
            </a:extLst>
          </p:cNvPr>
          <p:cNvSpPr/>
          <p:nvPr/>
        </p:nvSpPr>
        <p:spPr>
          <a:xfrm>
            <a:off x="8569374" y="8731076"/>
            <a:ext cx="648072" cy="72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401022" y="3702246"/>
            <a:ext cx="4031873" cy="2004494"/>
            <a:chOff x="5247985" y="3585525"/>
            <a:chExt cx="4031873" cy="2004494"/>
          </a:xfrm>
        </p:grpSpPr>
        <p:sp>
          <p:nvSpPr>
            <p:cNvPr id="3" name="직사각형 2"/>
            <p:cNvSpPr/>
            <p:nvPr/>
          </p:nvSpPr>
          <p:spPr>
            <a:xfrm>
              <a:off x="5319993" y="3585525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154102" y="3585525"/>
              <a:ext cx="72008" cy="50405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5929" y="3597138"/>
              <a:ext cx="14542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 O L O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7985" y="4574356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스토리보드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A6A98-90C5-4752-88FF-D52DB1B07017}"/>
              </a:ext>
            </a:extLst>
          </p:cNvPr>
          <p:cNvSpPr/>
          <p:nvPr/>
        </p:nvSpPr>
        <p:spPr>
          <a:xfrm>
            <a:off x="288454" y="378148"/>
            <a:ext cx="7200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7E19E-9BE0-4037-B091-859F223A1A29}"/>
              </a:ext>
            </a:extLst>
          </p:cNvPr>
          <p:cNvSpPr txBox="1"/>
          <p:nvPr/>
        </p:nvSpPr>
        <p:spPr>
          <a:xfrm>
            <a:off x="415269" y="389761"/>
            <a:ext cx="55002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Kosta IoT 206</a:t>
            </a:r>
            <a:r>
              <a:rPr lang="ko-KR" altLang="en-US" dirty="0"/>
              <a:t>기 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4719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E1EE828-B5FD-4136-A557-1174D847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7" y="1711644"/>
            <a:ext cx="10225136" cy="8171559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AccountLogin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StartScene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05612"/>
              </p:ext>
            </p:extLst>
          </p:nvPr>
        </p:nvGraphicFramePr>
        <p:xfrm>
          <a:off x="10729614" y="810196"/>
          <a:ext cx="4392912" cy="755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7528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551455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플레이어는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ID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Password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 로그인할 수 있으며 계정이 존재하지 않다면 새로운 계정을 등록할 수 있다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7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Title 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로그 정보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로그인에 필요한 가이드라인 제공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199656"/>
                  </a:ext>
                </a:extLst>
              </a:tr>
              <a:tr h="492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아이디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정보 유지를 위해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ukey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변수에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UserID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저장하고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PlayerPrebs.key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지정 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9608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비밀번호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38098"/>
                  </a:ext>
                </a:extLst>
              </a:tr>
              <a:tr h="263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로그인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AccoutLogout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로드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4905"/>
                  </a:ext>
                </a:extLst>
              </a:tr>
              <a:tr h="263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 계정 만들기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AccountRegister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scene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로드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952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2E1565-4D12-4E2A-B345-90A496B81535}"/>
              </a:ext>
            </a:extLst>
          </p:cNvPr>
          <p:cNvSpPr/>
          <p:nvPr/>
        </p:nvSpPr>
        <p:spPr>
          <a:xfrm>
            <a:off x="3045337" y="7382355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</a:t>
            </a:r>
            <a:endParaRPr lang="ko-KR" altLang="en-US" sz="3225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26B2C9-F3DF-419D-BB06-6A7AA36E2B47}"/>
              </a:ext>
            </a:extLst>
          </p:cNvPr>
          <p:cNvSpPr/>
          <p:nvPr/>
        </p:nvSpPr>
        <p:spPr>
          <a:xfrm>
            <a:off x="3045337" y="7879060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3</a:t>
            </a:r>
            <a:endParaRPr lang="ko-KR" altLang="en-US" sz="32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376DBD-271C-4298-982E-2218A06C84FF}"/>
              </a:ext>
            </a:extLst>
          </p:cNvPr>
          <p:cNvSpPr/>
          <p:nvPr/>
        </p:nvSpPr>
        <p:spPr>
          <a:xfrm>
            <a:off x="3045337" y="8348154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4</a:t>
            </a:r>
            <a:endParaRPr lang="ko-KR" altLang="en-US" sz="3225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7F45A0-FF4A-4C4B-A6B3-1730A7609392}"/>
              </a:ext>
            </a:extLst>
          </p:cNvPr>
          <p:cNvSpPr/>
          <p:nvPr/>
        </p:nvSpPr>
        <p:spPr>
          <a:xfrm>
            <a:off x="2892187" y="6657405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1</a:t>
            </a:r>
            <a:endParaRPr lang="ko-KR" altLang="en-US" sz="3225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F80EC5-B369-4723-8F65-A905C15FF2B6}"/>
              </a:ext>
            </a:extLst>
          </p:cNvPr>
          <p:cNvSpPr/>
          <p:nvPr/>
        </p:nvSpPr>
        <p:spPr>
          <a:xfrm>
            <a:off x="3045337" y="8789052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5</a:t>
            </a:r>
            <a:endParaRPr lang="ko-KR" altLang="en-US" sz="3225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40F059-456C-42A4-AE69-35CF60CDEE4C}"/>
              </a:ext>
            </a:extLst>
          </p:cNvPr>
          <p:cNvSpPr/>
          <p:nvPr/>
        </p:nvSpPr>
        <p:spPr>
          <a:xfrm>
            <a:off x="3038310" y="9235962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6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27429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AccountLogout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StartScene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79453"/>
              </p:ext>
            </p:extLst>
          </p:nvPr>
        </p:nvGraphicFramePr>
        <p:xfrm>
          <a:off x="10729614" y="810196"/>
          <a:ext cx="4392912" cy="746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7528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415551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플레이어는 해당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UI 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 로그인 된 상태에서만 다시 게임 플레이를 할 수 있으며 로그아웃도 가능하다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직후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게임 플레이가 끝난 직후 자동으로 해당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UI 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 로드 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547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Title 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로그 정보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현황을 보여줌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19965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플레이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- 007NoTimeToDie 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로드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9608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로그아웃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계정정보가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ukey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값에서 삭제되며 초기화됨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AccountLogin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scene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로드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3809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F74D6A3-FB7E-4CAE-947E-056C704C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4" y="1602284"/>
            <a:ext cx="10178805" cy="83529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B55B5-DFDB-408D-97C5-E0404BCCA850}"/>
              </a:ext>
            </a:extLst>
          </p:cNvPr>
          <p:cNvSpPr/>
          <p:nvPr/>
        </p:nvSpPr>
        <p:spPr>
          <a:xfrm>
            <a:off x="3045337" y="7778579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3</a:t>
            </a:r>
            <a:endParaRPr lang="ko-KR" altLang="en-US" sz="3225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705947-0DF1-4F6F-B512-40BF7A7DD386}"/>
              </a:ext>
            </a:extLst>
          </p:cNvPr>
          <p:cNvSpPr/>
          <p:nvPr/>
        </p:nvSpPr>
        <p:spPr>
          <a:xfrm>
            <a:off x="3045337" y="8393233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4</a:t>
            </a:r>
            <a:endParaRPr lang="ko-KR" altLang="en-US" sz="3225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6655E-8F45-40C4-AF07-221E0910DE76}"/>
              </a:ext>
            </a:extLst>
          </p:cNvPr>
          <p:cNvSpPr/>
          <p:nvPr/>
        </p:nvSpPr>
        <p:spPr>
          <a:xfrm>
            <a:off x="3456806" y="7290916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</a:t>
            </a:r>
            <a:endParaRPr lang="ko-KR" altLang="en-US" sz="3225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98862-579E-4C72-AD2D-CBB85BBED7FC}"/>
              </a:ext>
            </a:extLst>
          </p:cNvPr>
          <p:cNvSpPr/>
          <p:nvPr/>
        </p:nvSpPr>
        <p:spPr>
          <a:xfrm>
            <a:off x="3045337" y="6570018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1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237727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D9B89D-DD91-48D0-B0E4-8A3D27DC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6" y="1696404"/>
            <a:ext cx="10282919" cy="81868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AccountRegister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StartScene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00151"/>
              </p:ext>
            </p:extLst>
          </p:nvPr>
        </p:nvGraphicFramePr>
        <p:xfrm>
          <a:off x="10729614" y="810196"/>
          <a:ext cx="4392912" cy="856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7200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096344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플레이어는 회원가입에 필요한 아이디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이메일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패스워드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패스워드 확인란을 입력하고 회원등록을 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 등록을 마치면 로그인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회귀한다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Title 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로그 정보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976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아이디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199656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이름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905048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이메일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196083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비밀번호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91245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862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비밀번호 확인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38098"/>
                  </a:ext>
                </a:extLst>
              </a:tr>
              <a:tr h="56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계정 등록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ButtonBox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AccountLogin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로드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62079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B55B5-DFDB-408D-97C5-E0404BCCA850}"/>
              </a:ext>
            </a:extLst>
          </p:cNvPr>
          <p:cNvSpPr/>
          <p:nvPr/>
        </p:nvSpPr>
        <p:spPr>
          <a:xfrm>
            <a:off x="3008254" y="7117762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3</a:t>
            </a:r>
            <a:endParaRPr lang="ko-KR" altLang="en-US" sz="3225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705947-0DF1-4F6F-B512-40BF7A7DD386}"/>
              </a:ext>
            </a:extLst>
          </p:cNvPr>
          <p:cNvSpPr/>
          <p:nvPr/>
        </p:nvSpPr>
        <p:spPr>
          <a:xfrm>
            <a:off x="3008254" y="7544712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4</a:t>
            </a:r>
            <a:endParaRPr lang="ko-KR" altLang="en-US" sz="3225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46655E-8F45-40C4-AF07-221E0910DE76}"/>
              </a:ext>
            </a:extLst>
          </p:cNvPr>
          <p:cNvSpPr/>
          <p:nvPr/>
        </p:nvSpPr>
        <p:spPr>
          <a:xfrm>
            <a:off x="2827001" y="6777419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</a:t>
            </a:r>
            <a:endParaRPr lang="ko-KR" altLang="en-US" sz="3225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98862-579E-4C72-AD2D-CBB85BBED7FC}"/>
              </a:ext>
            </a:extLst>
          </p:cNvPr>
          <p:cNvSpPr/>
          <p:nvPr/>
        </p:nvSpPr>
        <p:spPr>
          <a:xfrm>
            <a:off x="2520702" y="6210796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1</a:t>
            </a:r>
            <a:endParaRPr lang="ko-KR" altLang="en-US" sz="3225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5DF207-3546-4733-8F06-187B25540B95}"/>
              </a:ext>
            </a:extLst>
          </p:cNvPr>
          <p:cNvSpPr/>
          <p:nvPr/>
        </p:nvSpPr>
        <p:spPr>
          <a:xfrm>
            <a:off x="3014044" y="7939713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5</a:t>
            </a:r>
            <a:endParaRPr lang="ko-KR" altLang="en-US" sz="3225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E4743E-A4BE-4E33-8F20-BE431B4A5F78}"/>
              </a:ext>
            </a:extLst>
          </p:cNvPr>
          <p:cNvSpPr/>
          <p:nvPr/>
        </p:nvSpPr>
        <p:spPr>
          <a:xfrm>
            <a:off x="2999315" y="8366663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6</a:t>
            </a:r>
            <a:endParaRPr lang="ko-KR" altLang="en-US" sz="3225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631277-FDD0-480A-B910-5900405DFFFE}"/>
              </a:ext>
            </a:extLst>
          </p:cNvPr>
          <p:cNvSpPr/>
          <p:nvPr/>
        </p:nvSpPr>
        <p:spPr>
          <a:xfrm>
            <a:off x="2985940" y="8802665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7</a:t>
            </a:r>
            <a:endParaRPr lang="ko-KR" altLang="en-US" sz="3225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2BF3D1-9BE9-428D-AED3-9E691F8CCCCD}"/>
              </a:ext>
            </a:extLst>
          </p:cNvPr>
          <p:cNvSpPr/>
          <p:nvPr/>
        </p:nvSpPr>
        <p:spPr>
          <a:xfrm>
            <a:off x="2980150" y="9283853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8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13120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FFB95808-67DB-4071-833D-FC5277F04FE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" y="1098228"/>
            <a:ext cx="10080000" cy="93600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36511"/>
              </p:ext>
            </p:extLst>
          </p:nvPr>
        </p:nvGraphicFramePr>
        <p:xfrm>
          <a:off x="10729614" y="810196"/>
          <a:ext cx="4392912" cy="751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2234755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&lt;Game Start&gt;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플레이어는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맵이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끝나는 지점까지 자동으로 일정한 속력으로 움직인다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엄폐한 적들이 쏜 총알을 피하며 주어진 권총으로 적들을 물리칠 수 있다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   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게임 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VR System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oculus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기기를 바탕으로 제작되었으며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Oculus VR(OVR) Integration asset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을 이용하여 사용자 기능을 구현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18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월드맵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WorldMap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ProBuilder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Tool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이용하여 제작했으며 전체적으로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파란색으로 제작했으며 그에 대비되는 붉은색 계열의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Fog(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속성을 맵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중앙쪽에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Enemy bot(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엄폐 할 수 있도록 각 지점에 공간 제작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98862-579E-4C72-AD2D-CBB85BBED7FC}"/>
              </a:ext>
            </a:extLst>
          </p:cNvPr>
          <p:cNvSpPr/>
          <p:nvPr/>
        </p:nvSpPr>
        <p:spPr>
          <a:xfrm>
            <a:off x="1800622" y="4784184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1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39797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980EE6C5-F86F-4BB0-8113-EAB424C50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590" y="191188"/>
            <a:ext cx="3678092" cy="50405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007NoTimeNoDie</a:t>
            </a:r>
            <a:endParaRPr lang="ko-KR" altLang="en-US" sz="24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E14EE0E-387F-4E34-A2DA-BEEDA1BB6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142" y="191188"/>
            <a:ext cx="4129755" cy="50405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PlayScene</a:t>
            </a:r>
            <a:endParaRPr lang="ko-KR" altLang="en-US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587CEE5-5DCE-4E07-86E2-E99A1A11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73352"/>
              </p:ext>
            </p:extLst>
          </p:nvPr>
        </p:nvGraphicFramePr>
        <p:xfrm>
          <a:off x="10729614" y="810196"/>
          <a:ext cx="4392912" cy="942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888856">
                  <a:extLst>
                    <a:ext uri="{9D8B030D-6E8A-4147-A177-3AD203B41FA5}">
                      <a16:colId xmlns:a16="http://schemas.microsoft.com/office/drawing/2014/main" val="3990183793"/>
                    </a:ext>
                  </a:extLst>
                </a:gridCol>
              </a:tblGrid>
              <a:tr h="4111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14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888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continue..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59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&lt;M1941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권총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권총의 디자인은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M1941 Gun asset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사용하였으며 권총을 쏠 때의 애니메이션 명칭을 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Fire’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라고 설정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플레이어가 오른쪽 컨트롤러의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트리거버튼을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클릭하면 권총의 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Fire’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애니메이션 발동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발사된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casing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collider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컴포넌트를 추가하여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오브젝트간의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충돌을 체크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598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3419" marR="113419" marT="56709" marB="5670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&lt;casing check&gt;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권총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handle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부분에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TextBox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추가하여 플레이어에게 남은 총알의 수를 가시적으로 보여준다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’10’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고정하며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‘Fire’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이벤트가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발생할때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마다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‘1’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씩 줄어든다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이되면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‘Fire’ lock.</a:t>
                      </a: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동시에 총의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축으로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이상 기울이면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‘Reload’(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재장전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발생 </a:t>
                      </a:r>
                    </a:p>
                  </a:txBody>
                  <a:tcPr marL="113419" marR="113419" marT="56709" marB="56709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076378"/>
                  </a:ext>
                </a:extLst>
              </a:tr>
            </a:tbl>
          </a:graphicData>
        </a:graphic>
      </p:graphicFrame>
      <p:pic>
        <p:nvPicPr>
          <p:cNvPr id="8" name="그림 7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4945CBAD-B83F-4B4D-8E86-BF755488A57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4" y="1099268"/>
            <a:ext cx="10080000" cy="936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C411A3-8B85-4CC6-90AE-F1570D11A630}"/>
              </a:ext>
            </a:extLst>
          </p:cNvPr>
          <p:cNvSpPr/>
          <p:nvPr/>
        </p:nvSpPr>
        <p:spPr>
          <a:xfrm>
            <a:off x="3816846" y="4626620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2</a:t>
            </a:r>
            <a:endParaRPr lang="ko-KR" altLang="en-US" sz="32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4F81B3-C067-44CA-B669-7708E863026E}"/>
              </a:ext>
            </a:extLst>
          </p:cNvPr>
          <p:cNvSpPr/>
          <p:nvPr/>
        </p:nvSpPr>
        <p:spPr>
          <a:xfrm>
            <a:off x="5190728" y="5618134"/>
            <a:ext cx="306299" cy="322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37" dirty="0"/>
              <a:t>3</a:t>
            </a:r>
            <a:endParaRPr lang="ko-KR" altLang="en-US" sz="3225" dirty="0"/>
          </a:p>
        </p:txBody>
      </p:sp>
    </p:spTree>
    <p:extLst>
      <p:ext uri="{BB962C8B-B14F-4D97-AF65-F5344CB8AC3E}">
        <p14:creationId xmlns:p14="http://schemas.microsoft.com/office/powerpoint/2010/main" val="283484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1009</Words>
  <Application>Microsoft Office PowerPoint</Application>
  <PresentationFormat>사용자 지정</PresentationFormat>
  <Paragraphs>237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Tmon몬소리 Black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best</dc:creator>
  <cp:lastModifiedBy>박종우</cp:lastModifiedBy>
  <cp:revision>204</cp:revision>
  <dcterms:created xsi:type="dcterms:W3CDTF">2016-06-17T09:08:58Z</dcterms:created>
  <dcterms:modified xsi:type="dcterms:W3CDTF">2020-12-08T06:28:44Z</dcterms:modified>
</cp:coreProperties>
</file>