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7" r:id="rId17"/>
    <p:sldId id="276" r:id="rId18"/>
  </p:sldIdLst>
  <p:sldSz cx="9144000" cy="6858000" type="screen4x3"/>
  <p:notesSz cx="9874250" cy="6797675"/>
  <p:embeddedFontLst>
    <p:embeddedFont>
      <p:font typeface="맑은 고딕" panose="020B0503020000020004" pitchFamily="50" charset="-127"/>
      <p:regular r:id="rId21"/>
      <p:bold r:id="rId22"/>
    </p:embeddedFont>
    <p:embeddedFont>
      <p:font typeface="HY견고딕" panose="02030600000101010101" pitchFamily="18" charset="-127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8"/>
            <p14:sldId id="257"/>
            <p14:sldId id="259"/>
            <p14:sldId id="260"/>
            <p14:sldId id="261"/>
            <p14:sldId id="262"/>
            <p14:sldId id="275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B0232A"/>
    <a:srgbClr val="AA0022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0" autoAdjust="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836-E035-4650-9306-EC72AC330830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7F434-15B5-4CF4-B587-9F8FE4FF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14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46E2-EEFE-40E2-BD8C-40906797F70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047F-EF15-4E94-8454-01008C56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83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23528" y="980728"/>
            <a:ext cx="8496944" cy="936104"/>
          </a:xfrm>
          <a:prstGeom prst="roundRect">
            <a:avLst/>
          </a:prstGeom>
          <a:solidFill>
            <a:srgbClr val="AA0022"/>
          </a:solidFill>
          <a:ln>
            <a:solidFill>
              <a:srgbClr val="B40000"/>
            </a:solidFill>
          </a:ln>
          <a:effectLst>
            <a:outerShdw blurRad="50800" dist="127000" dir="27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Gill Sans MT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19050">
            <a:solidFill>
              <a:srgbClr val="8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 userDrawn="1"/>
        </p:nvSpPr>
        <p:spPr>
          <a:xfrm>
            <a:off x="1371600" y="2492896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>
              <a:solidFill>
                <a:schemeClr val="tx1"/>
              </a:solidFill>
              <a:latin typeface="Gill Sans MT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9" name="부제목 2"/>
          <p:cNvSpPr txBox="1">
            <a:spLocks/>
          </p:cNvSpPr>
          <p:nvPr userDrawn="1"/>
        </p:nvSpPr>
        <p:spPr>
          <a:xfrm>
            <a:off x="6660232" y="6309320"/>
            <a:ext cx="188399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solidFill>
                  <a:schemeClr val="tx1"/>
                </a:solidFill>
                <a:latin typeface="Gill Sans MT" pitchFamily="34" charset="0"/>
                <a:ea typeface="Tahoma" pitchFamily="34" charset="0"/>
              </a:rPr>
              <a:t>Distributed and Cloud Computing Lab.</a:t>
            </a:r>
          </a:p>
        </p:txBody>
      </p:sp>
      <p:sp>
        <p:nvSpPr>
          <p:cNvPr id="20" name="부제목 2"/>
          <p:cNvSpPr txBox="1">
            <a:spLocks/>
          </p:cNvSpPr>
          <p:nvPr userDrawn="1"/>
        </p:nvSpPr>
        <p:spPr>
          <a:xfrm>
            <a:off x="1524000" y="3941440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>
              <a:solidFill>
                <a:schemeClr val="tx1"/>
              </a:solidFill>
              <a:ea typeface="Tahoma" pitchFamily="34" charset="0"/>
            </a:endParaRPr>
          </a:p>
        </p:txBody>
      </p:sp>
      <p:sp>
        <p:nvSpPr>
          <p:cNvPr id="24" name="부제목 2"/>
          <p:cNvSpPr txBox="1">
            <a:spLocks/>
          </p:cNvSpPr>
          <p:nvPr userDrawn="1"/>
        </p:nvSpPr>
        <p:spPr>
          <a:xfrm>
            <a:off x="1371600" y="4005064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aseline="0" dirty="0">
              <a:solidFill>
                <a:schemeClr val="tx1"/>
              </a:solidFill>
              <a:latin typeface="Gill Sans MT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82" y="6381328"/>
            <a:ext cx="322198" cy="392832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fld id="{18FBF29D-0D81-4712-B94E-5115597A5604}" type="datetime4">
              <a:rPr lang="en-US" altLang="ko-KR" smtClean="0"/>
              <a:pPr/>
              <a:t>September 13, 2017</a:t>
            </a:fld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A0000"/>
                </a:solidFill>
                <a:latin typeface="Gill Sans MT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6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sz="2400" b="1">
                <a:latin typeface="Gill Sans MT" pitchFamily="34" charset="0"/>
                <a:ea typeface="+mn-ea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200" b="1">
                <a:latin typeface="Gill Sans MT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Gill Sans MT" pitchFamily="34" charset="0"/>
                <a:cs typeface="Tahoma" pitchFamily="34" charset="0"/>
              </a:defRPr>
            </a:lvl3pPr>
            <a:lvl4pPr>
              <a:defRPr sz="1800">
                <a:latin typeface="Gill Sans MT" pitchFamily="34" charset="0"/>
                <a:cs typeface="Tahoma" pitchFamily="34" charset="0"/>
              </a:defRPr>
            </a:lvl4pPr>
            <a:lvl5pPr>
              <a:defRPr sz="1600">
                <a:latin typeface="Gill Sans MT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First sentence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 userDrawn="1"/>
        </p:nvSpPr>
        <p:spPr>
          <a:xfrm>
            <a:off x="6576442" y="6309320"/>
            <a:ext cx="188399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>
                <a:solidFill>
                  <a:schemeClr val="tx1"/>
                </a:solidFill>
                <a:latin typeface="Gill Sans MT" pitchFamily="34" charset="0"/>
                <a:ea typeface="Tahoma" pitchFamily="34" charset="0"/>
              </a:rPr>
              <a:t>Distributed and Cloud Computing Lab.</a:t>
            </a:r>
          </a:p>
        </p:txBody>
      </p:sp>
      <p:sp>
        <p:nvSpPr>
          <p:cNvPr id="15" name="제목 14"/>
          <p:cNvSpPr>
            <a:spLocks noGrp="1"/>
          </p:cNvSpPr>
          <p:nvPr>
            <p:ph type="title" hasCustomPrompt="1"/>
          </p:nvPr>
        </p:nvSpPr>
        <p:spPr>
          <a:xfrm>
            <a:off x="457200" y="620688"/>
            <a:ext cx="8229600" cy="576064"/>
          </a:xfrm>
        </p:spPr>
        <p:txBody>
          <a:bodyPr>
            <a:noAutofit/>
          </a:bodyPr>
          <a:lstStyle>
            <a:lvl1pPr>
              <a:defRPr sz="3400" b="1">
                <a:latin typeface="Gill Sans MT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66" y="6381328"/>
            <a:ext cx="322198" cy="392832"/>
          </a:xfrm>
          <a:prstGeom prst="rect">
            <a:avLst/>
          </a:prstGeom>
        </p:spPr>
      </p:pic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fld id="{18FBF29D-0D81-4712-B94E-5115597A5604}" type="datetime4">
              <a:rPr lang="en-US" altLang="ko-KR" smtClean="0"/>
              <a:pPr/>
              <a:t>September 13, 2017</a:t>
            </a:fld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35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A0000"/>
                </a:solidFill>
                <a:latin typeface="Gill Sans MT" pitchFamily="34" charset="0"/>
              </a:defRPr>
            </a:lvl1pPr>
          </a:lstStyle>
          <a:p>
            <a:fld id="{62E14438-C15F-4CE7-81B8-1075050B95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5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F29D-0D81-4712-B94E-5115597A5604}" type="datetime4">
              <a:rPr lang="en-US" altLang="ko-KR" smtClean="0"/>
              <a:t>September 13, 2017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4438-C15F-4CE7-81B8-1075050B9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2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+mj-ea"/>
        <a:buAutoNum type="circleNumDbPlai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cclab.sogang.ac.k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oshw2017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7758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HY견고딕" pitchFamily="18" charset="-127"/>
              </a:rPr>
              <a:t>Project #0-2. Pintos Data Structure Analysis</a:t>
            </a:r>
            <a:endParaRPr lang="ko-KR" altLang="en-US" sz="2800" b="1" dirty="0">
              <a:solidFill>
                <a:schemeClr val="bg1"/>
              </a:solidFill>
              <a:latin typeface="Gill Sans MT" pitchFamily="34" charset="0"/>
              <a:cs typeface="Tahoma" pitchFamily="34" charset="0"/>
            </a:endParaRP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206152" y="6356350"/>
            <a:ext cx="2133600" cy="365125"/>
          </a:xfrm>
        </p:spPr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3635896" y="6356350"/>
            <a:ext cx="2133600" cy="365125"/>
          </a:xfrm>
        </p:spPr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371600" y="4149080"/>
            <a:ext cx="64008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solidFill>
                <a:schemeClr val="tx1"/>
              </a:solidFill>
              <a:ea typeface="Tahoma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ea typeface="Tahoma" pitchFamily="34" charset="0"/>
              </a:rPr>
              <a:t>Operating System</a:t>
            </a:r>
          </a:p>
          <a:p>
            <a:r>
              <a:rPr lang="en-US" altLang="ko-KR" sz="1800" dirty="0">
                <a:solidFill>
                  <a:schemeClr val="tx1"/>
                </a:solidFill>
                <a:ea typeface="Tahoma" pitchFamily="34" charset="0"/>
              </a:rPr>
              <a:t>Fall 2017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4BB5308-7BCA-4653-B5CA-3B785B1A8B64}"/>
              </a:ext>
            </a:extLst>
          </p:cNvPr>
          <p:cNvSpPr txBox="1">
            <a:spLocks/>
          </p:cNvSpPr>
          <p:nvPr/>
        </p:nvSpPr>
        <p:spPr>
          <a:xfrm>
            <a:off x="1407602" y="2564904"/>
            <a:ext cx="64008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altLang="ko-KR" sz="2200" dirty="0">
                <a:solidFill>
                  <a:schemeClr val="tx1"/>
                </a:solidFill>
                <a:ea typeface="Tahoma" pitchFamily="34" charset="0"/>
              </a:rPr>
            </a:br>
            <a:endParaRPr lang="en-US" altLang="ko-KR" sz="1500" dirty="0">
              <a:solidFill>
                <a:schemeClr val="tx1"/>
              </a:solidFill>
              <a:ea typeface="Tahoma" pitchFamily="34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ea typeface="Tahoma" pitchFamily="34" charset="0"/>
              </a:rPr>
              <a:t>Dept.</a:t>
            </a:r>
            <a:r>
              <a:rPr lang="en-US" altLang="ko-KR" sz="1500" baseline="0" dirty="0">
                <a:solidFill>
                  <a:schemeClr val="tx1"/>
                </a:solidFill>
                <a:ea typeface="Tahoma" pitchFamily="34" charset="0"/>
              </a:rPr>
              <a:t> of Computer Science and Engineering</a:t>
            </a:r>
          </a:p>
          <a:p>
            <a:r>
              <a:rPr lang="en-US" altLang="ko-KR" sz="1500" baseline="0" dirty="0">
                <a:solidFill>
                  <a:schemeClr val="tx1"/>
                </a:solidFill>
                <a:ea typeface="Tahoma" pitchFamily="34" charset="0"/>
              </a:rPr>
              <a:t>Sogang University, Seoul, Korea</a:t>
            </a:r>
          </a:p>
        </p:txBody>
      </p:sp>
    </p:spTree>
    <p:extLst>
      <p:ext uri="{BB962C8B-B14F-4D97-AF65-F5344CB8AC3E}">
        <p14:creationId xmlns:p14="http://schemas.microsoft.com/office/powerpoint/2010/main" val="89865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3200" b="0" dirty="0"/>
              <a:t>List</a:t>
            </a:r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list_insert</a:t>
            </a:r>
            <a:r>
              <a:rPr lang="en-US" altLang="ko-KR" b="0" dirty="0"/>
              <a:t>, </a:t>
            </a:r>
            <a:r>
              <a:rPr lang="en-US" altLang="ko-KR" b="0" dirty="0" err="1"/>
              <a:t>list_splice</a:t>
            </a:r>
            <a:r>
              <a:rPr lang="en-US" altLang="ko-KR" b="0" dirty="0"/>
              <a:t>, </a:t>
            </a:r>
            <a:r>
              <a:rPr lang="en-US" altLang="ko-KR" b="0" dirty="0" err="1"/>
              <a:t>list_push_front</a:t>
            </a:r>
            <a:r>
              <a:rPr lang="en-US" altLang="ko-KR" b="0" dirty="0"/>
              <a:t>, </a:t>
            </a:r>
            <a:r>
              <a:rPr lang="en-US" altLang="ko-KR" b="0" dirty="0" err="1"/>
              <a:t>list_push_back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list_remove</a:t>
            </a:r>
            <a:r>
              <a:rPr lang="en-US" altLang="ko-KR" b="0" dirty="0"/>
              <a:t>, </a:t>
            </a:r>
            <a:r>
              <a:rPr lang="en-US" altLang="ko-KR" b="0" dirty="0" err="1"/>
              <a:t>list_pop_front</a:t>
            </a:r>
            <a:r>
              <a:rPr lang="en-US" altLang="ko-KR" b="0" dirty="0"/>
              <a:t>, </a:t>
            </a:r>
            <a:r>
              <a:rPr lang="en-US" altLang="ko-KR" b="0" dirty="0" err="1"/>
              <a:t>list_pop_back</a:t>
            </a:r>
            <a:r>
              <a:rPr lang="en-US" altLang="ko-KR" b="0" dirty="0"/>
              <a:t>, </a:t>
            </a:r>
            <a:r>
              <a:rPr lang="en-US" altLang="ko-KR" b="0" dirty="0" err="1"/>
              <a:t>list_front</a:t>
            </a:r>
            <a:r>
              <a:rPr lang="en-US" altLang="ko-KR" b="0" dirty="0"/>
              <a:t>, </a:t>
            </a:r>
            <a:r>
              <a:rPr lang="en-US" altLang="ko-KR" b="0" dirty="0" err="1"/>
              <a:t>list_back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list_size</a:t>
            </a:r>
            <a:r>
              <a:rPr lang="en-US" altLang="ko-KR" b="0" dirty="0"/>
              <a:t>, </a:t>
            </a:r>
            <a:r>
              <a:rPr lang="en-US" altLang="ko-KR" b="0" dirty="0" err="1"/>
              <a:t>list_empty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list_reverse</a:t>
            </a:r>
            <a:r>
              <a:rPr lang="en-US" altLang="ko-KR" b="0" dirty="0"/>
              <a:t>, </a:t>
            </a:r>
            <a:r>
              <a:rPr lang="en-US" altLang="ko-KR" b="0" dirty="0" err="1"/>
              <a:t>list_sort</a:t>
            </a:r>
            <a:r>
              <a:rPr lang="en-US" altLang="ko-KR" b="0" dirty="0"/>
              <a:t>, </a:t>
            </a:r>
            <a:r>
              <a:rPr lang="en-US" altLang="ko-KR" b="0" dirty="0" err="1"/>
              <a:t>list_insert_ordered</a:t>
            </a:r>
            <a:r>
              <a:rPr lang="en-US" altLang="ko-KR" b="0" dirty="0"/>
              <a:t>, </a:t>
            </a:r>
            <a:r>
              <a:rPr lang="en-US" altLang="ko-KR" b="0" dirty="0" err="1"/>
              <a:t>list_unique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list_max</a:t>
            </a:r>
            <a:r>
              <a:rPr lang="en-US" altLang="ko-KR" b="0" dirty="0"/>
              <a:t>, </a:t>
            </a:r>
            <a:r>
              <a:rPr lang="en-US" altLang="ko-KR" b="0" dirty="0" err="1"/>
              <a:t>list_min</a:t>
            </a:r>
            <a:endParaRPr lang="en-US" altLang="ko-KR" b="0" dirty="0"/>
          </a:p>
          <a:p>
            <a:pPr marL="0" indent="0">
              <a:buNone/>
            </a:pPr>
            <a:endParaRPr lang="en-US" altLang="ko-KR" sz="3200" b="0" dirty="0"/>
          </a:p>
          <a:p>
            <a:pPr marL="0" indent="0">
              <a:buNone/>
            </a:pPr>
            <a:r>
              <a:rPr lang="en-US" altLang="ko-KR" sz="3200" b="0" dirty="0" err="1"/>
              <a:t>Hashtable</a:t>
            </a:r>
            <a:endParaRPr lang="en-US" altLang="ko-KR" sz="3200" b="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hash_insert</a:t>
            </a:r>
            <a:r>
              <a:rPr lang="en-US" altLang="ko-KR" b="0" dirty="0"/>
              <a:t>, </a:t>
            </a:r>
            <a:r>
              <a:rPr lang="en-US" altLang="ko-KR" b="0" dirty="0" err="1"/>
              <a:t>hash_replace</a:t>
            </a:r>
            <a:r>
              <a:rPr lang="en-US" altLang="ko-KR" b="0" dirty="0"/>
              <a:t>, </a:t>
            </a:r>
            <a:r>
              <a:rPr lang="en-US" altLang="ko-KR" b="0" dirty="0" err="1"/>
              <a:t>hash_find</a:t>
            </a:r>
            <a:r>
              <a:rPr lang="en-US" altLang="ko-KR" b="0" dirty="0"/>
              <a:t>, </a:t>
            </a:r>
            <a:r>
              <a:rPr lang="en-US" altLang="ko-KR" b="0" dirty="0" err="1"/>
              <a:t>hash_delete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hash_clear</a:t>
            </a:r>
            <a:r>
              <a:rPr lang="en-US" altLang="ko-KR" b="0" dirty="0"/>
              <a:t>, </a:t>
            </a:r>
            <a:r>
              <a:rPr lang="en-US" altLang="ko-KR" b="0" dirty="0" err="1"/>
              <a:t>hash_size</a:t>
            </a:r>
            <a:r>
              <a:rPr lang="en-US" altLang="ko-KR" b="0" dirty="0"/>
              <a:t>, </a:t>
            </a:r>
            <a:r>
              <a:rPr lang="en-US" altLang="ko-KR" b="0" dirty="0" err="1"/>
              <a:t>hash_empty</a:t>
            </a:r>
            <a:r>
              <a:rPr lang="en-US" altLang="ko-KR" b="0" dirty="0"/>
              <a:t>, </a:t>
            </a:r>
            <a:r>
              <a:rPr lang="en-US" altLang="ko-KR" b="0" dirty="0" err="1"/>
              <a:t>hash_apply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sz="3200" b="0" dirty="0"/>
              <a:t>Bitmap</a:t>
            </a:r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bitmap_size</a:t>
            </a:r>
            <a:r>
              <a:rPr lang="en-US" altLang="ko-KR" b="0" dirty="0"/>
              <a:t>, </a:t>
            </a:r>
            <a:r>
              <a:rPr lang="en-US" altLang="ko-KR" b="0" dirty="0" err="1"/>
              <a:t>bitmap_set</a:t>
            </a:r>
            <a:r>
              <a:rPr lang="en-US" altLang="ko-KR" b="0" dirty="0"/>
              <a:t>, </a:t>
            </a:r>
            <a:r>
              <a:rPr lang="en-US" altLang="ko-KR" b="0" dirty="0" err="1"/>
              <a:t>bitmap_mark</a:t>
            </a:r>
            <a:r>
              <a:rPr lang="en-US" altLang="ko-KR" b="0" dirty="0"/>
              <a:t>, </a:t>
            </a:r>
            <a:r>
              <a:rPr lang="en-US" altLang="ko-KR" b="0" dirty="0" err="1"/>
              <a:t>bitmap_reset</a:t>
            </a:r>
            <a:r>
              <a:rPr lang="en-US" altLang="ko-KR" b="0" dirty="0"/>
              <a:t>, </a:t>
            </a:r>
            <a:r>
              <a:rPr lang="en-US" altLang="ko-KR" b="0" dirty="0" err="1"/>
              <a:t>bitmap_flip</a:t>
            </a:r>
            <a:r>
              <a:rPr lang="en-US" altLang="ko-KR" b="0" dirty="0"/>
              <a:t>, </a:t>
            </a:r>
            <a:r>
              <a:rPr lang="en-US" altLang="ko-KR" b="0" dirty="0" err="1"/>
              <a:t>bitmap_test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bitmap_set_all</a:t>
            </a:r>
            <a:r>
              <a:rPr lang="en-US" altLang="ko-KR" b="0" dirty="0"/>
              <a:t>, </a:t>
            </a:r>
            <a:r>
              <a:rPr lang="en-US" altLang="ko-KR" b="0" dirty="0" err="1"/>
              <a:t>bitmap_set_multiple</a:t>
            </a:r>
            <a:r>
              <a:rPr lang="en-US" altLang="ko-KR" b="0" dirty="0"/>
              <a:t>, </a:t>
            </a:r>
            <a:r>
              <a:rPr lang="en-US" altLang="ko-KR" b="0" dirty="0" err="1"/>
              <a:t>bitmap_count</a:t>
            </a:r>
            <a:r>
              <a:rPr lang="en-US" altLang="ko-KR" b="0" dirty="0"/>
              <a:t>, </a:t>
            </a:r>
            <a:r>
              <a:rPr lang="en-US" altLang="ko-KR" b="0" dirty="0" err="1"/>
              <a:t>bitmap_contains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bitmap_any</a:t>
            </a:r>
            <a:r>
              <a:rPr lang="en-US" altLang="ko-KR" b="0" dirty="0"/>
              <a:t>, </a:t>
            </a:r>
            <a:r>
              <a:rPr lang="en-US" altLang="ko-KR" b="0" dirty="0" err="1"/>
              <a:t>bitmap_none</a:t>
            </a:r>
            <a:r>
              <a:rPr lang="en-US" altLang="ko-KR" b="0" dirty="0"/>
              <a:t>, </a:t>
            </a:r>
            <a:r>
              <a:rPr lang="en-US" altLang="ko-KR" b="0" dirty="0" err="1"/>
              <a:t>bitmap_all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bitmap_scan</a:t>
            </a:r>
            <a:r>
              <a:rPr lang="en-US" altLang="ko-KR" b="0" dirty="0"/>
              <a:t>, </a:t>
            </a:r>
            <a:r>
              <a:rPr lang="en-US" altLang="ko-KR" b="0" dirty="0" err="1"/>
              <a:t>bitmap_scan_and_flip</a:t>
            </a:r>
            <a:r>
              <a:rPr lang="en-US" altLang="ko-KR" b="0" dirty="0"/>
              <a:t>, </a:t>
            </a:r>
            <a:r>
              <a:rPr lang="en-US" altLang="ko-KR" b="0" dirty="0" err="1"/>
              <a:t>bitmap_dump</a:t>
            </a:r>
            <a:endParaRPr lang="ko-KR" altLang="en-US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#0-2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10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2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dirty="0"/>
              <a:t>새로 추가할 </a:t>
            </a:r>
            <a:r>
              <a:rPr lang="en-US" altLang="ko-KR" b="0" dirty="0"/>
              <a:t>function</a:t>
            </a:r>
            <a:r>
              <a:rPr lang="ko-KR" altLang="en-US" b="0" dirty="0"/>
              <a:t>의 목록은 다음과 같다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- List</a:t>
            </a: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#0-2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11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17" y="2886785"/>
            <a:ext cx="6485143" cy="3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52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dirty="0"/>
              <a:t>-  </a:t>
            </a:r>
            <a:r>
              <a:rPr lang="en-US" altLang="ko-KR" b="0" dirty="0" err="1"/>
              <a:t>Hashtable</a:t>
            </a:r>
            <a:endParaRPr lang="en-US" altLang="ko-KR" b="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b="0" dirty="0"/>
              <a:t>-  Bitmap</a:t>
            </a:r>
            <a:endParaRPr lang="ko-KR" altLang="en-US" b="0" dirty="0"/>
          </a:p>
          <a:p>
            <a:endParaRPr lang="ko-KR" altLang="en-US" sz="1800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#0-2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12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65" y="1986897"/>
            <a:ext cx="6473261" cy="165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65" y="4221088"/>
            <a:ext cx="6473261" cy="164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52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b="0" dirty="0"/>
              <a:t>ETC</a:t>
            </a:r>
          </a:p>
          <a:p>
            <a:pPr marL="0" indent="0">
              <a:buNone/>
            </a:pPr>
            <a:r>
              <a:rPr lang="en-US" altLang="ko-KR" b="0" dirty="0"/>
              <a:t>  - create list &lt;</a:t>
            </a:r>
            <a:r>
              <a:rPr lang="en-US" altLang="ko-KR" b="0" dirty="0" err="1"/>
              <a:t>list_name</a:t>
            </a:r>
            <a:r>
              <a:rPr lang="en-US" altLang="ko-KR" b="0" dirty="0"/>
              <a:t>&gt;</a:t>
            </a:r>
          </a:p>
          <a:p>
            <a:pPr marL="0" indent="0">
              <a:buNone/>
            </a:pPr>
            <a:r>
              <a:rPr lang="en-US" altLang="ko-KR" b="0" dirty="0"/>
              <a:t>    : list</a:t>
            </a:r>
            <a:r>
              <a:rPr lang="ko-KR" altLang="en-US" b="0" dirty="0"/>
              <a:t>를 생성한다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b="0" dirty="0"/>
              <a:t>  - create </a:t>
            </a:r>
            <a:r>
              <a:rPr lang="en-US" altLang="ko-KR" b="0" dirty="0" err="1"/>
              <a:t>hashtable</a:t>
            </a:r>
            <a:r>
              <a:rPr lang="en-US" altLang="ko-KR" b="0" dirty="0"/>
              <a:t> &lt;</a:t>
            </a:r>
            <a:r>
              <a:rPr lang="en-US" altLang="ko-KR" b="0" dirty="0" err="1"/>
              <a:t>hashtable_name</a:t>
            </a:r>
            <a:r>
              <a:rPr lang="en-US" altLang="ko-KR" b="0" dirty="0"/>
              <a:t>&gt;</a:t>
            </a:r>
          </a:p>
          <a:p>
            <a:pPr marL="0" indent="0">
              <a:buNone/>
            </a:pPr>
            <a:r>
              <a:rPr lang="en-US" altLang="ko-KR" b="0" dirty="0"/>
              <a:t>    : </a:t>
            </a:r>
            <a:r>
              <a:rPr lang="en-US" altLang="ko-KR" b="0" dirty="0" err="1"/>
              <a:t>hashtable</a:t>
            </a:r>
            <a:r>
              <a:rPr lang="ko-KR" altLang="en-US" b="0" dirty="0"/>
              <a:t>을 생성한다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b="0" dirty="0"/>
              <a:t>  - create bitmap &lt;</a:t>
            </a:r>
            <a:r>
              <a:rPr lang="en-US" altLang="ko-KR" b="0" dirty="0" err="1"/>
              <a:t>bitmap_name</a:t>
            </a:r>
            <a:r>
              <a:rPr lang="en-US" altLang="ko-KR" b="0" dirty="0"/>
              <a:t>&gt; &lt;</a:t>
            </a:r>
            <a:r>
              <a:rPr lang="en-US" altLang="ko-KR" b="0" dirty="0" err="1"/>
              <a:t>bit_count</a:t>
            </a:r>
            <a:r>
              <a:rPr lang="en-US" altLang="ko-KR" b="0" dirty="0"/>
              <a:t>&gt;</a:t>
            </a:r>
          </a:p>
          <a:p>
            <a:pPr marL="0" indent="0">
              <a:buNone/>
            </a:pPr>
            <a:r>
              <a:rPr lang="en-US" altLang="ko-KR" b="0" dirty="0"/>
              <a:t>    : bitmap</a:t>
            </a:r>
            <a:r>
              <a:rPr lang="ko-KR" altLang="en-US" b="0" dirty="0"/>
              <a:t>을 생성한다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b="0" dirty="0"/>
              <a:t>  - delete &lt;</a:t>
            </a:r>
            <a:r>
              <a:rPr lang="en-US" altLang="ko-KR" b="0" dirty="0" err="1"/>
              <a:t>list_name|hashtable_name|bitmap_name</a:t>
            </a:r>
            <a:r>
              <a:rPr lang="en-US" altLang="ko-KR" b="0" dirty="0"/>
              <a:t>&gt;</a:t>
            </a:r>
          </a:p>
          <a:p>
            <a:pPr marL="0" indent="0">
              <a:buNone/>
            </a:pPr>
            <a:r>
              <a:rPr lang="en-US" altLang="ko-KR" b="0" dirty="0"/>
              <a:t>    : </a:t>
            </a:r>
            <a:r>
              <a:rPr lang="ko-KR" altLang="en-US" b="0" dirty="0"/>
              <a:t>주어진 이름의 자료구조를 삭제한다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b="0" dirty="0"/>
              <a:t>  - </a:t>
            </a:r>
            <a:r>
              <a:rPr lang="en-US" altLang="ko-KR" b="0" dirty="0" err="1"/>
              <a:t>dumpdata</a:t>
            </a:r>
            <a:r>
              <a:rPr lang="en-US" altLang="ko-KR" b="0" dirty="0"/>
              <a:t> &lt;</a:t>
            </a:r>
            <a:r>
              <a:rPr lang="en-US" altLang="ko-KR" b="0" dirty="0" err="1"/>
              <a:t>list_name|hashtable_name|bitmap_name</a:t>
            </a:r>
            <a:r>
              <a:rPr lang="en-US" altLang="ko-KR" b="0" dirty="0"/>
              <a:t>&gt;</a:t>
            </a:r>
          </a:p>
          <a:p>
            <a:pPr marL="0" indent="0">
              <a:buNone/>
            </a:pPr>
            <a:r>
              <a:rPr lang="en-US" altLang="ko-KR" b="0" dirty="0"/>
              <a:t>    : </a:t>
            </a:r>
            <a:r>
              <a:rPr lang="ko-KR" altLang="en-US" b="0" dirty="0"/>
              <a:t>주어진 이름의 자료구조 내용을 </a:t>
            </a:r>
            <a:r>
              <a:rPr lang="en-US" altLang="ko-KR" b="0" dirty="0" err="1"/>
              <a:t>stdout</a:t>
            </a:r>
            <a:r>
              <a:rPr lang="ko-KR" altLang="en-US" b="0" dirty="0"/>
              <a:t>에 출력한다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b="0" dirty="0"/>
              <a:t>  - quit</a:t>
            </a:r>
          </a:p>
          <a:p>
            <a:pPr marL="0" indent="0">
              <a:buNone/>
            </a:pPr>
            <a:r>
              <a:rPr lang="en-US" altLang="ko-KR" b="0" dirty="0"/>
              <a:t>    : </a:t>
            </a:r>
            <a:r>
              <a:rPr lang="ko-KR" altLang="en-US" b="0" dirty="0"/>
              <a:t>프로그램을 종료한다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b="0" dirty="0"/>
              <a:t>  - command &lt;</a:t>
            </a:r>
            <a:r>
              <a:rPr lang="en-US" altLang="ko-KR" b="0" dirty="0" err="1"/>
              <a:t>list_name|hashtable_name|bitmap_name</a:t>
            </a:r>
            <a:r>
              <a:rPr lang="en-US" altLang="ko-KR" b="0" dirty="0"/>
              <a:t>&gt; [arguments]</a:t>
            </a:r>
          </a:p>
          <a:p>
            <a:pPr marL="0" indent="0">
              <a:buNone/>
            </a:pPr>
            <a:r>
              <a:rPr lang="en-US" altLang="ko-KR" b="0" dirty="0"/>
              <a:t>    : </a:t>
            </a:r>
            <a:r>
              <a:rPr lang="ko-KR" altLang="en-US" b="0" dirty="0"/>
              <a:t>주어진 이름의 자료구조에 </a:t>
            </a:r>
            <a:r>
              <a:rPr lang="en-US" altLang="ko-KR" b="0" dirty="0"/>
              <a:t>argument</a:t>
            </a:r>
            <a:r>
              <a:rPr lang="ko-KR" altLang="en-US" b="0" dirty="0"/>
              <a:t>를 이용하여 </a:t>
            </a:r>
            <a:r>
              <a:rPr lang="en-US" altLang="ko-KR" b="0" dirty="0"/>
              <a:t>command</a:t>
            </a:r>
            <a:r>
              <a:rPr lang="ko-KR" altLang="en-US" b="0" dirty="0"/>
              <a:t>를 내린다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endParaRPr lang="ko-KR" altLang="en-US" b="0" dirty="0"/>
          </a:p>
          <a:p>
            <a:pPr>
              <a:buFont typeface="Wingdings" pitchFamily="2" charset="2"/>
              <a:buNone/>
            </a:pPr>
            <a:r>
              <a:rPr lang="ko-KR" altLang="en-US" dirty="0"/>
              <a:t>  </a:t>
            </a:r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#0-2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13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2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dirty="0"/>
              <a:t>Example(list)</a:t>
            </a:r>
            <a:endParaRPr lang="ko-KR" altLang="en-US" b="0" dirty="0"/>
          </a:p>
          <a:p>
            <a:endParaRPr lang="en-US" altLang="ko-KR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#0-2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14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1"/>
            <a:ext cx="2077118" cy="418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84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0" dirty="0"/>
              <a:t>Kernel Library source file</a:t>
            </a:r>
            <a:r>
              <a:rPr lang="ko-KR" altLang="en-US" b="0" dirty="0"/>
              <a:t>은 </a:t>
            </a:r>
            <a:r>
              <a:rPr lang="en-US" altLang="ko-KR" b="0" dirty="0"/>
              <a:t>‘pintos/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/lib/kernel’ </a:t>
            </a:r>
            <a:r>
              <a:rPr lang="ko-KR" altLang="en-US" b="0" dirty="0"/>
              <a:t>안에 존재한다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sz="1800" b="0" dirty="0"/>
              <a:t>  - </a:t>
            </a:r>
            <a:r>
              <a:rPr lang="en-US" altLang="ko-KR" sz="1800" b="0" dirty="0" err="1"/>
              <a:t>list.h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list.c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hash.h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hash.c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bitmap.h</a:t>
            </a:r>
            <a:r>
              <a:rPr lang="en-US" altLang="ko-KR" sz="1800" b="0" dirty="0"/>
              <a:t>, </a:t>
            </a:r>
            <a:r>
              <a:rPr lang="en-US" altLang="ko-KR" sz="1800" b="0" dirty="0" err="1"/>
              <a:t>bitmap.c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ko-KR" altLang="en-US" b="0" dirty="0"/>
              <a:t>위 파일들은 일부 </a:t>
            </a:r>
            <a:r>
              <a:rPr lang="en-US" altLang="ko-KR" b="0" dirty="0"/>
              <a:t>pintos OS</a:t>
            </a:r>
            <a:r>
              <a:rPr lang="ko-KR" altLang="en-US" b="0" dirty="0"/>
              <a:t>에 의존적인 코드를 가지고 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pPr marL="0" indent="0">
              <a:buNone/>
            </a:pPr>
            <a:r>
              <a:rPr lang="ko-KR" altLang="en-US" b="0" dirty="0"/>
              <a:t> 과목 홈페이지</a:t>
            </a:r>
            <a:r>
              <a:rPr lang="en-US" altLang="ko-KR" b="0" dirty="0"/>
              <a:t>(</a:t>
            </a:r>
            <a:r>
              <a:rPr lang="en-US" altLang="ko-KR" b="0" dirty="0">
                <a:hlinkClick r:id="rId3"/>
              </a:rPr>
              <a:t>http://dcclab.sogang.ac.kr</a:t>
            </a:r>
            <a:r>
              <a:rPr lang="en-US" altLang="ko-KR" b="0" dirty="0"/>
              <a:t>)</a:t>
            </a:r>
            <a:r>
              <a:rPr lang="ko-KR" altLang="en-US" b="0" dirty="0"/>
              <a:t>에 </a:t>
            </a:r>
            <a:r>
              <a:rPr lang="en-US" altLang="ko-KR" b="0" dirty="0"/>
              <a:t>upload </a:t>
            </a:r>
            <a:r>
              <a:rPr lang="ko-KR" altLang="en-US" b="0" dirty="0"/>
              <a:t>되어있는 </a:t>
            </a:r>
            <a:r>
              <a:rPr lang="en-US" altLang="ko-KR" b="0" dirty="0"/>
              <a:t>lib_hw1</a:t>
            </a:r>
            <a:r>
              <a:rPr lang="ko-KR" altLang="en-US" b="0" dirty="0"/>
              <a:t>을 사용하도록 한다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Test : hw1_test </a:t>
            </a:r>
            <a:r>
              <a:rPr lang="ko-KR" altLang="en-US" b="0" dirty="0"/>
              <a:t>사용 방법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sz="1800" b="0" dirty="0"/>
              <a:t>  - os_hw1_tester.tar</a:t>
            </a:r>
            <a:r>
              <a:rPr lang="ko-KR" altLang="en-US" sz="1800" b="0" dirty="0"/>
              <a:t>을 다운받고 자신의 계정에 </a:t>
            </a:r>
            <a:r>
              <a:rPr lang="en-US" altLang="ko-KR" sz="1800" b="0" dirty="0"/>
              <a:t>upload</a:t>
            </a:r>
          </a:p>
          <a:p>
            <a:pPr marL="0" indent="0">
              <a:buNone/>
            </a:pPr>
            <a:r>
              <a:rPr lang="en-US" altLang="ko-KR" sz="1800" b="0" dirty="0"/>
              <a:t>  - hw1 </a:t>
            </a:r>
            <a:r>
              <a:rPr lang="ko-KR" altLang="en-US" sz="1800" b="0" dirty="0"/>
              <a:t>실행파일 생성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- $tar –</a:t>
            </a:r>
            <a:r>
              <a:rPr lang="en-US" altLang="ko-KR" sz="1800" b="0" dirty="0" err="1"/>
              <a:t>xvf</a:t>
            </a:r>
            <a:r>
              <a:rPr lang="en-US" altLang="ko-KR" sz="1800" b="0" dirty="0"/>
              <a:t> os_hw1_tester.tar</a:t>
            </a:r>
            <a:r>
              <a:rPr lang="ko-KR" altLang="en-US" sz="1800" b="0" dirty="0"/>
              <a:t>로 해제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- $cd os_hw1_tester</a:t>
            </a:r>
          </a:p>
          <a:p>
            <a:pPr marL="0" indent="0">
              <a:buNone/>
            </a:pPr>
            <a:r>
              <a:rPr lang="en-US" altLang="ko-KR" sz="1800" b="0" dirty="0"/>
              <a:t>  - $</a:t>
            </a:r>
            <a:r>
              <a:rPr lang="en-US" altLang="ko-KR" sz="1800" b="0" dirty="0" err="1"/>
              <a:t>sh</a:t>
            </a:r>
            <a:r>
              <a:rPr lang="en-US" altLang="ko-KR" sz="1800" b="0" dirty="0"/>
              <a:t> hw1_test.sh </a:t>
            </a:r>
            <a:r>
              <a:rPr lang="ko-KR" altLang="en-US" sz="1800" b="0" dirty="0"/>
              <a:t>자신의 실행파일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   ex) $</a:t>
            </a:r>
            <a:r>
              <a:rPr lang="en-US" altLang="ko-KR" sz="1800" b="0" dirty="0" err="1"/>
              <a:t>sh</a:t>
            </a:r>
            <a:r>
              <a:rPr lang="en-US" altLang="ko-KR" sz="1800" b="0" dirty="0"/>
              <a:t> hw1_tester.sh ../2015xxxx/</a:t>
            </a:r>
            <a:r>
              <a:rPr lang="en-US" altLang="ko-KR" sz="1800" b="0" dirty="0" err="1"/>
              <a:t>testlib</a:t>
            </a:r>
            <a:endParaRPr lang="ko-KR" altLang="en-US" sz="1800" b="0" dirty="0"/>
          </a:p>
          <a:p>
            <a:endParaRPr lang="ko-KR" altLang="en-US" b="0" dirty="0"/>
          </a:p>
          <a:p>
            <a:pPr>
              <a:buFont typeface="Wingdings" pitchFamily="2" charset="2"/>
              <a:buNone/>
            </a:pPr>
            <a:r>
              <a:rPr lang="ko-KR" altLang="en-US" b="0" dirty="0"/>
              <a:t>  </a:t>
            </a:r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#0-2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15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6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B91075-1429-4619-B668-0EDA399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5427"/>
            <a:ext cx="8229600" cy="1925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1500" b="0" dirty="0"/>
              <a:t>운영체제 수업에서 과제를 위해 제공하는 </a:t>
            </a:r>
            <a:r>
              <a:rPr lang="en-US" altLang="ko-KR" sz="1500" b="0" dirty="0"/>
              <a:t>lib_hw1</a:t>
            </a:r>
            <a:r>
              <a:rPr lang="ko-KR" altLang="en-US" sz="1500" b="0" dirty="0"/>
              <a:t>는 </a:t>
            </a:r>
            <a:r>
              <a:rPr lang="en-US" altLang="ko-KR" sz="1500" b="0" dirty="0"/>
              <a:t>32bit </a:t>
            </a:r>
            <a:r>
              <a:rPr lang="ko-KR" altLang="en-US" sz="1500" b="0" dirty="0"/>
              <a:t>서버를 기준으로 작성된 것으로 본 서버가 </a:t>
            </a:r>
            <a:r>
              <a:rPr lang="en-US" altLang="ko-KR" sz="1500" b="0" dirty="0"/>
              <a:t>64bit</a:t>
            </a:r>
            <a:r>
              <a:rPr lang="ko-KR" altLang="en-US" sz="1500" b="0" dirty="0"/>
              <a:t>로 바뀜에 따라 다음과 같은 사항을 수정해야 한다</a:t>
            </a:r>
            <a:r>
              <a:rPr lang="en-US" altLang="ko-KR" sz="1500" b="0" dirty="0"/>
              <a:t>.</a:t>
            </a:r>
          </a:p>
          <a:p>
            <a:pPr marL="285750" lvl="1" indent="0">
              <a:buNone/>
            </a:pPr>
            <a:r>
              <a:rPr lang="en-US" altLang="ko-KR" sz="1500" b="0"/>
              <a:t>1. bitmap.c</a:t>
            </a:r>
            <a:r>
              <a:rPr lang="ko-KR" altLang="en-US" sz="1500" b="0"/>
              <a:t>의 </a:t>
            </a:r>
            <a:r>
              <a:rPr lang="en-US" altLang="ko-KR" sz="1500" b="0"/>
              <a:t>170</a:t>
            </a:r>
            <a:r>
              <a:rPr lang="ko-KR" altLang="en-US" sz="1500" b="0"/>
              <a:t>줄</a:t>
            </a:r>
            <a:r>
              <a:rPr lang="en-US" altLang="ko-KR" sz="1500" b="0"/>
              <a:t>, 183</a:t>
            </a:r>
            <a:r>
              <a:rPr lang="ko-KR" altLang="en-US" sz="1500" b="0"/>
              <a:t>줄</a:t>
            </a:r>
            <a:r>
              <a:rPr lang="en-US" altLang="ko-KR" sz="1500" b="0"/>
              <a:t>, 198</a:t>
            </a:r>
            <a:r>
              <a:rPr lang="ko-KR" altLang="en-US" sz="1500" b="0"/>
              <a:t>줄의 </a:t>
            </a:r>
            <a:r>
              <a:rPr lang="en-US" altLang="ko-KR" sz="1500" b="0"/>
              <a:t>“%1”</a:t>
            </a:r>
            <a:r>
              <a:rPr lang="ko-KR" altLang="en-US" sz="1500" b="0"/>
              <a:t>과 </a:t>
            </a:r>
            <a:r>
              <a:rPr lang="en-US" altLang="ko-KR" sz="1500" b="0"/>
              <a:t>“%0”</a:t>
            </a:r>
            <a:r>
              <a:rPr lang="ko-KR" altLang="en-US" sz="1500" b="0"/>
              <a:t>를 </a:t>
            </a:r>
            <a:r>
              <a:rPr lang="en-US" altLang="ko-KR" sz="1500" b="0"/>
              <a:t>“%k1”</a:t>
            </a:r>
            <a:r>
              <a:rPr lang="ko-KR" altLang="en-US" sz="1500" b="0"/>
              <a:t>과 </a:t>
            </a:r>
            <a:r>
              <a:rPr lang="en-US" altLang="ko-KR" sz="1500" b="0"/>
              <a:t>“%k0”</a:t>
            </a:r>
            <a:r>
              <a:rPr lang="ko-KR" altLang="en-US" sz="1500" b="0"/>
              <a:t>으로 수정한다</a:t>
            </a:r>
            <a:r>
              <a:rPr lang="en-US" altLang="ko-KR" sz="1500" b="0"/>
              <a:t>.</a:t>
            </a:r>
          </a:p>
          <a:p>
            <a:pPr marL="285750" lvl="1" indent="0">
              <a:buNone/>
            </a:pPr>
            <a:r>
              <a:rPr lang="en-US" altLang="ko-KR" sz="1500" b="0"/>
              <a:t>2. bitmap.c</a:t>
            </a:r>
            <a:r>
              <a:rPr lang="ko-KR" altLang="en-US" sz="1500" b="0"/>
              <a:t>의 </a:t>
            </a:r>
            <a:r>
              <a:rPr lang="en-US" altLang="ko-KR" sz="1500" b="0"/>
              <a:t>374</a:t>
            </a:r>
            <a:r>
              <a:rPr lang="ko-KR" altLang="en-US" sz="1500" b="0"/>
              <a:t>줄에서 </a:t>
            </a:r>
            <a:r>
              <a:rPr lang="en-US" altLang="ko-KR" sz="1500" b="0"/>
              <a:t>“byte_cnt</a:t>
            </a:r>
            <a:r>
              <a:rPr lang="ko-KR" altLang="en-US" sz="1500" b="0"/>
              <a:t> </a:t>
            </a:r>
            <a:r>
              <a:rPr lang="en-US" altLang="ko-KR" sz="1500" b="0"/>
              <a:t>(b-&gt;bit_cnt)”</a:t>
            </a:r>
            <a:r>
              <a:rPr lang="ko-KR" altLang="en-US" sz="1500" b="0"/>
              <a:t>를 </a:t>
            </a:r>
            <a:r>
              <a:rPr lang="en-US" altLang="ko-KR" sz="1500" b="0"/>
              <a:t>“byte_cnt(b-&gt;cnt)/2”</a:t>
            </a:r>
            <a:r>
              <a:rPr lang="ko-KR" altLang="en-US" sz="1500" b="0"/>
              <a:t>로 수정한다</a:t>
            </a:r>
            <a:r>
              <a:rPr lang="en-US" altLang="ko-KR" sz="1500" b="0"/>
              <a:t>.</a:t>
            </a:r>
            <a:r>
              <a:rPr lang="ko-KR" altLang="en-US" sz="1500" b="0"/>
              <a:t>  </a:t>
            </a:r>
            <a:endParaRPr lang="en-US" altLang="ko-KR" sz="1500" b="0"/>
          </a:p>
          <a:p>
            <a:pPr marL="285750" lvl="1" indent="0">
              <a:buNone/>
            </a:pPr>
            <a:r>
              <a:rPr lang="en-US" altLang="ko-KR" sz="1500" b="0"/>
              <a:t>3</a:t>
            </a:r>
            <a:r>
              <a:rPr lang="en-US" altLang="ko-KR" sz="1500" b="0" dirty="0"/>
              <a:t>. </a:t>
            </a:r>
            <a:r>
              <a:rPr lang="ko-KR" altLang="en-US" sz="1500" b="0" dirty="0"/>
              <a:t>값을 출력하기 위해 </a:t>
            </a:r>
            <a:r>
              <a:rPr lang="en-US" altLang="ko-KR" sz="1500" b="0" dirty="0" err="1"/>
              <a:t>printf</a:t>
            </a:r>
            <a:r>
              <a:rPr lang="ko-KR" altLang="en-US" sz="1500" b="0" dirty="0"/>
              <a:t>를 사용하는 경우 </a:t>
            </a:r>
            <a:r>
              <a:rPr lang="en-US" altLang="ko-KR" sz="1500" b="0" dirty="0" err="1"/>
              <a:t>printf</a:t>
            </a:r>
            <a:r>
              <a:rPr lang="en-US" altLang="ko-KR" sz="1500" b="0" dirty="0"/>
              <a:t> </a:t>
            </a:r>
            <a:r>
              <a:rPr lang="ko-KR" altLang="en-US" sz="1500" b="0" dirty="0"/>
              <a:t>포맷 옵션인 </a:t>
            </a:r>
            <a:r>
              <a:rPr lang="en-US" altLang="ko-KR" sz="1500" b="0" dirty="0"/>
              <a:t>length sub-specifier</a:t>
            </a:r>
            <a:r>
              <a:rPr lang="ko-KR" altLang="en-US" sz="1500" b="0" dirty="0"/>
              <a:t>를 사용하여 </a:t>
            </a:r>
            <a:r>
              <a:rPr lang="en-US" altLang="ko-KR" sz="1500" b="0" dirty="0"/>
              <a:t>data type</a:t>
            </a:r>
            <a:r>
              <a:rPr lang="ko-KR" altLang="en-US" sz="1500" b="0" dirty="0"/>
              <a:t>의 </a:t>
            </a:r>
            <a:r>
              <a:rPr lang="en-US" altLang="ko-KR" sz="1500" b="0" dirty="0"/>
              <a:t>length</a:t>
            </a:r>
            <a:r>
              <a:rPr lang="ko-KR" altLang="en-US" sz="1500" b="0" dirty="0"/>
              <a:t>를 수정하지 않도록 한다</a:t>
            </a:r>
            <a:r>
              <a:rPr lang="en-US" altLang="ko-KR" sz="1500" b="0" dirty="0"/>
              <a:t>.</a:t>
            </a:r>
          </a:p>
          <a:p>
            <a:pPr marL="285750" lvl="1" indent="0">
              <a:buNone/>
            </a:pPr>
            <a:r>
              <a:rPr lang="en-US" altLang="ko-KR" sz="1800" b="0" dirty="0"/>
              <a:t>Ex) </a:t>
            </a:r>
            <a:r>
              <a:rPr lang="en-US" altLang="ko-KR" sz="1800" b="0" dirty="0" err="1"/>
              <a:t>printf</a:t>
            </a:r>
            <a:r>
              <a:rPr lang="en-US" altLang="ko-KR" sz="1800" b="0" dirty="0"/>
              <a:t>(“%</a:t>
            </a:r>
            <a:r>
              <a:rPr lang="en-US" altLang="ko-KR" sz="1800" b="0" dirty="0" err="1"/>
              <a:t>zu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…);</a:t>
            </a:r>
          </a:p>
          <a:p>
            <a:pPr marL="0" indent="0">
              <a:buNone/>
            </a:pPr>
            <a:endParaRPr lang="ko-KR" altLang="en-US" sz="1500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AA0B73-66EF-44B9-AAB1-9578AD04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#0_2 </a:t>
            </a:r>
            <a:r>
              <a:rPr lang="ko-KR" altLang="en-US" b="0" dirty="0"/>
              <a:t>주의사항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0CD5E-F10A-444E-AC78-85D738B5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/>
              <a:pPr/>
              <a:t>September 13, 2017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0E97F-B016-4AEF-B50F-09B15497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9E797C-01A9-4E03-8E0B-621B0501A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81151"/>
            <a:ext cx="2606595" cy="30146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741E99-9B09-4F34-8489-33900CFF8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252283"/>
            <a:ext cx="4032448" cy="8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2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365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ko-KR" altLang="en-US" sz="3300" b="0" dirty="0"/>
              <a:t>제출물</a:t>
            </a:r>
            <a:endParaRPr lang="en-US" altLang="ko-KR" sz="3300" b="0" dirty="0"/>
          </a:p>
          <a:p>
            <a:pPr marL="0" indent="0">
              <a:buNone/>
            </a:pPr>
            <a:r>
              <a:rPr lang="en-US" altLang="ko-KR" sz="3300" b="0" dirty="0"/>
              <a:t>  - </a:t>
            </a:r>
            <a:r>
              <a:rPr lang="en-US" altLang="ko-KR" sz="3300" b="0" dirty="0" err="1"/>
              <a:t>libarary</a:t>
            </a:r>
            <a:r>
              <a:rPr lang="ko-KR" altLang="en-US" sz="3300" b="0" dirty="0"/>
              <a:t>와 </a:t>
            </a:r>
            <a:r>
              <a:rPr lang="en-US" altLang="ko-KR" sz="3300" b="0" dirty="0" err="1"/>
              <a:t>makefile</a:t>
            </a:r>
            <a:r>
              <a:rPr lang="ko-KR" altLang="en-US" sz="3300" b="0" dirty="0"/>
              <a:t>을 포함한 </a:t>
            </a:r>
            <a:r>
              <a:rPr lang="en-US" altLang="ko-KR" sz="3300" b="0" dirty="0" err="1"/>
              <a:t>sourcecode</a:t>
            </a:r>
            <a:r>
              <a:rPr lang="en-US" altLang="ko-KR" sz="3300" b="0" dirty="0"/>
              <a:t> </a:t>
            </a:r>
            <a:r>
              <a:rPr lang="en-US" altLang="ko-KR" sz="3300" b="0" dirty="0">
                <a:solidFill>
                  <a:srgbClr val="FF0000"/>
                </a:solidFill>
              </a:rPr>
              <a:t>(</a:t>
            </a:r>
            <a:r>
              <a:rPr lang="en-US" altLang="ko-KR" sz="3300" b="0" dirty="0" err="1">
                <a:solidFill>
                  <a:srgbClr val="FF0000"/>
                </a:solidFill>
              </a:rPr>
              <a:t>makefile</a:t>
            </a:r>
            <a:r>
              <a:rPr lang="en-US" altLang="ko-KR" sz="3300" b="0" dirty="0">
                <a:solidFill>
                  <a:srgbClr val="FF0000"/>
                </a:solidFill>
              </a:rPr>
              <a:t> </a:t>
            </a:r>
            <a:r>
              <a:rPr lang="ko-KR" altLang="en-US" sz="3300" b="0" dirty="0" err="1">
                <a:solidFill>
                  <a:srgbClr val="FF0000"/>
                </a:solidFill>
              </a:rPr>
              <a:t>미사용시</a:t>
            </a:r>
            <a:r>
              <a:rPr lang="ko-KR" altLang="en-US" sz="3300" b="0" dirty="0">
                <a:solidFill>
                  <a:srgbClr val="FF0000"/>
                </a:solidFill>
              </a:rPr>
              <a:t> </a:t>
            </a:r>
            <a:r>
              <a:rPr lang="en-US" altLang="ko-KR" sz="3300" b="0" dirty="0">
                <a:solidFill>
                  <a:srgbClr val="FF0000"/>
                </a:solidFill>
              </a:rPr>
              <a:t>0</a:t>
            </a:r>
            <a:r>
              <a:rPr lang="ko-KR" altLang="en-US" sz="3300" b="0" dirty="0">
                <a:solidFill>
                  <a:srgbClr val="FF0000"/>
                </a:solidFill>
              </a:rPr>
              <a:t>점</a:t>
            </a:r>
            <a:r>
              <a:rPr lang="en-US" altLang="ko-KR" sz="3300" b="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3300" b="0" dirty="0"/>
              <a:t>  - documentation : </a:t>
            </a:r>
            <a:r>
              <a:rPr lang="ko-KR" altLang="en-US" sz="3300" b="0" dirty="0"/>
              <a:t>사용한 </a:t>
            </a:r>
            <a:r>
              <a:rPr lang="en-US" altLang="ko-KR" sz="3300" b="0" dirty="0"/>
              <a:t>library function</a:t>
            </a:r>
            <a:r>
              <a:rPr lang="ko-KR" altLang="en-US" sz="3300" b="0" dirty="0"/>
              <a:t>들의 역할에 대해 </a:t>
            </a:r>
            <a:r>
              <a:rPr lang="en-US" altLang="ko-KR" sz="3300" b="0" dirty="0"/>
              <a:t>1~2</a:t>
            </a:r>
            <a:r>
              <a:rPr lang="ko-KR" altLang="en-US" sz="3300" b="0" dirty="0"/>
              <a:t>줄로 간략히 설명</a:t>
            </a:r>
            <a:endParaRPr lang="en-US" altLang="ko-KR" sz="3300" b="0" dirty="0"/>
          </a:p>
          <a:p>
            <a:pPr marL="0" indent="0">
              <a:buNone/>
            </a:pPr>
            <a:r>
              <a:rPr lang="en-US" altLang="ko-KR" sz="3300" b="0" dirty="0"/>
              <a:t>	              (</a:t>
            </a:r>
            <a:r>
              <a:rPr lang="ko-KR" altLang="en-US" sz="3300" b="0" dirty="0"/>
              <a:t>기능</a:t>
            </a:r>
            <a:r>
              <a:rPr lang="en-US" altLang="ko-KR" sz="3300" b="0" dirty="0"/>
              <a:t>,  parameter,  return </a:t>
            </a:r>
            <a:r>
              <a:rPr lang="ko-KR" altLang="en-US" sz="3300" b="0" dirty="0"/>
              <a:t>값 등</a:t>
            </a:r>
            <a:r>
              <a:rPr lang="en-US" altLang="ko-KR" sz="3300" b="0" dirty="0"/>
              <a:t>)</a:t>
            </a:r>
          </a:p>
          <a:p>
            <a:pPr marL="0" indent="0">
              <a:buNone/>
            </a:pPr>
            <a:r>
              <a:rPr lang="en-US" altLang="ko-KR" sz="3300" b="0" dirty="0"/>
              <a:t>Softcopy</a:t>
            </a:r>
          </a:p>
          <a:p>
            <a:pPr marL="0" indent="0">
              <a:buNone/>
            </a:pPr>
            <a:r>
              <a:rPr lang="en-US" altLang="ko-KR" sz="3300" b="0" dirty="0"/>
              <a:t>  - </a:t>
            </a:r>
            <a:r>
              <a:rPr lang="ko-KR" altLang="en-US" sz="3300" b="0" dirty="0"/>
              <a:t>파일 </a:t>
            </a:r>
            <a:r>
              <a:rPr lang="en-US" altLang="ko-KR" sz="3300" b="0" dirty="0"/>
              <a:t>: </a:t>
            </a:r>
            <a:r>
              <a:rPr lang="ko-KR" altLang="en-US" sz="3300" b="0" dirty="0"/>
              <a:t>학번 폴더 안에 제출</a:t>
            </a:r>
            <a:r>
              <a:rPr lang="en-US" altLang="ko-KR" sz="3300" b="0" dirty="0"/>
              <a:t> </a:t>
            </a:r>
            <a:r>
              <a:rPr lang="ko-KR" altLang="en-US" sz="3300" b="0" dirty="0"/>
              <a:t>파일들과</a:t>
            </a:r>
            <a:r>
              <a:rPr lang="en-US" altLang="ko-KR" sz="3300" b="0" dirty="0"/>
              <a:t> document</a:t>
            </a:r>
            <a:r>
              <a:rPr lang="ko-KR" altLang="en-US" sz="3300" b="0" dirty="0"/>
              <a:t>를 포함하여</a:t>
            </a:r>
            <a:endParaRPr lang="en-US" altLang="ko-KR" sz="3300" b="0" dirty="0"/>
          </a:p>
          <a:p>
            <a:pPr marL="0" indent="0">
              <a:buNone/>
            </a:pPr>
            <a:r>
              <a:rPr lang="en-US" altLang="ko-KR" sz="3300" b="0" dirty="0"/>
              <a:t>              os#0_</a:t>
            </a:r>
            <a:r>
              <a:rPr lang="ko-KR" altLang="en-US" sz="3300" b="0" dirty="0"/>
              <a:t>분반</a:t>
            </a:r>
            <a:r>
              <a:rPr lang="en-US" altLang="ko-KR" sz="3300" b="0" dirty="0"/>
              <a:t>_</a:t>
            </a:r>
            <a:r>
              <a:rPr lang="ko-KR" altLang="en-US" sz="3300" b="0" dirty="0"/>
              <a:t>학번</a:t>
            </a:r>
            <a:r>
              <a:rPr lang="en-US" altLang="ko-KR" sz="3300" b="0" dirty="0"/>
              <a:t>.tar.gz(ex : os#0_1_20151234.tar.gz)</a:t>
            </a:r>
            <a:r>
              <a:rPr lang="ko-KR" altLang="en-US" sz="3300" b="0" dirty="0"/>
              <a:t>으로 묶어서 제출</a:t>
            </a:r>
            <a:endParaRPr lang="en-US" altLang="ko-KR" sz="3300" b="0" dirty="0"/>
          </a:p>
          <a:p>
            <a:pPr marL="0" indent="0">
              <a:buNone/>
            </a:pPr>
            <a:r>
              <a:rPr lang="en-US" altLang="ko-KR" sz="3300" b="0" dirty="0"/>
              <a:t>              </a:t>
            </a:r>
            <a:r>
              <a:rPr lang="ko-KR" altLang="en-US" sz="3300" b="0" dirty="0"/>
              <a:t>폴더구조</a:t>
            </a:r>
            <a:r>
              <a:rPr lang="en-US" altLang="ko-KR" sz="3300" b="0" dirty="0"/>
              <a:t>&gt; </a:t>
            </a:r>
            <a:r>
              <a:rPr lang="ko-KR" altLang="en-US" sz="3300" b="0" dirty="0"/>
              <a:t>학번</a:t>
            </a:r>
            <a:r>
              <a:rPr lang="en-US" altLang="ko-KR" sz="3300" b="0" dirty="0"/>
              <a:t>/    document, </a:t>
            </a:r>
            <a:r>
              <a:rPr lang="en-US" altLang="ko-KR" sz="3300" b="0" dirty="0" err="1"/>
              <a:t>makefile</a:t>
            </a:r>
            <a:r>
              <a:rPr lang="en-US" altLang="ko-KR" sz="3300" b="0" dirty="0"/>
              <a:t>, </a:t>
            </a:r>
            <a:r>
              <a:rPr lang="en-US" altLang="ko-KR" sz="3300" b="0" dirty="0" err="1"/>
              <a:t>sourcecode</a:t>
            </a:r>
            <a:r>
              <a:rPr lang="en-US" altLang="ko-KR" sz="3300" b="0" dirty="0"/>
              <a:t>, library…</a:t>
            </a:r>
          </a:p>
          <a:p>
            <a:pPr marL="0" indent="0">
              <a:buNone/>
            </a:pPr>
            <a:r>
              <a:rPr lang="en-US" altLang="ko-KR" sz="3300" b="0" dirty="0"/>
              <a:t>  - </a:t>
            </a:r>
            <a:r>
              <a:rPr lang="ko-KR" altLang="en-US" sz="3300" b="0" dirty="0"/>
              <a:t>제출 형식 </a:t>
            </a:r>
            <a:r>
              <a:rPr lang="en-US" altLang="ko-KR" sz="3300" b="0" dirty="0"/>
              <a:t>: </a:t>
            </a:r>
            <a:r>
              <a:rPr lang="en-US" altLang="ko-KR" sz="3600" b="0" dirty="0">
                <a:latin typeface="+mn-lt"/>
              </a:rPr>
              <a:t>‘os#0_</a:t>
            </a:r>
            <a:r>
              <a:rPr lang="ko-KR" altLang="en-US" sz="3600" b="0" dirty="0">
                <a:latin typeface="+mn-lt"/>
              </a:rPr>
              <a:t>분반</a:t>
            </a:r>
            <a:r>
              <a:rPr lang="en-US" altLang="ko-KR" sz="3600" b="0" dirty="0">
                <a:latin typeface="+mn-lt"/>
              </a:rPr>
              <a:t>_</a:t>
            </a:r>
            <a:r>
              <a:rPr lang="ko-KR" altLang="en-US" sz="3600" b="0" dirty="0">
                <a:latin typeface="+mn-lt"/>
              </a:rPr>
              <a:t>학번</a:t>
            </a:r>
            <a:r>
              <a:rPr lang="en-US" altLang="ko-KR" sz="3600" b="0" dirty="0">
                <a:latin typeface="+mn-lt"/>
              </a:rPr>
              <a:t>’</a:t>
            </a:r>
            <a:r>
              <a:rPr lang="ko-KR" altLang="en-US" sz="3600" b="0" dirty="0">
                <a:latin typeface="+mn-lt"/>
              </a:rPr>
              <a:t>을 제목으로 </a:t>
            </a:r>
            <a:r>
              <a:rPr lang="en-US" altLang="ko-KR" sz="3600" b="0" dirty="0">
                <a:latin typeface="+mn-lt"/>
                <a:hlinkClick r:id="rId3"/>
              </a:rPr>
              <a:t>oshw2017@gmail.com </a:t>
            </a:r>
            <a:r>
              <a:rPr lang="ko-KR" altLang="en-US" sz="3600" b="0" dirty="0">
                <a:latin typeface="+mn-lt"/>
              </a:rPr>
              <a:t>로 제출</a:t>
            </a:r>
            <a:endParaRPr lang="en-US" altLang="ko-KR" sz="3600" b="0" dirty="0">
              <a:latin typeface="+mn-lt"/>
            </a:endParaRPr>
          </a:p>
          <a:p>
            <a:pPr marL="0" indent="0">
              <a:buNone/>
            </a:pPr>
            <a:r>
              <a:rPr lang="en-US" altLang="ko-KR" sz="3300" b="0" dirty="0"/>
              <a:t>                      make </a:t>
            </a:r>
            <a:r>
              <a:rPr lang="ko-KR" altLang="en-US" sz="3300" b="0" dirty="0"/>
              <a:t>결과물로 생성되는 최종 실행 파일 이름은 </a:t>
            </a:r>
            <a:r>
              <a:rPr lang="en-US" altLang="ko-KR" sz="3300" b="0" dirty="0"/>
              <a:t>“</a:t>
            </a:r>
            <a:r>
              <a:rPr lang="en-US" altLang="ko-KR" sz="3300" b="0" dirty="0" err="1">
                <a:solidFill>
                  <a:srgbClr val="FF0000"/>
                </a:solidFill>
              </a:rPr>
              <a:t>testlib</a:t>
            </a:r>
            <a:r>
              <a:rPr lang="en-US" altLang="ko-KR" sz="3300" b="0" dirty="0"/>
              <a:t>”</a:t>
            </a:r>
            <a:r>
              <a:rPr lang="ko-KR" altLang="en-US" sz="3300" b="0" dirty="0" err="1"/>
              <a:t>으로한다</a:t>
            </a:r>
            <a:r>
              <a:rPr lang="en-US" altLang="ko-KR" sz="3300" b="0" dirty="0"/>
              <a:t>.</a:t>
            </a:r>
          </a:p>
          <a:p>
            <a:pPr marL="0" indent="0">
              <a:buNone/>
            </a:pPr>
            <a:r>
              <a:rPr lang="en-US" altLang="ko-KR" sz="3300" b="0" dirty="0"/>
              <a:t>	     (</a:t>
            </a:r>
            <a:r>
              <a:rPr lang="ko-KR" altLang="en-US" sz="3300" b="0" dirty="0"/>
              <a:t>제출형식이 틀릴 경우 감점할 것</a:t>
            </a:r>
            <a:r>
              <a:rPr lang="en-US" altLang="ko-KR" sz="3300" b="0" dirty="0"/>
              <a:t>)</a:t>
            </a:r>
          </a:p>
          <a:p>
            <a:pPr marL="0" indent="0">
              <a:buNone/>
            </a:pPr>
            <a:r>
              <a:rPr lang="en-US" altLang="ko-KR" sz="3300" b="0" dirty="0"/>
              <a:t>	       </a:t>
            </a:r>
            <a:r>
              <a:rPr lang="en-US" altLang="ko-KR" sz="3300" b="0" dirty="0">
                <a:solidFill>
                  <a:srgbClr val="FF0000"/>
                </a:solidFill>
              </a:rPr>
              <a:t>make clean</a:t>
            </a:r>
            <a:r>
              <a:rPr lang="ko-KR" altLang="en-US" sz="3300" b="0" dirty="0">
                <a:solidFill>
                  <a:srgbClr val="FF0000"/>
                </a:solidFill>
              </a:rPr>
              <a:t>상태로 제출</a:t>
            </a:r>
            <a:endParaRPr lang="en-US" altLang="ko-KR" sz="33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3300" b="0" dirty="0"/>
              <a:t>  - Due : 9</a:t>
            </a:r>
            <a:r>
              <a:rPr lang="ko-KR" altLang="en-US" sz="3300" b="0" dirty="0"/>
              <a:t>월 </a:t>
            </a:r>
            <a:r>
              <a:rPr lang="en-US" altLang="ko-KR" sz="3300" b="0" dirty="0"/>
              <a:t>28</a:t>
            </a:r>
            <a:r>
              <a:rPr lang="ko-KR" altLang="en-US" sz="3300" b="0" dirty="0"/>
              <a:t>일 </a:t>
            </a:r>
            <a:r>
              <a:rPr lang="en-US" altLang="ko-KR" sz="3300" b="0" dirty="0"/>
              <a:t>23</a:t>
            </a:r>
            <a:r>
              <a:rPr lang="ko-KR" altLang="en-US" sz="3300" b="0" dirty="0"/>
              <a:t>시 </a:t>
            </a:r>
            <a:r>
              <a:rPr lang="en-US" altLang="ko-KR" sz="3300" b="0" dirty="0"/>
              <a:t>59</a:t>
            </a:r>
            <a:r>
              <a:rPr lang="ko-KR" altLang="en-US" sz="3300" b="0" dirty="0"/>
              <a:t>분까지</a:t>
            </a:r>
            <a:endParaRPr lang="en-US" altLang="ko-KR" sz="3300" b="0" dirty="0"/>
          </a:p>
          <a:p>
            <a:pPr marL="0" indent="0">
              <a:buNone/>
            </a:pPr>
            <a:r>
              <a:rPr lang="en-US" altLang="ko-KR" sz="3300" b="0" dirty="0"/>
              <a:t>Hardcopy</a:t>
            </a:r>
          </a:p>
          <a:p>
            <a:pPr marL="0" indent="0">
              <a:buNone/>
            </a:pPr>
            <a:r>
              <a:rPr lang="en-US" altLang="ko-KR" sz="3300" b="0" dirty="0"/>
              <a:t>  - document</a:t>
            </a:r>
            <a:r>
              <a:rPr lang="ko-KR" altLang="en-US" sz="3300" b="0" dirty="0"/>
              <a:t>의 </a:t>
            </a:r>
            <a:r>
              <a:rPr lang="ko-KR" altLang="en-US" sz="3300" b="0" dirty="0" err="1"/>
              <a:t>출력본</a:t>
            </a:r>
            <a:r>
              <a:rPr lang="en-US" altLang="ko-KR" sz="3300" b="0" dirty="0"/>
              <a:t>(</a:t>
            </a:r>
            <a:r>
              <a:rPr lang="ko-KR" altLang="en-US" sz="3300" b="0" dirty="0"/>
              <a:t>분반</a:t>
            </a:r>
            <a:r>
              <a:rPr lang="en-US" altLang="ko-KR" sz="3300" b="0" dirty="0"/>
              <a:t>, </a:t>
            </a:r>
            <a:r>
              <a:rPr lang="ko-KR" altLang="en-US" sz="3300" b="0" dirty="0"/>
              <a:t>이름</a:t>
            </a:r>
            <a:r>
              <a:rPr lang="en-US" altLang="ko-KR" sz="3300" b="0" dirty="0"/>
              <a:t>, </a:t>
            </a:r>
            <a:r>
              <a:rPr lang="ko-KR" altLang="en-US" sz="3300" b="0" dirty="0"/>
              <a:t>학번 명시하세요</a:t>
            </a:r>
            <a:r>
              <a:rPr lang="en-US" altLang="ko-KR" sz="3300" b="0" dirty="0"/>
              <a:t>)</a:t>
            </a:r>
          </a:p>
          <a:p>
            <a:pPr marL="0" indent="0">
              <a:buNone/>
            </a:pPr>
            <a:r>
              <a:rPr lang="en-US" altLang="ko-KR" sz="3300" b="0" dirty="0"/>
              <a:t>  - </a:t>
            </a:r>
            <a:r>
              <a:rPr lang="ko-KR" altLang="en-US" sz="3300" b="0" dirty="0">
                <a:solidFill>
                  <a:srgbClr val="FF0000"/>
                </a:solidFill>
              </a:rPr>
              <a:t>하드카피 미제출시 보고서 점수 </a:t>
            </a:r>
            <a:r>
              <a:rPr lang="en-US" altLang="ko-KR" sz="3300" b="0" dirty="0">
                <a:solidFill>
                  <a:srgbClr val="FF0000"/>
                </a:solidFill>
              </a:rPr>
              <a:t>0</a:t>
            </a:r>
            <a:r>
              <a:rPr lang="ko-KR" altLang="en-US" sz="3300" b="0" dirty="0">
                <a:solidFill>
                  <a:srgbClr val="FF0000"/>
                </a:solidFill>
              </a:rPr>
              <a:t>점</a:t>
            </a:r>
            <a:endParaRPr lang="en-US" altLang="ko-KR" sz="33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3300" b="0" dirty="0"/>
              <a:t>  - Due : 9</a:t>
            </a:r>
            <a:r>
              <a:rPr lang="ko-KR" altLang="en-US" sz="3300" b="0" dirty="0"/>
              <a:t>월 </a:t>
            </a:r>
            <a:r>
              <a:rPr lang="en-US" altLang="ko-KR" sz="3300" b="0" dirty="0"/>
              <a:t>28</a:t>
            </a:r>
            <a:r>
              <a:rPr lang="ko-KR" altLang="en-US" sz="3300" b="0" dirty="0"/>
              <a:t>일 </a:t>
            </a:r>
            <a:r>
              <a:rPr lang="en-US" altLang="ko-KR" sz="3300" b="0" dirty="0"/>
              <a:t>23</a:t>
            </a:r>
            <a:r>
              <a:rPr lang="ko-KR" altLang="en-US" sz="3300" b="0" dirty="0"/>
              <a:t>시 </a:t>
            </a:r>
            <a:r>
              <a:rPr lang="en-US" altLang="ko-KR" sz="3300" b="0" dirty="0"/>
              <a:t>59</a:t>
            </a:r>
            <a:r>
              <a:rPr lang="ko-KR" altLang="en-US" sz="3300" b="0" dirty="0"/>
              <a:t>분까지 </a:t>
            </a:r>
            <a:r>
              <a:rPr lang="en-US" altLang="ko-KR" sz="3300" b="0" dirty="0"/>
              <a:t>AS709</a:t>
            </a:r>
            <a:endParaRPr lang="ko-KR" altLang="en-US" sz="3300" dirty="0"/>
          </a:p>
          <a:p>
            <a:pPr>
              <a:buFont typeface="Wingdings" pitchFamily="2" charset="2"/>
              <a:buNone/>
            </a:pPr>
            <a:r>
              <a:rPr lang="ko-KR" altLang="en-US" dirty="0"/>
              <a:t>  </a:t>
            </a:r>
          </a:p>
          <a:p>
            <a:endParaRPr lang="en-US" altLang="ko-KR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#0-2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17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1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6000" b="0" dirty="0">
                <a:solidFill>
                  <a:schemeClr val="tx2"/>
                </a:solidFill>
              </a:rPr>
              <a:t>1.  Doubly linked list</a:t>
            </a:r>
          </a:p>
          <a:p>
            <a:pPr marL="0" indent="0">
              <a:buNone/>
            </a:pPr>
            <a:r>
              <a:rPr lang="en-US" altLang="ko-KR" sz="6000" b="0" dirty="0">
                <a:solidFill>
                  <a:schemeClr val="tx2"/>
                </a:solidFill>
              </a:rPr>
              <a:t>2.  </a:t>
            </a:r>
            <a:r>
              <a:rPr lang="en-US" altLang="ko-KR" sz="6000" b="0" dirty="0" err="1">
                <a:solidFill>
                  <a:schemeClr val="tx2"/>
                </a:solidFill>
              </a:rPr>
              <a:t>struct</a:t>
            </a:r>
            <a:r>
              <a:rPr lang="en-US" altLang="ko-KR" sz="6000" b="0" dirty="0">
                <a:solidFill>
                  <a:schemeClr val="tx2"/>
                </a:solidFill>
              </a:rPr>
              <a:t> </a:t>
            </a:r>
            <a:r>
              <a:rPr lang="en-US" altLang="ko-KR" sz="6000" b="0" dirty="0" err="1">
                <a:solidFill>
                  <a:schemeClr val="tx2"/>
                </a:solidFill>
              </a:rPr>
              <a:t>list_elem</a:t>
            </a:r>
            <a:endParaRPr lang="en-US" altLang="ko-KR" sz="60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4800" b="0" dirty="0"/>
              <a:t>  - Each structure that is a potential list element must embed a </a:t>
            </a:r>
            <a:r>
              <a:rPr lang="en-US" altLang="ko-KR" sz="4800" b="0" dirty="0" err="1"/>
              <a:t>struct</a:t>
            </a:r>
            <a:r>
              <a:rPr lang="en-US" altLang="ko-KR" sz="4800" b="0" dirty="0"/>
              <a:t> </a:t>
            </a:r>
            <a:r>
              <a:rPr lang="en-US" altLang="ko-KR" sz="4800" b="0" dirty="0" err="1"/>
              <a:t>list_elem</a:t>
            </a:r>
            <a:r>
              <a:rPr lang="en-US" altLang="ko-KR" sz="4800" b="0" dirty="0"/>
              <a:t> member.</a:t>
            </a:r>
          </a:p>
          <a:p>
            <a:pPr marL="0" indent="0">
              <a:buNone/>
            </a:pPr>
            <a:r>
              <a:rPr lang="en-US" altLang="ko-KR" sz="4800" b="0" dirty="0"/>
              <a:t>  - Does not require use of dynamically allocated memory.</a:t>
            </a:r>
          </a:p>
          <a:p>
            <a:pPr marL="0" indent="0">
              <a:buNone/>
            </a:pPr>
            <a:r>
              <a:rPr lang="en-US" altLang="ko-KR" sz="4800" b="0" dirty="0"/>
              <a:t>  All of the list functions operate on ‘</a:t>
            </a:r>
            <a:r>
              <a:rPr lang="en-US" altLang="ko-KR" sz="4800" b="0" dirty="0" err="1"/>
              <a:t>struct</a:t>
            </a:r>
            <a:r>
              <a:rPr lang="en-US" altLang="ko-KR" sz="4800" b="0" dirty="0"/>
              <a:t> </a:t>
            </a:r>
            <a:r>
              <a:rPr lang="en-US" altLang="ko-KR" sz="4800" b="0" dirty="0" err="1"/>
              <a:t>list_elem’s</a:t>
            </a:r>
            <a:endParaRPr lang="en-US" altLang="ko-KR" sz="4800" b="0" dirty="0"/>
          </a:p>
          <a:p>
            <a:pPr marL="0" indent="0">
              <a:buNone/>
            </a:pPr>
            <a:r>
              <a:rPr lang="en-US" altLang="ko-KR" sz="6000" b="0" dirty="0">
                <a:solidFill>
                  <a:schemeClr val="tx2"/>
                </a:solidFill>
              </a:rPr>
              <a:t>3.  Example.</a:t>
            </a:r>
          </a:p>
          <a:p>
            <a:pPr marL="0" indent="0">
              <a:buNone/>
            </a:pPr>
            <a:r>
              <a:rPr lang="en-US" altLang="ko-KR" sz="4800" b="0" dirty="0"/>
              <a:t>  </a:t>
            </a:r>
            <a:r>
              <a:rPr lang="en-US" altLang="ko-KR" sz="4800" b="0" dirty="0" err="1"/>
              <a:t>struct</a:t>
            </a:r>
            <a:r>
              <a:rPr lang="en-US" altLang="ko-KR" sz="4800" b="0" dirty="0"/>
              <a:t> </a:t>
            </a:r>
            <a:r>
              <a:rPr lang="en-US" altLang="ko-KR" sz="4800" dirty="0" err="1"/>
              <a:t>list_item</a:t>
            </a:r>
            <a:endParaRPr lang="en-US" altLang="ko-KR" sz="4800" dirty="0"/>
          </a:p>
          <a:p>
            <a:pPr marL="0" indent="0">
              <a:buNone/>
            </a:pPr>
            <a:r>
              <a:rPr lang="en-US" altLang="ko-KR" sz="4800" b="0" dirty="0"/>
              <a:t> {</a:t>
            </a:r>
          </a:p>
          <a:p>
            <a:pPr marL="0" indent="0">
              <a:buNone/>
            </a:pPr>
            <a:r>
              <a:rPr lang="en-US" altLang="ko-KR" sz="4800" b="0" dirty="0"/>
              <a:t>    </a:t>
            </a:r>
            <a:r>
              <a:rPr lang="en-US" altLang="ko-KR" sz="4800" b="0" dirty="0" err="1"/>
              <a:t>struct</a:t>
            </a:r>
            <a:r>
              <a:rPr lang="en-US" altLang="ko-KR" sz="4800" b="0" dirty="0"/>
              <a:t> </a:t>
            </a:r>
            <a:r>
              <a:rPr lang="en-US" altLang="ko-KR" sz="4800" dirty="0"/>
              <a:t>list </a:t>
            </a:r>
            <a:r>
              <a:rPr lang="en-US" altLang="ko-KR" sz="4800" dirty="0" err="1"/>
              <a:t>elem</a:t>
            </a:r>
            <a:r>
              <a:rPr lang="en-US" altLang="ko-KR" sz="4800" dirty="0"/>
              <a:t> </a:t>
            </a:r>
            <a:r>
              <a:rPr lang="en-US" altLang="ko-KR" sz="4800" b="0" dirty="0" err="1"/>
              <a:t>elem</a:t>
            </a:r>
            <a:r>
              <a:rPr lang="en-US" altLang="ko-KR" sz="4800" b="0" dirty="0"/>
              <a:t>;</a:t>
            </a:r>
          </a:p>
          <a:p>
            <a:pPr marL="0" indent="0">
              <a:buNone/>
            </a:pPr>
            <a:r>
              <a:rPr lang="en-US" altLang="ko-KR" sz="4800" b="0" dirty="0"/>
              <a:t>    </a:t>
            </a:r>
            <a:r>
              <a:rPr lang="en-US" altLang="ko-KR" sz="4800" b="0" dirty="0" err="1"/>
              <a:t>int</a:t>
            </a:r>
            <a:r>
              <a:rPr lang="en-US" altLang="ko-KR" sz="4800" b="0" dirty="0"/>
              <a:t> data;</a:t>
            </a:r>
          </a:p>
          <a:p>
            <a:pPr marL="0" indent="0">
              <a:buNone/>
            </a:pPr>
            <a:r>
              <a:rPr lang="en-US" altLang="ko-KR" sz="4800" b="0" dirty="0"/>
              <a:t>    … other members …..</a:t>
            </a:r>
          </a:p>
          <a:p>
            <a:pPr marL="0" indent="0">
              <a:buNone/>
            </a:pPr>
            <a:r>
              <a:rPr lang="en-US" altLang="ko-KR" sz="4800" b="0" dirty="0"/>
              <a:t>  };</a:t>
            </a:r>
          </a:p>
          <a:p>
            <a:pPr marL="0" indent="0">
              <a:buNone/>
            </a:pPr>
            <a:r>
              <a:rPr lang="en-US" altLang="ko-KR" sz="4800" b="0" dirty="0"/>
              <a:t>  </a:t>
            </a:r>
            <a:r>
              <a:rPr lang="en-US" altLang="ko-KR" sz="4800" b="0" dirty="0" err="1"/>
              <a:t>struct</a:t>
            </a:r>
            <a:r>
              <a:rPr lang="en-US" altLang="ko-KR" sz="4800" b="0" dirty="0"/>
              <a:t> </a:t>
            </a:r>
            <a:r>
              <a:rPr lang="en-US" altLang="ko-KR" sz="4800" dirty="0" err="1"/>
              <a:t>list_elem</a:t>
            </a:r>
            <a:endParaRPr lang="en-US" altLang="ko-KR" sz="4800" dirty="0"/>
          </a:p>
          <a:p>
            <a:pPr marL="0" indent="0">
              <a:buNone/>
            </a:pPr>
            <a:r>
              <a:rPr lang="en-US" altLang="ko-KR" sz="4800" b="0" dirty="0"/>
              <a:t> {</a:t>
            </a:r>
          </a:p>
          <a:p>
            <a:pPr marL="0" indent="0">
              <a:buNone/>
            </a:pPr>
            <a:r>
              <a:rPr lang="en-US" altLang="ko-KR" sz="4800" b="0" dirty="0"/>
              <a:t>    </a:t>
            </a:r>
            <a:r>
              <a:rPr lang="en-US" altLang="ko-KR" sz="4800" b="0" dirty="0" err="1"/>
              <a:t>list_struct</a:t>
            </a:r>
            <a:r>
              <a:rPr lang="en-US" altLang="ko-KR" sz="4800" b="0" dirty="0"/>
              <a:t> list </a:t>
            </a:r>
            <a:r>
              <a:rPr lang="en-US" altLang="ko-KR" sz="4800" b="0" dirty="0" err="1"/>
              <a:t>elem</a:t>
            </a:r>
            <a:r>
              <a:rPr lang="en-US" altLang="ko-KR" sz="4800" b="0" dirty="0"/>
              <a:t> * </a:t>
            </a:r>
            <a:r>
              <a:rPr lang="en-US" altLang="ko-KR" sz="4800" b="0" dirty="0" err="1"/>
              <a:t>prev</a:t>
            </a:r>
            <a:r>
              <a:rPr lang="en-US" altLang="ko-KR" sz="4800" b="0" dirty="0"/>
              <a:t>;</a:t>
            </a:r>
          </a:p>
          <a:p>
            <a:pPr marL="0" indent="0">
              <a:buNone/>
            </a:pPr>
            <a:r>
              <a:rPr lang="en-US" altLang="ko-KR" sz="4800" b="0" dirty="0"/>
              <a:t>    </a:t>
            </a:r>
            <a:r>
              <a:rPr lang="en-US" altLang="ko-KR" sz="4800" b="0" dirty="0" err="1"/>
              <a:t>list_struct</a:t>
            </a:r>
            <a:r>
              <a:rPr lang="en-US" altLang="ko-KR" sz="4800" b="0" dirty="0"/>
              <a:t> </a:t>
            </a:r>
            <a:r>
              <a:rPr lang="en-US" altLang="ko-KR" sz="4800" b="0" dirty="0" err="1"/>
              <a:t>list_elem</a:t>
            </a:r>
            <a:r>
              <a:rPr lang="en-US" altLang="ko-KR" sz="4800" b="0" dirty="0"/>
              <a:t> * next;</a:t>
            </a:r>
          </a:p>
          <a:p>
            <a:pPr marL="0" indent="0">
              <a:buNone/>
            </a:pPr>
            <a:r>
              <a:rPr lang="en-US" altLang="ko-KR" sz="4800" b="0" dirty="0"/>
              <a:t> 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/>
              <a:t>Struct</a:t>
            </a:r>
            <a:r>
              <a:rPr lang="en-US" altLang="ko-KR" b="0" dirty="0"/>
              <a:t> list &amp;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list_elem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2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8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Linked List : Usual Program</a:t>
            </a:r>
          </a:p>
          <a:p>
            <a:pPr marL="0" indent="0">
              <a:buNone/>
            </a:pPr>
            <a:r>
              <a:rPr lang="en-US" altLang="ko-KR" b="0" dirty="0"/>
              <a:t> 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list_item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 { </a:t>
            </a:r>
          </a:p>
          <a:p>
            <a:pPr marL="0" indent="0">
              <a:buNone/>
            </a:pPr>
            <a:r>
              <a:rPr lang="en-US" altLang="ko-KR" b="0" dirty="0"/>
              <a:t>    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list_item</a:t>
            </a:r>
            <a:r>
              <a:rPr lang="en-US" altLang="ko-KR" b="0" dirty="0"/>
              <a:t> *</a:t>
            </a:r>
            <a:r>
              <a:rPr lang="en-US" altLang="ko-KR" b="0" dirty="0" err="1"/>
              <a:t>prev</a:t>
            </a:r>
            <a:r>
              <a:rPr lang="en-US" altLang="ko-KR" b="0" dirty="0"/>
              <a:t>;</a:t>
            </a:r>
          </a:p>
          <a:p>
            <a:pPr marL="0" indent="0">
              <a:buNone/>
            </a:pPr>
            <a:r>
              <a:rPr lang="en-US" altLang="ko-KR" b="0" dirty="0"/>
              <a:t>    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list_item</a:t>
            </a:r>
            <a:r>
              <a:rPr lang="en-US" altLang="ko-KR" b="0" dirty="0"/>
              <a:t> *next;</a:t>
            </a:r>
          </a:p>
          <a:p>
            <a:pPr marL="0" indent="0">
              <a:buNone/>
            </a:pPr>
            <a:r>
              <a:rPr lang="en-US" altLang="ko-KR" b="0" dirty="0"/>
              <a:t>     </a:t>
            </a:r>
            <a:r>
              <a:rPr lang="en-US" altLang="ko-KR" b="0" dirty="0" err="1"/>
              <a:t>int</a:t>
            </a:r>
            <a:r>
              <a:rPr lang="en-US" altLang="ko-KR" b="0" dirty="0"/>
              <a:t>                    data;</a:t>
            </a:r>
          </a:p>
          <a:p>
            <a:pPr marL="0" indent="0">
              <a:buNone/>
            </a:pPr>
            <a:r>
              <a:rPr lang="en-US" altLang="ko-KR" b="0" dirty="0"/>
              <a:t>  };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</a:rPr>
              <a:t>Linked List : Pintos Kernel</a:t>
            </a:r>
          </a:p>
          <a:p>
            <a:pPr marL="0" indent="0">
              <a:buNone/>
            </a:pPr>
            <a:r>
              <a:rPr lang="en-US" altLang="ko-KR" sz="2800" b="0" dirty="0"/>
              <a:t>  </a:t>
            </a:r>
            <a:r>
              <a:rPr lang="en-US" altLang="ko-KR" sz="2800" b="0" dirty="0" err="1"/>
              <a:t>struct</a:t>
            </a:r>
            <a:r>
              <a:rPr lang="en-US" altLang="ko-KR" sz="2800" b="0" dirty="0"/>
              <a:t> </a:t>
            </a:r>
            <a:r>
              <a:rPr lang="en-US" altLang="ko-KR" sz="2800" b="0" dirty="0" err="1"/>
              <a:t>list_elem</a:t>
            </a:r>
            <a:endParaRPr lang="en-US" altLang="ko-KR" sz="2800" b="0" dirty="0"/>
          </a:p>
          <a:p>
            <a:pPr marL="0" indent="0">
              <a:buNone/>
            </a:pPr>
            <a:r>
              <a:rPr lang="en-US" altLang="ko-KR" sz="2800" b="0" dirty="0"/>
              <a:t>  {</a:t>
            </a:r>
          </a:p>
          <a:p>
            <a:pPr marL="0" indent="0">
              <a:buNone/>
            </a:pPr>
            <a:r>
              <a:rPr lang="en-US" altLang="ko-KR" sz="2800" b="0" dirty="0"/>
              <a:t>     </a:t>
            </a:r>
            <a:r>
              <a:rPr lang="en-US" altLang="ko-KR" sz="2800" b="0" dirty="0" err="1"/>
              <a:t>struct</a:t>
            </a:r>
            <a:r>
              <a:rPr lang="en-US" altLang="ko-KR" sz="2800" b="0" dirty="0"/>
              <a:t> </a:t>
            </a:r>
            <a:r>
              <a:rPr lang="en-US" altLang="ko-KR" sz="2800" b="0" dirty="0" err="1"/>
              <a:t>list_elem</a:t>
            </a:r>
            <a:r>
              <a:rPr lang="en-US" altLang="ko-KR" sz="2800" b="0" dirty="0"/>
              <a:t> *</a:t>
            </a:r>
            <a:r>
              <a:rPr lang="en-US" altLang="ko-KR" sz="2800" b="0" dirty="0" err="1"/>
              <a:t>prev</a:t>
            </a:r>
            <a:r>
              <a:rPr lang="en-US" altLang="ko-KR" sz="2800" b="0" dirty="0"/>
              <a:t>;</a:t>
            </a:r>
          </a:p>
          <a:p>
            <a:pPr marL="0" indent="0">
              <a:buNone/>
            </a:pPr>
            <a:r>
              <a:rPr lang="en-US" altLang="ko-KR" sz="2800" b="0" dirty="0"/>
              <a:t>     </a:t>
            </a:r>
            <a:r>
              <a:rPr lang="en-US" altLang="ko-KR" sz="2800" b="0" dirty="0" err="1"/>
              <a:t>struct</a:t>
            </a:r>
            <a:r>
              <a:rPr lang="en-US" altLang="ko-KR" sz="2800" b="0" dirty="0"/>
              <a:t> </a:t>
            </a:r>
            <a:r>
              <a:rPr lang="en-US" altLang="ko-KR" sz="2800" b="0" dirty="0" err="1"/>
              <a:t>list_elem</a:t>
            </a:r>
            <a:r>
              <a:rPr lang="en-US" altLang="ko-KR" sz="2800" b="0" dirty="0"/>
              <a:t> *next;</a:t>
            </a:r>
          </a:p>
          <a:p>
            <a:pPr marL="0" indent="0">
              <a:buNone/>
            </a:pPr>
            <a:r>
              <a:rPr lang="en-US" altLang="ko-KR" sz="2800" b="0" dirty="0"/>
              <a:t>  };</a:t>
            </a:r>
            <a:endParaRPr lang="ko-KR" altLang="en-US" sz="2800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Tahoma" pitchFamily="34" charset="0"/>
                <a:cs typeface="Tahoma" pitchFamily="34" charset="0"/>
              </a:rPr>
              <a:t>List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3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4195629" cy="184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62" y="3790911"/>
            <a:ext cx="4189843" cy="232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1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dirty="0"/>
              <a:t>-  A hash table, or a hash map is a data structure that associates </a:t>
            </a:r>
          </a:p>
          <a:p>
            <a:pPr marL="0" indent="0">
              <a:buNone/>
            </a:pPr>
            <a:r>
              <a:rPr lang="en-US" altLang="ko-KR" b="0" dirty="0"/>
              <a:t>    </a:t>
            </a:r>
            <a:r>
              <a:rPr lang="en-US" altLang="ko-KR" b="0" i="1" dirty="0"/>
              <a:t>keys</a:t>
            </a:r>
            <a:r>
              <a:rPr lang="en-US" altLang="ko-KR" b="0" dirty="0"/>
              <a:t> with values</a:t>
            </a:r>
          </a:p>
          <a:p>
            <a:pPr marL="0" indent="0">
              <a:buNone/>
            </a:pPr>
            <a:r>
              <a:rPr lang="en-US" altLang="ko-KR" b="0" dirty="0"/>
              <a:t>-  The primary operation it supports efficiently is a </a:t>
            </a:r>
            <a:r>
              <a:rPr lang="en-US" altLang="ko-KR" b="0" dirty="0">
                <a:solidFill>
                  <a:srgbClr val="FF0000"/>
                </a:solidFill>
              </a:rPr>
              <a:t>lookup</a:t>
            </a:r>
          </a:p>
          <a:p>
            <a:pPr marL="0" indent="0">
              <a:buNone/>
            </a:pPr>
            <a:r>
              <a:rPr lang="en-US" altLang="ko-KR" sz="1800" b="0" dirty="0"/>
              <a:t>  - given a key, find the corresponding value</a:t>
            </a:r>
          </a:p>
          <a:p>
            <a:pPr marL="0" indent="0">
              <a:buNone/>
            </a:pPr>
            <a:r>
              <a:rPr lang="en-US" altLang="ko-KR" b="0" dirty="0"/>
              <a:t>-  It works by transforming the key using a </a:t>
            </a:r>
            <a:r>
              <a:rPr lang="en-US" altLang="ko-KR" b="0" dirty="0">
                <a:solidFill>
                  <a:srgbClr val="FF0000"/>
                </a:solidFill>
              </a:rPr>
              <a:t>hash function </a:t>
            </a:r>
            <a:r>
              <a:rPr lang="en-US" altLang="ko-KR" b="0" dirty="0"/>
              <a:t>into a </a:t>
            </a:r>
            <a:r>
              <a:rPr lang="en-US" altLang="ko-KR" b="0" dirty="0">
                <a:solidFill>
                  <a:srgbClr val="FF0000"/>
                </a:solidFill>
              </a:rPr>
              <a:t>hash</a:t>
            </a: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Tahoma" pitchFamily="34" charset="0"/>
                <a:cs typeface="Tahoma" pitchFamily="34" charset="0"/>
              </a:rPr>
              <a:t>Hash Table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4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08" y="3789039"/>
            <a:ext cx="7272471" cy="251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17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3600" b="0" dirty="0"/>
              <a:t>-  A bit array(or bitmap, in some cases) is an array data structure which compactly stores individual bits(</a:t>
            </a:r>
            <a:r>
              <a:rPr lang="en-US" altLang="ko-KR" sz="3600" b="0" dirty="0" err="1"/>
              <a:t>boolean</a:t>
            </a:r>
            <a:r>
              <a:rPr lang="en-US" altLang="ko-KR" sz="3600" b="0" dirty="0"/>
              <a:t> values)</a:t>
            </a:r>
          </a:p>
          <a:p>
            <a:pPr marL="0" indent="0">
              <a:buNone/>
            </a:pPr>
            <a:r>
              <a:rPr lang="en-US" altLang="ko-KR" sz="3600" b="0" dirty="0"/>
              <a:t>-  A bitmap can reduce the waste of memory space</a:t>
            </a:r>
          </a:p>
          <a:p>
            <a:endParaRPr lang="en-US" altLang="ko-KR" sz="3600" b="0" dirty="0"/>
          </a:p>
          <a:p>
            <a:pPr marL="0" indent="0">
              <a:buNone/>
            </a:pPr>
            <a:endParaRPr lang="en-US" altLang="ko-KR" sz="3600" b="0" dirty="0"/>
          </a:p>
          <a:p>
            <a:pPr marL="0" indent="0">
              <a:buNone/>
            </a:pPr>
            <a:endParaRPr lang="en-US" altLang="ko-KR" sz="3600" b="0" dirty="0"/>
          </a:p>
          <a:p>
            <a:pPr marL="0" indent="0">
              <a:buNone/>
            </a:pPr>
            <a:r>
              <a:rPr lang="en-US" altLang="ko-KR" sz="3600" b="0" dirty="0"/>
              <a:t>-  </a:t>
            </a:r>
            <a:r>
              <a:rPr lang="en-US" altLang="ko-KR" sz="3600" b="0" dirty="0">
                <a:solidFill>
                  <a:schemeClr val="tx2"/>
                </a:solidFill>
              </a:rPr>
              <a:t>Bitmap : Usual</a:t>
            </a:r>
          </a:p>
          <a:p>
            <a:pPr marL="0" indent="0">
              <a:buNone/>
            </a:pPr>
            <a:r>
              <a:rPr lang="en-US" altLang="ko-KR" sz="2800" b="0" dirty="0"/>
              <a:t>  - char bitmap[32]; </a:t>
            </a:r>
            <a:r>
              <a:rPr lang="en-US" altLang="ko-KR" sz="2800" b="0" dirty="0" err="1"/>
              <a:t>bool</a:t>
            </a:r>
            <a:r>
              <a:rPr lang="en-US" altLang="ko-KR" sz="2800" b="0" dirty="0"/>
              <a:t> bitmap[32];</a:t>
            </a:r>
          </a:p>
          <a:p>
            <a:pPr marL="0" indent="0">
              <a:buNone/>
            </a:pPr>
            <a:r>
              <a:rPr lang="en-US" altLang="ko-KR" sz="3600" b="0" dirty="0"/>
              <a:t>- </a:t>
            </a:r>
            <a:r>
              <a:rPr lang="en-US" altLang="ko-KR" sz="3600" b="0" dirty="0">
                <a:solidFill>
                  <a:schemeClr val="tx2"/>
                </a:solidFill>
              </a:rPr>
              <a:t> Bitmap : Pintos Kernel</a:t>
            </a:r>
          </a:p>
          <a:p>
            <a:pPr marL="0" indent="0">
              <a:buNone/>
            </a:pPr>
            <a:r>
              <a:rPr lang="en-US" altLang="ko-KR" sz="2800" b="0" dirty="0"/>
              <a:t>  </a:t>
            </a:r>
            <a:r>
              <a:rPr lang="en-US" altLang="ko-KR" sz="2800" b="0" dirty="0" err="1"/>
              <a:t>typedef</a:t>
            </a:r>
            <a:r>
              <a:rPr lang="en-US" altLang="ko-KR" sz="2800" b="0" dirty="0"/>
              <a:t> unsigned long </a:t>
            </a:r>
            <a:r>
              <a:rPr lang="en-US" altLang="ko-KR" sz="2800" b="0" dirty="0" err="1"/>
              <a:t>elem_type</a:t>
            </a:r>
            <a:r>
              <a:rPr lang="en-US" altLang="ko-KR" sz="2800" b="0" dirty="0"/>
              <a:t>;</a:t>
            </a:r>
          </a:p>
          <a:p>
            <a:pPr marL="0" indent="0">
              <a:buNone/>
            </a:pPr>
            <a:r>
              <a:rPr lang="en-US" altLang="ko-KR" sz="2800" b="0" dirty="0"/>
              <a:t>  </a:t>
            </a:r>
            <a:r>
              <a:rPr lang="en-US" altLang="ko-KR" sz="2800" b="0" dirty="0" err="1"/>
              <a:t>struct</a:t>
            </a:r>
            <a:r>
              <a:rPr lang="en-US" altLang="ko-KR" sz="2800" b="0" dirty="0"/>
              <a:t> bitmap</a:t>
            </a:r>
          </a:p>
          <a:p>
            <a:pPr marL="0" indent="0">
              <a:buNone/>
            </a:pPr>
            <a:r>
              <a:rPr lang="en-US" altLang="ko-KR" sz="2800" b="0" dirty="0"/>
              <a:t>  {</a:t>
            </a:r>
          </a:p>
          <a:p>
            <a:pPr marL="0" indent="0">
              <a:buNone/>
            </a:pPr>
            <a:r>
              <a:rPr lang="en-US" altLang="ko-KR" sz="2800" b="0" dirty="0"/>
              <a:t>     </a:t>
            </a:r>
            <a:r>
              <a:rPr lang="en-US" altLang="ko-KR" sz="2800" b="0" dirty="0" err="1"/>
              <a:t>size_t</a:t>
            </a:r>
            <a:r>
              <a:rPr lang="en-US" altLang="ko-KR" sz="2800" b="0" dirty="0"/>
              <a:t>		</a:t>
            </a:r>
            <a:r>
              <a:rPr lang="en-US" altLang="ko-KR" sz="2800" b="0" dirty="0" err="1"/>
              <a:t>bit_cnt</a:t>
            </a:r>
            <a:r>
              <a:rPr lang="en-US" altLang="ko-KR" sz="2800" b="0" dirty="0"/>
              <a:t>;</a:t>
            </a:r>
          </a:p>
          <a:p>
            <a:pPr marL="0" indent="0">
              <a:buNone/>
            </a:pPr>
            <a:r>
              <a:rPr lang="en-US" altLang="ko-KR" sz="2800" b="0" dirty="0"/>
              <a:t>     </a:t>
            </a:r>
            <a:r>
              <a:rPr lang="en-US" altLang="ko-KR" sz="2800" b="0" dirty="0" err="1"/>
              <a:t>elem_type</a:t>
            </a:r>
            <a:r>
              <a:rPr lang="en-US" altLang="ko-KR" sz="2800" b="0" dirty="0"/>
              <a:t>	*bits</a:t>
            </a:r>
          </a:p>
          <a:p>
            <a:pPr marL="0" indent="0">
              <a:buNone/>
            </a:pPr>
            <a:r>
              <a:rPr lang="en-US" altLang="ko-KR" sz="2800" b="0" dirty="0"/>
              <a:t>  };</a:t>
            </a:r>
            <a:endParaRPr lang="ko-KR" altLang="en-US" sz="2800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Tahoma" pitchFamily="34" charset="0"/>
                <a:cs typeface="Tahoma" pitchFamily="34" charset="0"/>
              </a:rPr>
              <a:t>Bitmap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5</a:t>
            </a:fld>
            <a:endParaRPr lang="ko-KR" altLang="en-US" dirty="0">
              <a:solidFill>
                <a:srgbClr val="8A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6" y="2557863"/>
            <a:ext cx="7375020" cy="79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17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Void </a:t>
            </a:r>
            <a:r>
              <a:rPr lang="en-US" altLang="ko-KR" sz="2000" dirty="0" err="1">
                <a:solidFill>
                  <a:schemeClr val="tx2"/>
                </a:solidFill>
              </a:rPr>
              <a:t>list_init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</a:rPr>
              <a:t>struct</a:t>
            </a:r>
            <a:r>
              <a:rPr lang="en-US" altLang="ko-KR" sz="2000" dirty="0">
                <a:solidFill>
                  <a:schemeClr val="tx2"/>
                </a:solidFill>
              </a:rPr>
              <a:t> list *list)</a:t>
            </a:r>
          </a:p>
          <a:p>
            <a:pPr marL="0" indent="0">
              <a:buNone/>
            </a:pPr>
            <a:r>
              <a:rPr lang="en-US" altLang="ko-KR" sz="2000" b="0" dirty="0"/>
              <a:t>  - argument</a:t>
            </a:r>
            <a:r>
              <a:rPr lang="ko-KR" altLang="en-US" sz="2000" b="0" dirty="0"/>
              <a:t>로 넘어가는 </a:t>
            </a:r>
            <a:r>
              <a:rPr lang="en-US" altLang="ko-KR" sz="2000" b="0" dirty="0"/>
              <a:t>list</a:t>
            </a:r>
            <a:r>
              <a:rPr lang="ko-KR" altLang="en-US" sz="2000" b="0" dirty="0"/>
              <a:t>를 초기화한다</a:t>
            </a:r>
            <a:r>
              <a:rPr lang="en-US" altLang="ko-KR" sz="2000" b="0" dirty="0"/>
              <a:t>.</a:t>
            </a:r>
          </a:p>
          <a:p>
            <a:pPr marL="0" indent="0">
              <a:buNone/>
            </a:pPr>
            <a:r>
              <a:rPr lang="en-US" altLang="ko-KR" sz="2000" b="0" dirty="0"/>
              <a:t>  - list</a:t>
            </a:r>
            <a:r>
              <a:rPr lang="ko-KR" altLang="en-US" sz="2000" b="0" dirty="0"/>
              <a:t>에 </a:t>
            </a:r>
            <a:r>
              <a:rPr lang="en-US" altLang="ko-KR" sz="2000" b="0" dirty="0" err="1"/>
              <a:t>list_elem</a:t>
            </a:r>
            <a:r>
              <a:rPr lang="ko-KR" altLang="en-US" sz="2000" b="0" dirty="0"/>
              <a:t>을 연결하기 전에 필수적으로 수행</a:t>
            </a:r>
            <a:endParaRPr lang="en-US" altLang="ko-KR" sz="2000" b="0" dirty="0"/>
          </a:p>
          <a:p>
            <a:pPr marL="0" indent="0">
              <a:buNone/>
            </a:pPr>
            <a:endParaRPr lang="en-US" altLang="ko-KR" sz="2000" b="0" dirty="0"/>
          </a:p>
          <a:p>
            <a:pPr marL="0" indent="0">
              <a:buNone/>
            </a:pPr>
            <a:r>
              <a:rPr lang="en-US" altLang="ko-KR" sz="2000" dirty="0" err="1">
                <a:solidFill>
                  <a:schemeClr val="tx2"/>
                </a:solidFill>
              </a:rPr>
              <a:t>Struct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</a:rPr>
              <a:t>list_elem</a:t>
            </a:r>
            <a:r>
              <a:rPr lang="en-US" altLang="ko-KR" sz="2000" dirty="0">
                <a:solidFill>
                  <a:schemeClr val="tx2"/>
                </a:solidFill>
              </a:rPr>
              <a:t>* </a:t>
            </a:r>
            <a:r>
              <a:rPr lang="en-US" altLang="ko-KR" sz="2000" dirty="0" err="1">
                <a:solidFill>
                  <a:schemeClr val="tx2"/>
                </a:solidFill>
              </a:rPr>
              <a:t>list_begin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</a:rPr>
              <a:t>struct</a:t>
            </a:r>
            <a:r>
              <a:rPr lang="en-US" altLang="ko-KR" sz="2000" dirty="0">
                <a:solidFill>
                  <a:schemeClr val="tx2"/>
                </a:solidFill>
              </a:rPr>
              <a:t> list *list)</a:t>
            </a:r>
          </a:p>
          <a:p>
            <a:pPr marL="0" indent="0">
              <a:buNone/>
            </a:pPr>
            <a:r>
              <a:rPr lang="en-US" altLang="ko-KR" sz="2000" b="0" dirty="0"/>
              <a:t>  - argument</a:t>
            </a:r>
            <a:r>
              <a:rPr lang="ko-KR" altLang="en-US" sz="2000" b="0" dirty="0"/>
              <a:t>로 넘어가는 </a:t>
            </a:r>
            <a:r>
              <a:rPr lang="en-US" altLang="ko-KR" sz="2000" b="0" dirty="0"/>
              <a:t>list</a:t>
            </a:r>
            <a:r>
              <a:rPr lang="ko-KR" altLang="en-US" sz="2000" b="0" dirty="0"/>
              <a:t>의 가장 앞에 있는 </a:t>
            </a:r>
            <a:r>
              <a:rPr lang="en-US" altLang="ko-KR" sz="2000" b="0" dirty="0" err="1"/>
              <a:t>list_elem</a:t>
            </a:r>
            <a:r>
              <a:rPr lang="ko-KR" altLang="en-US" sz="2000" b="0" dirty="0"/>
              <a:t>을 반환한다</a:t>
            </a:r>
            <a:r>
              <a:rPr lang="en-US" altLang="ko-KR" sz="2000" b="0" dirty="0"/>
              <a:t>.</a:t>
            </a:r>
          </a:p>
          <a:p>
            <a:pPr marL="0" indent="0">
              <a:buNone/>
            </a:pPr>
            <a:r>
              <a:rPr lang="en-US" altLang="ko-KR" sz="2000" b="0" dirty="0"/>
              <a:t>  - list </a:t>
            </a:r>
            <a:r>
              <a:rPr lang="ko-KR" altLang="en-US" sz="2000" b="0" dirty="0"/>
              <a:t>구조를 이용한 </a:t>
            </a:r>
            <a:r>
              <a:rPr lang="ko-KR" altLang="en-US" sz="2000" b="0" dirty="0" err="1"/>
              <a:t>반복문에</a:t>
            </a:r>
            <a:r>
              <a:rPr lang="ko-KR" altLang="en-US" sz="2000" b="0" dirty="0"/>
              <a:t> 주로 사용</a:t>
            </a:r>
            <a:endParaRPr lang="en-US" altLang="ko-KR" sz="2000" b="0" dirty="0"/>
          </a:p>
          <a:p>
            <a:endParaRPr lang="en-US" altLang="ko-KR" sz="2000" b="0" dirty="0"/>
          </a:p>
          <a:p>
            <a:pPr marL="0" indent="0">
              <a:buNone/>
            </a:pPr>
            <a:r>
              <a:rPr lang="en-US" altLang="ko-KR" sz="2000" dirty="0" err="1">
                <a:solidFill>
                  <a:schemeClr val="tx2"/>
                </a:solidFill>
              </a:rPr>
              <a:t>Struct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</a:rPr>
              <a:t>list_elem</a:t>
            </a:r>
            <a:r>
              <a:rPr lang="en-US" altLang="ko-KR" sz="2000" dirty="0">
                <a:solidFill>
                  <a:schemeClr val="tx2"/>
                </a:solidFill>
              </a:rPr>
              <a:t>* </a:t>
            </a:r>
            <a:r>
              <a:rPr lang="en-US" altLang="ko-KR" sz="2000" dirty="0" err="1">
                <a:solidFill>
                  <a:schemeClr val="tx2"/>
                </a:solidFill>
              </a:rPr>
              <a:t>list_next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</a:rPr>
              <a:t>struct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</a:rPr>
              <a:t>list_elem</a:t>
            </a:r>
            <a:r>
              <a:rPr lang="en-US" altLang="ko-KR" sz="2000" dirty="0">
                <a:solidFill>
                  <a:schemeClr val="tx2"/>
                </a:solidFill>
              </a:rPr>
              <a:t> *</a:t>
            </a:r>
            <a:r>
              <a:rPr lang="en-US" altLang="ko-KR" sz="2000" dirty="0" err="1">
                <a:solidFill>
                  <a:schemeClr val="tx2"/>
                </a:solidFill>
              </a:rPr>
              <a:t>elem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/>
              <a:t>  - argument</a:t>
            </a:r>
            <a:r>
              <a:rPr lang="ko-KR" altLang="en-US" sz="2000" b="0" dirty="0"/>
              <a:t>로 넘어가는 </a:t>
            </a:r>
            <a:r>
              <a:rPr lang="en-US" altLang="ko-KR" sz="2000" b="0" dirty="0" err="1"/>
              <a:t>list_elem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다음의 </a:t>
            </a:r>
            <a:r>
              <a:rPr lang="en-US" altLang="ko-KR" sz="2000" b="0" dirty="0" err="1"/>
              <a:t>list_elem</a:t>
            </a:r>
            <a:r>
              <a:rPr lang="ko-KR" altLang="en-US" sz="2000" b="0" dirty="0"/>
              <a:t>을 반환한다</a:t>
            </a:r>
            <a:r>
              <a:rPr lang="en-US" altLang="ko-KR" sz="2000" b="0" dirty="0"/>
              <a:t>.</a:t>
            </a:r>
          </a:p>
          <a:p>
            <a:pPr marL="0" indent="0">
              <a:buNone/>
            </a:pPr>
            <a:r>
              <a:rPr lang="en-US" altLang="ko-KR" sz="2000" b="0" dirty="0"/>
              <a:t>  - </a:t>
            </a:r>
            <a:r>
              <a:rPr lang="ko-KR" altLang="en-US" sz="2000" b="0" dirty="0" err="1"/>
              <a:t>반복문</a:t>
            </a:r>
            <a:r>
              <a:rPr lang="ko-KR" altLang="en-US" sz="2000" b="0" dirty="0"/>
              <a:t> 혹은 </a:t>
            </a:r>
            <a:r>
              <a:rPr lang="en-US" altLang="ko-KR" sz="2000" b="0" dirty="0"/>
              <a:t>list </a:t>
            </a:r>
            <a:r>
              <a:rPr lang="ko-KR" altLang="en-US" sz="2000" b="0" dirty="0"/>
              <a:t>내 검색에 주로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List function analysis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6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7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chemeClr val="tx2"/>
                </a:solidFill>
              </a:rPr>
              <a:t>Struct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</a:rPr>
              <a:t>list_elem</a:t>
            </a:r>
            <a:r>
              <a:rPr lang="en-US" altLang="ko-KR" sz="2000" dirty="0">
                <a:solidFill>
                  <a:schemeClr val="tx2"/>
                </a:solidFill>
              </a:rPr>
              <a:t>* </a:t>
            </a:r>
            <a:r>
              <a:rPr lang="en-US" altLang="ko-KR" sz="2000" dirty="0" err="1">
                <a:solidFill>
                  <a:schemeClr val="tx2"/>
                </a:solidFill>
              </a:rPr>
              <a:t>list_end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</a:rPr>
              <a:t>struct</a:t>
            </a:r>
            <a:r>
              <a:rPr lang="en-US" altLang="ko-KR" sz="2000" dirty="0">
                <a:solidFill>
                  <a:schemeClr val="tx2"/>
                </a:solidFill>
              </a:rPr>
              <a:t> list *list)</a:t>
            </a:r>
          </a:p>
          <a:p>
            <a:pPr marL="0" indent="0">
              <a:buNone/>
            </a:pPr>
            <a:r>
              <a:rPr lang="en-US" altLang="ko-KR" sz="2000" b="0" dirty="0"/>
              <a:t>  - argument</a:t>
            </a:r>
            <a:r>
              <a:rPr lang="ko-KR" altLang="en-US" sz="2000" b="0" dirty="0"/>
              <a:t>로 넘어가는 </a:t>
            </a:r>
            <a:r>
              <a:rPr lang="en-US" altLang="ko-KR" sz="2000" b="0" dirty="0"/>
              <a:t>list</a:t>
            </a:r>
            <a:r>
              <a:rPr lang="ko-KR" altLang="en-US" sz="2000" b="0" dirty="0"/>
              <a:t>의 마지막에 연결된 </a:t>
            </a:r>
            <a:r>
              <a:rPr lang="en-US" altLang="ko-KR" sz="2000" b="0" dirty="0" err="1"/>
              <a:t>list_elem</a:t>
            </a:r>
            <a:r>
              <a:rPr lang="ko-KR" altLang="en-US" sz="2000" b="0" dirty="0"/>
              <a:t>을 반환한다</a:t>
            </a:r>
            <a:r>
              <a:rPr lang="en-US" altLang="ko-KR" sz="2000" b="0" dirty="0"/>
              <a:t>.</a:t>
            </a:r>
          </a:p>
          <a:p>
            <a:pPr marL="0" indent="0">
              <a:buNone/>
            </a:pPr>
            <a:r>
              <a:rPr lang="en-US" altLang="ko-KR" sz="2000" b="0" dirty="0"/>
              <a:t>  - list </a:t>
            </a:r>
            <a:r>
              <a:rPr lang="ko-KR" altLang="en-US" sz="2000" b="0" dirty="0"/>
              <a:t>구조를 이용한 </a:t>
            </a:r>
            <a:r>
              <a:rPr lang="ko-KR" altLang="en-US" sz="2000" b="0" dirty="0" err="1"/>
              <a:t>반복문에</a:t>
            </a:r>
            <a:r>
              <a:rPr lang="ko-KR" altLang="en-US" sz="2000" b="0" dirty="0"/>
              <a:t> 주로 사용</a:t>
            </a:r>
            <a:endParaRPr lang="en-US" altLang="ko-KR" sz="2000" b="0" dirty="0"/>
          </a:p>
          <a:p>
            <a:pPr marL="0" indent="0">
              <a:buNone/>
            </a:pPr>
            <a:endParaRPr lang="en-US" altLang="ko-KR" sz="2000" b="0" dirty="0"/>
          </a:p>
          <a:p>
            <a:pPr marL="0" indent="0"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#define </a:t>
            </a:r>
            <a:r>
              <a:rPr lang="en-US" altLang="ko-KR" sz="2000" dirty="0" err="1">
                <a:solidFill>
                  <a:schemeClr val="tx2"/>
                </a:solidFill>
              </a:rPr>
              <a:t>list_entry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en-US" altLang="ko-KR" sz="2000" dirty="0" err="1">
                <a:solidFill>
                  <a:schemeClr val="tx2"/>
                </a:solidFill>
              </a:rPr>
              <a:t>list_elem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en-US" altLang="ko-KR" sz="2000" dirty="0" err="1">
                <a:solidFill>
                  <a:schemeClr val="tx2"/>
                </a:solidFill>
              </a:rPr>
              <a:t>struct</a:t>
            </a:r>
            <a:r>
              <a:rPr lang="en-US" altLang="ko-KR" sz="2000" dirty="0">
                <a:solidFill>
                  <a:schemeClr val="tx2"/>
                </a:solidFill>
              </a:rPr>
              <a:t>, member)</a:t>
            </a:r>
            <a:endParaRPr lang="en-US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  - 1</a:t>
            </a:r>
            <a:r>
              <a:rPr lang="en-US" altLang="ko-KR" sz="2000" b="0" baseline="30000" dirty="0"/>
              <a:t>st</a:t>
            </a:r>
            <a:r>
              <a:rPr lang="en-US" altLang="ko-KR" sz="2000" b="0" dirty="0"/>
              <a:t> argument</a:t>
            </a:r>
            <a:r>
              <a:rPr lang="ko-KR" altLang="en-US" sz="2000" b="0" dirty="0"/>
              <a:t>로 넘긴 </a:t>
            </a:r>
            <a:r>
              <a:rPr lang="en-US" altLang="ko-KR" sz="2000" b="0" dirty="0" err="1"/>
              <a:t>list_elem</a:t>
            </a:r>
            <a:r>
              <a:rPr lang="ko-KR" altLang="en-US" sz="2000" b="0" dirty="0"/>
              <a:t>으로부터 해당 </a:t>
            </a:r>
            <a:r>
              <a:rPr lang="en-US" altLang="ko-KR" sz="2000" b="0" dirty="0" err="1"/>
              <a:t>list_elem</a:t>
            </a:r>
            <a:r>
              <a:rPr lang="ko-KR" altLang="en-US" sz="2000" b="0" dirty="0"/>
              <a:t>을 포함하고 있는 </a:t>
            </a:r>
            <a:r>
              <a:rPr lang="en-US" altLang="ko-KR" sz="2000" b="0" dirty="0"/>
              <a:t>2</a:t>
            </a:r>
            <a:r>
              <a:rPr lang="en-US" altLang="ko-KR" sz="2000" b="0" baseline="30000" dirty="0"/>
              <a:t>nd</a:t>
            </a:r>
            <a:r>
              <a:rPr lang="en-US" altLang="ko-KR" sz="2000" b="0" dirty="0"/>
              <a:t> argument</a:t>
            </a:r>
            <a:r>
              <a:rPr lang="ko-KR" altLang="en-US" sz="2000" b="0" dirty="0"/>
              <a:t> </a:t>
            </a:r>
            <a:r>
              <a:rPr lang="en-US" altLang="ko-KR" sz="2000" b="0" dirty="0" err="1"/>
              <a:t>struct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형태를 반환하는 </a:t>
            </a:r>
            <a:r>
              <a:rPr lang="en-US" altLang="ko-KR" sz="2000" b="0" dirty="0"/>
              <a:t>define </a:t>
            </a:r>
            <a:r>
              <a:rPr lang="ko-KR" altLang="en-US" sz="2000" b="0" dirty="0"/>
              <a:t>문</a:t>
            </a:r>
            <a:endParaRPr lang="en-US" altLang="ko-KR" sz="2000" b="0" dirty="0"/>
          </a:p>
          <a:p>
            <a:pPr marL="0" indent="0">
              <a:buNone/>
            </a:pPr>
            <a:r>
              <a:rPr lang="en-US" altLang="ko-KR" sz="2000" b="0" dirty="0"/>
              <a:t>  - list</a:t>
            </a:r>
            <a:r>
              <a:rPr lang="ko-KR" altLang="en-US" sz="2000" b="0" dirty="0"/>
              <a:t>로부터 값을 얻어와 처리하는데 주로 사용</a:t>
            </a:r>
            <a:endParaRPr lang="en-US" altLang="ko-KR" sz="2000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List function analysis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7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1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b="0" dirty="0"/>
              <a:t>// ~/pintos/</a:t>
            </a:r>
            <a:r>
              <a:rPr lang="en-US" altLang="ko-KR" b="0" dirty="0" err="1"/>
              <a:t>src</a:t>
            </a:r>
            <a:r>
              <a:rPr lang="en-US" altLang="ko-KR" b="0" dirty="0"/>
              <a:t>/</a:t>
            </a:r>
            <a:r>
              <a:rPr lang="en-US" altLang="ko-KR" b="0" dirty="0" err="1"/>
              <a:t>lisb</a:t>
            </a:r>
            <a:r>
              <a:rPr lang="en-US" altLang="ko-KR" b="0" dirty="0"/>
              <a:t>/kernel/</a:t>
            </a:r>
            <a:r>
              <a:rPr lang="en-US" altLang="ko-KR" b="0" dirty="0" err="1"/>
              <a:t>list.h</a:t>
            </a:r>
            <a:r>
              <a:rPr lang="en-US" altLang="ko-KR" b="0" dirty="0"/>
              <a:t> </a:t>
            </a:r>
            <a:r>
              <a:rPr lang="ko-KR" altLang="en-US" b="0" dirty="0"/>
              <a:t>주석에 수록된 예제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b="0" dirty="0" err="1"/>
              <a:t>struct</a:t>
            </a:r>
            <a:r>
              <a:rPr lang="en-US" altLang="ko-KR" b="0" dirty="0"/>
              <a:t> foo{</a:t>
            </a:r>
          </a:p>
          <a:p>
            <a:pPr marL="0" indent="0">
              <a:buNone/>
            </a:pPr>
            <a:r>
              <a:rPr lang="en-US" altLang="ko-KR" b="0" dirty="0"/>
              <a:t>	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list_elem</a:t>
            </a:r>
            <a:r>
              <a:rPr lang="en-US" altLang="ko-KR" b="0" dirty="0"/>
              <a:t> </a:t>
            </a:r>
            <a:r>
              <a:rPr lang="en-US" altLang="ko-KR" b="0" dirty="0" err="1"/>
              <a:t>elem</a:t>
            </a:r>
            <a:r>
              <a:rPr lang="en-US" altLang="ko-KR" b="0" dirty="0"/>
              <a:t>;</a:t>
            </a:r>
          </a:p>
          <a:p>
            <a:pPr marL="0" indent="0">
              <a:buNone/>
            </a:pPr>
            <a:r>
              <a:rPr lang="en-US" altLang="ko-KR" b="0" dirty="0"/>
              <a:t>	</a:t>
            </a:r>
            <a:r>
              <a:rPr lang="en-US" altLang="ko-KR" b="0" dirty="0" err="1"/>
              <a:t>int</a:t>
            </a:r>
            <a:r>
              <a:rPr lang="en-US" altLang="ko-KR" b="0" dirty="0"/>
              <a:t>  bar;</a:t>
            </a:r>
          </a:p>
          <a:p>
            <a:pPr marL="0" indent="0">
              <a:buNone/>
            </a:pPr>
            <a:r>
              <a:rPr lang="en-US" altLang="ko-KR" b="0" dirty="0"/>
              <a:t>	…other members…</a:t>
            </a:r>
          </a:p>
          <a:p>
            <a:pPr marL="0" indent="0">
              <a:buNone/>
            </a:pPr>
            <a:r>
              <a:rPr lang="en-US" altLang="ko-KR" b="0" dirty="0"/>
              <a:t>};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 err="1"/>
              <a:t>struct</a:t>
            </a:r>
            <a:r>
              <a:rPr lang="en-US" altLang="ko-KR" b="0" dirty="0"/>
              <a:t> list </a:t>
            </a:r>
            <a:r>
              <a:rPr lang="en-US" altLang="ko-KR" b="0" dirty="0" err="1"/>
              <a:t>foo_list</a:t>
            </a:r>
            <a:r>
              <a:rPr lang="en-US" altLang="ko-KR" b="0" dirty="0"/>
              <a:t>;</a:t>
            </a:r>
          </a:p>
          <a:p>
            <a:pPr marL="0" indent="0">
              <a:buNone/>
            </a:pPr>
            <a:r>
              <a:rPr lang="en-US" altLang="ko-KR" b="0" dirty="0" err="1"/>
              <a:t>list_init</a:t>
            </a:r>
            <a:r>
              <a:rPr lang="en-US" altLang="ko-KR" b="0" dirty="0"/>
              <a:t>(&amp;</a:t>
            </a:r>
            <a:r>
              <a:rPr lang="en-US" altLang="ko-KR" b="0" dirty="0" err="1"/>
              <a:t>foo_list</a:t>
            </a:r>
            <a:r>
              <a:rPr lang="en-US" altLang="ko-KR" b="0" dirty="0"/>
              <a:t>);</a:t>
            </a:r>
            <a:endParaRPr lang="ko-KR" altLang="en-US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list_elem</a:t>
            </a:r>
            <a:r>
              <a:rPr lang="en-US" altLang="ko-KR" b="0" dirty="0"/>
              <a:t> *e;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for(e = </a:t>
            </a:r>
            <a:r>
              <a:rPr lang="en-US" altLang="ko-KR" b="0" dirty="0" err="1"/>
              <a:t>list_begin</a:t>
            </a:r>
            <a:r>
              <a:rPr lang="en-US" altLang="ko-KR" b="0" dirty="0"/>
              <a:t>(&amp;</a:t>
            </a:r>
            <a:r>
              <a:rPr lang="en-US" altLang="ko-KR" b="0" dirty="0" err="1"/>
              <a:t>foo_list</a:t>
            </a:r>
            <a:r>
              <a:rPr lang="en-US" altLang="ko-KR" b="0" dirty="0"/>
              <a:t>); e != </a:t>
            </a:r>
            <a:r>
              <a:rPr lang="en-US" altLang="ko-KR" b="0" dirty="0" err="1"/>
              <a:t>list_end</a:t>
            </a:r>
            <a:r>
              <a:rPr lang="en-US" altLang="ko-KR" b="0" dirty="0"/>
              <a:t>(&amp;</a:t>
            </a:r>
            <a:r>
              <a:rPr lang="en-US" altLang="ko-KR" b="0" dirty="0" err="1"/>
              <a:t>foo_list</a:t>
            </a:r>
            <a:r>
              <a:rPr lang="en-US" altLang="ko-KR" b="0" dirty="0"/>
              <a:t>); e = </a:t>
            </a:r>
            <a:r>
              <a:rPr lang="en-US" altLang="ko-KR" b="0" dirty="0" err="1"/>
              <a:t>list_next</a:t>
            </a:r>
            <a:r>
              <a:rPr lang="en-US" altLang="ko-KR" b="0" dirty="0"/>
              <a:t>(e)){</a:t>
            </a:r>
          </a:p>
          <a:p>
            <a:pPr marL="0" indent="0">
              <a:buNone/>
            </a:pPr>
            <a:r>
              <a:rPr lang="en-US" altLang="ko-KR" b="0" dirty="0"/>
              <a:t>	</a:t>
            </a:r>
            <a:r>
              <a:rPr lang="en-US" altLang="ko-KR" b="0" dirty="0" err="1"/>
              <a:t>struct</a:t>
            </a:r>
            <a:r>
              <a:rPr lang="en-US" altLang="ko-KR" b="0" dirty="0"/>
              <a:t> foo *f = </a:t>
            </a:r>
            <a:r>
              <a:rPr lang="en-US" altLang="ko-KR" b="0" dirty="0" err="1"/>
              <a:t>list_entry</a:t>
            </a:r>
            <a:r>
              <a:rPr lang="en-US" altLang="ko-KR" b="0" dirty="0"/>
              <a:t>(e, </a:t>
            </a:r>
            <a:r>
              <a:rPr lang="en-US" altLang="ko-KR" b="0" dirty="0" err="1"/>
              <a:t>struct</a:t>
            </a:r>
            <a:r>
              <a:rPr lang="en-US" altLang="ko-KR" b="0" dirty="0"/>
              <a:t> foo, </a:t>
            </a:r>
            <a:r>
              <a:rPr lang="en-US" altLang="ko-KR" b="0" dirty="0" err="1"/>
              <a:t>elem</a:t>
            </a:r>
            <a:r>
              <a:rPr lang="en-US" altLang="ko-KR" b="0" dirty="0"/>
              <a:t>);</a:t>
            </a:r>
          </a:p>
          <a:p>
            <a:pPr marL="0" indent="0">
              <a:buNone/>
            </a:pPr>
            <a:r>
              <a:rPr lang="en-US" altLang="ko-KR" b="0" dirty="0"/>
              <a:t>	… do something with f….</a:t>
            </a:r>
          </a:p>
          <a:p>
            <a:pPr marL="0" indent="0">
              <a:buNone/>
            </a:pPr>
            <a:r>
              <a:rPr lang="en-US" altLang="ko-KR" b="0" dirty="0"/>
              <a:t>}</a:t>
            </a:r>
            <a:endParaRPr lang="ko-KR" altLang="en-US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List function usage example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8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7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3600" b="0" dirty="0"/>
              <a:t>1. Pintos Kernel Data Structure </a:t>
            </a:r>
            <a:r>
              <a:rPr lang="ko-KR" altLang="en-US" sz="3600" b="0" dirty="0"/>
              <a:t>중 </a:t>
            </a:r>
            <a:r>
              <a:rPr lang="en-US" altLang="ko-KR" sz="3600" b="0" dirty="0"/>
              <a:t>list, hash table, bitmap</a:t>
            </a:r>
            <a:r>
              <a:rPr lang="ko-KR" altLang="en-US" sz="3600" b="0" dirty="0"/>
              <a:t>에 특정 기능을 하는 함수를 추가하고</a:t>
            </a:r>
            <a:r>
              <a:rPr lang="en-US" altLang="ko-KR" sz="3600" b="0" dirty="0"/>
              <a:t>, </a:t>
            </a:r>
            <a:r>
              <a:rPr lang="ko-KR" altLang="en-US" sz="3600" b="0" dirty="0"/>
              <a:t>그것의 동작을 확인할 수 있는 프로그램</a:t>
            </a:r>
            <a:r>
              <a:rPr lang="en-US" altLang="ko-KR" sz="3600" b="0" dirty="0"/>
              <a:t>(Interactive Program)</a:t>
            </a:r>
            <a:r>
              <a:rPr lang="ko-KR" altLang="en-US" sz="3600" b="0" dirty="0"/>
              <a:t>을 작성한다</a:t>
            </a:r>
            <a:endParaRPr lang="en-US" altLang="ko-KR" sz="3600" b="0" dirty="0"/>
          </a:p>
          <a:p>
            <a:endParaRPr lang="en-US" altLang="ko-KR" sz="3600" b="0" dirty="0"/>
          </a:p>
          <a:p>
            <a:pPr marL="0" indent="0">
              <a:buNone/>
            </a:pPr>
            <a:r>
              <a:rPr lang="en-US" altLang="ko-KR" sz="3600" b="0" dirty="0"/>
              <a:t>2. </a:t>
            </a:r>
            <a:r>
              <a:rPr lang="ko-KR" altLang="en-US" sz="3600" b="0" dirty="0"/>
              <a:t>입출력</a:t>
            </a:r>
            <a:endParaRPr lang="en-US" altLang="ko-KR" sz="3600" b="0" dirty="0"/>
          </a:p>
          <a:p>
            <a:pPr marL="0" indent="0">
              <a:buNone/>
            </a:pPr>
            <a:r>
              <a:rPr lang="en-US" altLang="ko-KR" sz="2800" b="0" dirty="0"/>
              <a:t>  - </a:t>
            </a:r>
            <a:r>
              <a:rPr lang="ko-KR" altLang="en-US" sz="2800" b="0" dirty="0"/>
              <a:t>입력은 모두 </a:t>
            </a:r>
            <a:r>
              <a:rPr lang="en-US" altLang="ko-KR" sz="2800" b="0" dirty="0" err="1"/>
              <a:t>stdin</a:t>
            </a:r>
            <a:r>
              <a:rPr lang="ko-KR" altLang="en-US" sz="2800" b="0" dirty="0"/>
              <a:t>으로 받는다</a:t>
            </a:r>
            <a:r>
              <a:rPr lang="en-US" altLang="ko-KR" sz="2800" b="0" dirty="0"/>
              <a:t>.</a:t>
            </a:r>
          </a:p>
          <a:p>
            <a:pPr marL="0" indent="0">
              <a:buNone/>
            </a:pPr>
            <a:r>
              <a:rPr lang="en-US" altLang="ko-KR" sz="2800" b="0" dirty="0"/>
              <a:t>  - </a:t>
            </a:r>
            <a:r>
              <a:rPr lang="ko-KR" altLang="en-US" sz="2800" b="0" dirty="0"/>
              <a:t>모든 입력 및 출력은 소문자로 한다</a:t>
            </a:r>
            <a:r>
              <a:rPr lang="en-US" altLang="ko-KR" sz="2800" b="0" dirty="0"/>
              <a:t>.</a:t>
            </a:r>
          </a:p>
          <a:p>
            <a:pPr marL="0" indent="0">
              <a:buNone/>
            </a:pPr>
            <a:r>
              <a:rPr lang="en-US" altLang="ko-KR" sz="2800" b="0" dirty="0"/>
              <a:t>  - </a:t>
            </a:r>
            <a:r>
              <a:rPr lang="ko-KR" altLang="en-US" sz="2800" b="0" dirty="0"/>
              <a:t>처리되는 </a:t>
            </a:r>
            <a:r>
              <a:rPr lang="ko-KR" altLang="en-US" sz="2800" b="0" dirty="0" err="1"/>
              <a:t>자료형은</a:t>
            </a:r>
            <a:r>
              <a:rPr lang="ko-KR" altLang="en-US" sz="2800" b="0" dirty="0"/>
              <a:t> 정수형</a:t>
            </a:r>
            <a:r>
              <a:rPr lang="en-US" altLang="ko-KR" sz="2800" b="0" dirty="0"/>
              <a:t>(Integer)</a:t>
            </a:r>
            <a:r>
              <a:rPr lang="ko-KR" altLang="en-US" sz="2800" b="0" dirty="0"/>
              <a:t>이다</a:t>
            </a:r>
            <a:r>
              <a:rPr lang="en-US" altLang="ko-KR" sz="2800" b="0" dirty="0"/>
              <a:t>.</a:t>
            </a:r>
          </a:p>
          <a:p>
            <a:pPr marL="0" indent="0">
              <a:buNone/>
            </a:pPr>
            <a:r>
              <a:rPr lang="en-US" altLang="ko-KR" sz="2800" b="0" dirty="0"/>
              <a:t>  - Hash table</a:t>
            </a:r>
            <a:r>
              <a:rPr lang="ko-KR" altLang="en-US" sz="2800" b="0" dirty="0"/>
              <a:t>의 경우 </a:t>
            </a:r>
            <a:r>
              <a:rPr lang="en-US" altLang="ko-KR" sz="2800" b="0" dirty="0"/>
              <a:t>hash function</a:t>
            </a:r>
            <a:r>
              <a:rPr lang="ko-KR" altLang="en-US" sz="2800" b="0" dirty="0"/>
              <a:t>은 </a:t>
            </a:r>
            <a:r>
              <a:rPr lang="en-US" altLang="ko-KR" sz="2800" b="0" dirty="0"/>
              <a:t>hash_int_2()</a:t>
            </a:r>
            <a:r>
              <a:rPr lang="ko-KR" altLang="en-US" sz="2800" b="0" dirty="0"/>
              <a:t>를 이용한다</a:t>
            </a:r>
            <a:r>
              <a:rPr lang="en-US" altLang="ko-KR" sz="2800" b="0" dirty="0"/>
              <a:t>.</a:t>
            </a:r>
          </a:p>
          <a:p>
            <a:pPr marL="0" indent="0">
              <a:buNone/>
            </a:pPr>
            <a:r>
              <a:rPr lang="en-US" altLang="ko-KR" sz="2800" b="0" dirty="0"/>
              <a:t>  - </a:t>
            </a:r>
            <a:r>
              <a:rPr lang="ko-KR" altLang="en-US" sz="2800" b="0" dirty="0"/>
              <a:t>반환 값이 </a:t>
            </a:r>
            <a:r>
              <a:rPr lang="en-US" altLang="ko-KR" sz="2800" b="0" dirty="0"/>
              <a:t>Boolean</a:t>
            </a:r>
            <a:r>
              <a:rPr lang="ko-KR" altLang="en-US" sz="2800" b="0" dirty="0"/>
              <a:t>일 경우 문자열로 </a:t>
            </a:r>
            <a:r>
              <a:rPr lang="en-US" altLang="ko-KR" sz="2800" b="0" dirty="0"/>
              <a:t>true </a:t>
            </a:r>
            <a:r>
              <a:rPr lang="ko-KR" altLang="en-US" sz="2800" b="0" dirty="0"/>
              <a:t>혹은 </a:t>
            </a:r>
            <a:r>
              <a:rPr lang="en-US" altLang="ko-KR" sz="2800" b="0" dirty="0"/>
              <a:t>false</a:t>
            </a:r>
            <a:r>
              <a:rPr lang="ko-KR" altLang="en-US" sz="2800" b="0" dirty="0"/>
              <a:t>를 출력한다</a:t>
            </a:r>
            <a:r>
              <a:rPr lang="en-US" altLang="ko-KR" sz="2800" b="0" dirty="0"/>
              <a:t>.</a:t>
            </a:r>
          </a:p>
          <a:p>
            <a:pPr marL="0" indent="0">
              <a:buNone/>
            </a:pPr>
            <a:r>
              <a:rPr lang="en-US" altLang="ko-KR" sz="2800" b="0" dirty="0"/>
              <a:t>  - List, Hash table, bitmap</a:t>
            </a:r>
            <a:r>
              <a:rPr lang="ko-KR" altLang="en-US" sz="2800" b="0" dirty="0"/>
              <a:t>의 최대 생성 개수는 각각 </a:t>
            </a:r>
            <a:r>
              <a:rPr lang="en-US" altLang="ko-KR" sz="2800" b="0" dirty="0"/>
              <a:t>10</a:t>
            </a:r>
            <a:r>
              <a:rPr lang="ko-KR" altLang="en-US" sz="2800" b="0" dirty="0"/>
              <a:t>을 넘지 않는다고 가정한다</a:t>
            </a:r>
            <a:r>
              <a:rPr lang="en-US" altLang="ko-KR" sz="2800" b="0" dirty="0"/>
              <a:t>.</a:t>
            </a:r>
          </a:p>
          <a:p>
            <a:endParaRPr lang="en-US" altLang="ko-KR" sz="3600" b="0" dirty="0"/>
          </a:p>
          <a:p>
            <a:pPr marL="0" indent="0">
              <a:buNone/>
            </a:pPr>
            <a:r>
              <a:rPr lang="en-US" altLang="ko-KR" sz="3600" b="0" dirty="0"/>
              <a:t>3. </a:t>
            </a:r>
            <a:r>
              <a:rPr lang="ko-KR" altLang="en-US" sz="3600" b="0" dirty="0"/>
              <a:t>테스트할 </a:t>
            </a:r>
            <a:r>
              <a:rPr lang="en-US" altLang="ko-KR" sz="3600" b="0" dirty="0"/>
              <a:t>list, hash table, bitmap</a:t>
            </a:r>
            <a:r>
              <a:rPr lang="ko-KR" altLang="en-US" sz="3600" b="0" dirty="0"/>
              <a:t>의 </a:t>
            </a:r>
            <a:r>
              <a:rPr lang="en-US" altLang="ko-KR" sz="3600" b="0" dirty="0"/>
              <a:t>function</a:t>
            </a:r>
            <a:r>
              <a:rPr lang="ko-KR" altLang="en-US" sz="3600" b="0" dirty="0"/>
              <a:t>은 다음과 같다</a:t>
            </a:r>
            <a:r>
              <a:rPr lang="en-US" altLang="ko-KR" sz="3600" b="0" dirty="0"/>
              <a:t>.</a:t>
            </a:r>
            <a:endParaRPr lang="ko-KR" altLang="en-US" sz="3600" b="0" dirty="0"/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 #0-2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F29D-0D81-4712-B94E-5115597A5604}" type="datetime4">
              <a:rPr lang="en-US" altLang="ko-KR" smtClean="0"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September 13, 2017</a:t>
            </a:fld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>
                <a:solidFill>
                  <a:srgbClr val="8A0000"/>
                </a:solidFill>
              </a:rPr>
              <a:pPr/>
              <a:t>9</a:t>
            </a:fld>
            <a:endParaRPr lang="ko-KR" altLang="en-US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2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1430</Words>
  <Application>Microsoft Office PowerPoint</Application>
  <PresentationFormat>화면 슬라이드 쇼(4:3)</PresentationFormat>
  <Paragraphs>267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HY견고딕</vt:lpstr>
      <vt:lpstr>Tahoma</vt:lpstr>
      <vt:lpstr>Gill Sans MT</vt:lpstr>
      <vt:lpstr>Arial</vt:lpstr>
      <vt:lpstr>Wingdings</vt:lpstr>
      <vt:lpstr>Office 테마</vt:lpstr>
      <vt:lpstr>PowerPoint 프레젠테이션</vt:lpstr>
      <vt:lpstr>Struct list &amp; struct list_elem</vt:lpstr>
      <vt:lpstr>List</vt:lpstr>
      <vt:lpstr>Hash Table</vt:lpstr>
      <vt:lpstr>Bitmap</vt:lpstr>
      <vt:lpstr>List function analysis</vt:lpstr>
      <vt:lpstr>List function analysis</vt:lpstr>
      <vt:lpstr>List function usage example</vt:lpstr>
      <vt:lpstr>Project #0-2</vt:lpstr>
      <vt:lpstr>Project #0-2</vt:lpstr>
      <vt:lpstr>Project #0-2</vt:lpstr>
      <vt:lpstr>Project #0-2</vt:lpstr>
      <vt:lpstr>Project #0-2</vt:lpstr>
      <vt:lpstr>Project #0-2</vt:lpstr>
      <vt:lpstr>Project #0-2</vt:lpstr>
      <vt:lpstr>Project #0_2 주의사항 </vt:lpstr>
      <vt:lpstr>Project #0-2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Bliss</dc:creator>
  <cp:lastModifiedBy>sang</cp:lastModifiedBy>
  <cp:revision>98</cp:revision>
  <cp:lastPrinted>2012-09-07T08:34:14Z</cp:lastPrinted>
  <dcterms:created xsi:type="dcterms:W3CDTF">2012-07-10T11:05:39Z</dcterms:created>
  <dcterms:modified xsi:type="dcterms:W3CDTF">2017-09-13T07:49:28Z</dcterms:modified>
</cp:coreProperties>
</file>