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5077-2F3B-4F84-A7C4-E04E1A34A30B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0583-BFE4-4E38-91CE-BB32365E7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8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5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6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3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9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0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2"/>
          <p:cNvSpPr>
            <a:spLocks noChangeShapeType="1"/>
          </p:cNvSpPr>
          <p:nvPr userDrawn="1"/>
        </p:nvSpPr>
        <p:spPr bwMode="auto">
          <a:xfrm>
            <a:off x="406400" y="3657600"/>
            <a:ext cx="70104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1" lang="ko-KR" altLang="en-US" sz="2400">
              <a:solidFill>
                <a:srgbClr val="020306"/>
              </a:solidFill>
            </a:endParaRPr>
          </a:p>
        </p:txBody>
      </p:sp>
      <p:sp>
        <p:nvSpPr>
          <p:cNvPr id="5" name="Line 1033"/>
          <p:cNvSpPr>
            <a:spLocks noChangeShapeType="1"/>
          </p:cNvSpPr>
          <p:nvPr userDrawn="1"/>
        </p:nvSpPr>
        <p:spPr bwMode="auto">
          <a:xfrm>
            <a:off x="914400" y="2667000"/>
            <a:ext cx="0" cy="2362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1" lang="ko-KR" altLang="en-US" sz="2400">
              <a:solidFill>
                <a:srgbClr val="020306"/>
              </a:solidFill>
            </a:endParaRP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09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9933" y="3819525"/>
            <a:ext cx="8534400" cy="17526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924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247A1DDF-50A8-4DEF-B762-BCD3A34FD7B5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3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20200" y="152400"/>
            <a:ext cx="2667000" cy="56721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7797800" cy="56721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AF68B2C9-0608-416B-A5AF-4231A08DC7FD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10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668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320800" y="1252538"/>
            <a:ext cx="50800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4000" y="1252538"/>
            <a:ext cx="50800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161FD586-6018-4DA9-81C4-CF4FC903A098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392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431371" y="980728"/>
            <a:ext cx="11329259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  <a:latin typeface="Gill Sans MT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828800" y="2492896"/>
            <a:ext cx="85344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prstClr val="black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8880309" y="6309320"/>
            <a:ext cx="2511987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solidFill>
                  <a:prstClr val="black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2032000" y="3941440"/>
            <a:ext cx="85344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828800" y="4005064"/>
            <a:ext cx="85344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prstClr val="black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43" y="6381328"/>
            <a:ext cx="429597" cy="392832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78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19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sz="2400" b="1">
                <a:latin typeface="Gill Sans MT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Gill Sans MT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Gill Sans MT" pitchFamily="34" charset="0"/>
                <a:cs typeface="Tahoma" pitchFamily="34" charset="0"/>
              </a:defRPr>
            </a:lvl3pPr>
            <a:lvl4pPr>
              <a:defRPr sz="1800">
                <a:latin typeface="Gill Sans MT" pitchFamily="34" charset="0"/>
                <a:cs typeface="Tahoma" pitchFamily="34" charset="0"/>
              </a:defRPr>
            </a:lvl4pPr>
            <a:lvl5pPr>
              <a:defRPr sz="1600">
                <a:latin typeface="Gill Sans MT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sentence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23392" y="548680"/>
            <a:ext cx="10945216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623392" y="6309320"/>
            <a:ext cx="10945216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 userDrawn="1"/>
        </p:nvSpPr>
        <p:spPr>
          <a:xfrm>
            <a:off x="8768589" y="6309320"/>
            <a:ext cx="2511987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solidFill>
                  <a:prstClr val="black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609600" y="620688"/>
            <a:ext cx="10972800" cy="576064"/>
          </a:xfrm>
        </p:spPr>
        <p:txBody>
          <a:bodyPr>
            <a:noAutofit/>
          </a:bodyPr>
          <a:lstStyle>
            <a:lvl1pPr>
              <a:defRPr sz="3400" b="1">
                <a:latin typeface="Gill Sans MT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022" y="6381328"/>
            <a:ext cx="429597" cy="392832"/>
          </a:xfrm>
          <a:prstGeom prst="rect">
            <a:avLst/>
          </a:prstGeom>
        </p:spPr>
      </p:pic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78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93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20800" y="1252538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4000" y="1252538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>
              <a:defRPr/>
            </a:pPr>
            <a:fld id="{F72D7479-AF33-4577-93C8-DB21B07F8292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F7DF2604-AA75-4ECC-92C2-782E27A3C7CD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65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67B4AE50-909C-4824-8BA0-CCA66958F071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1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20800" y="1252538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4000" y="1252538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57AAE004-1C2A-44A0-8E71-E786AFFF3662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24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5E03CD6E-3AE7-491D-81DD-6FF1535C235C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1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4AC95F15-E380-45FB-A98C-576A510F53EE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40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2B07E4FA-249F-4AD2-BC82-4B484CC8F281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5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7E316032-070F-44F2-8CAA-EB335BB2B6B1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1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b="0">
                <a:solidFill>
                  <a:srgbClr val="020306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  <a:p>
            <a:r>
              <a:rPr lang="en-US" altLang="ko-KR"/>
              <a:t>Page  </a:t>
            </a:r>
            <a:fld id="{70210529-4B26-4B1D-81BB-FA8C56B55C03}" type="slidenum">
              <a:rPr lang="en-US" altLang="ko-KR"/>
              <a:pPr/>
              <a:t>‹#›</a:t>
            </a:fld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88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1066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252538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304800" y="152400"/>
            <a:ext cx="812800" cy="2971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1" lang="ko-KR" altLang="en-US" sz="2400">
              <a:solidFill>
                <a:srgbClr val="020306"/>
              </a:solidFill>
            </a:endParaRP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203200" y="1066800"/>
            <a:ext cx="10668000" cy="650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1" lang="ko-KR" altLang="en-US" sz="2400">
              <a:solidFill>
                <a:srgbClr val="020306"/>
              </a:solidFill>
            </a:endParaRPr>
          </a:p>
        </p:txBody>
      </p:sp>
      <p:sp>
        <p:nvSpPr>
          <p:cNvPr id="5130" name="Rectangle 10"/>
          <p:cNvSpPr>
            <a:spLocks noChangeArrowheads="1"/>
          </p:cNvSpPr>
          <p:nvPr userDrawn="1"/>
        </p:nvSpPr>
        <p:spPr bwMode="auto">
          <a:xfrm>
            <a:off x="5903384" y="5867400"/>
            <a:ext cx="5882216" cy="685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1" lang="ko-KR" altLang="en-US" sz="2400">
              <a:solidFill>
                <a:srgbClr val="020306"/>
              </a:solidFill>
            </a:endParaRPr>
          </a:p>
        </p:txBody>
      </p:sp>
      <p:sp>
        <p:nvSpPr>
          <p:cNvPr id="5131" name="Rectangle 11"/>
          <p:cNvSpPr>
            <a:spLocks noChangeArrowheads="1"/>
          </p:cNvSpPr>
          <p:nvPr userDrawn="1"/>
        </p:nvSpPr>
        <p:spPr bwMode="auto">
          <a:xfrm>
            <a:off x="2946400" y="6400800"/>
            <a:ext cx="8636000" cy="650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1" lang="ko-KR" altLang="en-US" sz="2400">
              <a:solidFill>
                <a:srgbClr val="020306"/>
              </a:solidFill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 userDrawn="1"/>
        </p:nvSpPr>
        <p:spPr bwMode="auto">
          <a:xfrm>
            <a:off x="6028267" y="6126164"/>
            <a:ext cx="59245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dirty="0" err="1">
                <a:solidFill>
                  <a:srgbClr val="3F3E00"/>
                </a:solidFill>
              </a:rPr>
              <a:t>Sogang</a:t>
            </a:r>
            <a:r>
              <a:rPr kumimoji="1" lang="en-US" altLang="ko-KR" sz="1200" b="1" dirty="0">
                <a:solidFill>
                  <a:srgbClr val="3F3E00"/>
                </a:solidFill>
              </a:rPr>
              <a:t> University Distributed &amp; Cloud Computing Lab.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0" y="64008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spcBef>
                <a:spcPct val="0"/>
              </a:spcBef>
              <a:buClrTx/>
              <a:buSzTx/>
              <a:buFontTx/>
              <a:buNone/>
              <a:defRPr kumimoji="0" sz="1000" b="1">
                <a:solidFill>
                  <a:schemeClr val="tx1"/>
                </a:solidFill>
                <a:latin typeface="굴림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ko-KR">
              <a:solidFill>
                <a:srgbClr val="3F3E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altLang="ko-KR">
                <a:solidFill>
                  <a:srgbClr val="3F3E00"/>
                </a:solidFill>
              </a:rPr>
              <a:t>Page  </a:t>
            </a:r>
            <a:fld id="{165CF995-B461-4718-9652-15212848D8F7}" type="slidenum">
              <a:rPr lang="en-US" altLang="ko-KR">
                <a:solidFill>
                  <a:srgbClr val="3F3E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3F3E00"/>
              </a:solidFill>
            </a:endParaRPr>
          </a:p>
          <a:p>
            <a:pPr fontAlgn="base">
              <a:spcAft>
                <a:spcPct val="0"/>
              </a:spcAft>
            </a:pPr>
            <a:endParaRPr lang="en-US" altLang="ko-KR">
              <a:solidFill>
                <a:srgbClr val="3F3E00"/>
              </a:solidFill>
            </a:endParaRPr>
          </a:p>
          <a:p>
            <a:pPr fontAlgn="base">
              <a:spcAft>
                <a:spcPct val="0"/>
              </a:spcAft>
            </a:pPr>
            <a:endParaRPr lang="en-US" altLang="ko-KR">
              <a:solidFill>
                <a:srgbClr val="3F3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SzPct val="80000"/>
        <a:buFont typeface="Wingdings" panose="05000000000000000000" pitchFamily="2" charset="2"/>
        <a:buChar char="n"/>
        <a:defRPr kumimoji="1" sz="2400">
          <a:solidFill>
            <a:srgbClr val="020306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n"/>
        <a:defRPr kumimoji="1" sz="2000">
          <a:solidFill>
            <a:srgbClr val="020306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anose="05000000000000000000" pitchFamily="2" charset="2"/>
        <a:buChar char="n"/>
        <a:defRPr kumimoji="1" sz="2400">
          <a:solidFill>
            <a:srgbClr val="020306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SzPct val="80000"/>
        <a:buFont typeface="Wingdings" panose="05000000000000000000" pitchFamily="2" charset="2"/>
        <a:buChar char="n"/>
        <a:defRPr kumimoji="1" sz="1400">
          <a:solidFill>
            <a:srgbClr val="020306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4438-C15F-4CE7-81B8-1075050B956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oshw2014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279650" y="22764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2800"/>
              <a:t>Operating Systems :</a:t>
            </a:r>
            <a:br>
              <a:rPr lang="en-US" altLang="ko-KR" sz="3200"/>
            </a:br>
            <a:r>
              <a:rPr lang="en-US" altLang="ko-KR"/>
              <a:t>   Project #1. Pintos Thread</a:t>
            </a:r>
            <a:endParaRPr lang="en-US" altLang="ko-KR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56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Calculating </a:t>
            </a:r>
            <a:r>
              <a:rPr lang="en-US" altLang="ko-KR" i="1" dirty="0" err="1"/>
              <a:t>load_avg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b="0" i="1" dirty="0" err="1"/>
              <a:t>load_avg</a:t>
            </a:r>
            <a:endParaRPr lang="en-US" altLang="ko-KR" b="0" i="1" dirty="0"/>
          </a:p>
          <a:p>
            <a:pPr lvl="1"/>
            <a:r>
              <a:rPr lang="en-US" altLang="ko-KR" b="0" dirty="0"/>
              <a:t>System-wide Value.</a:t>
            </a:r>
          </a:p>
          <a:p>
            <a:pPr lvl="1"/>
            <a:r>
              <a:rPr lang="ko-KR" altLang="en-US" b="0" dirty="0"/>
              <a:t>시스템 </a:t>
            </a:r>
            <a:r>
              <a:rPr lang="en-US" altLang="ko-KR" b="0" dirty="0"/>
              <a:t>BOOT</a:t>
            </a:r>
            <a:r>
              <a:rPr lang="ko-KR" altLang="en-US" b="0" dirty="0"/>
              <a:t>시 </a:t>
            </a:r>
            <a:r>
              <a:rPr lang="en-US" altLang="ko-KR" b="0" dirty="0"/>
              <a:t>0</a:t>
            </a:r>
            <a:r>
              <a:rPr lang="ko-KR" altLang="en-US" b="0" dirty="0"/>
              <a:t>으로 초기화 된다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b="0" dirty="0"/>
              <a:t>매 초</a:t>
            </a:r>
            <a:r>
              <a:rPr lang="en-US" altLang="ko-KR" b="0" dirty="0"/>
              <a:t>(1sec) </a:t>
            </a:r>
            <a:r>
              <a:rPr lang="ko-KR" altLang="en-US" b="0" dirty="0"/>
              <a:t>마다 다음 수식에 의해 업데이트 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 </a:t>
            </a:r>
            <a:r>
              <a:rPr lang="en-US" altLang="ko-KR" b="0" i="1" dirty="0" err="1"/>
              <a:t>load_avg</a:t>
            </a:r>
            <a:r>
              <a:rPr lang="en-US" altLang="ko-KR" b="0" dirty="0"/>
              <a:t>   =  (59/60) * </a:t>
            </a:r>
            <a:r>
              <a:rPr lang="en-US" altLang="ko-KR" b="0" i="1" dirty="0" err="1"/>
              <a:t>load_avg</a:t>
            </a:r>
            <a:r>
              <a:rPr lang="en-US" altLang="ko-KR" b="0" dirty="0"/>
              <a:t>  +  (1/60) * </a:t>
            </a:r>
            <a:r>
              <a:rPr lang="en-US" altLang="ko-KR" b="0" i="1" dirty="0" err="1"/>
              <a:t>ready_threads</a:t>
            </a:r>
            <a:endParaRPr lang="en-US" altLang="ko-KR" b="0" i="1" dirty="0"/>
          </a:p>
          <a:p>
            <a:pPr lvl="1"/>
            <a:r>
              <a:rPr lang="en-US" altLang="ko-KR" b="0" i="1" dirty="0" err="1"/>
              <a:t>ready_threads</a:t>
            </a:r>
            <a:r>
              <a:rPr lang="en-US" altLang="ko-KR" b="0" i="1" dirty="0"/>
              <a:t>  </a:t>
            </a:r>
            <a:r>
              <a:rPr lang="en-US" altLang="ko-KR" b="0" dirty="0"/>
              <a:t>: READY </a:t>
            </a:r>
            <a:r>
              <a:rPr lang="ko-KR" altLang="en-US" b="0" dirty="0"/>
              <a:t>또는 </a:t>
            </a:r>
            <a:r>
              <a:rPr lang="en-US" altLang="ko-KR" b="0" dirty="0"/>
              <a:t>RUNNING </a:t>
            </a:r>
            <a:r>
              <a:rPr lang="ko-KR" altLang="en-US" b="0" dirty="0"/>
              <a:t>상태의 </a:t>
            </a:r>
            <a:r>
              <a:rPr lang="en-US" altLang="ko-KR" b="0" dirty="0"/>
              <a:t>Thread</a:t>
            </a:r>
            <a:r>
              <a:rPr lang="ko-KR" altLang="en-US" b="0" dirty="0"/>
              <a:t>의 개수 </a:t>
            </a:r>
            <a:r>
              <a:rPr lang="en-US" altLang="ko-KR" b="0" dirty="0"/>
              <a:t>(Idle Thread</a:t>
            </a:r>
            <a:r>
              <a:rPr lang="ko-KR" altLang="en-US" b="0" dirty="0"/>
              <a:t>는 포함하지 않음</a:t>
            </a:r>
            <a:r>
              <a:rPr lang="en-US" altLang="ko-KR" b="0" dirty="0"/>
              <a:t>.)</a:t>
            </a:r>
          </a:p>
          <a:p>
            <a:pPr lvl="1"/>
            <a:endParaRPr lang="en-US" altLang="ko-KR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b="0" dirty="0"/>
              <a:t> </a:t>
            </a:r>
            <a:r>
              <a:rPr lang="en-US" altLang="ko-KR" b="0" dirty="0" err="1"/>
              <a:t>thread_get_load_avg</a:t>
            </a:r>
            <a:r>
              <a:rPr lang="en-US" altLang="ko-KR" b="0" dirty="0"/>
              <a:t> (void)</a:t>
            </a:r>
          </a:p>
          <a:p>
            <a:pPr lvl="1"/>
            <a:r>
              <a:rPr lang="en-US" altLang="ko-KR" b="0" dirty="0"/>
              <a:t>Returns </a:t>
            </a:r>
            <a:r>
              <a:rPr lang="en-US" altLang="ko-KR" b="0" dirty="0">
                <a:solidFill>
                  <a:srgbClr val="FF0000"/>
                </a:solidFill>
              </a:rPr>
              <a:t>100 times </a:t>
            </a:r>
            <a:r>
              <a:rPr lang="en-US" altLang="ko-KR" b="0" dirty="0"/>
              <a:t>the current system load average,</a:t>
            </a:r>
          </a:p>
          <a:p>
            <a:pPr lvl="1"/>
            <a:r>
              <a:rPr lang="en-US" altLang="ko-KR" b="0" dirty="0"/>
              <a:t>Rounded to the nearest integer.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73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b="0" dirty="0"/>
              <a:t>Thread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-20~20 </a:t>
            </a:r>
            <a:r>
              <a:rPr lang="ko-KR" altLang="en-US" sz="1600" b="0" dirty="0"/>
              <a:t>의 범위에서 </a:t>
            </a:r>
            <a:r>
              <a:rPr lang="en-US" altLang="ko-KR" sz="1600" b="0" dirty="0"/>
              <a:t>nice </a:t>
            </a:r>
            <a:r>
              <a:rPr lang="ko-KR" altLang="en-US" sz="1600" b="0" dirty="0"/>
              <a:t>값 조정 가능</a:t>
            </a:r>
            <a:r>
              <a:rPr lang="en-US" altLang="ko-KR" sz="1600" b="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b="0" dirty="0"/>
              <a:t>우선순위 범위 </a:t>
            </a:r>
            <a:r>
              <a:rPr lang="en-US" altLang="ko-KR" sz="1600" b="0" dirty="0"/>
              <a:t>: 0(PRI_MIN) ~ 63(PRI_MAX)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b="0" dirty="0"/>
              <a:t>우선순위 </a:t>
            </a:r>
            <a:endParaRPr lang="en-US" altLang="ko-KR" sz="1600" b="0" dirty="0"/>
          </a:p>
          <a:p>
            <a:pPr lvl="1"/>
            <a:r>
              <a:rPr lang="ko-KR" altLang="en-US" sz="1400" b="0" dirty="0"/>
              <a:t>매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번째 </a:t>
            </a:r>
            <a:r>
              <a:rPr lang="en-US" altLang="ko-KR" sz="1400" b="0" dirty="0"/>
              <a:t>Tick(</a:t>
            </a:r>
            <a:r>
              <a:rPr lang="ko-KR" altLang="en-US" sz="1400" b="0" dirty="0"/>
              <a:t>기존의 </a:t>
            </a:r>
            <a:r>
              <a:rPr lang="en-US" altLang="ko-KR" sz="1400" b="0" dirty="0"/>
              <a:t>TIME_SLICE) </a:t>
            </a:r>
            <a:r>
              <a:rPr lang="ko-KR" altLang="en-US" sz="1400" b="0" dirty="0"/>
              <a:t>마다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수식을 사용하여 우선순위 재계산 수행</a:t>
            </a:r>
            <a:r>
              <a:rPr lang="en-US" altLang="ko-KR" sz="1400" b="0" dirty="0"/>
              <a:t>.</a:t>
            </a:r>
          </a:p>
          <a:p>
            <a:pPr lvl="2"/>
            <a:r>
              <a:rPr lang="en-US" altLang="ko-KR" sz="1400" i="1" dirty="0"/>
              <a:t>priority</a:t>
            </a:r>
            <a:r>
              <a:rPr lang="en-US" altLang="ko-KR" sz="1400" dirty="0"/>
              <a:t> = PRI_MAX  –  (</a:t>
            </a:r>
            <a:r>
              <a:rPr lang="en-US" altLang="ko-KR" sz="1400" i="1" dirty="0" err="1"/>
              <a:t>recent_cpu</a:t>
            </a:r>
            <a:r>
              <a:rPr lang="en-US" altLang="ko-KR" sz="1400" dirty="0"/>
              <a:t>   /  4)  - (</a:t>
            </a:r>
            <a:r>
              <a:rPr lang="en-US" altLang="ko-KR" sz="1400" i="1" dirty="0"/>
              <a:t>nice</a:t>
            </a:r>
            <a:r>
              <a:rPr lang="en-US" altLang="ko-KR" sz="1400" dirty="0"/>
              <a:t>  *   2)</a:t>
            </a:r>
            <a:endParaRPr lang="en-US" altLang="ko-KR" sz="1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b="0" i="1" dirty="0" err="1"/>
              <a:t>recent_cpu</a:t>
            </a:r>
            <a:r>
              <a:rPr lang="en-US" altLang="ko-KR" sz="1600" b="0" dirty="0"/>
              <a:t> </a:t>
            </a:r>
          </a:p>
          <a:p>
            <a:pPr lvl="1"/>
            <a:r>
              <a:rPr lang="en-US" altLang="ko-KR" sz="1400" b="0" i="1" dirty="0" err="1"/>
              <a:t>recent_cpu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Thread</a:t>
            </a:r>
            <a:r>
              <a:rPr lang="ko-KR" altLang="en-US" sz="1400" b="0" dirty="0"/>
              <a:t>의 최근 </a:t>
            </a:r>
            <a:r>
              <a:rPr lang="en-US" altLang="ko-KR" sz="1400" b="0" dirty="0"/>
              <a:t>CPU </a:t>
            </a:r>
            <a:r>
              <a:rPr lang="ko-KR" altLang="en-US" sz="1400" b="0" dirty="0"/>
              <a:t>사용 시간을 표현</a:t>
            </a:r>
            <a:r>
              <a:rPr lang="en-US" altLang="ko-KR" sz="1400" b="0" dirty="0"/>
              <a:t>.</a:t>
            </a:r>
          </a:p>
          <a:p>
            <a:pPr lvl="1"/>
            <a:r>
              <a:rPr lang="en-US" altLang="ko-KR" sz="1400" b="0" dirty="0"/>
              <a:t>Running </a:t>
            </a:r>
            <a:r>
              <a:rPr lang="ko-KR" altLang="en-US" sz="1400" b="0" dirty="0"/>
              <a:t>상태의 </a:t>
            </a:r>
            <a:r>
              <a:rPr lang="en-US" altLang="ko-KR" sz="1400" b="0" dirty="0"/>
              <a:t>Thread</a:t>
            </a:r>
            <a:r>
              <a:rPr lang="ko-KR" altLang="en-US" sz="1400" b="0" dirty="0"/>
              <a:t>는 매 </a:t>
            </a:r>
            <a:r>
              <a:rPr lang="en-US" altLang="ko-KR" sz="1400" b="0" dirty="0"/>
              <a:t>tick </a:t>
            </a:r>
            <a:r>
              <a:rPr lang="ko-KR" altLang="en-US" sz="1400" b="0" dirty="0"/>
              <a:t>마다 </a:t>
            </a:r>
            <a:r>
              <a:rPr lang="en-US" altLang="ko-KR" sz="1400" b="0" dirty="0" err="1"/>
              <a:t>recent_cpu</a:t>
            </a:r>
            <a:r>
              <a:rPr lang="ko-KR" altLang="en-US" sz="1400" b="0" dirty="0"/>
              <a:t>값이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증가한다</a:t>
            </a:r>
            <a:r>
              <a:rPr lang="en-US" altLang="ko-KR" sz="1400" b="0" dirty="0"/>
              <a:t>.</a:t>
            </a:r>
          </a:p>
          <a:p>
            <a:pPr lvl="1"/>
            <a:r>
              <a:rPr lang="ko-KR" altLang="en-US" sz="1400" b="0" dirty="0"/>
              <a:t>매 초 </a:t>
            </a:r>
            <a:r>
              <a:rPr lang="en-US" altLang="ko-KR" sz="1400" b="0" dirty="0"/>
              <a:t>(1sec=TIMER_FREQ) </a:t>
            </a:r>
            <a:r>
              <a:rPr lang="ko-KR" altLang="en-US" sz="1400" b="0" dirty="0"/>
              <a:t>마다</a:t>
            </a:r>
            <a:r>
              <a:rPr lang="en-US" altLang="ko-KR" sz="1400" b="0" dirty="0"/>
              <a:t>,</a:t>
            </a:r>
            <a:r>
              <a:rPr lang="ko-KR" altLang="en-US" sz="1400" b="0" dirty="0"/>
              <a:t> 모든 </a:t>
            </a:r>
            <a:r>
              <a:rPr lang="en-US" altLang="ko-KR" sz="1400" b="0" dirty="0"/>
              <a:t>Thread</a:t>
            </a:r>
            <a:r>
              <a:rPr lang="ko-KR" altLang="en-US" sz="1400" b="0" dirty="0"/>
              <a:t>의 </a:t>
            </a:r>
            <a:r>
              <a:rPr lang="en-US" altLang="ko-KR" sz="1400" b="0" dirty="0" err="1"/>
              <a:t>recent_cpu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값을 다음 수식을 사용하여 업데이트한다</a:t>
            </a:r>
            <a:r>
              <a:rPr lang="en-US" altLang="ko-KR" sz="1400" b="0" dirty="0"/>
              <a:t>.</a:t>
            </a:r>
          </a:p>
          <a:p>
            <a:pPr lvl="2"/>
            <a:r>
              <a:rPr lang="en-US" altLang="ko-KR" sz="1400" i="1" dirty="0" err="1"/>
              <a:t>recent_cpu</a:t>
            </a:r>
            <a:r>
              <a:rPr lang="en-US" altLang="ko-KR" sz="1400" i="1" dirty="0"/>
              <a:t>  </a:t>
            </a:r>
            <a:r>
              <a:rPr lang="en-US" altLang="ko-KR" sz="1400" dirty="0"/>
              <a:t>=  (2 * </a:t>
            </a:r>
            <a:r>
              <a:rPr lang="en-US" altLang="ko-KR" sz="1400" dirty="0" err="1"/>
              <a:t>load_avg</a:t>
            </a:r>
            <a:r>
              <a:rPr lang="en-US" altLang="ko-KR" sz="1400" dirty="0"/>
              <a:t>) / (2 * </a:t>
            </a:r>
            <a:r>
              <a:rPr lang="en-US" altLang="ko-KR" sz="1400" dirty="0" err="1"/>
              <a:t>load_avg</a:t>
            </a:r>
            <a:r>
              <a:rPr lang="en-US" altLang="ko-KR" sz="1400" dirty="0"/>
              <a:t> + 1 ) * </a:t>
            </a:r>
            <a:r>
              <a:rPr lang="en-US" altLang="ko-KR" sz="1400" i="1" dirty="0" err="1"/>
              <a:t>recent_cpu</a:t>
            </a:r>
            <a:r>
              <a:rPr lang="en-US" altLang="ko-KR" sz="1400" i="1" dirty="0"/>
              <a:t>  </a:t>
            </a:r>
            <a:r>
              <a:rPr lang="en-US" altLang="ko-KR" sz="14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b="0" i="1" dirty="0" err="1"/>
              <a:t>load_avg</a:t>
            </a:r>
            <a:endParaRPr lang="en-US" altLang="ko-KR" sz="1600" b="0" i="1" dirty="0"/>
          </a:p>
          <a:p>
            <a:pPr lvl="1"/>
            <a:r>
              <a:rPr lang="en-US" altLang="ko-KR" sz="1400" b="0" dirty="0"/>
              <a:t>Ready </a:t>
            </a:r>
            <a:r>
              <a:rPr lang="ko-KR" altLang="en-US" sz="1400" b="0" dirty="0"/>
              <a:t>상태 </a:t>
            </a:r>
            <a:r>
              <a:rPr lang="en-US" altLang="ko-KR" sz="1400" b="0" dirty="0"/>
              <a:t>Thread </a:t>
            </a:r>
            <a:r>
              <a:rPr lang="ko-KR" altLang="en-US" sz="1400" b="0" dirty="0"/>
              <a:t>수의 평균을 추정</a:t>
            </a:r>
            <a:r>
              <a:rPr lang="en-US" altLang="ko-KR" sz="1400" b="0" dirty="0"/>
              <a:t>.</a:t>
            </a:r>
          </a:p>
          <a:p>
            <a:pPr lvl="1"/>
            <a:r>
              <a:rPr lang="en-US" altLang="ko-KR" sz="1400" b="0" dirty="0"/>
              <a:t>Booting </a:t>
            </a:r>
            <a:r>
              <a:rPr lang="ko-KR" altLang="en-US" sz="1400" b="0" dirty="0"/>
              <a:t>시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초기화</a:t>
            </a:r>
            <a:r>
              <a:rPr lang="en-US" altLang="ko-KR" sz="1400" b="0" dirty="0"/>
              <a:t>.</a:t>
            </a:r>
          </a:p>
          <a:p>
            <a:pPr lvl="1"/>
            <a:r>
              <a:rPr lang="ko-KR" altLang="en-US" sz="1400" b="0" dirty="0"/>
              <a:t>매 초 </a:t>
            </a:r>
            <a:r>
              <a:rPr lang="en-US" altLang="ko-KR" sz="1400" b="0" dirty="0"/>
              <a:t>(1sec=TIMER_FREQ) </a:t>
            </a:r>
            <a:r>
              <a:rPr lang="ko-KR" altLang="en-US" sz="1400" b="0" dirty="0"/>
              <a:t>마다</a:t>
            </a:r>
            <a:r>
              <a:rPr lang="en-US" altLang="ko-KR" sz="1400" b="0" dirty="0"/>
              <a:t>,</a:t>
            </a:r>
            <a:r>
              <a:rPr lang="ko-KR" altLang="en-US" sz="1400" b="0" dirty="0"/>
              <a:t> </a:t>
            </a:r>
            <a:r>
              <a:rPr lang="en-US" altLang="ko-KR" sz="1400" b="0" i="1" dirty="0" err="1"/>
              <a:t>load_avg</a:t>
            </a:r>
            <a:r>
              <a:rPr lang="en-US" altLang="ko-KR" sz="1400" b="0" i="1" dirty="0"/>
              <a:t> </a:t>
            </a:r>
            <a:r>
              <a:rPr lang="ko-KR" altLang="en-US" sz="1400" b="0" dirty="0"/>
              <a:t>값을 다음 수식을 사용하여 업데이트한다</a:t>
            </a:r>
            <a:r>
              <a:rPr lang="en-US" altLang="ko-KR" sz="1400" b="0" dirty="0"/>
              <a:t>.</a:t>
            </a:r>
          </a:p>
          <a:p>
            <a:pPr lvl="2"/>
            <a:r>
              <a:rPr lang="en-US" altLang="ko-KR" sz="1200" i="1" dirty="0" err="1"/>
              <a:t>load_avg</a:t>
            </a:r>
            <a:r>
              <a:rPr lang="en-US" altLang="ko-KR" sz="1200" dirty="0"/>
              <a:t>   =  (59/60) * </a:t>
            </a:r>
            <a:r>
              <a:rPr lang="en-US" altLang="ko-KR" sz="1200" i="1" dirty="0" err="1"/>
              <a:t>load_avg</a:t>
            </a:r>
            <a:r>
              <a:rPr lang="en-US" altLang="ko-KR" sz="1200" dirty="0"/>
              <a:t>  +  (1/60) * </a:t>
            </a:r>
            <a:r>
              <a:rPr lang="en-US" altLang="ko-KR" sz="1200" i="1" dirty="0" err="1"/>
              <a:t>ready_threads</a:t>
            </a:r>
            <a:endParaRPr lang="en-US" altLang="ko-KR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00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Fixed-Point Real Arithmetic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</a:t>
            </a:r>
            <a:r>
              <a:rPr lang="ko-KR" altLang="en-US" sz="1600" dirty="0" err="1"/>
              <a:t>커널에서는</a:t>
            </a:r>
            <a:r>
              <a:rPr lang="ko-KR" altLang="en-US" sz="1600" dirty="0"/>
              <a:t> 실수 연산</a:t>
            </a:r>
            <a:r>
              <a:rPr lang="en-US" altLang="ko-KR" sz="1600" dirty="0"/>
              <a:t>(Floating Point </a:t>
            </a:r>
            <a:r>
              <a:rPr lang="ko-KR" altLang="en-US" sz="1600" dirty="0"/>
              <a:t>연산</a:t>
            </a:r>
            <a:r>
              <a:rPr lang="en-US" altLang="ko-KR" sz="1600" dirty="0"/>
              <a:t>)</a:t>
            </a:r>
            <a:r>
              <a:rPr lang="ko-KR" altLang="en-US" sz="1600" dirty="0"/>
              <a:t>을 지원하지 않는다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BSD </a:t>
            </a:r>
            <a:r>
              <a:rPr lang="ko-KR" altLang="en-US" sz="1600" dirty="0"/>
              <a:t>스케줄러 구현에서는 실수 연산이 필요하다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200" dirty="0"/>
              <a:t> </a:t>
            </a:r>
            <a:r>
              <a:rPr lang="en-US" altLang="ko-KR" sz="1200" i="1" dirty="0"/>
              <a:t>priority, nice, </a:t>
            </a:r>
            <a:r>
              <a:rPr lang="en-US" altLang="ko-KR" sz="1200" i="1" dirty="0" err="1"/>
              <a:t>ready_threads</a:t>
            </a:r>
            <a:r>
              <a:rPr lang="en-US" altLang="ko-KR" sz="1200" dirty="0"/>
              <a:t> </a:t>
            </a:r>
            <a:r>
              <a:rPr lang="ko-KR" altLang="en-US" sz="1200" dirty="0"/>
              <a:t>는 정수 값이나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recent_cpu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load_avg</a:t>
            </a:r>
            <a:r>
              <a:rPr lang="ko-KR" altLang="en-US" sz="1200" dirty="0"/>
              <a:t>는 실수 값이다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/>
              <a:t>실수 연산을 위해</a:t>
            </a:r>
            <a:r>
              <a:rPr lang="en-US" altLang="ko-KR" sz="1600" dirty="0"/>
              <a:t>, Fixed-Point </a:t>
            </a:r>
            <a:r>
              <a:rPr lang="ko-KR" altLang="en-US" sz="1600" dirty="0"/>
              <a:t>형식을 사용한다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200" dirty="0"/>
              <a:t>Fixed Point </a:t>
            </a:r>
            <a:r>
              <a:rPr lang="en-US" altLang="ko-KR" sz="1200" dirty="0" err="1"/>
              <a:t>p.q</a:t>
            </a:r>
            <a:r>
              <a:rPr lang="en-US" altLang="ko-KR" sz="1200" dirty="0"/>
              <a:t>  </a:t>
            </a:r>
            <a:r>
              <a:rPr lang="ko-KR" altLang="en-US" sz="1200" dirty="0"/>
              <a:t>형식 </a:t>
            </a:r>
            <a:r>
              <a:rPr lang="en-US" altLang="ko-KR" sz="1200" dirty="0"/>
              <a:t>: p – </a:t>
            </a:r>
            <a:r>
              <a:rPr lang="ko-KR" altLang="en-US" sz="1200" dirty="0"/>
              <a:t>정수부</a:t>
            </a:r>
            <a:r>
              <a:rPr lang="en-US" altLang="ko-KR" sz="1200" dirty="0"/>
              <a:t>, . q – </a:t>
            </a:r>
            <a:r>
              <a:rPr lang="ko-KR" altLang="en-US" sz="1200" dirty="0" err="1"/>
              <a:t>실수부</a:t>
            </a:r>
            <a:endParaRPr lang="en-US" altLang="ko-KR" sz="1200" dirty="0"/>
          </a:p>
          <a:p>
            <a:pPr lvl="1"/>
            <a:r>
              <a:rPr lang="ko-KR" altLang="en-US" sz="1200" dirty="0"/>
              <a:t>정수 또는 실수를 </a:t>
            </a:r>
            <a:r>
              <a:rPr lang="en-US" altLang="ko-KR" sz="1200" dirty="0" err="1"/>
              <a:t>p.q</a:t>
            </a:r>
            <a:r>
              <a:rPr lang="en-US" altLang="ko-KR" sz="1200" dirty="0"/>
              <a:t> </a:t>
            </a:r>
            <a:r>
              <a:rPr lang="ko-KR" altLang="en-US" sz="1200" dirty="0"/>
              <a:t>형식으로 전환 </a:t>
            </a:r>
            <a:r>
              <a:rPr lang="en-US" altLang="ko-KR" sz="1200" dirty="0"/>
              <a:t>: (</a:t>
            </a:r>
            <a:r>
              <a:rPr lang="ko-KR" altLang="en-US" sz="1200" dirty="0"/>
              <a:t>정수 또는 실수</a:t>
            </a:r>
            <a:r>
              <a:rPr lang="en-US" altLang="ko-KR" sz="1200" dirty="0"/>
              <a:t>) * 2^q</a:t>
            </a:r>
          </a:p>
          <a:p>
            <a:pPr lvl="1"/>
            <a:r>
              <a:rPr lang="en-US" altLang="ko-KR" sz="1200" dirty="0"/>
              <a:t>Ex. 17.14 </a:t>
            </a:r>
            <a:r>
              <a:rPr lang="ko-KR" altLang="en-US" sz="1200" dirty="0"/>
              <a:t>형식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>
              <a:buNone/>
            </a:pPr>
            <a:r>
              <a:rPr lang="en-US" altLang="ko-KR" sz="1200" dirty="0"/>
              <a:t>	50/4 = 12.50  -------------</a:t>
            </a:r>
            <a:r>
              <a:rPr lang="en-US" altLang="ko-KR" sz="1200" dirty="0">
                <a:sym typeface="Wingdings" pitchFamily="2" charset="2"/>
              </a:rPr>
              <a:t>   </a:t>
            </a:r>
            <a:r>
              <a:rPr lang="ko-KR" altLang="en-US" sz="1200" dirty="0">
                <a:sym typeface="Wingdings" pitchFamily="2" charset="2"/>
              </a:rPr>
              <a:t>정수부</a:t>
            </a:r>
            <a:r>
              <a:rPr lang="en-US" altLang="ko-KR" sz="1200" dirty="0">
                <a:sym typeface="Wingdings" pitchFamily="2" charset="2"/>
              </a:rPr>
              <a:t>: 1*2^3 + 1*2^2  + 1*2^(-1)</a:t>
            </a:r>
            <a:endParaRPr lang="en-US" altLang="ko-KR" sz="1200" dirty="0"/>
          </a:p>
          <a:p>
            <a:pPr lvl="1">
              <a:buNone/>
            </a:pPr>
            <a:endParaRPr lang="en-US" altLang="ko-KR" sz="1200" dirty="0"/>
          </a:p>
          <a:p>
            <a:pPr lvl="1">
              <a:buNone/>
            </a:pPr>
            <a:r>
              <a:rPr lang="en-US" altLang="ko-KR" sz="1200" dirty="0"/>
              <a:t>		0 000 0000 0000 0011 00.10 0000 0000 0000</a:t>
            </a:r>
          </a:p>
          <a:p>
            <a:pPr lvl="1"/>
            <a:endParaRPr lang="en-US" altLang="ko-KR" sz="1200" dirty="0"/>
          </a:p>
        </p:txBody>
      </p:sp>
      <p:grpSp>
        <p:nvGrpSpPr>
          <p:cNvPr id="4" name="그룹 28"/>
          <p:cNvGrpSpPr>
            <a:grpSpLocks/>
          </p:cNvGrpSpPr>
          <p:nvPr/>
        </p:nvGrpSpPr>
        <p:grpSpPr bwMode="auto">
          <a:xfrm>
            <a:off x="3702844" y="3179764"/>
            <a:ext cx="5143500" cy="1357313"/>
            <a:chOff x="1785918" y="3071810"/>
            <a:chExt cx="5143536" cy="135732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6" name="그룹 27"/>
            <p:cNvGrpSpPr>
              <a:grpSpLocks/>
            </p:cNvGrpSpPr>
            <p:nvPr/>
          </p:nvGrpSpPr>
          <p:grpSpPr bwMode="auto">
            <a:xfrm>
              <a:off x="1785918" y="3429000"/>
              <a:ext cx="5143536" cy="1000132"/>
              <a:chOff x="1785918" y="2928934"/>
              <a:chExt cx="5143536" cy="1000132"/>
            </a:xfrm>
          </p:grpSpPr>
          <p:grpSp>
            <p:nvGrpSpPr>
              <p:cNvPr id="7" name="그룹 24"/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grpSp>
              <p:nvGrpSpPr>
                <p:cNvPr id="9" name="그룹 18"/>
                <p:cNvGrpSpPr>
                  <a:grpSpLocks/>
                </p:cNvGrpSpPr>
                <p:nvPr/>
              </p:nvGrpSpPr>
              <p:grpSpPr bwMode="auto">
                <a:xfrm>
                  <a:off x="1857356" y="2857496"/>
                  <a:ext cx="5072098" cy="286546"/>
                  <a:chOff x="1857356" y="2714620"/>
                  <a:chExt cx="5072098" cy="286546"/>
                </a:xfrm>
              </p:grpSpPr>
              <p:sp>
                <p:nvSpPr>
                  <p:cNvPr id="15" name="직사각형 13"/>
                  <p:cNvSpPr>
                    <a:spLocks noChangeArrowheads="1"/>
                  </p:cNvSpPr>
                  <p:nvPr/>
                </p:nvSpPr>
                <p:spPr bwMode="auto">
                  <a:xfrm>
                    <a:off x="1857356" y="2714620"/>
                    <a:ext cx="5072098" cy="28575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16" name="직선 연결선 1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000232" y="2857496"/>
                    <a:ext cx="285752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" name="직선 연결선 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714876" y="2857496"/>
                    <a:ext cx="285752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" name="오른쪽 중괄호 19"/>
                <p:cNvSpPr>
                  <a:spLocks/>
                </p:cNvSpPr>
                <p:nvPr/>
              </p:nvSpPr>
              <p:spPr bwMode="auto">
                <a:xfrm rot="5400000">
                  <a:off x="3428992" y="2000240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20"/>
                <p:cNvSpPr>
                  <a:spLocks/>
                </p:cNvSpPr>
                <p:nvPr/>
              </p:nvSpPr>
              <p:spPr bwMode="auto">
                <a:xfrm rot="5400000">
                  <a:off x="5822165" y="2250273"/>
                  <a:ext cx="142876" cy="2071702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오른쪽 중괄호 23"/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" name="직사각형 7"/>
              <p:cNvSpPr/>
              <p:nvPr/>
            </p:nvSpPr>
            <p:spPr bwMode="auto">
              <a:xfrm>
                <a:off x="1785918" y="3571875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 bwMode="auto">
          <a:xfrm>
            <a:off x="5036320" y="5759674"/>
            <a:ext cx="555625" cy="196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000" dirty="0">
                <a:solidFill>
                  <a:srgbClr val="020306"/>
                </a:solidFill>
              </a:rPr>
              <a:t>14bit</a:t>
            </a:r>
            <a:endParaRPr lang="ko-KR" altLang="en-US" sz="1000" dirty="0">
              <a:solidFill>
                <a:srgbClr val="020306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44070" y="5732687"/>
            <a:ext cx="614363" cy="238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000" dirty="0">
                <a:solidFill>
                  <a:srgbClr val="020306"/>
                </a:solidFill>
              </a:rPr>
              <a:t>17bit</a:t>
            </a:r>
            <a:endParaRPr lang="ko-KR" altLang="en-US" sz="1000" dirty="0">
              <a:solidFill>
                <a:srgbClr val="020306"/>
              </a:solidFill>
            </a:endParaRPr>
          </a:p>
        </p:txBody>
      </p:sp>
      <p:cxnSp>
        <p:nvCxnSpPr>
          <p:cNvPr id="20" name="직선 화살표 연결선 30"/>
          <p:cNvCxnSpPr>
            <a:cxnSpLocks noChangeShapeType="1"/>
          </p:cNvCxnSpPr>
          <p:nvPr/>
        </p:nvCxnSpPr>
        <p:spPr bwMode="auto">
          <a:xfrm rot="16200000" flipV="1">
            <a:off x="4580708" y="5839050"/>
            <a:ext cx="3571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27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0" dirty="0"/>
              <a:t>기본적인 </a:t>
            </a:r>
            <a:r>
              <a:rPr lang="en-US" altLang="ko-KR" sz="2000" b="0" dirty="0"/>
              <a:t>priority scheduling</a:t>
            </a:r>
            <a:r>
              <a:rPr lang="ko-KR" altLang="en-US" sz="2000" b="0" dirty="0"/>
              <a:t>은 </a:t>
            </a:r>
            <a:r>
              <a:rPr lang="en-US" altLang="ko-KR" sz="2000" b="0" dirty="0"/>
              <a:t>priority</a:t>
            </a:r>
            <a:r>
              <a:rPr lang="ko-KR" altLang="en-US" sz="2000" b="0" dirty="0"/>
              <a:t>가 낮은 </a:t>
            </a:r>
            <a:r>
              <a:rPr lang="en-US" altLang="ko-KR" sz="2000" b="0" dirty="0"/>
              <a:t>process</a:t>
            </a:r>
            <a:r>
              <a:rPr lang="ko-KR" altLang="en-US" sz="2000" b="0" dirty="0"/>
              <a:t>들의 </a:t>
            </a:r>
            <a:r>
              <a:rPr lang="en-US" altLang="ko-KR" sz="2000" b="0" dirty="0"/>
              <a:t>starvation</a:t>
            </a:r>
            <a:r>
              <a:rPr lang="ko-KR" altLang="en-US" sz="2000" b="0" dirty="0"/>
              <a:t>을 야기한다</a:t>
            </a:r>
            <a:endParaRPr lang="en-US" altLang="ko-KR" sz="20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0" dirty="0"/>
              <a:t>따라서 </a:t>
            </a:r>
            <a:r>
              <a:rPr lang="en-US" altLang="ko-KR" sz="2000" b="0" dirty="0"/>
              <a:t>process </a:t>
            </a:r>
            <a:r>
              <a:rPr lang="ko-KR" altLang="en-US" sz="2000" b="0" dirty="0"/>
              <a:t>생성 후 흐른 시간에 비례해서 </a:t>
            </a:r>
            <a:r>
              <a:rPr lang="en-US" altLang="ko-KR" sz="2000" b="0" dirty="0"/>
              <a:t>priority</a:t>
            </a:r>
            <a:r>
              <a:rPr lang="ko-KR" altLang="en-US" sz="2000" b="0" dirty="0"/>
              <a:t>를 높여주는 </a:t>
            </a:r>
            <a:r>
              <a:rPr lang="en-US" altLang="ko-KR" sz="2000" b="0" dirty="0"/>
              <a:t>Aging </a:t>
            </a:r>
            <a:r>
              <a:rPr lang="ko-KR" altLang="en-US" sz="2000" b="0" dirty="0"/>
              <a:t>기법이 필요하다</a:t>
            </a:r>
            <a:endParaRPr lang="en-US" altLang="ko-KR" sz="2000" b="0" dirty="0"/>
          </a:p>
          <a:p>
            <a:endParaRPr lang="en-US" altLang="ko-KR" sz="20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0" dirty="0"/>
              <a:t>구현하기에 앞서 다음 코드와 파일을 삽입한다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뒷장</a:t>
            </a:r>
            <a:r>
              <a:rPr lang="en-US" altLang="ko-KR" sz="2000" b="0" dirty="0"/>
              <a:t>)</a:t>
            </a:r>
          </a:p>
          <a:p>
            <a:pPr lvl="1"/>
            <a:r>
              <a:rPr lang="ko-KR" altLang="en-US" sz="1600" b="0" dirty="0"/>
              <a:t>아래의 코드를 삽입하는 것의 의미는</a:t>
            </a:r>
            <a:r>
              <a:rPr lang="en-US" altLang="ko-KR" sz="1600" b="0" dirty="0"/>
              <a:t>, pintos</a:t>
            </a:r>
            <a:r>
              <a:rPr lang="ko-KR" altLang="en-US" sz="1600" b="0" dirty="0"/>
              <a:t>에서 </a:t>
            </a:r>
            <a:r>
              <a:rPr lang="en-US" altLang="ko-KR" sz="1600" b="0" dirty="0"/>
              <a:t>–aging </a:t>
            </a:r>
            <a:r>
              <a:rPr lang="ko-KR" altLang="en-US" sz="1600" b="0" dirty="0"/>
              <a:t>옵션을 주었을 때만 </a:t>
            </a:r>
            <a:r>
              <a:rPr lang="en-US" altLang="ko-KR" sz="1600" b="0" dirty="0"/>
              <a:t>aging flag </a:t>
            </a:r>
            <a:r>
              <a:rPr lang="ko-KR" altLang="en-US" sz="1600" b="0" dirty="0"/>
              <a:t>를 </a:t>
            </a:r>
            <a:r>
              <a:rPr lang="en-US" altLang="ko-KR" sz="1600" b="0" dirty="0"/>
              <a:t>true</a:t>
            </a:r>
            <a:r>
              <a:rPr lang="ko-KR" altLang="en-US" sz="1600" b="0" dirty="0"/>
              <a:t>로 </a:t>
            </a:r>
            <a:r>
              <a:rPr lang="en-US" altLang="ko-KR" sz="1600" b="0" dirty="0"/>
              <a:t>set </a:t>
            </a:r>
            <a:r>
              <a:rPr lang="ko-KR" altLang="en-US" sz="1600" b="0" dirty="0"/>
              <a:t>하여 </a:t>
            </a:r>
            <a:r>
              <a:rPr lang="en-US" altLang="ko-KR" sz="1600" b="0" dirty="0"/>
              <a:t>aging </a:t>
            </a:r>
            <a:r>
              <a:rPr lang="ko-KR" altLang="en-US" sz="1600" b="0" dirty="0"/>
              <a:t>기능을 쓰겠다는 것이다</a:t>
            </a:r>
            <a:endParaRPr lang="en-US" altLang="ko-KR" sz="1600" b="0" dirty="0"/>
          </a:p>
          <a:p>
            <a:pPr lvl="1"/>
            <a:r>
              <a:rPr lang="ko-KR" altLang="en-US" sz="1600" b="0" dirty="0"/>
              <a:t>그렇지 않으면 </a:t>
            </a:r>
            <a:r>
              <a:rPr lang="en-US" altLang="ko-KR" sz="1600" b="0" dirty="0"/>
              <a:t>aging</a:t>
            </a:r>
            <a:r>
              <a:rPr lang="ko-KR" altLang="en-US" sz="1600" b="0" dirty="0"/>
              <a:t>이 자동적으로 적용되어 </a:t>
            </a:r>
            <a:r>
              <a:rPr lang="en-US" altLang="ko-KR" sz="1600" b="0" dirty="0"/>
              <a:t>priority-aging </a:t>
            </a:r>
            <a:r>
              <a:rPr lang="ko-KR" altLang="en-US" sz="1600" b="0" dirty="0"/>
              <a:t>이외에 나머지 </a:t>
            </a:r>
            <a:r>
              <a:rPr lang="en-US" altLang="ko-KR" sz="1600" b="0" dirty="0"/>
              <a:t>test</a:t>
            </a:r>
            <a:r>
              <a:rPr lang="ko-KR" altLang="en-US" sz="1600" b="0" dirty="0"/>
              <a:t>들이 정확하게 동작하지 않기 때문이다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9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b="0" dirty="0"/>
          </a:p>
        </p:txBody>
      </p:sp>
      <p:pic>
        <p:nvPicPr>
          <p:cNvPr id="9" name="그림 3" descr="ag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196975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5" descr="aging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96976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7" descr="aging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357564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8" descr="aging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581526"/>
            <a:ext cx="30003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87390" y="4076700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3313" y="5254850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475" y="5157788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51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/>
              <a:t>src</a:t>
            </a:r>
            <a:r>
              <a:rPr lang="en-US" altLang="ko-KR" b="0" dirty="0"/>
              <a:t>/tests/</a:t>
            </a:r>
            <a:r>
              <a:rPr lang="en-US" altLang="ko-KR" b="0" dirty="0" err="1"/>
              <a:t>Make.tests</a:t>
            </a:r>
            <a:r>
              <a:rPr lang="en-US" altLang="ko-KR" b="0" dirty="0"/>
              <a:t>, </a:t>
            </a:r>
            <a:r>
              <a:rPr lang="en-US" altLang="ko-KR" b="0" dirty="0" err="1"/>
              <a:t>tests.h</a:t>
            </a:r>
            <a:r>
              <a:rPr lang="en-US" altLang="ko-KR" b="0" dirty="0"/>
              <a:t>, </a:t>
            </a:r>
            <a:r>
              <a:rPr lang="en-US" altLang="ko-KR" b="0" dirty="0" err="1"/>
              <a:t>tests.c</a:t>
            </a:r>
            <a:r>
              <a:rPr lang="en-US" altLang="ko-KR" b="0" dirty="0"/>
              <a:t> </a:t>
            </a:r>
            <a:r>
              <a:rPr lang="ko-KR" altLang="en-US" b="0" dirty="0"/>
              <a:t>파일에 테스트를 추가한다</a:t>
            </a:r>
            <a:endParaRPr lang="en-US" altLang="ko-KR" b="0" dirty="0"/>
          </a:p>
          <a:p>
            <a:pPr lvl="1"/>
            <a:r>
              <a:rPr lang="ko-KR" altLang="en-US" b="0" dirty="0"/>
              <a:t>업로드 된 </a:t>
            </a:r>
            <a:r>
              <a:rPr lang="en-US" altLang="ko-KR" b="0" dirty="0"/>
              <a:t>threads_tests.tar </a:t>
            </a:r>
            <a:r>
              <a:rPr lang="ko-KR" altLang="en-US" b="0" dirty="0"/>
              <a:t>파일을 참고</a:t>
            </a:r>
            <a:endParaRPr lang="en-US" altLang="ko-KR" b="0" dirty="0"/>
          </a:p>
          <a:p>
            <a:pPr lvl="1"/>
            <a:r>
              <a:rPr lang="ko-KR" altLang="en-US" b="0" dirty="0"/>
              <a:t>압축을 풀어 나오는 </a:t>
            </a:r>
            <a:r>
              <a:rPr lang="ko-KR" altLang="en-US" b="0" dirty="0" err="1"/>
              <a:t>디렉토리를</a:t>
            </a:r>
            <a:r>
              <a:rPr lang="ko-KR" altLang="en-US" b="0" dirty="0"/>
              <a:t> </a:t>
            </a:r>
            <a:r>
              <a:rPr lang="en-US" altLang="ko-KR" b="0" dirty="0" err="1"/>
              <a:t>src</a:t>
            </a:r>
            <a:r>
              <a:rPr lang="en-US" altLang="ko-KR" b="0" dirty="0"/>
              <a:t>/tests/threads </a:t>
            </a:r>
            <a:r>
              <a:rPr lang="ko-KR" altLang="en-US" b="0" dirty="0"/>
              <a:t>에 덮어쓴다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b="0" dirty="0"/>
              <a:t>Implementation</a:t>
            </a:r>
          </a:p>
          <a:p>
            <a:pPr lvl="1"/>
            <a:r>
              <a:rPr lang="en-US" altLang="ko-KR" b="0" dirty="0" err="1"/>
              <a:t>thread_prior_aging</a:t>
            </a:r>
            <a:r>
              <a:rPr lang="en-US" altLang="ko-KR" b="0" dirty="0"/>
              <a:t> </a:t>
            </a:r>
            <a:r>
              <a:rPr lang="ko-KR" altLang="en-US" b="0" dirty="0"/>
              <a:t>이 </a:t>
            </a:r>
            <a:r>
              <a:rPr lang="en-US" altLang="ko-KR" b="0" dirty="0"/>
              <a:t>true</a:t>
            </a:r>
            <a:r>
              <a:rPr lang="ko-KR" altLang="en-US" b="0" dirty="0"/>
              <a:t>인지 확인한다</a:t>
            </a:r>
            <a:endParaRPr lang="en-US" altLang="ko-KR" b="0" dirty="0"/>
          </a:p>
          <a:p>
            <a:pPr lvl="1"/>
            <a:r>
              <a:rPr lang="en-US" altLang="ko-KR" b="0" dirty="0"/>
              <a:t>True</a:t>
            </a:r>
            <a:r>
              <a:rPr lang="ko-KR" altLang="en-US" b="0" dirty="0"/>
              <a:t>이면</a:t>
            </a:r>
            <a:r>
              <a:rPr lang="en-US" altLang="ko-KR" b="0" dirty="0"/>
              <a:t>,</a:t>
            </a:r>
          </a:p>
          <a:p>
            <a:pPr lvl="2"/>
            <a:r>
              <a:rPr lang="en-US" altLang="ko-KR" dirty="0"/>
              <a:t>Tick</a:t>
            </a:r>
            <a:r>
              <a:rPr lang="ko-KR" altLang="en-US" dirty="0"/>
              <a:t>이 증가함에 따라 서서히 각</a:t>
            </a:r>
            <a:r>
              <a:rPr lang="en-US" altLang="ko-KR" dirty="0"/>
              <a:t> process</a:t>
            </a:r>
            <a:r>
              <a:rPr lang="ko-KR" altLang="en-US" dirty="0"/>
              <a:t>의 </a:t>
            </a:r>
            <a:r>
              <a:rPr lang="en-US" altLang="ko-KR" dirty="0"/>
              <a:t>priority</a:t>
            </a:r>
            <a:r>
              <a:rPr lang="ko-KR" altLang="en-US" dirty="0"/>
              <a:t>를 </a:t>
            </a:r>
            <a:r>
              <a:rPr lang="en-US" altLang="ko-KR" dirty="0"/>
              <a:t>CPU</a:t>
            </a:r>
            <a:r>
              <a:rPr lang="ko-KR" altLang="en-US" dirty="0"/>
              <a:t>를 점유하지 못하고 기다린 시간에 비례하여 증가시켜준다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51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Set - Total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4806280" y="1593304"/>
            <a:ext cx="3810000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pt-BR" altLang="ko-KR" sz="1800" dirty="0"/>
              <a:t>alarm-single 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pt-BR" altLang="ko-KR" sz="1800" dirty="0"/>
              <a:t>alarm-multiple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pt-BR" altLang="ko-KR" sz="1800" dirty="0"/>
              <a:t>alarm-simultaneous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pt-BR" altLang="ko-KR" sz="1800" dirty="0"/>
              <a:t>alarm-priority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pt-BR" altLang="ko-KR" sz="1800" dirty="0"/>
              <a:t>alarm-zero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pt-BR" altLang="ko-KR" sz="1800" dirty="0"/>
              <a:t>alarm-negative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/>
              <a:t>priority-change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</a:rPr>
              <a:t>priority-change-2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/>
              <a:t>priority-</a:t>
            </a:r>
            <a:r>
              <a:rPr lang="en-US" altLang="ko-KR" sz="1800" dirty="0" err="1"/>
              <a:t>fifo</a:t>
            </a:r>
            <a:endParaRPr lang="en-US" altLang="ko-KR" sz="1800" dirty="0"/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>
                <a:solidFill>
                  <a:srgbClr val="002060"/>
                </a:solidFill>
              </a:rPr>
              <a:t>priority-</a:t>
            </a:r>
            <a:r>
              <a:rPr lang="en-US" altLang="ko-KR" sz="1800" dirty="0" err="1">
                <a:solidFill>
                  <a:srgbClr val="002060"/>
                </a:solidFill>
              </a:rPr>
              <a:t>lifo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/>
              <a:t>priority-preempt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/>
              <a:t>priority-</a:t>
            </a:r>
            <a:r>
              <a:rPr lang="en-US" altLang="ko-KR" sz="1800" dirty="0" err="1"/>
              <a:t>sema</a:t>
            </a:r>
            <a:endParaRPr lang="en-US" altLang="ko-KR" sz="1800" dirty="0"/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>
                <a:solidFill>
                  <a:srgbClr val="002060"/>
                </a:solidFill>
              </a:rPr>
              <a:t>priority-aging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1800" dirty="0">
                <a:solidFill>
                  <a:srgbClr val="FF0000"/>
                </a:solidFill>
              </a:rPr>
              <a:t>Total : 13 tests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endParaRPr lang="ko-KR" altLang="en-US" sz="1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>
              <a:defRPr/>
            </a:pPr>
            <a:fld id="{F72D7479-AF33-4577-93C8-DB21B07F8292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3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Analyze a test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주어진 </a:t>
            </a:r>
            <a:r>
              <a:rPr lang="en-US" altLang="ko-KR" b="0" dirty="0"/>
              <a:t>test set </a:t>
            </a:r>
            <a:r>
              <a:rPr lang="ko-KR" altLang="en-US" b="0" dirty="0"/>
              <a:t>중 </a:t>
            </a:r>
            <a:r>
              <a:rPr lang="en-US" altLang="ko-KR" b="0" dirty="0"/>
              <a:t>priority-</a:t>
            </a:r>
            <a:r>
              <a:rPr lang="en-US" altLang="ko-KR" b="0" dirty="0" err="1"/>
              <a:t>lifo</a:t>
            </a:r>
            <a:r>
              <a:rPr lang="ko-KR" altLang="en-US" b="0" dirty="0"/>
              <a:t>는 </a:t>
            </a:r>
            <a:r>
              <a:rPr lang="en-US" altLang="ko-KR" b="0" dirty="0"/>
              <a:t>make check</a:t>
            </a:r>
            <a:r>
              <a:rPr lang="ko-KR" altLang="en-US" b="0" dirty="0"/>
              <a:t>로 </a:t>
            </a:r>
            <a:r>
              <a:rPr lang="en-US" altLang="ko-KR" b="0" dirty="0"/>
              <a:t>pass/fail </a:t>
            </a:r>
            <a:r>
              <a:rPr lang="ko-KR" altLang="en-US" b="0" dirty="0"/>
              <a:t>여부를 확인할 수 없다</a:t>
            </a:r>
            <a:endParaRPr lang="en-US" altLang="ko-KR" b="0" dirty="0"/>
          </a:p>
          <a:p>
            <a:pPr>
              <a:buFont typeface="Wingdings" pitchFamily="2" charset="2"/>
              <a:buChar char="§"/>
            </a:pPr>
            <a:r>
              <a:rPr lang="en-US" altLang="ko-KR" b="0" dirty="0"/>
              <a:t>run –v -- -q run priority-</a:t>
            </a:r>
            <a:r>
              <a:rPr lang="en-US" altLang="ko-KR" b="0" dirty="0" err="1"/>
              <a:t>lifo</a:t>
            </a:r>
            <a:endParaRPr lang="en-US" altLang="ko-KR" b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9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ko-KR" altLang="en-US" b="0" dirty="0"/>
              <a:t>기본적으로 </a:t>
            </a:r>
            <a:r>
              <a:rPr lang="en-US" altLang="ko-KR" b="0" dirty="0"/>
              <a:t>scheduler</a:t>
            </a:r>
            <a:r>
              <a:rPr lang="ko-KR" altLang="en-US" b="0" dirty="0"/>
              <a:t>는 어떤 방식으로 구현하던 자유</a:t>
            </a:r>
            <a:endParaRPr lang="en-US" altLang="ko-KR" b="0" dirty="0"/>
          </a:p>
          <a:p>
            <a:pPr lvl="1"/>
            <a:r>
              <a:rPr lang="ko-KR" altLang="en-US" b="0" dirty="0"/>
              <a:t>단</a:t>
            </a:r>
            <a:r>
              <a:rPr lang="en-US" altLang="ko-KR" b="0" dirty="0"/>
              <a:t>, BSD Scheduler </a:t>
            </a:r>
            <a:r>
              <a:rPr lang="ko-KR" altLang="en-US" b="0" dirty="0"/>
              <a:t>구현에 추가점수 부여</a:t>
            </a:r>
            <a:r>
              <a:rPr lang="en-US" altLang="ko-KR" b="0" dirty="0"/>
              <a:t>(5%)</a:t>
            </a:r>
          </a:p>
          <a:p>
            <a:pPr lvl="2"/>
            <a:r>
              <a:rPr lang="en-US" altLang="ko-KR" dirty="0"/>
              <a:t>BSD Scheduler</a:t>
            </a:r>
            <a:r>
              <a:rPr lang="ko-KR" altLang="en-US" dirty="0"/>
              <a:t>에 대한 내용을 구현했다면 코드 어느 항목에 어떤 방식으로 구현했는지 문서에 기술</a:t>
            </a:r>
            <a:endParaRPr lang="en-US" altLang="ko-KR" dirty="0"/>
          </a:p>
          <a:p>
            <a:pPr lvl="2"/>
            <a:r>
              <a:rPr lang="en-US" altLang="ko-KR" dirty="0"/>
              <a:t>BSD Scheduler </a:t>
            </a:r>
            <a:r>
              <a:rPr lang="ko-KR" altLang="en-US" dirty="0"/>
              <a:t>구현 시 </a:t>
            </a:r>
            <a:r>
              <a:rPr lang="en-US" altLang="ko-KR" dirty="0" err="1"/>
              <a:t>mlfqs</a:t>
            </a:r>
            <a:r>
              <a:rPr lang="en-US" altLang="ko-KR" dirty="0"/>
              <a:t> </a:t>
            </a:r>
            <a:r>
              <a:rPr lang="ko-KR" altLang="en-US" dirty="0"/>
              <a:t>관련 항목들이 통과될 것임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18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test</a:t>
            </a:r>
            <a:r>
              <a:rPr lang="ko-KR" altLang="en-US" dirty="0"/>
              <a:t>한 후 결과 분석</a:t>
            </a:r>
            <a:endParaRPr lang="en-US" altLang="ko-KR" dirty="0"/>
          </a:p>
          <a:p>
            <a:pPr lvl="2"/>
            <a:r>
              <a:rPr lang="en-US" altLang="ko-KR" dirty="0"/>
              <a:t>tests/threads/priority-</a:t>
            </a:r>
            <a:r>
              <a:rPr lang="en-US" altLang="ko-KR" dirty="0" err="1"/>
              <a:t>lifo.c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/threads </a:t>
            </a:r>
            <a:r>
              <a:rPr lang="ko-KR" altLang="en-US" dirty="0"/>
              <a:t>소스를 보고 본인의 답이 올바른 것인지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Document-</a:t>
            </a:r>
            <a:r>
              <a:rPr lang="ko-KR" altLang="en-US" dirty="0"/>
              <a:t>연구결과</a:t>
            </a:r>
            <a:r>
              <a:rPr lang="en-US" altLang="ko-KR" dirty="0"/>
              <a:t>-</a:t>
            </a:r>
            <a:r>
              <a:rPr lang="ko-KR" altLang="en-US" dirty="0">
                <a:solidFill>
                  <a:srgbClr val="FF0000"/>
                </a:solidFill>
              </a:rPr>
              <a:t>시험 및 평가 </a:t>
            </a:r>
            <a:r>
              <a:rPr lang="ko-KR" altLang="en-US" dirty="0"/>
              <a:t>내용 항목에 개인적으로 쓴 내용 뒤에 본 테스트의 분석 결과를 </a:t>
            </a:r>
            <a:r>
              <a:rPr lang="ko-KR" altLang="en-US" dirty="0">
                <a:solidFill>
                  <a:srgbClr val="FF0000"/>
                </a:solidFill>
              </a:rPr>
              <a:t>덧붙인다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i="1" u="sng" dirty="0"/>
          </a:p>
          <a:p>
            <a:pPr lvl="1"/>
            <a:r>
              <a:rPr lang="ko-KR" altLang="en-US" dirty="0"/>
              <a:t>시험 및 평가 항목에는 본 테스트에 의거하여 본인의 </a:t>
            </a:r>
            <a:r>
              <a:rPr lang="ko-KR" altLang="en-US" dirty="0">
                <a:solidFill>
                  <a:srgbClr val="FF0000"/>
                </a:solidFill>
              </a:rPr>
              <a:t>결과물이 정확히 동작한다는 것</a:t>
            </a:r>
            <a:r>
              <a:rPr lang="en-US" altLang="ko-KR" dirty="0"/>
              <a:t>,</a:t>
            </a:r>
            <a:r>
              <a:rPr lang="ko-KR" altLang="en-US" dirty="0"/>
              <a:t> 테스트를 </a:t>
            </a:r>
            <a:r>
              <a:rPr lang="ko-KR" altLang="en-US" dirty="0">
                <a:solidFill>
                  <a:srgbClr val="FF0000"/>
                </a:solidFill>
              </a:rPr>
              <a:t>반복해도 문제가 생기지 않는 것</a:t>
            </a:r>
            <a:r>
              <a:rPr lang="ko-KR" altLang="en-US" dirty="0"/>
              <a:t>에 대한 테스트 및 분석이 있어야 한다</a:t>
            </a:r>
            <a:endParaRPr lang="en-US" altLang="ko-KR" dirty="0"/>
          </a:p>
          <a:p>
            <a:endParaRPr lang="ko-KR" altLang="en-US" dirty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27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2000" b="0" dirty="0"/>
              <a:t>Busy Waiting</a:t>
            </a:r>
          </a:p>
          <a:p>
            <a:pPr lvl="1"/>
            <a:r>
              <a:rPr lang="ko-KR" altLang="en-US" sz="1600" b="0" dirty="0"/>
              <a:t>특정 </a:t>
            </a:r>
            <a:r>
              <a:rPr lang="en-US" altLang="ko-KR" sz="1600" b="0" dirty="0"/>
              <a:t>Thread</a:t>
            </a:r>
            <a:r>
              <a:rPr lang="ko-KR" altLang="en-US" sz="1600" b="0" dirty="0"/>
              <a:t>가 일정 부분을 계속 반복 수행하면서 대기하는 상태로</a:t>
            </a:r>
            <a:r>
              <a:rPr lang="en-US" altLang="ko-KR" sz="1600" b="0" dirty="0"/>
              <a:t>, CPU time</a:t>
            </a:r>
            <a:r>
              <a:rPr lang="ko-KR" altLang="en-US" sz="1600" b="0" dirty="0"/>
              <a:t>의 낭비를 초래한다</a:t>
            </a:r>
            <a:r>
              <a:rPr lang="en-US" altLang="ko-KR" sz="1600" b="0" dirty="0"/>
              <a:t>.</a:t>
            </a:r>
          </a:p>
          <a:p>
            <a:pPr lvl="1"/>
            <a:r>
              <a:rPr lang="ko-KR" altLang="en-US" sz="1600" b="0" dirty="0"/>
              <a:t>현재 </a:t>
            </a:r>
            <a:r>
              <a:rPr lang="en-US" altLang="ko-KR" sz="1600" b="0" dirty="0"/>
              <a:t>Pintos</a:t>
            </a:r>
            <a:r>
              <a:rPr lang="ko-KR" altLang="en-US" sz="1600" b="0" dirty="0"/>
              <a:t>에서의 </a:t>
            </a:r>
            <a:r>
              <a:rPr lang="en-US" altLang="ko-KR" sz="1600" b="0" dirty="0" err="1"/>
              <a:t>timer_sleep</a:t>
            </a:r>
            <a:r>
              <a:rPr lang="en-US" altLang="ko-KR" sz="1600" b="0" dirty="0"/>
              <a:t>()</a:t>
            </a:r>
            <a:r>
              <a:rPr lang="ko-KR" altLang="en-US" sz="1600" b="0" dirty="0"/>
              <a:t>은 </a:t>
            </a:r>
            <a:r>
              <a:rPr lang="en-US" altLang="ko-KR" sz="1600" b="0" dirty="0"/>
              <a:t>Busy Waiting </a:t>
            </a:r>
            <a:r>
              <a:rPr lang="ko-KR" altLang="en-US" sz="1600" b="0" dirty="0"/>
              <a:t>방식으로 구현되어 있다</a:t>
            </a:r>
            <a:r>
              <a:rPr lang="en-US" altLang="ko-KR" sz="1600" b="0" dirty="0"/>
              <a:t>.</a:t>
            </a:r>
          </a:p>
          <a:p>
            <a:pPr lvl="2"/>
            <a:r>
              <a:rPr lang="en-US" altLang="ko-KR" sz="1600" dirty="0"/>
              <a:t>Thread</a:t>
            </a:r>
            <a:r>
              <a:rPr lang="ko-KR" altLang="en-US" sz="1600" dirty="0"/>
              <a:t>가 </a:t>
            </a:r>
            <a:r>
              <a:rPr lang="en-US" altLang="ko-KR" sz="1600" dirty="0"/>
              <a:t>RUNNING </a:t>
            </a:r>
            <a:r>
              <a:rPr lang="ko-KR" altLang="en-US" sz="1600" dirty="0"/>
              <a:t>상태와 </a:t>
            </a:r>
            <a:r>
              <a:rPr lang="en-US" altLang="ko-KR" sz="1600" dirty="0"/>
              <a:t>READY </a:t>
            </a:r>
            <a:r>
              <a:rPr lang="ko-KR" altLang="en-US" sz="1600" dirty="0"/>
              <a:t>상태를 반복하며 설정한 시간</a:t>
            </a:r>
            <a:r>
              <a:rPr lang="en-US" altLang="ko-KR" sz="1600" dirty="0"/>
              <a:t>(ticks)</a:t>
            </a:r>
            <a:r>
              <a:rPr lang="ko-KR" altLang="en-US" sz="1600" dirty="0"/>
              <a:t>이 지나가기를 기다리도록 구현되어 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timer_sleep</a:t>
            </a:r>
            <a:r>
              <a:rPr lang="en-US" altLang="ko-KR" sz="1600" dirty="0"/>
              <a:t>() </a:t>
            </a:r>
            <a:r>
              <a:rPr lang="ko-KR" altLang="en-US" sz="1600" dirty="0"/>
              <a:t>코드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Alarm Clock (1)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946" y="3645025"/>
            <a:ext cx="6929438" cy="2492375"/>
          </a:xfrm>
          <a:prstGeom prst="rect">
            <a:avLst/>
          </a:prstGeom>
          <a:noFill/>
          <a:ln>
            <a:solidFill>
              <a:srgbClr val="020306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/* </a:t>
            </a:r>
            <a:r>
              <a:rPr lang="en-US" altLang="ko-KR" sz="1200" dirty="0" err="1">
                <a:solidFill>
                  <a:srgbClr val="020306"/>
                </a:solidFill>
                <a:ea typeface="굴림" panose="020B0600000101010101" pitchFamily="50" charset="-127"/>
              </a:rPr>
              <a:t>timer_sleep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()</a:t>
            </a:r>
            <a:r>
              <a:rPr lang="ko-KR" altLang="en-US" sz="1200" dirty="0">
                <a:solidFill>
                  <a:srgbClr val="020306"/>
                </a:solidFill>
                <a:ea typeface="굴림" panose="020B0600000101010101" pitchFamily="50" charset="-127"/>
              </a:rPr>
              <a:t>을 호출한 쓰레드는 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ticks </a:t>
            </a:r>
            <a:r>
              <a:rPr lang="ko-KR" altLang="en-US" sz="1200" dirty="0">
                <a:solidFill>
                  <a:srgbClr val="020306"/>
                </a:solidFill>
                <a:ea typeface="굴림" panose="020B0600000101010101" pitchFamily="50" charset="-127"/>
              </a:rPr>
              <a:t>만큼의 시간이 지난 후 재실행 된다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. */</a:t>
            </a:r>
          </a:p>
          <a:p>
            <a:pPr>
              <a:defRPr/>
            </a:pP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void   </a:t>
            </a:r>
            <a:r>
              <a:rPr lang="en-US" altLang="ko-KR" sz="1200" dirty="0" err="1">
                <a:solidFill>
                  <a:srgbClr val="020306"/>
                </a:solidFill>
                <a:ea typeface="굴림" panose="020B0600000101010101" pitchFamily="50" charset="-127"/>
              </a:rPr>
              <a:t>timer_sleep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( int64_t ticks)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{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         int64_t start = </a:t>
            </a:r>
            <a:r>
              <a:rPr lang="en-US" altLang="ko-KR" sz="1200" dirty="0" err="1">
                <a:solidFill>
                  <a:srgbClr val="020306"/>
                </a:solidFill>
                <a:ea typeface="굴림" panose="020B0600000101010101" pitchFamily="50" charset="-127"/>
              </a:rPr>
              <a:t>timer_ticks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(); 	 /* </a:t>
            </a:r>
            <a:r>
              <a:rPr lang="ko-KR" altLang="en-US" sz="1200" dirty="0">
                <a:solidFill>
                  <a:srgbClr val="020306"/>
                </a:solidFill>
                <a:ea typeface="굴림" panose="020B0600000101010101" pitchFamily="50" charset="-127"/>
              </a:rPr>
              <a:t>현재 시간을 읽어온다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. */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         ASSERT (</a:t>
            </a:r>
            <a:r>
              <a:rPr lang="en-US" altLang="ko-KR" sz="1200" dirty="0" err="1">
                <a:solidFill>
                  <a:srgbClr val="020306"/>
                </a:solidFill>
                <a:ea typeface="굴림" panose="020B0600000101010101" pitchFamily="50" charset="-127"/>
              </a:rPr>
              <a:t>intr_get_level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() == INTR_ON);       /* </a:t>
            </a:r>
            <a:r>
              <a:rPr lang="ko-KR" altLang="en-US" sz="1200" dirty="0">
                <a:solidFill>
                  <a:srgbClr val="020306"/>
                </a:solidFill>
                <a:ea typeface="굴림" panose="020B0600000101010101" pitchFamily="50" charset="-127"/>
              </a:rPr>
              <a:t>타이머 인터럽트가 가능하도록 설정 *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/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         /* </a:t>
            </a:r>
            <a:r>
              <a:rPr lang="ko-KR" altLang="en-US" sz="1200" dirty="0">
                <a:solidFill>
                  <a:srgbClr val="020306"/>
                </a:solidFill>
                <a:ea typeface="굴림" panose="020B0600000101010101" pitchFamily="50" charset="-127"/>
              </a:rPr>
              <a:t>설정한 시간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(ticks)</a:t>
            </a:r>
            <a:r>
              <a:rPr lang="ko-KR" altLang="en-US" sz="1200" dirty="0">
                <a:solidFill>
                  <a:srgbClr val="020306"/>
                </a:solidFill>
                <a:ea typeface="굴림" panose="020B0600000101010101" pitchFamily="50" charset="-127"/>
              </a:rPr>
              <a:t>만큼 지나지 않았으면 다른 쓰레드에게 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CPU</a:t>
            </a:r>
            <a:r>
              <a:rPr lang="ko-KR" altLang="en-US" sz="1200" dirty="0">
                <a:solidFill>
                  <a:srgbClr val="020306"/>
                </a:solidFill>
                <a:ea typeface="굴림" panose="020B0600000101010101" pitchFamily="50" charset="-127"/>
              </a:rPr>
              <a:t>를 양보한다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. */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         while (</a:t>
            </a:r>
            <a:r>
              <a:rPr lang="en-US" altLang="ko-KR" sz="1200" dirty="0" err="1">
                <a:solidFill>
                  <a:srgbClr val="020306"/>
                </a:solidFill>
                <a:ea typeface="굴림" panose="020B0600000101010101" pitchFamily="50" charset="-127"/>
              </a:rPr>
              <a:t>timer_elapsed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(start) &lt; ticks)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solidFill>
                  <a:srgbClr val="020306"/>
                </a:solidFill>
                <a:ea typeface="굴림" panose="020B0600000101010101" pitchFamily="50" charset="-127"/>
              </a:rPr>
              <a:t>thread_yield</a:t>
            </a: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 ();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20306"/>
                </a:solidFill>
                <a:ea typeface="굴림" panose="020B0600000101010101" pitchFamily="50" charset="-127"/>
              </a:rPr>
              <a:t>}</a:t>
            </a: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ko-KR" altLang="en-US" sz="1200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54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3E466BB-FBC8-4192-8C82-F04E9D32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D1FCE-16DD-4A54-9357-749AE046B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0E2D7CA-F56D-4C93-9E57-51AF0B2A9BDB}"/>
              </a:ext>
            </a:extLst>
          </p:cNvPr>
          <p:cNvSpPr txBox="1"/>
          <p:nvPr/>
        </p:nvSpPr>
        <p:spPr>
          <a:xfrm>
            <a:off x="609600" y="1436090"/>
            <a:ext cx="10972799" cy="536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900" b="1" spc="-135" dirty="0">
                <a:latin typeface="Trebuchet MS"/>
                <a:cs typeface="Trebuchet MS"/>
              </a:rPr>
              <a:t>1.	</a:t>
            </a:r>
            <a:r>
              <a:rPr sz="1900" b="1" dirty="0">
                <a:latin typeface="Trebuchet MS"/>
                <a:cs typeface="Trebuchet MS"/>
              </a:rPr>
              <a:t>Team</a:t>
            </a:r>
            <a:r>
              <a:rPr sz="1900" b="1" spc="-120" dirty="0">
                <a:latin typeface="Trebuchet MS"/>
                <a:cs typeface="Trebuchet MS"/>
              </a:rPr>
              <a:t> </a:t>
            </a:r>
            <a:r>
              <a:rPr sz="1900" b="1" spc="-35" dirty="0">
                <a:latin typeface="Trebuchet MS"/>
                <a:cs typeface="Trebuchet MS"/>
              </a:rPr>
              <a:t>project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93065" algn="l"/>
              </a:tabLst>
            </a:pPr>
            <a:r>
              <a:rPr sz="1900" b="1" spc="-135" dirty="0">
                <a:latin typeface="Trebuchet MS"/>
                <a:cs typeface="Trebuchet MS"/>
              </a:rPr>
              <a:t>2.	</a:t>
            </a:r>
            <a:r>
              <a:rPr sz="1900" b="1" spc="-15" dirty="0">
                <a:latin typeface="Trebuchet MS"/>
                <a:cs typeface="Trebuchet MS"/>
              </a:rPr>
              <a:t>Deadline: </a:t>
            </a:r>
            <a:r>
              <a:rPr sz="1900" b="1" spc="-55" dirty="0">
                <a:latin typeface="Trebuchet MS"/>
                <a:cs typeface="Trebuchet MS"/>
              </a:rPr>
              <a:t>1</a:t>
            </a:r>
            <a:r>
              <a:rPr lang="en-US" altLang="ko-KR" sz="1900" b="1" spc="-55" dirty="0">
                <a:latin typeface="Trebuchet MS"/>
                <a:cs typeface="Trebuchet MS"/>
              </a:rPr>
              <a:t>1</a:t>
            </a:r>
            <a:r>
              <a:rPr sz="1900" b="1" spc="-55" dirty="0">
                <a:latin typeface="Malgun Gothic"/>
                <a:cs typeface="Malgun Gothic"/>
              </a:rPr>
              <a:t>월 </a:t>
            </a:r>
            <a:r>
              <a:rPr lang="en-US" altLang="ko-KR" sz="1900" b="1" spc="-20" dirty="0">
                <a:latin typeface="Trebuchet MS"/>
                <a:cs typeface="Malgun Gothic"/>
              </a:rPr>
              <a:t>28</a:t>
            </a:r>
            <a:r>
              <a:rPr sz="1900" b="1" spc="-20" dirty="0">
                <a:latin typeface="Malgun Gothic"/>
                <a:cs typeface="Malgun Gothic"/>
              </a:rPr>
              <a:t>일</a:t>
            </a:r>
            <a:r>
              <a:rPr sz="1900" b="1" spc="-20" dirty="0">
                <a:latin typeface="Trebuchet MS"/>
                <a:cs typeface="Trebuchet MS"/>
              </a:rPr>
              <a:t>(</a:t>
            </a:r>
            <a:r>
              <a:rPr lang="ko-KR" altLang="en-US" sz="1900" b="1" spc="-20" dirty="0">
                <a:latin typeface="Trebuchet MS"/>
                <a:cs typeface="Trebuchet MS"/>
              </a:rPr>
              <a:t>화</a:t>
            </a:r>
            <a:r>
              <a:rPr sz="1900" b="1" spc="-20" dirty="0">
                <a:latin typeface="Trebuchet MS"/>
                <a:cs typeface="Trebuchet MS"/>
              </a:rPr>
              <a:t>) </a:t>
            </a:r>
            <a:r>
              <a:rPr lang="en-US" sz="1900" b="1" spc="-45" dirty="0">
                <a:latin typeface="Trebuchet MS"/>
                <a:cs typeface="Trebuchet MS"/>
              </a:rPr>
              <a:t>23</a:t>
            </a:r>
            <a:r>
              <a:rPr sz="1900" b="1" spc="-45" dirty="0">
                <a:latin typeface="Malgun Gothic"/>
                <a:cs typeface="Malgun Gothic"/>
              </a:rPr>
              <a:t>시</a:t>
            </a:r>
            <a:r>
              <a:rPr lang="en-US" sz="1900" b="1" spc="-45" dirty="0">
                <a:latin typeface="Malgun Gothic"/>
                <a:cs typeface="Malgun Gothic"/>
              </a:rPr>
              <a:t>59</a:t>
            </a:r>
            <a:r>
              <a:rPr lang="ko-KR" altLang="en-US" sz="1900" b="1" spc="-45" dirty="0">
                <a:latin typeface="Malgun Gothic"/>
                <a:cs typeface="Malgun Gothic"/>
              </a:rPr>
              <a:t>분</a:t>
            </a:r>
            <a:endParaRPr sz="1900" dirty="0">
              <a:latin typeface="Malgun Gothic"/>
              <a:cs typeface="Malgun Gothic"/>
            </a:endParaRPr>
          </a:p>
          <a:p>
            <a:pPr marL="393065" indent="-380365">
              <a:lnSpc>
                <a:spcPct val="100000"/>
              </a:lnSpc>
              <a:spcBef>
                <a:spcPts val="455"/>
              </a:spcBef>
              <a:buAutoNum type="arabicPeriod" startAt="3"/>
              <a:tabLst>
                <a:tab pos="393700" algn="l"/>
              </a:tabLst>
            </a:pPr>
            <a:r>
              <a:rPr sz="1900" b="1" spc="15" dirty="0">
                <a:latin typeface="Trebuchet MS"/>
                <a:cs typeface="Trebuchet MS"/>
              </a:rPr>
              <a:t>E-mail</a:t>
            </a:r>
            <a:r>
              <a:rPr sz="1900" b="1" spc="-12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제출</a:t>
            </a:r>
            <a:endParaRPr sz="1900" dirty="0">
              <a:latin typeface="Malgun Gothic"/>
              <a:cs typeface="Malgun Gothic"/>
            </a:endParaRPr>
          </a:p>
          <a:p>
            <a:pPr marL="793115" lvl="1" indent="-380365">
              <a:lnSpc>
                <a:spcPct val="100000"/>
              </a:lnSpc>
              <a:spcBef>
                <a:spcPts val="414"/>
              </a:spcBef>
              <a:buFont typeface="Arial"/>
              <a:buChar char="§"/>
              <a:tabLst>
                <a:tab pos="793750" algn="l"/>
              </a:tabLst>
            </a:pPr>
            <a:r>
              <a:rPr sz="1700" b="1" spc="-25" dirty="0">
                <a:latin typeface="Trebuchet MS"/>
                <a:cs typeface="Trebuchet MS"/>
              </a:rPr>
              <a:t>pintos/src </a:t>
            </a:r>
            <a:r>
              <a:rPr sz="1700" b="1" dirty="0">
                <a:latin typeface="Malgun Gothic"/>
                <a:cs typeface="Malgun Gothic"/>
              </a:rPr>
              <a:t>에서 </a:t>
            </a:r>
            <a:r>
              <a:rPr sz="1700" b="1" spc="15" dirty="0">
                <a:latin typeface="Trebuchet MS"/>
                <a:cs typeface="Trebuchet MS"/>
              </a:rPr>
              <a:t>make </a:t>
            </a:r>
            <a:r>
              <a:rPr sz="1700" b="1" spc="-30" dirty="0">
                <a:latin typeface="Trebuchet MS"/>
                <a:cs typeface="Trebuchet MS"/>
              </a:rPr>
              <a:t>clean </a:t>
            </a:r>
            <a:r>
              <a:rPr sz="1700" b="1" dirty="0">
                <a:latin typeface="Malgun Gothic"/>
                <a:cs typeface="Malgun Gothic"/>
              </a:rPr>
              <a:t>수행한</a:t>
            </a:r>
            <a:r>
              <a:rPr sz="1700" b="1" spc="-430" dirty="0">
                <a:latin typeface="Malgun Gothic"/>
                <a:cs typeface="Malgun Gothic"/>
              </a:rPr>
              <a:t> </a:t>
            </a:r>
            <a:r>
              <a:rPr sz="1700" b="1" spc="-85" dirty="0">
                <a:latin typeface="Malgun Gothic"/>
                <a:cs typeface="Malgun Gothic"/>
              </a:rPr>
              <a:t>후</a:t>
            </a:r>
            <a:r>
              <a:rPr sz="1700" b="1" spc="-85" dirty="0">
                <a:latin typeface="Trebuchet MS"/>
                <a:cs typeface="Trebuchet MS"/>
              </a:rPr>
              <a:t>,</a:t>
            </a:r>
            <a:endParaRPr sz="1700" dirty="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405"/>
              </a:spcBef>
              <a:tabLst>
                <a:tab pos="793115" algn="l"/>
              </a:tabLst>
            </a:pPr>
            <a:r>
              <a:rPr sz="1700" spc="-170" dirty="0">
                <a:latin typeface="Arial"/>
                <a:cs typeface="Arial"/>
              </a:rPr>
              <a:t>§	</a:t>
            </a:r>
            <a:r>
              <a:rPr sz="1700" b="1" u="sng" dirty="0">
                <a:solidFill>
                  <a:srgbClr val="FF0000"/>
                </a:solidFill>
                <a:latin typeface="Malgun Gothic"/>
                <a:cs typeface="Malgun Gothic"/>
              </a:rPr>
              <a:t>조</a:t>
            </a:r>
            <a:r>
              <a:rPr sz="1700" b="1" u="sng" spc="-1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FF0000"/>
                </a:solidFill>
                <a:latin typeface="Malgun Gothic"/>
                <a:cs typeface="Malgun Gothic"/>
              </a:rPr>
              <a:t>번호로</a:t>
            </a:r>
            <a:r>
              <a:rPr sz="1700" b="1" u="sng" spc="-1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FF0000"/>
                </a:solidFill>
                <a:latin typeface="Malgun Gothic"/>
                <a:cs typeface="Malgun Gothic"/>
              </a:rPr>
              <a:t>디렉토리</a:t>
            </a:r>
            <a:r>
              <a:rPr sz="1700" b="1" dirty="0">
                <a:latin typeface="Malgun Gothic"/>
                <a:cs typeface="Malgun Gothic"/>
              </a:rPr>
              <a:t>를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만들고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그</a:t>
            </a:r>
            <a:r>
              <a:rPr sz="1700" b="1" spc="-12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안에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u="sng" spc="-5" dirty="0">
                <a:latin typeface="Trebuchet MS"/>
                <a:cs typeface="Trebuchet MS"/>
              </a:rPr>
              <a:t>pintos</a:t>
            </a:r>
            <a:r>
              <a:rPr sz="1700" b="1" u="sng" spc="-70" dirty="0">
                <a:latin typeface="Trebuchet MS"/>
                <a:cs typeface="Trebuchet MS"/>
              </a:rPr>
              <a:t> </a:t>
            </a:r>
            <a:r>
              <a:rPr sz="1700" b="1" u="sng" dirty="0">
                <a:latin typeface="Malgun Gothic"/>
                <a:cs typeface="Malgun Gothic"/>
              </a:rPr>
              <a:t>디렉토리</a:t>
            </a:r>
            <a:r>
              <a:rPr sz="1700" b="1" dirty="0">
                <a:latin typeface="Malgun Gothic"/>
                <a:cs typeface="Malgun Gothic"/>
              </a:rPr>
              <a:t>와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spc="15" dirty="0">
                <a:latin typeface="Trebuchet MS"/>
                <a:cs typeface="Trebuchet MS"/>
              </a:rPr>
              <a:t>document</a:t>
            </a:r>
            <a:r>
              <a:rPr sz="1700" b="1" spc="-7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복사</a:t>
            </a:r>
            <a:endParaRPr sz="1700" dirty="0">
              <a:latin typeface="Malgun Gothic"/>
              <a:cs typeface="Malgun Gothic"/>
            </a:endParaRPr>
          </a:p>
          <a:p>
            <a:pPr marL="412750">
              <a:lnSpc>
                <a:spcPts val="2039"/>
              </a:lnSpc>
              <a:spcBef>
                <a:spcPts val="405"/>
              </a:spcBef>
              <a:tabLst>
                <a:tab pos="793115" algn="l"/>
              </a:tabLst>
            </a:pPr>
            <a:r>
              <a:rPr sz="1700" spc="-170" dirty="0">
                <a:latin typeface="Arial"/>
                <a:cs typeface="Arial"/>
              </a:rPr>
              <a:t>§	</a:t>
            </a:r>
            <a:r>
              <a:rPr sz="1700" b="1" dirty="0">
                <a:latin typeface="Malgun Gothic"/>
                <a:cs typeface="Malgun Gothic"/>
              </a:rPr>
              <a:t>조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번호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디렉토리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 err="1">
                <a:latin typeface="Malgun Gothic"/>
                <a:cs typeface="Malgun Gothic"/>
              </a:rPr>
              <a:t>전체를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os_prj</a:t>
            </a:r>
            <a:r>
              <a:rPr lang="en-US"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_</a:t>
            </a:r>
            <a:r>
              <a:rPr lang="ko-KR" altLang="en-US" sz="1700" b="1" spc="-55" dirty="0" err="1">
                <a:solidFill>
                  <a:srgbClr val="FF0000"/>
                </a:solidFill>
                <a:latin typeface="Trebuchet MS"/>
                <a:cs typeface="Trebuchet MS"/>
              </a:rPr>
              <a:t>반번호</a:t>
            </a:r>
            <a:r>
              <a:rPr lang="en-US" altLang="ko-KR"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_</a:t>
            </a:r>
            <a:r>
              <a:rPr sz="1700" b="1" spc="-55" dirty="0">
                <a:solidFill>
                  <a:srgbClr val="FF0000"/>
                </a:solidFill>
                <a:latin typeface="Malgun Gothic"/>
                <a:cs typeface="Malgun Gothic"/>
              </a:rPr>
              <a:t>조번호</a:t>
            </a:r>
            <a:r>
              <a:rPr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.tar.gz</a:t>
            </a:r>
            <a:r>
              <a:rPr sz="17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으로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압축</a:t>
            </a:r>
            <a:endParaRPr sz="1700" dirty="0">
              <a:latin typeface="Malgun Gothic"/>
              <a:cs typeface="Malgun Gothic"/>
            </a:endParaRPr>
          </a:p>
          <a:p>
            <a:pPr marL="793115">
              <a:lnSpc>
                <a:spcPct val="100000"/>
              </a:lnSpc>
            </a:pPr>
            <a:r>
              <a:rPr sz="1700" b="1" spc="5" dirty="0">
                <a:latin typeface="Trebuchet MS"/>
                <a:cs typeface="Trebuchet MS"/>
              </a:rPr>
              <a:t>(</a:t>
            </a:r>
            <a:r>
              <a:rPr sz="1700" b="1" spc="5" dirty="0">
                <a:latin typeface="Malgun Gothic"/>
                <a:cs typeface="Malgun Gothic"/>
              </a:rPr>
              <a:t>조번호는 </a:t>
            </a:r>
            <a:r>
              <a:rPr sz="1700" b="1" dirty="0">
                <a:latin typeface="Malgun Gothic"/>
                <a:cs typeface="Malgun Gothic"/>
              </a:rPr>
              <a:t>두자리</a:t>
            </a:r>
            <a:r>
              <a:rPr sz="1700" b="1" spc="-370" dirty="0">
                <a:latin typeface="Malgun Gothic"/>
                <a:cs typeface="Malgun Gothic"/>
              </a:rPr>
              <a:t> </a:t>
            </a:r>
            <a:r>
              <a:rPr sz="1700" b="1" spc="5" dirty="0">
                <a:latin typeface="Malgun Gothic"/>
                <a:cs typeface="Malgun Gothic"/>
              </a:rPr>
              <a:t>숫자로</a:t>
            </a:r>
            <a:r>
              <a:rPr sz="1700" b="1" spc="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181100" lvl="2" indent="-381000">
              <a:lnSpc>
                <a:spcPct val="120000"/>
              </a:lnSpc>
            </a:pPr>
            <a:r>
              <a:rPr lang="en-US" altLang="ko-KR" sz="1600" dirty="0"/>
              <a:t>Ex. 2</a:t>
            </a:r>
            <a:r>
              <a:rPr lang="ko-KR" altLang="en-US" sz="1600" dirty="0"/>
              <a:t>반 </a:t>
            </a:r>
            <a:r>
              <a:rPr lang="en-US" altLang="ko-KR" sz="1600" dirty="0"/>
              <a:t>3</a:t>
            </a:r>
            <a:r>
              <a:rPr lang="ko-KR" altLang="en-US" sz="1600" dirty="0"/>
              <a:t>조의 경우</a:t>
            </a:r>
            <a:r>
              <a:rPr lang="en-US" altLang="ko-KR" sz="1600" dirty="0"/>
              <a:t> tar –</a:t>
            </a:r>
            <a:r>
              <a:rPr lang="en-US" altLang="ko-KR" sz="1600" dirty="0" err="1"/>
              <a:t>czvf</a:t>
            </a:r>
            <a:r>
              <a:rPr lang="en-US" altLang="ko-KR" sz="1600" dirty="0"/>
              <a:t> os_prj1_2_03.tar.gz ./02</a:t>
            </a:r>
          </a:p>
          <a:p>
            <a:pPr marL="412750">
              <a:lnSpc>
                <a:spcPct val="100000"/>
              </a:lnSpc>
              <a:spcBef>
                <a:spcPts val="415"/>
              </a:spcBef>
              <a:tabLst>
                <a:tab pos="793115" algn="l"/>
              </a:tabLst>
            </a:pPr>
            <a:r>
              <a:rPr sz="1700" spc="-170" dirty="0">
                <a:latin typeface="Arial"/>
                <a:cs typeface="Arial"/>
              </a:rPr>
              <a:t>§	</a:t>
            </a:r>
            <a:r>
              <a:rPr sz="1700" b="1" dirty="0">
                <a:latin typeface="Malgun Gothic"/>
                <a:cs typeface="Malgun Gothic"/>
              </a:rPr>
              <a:t>메일 제목</a:t>
            </a:r>
            <a:r>
              <a:rPr sz="1700" b="1" spc="-434" dirty="0">
                <a:latin typeface="Malgun Gothic"/>
                <a:cs typeface="Malgun Gothic"/>
              </a:rPr>
              <a:t> </a:t>
            </a:r>
            <a:r>
              <a:rPr sz="1700" b="1" spc="-165" dirty="0">
                <a:latin typeface="Trebuchet MS"/>
                <a:cs typeface="Trebuchet MS"/>
              </a:rPr>
              <a:t>: </a:t>
            </a:r>
            <a:r>
              <a:rPr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[OS</a:t>
            </a:r>
            <a:r>
              <a:rPr lang="en-US" altLang="ko-KR"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 HW3</a:t>
            </a:r>
            <a:r>
              <a:rPr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]</a:t>
            </a:r>
            <a:r>
              <a:rPr lang="ko-KR" altLang="en-US"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FF0000"/>
                </a:solidFill>
                <a:latin typeface="Trebuchet MS"/>
                <a:cs typeface="Trebuchet MS"/>
              </a:rPr>
              <a:t>00</a:t>
            </a:r>
            <a:r>
              <a:rPr sz="1700" b="1" spc="-45" dirty="0">
                <a:solidFill>
                  <a:srgbClr val="FF0000"/>
                </a:solidFill>
                <a:latin typeface="Malgun Gothic"/>
                <a:cs typeface="Malgun Gothic"/>
              </a:rPr>
              <a:t>조</a:t>
            </a:r>
            <a:endParaRPr sz="1700" dirty="0">
              <a:latin typeface="Malgun Gothic"/>
              <a:cs typeface="Malgun Gothic"/>
            </a:endParaRPr>
          </a:p>
          <a:p>
            <a:pPr marL="793115" lvl="1" indent="-38036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§"/>
              <a:tabLst>
                <a:tab pos="793750" algn="l"/>
              </a:tabLst>
            </a:pPr>
            <a:r>
              <a:rPr sz="1700" b="1" u="sng" spc="15" dirty="0">
                <a:solidFill>
                  <a:srgbClr val="0000FF"/>
                </a:solidFill>
                <a:latin typeface="Trebuchet MS"/>
                <a:cs typeface="Trebuchet MS"/>
                <a:hlinkClick r:id="rId2"/>
              </a:rPr>
              <a:t>oshw201</a:t>
            </a:r>
            <a:r>
              <a:rPr lang="en-US" altLang="ko-KR" sz="1700" b="1" u="sng" spc="15" dirty="0">
                <a:solidFill>
                  <a:srgbClr val="0000FF"/>
                </a:solidFill>
                <a:latin typeface="Trebuchet MS"/>
                <a:cs typeface="Trebuchet MS"/>
                <a:hlinkClick r:id="rId2"/>
              </a:rPr>
              <a:t>7</a:t>
            </a:r>
            <a:r>
              <a:rPr sz="1700" b="1" u="sng" spc="15" dirty="0">
                <a:solidFill>
                  <a:srgbClr val="0000FF"/>
                </a:solidFill>
                <a:latin typeface="Trebuchet MS"/>
                <a:cs typeface="Trebuchet MS"/>
                <a:hlinkClick r:id="rId2"/>
              </a:rPr>
              <a:t>@gmail.com </a:t>
            </a:r>
            <a:r>
              <a:rPr sz="1700" b="1" dirty="0">
                <a:latin typeface="Malgun Gothic"/>
                <a:cs typeface="Malgun Gothic"/>
              </a:rPr>
              <a:t>로</a:t>
            </a:r>
            <a:r>
              <a:rPr sz="1700" b="1" spc="-30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제출</a:t>
            </a:r>
            <a:endParaRPr sz="1700" dirty="0">
              <a:latin typeface="Malgun Gothic"/>
              <a:cs typeface="Malgun Gothic"/>
            </a:endParaRPr>
          </a:p>
          <a:p>
            <a:pPr marL="1191895" marR="5080" indent="-381000">
              <a:lnSpc>
                <a:spcPct val="100000"/>
              </a:lnSpc>
              <a:spcBef>
                <a:spcPts val="405"/>
              </a:spcBef>
              <a:tabLst>
                <a:tab pos="1191895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spc="-50" dirty="0">
                <a:latin typeface="Malgun Gothic"/>
                <a:cs typeface="Malgun Gothic"/>
              </a:rPr>
              <a:t>메일제목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245" dirty="0">
                <a:latin typeface="Trebuchet MS"/>
                <a:cs typeface="Trebuchet MS"/>
              </a:rPr>
              <a:t> </a:t>
            </a:r>
            <a:r>
              <a:rPr sz="1700" dirty="0">
                <a:latin typeface="Malgun Gothic"/>
                <a:cs typeface="Malgun Gothic"/>
              </a:rPr>
              <a:t>압축파일명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등이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양식에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어긋날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spc="-85" dirty="0">
                <a:latin typeface="Malgun Gothic"/>
                <a:cs typeface="Malgun Gothic"/>
              </a:rPr>
              <a:t>경우</a:t>
            </a:r>
            <a:r>
              <a:rPr sz="1700" spc="-85" dirty="0">
                <a:latin typeface="Trebuchet MS"/>
                <a:cs typeface="Trebuchet MS"/>
              </a:rPr>
              <a:t>,</a:t>
            </a:r>
            <a:r>
              <a:rPr sz="1700" spc="-220" dirty="0">
                <a:latin typeface="Trebuchet MS"/>
                <a:cs typeface="Trebuchet MS"/>
              </a:rPr>
              <a:t> </a:t>
            </a:r>
            <a:r>
              <a:rPr sz="1700" dirty="0">
                <a:latin typeface="Malgun Gothic"/>
                <a:cs typeface="Malgun Gothic"/>
              </a:rPr>
              <a:t>제대로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제출처리가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되지  않을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수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있으니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반드시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신경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써서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양식에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맞게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제출해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주시기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바랍니다</a:t>
            </a: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AutoNum type="arabicPeriod" startAt="4"/>
              <a:tabLst>
                <a:tab pos="393700" algn="l"/>
              </a:tabLst>
            </a:pPr>
            <a:r>
              <a:rPr sz="1900" b="1" spc="50" dirty="0">
                <a:latin typeface="Trebuchet MS"/>
                <a:cs typeface="Trebuchet MS"/>
              </a:rPr>
              <a:t>Document</a:t>
            </a:r>
            <a:endParaRPr sz="1900" dirty="0">
              <a:latin typeface="Trebuchet MS"/>
              <a:cs typeface="Trebuchet MS"/>
            </a:endParaRPr>
          </a:p>
          <a:p>
            <a:pPr marL="793115" lvl="1" indent="-380365">
              <a:lnSpc>
                <a:spcPct val="100000"/>
              </a:lnSpc>
              <a:spcBef>
                <a:spcPts val="425"/>
              </a:spcBef>
              <a:buFont typeface="Arial"/>
              <a:buChar char="§"/>
              <a:tabLst>
                <a:tab pos="793750" algn="l"/>
              </a:tabLst>
            </a:pPr>
            <a:r>
              <a:rPr sz="1700" b="1" spc="35" dirty="0">
                <a:latin typeface="Trebuchet MS"/>
                <a:cs typeface="Trebuchet MS"/>
              </a:rPr>
              <a:t>AS</a:t>
            </a:r>
            <a:r>
              <a:rPr lang="en-US" sz="1700" b="1" spc="35" dirty="0">
                <a:latin typeface="Trebuchet MS"/>
                <a:cs typeface="Trebuchet MS"/>
              </a:rPr>
              <a:t>709</a:t>
            </a:r>
            <a:r>
              <a:rPr sz="1700" b="1" spc="35" dirty="0">
                <a:latin typeface="Malgun Gothic"/>
                <a:cs typeface="Malgun Gothic"/>
              </a:rPr>
              <a:t>에 </a:t>
            </a:r>
            <a:r>
              <a:rPr sz="1700" b="1" spc="-10" dirty="0">
                <a:solidFill>
                  <a:srgbClr val="FF0000"/>
                </a:solidFill>
                <a:latin typeface="Trebuchet MS"/>
                <a:cs typeface="Trebuchet MS"/>
              </a:rPr>
              <a:t>hardcopy</a:t>
            </a:r>
            <a:r>
              <a:rPr sz="1700" b="1" spc="-3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b="1" dirty="0" err="1">
                <a:latin typeface="Malgun Gothic"/>
                <a:cs typeface="Malgun Gothic"/>
              </a:rPr>
              <a:t>제출</a:t>
            </a:r>
            <a:endParaRPr sz="1700" dirty="0">
              <a:latin typeface="Malgun Gothic"/>
              <a:cs typeface="Malgun Gothic"/>
            </a:endParaRPr>
          </a:p>
          <a:p>
            <a:pPr marL="1191895" lvl="2" indent="-3803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192530" algn="l"/>
              </a:tabLst>
            </a:pPr>
            <a:r>
              <a:rPr lang="en-US" sz="1700" spc="-100" dirty="0">
                <a:latin typeface="Trebuchet MS"/>
                <a:cs typeface="Trebuchet MS"/>
              </a:rPr>
              <a:t>Hardcopy</a:t>
            </a:r>
            <a:r>
              <a:rPr lang="ko-KR" altLang="en-US" sz="1700" spc="-100" dirty="0">
                <a:latin typeface="Trebuchet MS"/>
                <a:cs typeface="Trebuchet MS"/>
              </a:rPr>
              <a:t> 제출 </a:t>
            </a:r>
            <a:r>
              <a:rPr sz="1700" spc="-100" dirty="0">
                <a:latin typeface="Trebuchet MS"/>
                <a:cs typeface="Trebuchet MS"/>
              </a:rPr>
              <a:t>deadli</a:t>
            </a:r>
            <a:r>
              <a:rPr lang="en-US" sz="1700" spc="-100" dirty="0">
                <a:latin typeface="Trebuchet MS"/>
                <a:cs typeface="Trebuchet MS"/>
              </a:rPr>
              <a:t>ne</a:t>
            </a:r>
            <a:r>
              <a:rPr lang="ko-KR" altLang="en-US" sz="1700" spc="-100" dirty="0">
                <a:latin typeface="Trebuchet MS"/>
                <a:cs typeface="Trebuchet MS"/>
              </a:rPr>
              <a:t>은 </a:t>
            </a:r>
            <a:r>
              <a:rPr lang="en-US" altLang="ko-KR" sz="1700" spc="-100" dirty="0">
                <a:latin typeface="Trebuchet MS"/>
                <a:cs typeface="Trebuchet MS"/>
              </a:rPr>
              <a:t>E-mail </a:t>
            </a:r>
            <a:r>
              <a:rPr lang="ko-KR" altLang="en-US" sz="1700" spc="-100" dirty="0">
                <a:latin typeface="Trebuchet MS"/>
                <a:cs typeface="Trebuchet MS"/>
              </a:rPr>
              <a:t>제출 </a:t>
            </a:r>
            <a:r>
              <a:rPr lang="en-US" altLang="ko-KR" sz="1700" spc="-100" dirty="0">
                <a:latin typeface="Trebuchet MS"/>
                <a:cs typeface="Trebuchet MS"/>
              </a:rPr>
              <a:t>deadline</a:t>
            </a:r>
            <a:r>
              <a:rPr lang="ko-KR" altLang="en-US" sz="1700" spc="-100" dirty="0">
                <a:latin typeface="Trebuchet MS"/>
                <a:cs typeface="Trebuchet MS"/>
              </a:rPr>
              <a:t>과 동일합니다</a:t>
            </a:r>
            <a:r>
              <a:rPr lang="en-US" altLang="ko-KR" sz="1700" spc="-100" dirty="0"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6685280" marR="161925" indent="-481330" algn="r">
              <a:lnSpc>
                <a:spcPct val="100000"/>
              </a:lnSpc>
            </a:pPr>
            <a:r>
              <a:rPr sz="1400" spc="-45" dirty="0">
                <a:latin typeface="Trebuchet MS"/>
                <a:cs typeface="Trebuchet MS"/>
              </a:rPr>
              <a:t>Distributed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Cloud 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Computing</a:t>
            </a:r>
            <a:r>
              <a:rPr sz="1400" spc="-16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Lab.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0435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2000" b="0" dirty="0"/>
              <a:t>Busy Waiting </a:t>
            </a:r>
            <a:r>
              <a:rPr lang="ko-KR" altLang="en-US" sz="2000" b="0" dirty="0"/>
              <a:t>해결 예시 </a:t>
            </a:r>
            <a:r>
              <a:rPr lang="en-US" altLang="ko-KR" sz="2000" b="0" dirty="0"/>
              <a:t>- Alarm Clock </a:t>
            </a:r>
            <a:r>
              <a:rPr lang="ko-KR" altLang="en-US" sz="2000" b="0" dirty="0"/>
              <a:t>구현</a:t>
            </a:r>
            <a:endParaRPr lang="en-US" altLang="ko-KR" sz="2000" b="0" dirty="0"/>
          </a:p>
          <a:p>
            <a:pPr lvl="1"/>
            <a:r>
              <a:rPr lang="en-US" altLang="ko-KR" sz="1600" b="0" dirty="0"/>
              <a:t>while</a:t>
            </a:r>
            <a:r>
              <a:rPr lang="ko-KR" altLang="en-US" sz="1600" b="0" dirty="0"/>
              <a:t>문을 반복적으로 수행하며 시간을 체크하는 방법 대신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시간 체크 후 설정된 시간이 되지 않았으면 </a:t>
            </a:r>
            <a:r>
              <a:rPr lang="en-US" altLang="ko-KR" sz="1600" b="0" dirty="0"/>
              <a:t>Thread</a:t>
            </a:r>
            <a:r>
              <a:rPr lang="ko-KR" altLang="en-US" sz="1600" b="0" dirty="0"/>
              <a:t>를 </a:t>
            </a:r>
            <a:r>
              <a:rPr lang="en-US" altLang="ko-KR" sz="1600" b="0" dirty="0"/>
              <a:t>BLOCK </a:t>
            </a:r>
            <a:r>
              <a:rPr lang="ko-KR" altLang="en-US" sz="1600" b="0" dirty="0"/>
              <a:t>상태로 만들고 추후 시간이 되었을 때</a:t>
            </a:r>
            <a:r>
              <a:rPr lang="en-US" altLang="ko-KR" sz="1600" b="0" dirty="0"/>
              <a:t>(wakeup </a:t>
            </a:r>
            <a:r>
              <a:rPr lang="ko-KR" altLang="en-US" sz="1600" b="0" dirty="0"/>
              <a:t>시간</a:t>
            </a:r>
            <a:r>
              <a:rPr lang="en-US" altLang="ko-KR" sz="1600" b="0" dirty="0"/>
              <a:t>) READY </a:t>
            </a:r>
            <a:r>
              <a:rPr lang="ko-KR" altLang="en-US" sz="1600" b="0" dirty="0"/>
              <a:t>상태로 만들어 </a:t>
            </a:r>
            <a:r>
              <a:rPr lang="en-US" altLang="ko-KR" sz="1600" b="0" dirty="0"/>
              <a:t>Ready Queue(</a:t>
            </a:r>
            <a:r>
              <a:rPr lang="en-US" altLang="ko-KR" sz="1600" b="0" dirty="0" err="1"/>
              <a:t>ready_list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에 삽입해주는 방법을 사용한다</a:t>
            </a:r>
            <a:r>
              <a:rPr lang="en-US" altLang="ko-KR" sz="1600" b="0" dirty="0"/>
              <a:t>.</a:t>
            </a:r>
          </a:p>
          <a:p>
            <a:pPr lvl="1"/>
            <a:r>
              <a:rPr lang="en-US" altLang="ko-KR" sz="1600" b="0" dirty="0"/>
              <a:t>BLOCK </a:t>
            </a:r>
            <a:r>
              <a:rPr lang="ko-KR" altLang="en-US" sz="1600" b="0" dirty="0"/>
              <a:t>상태로 들어간 </a:t>
            </a:r>
            <a:r>
              <a:rPr lang="en-US" altLang="ko-KR" sz="1600" b="0" dirty="0"/>
              <a:t>Thread</a:t>
            </a:r>
            <a:r>
              <a:rPr lang="ko-KR" altLang="en-US" sz="1600" b="0" dirty="0"/>
              <a:t>를 저장해주기 위한 새로운 </a:t>
            </a:r>
            <a:r>
              <a:rPr lang="en-US" altLang="ko-KR" sz="1600" b="0" dirty="0"/>
              <a:t>QUEUE</a:t>
            </a:r>
            <a:r>
              <a:rPr lang="ko-KR" altLang="en-US" sz="1600" b="0" dirty="0"/>
              <a:t>를 생성하고</a:t>
            </a:r>
            <a:r>
              <a:rPr lang="en-US" altLang="ko-KR" sz="1600" b="0" dirty="0"/>
              <a:t>, Thread </a:t>
            </a:r>
            <a:r>
              <a:rPr lang="ko-KR" altLang="en-US" sz="1600" b="0" dirty="0"/>
              <a:t>저장 시 </a:t>
            </a:r>
            <a:r>
              <a:rPr lang="en-US" altLang="ko-KR" sz="1600" b="0" dirty="0"/>
              <a:t>wake up</a:t>
            </a:r>
            <a:r>
              <a:rPr lang="ko-KR" altLang="en-US" sz="1600" b="0" dirty="0"/>
              <a:t>할 시간을 저장해 준다</a:t>
            </a:r>
            <a:r>
              <a:rPr lang="en-US" altLang="ko-KR" sz="1600" b="0" dirty="0"/>
              <a:t>.</a:t>
            </a:r>
          </a:p>
          <a:p>
            <a:pPr lvl="1"/>
            <a:r>
              <a:rPr lang="en-US" altLang="ko-KR" sz="1600" b="0" dirty="0"/>
              <a:t>Wake up</a:t>
            </a:r>
            <a:r>
              <a:rPr lang="ko-KR" altLang="en-US" sz="1600" b="0" dirty="0"/>
              <a:t>할 시간이 될 </a:t>
            </a:r>
            <a:r>
              <a:rPr lang="en-US" altLang="ko-KR" sz="1600" b="0" dirty="0"/>
              <a:t>Thread</a:t>
            </a:r>
            <a:r>
              <a:rPr lang="ko-KR" altLang="en-US" sz="1600" b="0" dirty="0"/>
              <a:t>가 있는지 주기적으로 확인하고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있을 경우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해당 </a:t>
            </a:r>
            <a:r>
              <a:rPr lang="en-US" altLang="ko-KR" sz="1600" b="0" dirty="0"/>
              <a:t>Thread</a:t>
            </a:r>
            <a:r>
              <a:rPr lang="ko-KR" altLang="en-US" sz="1600" b="0" dirty="0"/>
              <a:t>를 다시 </a:t>
            </a:r>
            <a:r>
              <a:rPr lang="en-US" altLang="ko-KR" sz="1600" b="0" dirty="0"/>
              <a:t>Ready Queue</a:t>
            </a:r>
            <a:r>
              <a:rPr lang="ko-KR" altLang="en-US" sz="1600" b="0" dirty="0"/>
              <a:t>로 삽입한다</a:t>
            </a:r>
            <a:r>
              <a:rPr lang="en-US" altLang="ko-KR" sz="1600" b="0" dirty="0"/>
              <a:t>.</a:t>
            </a:r>
            <a:endParaRPr lang="ko-KR" altLang="en-US" sz="1600" b="0" dirty="0"/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Alarm Clock (2)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75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/>
            <a:r>
              <a:rPr lang="en-US" altLang="ko-KR" b="0" dirty="0"/>
              <a:t>Priority Scheduling  </a:t>
            </a:r>
          </a:p>
          <a:p>
            <a:pPr marL="762000" lvl="1" indent="-304800"/>
            <a:r>
              <a:rPr lang="ko-KR" altLang="en-US" b="0" dirty="0"/>
              <a:t>각 프로세스마다 우선순위를 부여하여 우선순위가 높은 </a:t>
            </a:r>
            <a:r>
              <a:rPr lang="en-US" altLang="ko-KR" b="0" dirty="0"/>
              <a:t>process(or thread)</a:t>
            </a:r>
            <a:r>
              <a:rPr lang="ko-KR" altLang="en-US" b="0" dirty="0"/>
              <a:t>부터 수행하는 </a:t>
            </a:r>
            <a:r>
              <a:rPr lang="en-US" altLang="ko-KR" b="0" dirty="0"/>
              <a:t>Scheduling </a:t>
            </a:r>
            <a:r>
              <a:rPr lang="ko-KR" altLang="en-US" b="0" dirty="0"/>
              <a:t>기법</a:t>
            </a:r>
          </a:p>
          <a:p>
            <a:pPr marL="762000" lvl="1" indent="-304800"/>
            <a:endParaRPr lang="ko-KR" altLang="en-US" b="0" dirty="0"/>
          </a:p>
          <a:p>
            <a:pPr marL="381000" indent="-381000"/>
            <a:r>
              <a:rPr lang="en-US" altLang="ko-KR" b="0" dirty="0"/>
              <a:t>Priority Scheduling in Pintos</a:t>
            </a:r>
          </a:p>
          <a:p>
            <a:pPr marL="762000" lvl="1" indent="-304800"/>
            <a:r>
              <a:rPr lang="ko-KR" altLang="en-US" b="0" dirty="0"/>
              <a:t>현재 새로운 </a:t>
            </a:r>
            <a:r>
              <a:rPr lang="en-US" altLang="ko-KR" b="0" dirty="0"/>
              <a:t>thread</a:t>
            </a:r>
            <a:r>
              <a:rPr lang="ko-KR" altLang="en-US" b="0" dirty="0"/>
              <a:t>가 입력되면 </a:t>
            </a:r>
            <a:r>
              <a:rPr lang="en-US" altLang="ko-KR" b="0" dirty="0" err="1"/>
              <a:t>ready_list</a:t>
            </a:r>
            <a:r>
              <a:rPr lang="ko-KR" altLang="en-US" b="0" dirty="0"/>
              <a:t>의 맨 끝에 추가하는 구조로 구현되어 있음 </a:t>
            </a:r>
          </a:p>
          <a:p>
            <a:pPr marL="762000" lvl="1" indent="-304800"/>
            <a:r>
              <a:rPr lang="ko-KR" altLang="en-US" b="0" dirty="0"/>
              <a:t>각 </a:t>
            </a:r>
            <a:r>
              <a:rPr lang="en-US" altLang="ko-KR" b="0" dirty="0"/>
              <a:t>thread</a:t>
            </a:r>
            <a:r>
              <a:rPr lang="ko-KR" altLang="en-US" b="0" dirty="0"/>
              <a:t>에 우선순위를 부여하여 </a:t>
            </a:r>
            <a:r>
              <a:rPr lang="en-US" altLang="ko-KR" b="0" dirty="0"/>
              <a:t>scheduling</a:t>
            </a:r>
            <a:r>
              <a:rPr lang="ko-KR" altLang="en-US" b="0" dirty="0"/>
              <a:t>이 우선순위에 의해 수행하도록 수정</a:t>
            </a:r>
          </a:p>
          <a:p>
            <a:pPr marL="762000" lvl="1" indent="-304800"/>
            <a:endParaRPr lang="ko-KR" altLang="en-US" b="0" dirty="0"/>
          </a:p>
          <a:p>
            <a:pPr marL="381000" indent="-381000"/>
            <a:r>
              <a:rPr lang="ko-KR" altLang="en-US" b="0" dirty="0"/>
              <a:t>주요 수정해야 할 파일</a:t>
            </a:r>
          </a:p>
          <a:p>
            <a:pPr marL="762000" lvl="1" indent="-304800"/>
            <a:r>
              <a:rPr lang="en-US" altLang="ko-KR" b="0" dirty="0"/>
              <a:t>threads/thread.* 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98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5651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700" b="0" dirty="0"/>
              <a:t>General-purpose </a:t>
            </a:r>
            <a:r>
              <a:rPr lang="ko-KR" altLang="en-US" sz="1700" b="0" dirty="0"/>
              <a:t>스케줄러</a:t>
            </a:r>
            <a:r>
              <a:rPr lang="en-US" altLang="ko-KR" sz="1700" b="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sz="1700" b="0" dirty="0"/>
              <a:t>Different Scheduling Needs.</a:t>
            </a:r>
          </a:p>
          <a:p>
            <a:pPr lvl="2">
              <a:lnSpc>
                <a:spcPct val="120000"/>
              </a:lnSpc>
            </a:pPr>
            <a:r>
              <a:rPr lang="en-US" altLang="ko-KR" sz="1700" dirty="0"/>
              <a:t>Example:  Test Editor (Fast Response Time, Less CPU Time), Video Encoder(A lot of CPU time)</a:t>
            </a:r>
          </a:p>
          <a:p>
            <a:pPr lvl="1">
              <a:lnSpc>
                <a:spcPct val="120000"/>
              </a:lnSpc>
            </a:pPr>
            <a:r>
              <a:rPr lang="en-US" altLang="ko-KR" sz="1700" b="0" dirty="0"/>
              <a:t>Thread</a:t>
            </a:r>
            <a:r>
              <a:rPr lang="ko-KR" altLang="en-US" sz="1700" b="0" dirty="0"/>
              <a:t>의 </a:t>
            </a:r>
            <a:r>
              <a:rPr lang="en-US" altLang="ko-KR" sz="1700" b="0" dirty="0"/>
              <a:t>Scheduling Needs</a:t>
            </a:r>
            <a:r>
              <a:rPr lang="ko-KR" altLang="en-US" sz="1700" b="0" dirty="0"/>
              <a:t>를 균형적으로 충족시키는 것이 목적</a:t>
            </a:r>
            <a:r>
              <a:rPr lang="en-US" altLang="ko-KR" sz="1700" b="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700" b="0" dirty="0"/>
              <a:t>본 프로젝트에서 구현하는 </a:t>
            </a:r>
            <a:r>
              <a:rPr lang="en-US" altLang="ko-KR" sz="1700" b="0" dirty="0"/>
              <a:t>BSD </a:t>
            </a:r>
            <a:r>
              <a:rPr lang="ko-KR" altLang="en-US" sz="1700" b="0" dirty="0"/>
              <a:t>스케줄러에서의 우선순위 정책 또한 </a:t>
            </a:r>
            <a:r>
              <a:rPr lang="en-US" altLang="ko-KR" sz="1700" b="0" dirty="0"/>
              <a:t>Thread</a:t>
            </a:r>
            <a:r>
              <a:rPr lang="ko-KR" altLang="en-US" sz="1700" b="0" dirty="0"/>
              <a:t>의 </a:t>
            </a:r>
            <a:r>
              <a:rPr lang="en-US" altLang="ko-KR" sz="1700" b="0" dirty="0"/>
              <a:t>Scheduling Needs </a:t>
            </a:r>
            <a:r>
              <a:rPr lang="ko-KR" altLang="en-US" sz="1700" b="0" dirty="0"/>
              <a:t>간 균형 조정을 목적으로 함</a:t>
            </a:r>
            <a:r>
              <a:rPr lang="en-US" altLang="ko-KR" sz="1700" b="0" dirty="0"/>
              <a:t> (Pintos Document - P89)</a:t>
            </a:r>
          </a:p>
          <a:p>
            <a:pPr lvl="1">
              <a:lnSpc>
                <a:spcPct val="120000"/>
              </a:lnSpc>
            </a:pPr>
            <a:r>
              <a:rPr lang="en-US" altLang="ko-KR" sz="1700" b="0" dirty="0"/>
              <a:t>General-purpose </a:t>
            </a:r>
            <a:r>
              <a:rPr lang="ko-KR" altLang="en-US" sz="1700" b="0" dirty="0"/>
              <a:t>스케줄러에서는 일반적으로 </a:t>
            </a:r>
            <a:r>
              <a:rPr lang="en-US" altLang="ko-KR" sz="1700" b="0" dirty="0"/>
              <a:t>Multi-level Ready Queue</a:t>
            </a:r>
            <a:r>
              <a:rPr lang="ko-KR" altLang="en-US" sz="1700" b="0" dirty="0"/>
              <a:t>를 사용</a:t>
            </a:r>
            <a:endParaRPr lang="en-US" altLang="ko-KR" sz="1700" b="0" dirty="0"/>
          </a:p>
          <a:p>
            <a:pPr lvl="2">
              <a:lnSpc>
                <a:spcPct val="120000"/>
              </a:lnSpc>
            </a:pPr>
            <a:r>
              <a:rPr lang="en-US" altLang="ko-KR" sz="1700" dirty="0"/>
              <a:t>Multi-level Ready Queue : </a:t>
            </a:r>
            <a:r>
              <a:rPr lang="ko-KR" altLang="en-US" sz="1700" dirty="0"/>
              <a:t>우선순위 별로 </a:t>
            </a:r>
            <a:r>
              <a:rPr lang="en-US" altLang="ko-KR" sz="1700" dirty="0"/>
              <a:t>Ready Queue</a:t>
            </a:r>
            <a:r>
              <a:rPr lang="ko-KR" altLang="en-US" sz="1700" dirty="0"/>
              <a:t>가 존재하며</a:t>
            </a:r>
            <a:r>
              <a:rPr lang="en-US" altLang="ko-KR" sz="1700" dirty="0"/>
              <a:t>, </a:t>
            </a:r>
            <a:r>
              <a:rPr lang="ko-KR" altLang="en-US" sz="1700" dirty="0"/>
              <a:t>스케줄링 시 가장 높은 우선순위의 </a:t>
            </a:r>
            <a:r>
              <a:rPr lang="en-US" altLang="ko-KR" sz="1700" dirty="0"/>
              <a:t>Queue</a:t>
            </a:r>
            <a:r>
              <a:rPr lang="ko-KR" altLang="en-US" sz="1700" dirty="0"/>
              <a:t>로부터 </a:t>
            </a:r>
            <a:r>
              <a:rPr lang="en-US" altLang="ko-KR" sz="1700" dirty="0"/>
              <a:t>Thread</a:t>
            </a:r>
            <a:r>
              <a:rPr lang="ko-KR" altLang="en-US" sz="1700" dirty="0"/>
              <a:t>가 선택됨</a:t>
            </a:r>
            <a:r>
              <a:rPr lang="en-US" altLang="ko-KR" sz="1700" dirty="0"/>
              <a:t>. </a:t>
            </a:r>
            <a:r>
              <a:rPr lang="ko-KR" altLang="en-US" sz="1700" dirty="0"/>
              <a:t>각 우선순위 별 </a:t>
            </a:r>
            <a:r>
              <a:rPr lang="en-US" altLang="ko-KR" sz="1700" dirty="0"/>
              <a:t>Ready Queue</a:t>
            </a:r>
            <a:r>
              <a:rPr lang="ko-KR" altLang="en-US" sz="1700" dirty="0"/>
              <a:t>에서의 </a:t>
            </a:r>
            <a:r>
              <a:rPr lang="en-US" altLang="ko-KR" sz="1700" dirty="0"/>
              <a:t>Thread</a:t>
            </a:r>
            <a:r>
              <a:rPr lang="ko-KR" altLang="en-US" sz="1700" dirty="0"/>
              <a:t>들은</a:t>
            </a:r>
            <a:r>
              <a:rPr lang="en-US" altLang="ko-KR" sz="1700" dirty="0"/>
              <a:t>RR(Round Robin) </a:t>
            </a:r>
            <a:r>
              <a:rPr lang="ko-KR" altLang="en-US" sz="1700" dirty="0"/>
              <a:t>정책으로 스케줄링 됨</a:t>
            </a:r>
            <a:r>
              <a:rPr lang="en-US" altLang="ko-KR" sz="17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700" b="0" dirty="0"/>
              <a:t>본 프로젝트에서는 </a:t>
            </a:r>
            <a:r>
              <a:rPr lang="en-US" altLang="ko-KR" sz="1700" b="0" dirty="0"/>
              <a:t>Multi-level Ready Queue(64</a:t>
            </a:r>
            <a:r>
              <a:rPr lang="ko-KR" altLang="en-US" sz="1700" b="0" dirty="0"/>
              <a:t>개 </a:t>
            </a:r>
            <a:r>
              <a:rPr lang="en-US" altLang="ko-KR" sz="1700" b="0" dirty="0"/>
              <a:t>Queue)</a:t>
            </a:r>
            <a:r>
              <a:rPr lang="ko-KR" altLang="en-US" sz="1700" b="0" dirty="0"/>
              <a:t>와 </a:t>
            </a:r>
            <a:r>
              <a:rPr lang="en-US" altLang="ko-KR" sz="1700" b="0" dirty="0"/>
              <a:t>Single Ready Queue(1</a:t>
            </a:r>
            <a:r>
              <a:rPr lang="ko-KR" altLang="en-US" sz="1700" b="0" dirty="0"/>
              <a:t>개의 </a:t>
            </a:r>
            <a:r>
              <a:rPr lang="en-US" altLang="ko-KR" sz="1700" b="0" dirty="0"/>
              <a:t>Queue)</a:t>
            </a:r>
            <a:r>
              <a:rPr lang="ko-KR" altLang="en-US" sz="1700" b="0" dirty="0"/>
              <a:t>중 어떤 것을 사용하여도 무관</a:t>
            </a:r>
            <a:r>
              <a:rPr lang="en-US" altLang="ko-KR" sz="1700" b="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BSD Scheduler (1)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0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kern="0" dirty="0">
                <a:solidFill>
                  <a:srgbClr val="020306"/>
                </a:solidFill>
              </a:rPr>
              <a:t>BSD Scheduler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BSD Scheduler (2)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1" name="그룹 44"/>
          <p:cNvGrpSpPr>
            <a:grpSpLocks/>
          </p:cNvGrpSpPr>
          <p:nvPr/>
        </p:nvGrpSpPr>
        <p:grpSpPr bwMode="auto">
          <a:xfrm>
            <a:off x="1738313" y="1714501"/>
            <a:ext cx="8215312" cy="4073525"/>
            <a:chOff x="-285784" y="1571612"/>
            <a:chExt cx="8215370" cy="4073554"/>
          </a:xfrm>
        </p:grpSpPr>
        <p:grpSp>
          <p:nvGrpSpPr>
            <p:cNvPr id="72" name="그룹 43"/>
            <p:cNvGrpSpPr>
              <a:grpSpLocks/>
            </p:cNvGrpSpPr>
            <p:nvPr/>
          </p:nvGrpSpPr>
          <p:grpSpPr bwMode="auto">
            <a:xfrm>
              <a:off x="1643042" y="1571612"/>
              <a:ext cx="6286544" cy="4073554"/>
              <a:chOff x="1643042" y="1571612"/>
              <a:chExt cx="6286544" cy="4073554"/>
            </a:xfrm>
          </p:grpSpPr>
          <p:grpSp>
            <p:nvGrpSpPr>
              <p:cNvPr id="74" name="그룹 8"/>
              <p:cNvGrpSpPr>
                <a:grpSpLocks/>
              </p:cNvGrpSpPr>
              <p:nvPr/>
            </p:nvGrpSpPr>
            <p:grpSpPr bwMode="auto">
              <a:xfrm>
                <a:off x="2928926" y="2000240"/>
                <a:ext cx="2490806" cy="357190"/>
                <a:chOff x="857224" y="1500174"/>
                <a:chExt cx="2490806" cy="357190"/>
              </a:xfrm>
            </p:grpSpPr>
            <p:sp>
              <p:nvSpPr>
                <p:cNvPr id="97" name="직사각형 3"/>
                <p:cNvSpPr>
                  <a:spLocks noChangeArrowheads="1"/>
                </p:cNvSpPr>
                <p:nvPr/>
              </p:nvSpPr>
              <p:spPr bwMode="auto">
                <a:xfrm>
                  <a:off x="857224" y="1500174"/>
                  <a:ext cx="2071702" cy="357190"/>
                </a:xfrm>
                <a:prstGeom prst="rect">
                  <a:avLst/>
                </a:prstGeom>
                <a:solidFill>
                  <a:srgbClr val="FFFF99"/>
                </a:solidFill>
                <a:ln w="9525" algn="ctr">
                  <a:solidFill>
                    <a:srgbClr val="3F3E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 bwMode="auto">
                <a:xfrm>
                  <a:off x="2928926" y="1500174"/>
                  <a:ext cx="419103" cy="35719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r>
                    <a:rPr lang="en-US" altLang="ko-KR" sz="1600" kern="0" dirty="0">
                      <a:solidFill>
                        <a:srgbClr val="020306"/>
                      </a:solidFill>
                      <a:latin typeface="Tahoma"/>
                    </a:rPr>
                    <a:t>63 (High)</a:t>
                  </a:r>
                  <a:endParaRPr lang="ko-KR" altLang="en-US" sz="1600" kern="0" dirty="0">
                    <a:solidFill>
                      <a:srgbClr val="020306"/>
                    </a:solidFill>
                    <a:latin typeface="Tahoma"/>
                  </a:endParaRPr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 bwMode="auto">
              <a:xfrm>
                <a:off x="4929190" y="1571612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r>
                  <a:rPr lang="en-US" altLang="ko-KR" sz="1600" kern="0" dirty="0">
                    <a:solidFill>
                      <a:srgbClr val="020306"/>
                    </a:solidFill>
                    <a:latin typeface="Tahoma"/>
                  </a:rPr>
                  <a:t>Priority</a:t>
                </a:r>
                <a:endParaRPr lang="ko-KR" altLang="en-US" sz="1600" kern="0" dirty="0">
                  <a:solidFill>
                    <a:srgbClr val="020306"/>
                  </a:solidFill>
                  <a:latin typeface="Tahoma"/>
                </a:endParaRPr>
              </a:p>
            </p:txBody>
          </p:sp>
          <p:grpSp>
            <p:nvGrpSpPr>
              <p:cNvPr id="76" name="그룹 9"/>
              <p:cNvGrpSpPr>
                <a:grpSpLocks/>
              </p:cNvGrpSpPr>
              <p:nvPr/>
            </p:nvGrpSpPr>
            <p:grpSpPr bwMode="auto">
              <a:xfrm>
                <a:off x="2928926" y="2571744"/>
                <a:ext cx="2490806" cy="357190"/>
                <a:chOff x="857224" y="1500174"/>
                <a:chExt cx="2490806" cy="357190"/>
              </a:xfrm>
            </p:grpSpPr>
            <p:sp>
              <p:nvSpPr>
                <p:cNvPr id="95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857224" y="1500174"/>
                  <a:ext cx="2071702" cy="357190"/>
                </a:xfrm>
                <a:prstGeom prst="rect">
                  <a:avLst/>
                </a:prstGeom>
                <a:solidFill>
                  <a:srgbClr val="FFFF99"/>
                </a:solidFill>
                <a:ln w="9525" algn="ctr">
                  <a:solidFill>
                    <a:srgbClr val="3F3E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 bwMode="auto">
                <a:xfrm>
                  <a:off x="2928926" y="1500174"/>
                  <a:ext cx="419103" cy="35719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r>
                    <a:rPr lang="en-US" altLang="ko-KR" sz="1600" kern="0" dirty="0">
                      <a:solidFill>
                        <a:srgbClr val="020306"/>
                      </a:solidFill>
                      <a:latin typeface="Tahoma"/>
                    </a:rPr>
                    <a:t>62</a:t>
                  </a:r>
                  <a:endParaRPr lang="ko-KR" altLang="en-US" sz="1600" kern="0" dirty="0">
                    <a:solidFill>
                      <a:srgbClr val="020306"/>
                    </a:solidFill>
                    <a:latin typeface="Tahoma"/>
                  </a:endParaRPr>
                </a:p>
              </p:txBody>
            </p:sp>
          </p:grpSp>
          <p:grpSp>
            <p:nvGrpSpPr>
              <p:cNvPr id="77" name="그룹 12"/>
              <p:cNvGrpSpPr>
                <a:grpSpLocks/>
              </p:cNvGrpSpPr>
              <p:nvPr/>
            </p:nvGrpSpPr>
            <p:grpSpPr bwMode="auto">
              <a:xfrm>
                <a:off x="3000364" y="4214818"/>
                <a:ext cx="2490806" cy="357190"/>
                <a:chOff x="857224" y="1500174"/>
                <a:chExt cx="2490806" cy="357190"/>
              </a:xfrm>
            </p:grpSpPr>
            <p:sp>
              <p:nvSpPr>
                <p:cNvPr id="93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857224" y="1500174"/>
                  <a:ext cx="2071702" cy="357190"/>
                </a:xfrm>
                <a:prstGeom prst="rect">
                  <a:avLst/>
                </a:prstGeom>
                <a:solidFill>
                  <a:srgbClr val="FFFF99"/>
                </a:solidFill>
                <a:ln w="9525" algn="ctr">
                  <a:solidFill>
                    <a:srgbClr val="3F3E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 bwMode="auto">
                <a:xfrm>
                  <a:off x="2928925" y="1500175"/>
                  <a:ext cx="419103" cy="35719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r>
                    <a:rPr lang="en-US" altLang="ko-KR" sz="1600" kern="0" dirty="0">
                      <a:solidFill>
                        <a:srgbClr val="020306"/>
                      </a:solidFill>
                      <a:latin typeface="Tahoma"/>
                    </a:rPr>
                    <a:t>0 (Low)</a:t>
                  </a:r>
                  <a:endParaRPr lang="ko-KR" altLang="en-US" sz="1600" kern="0" dirty="0">
                    <a:solidFill>
                      <a:srgbClr val="020306"/>
                    </a:solidFill>
                    <a:latin typeface="Tahoma"/>
                  </a:endParaRPr>
                </a:p>
              </p:txBody>
            </p:sp>
          </p:grpSp>
          <p:sp>
            <p:nvSpPr>
              <p:cNvPr id="78" name="직사각형 15"/>
              <p:cNvSpPr>
                <a:spLocks noChangeArrowheads="1"/>
              </p:cNvSpPr>
              <p:nvPr/>
            </p:nvSpPr>
            <p:spPr bwMode="auto">
              <a:xfrm>
                <a:off x="3000364" y="3357562"/>
                <a:ext cx="2071702" cy="35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lang="en-US" altLang="ko-KR" kern="0">
                    <a:solidFill>
                      <a:srgbClr val="020306"/>
                    </a:solidFill>
                  </a:rPr>
                  <a:t>…</a:t>
                </a:r>
                <a:endParaRPr lang="ko-KR" altLang="en-US" kern="0">
                  <a:solidFill>
                    <a:srgbClr val="020306"/>
                  </a:solidFill>
                </a:endParaRPr>
              </a:p>
            </p:txBody>
          </p:sp>
          <p:sp>
            <p:nvSpPr>
              <p:cNvPr id="79" name="오른쪽 중괄호 16"/>
              <p:cNvSpPr>
                <a:spLocks/>
              </p:cNvSpPr>
              <p:nvPr/>
            </p:nvSpPr>
            <p:spPr bwMode="auto">
              <a:xfrm rot="5400000">
                <a:off x="3964777" y="3750471"/>
                <a:ext cx="142876" cy="2214578"/>
              </a:xfrm>
              <a:prstGeom prst="rightBrace">
                <a:avLst>
                  <a:gd name="adj1" fmla="val 8324"/>
                  <a:gd name="adj2" fmla="val 50000"/>
                </a:avLst>
              </a:prstGeom>
              <a:noFill/>
              <a:ln w="9525" algn="ctr">
                <a:solidFill>
                  <a:srgbClr val="3F3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020306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3643306" y="5072075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r>
                  <a:rPr lang="en-US" altLang="ko-KR" sz="1600" kern="0" dirty="0">
                    <a:solidFill>
                      <a:srgbClr val="020306"/>
                    </a:solidFill>
                    <a:latin typeface="Tahoma"/>
                  </a:rPr>
                  <a:t>Round Robin</a:t>
                </a:r>
                <a:endParaRPr lang="ko-KR" altLang="en-US" sz="1600" kern="0" dirty="0">
                  <a:solidFill>
                    <a:srgbClr val="020306"/>
                  </a:solidFill>
                  <a:latin typeface="Tahoma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 bwMode="auto">
              <a:xfrm>
                <a:off x="6286513" y="3143248"/>
                <a:ext cx="642941" cy="571504"/>
              </a:xfrm>
              <a:prstGeom prst="ellipse">
                <a:avLst/>
              </a:prstGeom>
              <a:solidFill>
                <a:srgbClr val="FFFF99"/>
              </a:solidFill>
              <a:ln w="9525" cap="flat" cmpd="sng" algn="ctr">
                <a:solidFill>
                  <a:srgbClr val="3F3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lang="en-US" altLang="ko-KR" sz="1600" kern="0" dirty="0">
                    <a:solidFill>
                      <a:srgbClr val="020306"/>
                    </a:solidFill>
                    <a:latin typeface="Tahoma"/>
                  </a:rPr>
                  <a:t>CPU</a:t>
                </a:r>
                <a:endParaRPr lang="ko-KR" altLang="en-US" sz="1600" kern="0" dirty="0">
                  <a:solidFill>
                    <a:srgbClr val="020306"/>
                  </a:solidFill>
                  <a:latin typeface="Tahoma"/>
                </a:endParaRPr>
              </a:p>
            </p:txBody>
          </p:sp>
          <p:sp>
            <p:nvSpPr>
              <p:cNvPr id="82" name="직사각형 19"/>
              <p:cNvSpPr>
                <a:spLocks noChangeArrowheads="1"/>
              </p:cNvSpPr>
              <p:nvPr/>
            </p:nvSpPr>
            <p:spPr bwMode="auto">
              <a:xfrm>
                <a:off x="4714876" y="2000240"/>
                <a:ext cx="285752" cy="35719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rgbClr val="3F3E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020306"/>
                  </a:solidFill>
                </a:endParaRPr>
              </a:p>
            </p:txBody>
          </p:sp>
          <p:sp>
            <p:nvSpPr>
              <p:cNvPr id="83" name="직사각형 20"/>
              <p:cNvSpPr>
                <a:spLocks noChangeArrowheads="1"/>
              </p:cNvSpPr>
              <p:nvPr/>
            </p:nvSpPr>
            <p:spPr bwMode="auto">
              <a:xfrm>
                <a:off x="4429124" y="2000240"/>
                <a:ext cx="285752" cy="35719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rgbClr val="3F3E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020306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4714877" y="2571744"/>
                <a:ext cx="285752" cy="357191"/>
              </a:xfrm>
              <a:prstGeom prst="rect">
                <a:avLst/>
              </a:prstGeom>
              <a:solidFill>
                <a:srgbClr val="FF9933">
                  <a:lumMod val="75000"/>
                </a:srgbClr>
              </a:solidFill>
              <a:ln w="9525" cap="flat" cmpd="sng" algn="ctr">
                <a:solidFill>
                  <a:srgbClr val="3F3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020306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4786314" y="4214819"/>
                <a:ext cx="285752" cy="357190"/>
              </a:xfrm>
              <a:prstGeom prst="rect">
                <a:avLst/>
              </a:prstGeom>
              <a:solidFill>
                <a:srgbClr val="FF9933">
                  <a:lumMod val="60000"/>
                  <a:lumOff val="40000"/>
                </a:srgbClr>
              </a:solidFill>
              <a:ln w="9525" cap="flat" cmpd="sng" algn="ctr">
                <a:solidFill>
                  <a:srgbClr val="3F3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020306"/>
                  </a:solidFill>
                </a:endParaRPr>
              </a:p>
            </p:txBody>
          </p:sp>
          <p:cxnSp>
            <p:nvCxnSpPr>
              <p:cNvPr id="86" name="직선 화살표 연결선 24"/>
              <p:cNvCxnSpPr>
                <a:cxnSpLocks noChangeShapeType="1"/>
                <a:stCxn id="82" idx="3"/>
                <a:endCxn id="81" idx="1"/>
              </p:cNvCxnSpPr>
              <p:nvPr/>
            </p:nvCxnSpPr>
            <p:spPr bwMode="auto">
              <a:xfrm>
                <a:off x="5000628" y="2178835"/>
                <a:ext cx="1380041" cy="1048108"/>
              </a:xfrm>
              <a:prstGeom prst="straightConnector1">
                <a:avLst/>
              </a:prstGeom>
              <a:noFill/>
              <a:ln w="9525" algn="ctr">
                <a:solidFill>
                  <a:srgbClr val="3F3E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오른쪽 중괄호 25"/>
              <p:cNvSpPr>
                <a:spLocks/>
              </p:cNvSpPr>
              <p:nvPr/>
            </p:nvSpPr>
            <p:spPr bwMode="auto">
              <a:xfrm rot="10800000">
                <a:off x="2500298" y="2143116"/>
                <a:ext cx="285752" cy="2428892"/>
              </a:xfrm>
              <a:prstGeom prst="rightBrace">
                <a:avLst>
                  <a:gd name="adj1" fmla="val 8343"/>
                  <a:gd name="adj2" fmla="val 57778"/>
                </a:avLst>
              </a:prstGeom>
              <a:noFill/>
              <a:ln w="9525" algn="ctr">
                <a:solidFill>
                  <a:srgbClr val="3F3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020306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1643042" y="2643183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r>
                  <a:rPr lang="en-US" altLang="ko-KR" sz="1600" kern="0" dirty="0">
                    <a:solidFill>
                      <a:srgbClr val="020306"/>
                    </a:solidFill>
                    <a:latin typeface="Tahoma"/>
                  </a:rPr>
                  <a:t>MLFQ</a:t>
                </a:r>
                <a:endParaRPr lang="ko-KR" altLang="en-US" sz="1600" kern="0" dirty="0">
                  <a:solidFill>
                    <a:srgbClr val="020306"/>
                  </a:solidFill>
                  <a:latin typeface="Tahoma"/>
                </a:endParaRPr>
              </a:p>
            </p:txBody>
          </p:sp>
          <p:cxnSp>
            <p:nvCxnSpPr>
              <p:cNvPr id="89" name="직선 화살표 연결선 28"/>
              <p:cNvCxnSpPr>
                <a:cxnSpLocks noChangeShapeType="1"/>
                <a:stCxn id="81" idx="4"/>
              </p:cNvCxnSpPr>
              <p:nvPr/>
            </p:nvCxnSpPr>
            <p:spPr bwMode="auto">
              <a:xfrm rot="16200000" flipH="1">
                <a:off x="5661429" y="4661305"/>
                <a:ext cx="1928828" cy="35721"/>
              </a:xfrm>
              <a:prstGeom prst="straightConnector1">
                <a:avLst/>
              </a:prstGeom>
              <a:noFill/>
              <a:ln w="9525" algn="ctr">
                <a:solidFill>
                  <a:srgbClr val="3F3E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직선 화살표 연결선 35"/>
              <p:cNvCxnSpPr>
                <a:cxnSpLocks noChangeShapeType="1"/>
              </p:cNvCxnSpPr>
              <p:nvPr/>
            </p:nvCxnSpPr>
            <p:spPr bwMode="auto">
              <a:xfrm rot="10800000">
                <a:off x="2214546" y="5643578"/>
                <a:ext cx="4357718" cy="1588"/>
              </a:xfrm>
              <a:prstGeom prst="straightConnector1">
                <a:avLst/>
              </a:prstGeom>
              <a:noFill/>
              <a:ln w="9525" algn="ctr">
                <a:solidFill>
                  <a:srgbClr val="3F3E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직선 화살표 연결선 3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57224" y="4357694"/>
                <a:ext cx="2572562" cy="794"/>
              </a:xfrm>
              <a:prstGeom prst="straightConnector1">
                <a:avLst/>
              </a:prstGeom>
              <a:noFill/>
              <a:ln w="9525" algn="ctr">
                <a:solidFill>
                  <a:srgbClr val="3F3E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직사각형 91"/>
              <p:cNvSpPr/>
              <p:nvPr/>
            </p:nvSpPr>
            <p:spPr bwMode="auto">
              <a:xfrm>
                <a:off x="5929322" y="2428868"/>
                <a:ext cx="2000264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r>
                  <a:rPr lang="ko-KR" altLang="en-US" sz="1400" kern="0" dirty="0">
                    <a:solidFill>
                      <a:srgbClr val="020306"/>
                    </a:solidFill>
                    <a:latin typeface="Tahoma"/>
                  </a:rPr>
                  <a:t>높은 우선 순위가 </a:t>
                </a:r>
                <a:r>
                  <a:rPr lang="en-US" altLang="ko-KR" sz="1400" kern="0" dirty="0">
                    <a:solidFill>
                      <a:srgbClr val="020306"/>
                    </a:solidFill>
                    <a:latin typeface="Tahoma"/>
                  </a:rPr>
                  <a:t>Queue</a:t>
                </a:r>
                <a:r>
                  <a:rPr lang="ko-KR" altLang="en-US" sz="1400" kern="0" dirty="0">
                    <a:solidFill>
                      <a:srgbClr val="020306"/>
                    </a:solidFill>
                    <a:latin typeface="Tahoma"/>
                  </a:rPr>
                  <a:t>로</a:t>
                </a:r>
                <a:endParaRPr lang="en-US" altLang="ko-KR" sz="1400" kern="0" dirty="0">
                  <a:solidFill>
                    <a:srgbClr val="020306"/>
                  </a:solidFill>
                  <a:latin typeface="Tahoma"/>
                </a:endParaRPr>
              </a:p>
              <a:p>
                <a:pPr latinLnBrk="0">
                  <a:defRPr/>
                </a:pPr>
                <a:r>
                  <a:rPr lang="ko-KR" altLang="en-US" sz="1400" kern="0" dirty="0" err="1">
                    <a:solidFill>
                      <a:srgbClr val="020306"/>
                    </a:solidFill>
                    <a:latin typeface="Tahoma"/>
                  </a:rPr>
                  <a:t>부터</a:t>
                </a:r>
                <a:r>
                  <a:rPr lang="ko-KR" altLang="en-US" sz="1400" kern="0" dirty="0">
                    <a:solidFill>
                      <a:srgbClr val="020306"/>
                    </a:solidFill>
                    <a:latin typeface="Tahoma"/>
                  </a:rPr>
                  <a:t> </a:t>
                </a:r>
                <a:r>
                  <a:rPr lang="en-US" altLang="ko-KR" sz="1400" kern="0" dirty="0">
                    <a:solidFill>
                      <a:srgbClr val="020306"/>
                    </a:solidFill>
                    <a:latin typeface="Tahoma"/>
                  </a:rPr>
                  <a:t>Thread </a:t>
                </a:r>
                <a:r>
                  <a:rPr lang="ko-KR" altLang="en-US" sz="1400" kern="0" dirty="0">
                    <a:solidFill>
                      <a:srgbClr val="020306"/>
                    </a:solidFill>
                    <a:latin typeface="Tahoma"/>
                  </a:rPr>
                  <a:t>선택</a:t>
                </a:r>
                <a:endParaRPr lang="en-US" altLang="ko-KR" sz="1400" kern="0" dirty="0">
                  <a:solidFill>
                    <a:srgbClr val="020306"/>
                  </a:solidFill>
                  <a:latin typeface="Tahoma"/>
                </a:endParaRPr>
              </a:p>
              <a:p>
                <a:pPr latinLnBrk="0">
                  <a:defRPr/>
                </a:pPr>
                <a:endParaRPr lang="ko-KR" altLang="en-US" sz="1400" kern="0" dirty="0">
                  <a:solidFill>
                    <a:srgbClr val="020306"/>
                  </a:solidFill>
                  <a:latin typeface="Tahoma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 bwMode="auto">
            <a:xfrm>
              <a:off x="-285784" y="2928935"/>
              <a:ext cx="2786082" cy="221457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defRPr/>
              </a:pPr>
              <a:r>
                <a:rPr lang="ko-KR" altLang="en-US" sz="1400" kern="0" dirty="0">
                  <a:solidFill>
                    <a:srgbClr val="020306"/>
                  </a:solidFill>
                  <a:latin typeface="Tahoma"/>
                </a:rPr>
                <a:t>우선순위 정책에 따라</a:t>
              </a: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defRPr/>
              </a:pPr>
              <a:r>
                <a:rPr lang="en-US" altLang="ko-KR" sz="1400" kern="0" dirty="0">
                  <a:solidFill>
                    <a:srgbClr val="020306"/>
                  </a:solidFill>
                  <a:latin typeface="Tahoma"/>
                </a:rPr>
                <a:t>Thread</a:t>
              </a:r>
              <a:r>
                <a:rPr lang="ko-KR" altLang="en-US" sz="1400" kern="0" dirty="0">
                  <a:solidFill>
                    <a:srgbClr val="020306"/>
                  </a:solidFill>
                  <a:latin typeface="Tahoma"/>
                </a:rPr>
                <a:t>의 우선순위가</a:t>
              </a: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defRPr/>
              </a:pPr>
              <a:r>
                <a:rPr lang="ko-KR" altLang="en-US" sz="1400" kern="0">
                  <a:solidFill>
                    <a:srgbClr val="020306"/>
                  </a:solidFill>
                  <a:latin typeface="Tahoma"/>
                </a:rPr>
                <a:t>달라짐</a:t>
              </a:r>
              <a:r>
                <a:rPr lang="en-US" altLang="ko-KR" sz="1400" kern="0">
                  <a:solidFill>
                    <a:srgbClr val="020306"/>
                  </a:solidFill>
                  <a:latin typeface="Tahoma"/>
                </a:rPr>
                <a:t>.</a:t>
              </a: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defRPr/>
              </a:pP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buFont typeface="Arial" charset="0"/>
                <a:buChar char="•"/>
                <a:defRPr/>
              </a:pPr>
              <a:r>
                <a:rPr lang="ko-KR" altLang="en-US" sz="1400" kern="0" dirty="0">
                  <a:solidFill>
                    <a:srgbClr val="020306"/>
                  </a:solidFill>
                  <a:latin typeface="Tahoma"/>
                </a:rPr>
                <a:t> 본 프로젝트의 </a:t>
              </a:r>
              <a:r>
                <a:rPr lang="en-US" altLang="ko-KR" sz="1400" kern="0" dirty="0">
                  <a:solidFill>
                    <a:srgbClr val="020306"/>
                  </a:solidFill>
                  <a:latin typeface="Tahoma"/>
                </a:rPr>
                <a:t>BSD </a:t>
              </a:r>
              <a:r>
                <a:rPr lang="ko-KR" altLang="en-US" sz="1400" kern="0" dirty="0">
                  <a:solidFill>
                    <a:srgbClr val="020306"/>
                  </a:solidFill>
                  <a:latin typeface="Tahoma"/>
                </a:rPr>
                <a:t>스케줄러</a:t>
              </a: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defRPr/>
              </a:pPr>
              <a:r>
                <a:rPr lang="ko-KR" altLang="en-US" sz="1400" kern="0" dirty="0">
                  <a:solidFill>
                    <a:srgbClr val="020306"/>
                  </a:solidFill>
                  <a:latin typeface="Tahoma"/>
                </a:rPr>
                <a:t>에서는 소비한 </a:t>
              </a:r>
              <a:r>
                <a:rPr lang="en-US" altLang="ko-KR" sz="1400" kern="0" dirty="0">
                  <a:solidFill>
                    <a:srgbClr val="020306"/>
                  </a:solidFill>
                  <a:latin typeface="Tahoma"/>
                </a:rPr>
                <a:t>CPU time </a:t>
              </a:r>
              <a:r>
                <a:rPr lang="ko-KR" altLang="en-US" sz="1400" kern="0" dirty="0">
                  <a:solidFill>
                    <a:srgbClr val="020306"/>
                  </a:solidFill>
                  <a:latin typeface="Tahoma"/>
                </a:rPr>
                <a:t>이</a:t>
              </a: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defRPr/>
              </a:pPr>
              <a:r>
                <a:rPr lang="ko-KR" altLang="en-US" sz="1400" kern="0" dirty="0">
                  <a:solidFill>
                    <a:srgbClr val="020306"/>
                  </a:solidFill>
                  <a:latin typeface="Tahoma"/>
                </a:rPr>
                <a:t> 우선순위 </a:t>
              </a:r>
              <a:r>
                <a:rPr lang="ko-KR" altLang="en-US" sz="1400" kern="0">
                  <a:solidFill>
                    <a:srgbClr val="020306"/>
                  </a:solidFill>
                  <a:latin typeface="Tahoma"/>
                </a:rPr>
                <a:t>재계산에 사용</a:t>
              </a:r>
              <a:r>
                <a:rPr lang="en-US" altLang="ko-KR" sz="1400" kern="0">
                  <a:solidFill>
                    <a:srgbClr val="020306"/>
                  </a:solidFill>
                  <a:latin typeface="Tahoma"/>
                </a:rPr>
                <a:t>.</a:t>
              </a:r>
              <a:endParaRPr lang="en-US" altLang="ko-KR" sz="1400" kern="0" dirty="0">
                <a:solidFill>
                  <a:srgbClr val="020306"/>
                </a:solidFill>
                <a:latin typeface="Tahoma"/>
              </a:endParaRPr>
            </a:p>
            <a:p>
              <a:pPr latinLnBrk="0">
                <a:defRPr/>
              </a:pPr>
              <a:endParaRPr lang="ko-KR" altLang="en-US" sz="1400" kern="0" dirty="0">
                <a:solidFill>
                  <a:srgbClr val="020306"/>
                </a:solidFill>
                <a:latin typeface="Tahoma"/>
              </a:endParaRPr>
            </a:p>
          </p:txBody>
        </p:sp>
      </p:grpSp>
      <p:sp>
        <p:nvSpPr>
          <p:cNvPr id="101" name="직사각형 100"/>
          <p:cNvSpPr/>
          <p:nvPr/>
        </p:nvSpPr>
        <p:spPr bwMode="auto">
          <a:xfrm>
            <a:off x="6453188" y="2714625"/>
            <a:ext cx="285750" cy="357188"/>
          </a:xfrm>
          <a:prstGeom prst="rect">
            <a:avLst/>
          </a:prstGeom>
          <a:solidFill>
            <a:srgbClr val="FF9933">
              <a:lumMod val="75000"/>
            </a:srgbClr>
          </a:solidFill>
          <a:ln w="9525" cap="flat" cmpd="sng" algn="ctr">
            <a:solidFill>
              <a:srgbClr val="3F3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rgbClr val="020306"/>
              </a:solidFill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167438" y="2714625"/>
            <a:ext cx="285750" cy="357188"/>
          </a:xfrm>
          <a:prstGeom prst="rect">
            <a:avLst/>
          </a:prstGeom>
          <a:solidFill>
            <a:srgbClr val="FF9933">
              <a:lumMod val="75000"/>
            </a:srgbClr>
          </a:solidFill>
          <a:ln w="9525" cap="flat" cmpd="sng" algn="ctr">
            <a:solidFill>
              <a:srgbClr val="3F3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rgbClr val="020306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5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sz="2200" b="0" dirty="0"/>
              <a:t>Pintos </a:t>
            </a:r>
            <a:r>
              <a:rPr lang="ko-KR" altLang="en-US" sz="2200" b="0" dirty="0"/>
              <a:t>내 각 </a:t>
            </a:r>
            <a:r>
              <a:rPr lang="en-US" altLang="ko-KR" sz="2200" b="0" dirty="0"/>
              <a:t>thread</a:t>
            </a:r>
            <a:r>
              <a:rPr lang="ko-KR" altLang="en-US" sz="2200" b="0" dirty="0"/>
              <a:t>는 </a:t>
            </a:r>
            <a:r>
              <a:rPr lang="en-US" altLang="ko-KR" sz="2200" b="0" dirty="0"/>
              <a:t>-20~20 </a:t>
            </a:r>
            <a:r>
              <a:rPr lang="ko-KR" altLang="en-US" sz="2200" b="0" dirty="0"/>
              <a:t>범위의</a:t>
            </a:r>
            <a:r>
              <a:rPr lang="en-US" altLang="ko-KR" sz="2200" b="0" dirty="0"/>
              <a:t> </a:t>
            </a:r>
            <a:r>
              <a:rPr lang="en-US" altLang="ko-KR" sz="2200" b="0" i="1" dirty="0">
                <a:solidFill>
                  <a:srgbClr val="FF0000"/>
                </a:solidFill>
              </a:rPr>
              <a:t>nice</a:t>
            </a:r>
            <a:r>
              <a:rPr lang="en-US" altLang="ko-KR" sz="2200" b="0" dirty="0"/>
              <a:t> </a:t>
            </a:r>
            <a:r>
              <a:rPr lang="ko-KR" altLang="en-US" sz="2200" b="0"/>
              <a:t>값을 갖음</a:t>
            </a:r>
            <a:r>
              <a:rPr lang="en-US" altLang="ko-KR" sz="2200" b="0"/>
              <a:t>.</a:t>
            </a:r>
            <a:endParaRPr lang="en-US" altLang="ko-KR" sz="22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200" b="0" dirty="0"/>
              <a:t>양수의 </a:t>
            </a:r>
            <a:r>
              <a:rPr lang="en-US" altLang="ko-KR" sz="2200" b="0" dirty="0"/>
              <a:t>nice </a:t>
            </a:r>
            <a:r>
              <a:rPr lang="ko-KR" altLang="en-US" sz="2200" b="0" dirty="0"/>
              <a:t>값은 우선순위를 낮추어</a:t>
            </a:r>
            <a:r>
              <a:rPr lang="en-US" altLang="ko-KR" sz="2200" b="0" dirty="0"/>
              <a:t>, </a:t>
            </a:r>
            <a:r>
              <a:rPr lang="ko-KR" altLang="en-US" sz="2200" b="0" dirty="0"/>
              <a:t>다른 </a:t>
            </a:r>
            <a:r>
              <a:rPr lang="en-US" altLang="ko-KR" sz="2200" b="0" dirty="0"/>
              <a:t>Thread</a:t>
            </a:r>
            <a:r>
              <a:rPr lang="ko-KR" altLang="en-US" sz="2200" b="0" dirty="0"/>
              <a:t>들이 보다 </a:t>
            </a:r>
            <a:r>
              <a:rPr lang="en-US" altLang="ko-KR" sz="2200" b="0" dirty="0"/>
              <a:t>CPU</a:t>
            </a:r>
            <a:r>
              <a:rPr lang="ko-KR" altLang="en-US" sz="2200" b="0" dirty="0"/>
              <a:t>를 사용할 수 </a:t>
            </a:r>
            <a:r>
              <a:rPr lang="ko-KR" altLang="en-US" sz="2200" b="0"/>
              <a:t>있게 함</a:t>
            </a:r>
            <a:r>
              <a:rPr lang="en-US" altLang="ko-KR" sz="2200" b="0"/>
              <a:t>. </a:t>
            </a:r>
            <a:endParaRPr lang="en-US" altLang="ko-KR" sz="2200" b="0" dirty="0"/>
          </a:p>
          <a:p>
            <a:pPr lvl="1"/>
            <a:r>
              <a:rPr lang="en-US" altLang="ko-KR" sz="1700" b="0" dirty="0"/>
              <a:t>nice </a:t>
            </a:r>
            <a:r>
              <a:rPr lang="ko-KR" altLang="en-US" sz="1700" b="0" dirty="0"/>
              <a:t>값이 </a:t>
            </a:r>
            <a:r>
              <a:rPr lang="en-US" altLang="ko-KR" sz="1700" b="0" dirty="0"/>
              <a:t>0</a:t>
            </a:r>
            <a:r>
              <a:rPr lang="ko-KR" altLang="en-US" sz="1700" b="0" dirty="0"/>
              <a:t>인 경우는 우선순위에 영향을 </a:t>
            </a:r>
            <a:r>
              <a:rPr lang="ko-KR" altLang="en-US" sz="1700" b="0"/>
              <a:t>주지 않음</a:t>
            </a:r>
            <a:r>
              <a:rPr lang="en-US" altLang="ko-KR" sz="1700" b="0"/>
              <a:t>.</a:t>
            </a:r>
            <a:endParaRPr lang="en-US" altLang="ko-KR" sz="17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b="0" dirty="0"/>
              <a:t> </a:t>
            </a:r>
            <a:r>
              <a:rPr lang="en-US" altLang="ko-KR" sz="2200" b="0" dirty="0"/>
              <a:t>Thread</a:t>
            </a:r>
            <a:r>
              <a:rPr lang="ko-KR" altLang="en-US" sz="2200" b="0" dirty="0"/>
              <a:t>의 초기 </a:t>
            </a:r>
            <a:r>
              <a:rPr lang="en-US" altLang="ko-KR" sz="2200" b="0" dirty="0"/>
              <a:t>nice </a:t>
            </a:r>
            <a:r>
              <a:rPr lang="ko-KR" altLang="en-US" sz="2200" b="0" dirty="0"/>
              <a:t>값</a:t>
            </a:r>
            <a:endParaRPr lang="en-US" altLang="ko-KR" sz="2200" b="0" dirty="0"/>
          </a:p>
          <a:p>
            <a:pPr lvl="1"/>
            <a:r>
              <a:rPr lang="ko-KR" altLang="en-US" sz="1600" b="0" dirty="0"/>
              <a:t>처음 생성되는 경우는</a:t>
            </a:r>
            <a:r>
              <a:rPr lang="en-US" altLang="ko-KR" sz="1600" b="0" dirty="0"/>
              <a:t> 0, </a:t>
            </a:r>
            <a:r>
              <a:rPr lang="ko-KR" altLang="en-US" sz="1600" b="0" dirty="0"/>
              <a:t>그렇지 않은 경우는 부모 </a:t>
            </a:r>
            <a:r>
              <a:rPr lang="en-US" altLang="ko-KR" sz="1600" b="0" dirty="0"/>
              <a:t>Thread</a:t>
            </a:r>
            <a:r>
              <a:rPr lang="ko-KR" altLang="en-US" sz="1600" b="0" dirty="0"/>
              <a:t>의 값을 상속</a:t>
            </a:r>
            <a:r>
              <a:rPr lang="en-US" altLang="ko-KR" b="0" dirty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b="0" dirty="0"/>
              <a:t> </a:t>
            </a:r>
            <a:r>
              <a:rPr lang="en-US" altLang="ko-KR" sz="2000" b="0" dirty="0" err="1"/>
              <a:t>int</a:t>
            </a:r>
            <a:r>
              <a:rPr lang="en-US" altLang="ko-KR" sz="2000" b="0" dirty="0"/>
              <a:t>  </a:t>
            </a:r>
            <a:r>
              <a:rPr lang="en-US" altLang="ko-KR" sz="2000" b="0" dirty="0" err="1"/>
              <a:t>thread_get_nice</a:t>
            </a:r>
            <a:r>
              <a:rPr lang="en-US" altLang="ko-KR" sz="2000" b="0" dirty="0"/>
              <a:t> (void)</a:t>
            </a:r>
          </a:p>
          <a:p>
            <a:pPr lvl="1"/>
            <a:r>
              <a:rPr lang="en-US" altLang="ko-KR" sz="1600" b="0" dirty="0"/>
              <a:t>Returns the current thread’s nice value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b="0" dirty="0"/>
              <a:t>void  </a:t>
            </a:r>
            <a:r>
              <a:rPr lang="en-US" altLang="ko-KR" sz="2000" b="0" dirty="0" err="1"/>
              <a:t>thread_set_nice</a:t>
            </a:r>
            <a:r>
              <a:rPr lang="en-US" altLang="ko-KR" sz="2000" b="0" dirty="0"/>
              <a:t> (</a:t>
            </a:r>
            <a:r>
              <a:rPr lang="en-US" altLang="ko-KR" sz="2000" b="0" dirty="0" err="1"/>
              <a:t>int</a:t>
            </a:r>
            <a:r>
              <a:rPr lang="en-US" altLang="ko-KR" sz="2000" b="0" dirty="0"/>
              <a:t>  new nice)</a:t>
            </a:r>
          </a:p>
          <a:p>
            <a:pPr lvl="1"/>
            <a:r>
              <a:rPr lang="en-US" altLang="ko-KR" sz="1600" b="0" dirty="0"/>
              <a:t>Set the current thread’s nice value to </a:t>
            </a:r>
            <a:r>
              <a:rPr lang="en-US" altLang="ko-KR" sz="1600" b="0" dirty="0" err="1"/>
              <a:t>new_nice</a:t>
            </a:r>
            <a:r>
              <a:rPr lang="en-US" altLang="ko-KR" sz="1600" b="0" dirty="0"/>
              <a:t> </a:t>
            </a:r>
          </a:p>
          <a:p>
            <a:pPr lvl="1"/>
            <a:r>
              <a:rPr lang="en-US" altLang="ko-KR" sz="1600" b="0" dirty="0"/>
              <a:t>Recalculates the thread’s priority based on the new value</a:t>
            </a:r>
          </a:p>
          <a:p>
            <a:pPr lvl="2"/>
            <a:r>
              <a:rPr lang="en-US" altLang="ko-KR" sz="1400" dirty="0"/>
              <a:t>If the running thread no longer has the highest priority, yields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Niceness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2000" b="0" dirty="0"/>
              <a:t>스케줄러는</a:t>
            </a:r>
            <a:r>
              <a:rPr lang="en-US" altLang="ko-KR" sz="2000" b="0" dirty="0"/>
              <a:t> 64 </a:t>
            </a:r>
            <a:r>
              <a:rPr lang="ko-KR" altLang="en-US" sz="2000" b="0" dirty="0"/>
              <a:t>레벨의 우선순위를 갖는다</a:t>
            </a:r>
            <a:r>
              <a:rPr lang="en-US" altLang="ko-KR" sz="2000" b="0" dirty="0"/>
              <a:t>.</a:t>
            </a:r>
          </a:p>
          <a:p>
            <a:pPr lvl="1"/>
            <a:r>
              <a:rPr lang="ko-KR" altLang="en-US" sz="1700" b="0" dirty="0"/>
              <a:t>일반적으로 </a:t>
            </a:r>
            <a:r>
              <a:rPr lang="en-US" altLang="ko-KR" sz="1700" b="0" dirty="0"/>
              <a:t>64</a:t>
            </a:r>
            <a:r>
              <a:rPr lang="ko-KR" altLang="en-US" sz="1700" b="0" dirty="0"/>
              <a:t>개 </a:t>
            </a:r>
            <a:r>
              <a:rPr lang="en-US" altLang="ko-KR" sz="1700" b="0" dirty="0"/>
              <a:t>ready queue</a:t>
            </a:r>
            <a:r>
              <a:rPr lang="ko-KR" altLang="en-US" sz="1700" b="0" dirty="0"/>
              <a:t>를 사용하나</a:t>
            </a:r>
            <a:r>
              <a:rPr lang="en-US" altLang="ko-KR" sz="1700" b="0" dirty="0"/>
              <a:t>, 1</a:t>
            </a:r>
            <a:r>
              <a:rPr lang="ko-KR" altLang="en-US" sz="1700" b="0" dirty="0"/>
              <a:t>개 </a:t>
            </a:r>
            <a:r>
              <a:rPr lang="en-US" altLang="ko-KR" sz="1700" b="0" dirty="0"/>
              <a:t>ready queue</a:t>
            </a:r>
            <a:r>
              <a:rPr lang="ko-KR" altLang="en-US" sz="1700" b="0" dirty="0"/>
              <a:t>를 사용하여도 무관하다</a:t>
            </a:r>
            <a:r>
              <a:rPr lang="en-US" altLang="ko-KR" sz="1700" b="0" dirty="0"/>
              <a:t>.</a:t>
            </a:r>
          </a:p>
          <a:p>
            <a:pPr lvl="1"/>
            <a:r>
              <a:rPr lang="ko-KR" altLang="en-US" sz="1700" b="0" dirty="0"/>
              <a:t>최대 우선순위</a:t>
            </a:r>
            <a:r>
              <a:rPr lang="en-US" altLang="ko-KR" sz="1700" b="0" dirty="0"/>
              <a:t>: 63(PRI_MAX)</a:t>
            </a:r>
          </a:p>
          <a:p>
            <a:pPr lvl="1"/>
            <a:r>
              <a:rPr lang="ko-KR" altLang="en-US" sz="1700" b="0" dirty="0"/>
              <a:t>최소 우선순위</a:t>
            </a:r>
            <a:r>
              <a:rPr lang="en-US" altLang="ko-KR" sz="1700" b="0" dirty="0"/>
              <a:t>: 0(PRI_MIN) </a:t>
            </a:r>
          </a:p>
          <a:p>
            <a:pPr lvl="1"/>
            <a:endParaRPr lang="en-US" altLang="ko-KR" b="0" dirty="0"/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2000" b="0" dirty="0"/>
              <a:t>우선순위 계산</a:t>
            </a:r>
            <a:endParaRPr lang="en-US" altLang="ko-KR" sz="2000" b="0" dirty="0"/>
          </a:p>
          <a:p>
            <a:pPr lvl="1"/>
            <a:r>
              <a:rPr lang="en-US" altLang="ko-KR" sz="1700" b="0" dirty="0"/>
              <a:t>Thread</a:t>
            </a:r>
            <a:r>
              <a:rPr lang="ko-KR" altLang="en-US" sz="1700" b="0" dirty="0"/>
              <a:t>의 초기 우선순위는 </a:t>
            </a:r>
            <a:r>
              <a:rPr lang="en-US" altLang="ko-KR" sz="1700" b="0" dirty="0"/>
              <a:t>thread </a:t>
            </a:r>
            <a:r>
              <a:rPr lang="ko-KR" altLang="en-US" sz="1700" b="0" dirty="0"/>
              <a:t>초기화 단계에서 결정</a:t>
            </a:r>
            <a:r>
              <a:rPr lang="en-US" altLang="ko-KR" sz="1700" b="0" dirty="0"/>
              <a:t>.</a:t>
            </a:r>
          </a:p>
          <a:p>
            <a:pPr lvl="1"/>
            <a:r>
              <a:rPr lang="ko-KR" altLang="en-US" sz="1700" b="0" dirty="0"/>
              <a:t>매 </a:t>
            </a:r>
            <a:r>
              <a:rPr lang="en-US" altLang="ko-KR" sz="1700" b="0" dirty="0"/>
              <a:t>4 tick </a:t>
            </a:r>
            <a:r>
              <a:rPr lang="ko-KR" altLang="en-US" sz="1700" b="0" dirty="0"/>
              <a:t>마다</a:t>
            </a:r>
            <a:r>
              <a:rPr lang="en-US" altLang="ko-KR" sz="1700" b="0" dirty="0"/>
              <a:t>,</a:t>
            </a:r>
            <a:r>
              <a:rPr lang="ko-KR" altLang="en-US" sz="1700" b="0" dirty="0"/>
              <a:t> 시스템 내의 모든 </a:t>
            </a:r>
            <a:r>
              <a:rPr lang="en-US" altLang="ko-KR" sz="1700" b="0" dirty="0"/>
              <a:t>Thread</a:t>
            </a:r>
            <a:r>
              <a:rPr lang="ko-KR" altLang="en-US" sz="1700" b="0" dirty="0"/>
              <a:t>들의 우선순위가 재계산된다</a:t>
            </a:r>
            <a:r>
              <a:rPr lang="en-US" altLang="ko-KR" sz="1700" b="0" dirty="0"/>
              <a:t>. </a:t>
            </a:r>
          </a:p>
          <a:p>
            <a:pPr lvl="1"/>
            <a:r>
              <a:rPr lang="ko-KR" altLang="en-US" sz="1700" b="0" dirty="0"/>
              <a:t>우선순위 계산</a:t>
            </a:r>
            <a:endParaRPr lang="en-US" altLang="ko-KR" sz="1700" b="0" dirty="0"/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PRI_MAX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Thread</a:t>
            </a:r>
            <a:r>
              <a:rPr lang="ko-KR" altLang="en-US" sz="1500" dirty="0"/>
              <a:t>의 </a:t>
            </a:r>
            <a:r>
              <a:rPr lang="en-US" altLang="ko-KR" sz="1500" dirty="0"/>
              <a:t>CPU</a:t>
            </a:r>
            <a:r>
              <a:rPr lang="ko-KR" altLang="en-US" sz="1500" dirty="0"/>
              <a:t> 사용시간 추정 값</a:t>
            </a:r>
            <a:r>
              <a:rPr lang="en-US" altLang="ko-KR" sz="1500" dirty="0"/>
              <a:t>.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Thread</a:t>
            </a:r>
            <a:r>
              <a:rPr lang="ko-KR" altLang="en-US" sz="1500" dirty="0"/>
              <a:t>의 </a:t>
            </a:r>
            <a:r>
              <a:rPr lang="en-US" altLang="ko-KR" sz="1500" dirty="0"/>
              <a:t>nice </a:t>
            </a:r>
            <a:r>
              <a:rPr lang="ko-KR" altLang="en-US" sz="1500" dirty="0"/>
              <a:t>값</a:t>
            </a:r>
            <a:endParaRPr lang="en-US" altLang="ko-KR" sz="1500" dirty="0"/>
          </a:p>
          <a:p>
            <a:pPr lvl="2"/>
            <a:r>
              <a:rPr lang="en-US" altLang="ko-KR" sz="1500" dirty="0"/>
              <a:t>BSD Scheduler</a:t>
            </a:r>
            <a:r>
              <a:rPr lang="ko-KR" altLang="en-US" sz="1500" dirty="0"/>
              <a:t>의 우선순위 계산 방법에 의하면</a:t>
            </a:r>
            <a:r>
              <a:rPr lang="en-US" altLang="ko-KR" sz="1500" dirty="0"/>
              <a:t>, CPU </a:t>
            </a:r>
            <a:r>
              <a:rPr lang="ko-KR" altLang="en-US" sz="1500" dirty="0"/>
              <a:t>사용시간이 많았던 </a:t>
            </a:r>
            <a:r>
              <a:rPr lang="en-US" altLang="ko-KR" sz="1500" dirty="0"/>
              <a:t>Thread</a:t>
            </a:r>
            <a:r>
              <a:rPr lang="ko-KR" altLang="en-US" sz="1500" dirty="0"/>
              <a:t>는 다음 스케줄링 결정 시 낮은 우선순위를 갖게 된다</a:t>
            </a:r>
            <a:r>
              <a:rPr lang="en-US" altLang="ko-KR" sz="1500" dirty="0"/>
              <a:t>. </a:t>
            </a:r>
          </a:p>
          <a:p>
            <a:pPr lvl="2"/>
            <a:endParaRPr lang="ko-KR" altLang="en-US" sz="130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Calculating Priority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92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Calculating </a:t>
            </a:r>
            <a:r>
              <a:rPr lang="en-US" altLang="ko-KR" sz="3200" i="1" dirty="0" err="1"/>
              <a:t>recent_cpu</a:t>
            </a:r>
            <a:endParaRPr lang="en-US" altLang="ko-KR" sz="32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2000" b="0" i="1" dirty="0" err="1"/>
              <a:t>recent_cpu</a:t>
            </a:r>
            <a:endParaRPr lang="en-US" altLang="ko-KR" sz="2000" b="0" i="1" dirty="0"/>
          </a:p>
          <a:p>
            <a:pPr lvl="1"/>
            <a:r>
              <a:rPr lang="en-US" altLang="ko-KR" sz="1700" b="0" dirty="0"/>
              <a:t>Thread</a:t>
            </a:r>
            <a:r>
              <a:rPr lang="ko-KR" altLang="en-US" sz="1700" b="0" dirty="0"/>
              <a:t>의 </a:t>
            </a:r>
            <a:r>
              <a:rPr lang="en-US" altLang="ko-KR" sz="1700" b="0" dirty="0"/>
              <a:t>CPU </a:t>
            </a:r>
            <a:r>
              <a:rPr lang="ko-KR" altLang="en-US" sz="1700" b="0" dirty="0"/>
              <a:t>사용시간을 추정하는 값으로</a:t>
            </a:r>
            <a:r>
              <a:rPr lang="en-US" altLang="ko-KR" sz="1700" b="0" dirty="0"/>
              <a:t>, </a:t>
            </a:r>
            <a:r>
              <a:rPr lang="ko-KR" altLang="en-US" sz="1700" b="0" dirty="0"/>
              <a:t>최근의 </a:t>
            </a:r>
            <a:r>
              <a:rPr lang="en-US" altLang="ko-KR" sz="1700" b="0" dirty="0"/>
              <a:t>CPU </a:t>
            </a:r>
            <a:r>
              <a:rPr lang="ko-KR" altLang="en-US" sz="1700" b="0" dirty="0"/>
              <a:t>사용시간에 가중치를 두어 계산된다</a:t>
            </a:r>
            <a:r>
              <a:rPr lang="en-US" altLang="ko-KR" sz="1700" b="0" dirty="0"/>
              <a:t>. (Exponentially Weighted Moving Average)</a:t>
            </a:r>
          </a:p>
          <a:p>
            <a:pPr lvl="1"/>
            <a:r>
              <a:rPr lang="en-US" altLang="ko-KR" sz="1700" b="0" dirty="0"/>
              <a:t>Thread</a:t>
            </a:r>
            <a:r>
              <a:rPr lang="ko-KR" altLang="en-US" sz="1700" b="0" dirty="0"/>
              <a:t>의 </a:t>
            </a:r>
            <a:r>
              <a:rPr lang="en-US" altLang="ko-KR" sz="1700" b="0" i="1" dirty="0" err="1"/>
              <a:t>recent_cpu</a:t>
            </a:r>
            <a:r>
              <a:rPr lang="en-US" altLang="ko-KR" sz="1700" b="0" dirty="0"/>
              <a:t>  </a:t>
            </a:r>
            <a:r>
              <a:rPr lang="ko-KR" altLang="en-US" sz="1700" b="0" dirty="0"/>
              <a:t>초기값</a:t>
            </a:r>
            <a:r>
              <a:rPr lang="en-US" altLang="ko-KR" sz="1700" b="0" dirty="0"/>
              <a:t>: </a:t>
            </a:r>
          </a:p>
          <a:p>
            <a:pPr lvl="2"/>
            <a:r>
              <a:rPr lang="ko-KR" altLang="en-US" sz="1500" dirty="0"/>
              <a:t>처음 생성되는 경우는 </a:t>
            </a:r>
            <a:r>
              <a:rPr lang="en-US" altLang="ko-KR" sz="1500" dirty="0"/>
              <a:t>0, </a:t>
            </a:r>
            <a:r>
              <a:rPr lang="ko-KR" altLang="en-US" sz="1500" dirty="0"/>
              <a:t>그렇지 않은 경우는 부모의 </a:t>
            </a:r>
            <a:r>
              <a:rPr lang="en-US" altLang="ko-KR" sz="1500" dirty="0" err="1"/>
              <a:t>recent_cpu</a:t>
            </a:r>
            <a:r>
              <a:rPr lang="en-US" altLang="ko-KR" sz="1500" dirty="0"/>
              <a:t> </a:t>
            </a:r>
            <a:r>
              <a:rPr lang="ko-KR" altLang="en-US" sz="1500" dirty="0"/>
              <a:t>값</a:t>
            </a:r>
            <a:r>
              <a:rPr lang="en-US" altLang="ko-KR" sz="1500" dirty="0"/>
              <a:t>. </a:t>
            </a:r>
          </a:p>
          <a:p>
            <a:pPr lvl="1"/>
            <a:r>
              <a:rPr lang="ko-KR" altLang="en-US" sz="1700" b="0" dirty="0"/>
              <a:t>타임 인터럽트가 발생될 때마다</a:t>
            </a:r>
            <a:r>
              <a:rPr lang="en-US" altLang="ko-KR" sz="1700" b="0" dirty="0"/>
              <a:t>, RUNNING </a:t>
            </a:r>
            <a:r>
              <a:rPr lang="ko-KR" altLang="en-US" sz="1700" b="0" dirty="0"/>
              <a:t>상태 </a:t>
            </a:r>
            <a:r>
              <a:rPr lang="en-US" altLang="ko-KR" sz="1700" b="0" dirty="0"/>
              <a:t>Thread</a:t>
            </a:r>
            <a:r>
              <a:rPr lang="ko-KR" altLang="en-US" sz="1700" b="0" dirty="0"/>
              <a:t>의 </a:t>
            </a:r>
            <a:r>
              <a:rPr lang="en-US" altLang="ko-KR" sz="1700" b="0" dirty="0" err="1"/>
              <a:t>recent_cpu</a:t>
            </a:r>
            <a:r>
              <a:rPr lang="en-US" altLang="ko-KR" sz="1700" b="0" dirty="0"/>
              <a:t> </a:t>
            </a:r>
            <a:r>
              <a:rPr lang="ko-KR" altLang="en-US" sz="1700" b="0" dirty="0"/>
              <a:t>값은 </a:t>
            </a:r>
            <a:r>
              <a:rPr lang="en-US" altLang="ko-KR" sz="1700" b="0" dirty="0"/>
              <a:t>1 </a:t>
            </a:r>
            <a:r>
              <a:rPr lang="ko-KR" altLang="en-US" sz="1700" b="0" dirty="0"/>
              <a:t>씩 증가된다</a:t>
            </a:r>
            <a:r>
              <a:rPr lang="en-US" altLang="ko-KR" sz="1700" b="0" dirty="0"/>
              <a:t>. (Idle Thread </a:t>
            </a:r>
            <a:r>
              <a:rPr lang="ko-KR" altLang="en-US" sz="1700" b="0" dirty="0"/>
              <a:t>경우는 제외</a:t>
            </a:r>
            <a:r>
              <a:rPr lang="en-US" altLang="ko-KR" sz="1700" b="0" dirty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2000" b="0" dirty="0"/>
              <a:t>매 초</a:t>
            </a:r>
            <a:r>
              <a:rPr lang="en-US" altLang="ko-KR" sz="2000" b="0" dirty="0"/>
              <a:t>(1sec) </a:t>
            </a:r>
            <a:r>
              <a:rPr lang="ko-KR" altLang="en-US" sz="2000" b="0" dirty="0"/>
              <a:t>마다 모든 </a:t>
            </a:r>
            <a:r>
              <a:rPr lang="en-US" altLang="ko-KR" sz="2000" b="0" dirty="0"/>
              <a:t>Thread</a:t>
            </a:r>
            <a:r>
              <a:rPr lang="ko-KR" altLang="en-US" sz="2000" b="0" dirty="0"/>
              <a:t>들</a:t>
            </a:r>
            <a:r>
              <a:rPr lang="en-US" altLang="ko-KR" sz="2000" b="0" dirty="0"/>
              <a:t>(</a:t>
            </a:r>
            <a:r>
              <a:rPr lang="en-US" altLang="ko-KR" sz="2000" b="0" dirty="0">
                <a:solidFill>
                  <a:srgbClr val="FF0000"/>
                </a:solidFill>
              </a:rPr>
              <a:t>running, ready, blocked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의</a:t>
            </a:r>
            <a:r>
              <a:rPr lang="en-US" altLang="ko-KR" sz="2000" b="0" i="1" dirty="0" err="1"/>
              <a:t>recent_cpu</a:t>
            </a:r>
            <a:r>
              <a:rPr lang="en-US" altLang="ko-KR" sz="2000" b="0" i="1" dirty="0"/>
              <a:t> 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값은 다음 수식에 의해 재계산 된다</a:t>
            </a:r>
            <a:r>
              <a:rPr lang="en-US" altLang="ko-KR" sz="2000" b="0" dirty="0"/>
              <a:t>.</a:t>
            </a:r>
          </a:p>
          <a:p>
            <a:pPr lvl="1"/>
            <a:r>
              <a:rPr lang="en-US" altLang="ko-KR" sz="1600" b="0" i="1" dirty="0" err="1"/>
              <a:t>recent_cpu</a:t>
            </a:r>
            <a:r>
              <a:rPr lang="en-US" altLang="ko-KR" sz="1600" b="0" i="1" dirty="0"/>
              <a:t>  </a:t>
            </a:r>
            <a:r>
              <a:rPr lang="en-US" altLang="ko-KR" sz="1600" b="0" dirty="0"/>
              <a:t>=  (2 * </a:t>
            </a:r>
            <a:r>
              <a:rPr lang="en-US" altLang="ko-KR" sz="1600" b="0" dirty="0" err="1"/>
              <a:t>load_avg</a:t>
            </a:r>
            <a:r>
              <a:rPr lang="en-US" altLang="ko-KR" sz="1600" b="0" dirty="0"/>
              <a:t>) / (2 * </a:t>
            </a:r>
            <a:r>
              <a:rPr lang="en-US" altLang="ko-KR" sz="1600" b="0" dirty="0" err="1"/>
              <a:t>load_avg</a:t>
            </a:r>
            <a:r>
              <a:rPr lang="en-US" altLang="ko-KR" sz="1600" b="0" dirty="0"/>
              <a:t> + 1 ) * </a:t>
            </a:r>
            <a:r>
              <a:rPr lang="en-US" altLang="ko-KR" sz="1600" b="0" i="1" dirty="0" err="1"/>
              <a:t>recent_cpu</a:t>
            </a:r>
            <a:r>
              <a:rPr lang="en-US" altLang="ko-KR" sz="1600" b="0" i="1" dirty="0"/>
              <a:t>  </a:t>
            </a:r>
            <a:r>
              <a:rPr lang="en-US" altLang="ko-KR" sz="1600" b="0" dirty="0"/>
              <a:t>+ nice</a:t>
            </a:r>
          </a:p>
          <a:p>
            <a:pPr lvl="1"/>
            <a:r>
              <a:rPr lang="en-US" altLang="ko-KR" sz="1600" b="0" i="1" dirty="0" err="1"/>
              <a:t>load_avg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시스템 내 </a:t>
            </a:r>
            <a:r>
              <a:rPr lang="en-US" altLang="ko-KR" sz="1600" b="0" dirty="0"/>
              <a:t>READY </a:t>
            </a:r>
            <a:r>
              <a:rPr lang="ko-KR" altLang="en-US" sz="1600" b="0" dirty="0"/>
              <a:t>상태 </a:t>
            </a:r>
            <a:r>
              <a:rPr lang="en-US" altLang="ko-KR" sz="1600" b="0" dirty="0"/>
              <a:t>Thread </a:t>
            </a:r>
            <a:r>
              <a:rPr lang="ko-KR" altLang="en-US" sz="1600" b="0" dirty="0"/>
              <a:t>개수의 평균</a:t>
            </a:r>
            <a:r>
              <a:rPr lang="en-US" altLang="ko-KR" sz="1600" b="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2000" b="0" dirty="0" err="1"/>
              <a:t>Int</a:t>
            </a:r>
            <a:r>
              <a:rPr lang="en-US" altLang="ko-KR" sz="2000" b="0" dirty="0"/>
              <a:t>  </a:t>
            </a:r>
            <a:r>
              <a:rPr lang="en-US" altLang="ko-KR" sz="2000" b="0" dirty="0" err="1"/>
              <a:t>thread_get_recent_cpu</a:t>
            </a:r>
            <a:r>
              <a:rPr lang="en-US" altLang="ko-KR" sz="2000" b="0" dirty="0"/>
              <a:t> (void)</a:t>
            </a:r>
          </a:p>
          <a:p>
            <a:pPr lvl="1"/>
            <a:r>
              <a:rPr lang="en-US" altLang="ko-KR" sz="1600" b="0" dirty="0"/>
              <a:t>Returns 100 times the current thread’s </a:t>
            </a:r>
            <a:r>
              <a:rPr lang="en-US" altLang="ko-KR" sz="1600" b="0" dirty="0" err="1"/>
              <a:t>recent_cpu</a:t>
            </a:r>
            <a:r>
              <a:rPr lang="en-US" altLang="ko-KR" sz="1600" b="0" dirty="0"/>
              <a:t> value</a:t>
            </a:r>
          </a:p>
          <a:p>
            <a:pPr lvl="1"/>
            <a:r>
              <a:rPr lang="en-US" altLang="ko-KR" sz="1600" b="0" dirty="0"/>
              <a:t>Rounded up to the nearest integer.</a:t>
            </a:r>
            <a:endParaRPr lang="ko-KR" altLang="en-US" sz="1600" b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9708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Pct val="80000"/>
          <a:buFont typeface="Wingdings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20306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Pct val="80000"/>
          <a:buFont typeface="Wingdings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20306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1644</Words>
  <Application>Microsoft Office PowerPoint</Application>
  <PresentationFormat>와이드스크린</PresentationFormat>
  <Paragraphs>257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굴림</vt:lpstr>
      <vt:lpstr>돋움</vt:lpstr>
      <vt:lpstr>맑은 고딕</vt:lpstr>
      <vt:lpstr>맑은 고딕</vt:lpstr>
      <vt:lpstr>한컴 윤고딕 230</vt:lpstr>
      <vt:lpstr>Arial</vt:lpstr>
      <vt:lpstr>Gill Sans MT</vt:lpstr>
      <vt:lpstr>Tahoma</vt:lpstr>
      <vt:lpstr>Times New Roman</vt:lpstr>
      <vt:lpstr>Trebuchet MS</vt:lpstr>
      <vt:lpstr>Wingdings</vt:lpstr>
      <vt:lpstr>대나무</vt:lpstr>
      <vt:lpstr>2_Office 테마</vt:lpstr>
      <vt:lpstr>Operating Systems :    Project #1. Pintos Thread</vt:lpstr>
      <vt:lpstr>Alarm Clock (1)</vt:lpstr>
      <vt:lpstr>Alarm Clock (2)</vt:lpstr>
      <vt:lpstr>Priority Scheduling </vt:lpstr>
      <vt:lpstr>BSD Scheduler (1)</vt:lpstr>
      <vt:lpstr>BSD Scheduler (2)</vt:lpstr>
      <vt:lpstr>Niceness</vt:lpstr>
      <vt:lpstr>Calculating Priority</vt:lpstr>
      <vt:lpstr>Calculating recent_cpu</vt:lpstr>
      <vt:lpstr>Calculating load_avg</vt:lpstr>
      <vt:lpstr>Summary</vt:lpstr>
      <vt:lpstr>Fixed-Point Real Arithmetic</vt:lpstr>
      <vt:lpstr>Priority Scheduling - Aging</vt:lpstr>
      <vt:lpstr>Priority Scheduling - Aging</vt:lpstr>
      <vt:lpstr>Priority Scheduling - Aging</vt:lpstr>
      <vt:lpstr>Test Set - Total</vt:lpstr>
      <vt:lpstr>Analyze a test</vt:lpstr>
      <vt:lpstr>Document</vt:lpstr>
      <vt:lpstr>Document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Hun Kim</dc:creator>
  <cp:lastModifiedBy>sang</cp:lastModifiedBy>
  <cp:revision>16</cp:revision>
  <dcterms:created xsi:type="dcterms:W3CDTF">2015-11-17T07:30:35Z</dcterms:created>
  <dcterms:modified xsi:type="dcterms:W3CDTF">2017-11-10T08:07:37Z</dcterms:modified>
</cp:coreProperties>
</file>