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47" r:id="rId2"/>
  </p:sldMasterIdLst>
  <p:notesMasterIdLst>
    <p:notesMasterId r:id="rId22"/>
  </p:notesMasterIdLst>
  <p:handoutMasterIdLst>
    <p:handoutMasterId r:id="rId23"/>
  </p:handoutMasterIdLst>
  <p:sldIdLst>
    <p:sldId id="516" r:id="rId3"/>
    <p:sldId id="51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56" r:id="rId21"/>
  </p:sldIdLst>
  <p:sldSz cx="9144000" cy="6858000" type="screen4x3"/>
  <p:notesSz cx="7104063" cy="102346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306"/>
    <a:srgbClr val="990000"/>
    <a:srgbClr val="66CCFF"/>
    <a:srgbClr val="FF0000"/>
    <a:srgbClr val="0000FF"/>
    <a:srgbClr val="006666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7" autoAdjust="0"/>
    <p:restoredTop sz="79130" autoAdjust="0"/>
  </p:normalViewPr>
  <p:slideViewPr>
    <p:cSldViewPr>
      <p:cViewPr>
        <p:scale>
          <a:sx n="90" d="100"/>
          <a:sy n="90" d="100"/>
        </p:scale>
        <p:origin x="-40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4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>
            <a:lvl1pPr algn="l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625" y="1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>
            <a:lvl1pPr algn="r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772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b" anchorCtr="0" compatLnSpc="1">
            <a:prstTxWarp prst="textNoShape">
              <a:avLst/>
            </a:prstTxWarp>
          </a:bodyPr>
          <a:lstStyle>
            <a:lvl1pPr algn="l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625" y="9721772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b" anchorCtr="0" compatLnSpc="1">
            <a:prstTxWarp prst="textNoShape">
              <a:avLst/>
            </a:prstTxWarp>
          </a:bodyPr>
          <a:lstStyle>
            <a:lvl1pPr algn="r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fld id="{46CD6038-E645-42FE-BA1E-6B21A3597F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8026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>
            <a:lvl1pPr algn="l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25" y="1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>
            <a:lvl1pPr algn="r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772" y="4861680"/>
            <a:ext cx="5684521" cy="460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772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b" anchorCtr="0" compatLnSpc="1">
            <a:prstTxWarp prst="textNoShape">
              <a:avLst/>
            </a:prstTxWarp>
          </a:bodyPr>
          <a:lstStyle>
            <a:lvl1pPr algn="l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25" y="9721772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b" anchorCtr="0" compatLnSpc="1">
            <a:prstTxWarp prst="textNoShape">
              <a:avLst/>
            </a:prstTxWarp>
          </a:bodyPr>
          <a:lstStyle>
            <a:lvl1pPr algn="r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fld id="{FBF9156C-EF5D-4392-9D03-D64F561EA4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496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9156C-EF5D-4392-9D03-D64F561EA4E8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68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새로 구현하셔야 할 페이지폴트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기존의 것과 다른 점은 기존의 페이지폴트는 그저 모든 페이지폴트를 에러로 처리하여 </a:t>
            </a:r>
            <a:r>
              <a:rPr lang="ko-KR" altLang="en-US" dirty="0" err="1" smtClean="0"/>
              <a:t>킬하는</a:t>
            </a:r>
            <a:r>
              <a:rPr lang="ko-KR" altLang="en-US" dirty="0" smtClean="0"/>
              <a:t> 방식이었다면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지금의 페이지폴트는 현재 메모리에 없는 데이터에 접근하여 페이지폴트가 불렸다면</a:t>
            </a:r>
            <a:r>
              <a:rPr lang="en-US" altLang="ko-KR" dirty="0" smtClean="0"/>
              <a:t>, swap</a:t>
            </a:r>
            <a:r>
              <a:rPr lang="ko-KR" altLang="en-US" dirty="0" smtClean="0"/>
              <a:t>디스크로부터 해당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가져와서 </a:t>
            </a:r>
            <a:r>
              <a:rPr lang="ko-KR" altLang="en-US" dirty="0" err="1" smtClean="0"/>
              <a:t>메인메모리에</a:t>
            </a:r>
            <a:r>
              <a:rPr lang="ko-KR" altLang="en-US" dirty="0" smtClean="0"/>
              <a:t> 올리는 작업을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이과정을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swap</a:t>
            </a:r>
            <a:r>
              <a:rPr lang="en-US" altLang="ko-KR" baseline="0" dirty="0" smtClean="0"/>
              <a:t> in</a:t>
            </a:r>
            <a:r>
              <a:rPr lang="ko-KR" altLang="en-US" dirty="0" smtClean="0"/>
              <a:t>이라고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메인메모리에</a:t>
            </a:r>
            <a:r>
              <a:rPr lang="ko-KR" altLang="en-US" dirty="0" smtClean="0"/>
              <a:t> 있던 프레임을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스왑디스크로</a:t>
            </a:r>
            <a:r>
              <a:rPr lang="ko-KR" altLang="en-US" dirty="0" smtClean="0"/>
              <a:t> 내리는 작업을 </a:t>
            </a:r>
            <a:r>
              <a:rPr lang="en-US" altLang="ko-KR" dirty="0" smtClean="0"/>
              <a:t>swap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out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Valid region</a:t>
            </a:r>
            <a:r>
              <a:rPr lang="ko-KR" altLang="en-US" baseline="0" dirty="0" smtClean="0"/>
              <a:t>에서 보셔야 할 부분은 </a:t>
            </a:r>
            <a:r>
              <a:rPr lang="en-US" altLang="ko-KR" baseline="0" dirty="0" err="1" smtClean="0"/>
              <a:t>yes,no</a:t>
            </a:r>
            <a:r>
              <a:rPr lang="ko-KR" altLang="en-US" baseline="0" dirty="0" smtClean="0"/>
              <a:t>이냐를 판별하는 것은 해당 데이터가 있다고 여겨지는 </a:t>
            </a:r>
            <a:r>
              <a:rPr lang="en-US" altLang="ko-KR" baseline="0" dirty="0" smtClean="0"/>
              <a:t>virtual memory</a:t>
            </a:r>
            <a:r>
              <a:rPr lang="ko-KR" altLang="en-US" baseline="0" dirty="0" smtClean="0"/>
              <a:t>주소가 현재의 페이지 주소 영역안쪽인지를 묻는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Hanle_mm_falult</a:t>
            </a:r>
            <a:r>
              <a:rPr lang="ko-KR" altLang="en-US" baseline="0" dirty="0" smtClean="0"/>
              <a:t>는 페이지폴트 난 주소가 유저메모리영역이고 현재의 </a:t>
            </a:r>
            <a:r>
              <a:rPr lang="ko-KR" altLang="en-US" baseline="0" dirty="0" err="1" smtClean="0"/>
              <a:t>스택사이즈</a:t>
            </a:r>
            <a:r>
              <a:rPr lang="en-US" altLang="ko-KR" baseline="0" dirty="0" smtClean="0"/>
              <a:t>(PGSIZE)</a:t>
            </a:r>
            <a:r>
              <a:rPr lang="ko-KR" altLang="en-US" baseline="0" dirty="0" smtClean="0"/>
              <a:t>지만 해당 데이터가 디스크에 있다면 어떻게 처리를 </a:t>
            </a:r>
            <a:r>
              <a:rPr lang="ko-KR" altLang="en-US" baseline="0" dirty="0" err="1" smtClean="0"/>
              <a:t>할것인가를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나타내는것입니다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4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Handle</a:t>
            </a:r>
            <a:r>
              <a:rPr lang="en-US" altLang="ko-KR" baseline="0" dirty="0" err="1" smtClean="0"/>
              <a:t>_mm_falut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경우 </a:t>
            </a:r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프로세스가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하나는 </a:t>
            </a:r>
            <a:r>
              <a:rPr lang="en-US" altLang="ko-KR" baseline="0" dirty="0" smtClean="0"/>
              <a:t>virtual </a:t>
            </a:r>
            <a:r>
              <a:rPr lang="en-US" altLang="ko-KR" baseline="0" dirty="0" err="1" smtClean="0"/>
              <a:t>mamory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physical memory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맵핑시켜주는</a:t>
            </a:r>
            <a:r>
              <a:rPr lang="ko-KR" altLang="en-US" baseline="0" dirty="0" smtClean="0"/>
              <a:t> 페이지테이블이 꽉 차지 </a:t>
            </a:r>
            <a:r>
              <a:rPr lang="ko-KR" altLang="en-US" baseline="0" dirty="0" err="1" smtClean="0"/>
              <a:t>않은경우는</a:t>
            </a:r>
            <a:r>
              <a:rPr lang="ko-KR" altLang="en-US" baseline="0" dirty="0" smtClean="0"/>
              <a:t> 디스크에서 페이지를 </a:t>
            </a:r>
            <a:r>
              <a:rPr lang="en-US" altLang="ko-KR" baseline="0" dirty="0" smtClean="0"/>
              <a:t>swap in</a:t>
            </a:r>
            <a:r>
              <a:rPr lang="ko-KR" altLang="en-US" baseline="0" dirty="0" err="1" smtClean="0"/>
              <a:t>해오면됩니다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페이지 테이블이 모두 찬 경우에는 오래된 페이지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프레임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디스크로 내리고</a:t>
            </a:r>
            <a:r>
              <a:rPr lang="en-US" altLang="ko-KR" baseline="0" dirty="0" smtClean="0"/>
              <a:t>(swap-out)</a:t>
            </a:r>
            <a:r>
              <a:rPr lang="ko-KR" altLang="en-US" baseline="0" dirty="0" smtClean="0"/>
              <a:t> 디스크에서 </a:t>
            </a:r>
            <a:r>
              <a:rPr lang="en-US" altLang="ko-KR" baseline="0" dirty="0" smtClean="0"/>
              <a:t>swap in</a:t>
            </a:r>
            <a:r>
              <a:rPr lang="ko-KR" altLang="en-US" baseline="0" dirty="0" smtClean="0"/>
              <a:t>을 해야겠죠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5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2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20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Userprogram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스택은</a:t>
            </a:r>
            <a:r>
              <a:rPr lang="ko-KR" altLang="en-US" baseline="0" dirty="0" smtClean="0"/>
              <a:t> 현재 </a:t>
            </a:r>
            <a:r>
              <a:rPr lang="en-US" altLang="ko-KR" baseline="0" dirty="0" smtClean="0"/>
              <a:t>PGSIZE</a:t>
            </a:r>
            <a:r>
              <a:rPr lang="ko-KR" altLang="en-US" baseline="0" dirty="0" smtClean="0"/>
              <a:t>만큼만 빼준 경우입니다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</a:t>
            </a:r>
            <a:r>
              <a:rPr lang="en-US" altLang="ko-KR" baseline="0" dirty="0" smtClean="0"/>
              <a:t>argument passing</a:t>
            </a:r>
            <a:r>
              <a:rPr lang="ko-KR" altLang="en-US" baseline="0" dirty="0" smtClean="0"/>
              <a:t>을 위해서 할당한 </a:t>
            </a:r>
            <a:r>
              <a:rPr lang="ko-KR" altLang="en-US" baseline="0" dirty="0" err="1" smtClean="0"/>
              <a:t>스택이구요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스택공간이</a:t>
            </a:r>
            <a:r>
              <a:rPr lang="ko-KR" altLang="en-US" baseline="0" dirty="0" smtClean="0"/>
              <a:t> 부족한 경우에는 즉 </a:t>
            </a:r>
            <a:r>
              <a:rPr lang="ko-KR" altLang="en-US" baseline="0" dirty="0" err="1" smtClean="0"/>
              <a:t>스택공간이</a:t>
            </a:r>
            <a:r>
              <a:rPr lang="ko-KR" altLang="en-US" baseline="0" dirty="0" smtClean="0"/>
              <a:t> 더 필요하게 데이터가 메모리에 올라갈 수 있고 이 제한은 </a:t>
            </a:r>
            <a:r>
              <a:rPr lang="en-US" altLang="ko-KR" baseline="0" dirty="0" smtClean="0"/>
              <a:t>8M</a:t>
            </a:r>
            <a:r>
              <a:rPr lang="ko-KR" altLang="en-US" baseline="0" dirty="0" smtClean="0"/>
              <a:t>으로 한다고 전 슬라이드에 설명이 되어있습니다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7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</a:t>
            </a:r>
            <a:r>
              <a:rPr lang="en-US" altLang="ko-KR" dirty="0" smtClean="0"/>
              <a:t>example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페이지를 초과하는 만큼의 크기를 데이터를</a:t>
            </a:r>
            <a:r>
              <a:rPr lang="ko-KR" altLang="en-US" baseline="0" dirty="0" smtClean="0"/>
              <a:t> 메모리에 </a:t>
            </a:r>
            <a:r>
              <a:rPr lang="ko-KR" altLang="en-US" baseline="0" dirty="0" err="1" smtClean="0"/>
              <a:t>올릴때</a:t>
            </a:r>
            <a:r>
              <a:rPr lang="ko-KR" altLang="en-US" baseline="0" dirty="0" smtClean="0"/>
              <a:t> 그만큼 </a:t>
            </a:r>
            <a:r>
              <a:rPr lang="ko-KR" altLang="en-US" baseline="0" dirty="0" err="1" smtClean="0"/>
              <a:t>스택이</a:t>
            </a:r>
            <a:r>
              <a:rPr lang="ko-KR" altLang="en-US" baseline="0" dirty="0" smtClean="0"/>
              <a:t> 증가해야 메모리에 해당 데이터를 </a:t>
            </a:r>
            <a:r>
              <a:rPr lang="ko-KR" altLang="en-US" baseline="0" dirty="0" err="1" smtClean="0"/>
              <a:t>올릴수있음을</a:t>
            </a:r>
            <a:r>
              <a:rPr lang="ko-KR" altLang="en-US" baseline="0" dirty="0" smtClean="0"/>
              <a:t> 의미하고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이것을 가능하게 여러분들이 </a:t>
            </a:r>
            <a:r>
              <a:rPr lang="ko-KR" altLang="en-US" baseline="0" dirty="0" err="1" smtClean="0"/>
              <a:t>구현해주시면됩니다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6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여기에 제시된 테스트 케이스만 통과시켜주면 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Project2</a:t>
            </a:r>
            <a:r>
              <a:rPr lang="ko-KR" altLang="en-US" dirty="0" smtClean="0"/>
              <a:t>에서 발전되는 프로젝트이므로 아무래도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make check</a:t>
            </a:r>
            <a:r>
              <a:rPr lang="ko-KR" altLang="en-US" baseline="0" dirty="0" smtClean="0"/>
              <a:t>시 프로젝트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 관한 테스트 케이스들도 같이 뜨지만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virtual memory</a:t>
            </a:r>
            <a:r>
              <a:rPr lang="ko-KR" altLang="en-US" baseline="0" dirty="0" smtClean="0"/>
              <a:t>만을 가지고 채점하기 위해 </a:t>
            </a:r>
            <a:r>
              <a:rPr lang="en-US" altLang="ko-KR" baseline="0" dirty="0" smtClean="0"/>
              <a:t>project2</a:t>
            </a:r>
            <a:r>
              <a:rPr lang="ko-KR" altLang="en-US" baseline="0" dirty="0" smtClean="0"/>
              <a:t>에 해당하는 테스트 케이스는 뺐습니다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와의 연관성은 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-write-code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pt-write-code2</a:t>
            </a:r>
            <a:r>
              <a:rPr lang="ko-KR" altLang="en-US" dirty="0" smtClean="0"/>
              <a:t>의 경우에 </a:t>
            </a:r>
            <a:r>
              <a:rPr lang="en-US" altLang="ko-KR" dirty="0" smtClean="0"/>
              <a:t>write</a:t>
            </a:r>
            <a:r>
              <a:rPr lang="ko-KR" altLang="en-US" dirty="0" err="1" smtClean="0"/>
              <a:t>시스템콜을</a:t>
            </a:r>
            <a:r>
              <a:rPr lang="ko-KR" altLang="en-US" dirty="0" smtClean="0"/>
              <a:t> 사용하기 때문에 </a:t>
            </a:r>
            <a:r>
              <a:rPr lang="en-US" altLang="ko-KR" b="1" dirty="0" smtClean="0"/>
              <a:t>write</a:t>
            </a:r>
            <a:r>
              <a:rPr lang="ko-KR" altLang="en-US" b="1" dirty="0" err="1" smtClean="0"/>
              <a:t>시스템콜이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구현</a:t>
            </a:r>
            <a:r>
              <a:rPr lang="ko-KR" altLang="en-US" dirty="0" err="1" smtClean="0"/>
              <a:t>되어있야하겠고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Pt</a:t>
            </a:r>
            <a:r>
              <a:rPr lang="en-US" altLang="ko-KR" dirty="0" smtClean="0"/>
              <a:t>-bad-read</a:t>
            </a:r>
            <a:r>
              <a:rPr lang="ko-KR" altLang="en-US" dirty="0" smtClean="0"/>
              <a:t>의 경우에는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하는 테스트 케이스이므로 </a:t>
            </a:r>
            <a:r>
              <a:rPr lang="ko-KR" altLang="en-US" dirty="0" err="1" smtClean="0"/>
              <a:t>이부분에</a:t>
            </a:r>
            <a:r>
              <a:rPr lang="ko-KR" altLang="en-US" dirty="0" smtClean="0"/>
              <a:t> 대해서 구현이 되어있어야 문제없이 </a:t>
            </a:r>
            <a:r>
              <a:rPr lang="ko-KR" altLang="en-US" dirty="0" err="1" smtClean="0"/>
              <a:t>동작될거라</a:t>
            </a:r>
            <a:r>
              <a:rPr lang="ko-KR" altLang="en-US" dirty="0" smtClean="0"/>
              <a:t> 생각됩니다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Page-parallel</a:t>
            </a:r>
            <a:r>
              <a:rPr lang="ko-KR" altLang="en-US" dirty="0" smtClean="0"/>
              <a:t>의 경우에는 여러 개의 프로세스가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access</a:t>
            </a:r>
            <a:r>
              <a:rPr lang="ko-KR" altLang="en-US" dirty="0" err="1" smtClean="0"/>
              <a:t>해야하기에</a:t>
            </a:r>
            <a:r>
              <a:rPr lang="ko-KR" altLang="en-US" dirty="0" smtClean="0"/>
              <a:t> </a:t>
            </a:r>
            <a:r>
              <a:rPr lang="ko-KR" altLang="en-US" b="1" dirty="0" err="1" smtClean="0"/>
              <a:t>동기화</a:t>
            </a:r>
            <a:r>
              <a:rPr lang="ko-KR" altLang="en-US" dirty="0" err="1" smtClean="0"/>
              <a:t>부분이</a:t>
            </a:r>
            <a:r>
              <a:rPr lang="ko-KR" altLang="en-US" dirty="0" smtClean="0"/>
              <a:t> 연관이 되지 </a:t>
            </a:r>
            <a:r>
              <a:rPr lang="ko-KR" altLang="en-US" dirty="0" err="1" smtClean="0"/>
              <a:t>않을까합니다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16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8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0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5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9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6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8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테이블을 </a:t>
            </a:r>
            <a:r>
              <a:rPr lang="en-US" altLang="ko-KR" dirty="0" smtClean="0"/>
              <a:t>management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정보에는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Supplement</a:t>
            </a:r>
            <a:r>
              <a:rPr lang="en-US" altLang="ko-KR" baseline="0" dirty="0" smtClean="0"/>
              <a:t> page table, frame table, swap table (manual 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3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Access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invalid</a:t>
            </a:r>
            <a:r>
              <a:rPr lang="ko-KR" altLang="en-US" dirty="0" smtClean="0"/>
              <a:t>하다는 것은 페이지테이블에 해당 데이터에 관한 페이지 </a:t>
            </a:r>
            <a:r>
              <a:rPr lang="ko-KR" altLang="en-US" dirty="0" err="1" smtClean="0"/>
              <a:t>맵핑정보가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없는것을</a:t>
            </a:r>
            <a:r>
              <a:rPr lang="ko-KR" altLang="en-US" dirty="0" smtClean="0"/>
              <a:t>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이것은 </a:t>
            </a:r>
            <a:r>
              <a:rPr lang="en-US" altLang="ko-KR" dirty="0" smtClean="0"/>
              <a:t>virtual memory</a:t>
            </a:r>
            <a:r>
              <a:rPr lang="ko-KR" altLang="en-US" dirty="0" smtClean="0"/>
              <a:t>에는 있다고 생각하고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physical</a:t>
            </a:r>
            <a:r>
              <a:rPr lang="en-US" altLang="ko-KR" baseline="0" dirty="0" smtClean="0"/>
              <a:t> memory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page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mapping</a:t>
            </a:r>
            <a:r>
              <a:rPr lang="ko-KR" altLang="en-US" baseline="0" dirty="0" smtClean="0"/>
              <a:t>이 없음을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학생분들께서는</a:t>
            </a:r>
            <a:r>
              <a:rPr lang="ko-KR" altLang="en-US" baseline="0" dirty="0" smtClean="0"/>
              <a:t> 페이지폴트를 </a:t>
            </a:r>
            <a:r>
              <a:rPr lang="ko-KR" altLang="en-US" baseline="0" dirty="0" err="1" smtClean="0"/>
              <a:t>수정하실때</a:t>
            </a:r>
            <a:r>
              <a:rPr lang="ko-KR" altLang="en-US" baseline="0" dirty="0" smtClean="0"/>
              <a:t> 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variable(not present, write, user)</a:t>
            </a:r>
            <a:r>
              <a:rPr lang="ko-KR" altLang="en-US" baseline="0" dirty="0" smtClean="0"/>
              <a:t>를 이용하여 </a:t>
            </a:r>
            <a:r>
              <a:rPr lang="en-US" altLang="ko-KR" baseline="0" dirty="0" smtClean="0"/>
              <a:t>10</a:t>
            </a:r>
            <a:r>
              <a:rPr lang="ko-KR" altLang="en-US" baseline="0" dirty="0" err="1" smtClean="0"/>
              <a:t>페이지에있는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페이지폴트핸들러를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수정할때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case</a:t>
            </a:r>
            <a:r>
              <a:rPr lang="ko-KR" altLang="en-US" baseline="0" dirty="0" smtClean="0"/>
              <a:t>문으로 처리를 해주면 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1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2"/>
          <p:cNvSpPr>
            <a:spLocks noChangeShapeType="1"/>
          </p:cNvSpPr>
          <p:nvPr userDrawn="1"/>
        </p:nvSpPr>
        <p:spPr bwMode="auto">
          <a:xfrm>
            <a:off x="304800" y="3657600"/>
            <a:ext cx="52578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1033"/>
          <p:cNvSpPr>
            <a:spLocks noChangeShapeType="1"/>
          </p:cNvSpPr>
          <p:nvPr userDrawn="1"/>
        </p:nvSpPr>
        <p:spPr bwMode="auto">
          <a:xfrm>
            <a:off x="685800" y="2667000"/>
            <a:ext cx="0" cy="23622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69950" y="3819525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5455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247A1DDF-50A8-4DEF-B762-BCD3A34FD7B5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5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000250" cy="56721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5848350" cy="56721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AF68B2C9-0608-416B-A5AF-4231A08DC7FD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21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0010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90600" y="1252538"/>
            <a:ext cx="381000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252538"/>
            <a:ext cx="381000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161FD586-6018-4DA9-81C4-CF4FC903A098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18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23528" y="980728"/>
            <a:ext cx="8496944" cy="936104"/>
          </a:xfrm>
          <a:prstGeom prst="roundRect">
            <a:avLst/>
          </a:prstGeom>
          <a:solidFill>
            <a:srgbClr val="AA0022"/>
          </a:solidFill>
          <a:ln>
            <a:solidFill>
              <a:srgbClr val="B40000"/>
            </a:solidFill>
          </a:ln>
          <a:effectLst>
            <a:outerShdw blurRad="50800" dist="127000" dir="27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2800" dirty="0">
              <a:solidFill>
                <a:prstClr val="white"/>
              </a:solidFill>
              <a:latin typeface="Gill Sans MT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 userDrawn="1"/>
        </p:nvSpPr>
        <p:spPr>
          <a:xfrm>
            <a:off x="1371600" y="2492896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kumimoji="0" lang="en-US" altLang="ko-KR" sz="1500" dirty="0" smtClean="0">
              <a:solidFill>
                <a:prstClr val="black"/>
              </a:solidFill>
              <a:latin typeface="Gill Sans MT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 userDrawn="1"/>
        </p:nvSpPr>
        <p:spPr>
          <a:xfrm>
            <a:off x="6660232" y="6309320"/>
            <a:ext cx="188399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buClrTx/>
              <a:buSzTx/>
            </a:pPr>
            <a:r>
              <a:rPr kumimoji="0" lang="en-US" altLang="ko-KR" sz="1400" dirty="0" smtClean="0">
                <a:solidFill>
                  <a:prstClr val="black"/>
                </a:solidFill>
                <a:latin typeface="Gill Sans MT" pitchFamily="34" charset="0"/>
                <a:ea typeface="Tahoma" pitchFamily="34" charset="0"/>
              </a:rPr>
              <a:t>Distributed and Cloud Computing Lab.</a:t>
            </a:r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1524000" y="3941440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kumimoji="0" lang="en-US" altLang="ko-KR" sz="15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4" name="부제목 2"/>
          <p:cNvSpPr txBox="1">
            <a:spLocks/>
          </p:cNvSpPr>
          <p:nvPr userDrawn="1"/>
        </p:nvSpPr>
        <p:spPr>
          <a:xfrm>
            <a:off x="1371600" y="4005064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kumimoji="0" lang="en-US" altLang="ko-KR" sz="1500" dirty="0" smtClean="0">
              <a:solidFill>
                <a:prstClr val="black"/>
              </a:solidFill>
              <a:latin typeface="Gill Sans MT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82" y="6381328"/>
            <a:ext cx="322198" cy="392832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A0000"/>
                </a:solidFill>
                <a:latin typeface="Gill Sans MT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06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sz="2400" b="1">
                <a:latin typeface="Gill Sans MT" pitchFamily="34" charset="0"/>
                <a:ea typeface="+mn-ea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200" b="1">
                <a:latin typeface="Gill Sans MT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Gill Sans MT" pitchFamily="34" charset="0"/>
                <a:cs typeface="Tahoma" pitchFamily="34" charset="0"/>
              </a:defRPr>
            </a:lvl3pPr>
            <a:lvl4pPr>
              <a:defRPr sz="1800">
                <a:latin typeface="Gill Sans MT" pitchFamily="34" charset="0"/>
                <a:cs typeface="Tahoma" pitchFamily="34" charset="0"/>
              </a:defRPr>
            </a:lvl4pPr>
            <a:lvl5pPr>
              <a:defRPr sz="1600">
                <a:latin typeface="Gill Sans MT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 smtClean="0"/>
              <a:t>First sentence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</a:t>
            </a:r>
          </a:p>
          <a:p>
            <a:pPr lvl="2"/>
            <a:r>
              <a:rPr lang="en-US" altLang="ko-KR" dirty="0" smtClean="0"/>
              <a:t>third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fifth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 userDrawn="1"/>
        </p:nvSpPr>
        <p:spPr>
          <a:xfrm>
            <a:off x="6576442" y="6309320"/>
            <a:ext cx="188399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buClrTx/>
              <a:buSzTx/>
            </a:pPr>
            <a:r>
              <a:rPr kumimoji="0" lang="en-US" altLang="ko-KR" sz="1400" dirty="0" smtClean="0">
                <a:solidFill>
                  <a:prstClr val="black"/>
                </a:solidFill>
                <a:latin typeface="Gill Sans MT" pitchFamily="34" charset="0"/>
                <a:ea typeface="Tahoma" pitchFamily="34" charset="0"/>
              </a:rPr>
              <a:t>Distributed and Cloud Computing Lab.</a:t>
            </a:r>
          </a:p>
        </p:txBody>
      </p: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457200" y="620688"/>
            <a:ext cx="8229600" cy="576064"/>
          </a:xfrm>
        </p:spPr>
        <p:txBody>
          <a:bodyPr>
            <a:noAutofit/>
          </a:bodyPr>
          <a:lstStyle>
            <a:lvl1pPr>
              <a:defRPr sz="3400" b="1">
                <a:latin typeface="Gill Sans MT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66" y="6381328"/>
            <a:ext cx="322198" cy="392832"/>
          </a:xfrm>
          <a:prstGeom prst="rect">
            <a:avLst/>
          </a:prstGeom>
        </p:spPr>
      </p:pic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400">
                <a:solidFill>
                  <a:srgbClr val="8A0000"/>
                </a:solidFill>
                <a:latin typeface="Gill Sans MT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50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F7DF2604-AA75-4ECC-92C2-782E27A3C7CD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14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67B4AE50-909C-4824-8BA0-CCA66958F071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54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252538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252538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57AAE004-1C2A-44A0-8E71-E786AFFF3662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23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5E03CD6E-3AE7-491D-81DD-6FF1535C235C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657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4AC95F15-E380-45FB-A98C-576A510F53EE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661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2B07E4FA-249F-4AD2-BC82-4B484CC8F281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61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7E316032-070F-44F2-8CAA-EB335BB2B6B1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10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70210529-4B26-4B1D-81BB-FA8C56B55C03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276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2538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128" name="Rectangle 8"/>
          <p:cNvSpPr>
            <a:spLocks noChangeArrowheads="1"/>
          </p:cNvSpPr>
          <p:nvPr userDrawn="1"/>
        </p:nvSpPr>
        <p:spPr bwMode="auto">
          <a:xfrm>
            <a:off x="228600" y="152400"/>
            <a:ext cx="609600" cy="2971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152400" y="1066800"/>
            <a:ext cx="8001000" cy="650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30" name="Rectangle 10"/>
          <p:cNvSpPr>
            <a:spLocks noChangeArrowheads="1"/>
          </p:cNvSpPr>
          <p:nvPr userDrawn="1"/>
        </p:nvSpPr>
        <p:spPr bwMode="auto">
          <a:xfrm>
            <a:off x="4427538" y="5867400"/>
            <a:ext cx="4411662" cy="685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31" name="Rectangle 11"/>
          <p:cNvSpPr>
            <a:spLocks noChangeArrowheads="1"/>
          </p:cNvSpPr>
          <p:nvPr userDrawn="1"/>
        </p:nvSpPr>
        <p:spPr bwMode="auto">
          <a:xfrm>
            <a:off x="2209800" y="6400800"/>
            <a:ext cx="6477000" cy="650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33" name="Text Box 13"/>
          <p:cNvSpPr txBox="1">
            <a:spLocks noChangeArrowheads="1"/>
          </p:cNvSpPr>
          <p:nvPr userDrawn="1"/>
        </p:nvSpPr>
        <p:spPr bwMode="auto">
          <a:xfrm>
            <a:off x="4521200" y="6126163"/>
            <a:ext cx="4443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200" b="1" dirty="0" err="1">
                <a:solidFill>
                  <a:schemeClr val="tx1"/>
                </a:solidFill>
              </a:rPr>
              <a:t>Sogang</a:t>
            </a:r>
            <a:r>
              <a:rPr lang="en-US" altLang="ko-KR" sz="1200" b="1" dirty="0">
                <a:solidFill>
                  <a:schemeClr val="tx1"/>
                </a:solidFill>
              </a:rPr>
              <a:t> University Distributed &amp; Cloud Computing Lab.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spcBef>
                <a:spcPct val="0"/>
              </a:spcBef>
              <a:buClrTx/>
              <a:buSzTx/>
              <a:buFontTx/>
              <a:buNone/>
              <a:defRPr kumimoji="0" sz="1000" b="1">
                <a:solidFill>
                  <a:schemeClr val="tx1"/>
                </a:solidFill>
                <a:latin typeface="굴림" panose="020B0600000101010101" pitchFamily="50" charset="-127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165CF995-B461-4718-9652-15212848D8F7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SzPct val="80000"/>
        <a:buFont typeface="Wingdings" panose="05000000000000000000" pitchFamily="2" charset="2"/>
        <a:buChar char="n"/>
        <a:defRPr kumimoji="1" sz="2400">
          <a:solidFill>
            <a:srgbClr val="020306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n"/>
        <a:defRPr kumimoji="1" sz="2000">
          <a:solidFill>
            <a:srgbClr val="020306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anose="05000000000000000000" pitchFamily="2" charset="2"/>
        <a:buChar char="n"/>
        <a:defRPr kumimoji="1" sz="2400">
          <a:solidFill>
            <a:srgbClr val="020306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SzPct val="80000"/>
        <a:buFont typeface="Wingdings" panose="05000000000000000000" pitchFamily="2" charset="2"/>
        <a:buChar char="n"/>
        <a:defRPr kumimoji="1" sz="1400">
          <a:solidFill>
            <a:srgbClr val="020306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2E14438-C15F-4CE7-81B8-1075050B956D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92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ea"/>
        <a:buAutoNum type="circleNumDbPlai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oshw2014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22764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Operating Systems :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dirty="0" smtClean="0"/>
              <a:t>   Project #3. Pintos Virtual Memory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3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handler - </a:t>
            </a:r>
            <a:r>
              <a:rPr lang="ko-KR" altLang="en-US" dirty="0"/>
              <a:t>추가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2412603" y="1700808"/>
            <a:ext cx="2103438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handle_page_fault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2484041" y="3212108"/>
            <a:ext cx="20066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valid region?</a:t>
            </a:r>
            <a:r>
              <a:rPr kumimoji="0" lang="en-US" altLang="ko-KR" sz="18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4860528" y="3212108"/>
            <a:ext cx="208915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Growable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region?</a:t>
            </a:r>
            <a:r>
              <a:rPr kumimoji="0" lang="en-US" altLang="ko-KR" sz="18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115616" y="4940896"/>
            <a:ext cx="23764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Call handle_mm_fault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4817666" y="4940896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Expand </a:t>
            </a:r>
            <a:r>
              <a:rPr kumimoji="0" lang="en-US" altLang="ko-KR" sz="16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Userstack</a:t>
            </a:r>
            <a:endParaRPr kumimoji="0" lang="en-US" altLang="ko-KR" sz="16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6300391" y="4148733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Kill process</a:t>
            </a: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2260203" y="2635846"/>
            <a:ext cx="245745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Find fault_addr info</a:t>
            </a:r>
          </a:p>
        </p:txBody>
      </p:sp>
      <p:cxnSp>
        <p:nvCxnSpPr>
          <p:cNvPr id="51" name="AutoShape 10"/>
          <p:cNvCxnSpPr>
            <a:cxnSpLocks noChangeShapeType="1"/>
            <a:stCxn id="44" idx="4"/>
            <a:endCxn id="50" idx="0"/>
          </p:cNvCxnSpPr>
          <p:nvPr/>
        </p:nvCxnSpPr>
        <p:spPr bwMode="auto">
          <a:xfrm>
            <a:off x="3465116" y="2296121"/>
            <a:ext cx="23812" cy="3238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2" name="AutoShape 11"/>
          <p:cNvCxnSpPr>
            <a:cxnSpLocks noChangeShapeType="1"/>
            <a:stCxn id="50" idx="2"/>
            <a:endCxn id="45" idx="0"/>
          </p:cNvCxnSpPr>
          <p:nvPr/>
        </p:nvCxnSpPr>
        <p:spPr bwMode="auto">
          <a:xfrm flipH="1">
            <a:off x="3487341" y="2940646"/>
            <a:ext cx="1587" cy="25558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3" name="AutoShape 1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4506516" y="3572471"/>
            <a:ext cx="338137" cy="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4" name="AutoShape 13"/>
          <p:cNvCxnSpPr>
            <a:cxnSpLocks noChangeShapeType="1"/>
            <a:stCxn id="46" idx="3"/>
            <a:endCxn id="49" idx="0"/>
          </p:cNvCxnSpPr>
          <p:nvPr/>
        </p:nvCxnSpPr>
        <p:spPr bwMode="auto">
          <a:xfrm>
            <a:off x="6965553" y="3572471"/>
            <a:ext cx="415925" cy="560387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45" idx="1"/>
            <a:endCxn id="47" idx="0"/>
          </p:cNvCxnSpPr>
          <p:nvPr/>
        </p:nvCxnSpPr>
        <p:spPr bwMode="auto">
          <a:xfrm rot="10800000" flipV="1">
            <a:off x="2304653" y="3572471"/>
            <a:ext cx="163513" cy="135255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15"/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5898753" y="3948708"/>
            <a:ext cx="6350" cy="976313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4817666" y="5661621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58" name="AutoShape 17"/>
          <p:cNvCxnSpPr>
            <a:cxnSpLocks noChangeShapeType="1"/>
            <a:stCxn id="48" idx="2"/>
            <a:endCxn id="57" idx="0"/>
          </p:cNvCxnSpPr>
          <p:nvPr/>
        </p:nvCxnSpPr>
        <p:spPr bwMode="auto">
          <a:xfrm>
            <a:off x="5898753" y="5245696"/>
            <a:ext cx="0" cy="4000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1980803" y="3289896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4284266" y="3289896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6795691" y="3289896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5344716" y="3880446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5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handler - </a:t>
            </a:r>
            <a:r>
              <a:rPr lang="ko-KR" altLang="en-US" dirty="0"/>
              <a:t>추가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3467050" y="1484784"/>
            <a:ext cx="1455737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handle_mm_fault</a:t>
            </a:r>
            <a:endParaRPr kumimoji="0" lang="en-US" altLang="ko-KR" sz="1400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2762200" y="2996084"/>
            <a:ext cx="28702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there remaining frame?</a:t>
            </a:r>
            <a:endParaRPr kumimoji="0" lang="en-US" altLang="ko-KR" sz="1800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6155828" y="3102447"/>
            <a:ext cx="2160588" cy="5048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Process replacement 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2752675" y="2419822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Get empty frame</a:t>
            </a:r>
          </a:p>
        </p:txBody>
      </p:sp>
      <p:cxnSp>
        <p:nvCxnSpPr>
          <p:cNvPr id="42" name="AutoShape 7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5632400" y="3354860"/>
            <a:ext cx="523428" cy="158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2762200" y="4364509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Swap page into frame from disk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2762200" y="5012209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Modify page and swap manage tables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2752675" y="5659909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46" name="AutoShape 11"/>
          <p:cNvCxnSpPr>
            <a:cxnSpLocks noChangeShapeType="1"/>
            <a:stCxn id="39" idx="2"/>
            <a:endCxn id="43" idx="0"/>
          </p:cNvCxnSpPr>
          <p:nvPr/>
        </p:nvCxnSpPr>
        <p:spPr bwMode="auto">
          <a:xfrm>
            <a:off x="4197300" y="3716809"/>
            <a:ext cx="5556" cy="64770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7" name="AutoShape 12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203650" y="4669309"/>
            <a:ext cx="0" cy="32702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4194125" y="5317009"/>
            <a:ext cx="9525" cy="32702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4194125" y="2080097"/>
            <a:ext cx="1587" cy="3238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4193331" y="2708747"/>
            <a:ext cx="3969" cy="2873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578897" y="3083397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3678187" y="3667597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cxnSp>
        <p:nvCxnSpPr>
          <p:cNvPr id="53" name="AutoShape 18"/>
          <p:cNvCxnSpPr>
            <a:cxnSpLocks noChangeShapeType="1"/>
            <a:stCxn id="40" idx="2"/>
          </p:cNvCxnSpPr>
          <p:nvPr/>
        </p:nvCxnSpPr>
        <p:spPr bwMode="auto">
          <a:xfrm rot="5400000">
            <a:off x="5516290" y="2284314"/>
            <a:ext cx="396875" cy="3042791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8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Swap disk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에 할당해 줄 </a:t>
            </a:r>
            <a:r>
              <a:rPr lang="en-US" altLang="ko-KR" dirty="0"/>
              <a:t>Physical memory</a:t>
            </a:r>
            <a:r>
              <a:rPr lang="ko-KR" altLang="en-US" dirty="0"/>
              <a:t>가 부족할 때</a:t>
            </a:r>
            <a:r>
              <a:rPr lang="en-US" altLang="ko-KR" dirty="0"/>
              <a:t>(User page pool</a:t>
            </a:r>
            <a:r>
              <a:rPr lang="ko-KR" altLang="en-US" dirty="0"/>
              <a:t>에 </a:t>
            </a:r>
            <a:r>
              <a:rPr lang="en-US" altLang="ko-KR" dirty="0"/>
              <a:t>free page</a:t>
            </a:r>
            <a:r>
              <a:rPr lang="ko-KR" altLang="en-US" dirty="0"/>
              <a:t>가 없을 때</a:t>
            </a:r>
            <a:r>
              <a:rPr lang="en-US" altLang="ko-KR" dirty="0"/>
              <a:t>) disk</a:t>
            </a:r>
            <a:r>
              <a:rPr lang="ko-KR" altLang="en-US" dirty="0"/>
              <a:t>로 </a:t>
            </a:r>
            <a:r>
              <a:rPr lang="en-US" altLang="ko-KR" dirty="0"/>
              <a:t>swap-out</a:t>
            </a:r>
            <a:r>
              <a:rPr lang="ko-KR" altLang="en-US" dirty="0"/>
              <a:t>이 일어남 </a:t>
            </a:r>
          </a:p>
          <a:p>
            <a:pPr lvl="1"/>
            <a:r>
              <a:rPr lang="en-US" altLang="ko-KR" dirty="0"/>
              <a:t>Swap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의 결정은 </a:t>
            </a:r>
            <a:r>
              <a:rPr lang="en-US" altLang="ko-KR" dirty="0"/>
              <a:t>page replacement algorithm </a:t>
            </a:r>
            <a:r>
              <a:rPr lang="ko-KR" altLang="en-US" dirty="0"/>
              <a:t>사용</a:t>
            </a:r>
            <a:r>
              <a:rPr lang="en-US" altLang="ko-KR" dirty="0"/>
              <a:t>(LRU, LFU </a:t>
            </a:r>
            <a:r>
              <a:rPr lang="en-US" altLang="ko-KR" dirty="0">
                <a:latin typeface="Arial" charset="0"/>
              </a:rPr>
              <a:t>…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Swap table </a:t>
            </a:r>
            <a:r>
              <a:rPr lang="ko-KR" altLang="en-US" dirty="0"/>
              <a:t>작성</a:t>
            </a:r>
          </a:p>
          <a:p>
            <a:pPr lvl="1"/>
            <a:r>
              <a:rPr lang="en-US" altLang="ko-KR" dirty="0"/>
              <a:t>swap disk</a:t>
            </a:r>
            <a:r>
              <a:rPr lang="ko-KR" altLang="en-US" dirty="0"/>
              <a:t>의 현재 사용하고 있는 슬롯과 빈 슬롯 관리 </a:t>
            </a:r>
          </a:p>
          <a:p>
            <a:r>
              <a:rPr lang="en-US" altLang="ko-KR" strike="sngStrike" dirty="0"/>
              <a:t>devices/</a:t>
            </a:r>
            <a:r>
              <a:rPr lang="en-US" altLang="ko-KR" strike="sngStrike" dirty="0" err="1"/>
              <a:t>disk.c</a:t>
            </a:r>
            <a:r>
              <a:rPr lang="ko-KR" altLang="en-US" strike="sngStrike" dirty="0"/>
              <a:t>의 함수 사용</a:t>
            </a:r>
            <a:r>
              <a:rPr lang="en-US" altLang="ko-KR" strike="sngStrike" dirty="0"/>
              <a:t>: </a:t>
            </a:r>
            <a:r>
              <a:rPr lang="en-US" altLang="ko-KR" strike="sngStrike" dirty="0" err="1"/>
              <a:t>disk_read</a:t>
            </a:r>
            <a:r>
              <a:rPr lang="en-US" altLang="ko-KR" strike="sngStrike" dirty="0"/>
              <a:t>(), </a:t>
            </a:r>
            <a:r>
              <a:rPr lang="en-US" altLang="ko-KR" strike="sngStrike" dirty="0" err="1"/>
              <a:t>disk_write</a:t>
            </a:r>
            <a:r>
              <a:rPr lang="en-US" altLang="ko-KR" strike="sngStrike" dirty="0"/>
              <a:t>(), </a:t>
            </a:r>
            <a:r>
              <a:rPr lang="en-US" altLang="ko-KR" strike="sngStrike" dirty="0" err="1"/>
              <a:t>disk_get</a:t>
            </a:r>
            <a:r>
              <a:rPr lang="en-US" altLang="ko-KR" strike="sngStrike" dirty="0"/>
              <a:t>()</a:t>
            </a:r>
          </a:p>
          <a:p>
            <a:r>
              <a:rPr lang="en-US" altLang="ko-KR" strike="sngStrike" dirty="0"/>
              <a:t>Pintos</a:t>
            </a:r>
            <a:r>
              <a:rPr lang="ko-KR" altLang="en-US" strike="sngStrike" dirty="0"/>
              <a:t>는 </a:t>
            </a:r>
            <a:r>
              <a:rPr lang="en-US" altLang="ko-KR" strike="sngStrike" dirty="0"/>
              <a:t>hd1:1</a:t>
            </a:r>
            <a:r>
              <a:rPr lang="ko-KR" altLang="en-US" strike="sngStrike" dirty="0"/>
              <a:t>을 </a:t>
            </a:r>
            <a:r>
              <a:rPr lang="en-US" altLang="ko-KR" strike="sngStrike" dirty="0"/>
              <a:t>swap disk</a:t>
            </a:r>
            <a:r>
              <a:rPr lang="ko-KR" altLang="en-US" strike="sngStrike" dirty="0"/>
              <a:t>로 사용</a:t>
            </a:r>
            <a:br>
              <a:rPr lang="ko-KR" altLang="en-US" strike="sngStrike" dirty="0"/>
            </a:br>
            <a:r>
              <a:rPr lang="en-US" altLang="ko-KR" strike="sngStrike" dirty="0"/>
              <a:t>(devices/</a:t>
            </a:r>
            <a:r>
              <a:rPr lang="en-US" altLang="ko-KR" strike="sngStrike" dirty="0" err="1"/>
              <a:t>disk.h</a:t>
            </a:r>
            <a:r>
              <a:rPr lang="ko-KR" altLang="en-US" strike="sngStrike" dirty="0"/>
              <a:t>에 선언되어 있음</a:t>
            </a:r>
            <a:r>
              <a:rPr lang="en-US" altLang="ko-KR" strike="sngStrike" dirty="0" smtClean="0"/>
              <a:t>)</a:t>
            </a:r>
          </a:p>
          <a:p>
            <a:r>
              <a:rPr lang="en-US" altLang="ko-KR" dirty="0" smtClean="0"/>
              <a:t>devices/</a:t>
            </a:r>
            <a:r>
              <a:rPr lang="en-US" altLang="ko-KR" dirty="0" err="1" smtClean="0"/>
              <a:t>block.c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block_read</a:t>
            </a:r>
            <a:r>
              <a:rPr lang="en-US" altLang="ko-KR" dirty="0" smtClean="0"/>
              <a:t>/write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Swapdisk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BLOCK_SWAP (devices/</a:t>
            </a:r>
            <a:r>
              <a:rPr lang="en-US" altLang="ko-KR" dirty="0" err="1" smtClean="0"/>
              <a:t>partition.c</a:t>
            </a:r>
            <a:r>
              <a:rPr lang="en-US" altLang="ko-KR" dirty="0" smtClean="0"/>
              <a:t>, thread/</a:t>
            </a:r>
            <a:r>
              <a:rPr lang="en-US" altLang="ko-KR" dirty="0" err="1" smtClean="0"/>
              <a:t>init.c</a:t>
            </a:r>
            <a:r>
              <a:rPr lang="en-US" altLang="ko-KR" dirty="0" smtClean="0"/>
              <a:t>, ...) 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en-US" altLang="ko-KR" dirty="0" smtClean="0"/>
              <a:t>swap </a:t>
            </a:r>
            <a:r>
              <a:rPr lang="en-US" altLang="ko-KR" dirty="0"/>
              <a:t>disk </a:t>
            </a:r>
            <a:r>
              <a:rPr lang="ko-KR" altLang="en-US" dirty="0"/>
              <a:t>생성 </a:t>
            </a:r>
          </a:p>
          <a:p>
            <a:pPr lvl="1"/>
            <a:r>
              <a:rPr lang="en-US" altLang="ko-KR" dirty="0" err="1"/>
              <a:t>vm</a:t>
            </a:r>
            <a:r>
              <a:rPr lang="en-US" altLang="ko-KR" dirty="0"/>
              <a:t>/build</a:t>
            </a:r>
            <a:r>
              <a:rPr lang="ko-KR" altLang="en-US" dirty="0"/>
              <a:t>에서 </a:t>
            </a:r>
          </a:p>
          <a:p>
            <a:pPr lvl="2"/>
            <a:r>
              <a:rPr lang="en-US" altLang="ko-KR" dirty="0"/>
              <a:t>pintos-</a:t>
            </a:r>
            <a:r>
              <a:rPr lang="en-US" altLang="ko-KR" dirty="0" err="1"/>
              <a:t>mkdisk</a:t>
            </a:r>
            <a:r>
              <a:rPr lang="en-US" altLang="ko-KR" dirty="0"/>
              <a:t>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en-US" altLang="ko-KR" i="1" dirty="0"/>
              <a:t>n</a:t>
            </a:r>
            <a:r>
              <a:rPr lang="en-US" altLang="ko-KR" dirty="0"/>
              <a:t> -&gt;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ko-KR" altLang="en-US" dirty="0"/>
              <a:t>라는 이름으로 </a:t>
            </a:r>
            <a:r>
              <a:rPr lang="en-US" altLang="ko-KR" i="1" dirty="0"/>
              <a:t>n</a:t>
            </a:r>
            <a:r>
              <a:rPr lang="en-US" altLang="ko-KR" dirty="0"/>
              <a:t> MB swap disk </a:t>
            </a:r>
            <a:r>
              <a:rPr lang="ko-KR" altLang="en-US" dirty="0"/>
              <a:t>생성 </a:t>
            </a:r>
          </a:p>
          <a:p>
            <a:pPr lvl="2"/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hd1:1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Pintos </a:t>
            </a:r>
            <a:r>
              <a:rPr lang="ko-KR" altLang="en-US" dirty="0"/>
              <a:t>실행 시 </a:t>
            </a:r>
            <a:r>
              <a:rPr lang="en-US" altLang="ko-KR" dirty="0"/>
              <a:t>argument</a:t>
            </a:r>
            <a:r>
              <a:rPr lang="ko-KR" altLang="en-US" dirty="0"/>
              <a:t>로 </a:t>
            </a:r>
            <a:r>
              <a:rPr lang="ko-KR" altLang="en-US" dirty="0">
                <a:latin typeface="Arial" charset="0"/>
              </a:rPr>
              <a:t>‘</a:t>
            </a:r>
            <a:r>
              <a:rPr lang="en-US" altLang="ko-KR" dirty="0"/>
              <a:t>--swap-disk=</a:t>
            </a:r>
            <a:r>
              <a:rPr lang="en-US" altLang="ko-KR" i="1" dirty="0"/>
              <a:t>n</a:t>
            </a:r>
            <a:r>
              <a:rPr lang="en-US" altLang="ko-KR" i="1" dirty="0">
                <a:latin typeface="Arial" charset="0"/>
              </a:rPr>
              <a:t>’</a:t>
            </a:r>
            <a:r>
              <a:rPr lang="en-US" altLang="ko-KR" dirty="0"/>
              <a:t> </a:t>
            </a:r>
            <a:r>
              <a:rPr lang="ko-KR" altLang="en-US" dirty="0"/>
              <a:t>을 추가하면 </a:t>
            </a:r>
            <a:r>
              <a:rPr lang="en-US" altLang="ko-KR" dirty="0"/>
              <a:t>n-MB swap disk</a:t>
            </a:r>
            <a:r>
              <a:rPr lang="ko-KR" altLang="en-US" dirty="0"/>
              <a:t>가 생성됨</a:t>
            </a:r>
            <a:r>
              <a:rPr lang="en-US" altLang="ko-KR" dirty="0"/>
              <a:t>. 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to and from (swap) disk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619250" y="2474913"/>
            <a:ext cx="6121400" cy="5746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Page Management Layer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619250" y="3265488"/>
            <a:ext cx="6121400" cy="57467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Frame Management Layer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619250" y="4275138"/>
            <a:ext cx="3024188" cy="574675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716463" y="4275138"/>
            <a:ext cx="3024187" cy="574675"/>
          </a:xfrm>
          <a:prstGeom prst="rect">
            <a:avLst/>
          </a:prstGeom>
          <a:solidFill>
            <a:srgbClr val="99CCFF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Swap Management Layer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4716463" y="5138738"/>
            <a:ext cx="3024187" cy="719137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rgbClr val="3F3E00"/>
            </a:solidFill>
            <a:round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28" name="AutoShape 11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6229350" y="4849813"/>
            <a:ext cx="0" cy="468312"/>
          </a:xfrm>
          <a:prstGeom prst="straightConnector1">
            <a:avLst/>
          </a:prstGeom>
          <a:noFill/>
          <a:ln w="6350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" name="AutoShape 12"/>
          <p:cNvCxnSpPr>
            <a:cxnSpLocks noChangeShapeType="1"/>
            <a:stCxn id="25" idx="0"/>
            <a:endCxn id="26" idx="0"/>
          </p:cNvCxnSpPr>
          <p:nvPr/>
        </p:nvCxnSpPr>
        <p:spPr bwMode="auto">
          <a:xfrm rot="5400000" flipV="1">
            <a:off x="4679950" y="2727326"/>
            <a:ext cx="1587" cy="3097212"/>
          </a:xfrm>
          <a:prstGeom prst="bentConnector3">
            <a:avLst>
              <a:gd name="adj1" fmla="val -14400005"/>
            </a:avLst>
          </a:prstGeom>
          <a:noFill/>
          <a:ln w="12700">
            <a:solidFill>
              <a:srgbClr val="3F3E00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" name="AutoShape 14"/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4679950" y="3049588"/>
            <a:ext cx="0" cy="215900"/>
          </a:xfrm>
          <a:prstGeom prst="straightConnector1">
            <a:avLst/>
          </a:prstGeom>
          <a:noFill/>
          <a:ln w="1270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1" name="Line 17"/>
          <p:cNvSpPr>
            <a:spLocks noChangeShapeType="1"/>
          </p:cNvSpPr>
          <p:nvPr/>
        </p:nvSpPr>
        <p:spPr bwMode="auto">
          <a:xfrm flipV="1">
            <a:off x="4643438" y="3860800"/>
            <a:ext cx="0" cy="144463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619250" y="1555750"/>
            <a:ext cx="647700" cy="7207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b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2411413" y="1555750"/>
            <a:ext cx="647700" cy="7207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b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3203575" y="1555750"/>
            <a:ext cx="647700" cy="7207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b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3995738" y="1555750"/>
            <a:ext cx="647700" cy="7207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b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4787900" y="1555750"/>
            <a:ext cx="647700" cy="7207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b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5580063" y="1555750"/>
            <a:ext cx="647700" cy="7207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b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6300788" y="1555750"/>
            <a:ext cx="647700" cy="7207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b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7092950" y="1555750"/>
            <a:ext cx="647700" cy="7207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b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Where is the user stack pointer?</a:t>
            </a:r>
          </a:p>
          <a:p>
            <a:endParaRPr lang="en-US" altLang="ko-KR" dirty="0"/>
          </a:p>
          <a:p>
            <a:r>
              <a:rPr lang="en-US" altLang="ko-KR" dirty="0"/>
              <a:t>If page faults on an address that "appears" to be a stack access, allocate another stack page.</a:t>
            </a:r>
          </a:p>
          <a:p>
            <a:endParaRPr lang="en-US" altLang="ko-KR" dirty="0"/>
          </a:p>
          <a:p>
            <a:r>
              <a:rPr lang="en-US" altLang="ko-KR" dirty="0"/>
              <a:t>Limit the number of pages the stack can grow to something reasonable(8M).</a:t>
            </a:r>
          </a:p>
          <a:p>
            <a:endParaRPr lang="en-US" altLang="ko-KR" dirty="0"/>
          </a:p>
          <a:p>
            <a:r>
              <a:rPr lang="en-US" altLang="ko-KR" dirty="0"/>
              <a:t>First stack page can still be loaded at process load time (in order to get arguments, etc.)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6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971550" y="127000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476375" y="1557338"/>
            <a:ext cx="4319588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User Stack Growth→   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5291138" y="1270000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5940425" y="1557338"/>
            <a:ext cx="12239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477963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5435600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395288" y="2636838"/>
            <a:ext cx="2447925" cy="609600"/>
          </a:xfrm>
          <a:prstGeom prst="wedgeRoundRectCallout">
            <a:avLst>
              <a:gd name="adj1" fmla="val -2528"/>
              <a:gd name="adj2" fmla="val -136981"/>
              <a:gd name="adj3" fmla="val 16667"/>
            </a:avLst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Initial stack page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(argument passing)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5219700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5003800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4787900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16922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19081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21240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5940425" y="2636838"/>
            <a:ext cx="180022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0x08048000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(base boundary)</a:t>
            </a:r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4787900" y="2276475"/>
            <a:ext cx="863600" cy="215900"/>
          </a:xfrm>
          <a:custGeom>
            <a:avLst/>
            <a:gdLst>
              <a:gd name="T0" fmla="*/ 0 w 544"/>
              <a:gd name="T1" fmla="*/ 0 h 136"/>
              <a:gd name="T2" fmla="*/ 431800 w 544"/>
              <a:gd name="T3" fmla="*/ 215900 h 136"/>
              <a:gd name="T4" fmla="*/ 863600 w 544"/>
              <a:gd name="T5" fmla="*/ 0 h 136"/>
              <a:gd name="T6" fmla="*/ 0 60000 65536"/>
              <a:gd name="T7" fmla="*/ 0 60000 65536"/>
              <a:gd name="T8" fmla="*/ 0 60000 65536"/>
              <a:gd name="T9" fmla="*/ 0 w 544"/>
              <a:gd name="T10" fmla="*/ 0 h 136"/>
              <a:gd name="T11" fmla="*/ 544 w 544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">
                <a:moveTo>
                  <a:pt x="0" y="0"/>
                </a:moveTo>
                <a:cubicBezTo>
                  <a:pt x="90" y="68"/>
                  <a:pt x="181" y="136"/>
                  <a:pt x="272" y="136"/>
                </a:cubicBezTo>
                <a:cubicBezTo>
                  <a:pt x="363" y="136"/>
                  <a:pt x="453" y="68"/>
                  <a:pt x="544" y="0"/>
                </a:cubicBezTo>
              </a:path>
            </a:pathLst>
          </a:custGeom>
          <a:noFill/>
          <a:ln w="3175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427538" y="2636838"/>
            <a:ext cx="1296987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Code, Data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Segments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5651500" y="2205038"/>
            <a:ext cx="792163" cy="431800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1692275" y="1341438"/>
            <a:ext cx="7191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2411413" y="112553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2411413" y="2276475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PHYS_BASE-PGSIZE*2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1908175" y="2205038"/>
            <a:ext cx="5032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667625" y="126841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3933825"/>
            <a:ext cx="2962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3851275" y="393382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 ;allocate stack memory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468313" y="4616450"/>
            <a:ext cx="5830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but the new esp, “esp-4096”, will cause page fault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11188" y="5086350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1116013" y="5373688"/>
            <a:ext cx="43195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4930775" y="508635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1116013" y="537368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5075238" y="537368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4859338" y="537368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4643438" y="537368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4427538" y="537368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1331913" y="5373688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1547813" y="537368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1763713" y="537368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1619250" y="6381750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</a:t>
            </a:r>
          </a:p>
        </p:txBody>
      </p:sp>
      <p:sp>
        <p:nvSpPr>
          <p:cNvPr id="84" name="Line 48"/>
          <p:cNvSpPr>
            <a:spLocks noChangeShapeType="1"/>
          </p:cNvSpPr>
          <p:nvPr/>
        </p:nvSpPr>
        <p:spPr bwMode="auto">
          <a:xfrm>
            <a:off x="1403350" y="6021388"/>
            <a:ext cx="215900" cy="360362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215900" y="6381750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86" name="Line 50"/>
          <p:cNvSpPr>
            <a:spLocks noChangeShapeType="1"/>
          </p:cNvSpPr>
          <p:nvPr/>
        </p:nvSpPr>
        <p:spPr bwMode="auto">
          <a:xfrm flipH="1">
            <a:off x="1116013" y="6021388"/>
            <a:ext cx="71437" cy="360362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7" name="Rectangle 52"/>
          <p:cNvSpPr>
            <a:spLocks noChangeArrowheads="1"/>
          </p:cNvSpPr>
          <p:nvPr/>
        </p:nvSpPr>
        <p:spPr bwMode="auto">
          <a:xfrm>
            <a:off x="2771775" y="6191250"/>
            <a:ext cx="30241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7627938" y="1916113"/>
            <a:ext cx="1516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1 Page(4096B)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 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238" y="1844675"/>
            <a:ext cx="3400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7132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if user program tries to allocate more than a PAGE size?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067175" y="184467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esp-4096*3 ;allocate 3 stack pages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546225" y="2709863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554288" y="4005263"/>
            <a:ext cx="1370012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esp-4096*3</a:t>
            </a: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2771775" y="3644900"/>
            <a:ext cx="0" cy="360363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1150938" y="4005263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1835150" y="3644900"/>
            <a:ext cx="287338" cy="360363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4356100" y="4005263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pages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2052638" y="2997200"/>
            <a:ext cx="43195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2052638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01186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579596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558006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536416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22685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24844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27003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8" name="AutoShape 25"/>
          <p:cNvCxnSpPr>
            <a:cxnSpLocks noChangeShapeType="1"/>
            <a:stCxn id="38" idx="1"/>
            <a:endCxn id="47" idx="3"/>
          </p:cNvCxnSpPr>
          <p:nvPr/>
        </p:nvCxnSpPr>
        <p:spPr bwMode="auto">
          <a:xfrm flipH="1" flipV="1">
            <a:off x="2916238" y="3321050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971550" y="4651375"/>
            <a:ext cx="287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Should we support this?</a:t>
            </a: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971550" y="5119688"/>
            <a:ext cx="3328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about page shrinking?</a:t>
            </a: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067175" y="4652963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Sure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4427538" y="5119688"/>
            <a:ext cx="314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Do not consider about this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0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381000" indent="-381000">
              <a:lnSpc>
                <a:spcPct val="80000"/>
              </a:lnSpc>
            </a:pPr>
            <a:r>
              <a:rPr lang="en-US" altLang="ko-KR" sz="1800" dirty="0"/>
              <a:t>Project 3</a:t>
            </a:r>
            <a:r>
              <a:rPr lang="ko-KR" altLang="en-US" sz="1800" dirty="0"/>
              <a:t>의 평가 테스트는 총 </a:t>
            </a:r>
            <a:r>
              <a:rPr lang="en-US" altLang="ko-KR" sz="1800" dirty="0"/>
              <a:t>109</a:t>
            </a:r>
            <a:r>
              <a:rPr lang="ko-KR" altLang="en-US" sz="1800" dirty="0"/>
              <a:t>개이며 </a:t>
            </a:r>
            <a:r>
              <a:rPr lang="en-US" altLang="ko-KR" sz="1800" dirty="0"/>
              <a:t>Project 2</a:t>
            </a:r>
            <a:r>
              <a:rPr lang="ko-KR" altLang="en-US" sz="1800" dirty="0"/>
              <a:t>와 겹치는 부분이 </a:t>
            </a:r>
            <a:r>
              <a:rPr lang="ko-KR" altLang="en-US" sz="1800" dirty="0" smtClean="0"/>
              <a:t>대부분임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en-US" altLang="ko-KR" sz="1800" dirty="0"/>
              <a:t>75 Project 2 tests).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/>
          </a:p>
          <a:p>
            <a:pPr marL="381000" indent="-381000">
              <a:lnSpc>
                <a:spcPct val="80000"/>
              </a:lnSpc>
            </a:pPr>
            <a:r>
              <a:rPr lang="ko-KR" altLang="en-US" sz="1800" dirty="0"/>
              <a:t>제시된 테스트</a:t>
            </a:r>
            <a:r>
              <a:rPr lang="en-US" altLang="ko-KR" sz="1800" dirty="0"/>
              <a:t>(16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  <a:r>
              <a:rPr lang="ko-KR" altLang="en-US" sz="1800" dirty="0"/>
              <a:t>만 통과하면 됨</a:t>
            </a:r>
            <a:r>
              <a:rPr lang="en-US" altLang="ko-KR" sz="1800" dirty="0"/>
              <a:t>. (</a:t>
            </a:r>
            <a:r>
              <a:rPr lang="en-US" altLang="ko-KR" sz="1800" dirty="0" err="1"/>
              <a:t>mmap</a:t>
            </a:r>
            <a:r>
              <a:rPr lang="en-US" altLang="ko-KR" sz="1800" dirty="0"/>
              <a:t>* </a:t>
            </a:r>
            <a:r>
              <a:rPr lang="ko-KR" altLang="en-US" sz="1800" dirty="0"/>
              <a:t>제외</a:t>
            </a:r>
            <a:r>
              <a:rPr lang="en-US" altLang="ko-KR" sz="1800" dirty="0"/>
              <a:t>)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</a:t>
            </a:r>
            <a:r>
              <a:rPr lang="en-US" altLang="ko-KR" b="0" dirty="0" err="1"/>
              <a:t>pt</a:t>
            </a:r>
            <a:r>
              <a:rPr lang="en-US" altLang="ko-KR" b="0" dirty="0"/>
              <a:t>-grow-stack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</a:t>
            </a:r>
            <a:r>
              <a:rPr lang="en-US" altLang="ko-KR" b="0" dirty="0" err="1"/>
              <a:t>pt</a:t>
            </a:r>
            <a:r>
              <a:rPr lang="en-US" altLang="ko-KR" b="0" dirty="0"/>
              <a:t>-grow-</a:t>
            </a:r>
            <a:r>
              <a:rPr lang="en-US" altLang="ko-KR" b="0" dirty="0" err="1"/>
              <a:t>pusha</a:t>
            </a:r>
            <a:endParaRPr lang="en-US" altLang="ko-KR" b="0" dirty="0"/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</a:t>
            </a:r>
            <a:r>
              <a:rPr lang="en-US" altLang="ko-KR" b="0" dirty="0" err="1"/>
              <a:t>pt</a:t>
            </a:r>
            <a:r>
              <a:rPr lang="en-US" altLang="ko-KR" b="0" dirty="0"/>
              <a:t>-grow-bad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</a:t>
            </a:r>
            <a:r>
              <a:rPr lang="en-US" altLang="ko-KR" b="0" dirty="0" err="1"/>
              <a:t>pt</a:t>
            </a:r>
            <a:r>
              <a:rPr lang="en-US" altLang="ko-KR" b="0" dirty="0"/>
              <a:t>-big-</a:t>
            </a:r>
            <a:r>
              <a:rPr lang="en-US" altLang="ko-KR" b="0" dirty="0" err="1"/>
              <a:t>stk</a:t>
            </a:r>
            <a:r>
              <a:rPr lang="en-US" altLang="ko-KR" b="0" dirty="0"/>
              <a:t>-</a:t>
            </a:r>
            <a:r>
              <a:rPr lang="en-US" altLang="ko-KR" b="0" dirty="0" err="1"/>
              <a:t>obj</a:t>
            </a:r>
            <a:endParaRPr lang="en-US" altLang="ko-KR" b="0" dirty="0"/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</a:t>
            </a:r>
            <a:r>
              <a:rPr lang="en-US" altLang="ko-KR" b="0" dirty="0" err="1"/>
              <a:t>pt</a:t>
            </a:r>
            <a:r>
              <a:rPr lang="en-US" altLang="ko-KR" b="0" dirty="0"/>
              <a:t>-bad-</a:t>
            </a:r>
            <a:r>
              <a:rPr lang="en-US" altLang="ko-KR" b="0" dirty="0" err="1"/>
              <a:t>addr</a:t>
            </a:r>
            <a:endParaRPr lang="en-US" altLang="ko-KR" b="0" dirty="0"/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</a:t>
            </a:r>
            <a:r>
              <a:rPr lang="en-US" altLang="ko-KR" b="0" dirty="0" err="1"/>
              <a:t>pt</a:t>
            </a:r>
            <a:r>
              <a:rPr lang="en-US" altLang="ko-KR" b="0" dirty="0"/>
              <a:t>-bad-read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</a:t>
            </a:r>
            <a:r>
              <a:rPr lang="en-US" altLang="ko-KR" b="0" dirty="0" err="1"/>
              <a:t>pt</a:t>
            </a:r>
            <a:r>
              <a:rPr lang="en-US" altLang="ko-KR" b="0" dirty="0"/>
              <a:t>-write-code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/pt-write-code2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</a:t>
            </a:r>
            <a:r>
              <a:rPr lang="en-US" altLang="ko-KR" b="0" dirty="0" err="1"/>
              <a:t>pt</a:t>
            </a:r>
            <a:r>
              <a:rPr lang="en-US" altLang="ko-KR" b="0" dirty="0"/>
              <a:t>-grow-</a:t>
            </a:r>
            <a:r>
              <a:rPr lang="en-US" altLang="ko-KR" b="0" dirty="0" err="1"/>
              <a:t>stk</a:t>
            </a:r>
            <a:r>
              <a:rPr lang="en-US" altLang="ko-KR" b="0" dirty="0"/>
              <a:t>-</a:t>
            </a:r>
            <a:r>
              <a:rPr lang="en-US" altLang="ko-KR" b="0" dirty="0" err="1"/>
              <a:t>sc</a:t>
            </a:r>
            <a:endParaRPr lang="en-US" altLang="ko-KR" b="0" dirty="0"/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/page-linear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/page-parallel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/page-merge-</a:t>
            </a:r>
            <a:r>
              <a:rPr lang="en-US" altLang="ko-KR" b="0" dirty="0" err="1"/>
              <a:t>seq</a:t>
            </a:r>
            <a:endParaRPr lang="en-US" altLang="ko-KR" b="0" dirty="0"/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/page-merge-par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/page-merge-</a:t>
            </a:r>
            <a:r>
              <a:rPr lang="en-US" altLang="ko-KR" b="0" dirty="0" err="1"/>
              <a:t>stk</a:t>
            </a:r>
            <a:endParaRPr lang="en-US" altLang="ko-KR" b="0" dirty="0"/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/page-merge-mm</a:t>
            </a:r>
          </a:p>
          <a:p>
            <a:pPr marL="762000" lvl="1" indent="-304800">
              <a:lnSpc>
                <a:spcPct val="80000"/>
              </a:lnSpc>
            </a:pPr>
            <a:r>
              <a:rPr lang="en-US" altLang="ko-KR" b="0" dirty="0"/>
              <a:t>tests/</a:t>
            </a:r>
            <a:r>
              <a:rPr lang="en-US" altLang="ko-KR" b="0" dirty="0" err="1"/>
              <a:t>vm</a:t>
            </a:r>
            <a:r>
              <a:rPr lang="en-US" altLang="ko-KR" b="0" dirty="0"/>
              <a:t>/page-shuffle</a:t>
            </a:r>
            <a:endParaRPr lang="en-US" altLang="ko-KR" sz="1400" b="0" dirty="0"/>
          </a:p>
          <a:p>
            <a:pPr marL="762000" lvl="1" indent="-304800">
              <a:lnSpc>
                <a:spcPct val="80000"/>
              </a:lnSpc>
            </a:pPr>
            <a:endParaRPr lang="en-US" altLang="ko-KR" sz="1400" dirty="0"/>
          </a:p>
          <a:p>
            <a:pPr marL="381000" indent="-381000">
              <a:lnSpc>
                <a:spcPct val="80000"/>
              </a:lnSpc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0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/>
              <a:t>Project#2</a:t>
            </a:r>
            <a:r>
              <a:rPr lang="ko-KR" altLang="en-US" sz="2200" dirty="0"/>
              <a:t>에서 작성한 </a:t>
            </a:r>
            <a:r>
              <a:rPr lang="en-US" altLang="ko-KR" sz="2200" dirty="0"/>
              <a:t>code</a:t>
            </a:r>
            <a:r>
              <a:rPr lang="ko-KR" altLang="en-US" sz="2200" dirty="0"/>
              <a:t>를 기반으로 작성 </a:t>
            </a:r>
          </a:p>
          <a:p>
            <a:pPr>
              <a:lnSpc>
                <a:spcPct val="90000"/>
              </a:lnSpc>
            </a:pPr>
            <a:r>
              <a:rPr lang="ko-KR" altLang="en-US" sz="2200" dirty="0"/>
              <a:t>필요 시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vm</a:t>
            </a:r>
            <a:r>
              <a:rPr lang="en-US" altLang="ko-KR" sz="2200" dirty="0"/>
              <a:t>/ </a:t>
            </a:r>
            <a:r>
              <a:rPr lang="ko-KR" altLang="en-US" sz="2200" dirty="0"/>
              <a:t>에 직접 파일 작성하여 추가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추가한 파일은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Makefile.build</a:t>
            </a:r>
            <a:r>
              <a:rPr lang="en-US" altLang="ko-KR" sz="1800" dirty="0"/>
              <a:t> </a:t>
            </a:r>
            <a:r>
              <a:rPr lang="ko-KR" altLang="en-US" sz="1800" dirty="0"/>
              <a:t>에 추가하여야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Reference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3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pPr marL="381000" indent="-381000">
              <a:lnSpc>
                <a:spcPct val="120000"/>
              </a:lnSpc>
            </a:pPr>
            <a:r>
              <a:rPr lang="en-US" altLang="ko-KR" dirty="0"/>
              <a:t>Team project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ko-KR" dirty="0"/>
              <a:t>Deadline: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59</a:t>
            </a:r>
            <a:r>
              <a:rPr lang="ko-KR" altLang="en-US" dirty="0" smtClean="0"/>
              <a:t>분</a:t>
            </a:r>
            <a:endParaRPr lang="en-US" altLang="ko-KR" dirty="0"/>
          </a:p>
          <a:p>
            <a:pPr marL="381000" indent="-381000">
              <a:lnSpc>
                <a:spcPct val="120000"/>
              </a:lnSpc>
            </a:pPr>
            <a:r>
              <a:rPr lang="en-US" altLang="ko-KR" dirty="0" smtClean="0"/>
              <a:t>E-mail </a:t>
            </a:r>
            <a:r>
              <a:rPr lang="ko-KR" altLang="en-US" dirty="0"/>
              <a:t>제출</a:t>
            </a:r>
            <a:endParaRPr lang="en-US" altLang="ko-KR" dirty="0"/>
          </a:p>
          <a:p>
            <a:pPr marL="781050" lvl="1" indent="-381000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make clean </a:t>
            </a:r>
            <a:r>
              <a:rPr lang="ko-KR" altLang="en-US" dirty="0"/>
              <a:t>수행한 후</a:t>
            </a:r>
            <a:r>
              <a:rPr lang="en-US" altLang="ko-KR" dirty="0"/>
              <a:t>,</a:t>
            </a:r>
          </a:p>
          <a:p>
            <a:pPr marL="781050" lvl="1" indent="-381000">
              <a:lnSpc>
                <a:spcPct val="120000"/>
              </a:lnSpc>
            </a:pPr>
            <a:r>
              <a:rPr lang="ko-KR" altLang="en-US" dirty="0"/>
              <a:t>조 번호로 </a:t>
            </a:r>
            <a:r>
              <a:rPr lang="ko-KR" altLang="en-US" dirty="0" err="1"/>
              <a:t>디렉토리를</a:t>
            </a:r>
            <a:r>
              <a:rPr lang="ko-KR" altLang="en-US" dirty="0"/>
              <a:t> 만들고 그 안에 </a:t>
            </a:r>
            <a:r>
              <a:rPr lang="en-US" altLang="ko-KR" dirty="0"/>
              <a:t>pintos </a:t>
            </a:r>
            <a:r>
              <a:rPr lang="ko-KR" altLang="en-US" dirty="0" err="1"/>
              <a:t>디렉토리와</a:t>
            </a:r>
            <a:r>
              <a:rPr lang="ko-KR" altLang="en-US" dirty="0"/>
              <a:t> </a:t>
            </a:r>
            <a:r>
              <a:rPr lang="en-US" altLang="ko-KR" dirty="0"/>
              <a:t>document</a:t>
            </a:r>
            <a:r>
              <a:rPr lang="ko-KR" altLang="en-US" dirty="0"/>
              <a:t> 복사</a:t>
            </a:r>
            <a:endParaRPr lang="en-US" altLang="ko-KR" dirty="0"/>
          </a:p>
          <a:p>
            <a:pPr marL="781050" lvl="1" indent="-381000">
              <a:lnSpc>
                <a:spcPct val="120000"/>
              </a:lnSpc>
            </a:pPr>
            <a:r>
              <a:rPr lang="ko-KR" altLang="en-US" dirty="0"/>
              <a:t>조 번호</a:t>
            </a:r>
            <a:r>
              <a:rPr lang="en-US" altLang="ko-KR" dirty="0"/>
              <a:t> </a:t>
            </a:r>
            <a:r>
              <a:rPr lang="ko-KR" altLang="en-US" dirty="0"/>
              <a:t>디렉토리 전체를 </a:t>
            </a:r>
            <a:r>
              <a:rPr lang="en-US" altLang="ko-KR" dirty="0" smtClean="0">
                <a:solidFill>
                  <a:srgbClr val="FF0000"/>
                </a:solidFill>
              </a:rPr>
              <a:t>os_prj3_</a:t>
            </a:r>
            <a:r>
              <a:rPr lang="ko-KR" altLang="en-US" dirty="0" smtClean="0">
                <a:solidFill>
                  <a:srgbClr val="FF0000"/>
                </a:solidFill>
              </a:rPr>
              <a:t>조번호</a:t>
            </a:r>
            <a:r>
              <a:rPr lang="en-US" altLang="ko-KR" dirty="0">
                <a:solidFill>
                  <a:srgbClr val="FF0000"/>
                </a:solidFill>
              </a:rPr>
              <a:t>.tar.gz</a:t>
            </a:r>
            <a:r>
              <a:rPr lang="en-US" altLang="ko-KR" dirty="0"/>
              <a:t> </a:t>
            </a:r>
            <a:r>
              <a:rPr lang="ko-KR" altLang="en-US" dirty="0"/>
              <a:t>으로 압축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조번호는</a:t>
            </a:r>
            <a:r>
              <a:rPr lang="ko-KR" altLang="en-US" dirty="0"/>
              <a:t> </a:t>
            </a:r>
            <a:r>
              <a:rPr lang="ko-KR" altLang="en-US" dirty="0" err="1"/>
              <a:t>두자리</a:t>
            </a:r>
            <a:r>
              <a:rPr lang="ko-KR" altLang="en-US" dirty="0"/>
              <a:t> 숫자로</a:t>
            </a:r>
            <a:r>
              <a:rPr lang="en-US" altLang="ko-KR" dirty="0"/>
              <a:t>)</a:t>
            </a:r>
          </a:p>
          <a:p>
            <a:pPr marL="1181100" lvl="2" indent="-381000">
              <a:lnSpc>
                <a:spcPct val="120000"/>
              </a:lnSpc>
            </a:pPr>
            <a:r>
              <a:rPr lang="en-US" altLang="ko-KR" dirty="0"/>
              <a:t>Ex. tar -</a:t>
            </a:r>
            <a:r>
              <a:rPr lang="en-US" altLang="ko-KR" dirty="0" err="1"/>
              <a:t>czvf</a:t>
            </a:r>
            <a:r>
              <a:rPr lang="en-US" altLang="ko-KR" dirty="0"/>
              <a:t> </a:t>
            </a:r>
            <a:r>
              <a:rPr lang="en-US" altLang="ko-KR" dirty="0" smtClean="0"/>
              <a:t>os_prj3_02.tar.gz </a:t>
            </a:r>
            <a:r>
              <a:rPr lang="en-US" altLang="ko-KR" dirty="0"/>
              <a:t>./02</a:t>
            </a:r>
          </a:p>
          <a:p>
            <a:pPr marL="781050" lvl="1" indent="-381000">
              <a:lnSpc>
                <a:spcPct val="120000"/>
              </a:lnSpc>
            </a:pPr>
            <a:r>
              <a:rPr lang="ko-KR" altLang="en-US" dirty="0"/>
              <a:t>메일 제목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OS HW4] 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조</a:t>
            </a:r>
            <a:endParaRPr lang="en-US" altLang="ko-KR" dirty="0">
              <a:solidFill>
                <a:srgbClr val="FF0000"/>
              </a:solidFill>
            </a:endParaRPr>
          </a:p>
          <a:p>
            <a:pPr marL="781050" lvl="1" indent="-381000">
              <a:lnSpc>
                <a:spcPct val="120000"/>
              </a:lnSpc>
            </a:pPr>
            <a:r>
              <a:rPr lang="en-US" altLang="ko-KR" dirty="0" smtClean="0">
                <a:hlinkClick r:id="rId3"/>
              </a:rPr>
              <a:t>oshw2017@gmail.com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pPr marL="1181100" lvl="2" indent="-381000">
              <a:lnSpc>
                <a:spcPct val="120000"/>
              </a:lnSpc>
            </a:pPr>
            <a:r>
              <a:rPr lang="ko-KR" altLang="en-US" dirty="0" smtClean="0"/>
              <a:t>메일제목</a:t>
            </a:r>
            <a:r>
              <a:rPr lang="en-US" altLang="ko-KR" dirty="0"/>
              <a:t>, </a:t>
            </a:r>
            <a:r>
              <a:rPr lang="ko-KR" altLang="en-US" dirty="0"/>
              <a:t>압축파일명 등이 양식에 어긋날 경우</a:t>
            </a:r>
            <a:r>
              <a:rPr lang="en-US" altLang="ko-KR" dirty="0"/>
              <a:t>, </a:t>
            </a:r>
            <a:r>
              <a:rPr lang="ko-KR" altLang="en-US" dirty="0"/>
              <a:t>제대로 제출처리가 되지 않을 수 </a:t>
            </a:r>
            <a:r>
              <a:rPr lang="ko-KR" altLang="en-US" dirty="0" smtClean="0"/>
              <a:t>있으니</a:t>
            </a:r>
            <a:r>
              <a:rPr lang="en-US" altLang="ko-KR" dirty="0" smtClean="0"/>
              <a:t> </a:t>
            </a:r>
            <a:r>
              <a:rPr lang="ko-KR" altLang="en-US" dirty="0"/>
              <a:t>반드시 신경 써서 양식에 맞게 제출해 주시기 바랍니다</a:t>
            </a:r>
            <a:endParaRPr lang="en-US" altLang="ko-KR" dirty="0"/>
          </a:p>
          <a:p>
            <a:pPr marL="381000" indent="-381000">
              <a:lnSpc>
                <a:spcPct val="120000"/>
              </a:lnSpc>
            </a:pPr>
            <a:r>
              <a:rPr lang="en-US" altLang="ko-KR" dirty="0"/>
              <a:t>Document</a:t>
            </a:r>
          </a:p>
          <a:p>
            <a:pPr marL="781050" lvl="1" indent="-381000">
              <a:lnSpc>
                <a:spcPct val="120000"/>
              </a:lnSpc>
            </a:pPr>
            <a:r>
              <a:rPr lang="en-US" altLang="ko-KR" dirty="0" smtClean="0"/>
              <a:t>AS909</a:t>
            </a:r>
            <a:r>
              <a:rPr lang="ko-KR" altLang="en-US" dirty="0" smtClean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hardcopy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endParaRPr lang="en-US" altLang="ko-KR" dirty="0"/>
          </a:p>
          <a:p>
            <a:pPr marL="1181100" lvl="2" indent="-381000">
              <a:lnSpc>
                <a:spcPct val="120000"/>
              </a:lnSpc>
            </a:pPr>
            <a:r>
              <a:rPr lang="en-US" altLang="ko-KR" dirty="0"/>
              <a:t>Document deadline</a:t>
            </a:r>
            <a:r>
              <a:rPr lang="ko-KR" altLang="en-US" dirty="0"/>
              <a:t>도 </a:t>
            </a:r>
            <a:r>
              <a:rPr lang="en-US" altLang="ko-KR" dirty="0"/>
              <a:t>source code deadline</a:t>
            </a:r>
            <a:r>
              <a:rPr lang="ko-KR" altLang="en-US" dirty="0"/>
              <a:t>과 </a:t>
            </a:r>
            <a:r>
              <a:rPr lang="ko-KR" altLang="en-US" dirty="0" smtClean="0"/>
              <a:t>같습니다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0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0" dirty="0"/>
              <a:t>The number and size of programs that can run is limited by the machine</a:t>
            </a:r>
            <a:r>
              <a:rPr lang="en-US" altLang="ko-KR" b="0" dirty="0">
                <a:latin typeface="Arial" charset="0"/>
              </a:rPr>
              <a:t>’</a:t>
            </a:r>
            <a:r>
              <a:rPr lang="en-US" altLang="ko-KR" b="0" dirty="0"/>
              <a:t>s main memory size. </a:t>
            </a:r>
          </a:p>
          <a:p>
            <a:pPr marL="381000" indent="-381000"/>
            <a:endParaRPr lang="en-US" altLang="ko-KR" b="0" dirty="0"/>
          </a:p>
          <a:p>
            <a:pPr marL="381000" indent="-381000"/>
            <a:r>
              <a:rPr lang="en-US" altLang="ko-KR" b="0" dirty="0"/>
              <a:t>In this project, you will remove that limitation. </a:t>
            </a:r>
          </a:p>
          <a:p>
            <a:pPr marL="0" indent="0"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8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sz="2200" dirty="0" smtClean="0"/>
              <a:t>Page </a:t>
            </a:r>
            <a:r>
              <a:rPr lang="en-US" altLang="ko-KR" sz="2200" dirty="0"/>
              <a:t>Table Management</a:t>
            </a:r>
          </a:p>
          <a:p>
            <a:pPr marL="762000" lvl="1" indent="-304800"/>
            <a:r>
              <a:rPr lang="en-US" altLang="ko-KR" dirty="0"/>
              <a:t>Page fault handling, virtual to physical mapping</a:t>
            </a:r>
          </a:p>
          <a:p>
            <a:pPr marL="381000" indent="-381000"/>
            <a:endParaRPr lang="en-US" altLang="ko-KR" dirty="0"/>
          </a:p>
          <a:p>
            <a:pPr marL="381000" indent="-381000"/>
            <a:r>
              <a:rPr lang="en-US" altLang="ko-KR" dirty="0"/>
              <a:t>Paging to and from (swap) disk</a:t>
            </a:r>
          </a:p>
          <a:p>
            <a:pPr marL="762000" lvl="1" indent="-304800"/>
            <a:r>
              <a:rPr lang="en-US" altLang="ko-KR" sz="1400" dirty="0"/>
              <a:t>Implement pseudo-LRU policies (second chance)</a:t>
            </a:r>
          </a:p>
          <a:p>
            <a:pPr marL="381000" indent="-381000"/>
            <a:endParaRPr lang="en-US" altLang="ko-KR" sz="2200" dirty="0"/>
          </a:p>
          <a:p>
            <a:pPr marL="381000" indent="-381000"/>
            <a:r>
              <a:rPr lang="en-US" altLang="ko-KR" sz="2200" dirty="0"/>
              <a:t>Stack Growth</a:t>
            </a:r>
          </a:p>
          <a:p>
            <a:pPr marL="0" indent="0"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smtClean="0"/>
              <a:t>Requirement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8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412776"/>
            <a:ext cx="5256213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0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8888" y="227662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PHY_BASE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240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399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57463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73363" y="1413023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989263" y="1413023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205163" y="1413023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419475" y="1413023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635375" y="1413023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52863" y="1413023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0687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2846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5005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7164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9323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1498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657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5816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7975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0118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2277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4452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6611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8770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70929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73072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75231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77406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79565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81724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83883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9388" y="1413023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3060700" y="2133748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6156325" y="2133748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1835150" y="2565548"/>
            <a:ext cx="3744913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18351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50825" y="2565548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20510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22669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AutoShape 43"/>
          <p:cNvCxnSpPr>
            <a:cxnSpLocks noChangeShapeType="1"/>
            <a:stCxn id="43" idx="0"/>
            <a:endCxn id="8" idx="2"/>
          </p:cNvCxnSpPr>
          <p:nvPr/>
        </p:nvCxnSpPr>
        <p:spPr bwMode="auto">
          <a:xfrm flipV="1">
            <a:off x="2159000" y="2060723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5076825" y="3284686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2484438" y="2565548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700338" y="2565548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1403350" y="3500586"/>
            <a:ext cx="1008063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  <a:endParaRPr kumimoji="0" lang="en-US" altLang="ko-KR" sz="18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500563" y="3716486"/>
            <a:ext cx="2303462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1403350" y="5013473"/>
            <a:ext cx="1008063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52" name="AutoShape 5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1908175" y="3213248"/>
            <a:ext cx="684213" cy="287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" name="AutoShape 51"/>
          <p:cNvCxnSpPr>
            <a:cxnSpLocks noChangeShapeType="1"/>
            <a:stCxn id="10" idx="2"/>
            <a:endCxn id="47" idx="0"/>
          </p:cNvCxnSpPr>
          <p:nvPr/>
        </p:nvCxnSpPr>
        <p:spPr bwMode="auto">
          <a:xfrm flipH="1">
            <a:off x="2592388" y="2060723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4" name="AutoShape 52"/>
          <p:cNvCxnSpPr>
            <a:cxnSpLocks noChangeShapeType="1"/>
            <a:stCxn id="11" idx="2"/>
            <a:endCxn id="48" idx="0"/>
          </p:cNvCxnSpPr>
          <p:nvPr/>
        </p:nvCxnSpPr>
        <p:spPr bwMode="auto">
          <a:xfrm flipH="1">
            <a:off x="2808288" y="2060723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" name="AutoShape 53"/>
          <p:cNvCxnSpPr>
            <a:cxnSpLocks noChangeShapeType="1"/>
            <a:stCxn id="48" idx="2"/>
            <a:endCxn id="51" idx="3"/>
          </p:cNvCxnSpPr>
          <p:nvPr/>
        </p:nvCxnSpPr>
        <p:spPr bwMode="auto">
          <a:xfrm flipH="1">
            <a:off x="2411413" y="3213248"/>
            <a:ext cx="396875" cy="2520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500563" y="5013473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Stack Growth→   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3995738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019925" y="573419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2268538" y="4005411"/>
            <a:ext cx="2232025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2268538" y="5300811"/>
            <a:ext cx="2232025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6877050" y="3716486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596188" y="5013473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500563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471805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4932363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148263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6516688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502150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4718050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235825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2917825" y="2565548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3132138" y="2565548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3348038" y="2565548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565525" y="2565548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3995738" y="5734198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6300788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5148263" y="4437211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219700" y="4573736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7164388" y="2492523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0" name="AutoShape 78"/>
          <p:cNvCxnSpPr>
            <a:cxnSpLocks noChangeShapeType="1"/>
            <a:stCxn id="35" idx="2"/>
          </p:cNvCxnSpPr>
          <p:nvPr/>
        </p:nvCxnSpPr>
        <p:spPr bwMode="auto">
          <a:xfrm>
            <a:off x="8280400" y="2060723"/>
            <a:ext cx="323850" cy="793750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5580063" y="1124098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31913" y="1484313"/>
            <a:ext cx="2087562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 Index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19475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Index Table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08625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Offset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87450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5911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419475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4826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08625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235825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1835150" y="2565400"/>
            <a:ext cx="1223963" cy="3024188"/>
            <a:chOff x="1156" y="1480"/>
            <a:chExt cx="771" cy="190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ko-KR" sz="1800">
                  <a:solidFill>
                    <a:prstClr val="black"/>
                  </a:solidFill>
                  <a:ea typeface="맑은 고딕" panose="020B0503020000020004" pitchFamily="50" charset="-127"/>
                </a:rPr>
                <a:t>PDE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4067175" y="2565400"/>
            <a:ext cx="1223963" cy="3024188"/>
            <a:chOff x="1156" y="1480"/>
            <a:chExt cx="771" cy="1905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ko-KR" sz="1800">
                  <a:solidFill>
                    <a:prstClr val="black"/>
                  </a:solidFill>
                  <a:ea typeface="맑은 고딕" panose="020B0503020000020004" pitchFamily="50" charset="-127"/>
                </a:rPr>
                <a:t>PTE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6300788" y="2565400"/>
            <a:ext cx="1223962" cy="3024188"/>
            <a:chOff x="1156" y="1480"/>
            <a:chExt cx="771" cy="1905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300788" y="2205038"/>
            <a:ext cx="1223962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Data Page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4067175" y="2205038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1835150" y="2205038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63" name="AutoShape 61"/>
          <p:cNvCxnSpPr>
            <a:cxnSpLocks noChangeShapeType="1"/>
            <a:stCxn id="6" idx="1"/>
            <a:endCxn id="24" idx="1"/>
          </p:cNvCxnSpPr>
          <p:nvPr/>
        </p:nvCxnSpPr>
        <p:spPr bwMode="auto">
          <a:xfrm rot="10800000" flipH="1" flipV="1">
            <a:off x="1331913" y="1700213"/>
            <a:ext cx="503237" cy="2700337"/>
          </a:xfrm>
          <a:prstGeom prst="bentConnector3">
            <a:avLst>
              <a:gd name="adj1" fmla="val -4542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62"/>
          <p:cNvCxnSpPr>
            <a:cxnSpLocks noChangeShapeType="1"/>
            <a:stCxn id="7" idx="2"/>
          </p:cNvCxnSpPr>
          <p:nvPr/>
        </p:nvCxnSpPr>
        <p:spPr bwMode="auto">
          <a:xfrm flipH="1">
            <a:off x="3203575" y="1916113"/>
            <a:ext cx="1260475" cy="720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63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2861469" y="2978944"/>
            <a:ext cx="1547812" cy="863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64"/>
          <p:cNvCxnSpPr>
            <a:cxnSpLocks noChangeShapeType="1"/>
            <a:stCxn id="8" idx="2"/>
          </p:cNvCxnSpPr>
          <p:nvPr/>
        </p:nvCxnSpPr>
        <p:spPr bwMode="auto">
          <a:xfrm flipH="1">
            <a:off x="5795963" y="1916113"/>
            <a:ext cx="757237" cy="86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5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5670551" y="2906712"/>
            <a:ext cx="755650" cy="504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6"/>
          <p:cNvCxnSpPr>
            <a:cxnSpLocks noChangeShapeType="1"/>
            <a:stCxn id="24" idx="3"/>
            <a:endCxn id="44" idx="1"/>
          </p:cNvCxnSpPr>
          <p:nvPr/>
        </p:nvCxnSpPr>
        <p:spPr bwMode="auto">
          <a:xfrm>
            <a:off x="3059113" y="4400550"/>
            <a:ext cx="1008062" cy="1081088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67"/>
          <p:cNvCxnSpPr>
            <a:cxnSpLocks noChangeShapeType="1"/>
            <a:stCxn id="38" idx="3"/>
            <a:endCxn id="59" idx="1"/>
          </p:cNvCxnSpPr>
          <p:nvPr/>
        </p:nvCxnSpPr>
        <p:spPr bwMode="auto">
          <a:xfrm>
            <a:off x="5291138" y="4184650"/>
            <a:ext cx="1009650" cy="1296988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1114425" y="2565400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3348038" y="2565400"/>
            <a:ext cx="647700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1187450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3419475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1835150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4067175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6300788" y="5805488"/>
            <a:ext cx="1223962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4K data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3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기존 </a:t>
            </a:r>
            <a:r>
              <a:rPr lang="en-US" altLang="ko-KR" sz="2200" dirty="0"/>
              <a:t>Page Table</a:t>
            </a:r>
            <a:r>
              <a:rPr lang="ko-KR" altLang="en-US" sz="2200" dirty="0"/>
              <a:t>에 필요한 정보 추가 </a:t>
            </a:r>
          </a:p>
          <a:p>
            <a:pPr lvl="1"/>
            <a:r>
              <a:rPr lang="ko-KR" altLang="en-US" sz="1800" dirty="0"/>
              <a:t>주로 </a:t>
            </a:r>
            <a:r>
              <a:rPr lang="en-US" altLang="ko-KR" sz="1800" dirty="0"/>
              <a:t>Page fault</a:t>
            </a:r>
            <a:r>
              <a:rPr lang="ko-KR" altLang="en-US" sz="1800" dirty="0"/>
              <a:t>를 </a:t>
            </a:r>
            <a:r>
              <a:rPr lang="en-US" altLang="ko-KR" sz="1800" dirty="0"/>
              <a:t>handling </a:t>
            </a:r>
            <a:r>
              <a:rPr lang="ko-KR" altLang="en-US" sz="1800" dirty="0"/>
              <a:t>하기 위한 정보를 추가</a:t>
            </a:r>
          </a:p>
          <a:p>
            <a:r>
              <a:rPr lang="en-US" altLang="ko-KR" sz="2200" dirty="0"/>
              <a:t>Page Table Management</a:t>
            </a:r>
          </a:p>
          <a:p>
            <a:r>
              <a:rPr lang="en-US" altLang="ko-KR" sz="2200" dirty="0"/>
              <a:t>Page Fault handler </a:t>
            </a:r>
          </a:p>
          <a:p>
            <a:pPr marL="0" indent="0"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Management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8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err="1"/>
              <a:t>userprog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exception.c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/>
              <a:t>Page Fault situation </a:t>
            </a:r>
          </a:p>
          <a:p>
            <a:pPr lvl="1"/>
            <a:r>
              <a:rPr lang="en-US" altLang="ko-KR" sz="1800" dirty="0"/>
              <a:t>If page is swapped, etc.</a:t>
            </a:r>
          </a:p>
          <a:p>
            <a:r>
              <a:rPr lang="en-US" altLang="ko-KR" sz="2200" dirty="0"/>
              <a:t>Access is invalid</a:t>
            </a:r>
          </a:p>
          <a:p>
            <a:pPr lvl="1"/>
            <a:r>
              <a:rPr lang="en-US" altLang="ko-KR" sz="1800" dirty="0"/>
              <a:t>If the page is unmapped, that is, if there</a:t>
            </a:r>
            <a:r>
              <a:rPr lang="en-US" altLang="ko-KR" sz="1800" dirty="0">
                <a:latin typeface="Arial" charset="0"/>
              </a:rPr>
              <a:t>’</a:t>
            </a:r>
            <a:r>
              <a:rPr lang="en-US" altLang="ko-KR" sz="1800" dirty="0"/>
              <a:t>s no data there </a:t>
            </a:r>
          </a:p>
          <a:p>
            <a:pPr lvl="1"/>
            <a:r>
              <a:rPr lang="en-US" altLang="ko-KR" sz="1800" dirty="0"/>
              <a:t>If the access is an attempt to write to a read-only page </a:t>
            </a:r>
          </a:p>
          <a:p>
            <a:r>
              <a:rPr lang="en-US" altLang="ko-KR" sz="2200" dirty="0"/>
              <a:t>CR2 : register storing faulted address</a:t>
            </a:r>
          </a:p>
          <a:p>
            <a:r>
              <a:rPr lang="en-US" altLang="ko-KR" sz="2200" dirty="0"/>
              <a:t>Some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variables in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 will help you</a:t>
            </a:r>
          </a:p>
          <a:p>
            <a:pPr lvl="1"/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not_present</a:t>
            </a:r>
            <a:r>
              <a:rPr lang="en-US" altLang="ko-KR" sz="1800" dirty="0"/>
              <a:t>; // not present in memory or rights violation</a:t>
            </a:r>
          </a:p>
          <a:p>
            <a:pPr lvl="1"/>
            <a:r>
              <a:rPr lang="en-US" altLang="ko-KR" sz="1800" dirty="0" err="1"/>
              <a:t>bool</a:t>
            </a:r>
            <a:r>
              <a:rPr lang="en-US" altLang="ko-KR" sz="1800" dirty="0"/>
              <a:t> write; // write or read fault</a:t>
            </a:r>
          </a:p>
          <a:p>
            <a:pPr lvl="1"/>
            <a:r>
              <a:rPr lang="en-US" altLang="ko-KR" sz="1800" dirty="0" err="1"/>
              <a:t>bool</a:t>
            </a:r>
            <a:r>
              <a:rPr lang="en-US" altLang="ko-KR" sz="1800" dirty="0"/>
              <a:t> user; // fault from user or kernel space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7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Page Fault handling procedures</a:t>
            </a:r>
          </a:p>
          <a:p>
            <a:pPr lvl="1"/>
            <a:r>
              <a:rPr lang="en-US" altLang="ko-KR" sz="1800" dirty="0"/>
              <a:t>1. processor (CPU) triggers page fault </a:t>
            </a:r>
          </a:p>
          <a:p>
            <a:pPr lvl="1"/>
            <a:r>
              <a:rPr lang="en-US" altLang="ko-KR" sz="1800" dirty="0"/>
              <a:t>2. control is passed to the kernel, which calls the page fault handler (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exception.c:page_fault</a:t>
            </a:r>
            <a:r>
              <a:rPr lang="en-US" altLang="ko-KR" sz="1800" dirty="0"/>
              <a:t>())</a:t>
            </a:r>
          </a:p>
          <a:p>
            <a:pPr lvl="1"/>
            <a:r>
              <a:rPr lang="en-US" altLang="ko-KR" sz="1800" dirty="0"/>
              <a:t>3. get the faulted address from CR2 register </a:t>
            </a:r>
          </a:p>
          <a:p>
            <a:pPr lvl="1"/>
            <a:r>
              <a:rPr lang="en-US" altLang="ko-KR" sz="1800" dirty="0"/>
              <a:t>4. if the memory reference is valid </a:t>
            </a:r>
          </a:p>
          <a:p>
            <a:pPr lvl="2"/>
            <a:r>
              <a:rPr lang="en-US" altLang="ko-KR" sz="1400" dirty="0"/>
              <a:t>Obtain a frame to store the page </a:t>
            </a:r>
          </a:p>
          <a:p>
            <a:pPr lvl="2"/>
            <a:r>
              <a:rPr lang="en-US" altLang="ko-KR" sz="1400" dirty="0"/>
              <a:t>Fetch the data into the frame, by reading it from the file system or swap, zeroing it, etc. </a:t>
            </a:r>
          </a:p>
          <a:p>
            <a:pPr lvl="2"/>
            <a:r>
              <a:rPr lang="en-US" altLang="ko-KR" sz="1400" dirty="0"/>
              <a:t>Point the page table entry for the faulting virtual address to the physical page </a:t>
            </a:r>
          </a:p>
          <a:p>
            <a:pPr lvl="1"/>
            <a:r>
              <a:rPr lang="en-US" altLang="ko-KR" sz="1800" dirty="0"/>
              <a:t>5. If the access is invalid </a:t>
            </a:r>
          </a:p>
          <a:p>
            <a:pPr lvl="2"/>
            <a:r>
              <a:rPr lang="en-US" altLang="ko-KR" sz="1400" dirty="0"/>
              <a:t>Any invalid access terminates the process and thereby frees all of its resources </a:t>
            </a:r>
          </a:p>
          <a:p>
            <a:pPr marL="0" indent="0"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2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Pct val="80000"/>
          <a:buFont typeface="Wingdings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20306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Pct val="80000"/>
          <a:buFont typeface="Wingdings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20306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7673</TotalTime>
  <Words>1245</Words>
  <Application>Microsoft Macintosh PowerPoint</Application>
  <PresentationFormat>화면 슬라이드 쇼(4:3)</PresentationFormat>
  <Paragraphs>292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돋움</vt:lpstr>
      <vt:lpstr>맑은 고딕</vt:lpstr>
      <vt:lpstr>한컴 윤고딕 230</vt:lpstr>
      <vt:lpstr>Arial</vt:lpstr>
      <vt:lpstr>Gill Sans MT</vt:lpstr>
      <vt:lpstr>Tahoma</vt:lpstr>
      <vt:lpstr>Wingdings</vt:lpstr>
      <vt:lpstr>대나무</vt:lpstr>
      <vt:lpstr>5_Office 테마</vt:lpstr>
      <vt:lpstr>Operating Systems :    Project #3. Pintos Virtual Memory</vt:lpstr>
      <vt:lpstr>Overview</vt:lpstr>
      <vt:lpstr>Project Requirement</vt:lpstr>
      <vt:lpstr>Virtual Memory</vt:lpstr>
      <vt:lpstr>Virtual Memory Overview</vt:lpstr>
      <vt:lpstr>Page Table </vt:lpstr>
      <vt:lpstr>Page Table Management</vt:lpstr>
      <vt:lpstr>Page Fault handler</vt:lpstr>
      <vt:lpstr>Page Fault handler</vt:lpstr>
      <vt:lpstr>Page fault handler - 추가</vt:lpstr>
      <vt:lpstr>Page fault handler - 추가</vt:lpstr>
      <vt:lpstr>Paging to and from (swap) disk</vt:lpstr>
      <vt:lpstr>PowerPoint 프레젠테이션</vt:lpstr>
      <vt:lpstr>Stack Growth</vt:lpstr>
      <vt:lpstr>Stack Growth (Example)</vt:lpstr>
      <vt:lpstr>Stack Growth (Example 2)</vt:lpstr>
      <vt:lpstr>Evaluation </vt:lpstr>
      <vt:lpstr>Reference</vt:lpstr>
      <vt:lpstr>Submission</vt:lpstr>
    </vt:vector>
  </TitlesOfParts>
  <Company>Sogang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Christine Suh</dc:creator>
  <cp:lastModifiedBy>Chang-gyu Lee</cp:lastModifiedBy>
  <cp:revision>599</cp:revision>
  <cp:lastPrinted>2014-11-28T05:57:09Z</cp:lastPrinted>
  <dcterms:created xsi:type="dcterms:W3CDTF">2002-01-07T06:13:44Z</dcterms:created>
  <dcterms:modified xsi:type="dcterms:W3CDTF">2017-12-09T10:58:40Z</dcterms:modified>
</cp:coreProperties>
</file>