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624" y="312"/>
      </p:cViewPr>
      <p:guideLst>
        <p:guide orient="horz" pos="225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67338-13EE-4BAB-A7E1-1551CEDD0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83CC46-DFBC-488E-9E05-1AB13CDE7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AB9B8-CDA6-4535-9BA1-823C82B1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ECE49-F8EA-4B6C-91AE-D1CA7395C5D6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131086-644D-47D4-994A-18EC8556E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57AB46-2201-4A8E-A2A5-AD98E4A8A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FBD9-9D9E-41B9-B1D6-183B7F3A6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10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CD954-9C16-444C-ABE7-EFE9BB46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D2D8F8-AD7C-48ED-B938-0C69174C5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663638-10FE-477A-9EB0-067DBD036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ECE49-F8EA-4B6C-91AE-D1CA7395C5D6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03F4E4-15B6-478D-BC15-96DE33989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2339F3-DBBC-4C9C-95FF-9D4AF2A2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FBD9-9D9E-41B9-B1D6-183B7F3A6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2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3D3EE4-4924-42B6-8740-4406CBA2CF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2B1973-5C44-4025-A030-8CCC0F2F5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22A8A7-F72A-4E0B-B69B-61240C340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ECE49-F8EA-4B6C-91AE-D1CA7395C5D6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F7FC0F-4086-4355-B410-F788B9207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D2DD41-89A6-40B4-A18C-5AB6336F1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FBD9-9D9E-41B9-B1D6-183B7F3A6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566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5F3B6-2287-4713-AFAA-04139A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F2A44-4E91-443F-9110-962961565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FD455C-A336-462E-A1A3-B011379CB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ECE49-F8EA-4B6C-91AE-D1CA7395C5D6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6EA866-EA1C-458F-8CA5-47568C511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79FBDB-81A7-4398-8AE6-3D00DB37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FBD9-9D9E-41B9-B1D6-183B7F3A6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15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8EC03-ACD2-44E0-B781-ECDD24FA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0F806A-3CF4-408A-9379-AD4939255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3C9DB7-E443-4228-B433-760FF1B2E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ECE49-F8EA-4B6C-91AE-D1CA7395C5D6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BA114E-2B82-4D13-AEE9-4C5D96943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C327C6-25AE-4452-8A5A-9266808CE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FBD9-9D9E-41B9-B1D6-183B7F3A6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2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80DE1-F23D-4E3E-8BE4-818310647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73A97A-3C03-4EEE-A439-34FB67FC2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FC920D-E522-44E2-8502-5DA1830C2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1AE551-4CC0-4C55-B886-32F047BF2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ECE49-F8EA-4B6C-91AE-D1CA7395C5D6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B0B571-8E01-4DCF-8244-3ECAE49A0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FD80DE-CAED-4A21-BCC3-ABFE1E20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FBD9-9D9E-41B9-B1D6-183B7F3A6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12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59979-EE67-442C-BCBE-601D2BE59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1EC410-D3E7-4C0E-8E95-28B9677A1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63B292-D881-48C9-8F3C-34FD24D13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C04EA0-EED1-4D8C-BB44-3A793E29E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9C4042-D040-495C-A7B3-5D181F2D4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A7B1D1-02B6-4641-9A5C-D000ECA69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ECE49-F8EA-4B6C-91AE-D1CA7395C5D6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A1FE7-C985-4402-9F18-9C6E17C57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5220B3-AF3D-41F6-AD66-35627397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FBD9-9D9E-41B9-B1D6-183B7F3A6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45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17038-0FC8-4795-9CA1-35229CE5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D7EE1B-7685-4EFA-BCFF-E9739E8E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ECE49-F8EA-4B6C-91AE-D1CA7395C5D6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083A67-EF89-4F4C-9446-6A7824A1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02E9E7-E843-4820-83E4-5635FB325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FBD9-9D9E-41B9-B1D6-183B7F3A6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009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5435B5-52A0-4C7B-ADC1-3C1154EB7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ECE49-F8EA-4B6C-91AE-D1CA7395C5D6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D80D7A-4643-4BAE-9460-C2D4B4A27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B747F6-6E67-4833-B227-7C5B806BC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FBD9-9D9E-41B9-B1D6-183B7F3A6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354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6FD8B-0BD5-4F7D-9638-87D967DB0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3F673-7588-4270-83AE-F0CD6BD6E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021645-AEAC-417F-A470-09CBEF814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D6A9C4-BD37-4F90-A1B8-D5463870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ECE49-F8EA-4B6C-91AE-D1CA7395C5D6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82F612-ECB1-4FAE-98DE-5B5CA87F4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E7E63E-B0F3-4BEF-8B22-12B49FF65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FBD9-9D9E-41B9-B1D6-183B7F3A6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0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EDE80-1594-40AF-A31F-19BD21ADA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05C67C-54FB-4292-BDF4-523BD12366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B589D2-026F-4108-A1FC-9337A294F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1B6191-2573-4D2E-BD34-C5FDCFE1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ECE49-F8EA-4B6C-91AE-D1CA7395C5D6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9DA877-0BBF-4233-8A81-6C571448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870000-B610-45D9-89A9-CDAB3DCD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FBD9-9D9E-41B9-B1D6-183B7F3A6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04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56821A-C0E6-4426-8A20-FBC9F87D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DD135-4BBD-4C90-AC04-4D7CFCF3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43D922-561E-4EC3-B81B-68E2747A1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ECE49-F8EA-4B6C-91AE-D1CA7395C5D6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9450DD-0B39-432A-9274-2AE8909E3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131FE0-293B-47B6-928E-88D9F64F7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4FBD9-9D9E-41B9-B1D6-183B7F3A6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25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998063EC-3F22-4CBA-920C-FEC50DAE817E}"/>
              </a:ext>
            </a:extLst>
          </p:cNvPr>
          <p:cNvGrpSpPr/>
          <p:nvPr/>
        </p:nvGrpSpPr>
        <p:grpSpPr>
          <a:xfrm>
            <a:off x="1065798" y="1953125"/>
            <a:ext cx="10954753" cy="3200734"/>
            <a:chOff x="1065798" y="1953125"/>
            <a:chExt cx="10954753" cy="3200734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C7E3D4B2-E966-4847-8515-BC9E1CE0BEA6}"/>
                </a:ext>
              </a:extLst>
            </p:cNvPr>
            <p:cNvSpPr/>
            <p:nvPr/>
          </p:nvSpPr>
          <p:spPr>
            <a:xfrm>
              <a:off x="3249863" y="1988551"/>
              <a:ext cx="1973179" cy="8602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SpoqaHanSans-Thin" panose="020B0200000000000000" pitchFamily="50" charset="-127"/>
                  <a:ea typeface="SpoqaHanSans-Thin" panose="020B0200000000000000" pitchFamily="50" charset="-127"/>
                </a:rPr>
                <a:t>Route 53</a:t>
              </a: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85AC6927-79AF-48BA-B41F-A0EB7D60EBC7}"/>
                </a:ext>
              </a:extLst>
            </p:cNvPr>
            <p:cNvSpPr/>
            <p:nvPr/>
          </p:nvSpPr>
          <p:spPr>
            <a:xfrm>
              <a:off x="6229684" y="1988551"/>
              <a:ext cx="1973179" cy="8602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SpoqaHanSans-Thin" panose="020B0200000000000000" pitchFamily="50" charset="-127"/>
                  <a:ea typeface="SpoqaHanSans-Thin" panose="020B0200000000000000" pitchFamily="50" charset="-127"/>
                </a:rPr>
                <a:t>CloudFront</a:t>
              </a:r>
            </a:p>
            <a:p>
              <a:pPr algn="ctr"/>
              <a:r>
                <a:rPr lang="en-US" altLang="ko-KR" dirty="0">
                  <a:latin typeface="SpoqaHanSans-Thin" panose="020B0200000000000000" pitchFamily="50" charset="-127"/>
                  <a:ea typeface="SpoqaHanSans-Thin" panose="020B0200000000000000" pitchFamily="50" charset="-127"/>
                </a:rPr>
                <a:t>(Cache server)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A6829B08-2CA3-44B9-995A-7E0E7C802AA8}"/>
                </a:ext>
              </a:extLst>
            </p:cNvPr>
            <p:cNvSpPr/>
            <p:nvPr/>
          </p:nvSpPr>
          <p:spPr>
            <a:xfrm>
              <a:off x="9209505" y="1988551"/>
              <a:ext cx="1973179" cy="8602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SpoqaHanSans-Thin" panose="020B0200000000000000" pitchFamily="50" charset="-127"/>
                  <a:ea typeface="SpoqaHanSans-Thin" panose="020B0200000000000000" pitchFamily="50" charset="-127"/>
                </a:rPr>
                <a:t>S3</a:t>
              </a:r>
            </a:p>
            <a:p>
              <a:pPr algn="ctr"/>
              <a:r>
                <a:rPr lang="en-US" altLang="ko-KR" dirty="0">
                  <a:latin typeface="SpoqaHanSans-Thin" panose="020B0200000000000000" pitchFamily="50" charset="-127"/>
                  <a:ea typeface="SpoqaHanSans-Thin" panose="020B0200000000000000" pitchFamily="50" charset="-127"/>
                </a:rPr>
                <a:t>(</a:t>
              </a:r>
              <a:r>
                <a:rPr lang="en-US" altLang="ko-KR" dirty="0" err="1">
                  <a:latin typeface="SpoqaHanSans-Thin" panose="020B0200000000000000" pitchFamily="50" charset="-127"/>
                  <a:ea typeface="SpoqaHanSans-Thin" panose="020B0200000000000000" pitchFamily="50" charset="-127"/>
                </a:rPr>
                <a:t>WebServer</a:t>
              </a:r>
              <a:r>
                <a:rPr lang="en-US" altLang="ko-KR" dirty="0">
                  <a:latin typeface="SpoqaHanSans-Thin" panose="020B0200000000000000" pitchFamily="50" charset="-127"/>
                  <a:ea typeface="SpoqaHanSans-Thin" panose="020B0200000000000000" pitchFamily="50" charset="-127"/>
                </a:rPr>
                <a:t>)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8B4A232B-BB04-431E-88CE-DC515E8B1D5D}"/>
                </a:ext>
              </a:extLst>
            </p:cNvPr>
            <p:cNvSpPr/>
            <p:nvPr/>
          </p:nvSpPr>
          <p:spPr>
            <a:xfrm>
              <a:off x="9209504" y="4293601"/>
              <a:ext cx="1973179" cy="8602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latin typeface="SpoqaHanSans-Thin" panose="020B0200000000000000" pitchFamily="50" charset="-127"/>
                  <a:ea typeface="SpoqaHanSans-Thin" panose="020B0200000000000000" pitchFamily="50" charset="-127"/>
                </a:rPr>
                <a:t>Github</a:t>
              </a:r>
              <a:r>
                <a:rPr lang="en-US" altLang="ko-KR" dirty="0">
                  <a:latin typeface="SpoqaHanSans-Thin" panose="020B0200000000000000" pitchFamily="50" charset="-127"/>
                  <a:ea typeface="SpoqaHanSans-Thin" panose="020B0200000000000000" pitchFamily="50" charset="-127"/>
                </a:rPr>
                <a:t> Action</a:t>
              </a: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B30EBA43-8B90-4233-A11B-0A68463750EA}"/>
                </a:ext>
              </a:extLst>
            </p:cNvPr>
            <p:cNvCxnSpPr>
              <a:stCxn id="10" idx="0"/>
              <a:endCxn id="8" idx="2"/>
            </p:cNvCxnSpPr>
            <p:nvPr/>
          </p:nvCxnSpPr>
          <p:spPr>
            <a:xfrm flipV="1">
              <a:off x="10196094" y="2848809"/>
              <a:ext cx="1" cy="1444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723E70AE-9B64-440A-BF85-7C4C024CDA96}"/>
                </a:ext>
              </a:extLst>
            </p:cNvPr>
            <p:cNvCxnSpPr>
              <a:stCxn id="10" idx="0"/>
              <a:endCxn id="6" idx="2"/>
            </p:cNvCxnSpPr>
            <p:nvPr/>
          </p:nvCxnSpPr>
          <p:spPr>
            <a:xfrm rot="16200000" flipV="1">
              <a:off x="7983788" y="2081295"/>
              <a:ext cx="1444792" cy="29798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4E3781-C5CB-4D7A-A47E-5E11371138BE}"/>
                </a:ext>
              </a:extLst>
            </p:cNvPr>
            <p:cNvSpPr txBox="1"/>
            <p:nvPr/>
          </p:nvSpPr>
          <p:spPr>
            <a:xfrm>
              <a:off x="10338135" y="3263900"/>
              <a:ext cx="16824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latin typeface="SpoqaHanSans-Thin" panose="020B0200000000000000" pitchFamily="50" charset="-127"/>
                  <a:ea typeface="SpoqaHanSans-Thin" panose="020B0200000000000000" pitchFamily="50" charset="-127"/>
                </a:rPr>
                <a:t>1. Deploy </a:t>
              </a:r>
              <a:r>
                <a:rPr lang="ko-KR" altLang="en-US" sz="1050" dirty="0">
                  <a:latin typeface="SpoqaHanSans-Thin" panose="020B0200000000000000" pitchFamily="50" charset="-127"/>
                  <a:ea typeface="SpoqaHanSans-Thin" panose="020B0200000000000000" pitchFamily="50" charset="-127"/>
                </a:rPr>
                <a:t>작업 수행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B290678-7615-483D-BBDB-3A8804F6E399}"/>
                </a:ext>
              </a:extLst>
            </p:cNvPr>
            <p:cNvSpPr txBox="1"/>
            <p:nvPr/>
          </p:nvSpPr>
          <p:spPr>
            <a:xfrm>
              <a:off x="7125034" y="3601862"/>
              <a:ext cx="35432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latin typeface="SpoqaHanSans-Thin" panose="020B0200000000000000" pitchFamily="50" charset="-127"/>
                  <a:ea typeface="SpoqaHanSans-Thin" panose="020B0200000000000000" pitchFamily="50" charset="-127"/>
                </a:rPr>
                <a:t>2. </a:t>
              </a:r>
              <a:r>
                <a:rPr lang="ko-KR" altLang="en-US" sz="1050" dirty="0">
                  <a:latin typeface="SpoqaHanSans-Thin" panose="020B0200000000000000" pitchFamily="50" charset="-127"/>
                  <a:ea typeface="SpoqaHanSans-Thin" panose="020B0200000000000000" pitchFamily="50" charset="-127"/>
                </a:rPr>
                <a:t>캐시 무효화</a:t>
              </a:r>
              <a:r>
                <a:rPr lang="en-US" altLang="ko-KR" sz="1050" dirty="0">
                  <a:latin typeface="SpoqaHanSans-Thin" panose="020B0200000000000000" pitchFamily="50" charset="-127"/>
                  <a:ea typeface="SpoqaHanSans-Thin" panose="020B0200000000000000" pitchFamily="50" charset="-127"/>
                </a:rPr>
                <a:t> (Invalidation) </a:t>
              </a:r>
              <a:r>
                <a:rPr lang="ko-KR" altLang="en-US" sz="1050" dirty="0">
                  <a:latin typeface="SpoqaHanSans-Thin" panose="020B0200000000000000" pitchFamily="50" charset="-127"/>
                  <a:ea typeface="SpoqaHanSans-Thin" panose="020B0200000000000000" pitchFamily="50" charset="-127"/>
                </a:rPr>
                <a:t>작업 수행</a:t>
              </a: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1C2EAD8-AA7C-4AB4-B831-4094A932A15B}"/>
                </a:ext>
              </a:extLst>
            </p:cNvPr>
            <p:cNvSpPr/>
            <p:nvPr/>
          </p:nvSpPr>
          <p:spPr>
            <a:xfrm>
              <a:off x="1172746" y="1953125"/>
              <a:ext cx="931109" cy="9311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SpoqaHanSans-Thin" panose="020B0200000000000000" pitchFamily="50" charset="-127"/>
                  <a:ea typeface="SpoqaHanSans-Thin" panose="020B0200000000000000" pitchFamily="50" charset="-127"/>
                </a:rPr>
                <a:t>User</a:t>
              </a:r>
              <a:endParaRPr lang="ko-KR" altLang="en-US" dirty="0">
                <a:latin typeface="SpoqaHanSans-Thin" panose="020B0200000000000000" pitchFamily="50" charset="-127"/>
                <a:ea typeface="SpoqaHanSans-Thin" panose="020B0200000000000000" pitchFamily="50" charset="-127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A86ADD82-036B-4B25-9F1A-FB6A1AEFD0C1}"/>
                </a:ext>
              </a:extLst>
            </p:cNvPr>
            <p:cNvGrpSpPr/>
            <p:nvPr/>
          </p:nvGrpSpPr>
          <p:grpSpPr>
            <a:xfrm>
              <a:off x="2103855" y="2418680"/>
              <a:ext cx="1146008" cy="322787"/>
              <a:chOff x="2103855" y="2418680"/>
              <a:chExt cx="1146008" cy="322787"/>
            </a:xfrm>
          </p:grpSpPr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B448D234-EB75-433C-A7E4-7C45FFE02044}"/>
                  </a:ext>
                </a:extLst>
              </p:cNvPr>
              <p:cNvCxnSpPr>
                <a:stCxn id="19" idx="6"/>
                <a:endCxn id="4" idx="1"/>
              </p:cNvCxnSpPr>
              <p:nvPr/>
            </p:nvCxnSpPr>
            <p:spPr>
              <a:xfrm>
                <a:off x="2103855" y="2418680"/>
                <a:ext cx="114600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7B69DE-3F90-4076-901F-01C26D196933}"/>
                  </a:ext>
                </a:extLst>
              </p:cNvPr>
              <p:cNvSpPr txBox="1"/>
              <p:nvPr/>
            </p:nvSpPr>
            <p:spPr>
              <a:xfrm>
                <a:off x="2216150" y="2526023"/>
                <a:ext cx="89434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>
                    <a:latin typeface="SpoqaHanSans-Thin" panose="020B0200000000000000" pitchFamily="50" charset="-127"/>
                    <a:ea typeface="SpoqaHanSans-Thin" panose="020B0200000000000000" pitchFamily="50" charset="-127"/>
                  </a:rPr>
                  <a:t>1. </a:t>
                </a:r>
                <a:r>
                  <a:rPr lang="ko-KR" altLang="en-US" sz="800" dirty="0">
                    <a:latin typeface="SpoqaHanSans-Thin" panose="020B0200000000000000" pitchFamily="50" charset="-127"/>
                    <a:ea typeface="SpoqaHanSans-Thin" panose="020B0200000000000000" pitchFamily="50" charset="-127"/>
                  </a:rPr>
                  <a:t>도메인 접속</a:t>
                </a: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BBB64238-E6BB-4DAF-8FD0-93A631ACDFD0}"/>
                </a:ext>
              </a:extLst>
            </p:cNvPr>
            <p:cNvGrpSpPr/>
            <p:nvPr/>
          </p:nvGrpSpPr>
          <p:grpSpPr>
            <a:xfrm>
              <a:off x="5223042" y="2418680"/>
              <a:ext cx="1006642" cy="322787"/>
              <a:chOff x="5223042" y="2418680"/>
              <a:chExt cx="1006642" cy="322787"/>
            </a:xfrm>
          </p:grpSpPr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C4AB2E9B-79C3-4AC1-B93A-7054259FD4B3}"/>
                  </a:ext>
                </a:extLst>
              </p:cNvPr>
              <p:cNvCxnSpPr>
                <a:stCxn id="4" idx="3"/>
                <a:endCxn id="6" idx="1"/>
              </p:cNvCxnSpPr>
              <p:nvPr/>
            </p:nvCxnSpPr>
            <p:spPr>
              <a:xfrm>
                <a:off x="5223042" y="2418680"/>
                <a:ext cx="10066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39A7082-BAB5-4273-90EE-AF569F1158DF}"/>
                  </a:ext>
                </a:extLst>
              </p:cNvPr>
              <p:cNvSpPr txBox="1"/>
              <p:nvPr/>
            </p:nvSpPr>
            <p:spPr>
              <a:xfrm>
                <a:off x="5279189" y="2526023"/>
                <a:ext cx="89434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>
                    <a:latin typeface="SpoqaHanSans-Thin" panose="020B0200000000000000" pitchFamily="50" charset="-127"/>
                    <a:ea typeface="SpoqaHanSans-Thin" panose="020B0200000000000000" pitchFamily="50" charset="-127"/>
                  </a:rPr>
                  <a:t>2. </a:t>
                </a:r>
                <a:r>
                  <a:rPr lang="ko-KR" altLang="en-US" sz="800" dirty="0">
                    <a:latin typeface="SpoqaHanSans-Thin" panose="020B0200000000000000" pitchFamily="50" charset="-127"/>
                    <a:ea typeface="SpoqaHanSans-Thin" panose="020B0200000000000000" pitchFamily="50" charset="-127"/>
                  </a:rPr>
                  <a:t>라우팅</a:t>
                </a:r>
              </a:p>
            </p:txBody>
          </p:sp>
        </p:grp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344A3BC8-11AB-4B56-9EA1-6C217012C474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8202863" y="2418680"/>
              <a:ext cx="10066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317DA47-8E40-425A-B01C-8E510C246432}"/>
                </a:ext>
              </a:extLst>
            </p:cNvPr>
            <p:cNvSpPr txBox="1"/>
            <p:nvPr/>
          </p:nvSpPr>
          <p:spPr>
            <a:xfrm>
              <a:off x="8259010" y="2526023"/>
              <a:ext cx="8943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SpoqaHanSans-Thin" panose="020B0200000000000000" pitchFamily="50" charset="-127"/>
                  <a:ea typeface="SpoqaHanSans-Thin" panose="020B0200000000000000" pitchFamily="50" charset="-127"/>
                </a:rPr>
                <a:t>3. Origin</a:t>
              </a:r>
              <a:r>
                <a:rPr lang="ko-KR" altLang="en-US" sz="800" dirty="0">
                  <a:latin typeface="SpoqaHanSans-Thin" panose="020B0200000000000000" pitchFamily="50" charset="-127"/>
                  <a:ea typeface="SpoqaHanSans-Thin" panose="020B0200000000000000" pitchFamily="50" charset="-127"/>
                </a:rPr>
                <a:t>에 웹 사이트 정보 요청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14F13F-FBE5-4CAC-A913-47ECB49E75D2}"/>
                </a:ext>
              </a:extLst>
            </p:cNvPr>
            <p:cNvSpPr txBox="1"/>
            <p:nvPr/>
          </p:nvSpPr>
          <p:spPr>
            <a:xfrm>
              <a:off x="1065798" y="3349789"/>
              <a:ext cx="516388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sz="1200" dirty="0">
                  <a:latin typeface="SpoqaHanSans-Thin" panose="020B0200000000000000" pitchFamily="50" charset="-127"/>
                  <a:ea typeface="SpoqaHanSans-Thin" panose="020B0200000000000000" pitchFamily="50" charset="-127"/>
                </a:rPr>
                <a:t>사용자가 접속하는 도메인은 </a:t>
              </a:r>
              <a:r>
                <a:rPr lang="en-US" altLang="ko-KR" sz="1200" dirty="0">
                  <a:latin typeface="SpoqaHanSans-Thin" panose="020B0200000000000000" pitchFamily="50" charset="-127"/>
                  <a:ea typeface="SpoqaHanSans-Thin" panose="020B0200000000000000" pitchFamily="50" charset="-127"/>
                </a:rPr>
                <a:t>Route53</a:t>
              </a:r>
              <a:r>
                <a:rPr lang="ko-KR" altLang="en-US" sz="1200" dirty="0">
                  <a:latin typeface="SpoqaHanSans-Thin" panose="020B0200000000000000" pitchFamily="50" charset="-127"/>
                  <a:ea typeface="SpoqaHanSans-Thin" panose="020B0200000000000000" pitchFamily="50" charset="-127"/>
                </a:rPr>
                <a:t>을 통해서 제공되는 도메인이다</a:t>
              </a:r>
              <a:r>
                <a:rPr lang="en-US" altLang="ko-KR" sz="1200" dirty="0">
                  <a:latin typeface="SpoqaHanSans-Thin" panose="020B0200000000000000" pitchFamily="50" charset="-127"/>
                  <a:ea typeface="SpoqaHanSans-Thin" panose="020B0200000000000000" pitchFamily="50" charset="-127"/>
                </a:rPr>
                <a:t>.</a:t>
              </a:r>
            </a:p>
            <a:p>
              <a:pPr marL="342900" indent="-342900">
                <a:buAutoNum type="arabicPeriod"/>
              </a:pPr>
              <a:r>
                <a:rPr lang="en-US" altLang="ko-KR" sz="1200" dirty="0">
                  <a:latin typeface="SpoqaHanSans-Thin" panose="020B0200000000000000" pitchFamily="50" charset="-127"/>
                  <a:ea typeface="SpoqaHanSans-Thin" panose="020B0200000000000000" pitchFamily="50" charset="-127"/>
                </a:rPr>
                <a:t>Route 53</a:t>
              </a:r>
              <a:r>
                <a:rPr lang="ko-KR" altLang="en-US" sz="1200" dirty="0">
                  <a:latin typeface="SpoqaHanSans-Thin" panose="020B0200000000000000" pitchFamily="50" charset="-127"/>
                  <a:ea typeface="SpoqaHanSans-Thin" panose="020B0200000000000000" pitchFamily="50" charset="-127"/>
                </a:rPr>
                <a:t>은 사용자가 접속한 도메인을 우리가 설정한 </a:t>
              </a:r>
              <a:r>
                <a:rPr lang="en-US" altLang="ko-KR" sz="1200" dirty="0">
                  <a:latin typeface="SpoqaHanSans-Thin" panose="020B0200000000000000" pitchFamily="50" charset="-127"/>
                  <a:ea typeface="SpoqaHanSans-Thin" panose="020B0200000000000000" pitchFamily="50" charset="-127"/>
                </a:rPr>
                <a:t>CloudFront </a:t>
              </a:r>
              <a:r>
                <a:rPr lang="ko-KR" altLang="en-US" sz="1200" dirty="0">
                  <a:latin typeface="SpoqaHanSans-Thin" panose="020B0200000000000000" pitchFamily="50" charset="-127"/>
                  <a:ea typeface="SpoqaHanSans-Thin" panose="020B0200000000000000" pitchFamily="50" charset="-127"/>
                </a:rPr>
                <a:t>도메인으로 라우팅 처리해준다</a:t>
              </a:r>
              <a:r>
                <a:rPr lang="en-US" altLang="ko-KR" sz="1200" dirty="0">
                  <a:latin typeface="SpoqaHanSans-Thin" panose="020B0200000000000000" pitchFamily="50" charset="-127"/>
                  <a:ea typeface="SpoqaHanSans-Thin" panose="020B0200000000000000" pitchFamily="50" charset="-127"/>
                </a:rPr>
                <a:t>.</a:t>
              </a:r>
            </a:p>
            <a:p>
              <a:pPr marL="342900" indent="-342900">
                <a:buAutoNum type="arabicPeriod"/>
              </a:pPr>
              <a:r>
                <a:rPr lang="en-US" altLang="ko-KR" sz="1200" dirty="0">
                  <a:latin typeface="SpoqaHanSans-Thin" panose="020B0200000000000000" pitchFamily="50" charset="-127"/>
                  <a:ea typeface="SpoqaHanSans-Thin" panose="020B0200000000000000" pitchFamily="50" charset="-127"/>
                </a:rPr>
                <a:t>CloudFront</a:t>
              </a:r>
              <a:r>
                <a:rPr lang="ko-KR" altLang="en-US" sz="1200" dirty="0">
                  <a:latin typeface="SpoqaHanSans-Thin" panose="020B0200000000000000" pitchFamily="50" charset="-127"/>
                  <a:ea typeface="SpoqaHanSans-Thin" panose="020B0200000000000000" pitchFamily="50" charset="-127"/>
                </a:rPr>
                <a:t>는 </a:t>
              </a:r>
              <a:r>
                <a:rPr lang="en-US" altLang="ko-KR" sz="1200" dirty="0">
                  <a:latin typeface="SpoqaHanSans-Thin" panose="020B0200000000000000" pitchFamily="50" charset="-127"/>
                  <a:ea typeface="SpoqaHanSans-Thin" panose="020B0200000000000000" pitchFamily="50" charset="-127"/>
                </a:rPr>
                <a:t>S3</a:t>
              </a:r>
              <a:r>
                <a:rPr lang="ko-KR" altLang="en-US" sz="1200" dirty="0">
                  <a:latin typeface="SpoqaHanSans-Thin" panose="020B0200000000000000" pitchFamily="50" charset="-127"/>
                  <a:ea typeface="SpoqaHanSans-Thin" panose="020B0200000000000000" pitchFamily="50" charset="-127"/>
                </a:rPr>
                <a:t>에 저장된 정적 웹사이트 데이터를 </a:t>
              </a:r>
              <a:r>
                <a:rPr lang="ko-KR" altLang="en-US" sz="1200" dirty="0" err="1">
                  <a:latin typeface="SpoqaHanSans-Thin" panose="020B0200000000000000" pitchFamily="50" charset="-127"/>
                  <a:ea typeface="SpoqaHanSans-Thin" panose="020B0200000000000000" pitchFamily="50" charset="-127"/>
                </a:rPr>
                <a:t>캐시화하여</a:t>
              </a:r>
              <a:r>
                <a:rPr lang="ko-KR" altLang="en-US" sz="1200" dirty="0">
                  <a:latin typeface="SpoqaHanSans-Thin" panose="020B0200000000000000" pitchFamily="50" charset="-127"/>
                  <a:ea typeface="SpoqaHanSans-Thin" panose="020B0200000000000000" pitchFamily="50" charset="-127"/>
                </a:rPr>
                <a:t> 관리하며 그 데이터를 기반으로 사용자에게 보여준다</a:t>
              </a:r>
              <a:r>
                <a:rPr lang="en-US" altLang="ko-KR" sz="1200" dirty="0">
                  <a:latin typeface="SpoqaHanSans-Thin" panose="020B0200000000000000" pitchFamily="50" charset="-127"/>
                  <a:ea typeface="SpoqaHanSans-Thin" panose="020B0200000000000000" pitchFamily="50" charset="-127"/>
                </a:rPr>
                <a:t>.</a:t>
              </a:r>
            </a:p>
            <a:p>
              <a:pPr marL="342900" indent="-342900">
                <a:buAutoNum type="arabicPeriod"/>
              </a:pPr>
              <a:r>
                <a:rPr lang="ko-KR" altLang="en-US" sz="1200" dirty="0">
                  <a:latin typeface="SpoqaHanSans-Thin" panose="020B0200000000000000" pitchFamily="50" charset="-127"/>
                  <a:ea typeface="SpoqaHanSans-Thin" panose="020B0200000000000000" pitchFamily="50" charset="-127"/>
                </a:rPr>
                <a:t>사용자가 도메인을 통해서 보는 </a:t>
              </a:r>
              <a:r>
                <a:rPr lang="ko-KR" altLang="en-US" sz="1200" dirty="0" err="1">
                  <a:latin typeface="SpoqaHanSans-Thin" panose="020B0200000000000000" pitchFamily="50" charset="-127"/>
                  <a:ea typeface="SpoqaHanSans-Thin" panose="020B0200000000000000" pitchFamily="50" charset="-127"/>
                </a:rPr>
                <a:t>실직적인</a:t>
              </a:r>
              <a:r>
                <a:rPr lang="ko-KR" altLang="en-US" sz="1200" dirty="0">
                  <a:latin typeface="SpoqaHanSans-Thin" panose="020B0200000000000000" pitchFamily="50" charset="-127"/>
                  <a:ea typeface="SpoqaHanSans-Thin" panose="020B0200000000000000" pitchFamily="50" charset="-127"/>
                </a:rPr>
                <a:t> 화면은 </a:t>
              </a:r>
              <a:r>
                <a:rPr lang="en-US" altLang="ko-KR" sz="1200" dirty="0">
                  <a:latin typeface="SpoqaHanSans-Thin" panose="020B0200000000000000" pitchFamily="50" charset="-127"/>
                  <a:ea typeface="SpoqaHanSans-Thin" panose="020B0200000000000000" pitchFamily="50" charset="-127"/>
                </a:rPr>
                <a:t>CloudFront</a:t>
              </a:r>
              <a:r>
                <a:rPr lang="ko-KR" altLang="en-US" sz="1200" dirty="0">
                  <a:latin typeface="SpoqaHanSans-Thin" panose="020B0200000000000000" pitchFamily="50" charset="-127"/>
                  <a:ea typeface="SpoqaHanSans-Thin" panose="020B0200000000000000" pitchFamily="50" charset="-127"/>
                </a:rPr>
                <a:t>를 통해서 제공되는 데이터</a:t>
              </a:r>
              <a:endParaRPr lang="en-US" altLang="ko-KR" sz="1200" dirty="0">
                <a:latin typeface="SpoqaHanSans-Thin" panose="020B0200000000000000" pitchFamily="50" charset="-127"/>
                <a:ea typeface="SpoqaHanSans-Thin" panose="020B0200000000000000" pitchFamily="50" charset="-127"/>
              </a:endParaRPr>
            </a:p>
            <a:p>
              <a:pPr marL="342900" indent="-342900">
                <a:buAutoNum type="arabicPeriod"/>
              </a:pPr>
              <a:r>
                <a:rPr lang="en-US" altLang="ko-KR" sz="1200" dirty="0">
                  <a:latin typeface="SpoqaHanSans-Thin" panose="020B0200000000000000" pitchFamily="50" charset="-127"/>
                  <a:ea typeface="SpoqaHanSans-Thin" panose="020B0200000000000000" pitchFamily="50" charset="-127"/>
                </a:rPr>
                <a:t>Deploy</a:t>
              </a:r>
              <a:r>
                <a:rPr lang="ko-KR" altLang="en-US" sz="1200" dirty="0">
                  <a:latin typeface="SpoqaHanSans-Thin" panose="020B0200000000000000" pitchFamily="50" charset="-127"/>
                  <a:ea typeface="SpoqaHanSans-Thin" panose="020B0200000000000000" pitchFamily="50" charset="-127"/>
                </a:rPr>
                <a:t>를 할 때마다 </a:t>
              </a:r>
              <a:r>
                <a:rPr lang="en-US" altLang="ko-KR" sz="1200" dirty="0">
                  <a:latin typeface="SpoqaHanSans-Thin" panose="020B0200000000000000" pitchFamily="50" charset="-127"/>
                  <a:ea typeface="SpoqaHanSans-Thin" panose="020B0200000000000000" pitchFamily="50" charset="-127"/>
                </a:rPr>
                <a:t>CloudFront</a:t>
              </a:r>
              <a:r>
                <a:rPr lang="ko-KR" altLang="en-US" sz="1200" dirty="0">
                  <a:latin typeface="SpoqaHanSans-Thin" panose="020B0200000000000000" pitchFamily="50" charset="-127"/>
                  <a:ea typeface="SpoqaHanSans-Thin" panose="020B0200000000000000" pitchFamily="50" charset="-127"/>
                </a:rPr>
                <a:t>에서는 캐시를 무효화 </a:t>
              </a:r>
              <a:r>
                <a:rPr lang="en-US" altLang="ko-KR" sz="1200" dirty="0">
                  <a:latin typeface="SpoqaHanSans-Thin" panose="020B0200000000000000" pitchFamily="50" charset="-127"/>
                  <a:ea typeface="SpoqaHanSans-Thin" panose="020B0200000000000000" pitchFamily="50" charset="-127"/>
                </a:rPr>
                <a:t>(invalidation) </a:t>
              </a:r>
              <a:r>
                <a:rPr lang="ko-KR" altLang="en-US" sz="1200" dirty="0">
                  <a:latin typeface="SpoqaHanSans-Thin" panose="020B0200000000000000" pitchFamily="50" charset="-127"/>
                  <a:ea typeface="SpoqaHanSans-Thin" panose="020B0200000000000000" pitchFamily="50" charset="-127"/>
                </a:rPr>
                <a:t>작업을 진행해줘야 캐시를 갱신한다</a:t>
              </a:r>
              <a:r>
                <a:rPr lang="en-US" altLang="ko-KR" sz="1200" dirty="0">
                  <a:latin typeface="SpoqaHanSans-Thin" panose="020B0200000000000000" pitchFamily="50" charset="-127"/>
                  <a:ea typeface="SpoqaHanSans-Thin" panose="020B0200000000000000" pitchFamily="50" charset="-127"/>
                </a:rPr>
                <a:t>.</a:t>
              </a:r>
              <a:endParaRPr lang="ko-KR" altLang="en-US" sz="1200" dirty="0">
                <a:latin typeface="SpoqaHanSans-Thin" panose="020B0200000000000000" pitchFamily="50" charset="-127"/>
                <a:ea typeface="SpoqaHanSans-Thin" panose="020B02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3980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108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SpoqaHanSans-Thin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종식</dc:creator>
  <cp:lastModifiedBy>임 종식</cp:lastModifiedBy>
  <cp:revision>2</cp:revision>
  <dcterms:created xsi:type="dcterms:W3CDTF">2020-11-10T09:11:48Z</dcterms:created>
  <dcterms:modified xsi:type="dcterms:W3CDTF">2020-11-10T09:28:42Z</dcterms:modified>
</cp:coreProperties>
</file>