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72" r:id="rId6"/>
    <p:sldId id="271" r:id="rId7"/>
    <p:sldId id="273" r:id="rId8"/>
    <p:sldId id="274" r:id="rId9"/>
    <p:sldId id="493" r:id="rId10"/>
    <p:sldId id="494" r:id="rId11"/>
    <p:sldId id="452" r:id="rId12"/>
    <p:sldId id="457" r:id="rId13"/>
    <p:sldId id="495" r:id="rId14"/>
    <p:sldId id="458" r:id="rId15"/>
    <p:sldId id="496" r:id="rId16"/>
    <p:sldId id="459" r:id="rId17"/>
    <p:sldId id="49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577C0-4CD2-4DD3-A1E0-29A646CDD3DE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5CF09-48BA-4161-962E-1EF930EA1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8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3B29-60DB-40AD-8318-114C8D6BF37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3B29-60DB-40AD-8318-114C8D6BF37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3B29-60DB-40AD-8318-114C8D6BF37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5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3B29-60DB-40AD-8318-114C8D6BF37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2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3B29-60DB-40AD-8318-114C8D6BF37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7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3B29-60DB-40AD-8318-114C8D6BF37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0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E3B29-60DB-40AD-8318-114C8D6BF37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6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D8B8-9A14-4897-9FB7-C1D86D21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F8F8D-9BEC-4655-87B7-90C030CB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A5C3-218E-46F8-8D87-9ADDE7B2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4D0B5-4D0C-4E4F-8C21-EA9F0985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0FBF5-FFF5-46B3-B699-66C45597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6FF7-ECFD-424D-81F8-84F7F78B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0B3011-A556-4D18-AAA1-E8806399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40509-4918-441D-9984-8AEDFAB4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97AA2-6DFF-43FE-9CA2-884D3A62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FB677-7835-40BC-B3B9-788AB829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43F610-8C70-4E3F-9D6F-AA7AF413C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ED4BC-67AE-464B-A485-D0862864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407FA-DAC5-4452-85F5-B34CAA6F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CDBC2-84CC-42AD-8589-86948DA3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169AB-C87C-45CE-B4D4-CC702D0C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5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34431" y="44451"/>
            <a:ext cx="11523135" cy="5048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tabLst>
                <a:tab pos="1343025" algn="l"/>
              </a:tabLst>
              <a:defRPr lang="ko-KR" altLang="en-US" sz="2400" b="1" kern="1200" spc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088555" y="6670800"/>
            <a:ext cx="769012" cy="18720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4433" y="620688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CCAF7-737F-4B1A-A2CD-1FA6BE4E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EB7F4-7707-4689-8AD7-7E150925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18CA-B6E0-401E-AC3D-501D4AD7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201BD-F4C9-4B51-B63A-A2C24ED4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943B4-C278-4AA1-9867-C024C47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4C338-32CC-42B9-9471-CCA824D3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C2F82-003E-49D5-A233-1CDFE32F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93696-12F9-4A68-A794-C5DB2715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933E9-53FA-4EDC-8255-5E97166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A2107-845E-4380-B944-472A57D3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9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58F6F-BBC3-421C-98C7-D1F36F47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254C2-AF0D-47C4-B014-0FEC20B7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E9649-A752-4614-BA7F-9B959B49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0DCA5-4D20-46AE-94D4-C2A7ECBC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72429-F726-4E31-958A-48D2FCC0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76EEE-1349-46EE-924A-34B6D1CB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15FC7-9953-4C71-A9E7-9927991E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515CA-81D8-46E2-AFB3-861423AE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F0FFBB-6B32-4CA4-8279-021963C63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72768E-6BA5-4CF1-AAAE-6412702E3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CB3080-4784-4371-8EE7-003C161D5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E0CADE-84FE-487F-8E16-4784EEF2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6BB68-5CEA-4324-A0D6-BD56EE64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931245-AA23-445A-A4DA-FC510846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C52B9-2F91-4DFD-B69B-AADD53D0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A960E-69F7-41C7-8F65-926E4D9C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7C21EA-6A45-4C90-BF06-24742EB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CEA64C-423A-4936-A02A-FC7D9BB5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E5C87C-BD22-4669-986D-2A3A887D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05022A-4EBE-4793-BCEB-9596909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9AA6B-96FD-4AC3-9593-BD5561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9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09807-057F-4D5A-BD70-41963F17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C16E2-AA06-4FD9-A109-71FCF8997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C4BF9-4920-4100-AA26-5004E8C6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694A7-EBFE-4231-AC08-1347B414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C0C51-9F65-4C92-A899-8C7F1C1F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90657-718B-4B1C-823A-13761BD7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7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7A229-5C7C-4685-BB24-CF9926A3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858C94-42E8-4682-B087-B824FF47B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CF6E5-D604-4628-B8BE-821C47AA3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CABF1-1DB4-4B5C-90DE-170B2D81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1F22F-0E49-4D93-A69E-F245B237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DC494-F3FA-47E0-8E7A-C055A4BA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7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239A7A-A583-4700-8140-118E1A5D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27D8D-9CA7-4AB6-959A-90F7D85B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84F6-A45A-4476-BF5D-DC8A33ECA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434B2-3875-49B0-9084-FE906B66F4E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F3C15-6EF6-419F-AF3B-03824E9C4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3D746-94E0-4AB5-8257-32639A870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10AB-C88D-4E54-8CC1-5776BFAE1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4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Side Fill Shape">
            <a:extLst>
              <a:ext uri="{FF2B5EF4-FFF2-40B4-BE49-F238E27FC236}">
                <a16:creationId xmlns:a16="http://schemas.microsoft.com/office/drawing/2014/main" id="{C5A5DD88-0A7F-4DD5-A158-42960CEFE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65400" cy="6858000"/>
          </a:xfrm>
          <a:prstGeom prst="rect">
            <a:avLst/>
          </a:prstGeom>
          <a:solidFill>
            <a:srgbClr val="DCD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2F0B4-5E78-4885-9F0E-7029E1CC67D9}"/>
              </a:ext>
            </a:extLst>
          </p:cNvPr>
          <p:cNvSpPr txBox="1"/>
          <p:nvPr/>
        </p:nvSpPr>
        <p:spPr>
          <a:xfrm>
            <a:off x="801717" y="2575785"/>
            <a:ext cx="166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000" b="1" cap="all" dirty="0">
                <a:solidFill>
                  <a:schemeClr val="bg2">
                    <a:lumMod val="50000"/>
                  </a:schemeClr>
                </a:solidFill>
              </a:rPr>
              <a:t>작성일자 </a:t>
            </a:r>
            <a:r>
              <a:rPr lang="en-US" altLang="ko-KR" sz="1000" b="1" cap="all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ko-KR" altLang="ko-KR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000" b="1" cap="all" dirty="0"/>
              <a:t>08 </a:t>
            </a:r>
            <a:r>
              <a:rPr lang="en-US" altLang="ko-KR" sz="1000" b="1" cap="all" dirty="0" err="1"/>
              <a:t>aug</a:t>
            </a:r>
            <a:r>
              <a:rPr lang="en-US" altLang="ko-KR" sz="1000" b="1" cap="all" dirty="0"/>
              <a:t>, 2019</a:t>
            </a:r>
            <a:endParaRPr lang="ko-KR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1AFD5-3477-4753-AAB2-6B38EDAC42A8}"/>
              </a:ext>
            </a:extLst>
          </p:cNvPr>
          <p:cNvSpPr txBox="1"/>
          <p:nvPr/>
        </p:nvSpPr>
        <p:spPr>
          <a:xfrm>
            <a:off x="835150" y="1785709"/>
            <a:ext cx="1662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cap="all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NO.</a:t>
            </a:r>
            <a:endParaRPr lang="ko-KR" altLang="ko-KR" sz="1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8" name="Line 22">
            <a:extLst>
              <a:ext uri="{FF2B5EF4-FFF2-40B4-BE49-F238E27FC236}">
                <a16:creationId xmlns:a16="http://schemas.microsoft.com/office/drawing/2014/main" id="{A726E621-A85A-4096-9BCE-E75C3B8C7A65}"/>
              </a:ext>
            </a:extLst>
          </p:cNvPr>
          <p:cNvCxnSpPr/>
          <p:nvPr/>
        </p:nvCxnSpPr>
        <p:spPr bwMode="auto">
          <a:xfrm>
            <a:off x="882650" y="846242"/>
            <a:ext cx="168275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3C8B05-A187-4EFE-9871-6C4E81D211BD}"/>
              </a:ext>
            </a:extLst>
          </p:cNvPr>
          <p:cNvSpPr txBox="1"/>
          <p:nvPr/>
        </p:nvSpPr>
        <p:spPr>
          <a:xfrm>
            <a:off x="882650" y="10254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cap="all" dirty="0">
                <a:latin typeface="+mj-lt"/>
              </a:rPr>
              <a:t>문서종류</a:t>
            </a:r>
            <a:endParaRPr lang="en-US" altLang="ko-KR" b="1" cap="all" dirty="0">
              <a:latin typeface="+mj-lt"/>
            </a:endParaRPr>
          </a:p>
        </p:txBody>
      </p:sp>
      <p:cxnSp>
        <p:nvCxnSpPr>
          <p:cNvPr id="10" name="Line 19">
            <a:extLst>
              <a:ext uri="{FF2B5EF4-FFF2-40B4-BE49-F238E27FC236}">
                <a16:creationId xmlns:a16="http://schemas.microsoft.com/office/drawing/2014/main" id="{26A1870D-2E28-404B-B9A1-6C59806BAB37}"/>
              </a:ext>
            </a:extLst>
          </p:cNvPr>
          <p:cNvCxnSpPr/>
          <p:nvPr/>
        </p:nvCxnSpPr>
        <p:spPr bwMode="auto">
          <a:xfrm>
            <a:off x="894525" y="1584833"/>
            <a:ext cx="177800" cy="0"/>
          </a:xfrm>
          <a:prstGeom prst="line">
            <a:avLst/>
          </a:prstGeom>
          <a:noFill/>
          <a:ln w="12700" cap="flat">
            <a:solidFill>
              <a:srgbClr val="BCBE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Line 19">
            <a:extLst>
              <a:ext uri="{FF2B5EF4-FFF2-40B4-BE49-F238E27FC236}">
                <a16:creationId xmlns:a16="http://schemas.microsoft.com/office/drawing/2014/main" id="{7A606D7B-48F7-4F7F-8320-BED8DAFCD965}"/>
              </a:ext>
            </a:extLst>
          </p:cNvPr>
          <p:cNvCxnSpPr/>
          <p:nvPr/>
        </p:nvCxnSpPr>
        <p:spPr bwMode="auto">
          <a:xfrm>
            <a:off x="894525" y="2375819"/>
            <a:ext cx="177800" cy="0"/>
          </a:xfrm>
          <a:prstGeom prst="line">
            <a:avLst/>
          </a:prstGeom>
          <a:noFill/>
          <a:ln w="12700" cap="flat">
            <a:solidFill>
              <a:srgbClr val="BCBE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Line 19">
            <a:extLst>
              <a:ext uri="{FF2B5EF4-FFF2-40B4-BE49-F238E27FC236}">
                <a16:creationId xmlns:a16="http://schemas.microsoft.com/office/drawing/2014/main" id="{44C8D552-DEF3-4258-825A-17905CC4D022}"/>
              </a:ext>
            </a:extLst>
          </p:cNvPr>
          <p:cNvCxnSpPr/>
          <p:nvPr/>
        </p:nvCxnSpPr>
        <p:spPr bwMode="auto">
          <a:xfrm>
            <a:off x="914069" y="3154648"/>
            <a:ext cx="177800" cy="0"/>
          </a:xfrm>
          <a:prstGeom prst="line">
            <a:avLst/>
          </a:prstGeom>
          <a:noFill/>
          <a:ln w="12700" cap="flat">
            <a:solidFill>
              <a:srgbClr val="BCBE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BBD2EA-086B-48A1-9DEA-C5121D4B4985}"/>
              </a:ext>
            </a:extLst>
          </p:cNvPr>
          <p:cNvSpPr txBox="1"/>
          <p:nvPr/>
        </p:nvSpPr>
        <p:spPr>
          <a:xfrm>
            <a:off x="817471" y="3386842"/>
            <a:ext cx="166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cap="all" dirty="0">
                <a:solidFill>
                  <a:schemeClr val="bg2">
                    <a:lumMod val="50000"/>
                  </a:schemeClr>
                </a:solidFill>
              </a:rPr>
              <a:t>작성자 </a:t>
            </a:r>
            <a:r>
              <a:rPr lang="en-US" altLang="ko-KR" sz="1000" b="1" cap="all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ko-KR" altLang="en-US" sz="1000" b="1" cap="all" dirty="0"/>
              <a:t>서비스팀 강성필</a:t>
            </a:r>
            <a:endParaRPr lang="ko-KR" altLang="ko-KR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6AC1B-D930-4696-A9B9-0A7D86D356B7}"/>
              </a:ext>
            </a:extLst>
          </p:cNvPr>
          <p:cNvSpPr txBox="1"/>
          <p:nvPr/>
        </p:nvSpPr>
        <p:spPr>
          <a:xfrm>
            <a:off x="3420094" y="846242"/>
            <a:ext cx="5391397" cy="71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EU MRV, IMO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DCS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출력 파일 정의 건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/>
              <a:t>XML, BDN Summary, Collect data Summary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A00AC7-12CA-436E-B001-ABDA8BDB56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562" y="6405059"/>
            <a:ext cx="723900" cy="30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8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C22 – Company uploads data through XML files</a:t>
            </a:r>
            <a:endParaRPr lang="ko-KR" altLang="en-US" dirty="0"/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774825" y="765176"/>
            <a:ext cx="8642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XML</a:t>
            </a:r>
            <a:endParaRPr lang="en-US" altLang="ko-KR" dirty="0">
              <a:latin typeface="+mn-ea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781542" y="1340768"/>
            <a:ext cx="86423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  <a:latin typeface="+mn-ea"/>
              </a:rPr>
              <a:t>XML </a:t>
            </a:r>
            <a:r>
              <a:rPr lang="ko-KR" altLang="en-US" sz="1400" b="1" dirty="0">
                <a:solidFill>
                  <a:prstClr val="black"/>
                </a:solidFill>
                <a:latin typeface="+mn-ea"/>
              </a:rPr>
              <a:t>문서 기본 구조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74824" y="1628800"/>
            <a:ext cx="65534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&lt;?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xml version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=</a:t>
            </a:r>
            <a:r>
              <a:rPr lang="en-US" altLang="ko-KR" sz="1200" dirty="0">
                <a:solidFill>
                  <a:srgbClr val="0B6125"/>
                </a:solidFill>
                <a:latin typeface="+mn-ea"/>
              </a:rPr>
              <a:t>"1.0"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 encoding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=</a:t>
            </a:r>
            <a:r>
              <a:rPr lang="en-US" altLang="ko-KR" sz="1200" dirty="0">
                <a:solidFill>
                  <a:srgbClr val="0B6125"/>
                </a:solidFill>
                <a:latin typeface="+mn-ea"/>
              </a:rPr>
              <a:t>"UTF-8"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?&gt;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&lt;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shop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city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=</a:t>
            </a:r>
            <a:r>
              <a:rPr lang="en-US" altLang="ko-KR" sz="1200" dirty="0">
                <a:solidFill>
                  <a:srgbClr val="0B6125"/>
                </a:solidFill>
                <a:latin typeface="+mn-ea"/>
              </a:rPr>
              <a:t>"</a:t>
            </a:r>
            <a:r>
              <a:rPr lang="ko-KR" altLang="en-US" sz="1200" dirty="0">
                <a:solidFill>
                  <a:srgbClr val="0B6125"/>
                </a:solidFill>
                <a:latin typeface="+mn-ea"/>
              </a:rPr>
              <a:t>서울</a:t>
            </a:r>
            <a:r>
              <a:rPr lang="en-US" altLang="ko-KR" sz="1200" dirty="0">
                <a:solidFill>
                  <a:srgbClr val="0B6125"/>
                </a:solidFill>
                <a:latin typeface="+mn-ea"/>
              </a:rPr>
              <a:t>"</a:t>
            </a:r>
            <a:r>
              <a:rPr lang="ko-KR" altLang="en-US" sz="1200" dirty="0">
                <a:solidFill>
                  <a:srgbClr val="575757"/>
                </a:solidFill>
                <a:latin typeface="+mn-ea"/>
              </a:rPr>
              <a:t> 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type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=</a:t>
            </a:r>
            <a:r>
              <a:rPr lang="en-US" altLang="ko-KR" sz="1200" dirty="0">
                <a:solidFill>
                  <a:srgbClr val="0B6125"/>
                </a:solidFill>
                <a:latin typeface="+mn-ea"/>
              </a:rPr>
              <a:t>"</a:t>
            </a:r>
            <a:r>
              <a:rPr lang="ko-KR" altLang="en-US" sz="1200" dirty="0">
                <a:solidFill>
                  <a:srgbClr val="0B6125"/>
                </a:solidFill>
                <a:latin typeface="+mn-ea"/>
              </a:rPr>
              <a:t>마트</a:t>
            </a:r>
            <a:r>
              <a:rPr lang="en-US" altLang="ko-KR" sz="1200" dirty="0">
                <a:solidFill>
                  <a:srgbClr val="0B6125"/>
                </a:solidFill>
                <a:latin typeface="+mn-ea"/>
              </a:rPr>
              <a:t>"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   &lt;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food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       &lt;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name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  <a:r>
              <a:rPr lang="ko-KR" altLang="en-US" sz="1200" dirty="0">
                <a:solidFill>
                  <a:srgbClr val="575757"/>
                </a:solidFill>
                <a:latin typeface="+mn-ea"/>
              </a:rPr>
              <a:t>귤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&lt;/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name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       &lt;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sort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  <a:r>
              <a:rPr lang="ko-KR" altLang="en-US" sz="1200" dirty="0">
                <a:solidFill>
                  <a:srgbClr val="575757"/>
                </a:solidFill>
                <a:latin typeface="+mn-ea"/>
              </a:rPr>
              <a:t>과일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&lt;/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sort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       &lt;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cost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&gt;3000&lt;/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cost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   &lt;/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food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   &lt;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food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       &lt;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name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  <a:r>
              <a:rPr lang="ko-KR" altLang="en-US" sz="1200" dirty="0">
                <a:solidFill>
                  <a:srgbClr val="575757"/>
                </a:solidFill>
                <a:latin typeface="+mn-ea"/>
              </a:rPr>
              <a:t>상추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&lt;/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name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       &lt;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sort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  <a:r>
              <a:rPr lang="ko-KR" altLang="en-US" sz="1200" dirty="0">
                <a:solidFill>
                  <a:srgbClr val="575757"/>
                </a:solidFill>
                <a:latin typeface="+mn-ea"/>
              </a:rPr>
              <a:t>야채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&lt;/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sort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       &lt;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cost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&gt;2000&lt;/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cost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    &lt;/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food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  <a:p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&lt;/</a:t>
            </a:r>
            <a:r>
              <a:rPr lang="en-US" altLang="ko-KR" sz="1200" dirty="0">
                <a:solidFill>
                  <a:srgbClr val="BF4F24"/>
                </a:solidFill>
                <a:latin typeface="+mn-ea"/>
              </a:rPr>
              <a:t>shop</a:t>
            </a:r>
            <a:r>
              <a:rPr lang="en-US" altLang="ko-KR" sz="1200" dirty="0">
                <a:solidFill>
                  <a:srgbClr val="575757"/>
                </a:solidFill>
                <a:latin typeface="+mn-ea"/>
              </a:rPr>
              <a:t>&gt;</a:t>
            </a:r>
          </a:p>
        </p:txBody>
      </p:sp>
      <p:sp>
        <p:nvSpPr>
          <p:cNvPr id="6" name="Left Side Fill Shape">
            <a:extLst>
              <a:ext uri="{FF2B5EF4-FFF2-40B4-BE49-F238E27FC236}">
                <a16:creationId xmlns:a16="http://schemas.microsoft.com/office/drawing/2014/main" id="{686E5C01-5DD8-491B-AF21-DB0283707F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7548" y="-5567548"/>
            <a:ext cx="1056904" cy="12192000"/>
          </a:xfrm>
          <a:prstGeom prst="rect">
            <a:avLst/>
          </a:prstGeom>
          <a:solidFill>
            <a:srgbClr val="DCD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AF528-09A7-4C57-923D-764A34B66A48}"/>
              </a:ext>
            </a:extLst>
          </p:cNvPr>
          <p:cNvSpPr txBox="1"/>
          <p:nvPr/>
        </p:nvSpPr>
        <p:spPr>
          <a:xfrm>
            <a:off x="232912" y="266842"/>
            <a:ext cx="629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XML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563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C22 – Company uploads data through XML files</a:t>
            </a:r>
            <a:endParaRPr lang="ko-KR" altLang="en-US" dirty="0"/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774825" y="765176"/>
            <a:ext cx="8642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Emissions.xml </a:t>
            </a:r>
            <a:r>
              <a:rPr lang="en-US" altLang="ko-KR" sz="1200" dirty="0">
                <a:solidFill>
                  <a:prstClr val="black"/>
                </a:solidFill>
                <a:latin typeface="+mj-ea"/>
                <a:ea typeface="+mj-ea"/>
              </a:rPr>
              <a:t>(Voyage_Emissions.xml(a single ship) + Port_Emissions.xml</a:t>
            </a:r>
            <a:r>
              <a:rPr lang="en-US" altLang="ko-KR" sz="1200" dirty="0">
                <a:solidFill>
                  <a:prstClr val="black"/>
                </a:solidFill>
                <a:latin typeface="+mj-ea"/>
              </a:rPr>
              <a:t>(a single ship)</a:t>
            </a:r>
            <a:r>
              <a:rPr lang="en-US" altLang="ko-KR" sz="1200" dirty="0">
                <a:solidFill>
                  <a:prstClr val="black"/>
                </a:solidFill>
                <a:latin typeface="+mj-ea"/>
                <a:ea typeface="+mj-ea"/>
              </a:rPr>
              <a:t> + Annual emission)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9659" y="1128338"/>
            <a:ext cx="802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shipEmissions</a:t>
            </a:r>
            <a:r>
              <a:rPr lang="en-US" altLang="ko-KR" sz="1200" b="1" dirty="0"/>
              <a:t> – </a:t>
            </a:r>
            <a:r>
              <a:rPr lang="ko-KR" altLang="en-US" sz="1200" b="1" dirty="0">
                <a:solidFill>
                  <a:srgbClr val="FF0000"/>
                </a:solidFill>
              </a:rPr>
              <a:t>최대 </a:t>
            </a:r>
            <a:r>
              <a:rPr lang="en-US" altLang="ko-KR" sz="1200" b="1" dirty="0">
                <a:solidFill>
                  <a:srgbClr val="FF0000"/>
                </a:solidFill>
              </a:rPr>
              <a:t>25</a:t>
            </a:r>
            <a:r>
              <a:rPr lang="ko-KR" altLang="en-US" sz="1200" b="1" dirty="0">
                <a:solidFill>
                  <a:srgbClr val="FF0000"/>
                </a:solidFill>
              </a:rPr>
              <a:t>개 </a:t>
            </a:r>
            <a:r>
              <a:rPr lang="en-US" altLang="ko-KR" sz="1200" b="1" dirty="0">
                <a:solidFill>
                  <a:srgbClr val="FF0000"/>
                </a:solidFill>
              </a:rPr>
              <a:t>ships</a:t>
            </a:r>
          </a:p>
          <a:p>
            <a:pPr marL="285750" indent="-285750">
              <a:buFontTx/>
              <a:buChar char="-"/>
            </a:pP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774621" y="2636912"/>
            <a:ext cx="266638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shipEmissions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voyageEmission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302" y="2930274"/>
            <a:ext cx="3952699" cy="25869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5" y="1378777"/>
            <a:ext cx="2592289" cy="121489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47529" y="2930274"/>
          <a:ext cx="4825233" cy="3863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897">
                  <a:extLst>
                    <a:ext uri="{9D8B030D-6E8A-4147-A177-3AD203B41FA5}">
                      <a16:colId xmlns:a16="http://schemas.microsoft.com/office/drawing/2014/main" val="281612996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03205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3556949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04861253"/>
                    </a:ext>
                  </a:extLst>
                </a:gridCol>
              </a:tblGrid>
              <a:tr h="224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Notes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32450"/>
                  </a:ext>
                </a:extLst>
              </a:tr>
              <a:tr h="224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departurePortName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Piraeus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82455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arrivalPortName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Lisbon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83569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atd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01-01-2017 00:00:45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56524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ata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05-01-2017 00:00:45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4210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timeAtSeaNavigation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08481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timeAtSeaIce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47038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timeAtSeaAnchorage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83894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distanceTravelNavigation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1500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16831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distanceTravelIce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11913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additionalNotes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Additional Notes text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0077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departureCountryCode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GR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206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departurePortCode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GRPIR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47219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arrivalCountryCode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61043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arrivalPortCode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PTLIS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61463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voyageConsumption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01296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voyageCargoAndTransportWork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6857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voyageDirectMeasurement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72311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47529" y="1470710"/>
          <a:ext cx="482523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6965856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45942044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812727480"/>
                    </a:ext>
                  </a:extLst>
                </a:gridCol>
                <a:gridCol w="1080817">
                  <a:extLst>
                    <a:ext uri="{9D8B030D-6E8A-4147-A177-3AD203B41FA5}">
                      <a16:colId xmlns:a16="http://schemas.microsoft.com/office/drawing/2014/main" val="3614021485"/>
                    </a:ext>
                  </a:extLst>
                </a:gridCol>
              </a:tblGrid>
              <a:tr h="125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Notes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56020"/>
                  </a:ext>
                </a:extLst>
              </a:tr>
              <a:tr h="12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shipImoNumber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5003734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74074"/>
                  </a:ext>
                </a:extLst>
              </a:tr>
              <a:tr h="12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voyageEmission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0~40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55933"/>
                  </a:ext>
                </a:extLst>
              </a:tr>
              <a:tr h="12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PortEmission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0~40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4535"/>
                  </a:ext>
                </a:extLst>
              </a:tr>
              <a:tr h="12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annualEmission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0~2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792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98882" y="6381328"/>
            <a:ext cx="371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j-lt"/>
                <a:ea typeface="+mj-ea"/>
              </a:rPr>
              <a:t>※ </a:t>
            </a:r>
            <a:r>
              <a:rPr lang="ko-KR" altLang="en-US" sz="800" b="1" dirty="0">
                <a:solidFill>
                  <a:srgbClr val="FF0000"/>
                </a:solidFill>
                <a:latin typeface="+mj-lt"/>
                <a:ea typeface="+mj-ea"/>
              </a:rPr>
              <a:t>필수 또는 최소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  <a:ea typeface="+mj-ea"/>
              </a:rPr>
              <a:t>~</a:t>
            </a:r>
            <a:r>
              <a:rPr lang="ko-KR" altLang="en-US" sz="800" b="1" dirty="0">
                <a:solidFill>
                  <a:srgbClr val="FF0000"/>
                </a:solidFill>
                <a:latin typeface="+mj-lt"/>
                <a:ea typeface="+mj-ea"/>
              </a:rPr>
              <a:t>최대 횟수 명시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  <a:ea typeface="+mj-ea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latin typeface="+mj-lt"/>
                <a:ea typeface="+mj-ea"/>
              </a:rPr>
              <a:t>아닌 항목은 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  <a:ea typeface="+mj-ea"/>
              </a:rPr>
              <a:t>0~</a:t>
            </a:r>
            <a:r>
              <a:rPr lang="ko-KR" altLang="en-US" sz="800" b="1" dirty="0">
                <a:solidFill>
                  <a:srgbClr val="FF0000"/>
                </a:solidFill>
                <a:latin typeface="+mj-lt"/>
                <a:ea typeface="+mj-ea"/>
              </a:rPr>
              <a:t>최대 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  <a:ea typeface="+mj-ea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latin typeface="+mj-lt"/>
                <a:ea typeface="+mj-ea"/>
              </a:rPr>
              <a:t>개</a:t>
            </a:r>
            <a:endParaRPr lang="en-US" altLang="ko-KR" sz="800" b="1" dirty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※ Country Code, Port Code </a:t>
            </a:r>
            <a:r>
              <a:rPr lang="ko-KR" altLang="en-US" sz="800" b="1" dirty="0">
                <a:solidFill>
                  <a:srgbClr val="FF0000"/>
                </a:solidFill>
                <a:latin typeface="+mj-lt"/>
              </a:rPr>
              <a:t>등 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(Bulk data picklists-v1.1.xlsx </a:t>
            </a:r>
            <a:r>
              <a:rPr lang="ko-KR" altLang="en-US" sz="800" b="1" dirty="0">
                <a:solidFill>
                  <a:srgbClr val="FF0000"/>
                </a:solidFill>
                <a:latin typeface="+mj-lt"/>
              </a:rPr>
              <a:t>참조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19A37-A7A5-4D7C-AAC1-B59F5844DD82}"/>
              </a:ext>
            </a:extLst>
          </p:cNvPr>
          <p:cNvSpPr txBox="1"/>
          <p:nvPr/>
        </p:nvSpPr>
        <p:spPr>
          <a:xfrm>
            <a:off x="9080701" y="1768671"/>
            <a:ext cx="252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Emissions xml</a:t>
            </a:r>
            <a:r>
              <a:rPr lang="ko-KR" altLang="en-US" dirty="0">
                <a:solidFill>
                  <a:srgbClr val="FF0000"/>
                </a:solidFill>
              </a:rPr>
              <a:t> 파일 중 </a:t>
            </a:r>
            <a:r>
              <a:rPr lang="en-US" altLang="ko-KR" dirty="0">
                <a:solidFill>
                  <a:srgbClr val="FF0000"/>
                </a:solidFill>
              </a:rPr>
              <a:t>Annual report</a:t>
            </a:r>
            <a:r>
              <a:rPr lang="ko-KR" altLang="en-US" dirty="0">
                <a:solidFill>
                  <a:srgbClr val="FF0000"/>
                </a:solidFill>
              </a:rPr>
              <a:t>만 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649E06-DF99-47C5-B993-644609B83ABD}"/>
              </a:ext>
            </a:extLst>
          </p:cNvPr>
          <p:cNvSpPr/>
          <p:nvPr/>
        </p:nvSpPr>
        <p:spPr>
          <a:xfrm>
            <a:off x="6997624" y="2066178"/>
            <a:ext cx="1371600" cy="1766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2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C22 – Company uploads data through XML files</a:t>
            </a:r>
            <a:endParaRPr lang="ko-KR" altLang="en-US" dirty="0"/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774825" y="765176"/>
            <a:ext cx="8642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Emissions.xml (Voyage_Emissions.xml + Port_Emissions.xml)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917940" y="1144304"/>
            <a:ext cx="266638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shipEmissions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annualEmission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54524"/>
              </p:ext>
            </p:extLst>
          </p:nvPr>
        </p:nvGraphicFramePr>
        <p:xfrm>
          <a:off x="334431" y="1484784"/>
          <a:ext cx="7216439" cy="3650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466">
                  <a:extLst>
                    <a:ext uri="{9D8B030D-6E8A-4147-A177-3AD203B41FA5}">
                      <a16:colId xmlns:a16="http://schemas.microsoft.com/office/drawing/2014/main" val="2816129967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551032050"/>
                    </a:ext>
                  </a:extLst>
                </a:gridCol>
                <a:gridCol w="829559">
                  <a:extLst>
                    <a:ext uri="{9D8B030D-6E8A-4147-A177-3AD203B41FA5}">
                      <a16:colId xmlns:a16="http://schemas.microsoft.com/office/drawing/2014/main" val="3635569495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3004861253"/>
                    </a:ext>
                  </a:extLst>
                </a:gridCol>
                <a:gridCol w="2639505">
                  <a:extLst>
                    <a:ext uri="{9D8B030D-6E8A-4147-A177-3AD203B41FA5}">
                      <a16:colId xmlns:a16="http://schemas.microsoft.com/office/drawing/2014/main" val="414640848"/>
                    </a:ext>
                  </a:extLst>
                </a:gridCol>
              </a:tblGrid>
              <a:tr h="224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Notes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32450"/>
                  </a:ext>
                </a:extLst>
              </a:tr>
              <a:tr h="224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reportingPeriod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리포트 보고기간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82455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fromDate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01-01-2017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시작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83569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toDate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31-12-2017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종료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56524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discriminateThroughIce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체크박스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디폴트 값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false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4210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emissionsBetweenEuPort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CO2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배출량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08481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emissionsDepartEuPort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CO2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배출량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47038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emissionsToEuPort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CO2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배출량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83894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emissionsEuPortAtBerth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CO2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배출량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16831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distanceRegularNav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항해 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20892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distanceThroughIce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유빙 지역을 통항한 항해 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08004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timeRegularNav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운항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43323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timeThroughIce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유빙 지역을 통항한 운항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81203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timeAtAnchorage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앵커링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7171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annualConsumption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00458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annualDirectMeasurement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09432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annualCargoAndTransportWork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6073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812" y="1484784"/>
            <a:ext cx="3760068" cy="30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3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C22 – Company uploads data through XML files</a:t>
            </a:r>
            <a:endParaRPr lang="ko-KR" altLang="en-US" dirty="0"/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774825" y="765176"/>
            <a:ext cx="8642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Emissions.xml (Voyage_Emissions.xml + Port_Emissions.xml)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917940" y="1144304"/>
            <a:ext cx="266638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shipEmissions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annualEmission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7687"/>
              </p:ext>
            </p:extLst>
          </p:nvPr>
        </p:nvGraphicFramePr>
        <p:xfrm>
          <a:off x="334432" y="1484784"/>
          <a:ext cx="6320891" cy="3772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602">
                  <a:extLst>
                    <a:ext uri="{9D8B030D-6E8A-4147-A177-3AD203B41FA5}">
                      <a16:colId xmlns:a16="http://schemas.microsoft.com/office/drawing/2014/main" val="2816129967"/>
                    </a:ext>
                  </a:extLst>
                </a:gridCol>
                <a:gridCol w="891751">
                  <a:extLst>
                    <a:ext uri="{9D8B030D-6E8A-4147-A177-3AD203B41FA5}">
                      <a16:colId xmlns:a16="http://schemas.microsoft.com/office/drawing/2014/main" val="551032050"/>
                    </a:ext>
                  </a:extLst>
                </a:gridCol>
                <a:gridCol w="726612">
                  <a:extLst>
                    <a:ext uri="{9D8B030D-6E8A-4147-A177-3AD203B41FA5}">
                      <a16:colId xmlns:a16="http://schemas.microsoft.com/office/drawing/2014/main" val="3635569495"/>
                    </a:ext>
                  </a:extLst>
                </a:gridCol>
                <a:gridCol w="866979">
                  <a:extLst>
                    <a:ext uri="{9D8B030D-6E8A-4147-A177-3AD203B41FA5}">
                      <a16:colId xmlns:a16="http://schemas.microsoft.com/office/drawing/2014/main" val="3004861253"/>
                    </a:ext>
                  </a:extLst>
                </a:gridCol>
                <a:gridCol w="2311947">
                  <a:extLst>
                    <a:ext uri="{9D8B030D-6E8A-4147-A177-3AD203B41FA5}">
                      <a16:colId xmlns:a16="http://schemas.microsoft.com/office/drawing/2014/main" val="414640848"/>
                    </a:ext>
                  </a:extLst>
                </a:gridCol>
              </a:tblGrid>
              <a:tr h="224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Notes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32450"/>
                  </a:ext>
                </a:extLst>
              </a:tr>
              <a:tr h="224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reportingPeriod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리포트 보고기간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82455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fromDate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01-01-2017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시작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83569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toDate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31-12-2017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종료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56524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discriminateThroughIce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체크박스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디폴트 값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false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4210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emissionsBetweenEuPort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CO2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배출량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08481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emissionsDepartEuPort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CO2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배출량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47038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emissionsToEuPort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CO2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배출량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83894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emissionsEuPortAtBerth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CO2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배출량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16831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distanceRegularNav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항해 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20892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distanceThroughIce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유빙 지역을 통항한 항해 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08004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timeRegularNav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운항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43323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timeThroughIce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유빙 지역을 통항한 운항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81203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timeAtAnchorage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앵커링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7171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annualConsumption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00458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annualDirectMeasurement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09432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annualCargoAndTransportWork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6073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1AEA327-C3E4-4392-BB9D-8DDFBE5BE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39" y="1116731"/>
            <a:ext cx="5215379" cy="2254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A6C9E1-0D8F-4712-AD3C-20A397AC6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939" y="3487166"/>
            <a:ext cx="4363615" cy="33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1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C22 – Company uploads data through XML files</a:t>
            </a:r>
            <a:endParaRPr lang="ko-KR" altLang="en-US" dirty="0"/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774825" y="765176"/>
            <a:ext cx="8642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Emissions.xml (Voyage_Emissions.xml + Port_Emissions.xml)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917940" y="1144304"/>
            <a:ext cx="603828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shipEmissions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–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annualEmission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– </a:t>
            </a: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annualConsumption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다중입력가능해야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함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94571"/>
              </p:ext>
            </p:extLst>
          </p:nvPr>
        </p:nvGraphicFramePr>
        <p:xfrm>
          <a:off x="828958" y="1484785"/>
          <a:ext cx="10520913" cy="2998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244">
                  <a:extLst>
                    <a:ext uri="{9D8B030D-6E8A-4147-A177-3AD203B41FA5}">
                      <a16:colId xmlns:a16="http://schemas.microsoft.com/office/drawing/2014/main" val="2816129967"/>
                    </a:ext>
                  </a:extLst>
                </a:gridCol>
                <a:gridCol w="603316">
                  <a:extLst>
                    <a:ext uri="{9D8B030D-6E8A-4147-A177-3AD203B41FA5}">
                      <a16:colId xmlns:a16="http://schemas.microsoft.com/office/drawing/2014/main" val="551032050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1938245955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3635569495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3004861253"/>
                    </a:ext>
                  </a:extLst>
                </a:gridCol>
                <a:gridCol w="4958498">
                  <a:extLst>
                    <a:ext uri="{9D8B030D-6E8A-4147-A177-3AD203B41FA5}">
                      <a16:colId xmlns:a16="http://schemas.microsoft.com/office/drawing/2014/main" val="782739968"/>
                    </a:ext>
                  </a:extLst>
                </a:gridCol>
              </a:tblGrid>
              <a:tr h="224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드롭다운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Notes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32450"/>
                  </a:ext>
                </a:extLst>
              </a:tr>
              <a:tr h="224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fuelTypeCode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MDO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MDO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ETHANOL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MGO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HFO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LFO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LPG_BUTANE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LPG_PROPANE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METHANOL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OTHER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유종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82455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amount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해당 유종 소비량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383569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atBerth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정박 시 값인지 확인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정박 중이면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056524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diffCriterionCode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ON_BALLAST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ON_LADEN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CARGO_HEATING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DYNAMIC_POSITIONING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PASSENGER_TRANSPORT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FREIGHT_TRANSPORT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Managed, based on ship type.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Ballast, Laden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등 선박의 운항 상태 구분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 강제 사항으로 작성 불요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84210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emmissionFactor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유종에 따른 배출량 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0848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4639170"/>
            <a:ext cx="2581831" cy="2161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807" y="4639170"/>
            <a:ext cx="2522817" cy="21613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12" y="4639170"/>
            <a:ext cx="2736304" cy="21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5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C22 – Company uploads data through XML files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22764"/>
              </p:ext>
            </p:extLst>
          </p:nvPr>
        </p:nvGraphicFramePr>
        <p:xfrm>
          <a:off x="737493" y="695571"/>
          <a:ext cx="10520913" cy="2998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244">
                  <a:extLst>
                    <a:ext uri="{9D8B030D-6E8A-4147-A177-3AD203B41FA5}">
                      <a16:colId xmlns:a16="http://schemas.microsoft.com/office/drawing/2014/main" val="2816129967"/>
                    </a:ext>
                  </a:extLst>
                </a:gridCol>
                <a:gridCol w="603316">
                  <a:extLst>
                    <a:ext uri="{9D8B030D-6E8A-4147-A177-3AD203B41FA5}">
                      <a16:colId xmlns:a16="http://schemas.microsoft.com/office/drawing/2014/main" val="551032050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1938245955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3635569495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3004861253"/>
                    </a:ext>
                  </a:extLst>
                </a:gridCol>
                <a:gridCol w="4958498">
                  <a:extLst>
                    <a:ext uri="{9D8B030D-6E8A-4147-A177-3AD203B41FA5}">
                      <a16:colId xmlns:a16="http://schemas.microsoft.com/office/drawing/2014/main" val="782739968"/>
                    </a:ext>
                  </a:extLst>
                </a:gridCol>
              </a:tblGrid>
              <a:tr h="224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드롭다운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Notes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32450"/>
                  </a:ext>
                </a:extLst>
              </a:tr>
              <a:tr h="224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fuelTypeCode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MDO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MDO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ETHANOL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MGO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HFO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LFO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LPG_BUTANE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LPG_PROPANE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METHANOL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OTHER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유종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82455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amount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해당 유종 소비량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383569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atBerth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정박 시 값인지 확인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정박 중이면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056524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diffCriterionCode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ON_BALLAST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ON_LADEN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CARGO_HEATING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DYNAMIC_POSITIONING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PASSENGER_TRANSPORT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FREIGHT_TRANSPORT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Managed, based on ship type.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Ballast, Laden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등 선박의 운항 상태 구분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 강제 사항으로 작성 불요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84210"/>
                  </a:ext>
                </a:extLst>
              </a:tr>
              <a:tr h="195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emmissionFactor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유종에 따른 배출량 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0848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08697EC-7DF2-4ED8-AA34-50007FE1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4" y="3792447"/>
            <a:ext cx="5351921" cy="3065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05A3CB-20B4-4005-BDA1-B66857F3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141" y="3790389"/>
            <a:ext cx="4104244" cy="30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C22 – Company uploads data through XML files</a:t>
            </a:r>
            <a:endParaRPr lang="ko-KR" altLang="en-US" dirty="0"/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774825" y="765176"/>
            <a:ext cx="8642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Emissions.xml (Voyage_Emissions.xml + Port_Emissions.xml)</a:t>
            </a:r>
            <a:endParaRPr lang="en-US" altLang="ko-KR" dirty="0">
              <a:latin typeface="+mn-ea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918146" y="1196752"/>
            <a:ext cx="849902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shipEmissions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–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annualEmission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– </a:t>
            </a: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annualDirectMeasurement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(CO2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직접 측정방식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–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불요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43315"/>
              </p:ext>
            </p:extLst>
          </p:nvPr>
        </p:nvGraphicFramePr>
        <p:xfrm>
          <a:off x="2085688" y="1584714"/>
          <a:ext cx="7970752" cy="1772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291">
                  <a:extLst>
                    <a:ext uri="{9D8B030D-6E8A-4147-A177-3AD203B41FA5}">
                      <a16:colId xmlns:a16="http://schemas.microsoft.com/office/drawing/2014/main" val="2816129967"/>
                    </a:ext>
                  </a:extLst>
                </a:gridCol>
                <a:gridCol w="1775321">
                  <a:extLst>
                    <a:ext uri="{9D8B030D-6E8A-4147-A177-3AD203B41FA5}">
                      <a16:colId xmlns:a16="http://schemas.microsoft.com/office/drawing/2014/main" val="551032050"/>
                    </a:ext>
                  </a:extLst>
                </a:gridCol>
                <a:gridCol w="2012030">
                  <a:extLst>
                    <a:ext uri="{9D8B030D-6E8A-4147-A177-3AD203B41FA5}">
                      <a16:colId xmlns:a16="http://schemas.microsoft.com/office/drawing/2014/main" val="1043762767"/>
                    </a:ext>
                  </a:extLst>
                </a:gridCol>
                <a:gridCol w="622443">
                  <a:extLst>
                    <a:ext uri="{9D8B030D-6E8A-4147-A177-3AD203B41FA5}">
                      <a16:colId xmlns:a16="http://schemas.microsoft.com/office/drawing/2014/main" val="1125681554"/>
                    </a:ext>
                  </a:extLst>
                </a:gridCol>
                <a:gridCol w="1330410">
                  <a:extLst>
                    <a:ext uri="{9D8B030D-6E8A-4147-A177-3AD203B41FA5}">
                      <a16:colId xmlns:a16="http://schemas.microsoft.com/office/drawing/2014/main" val="1745097621"/>
                    </a:ext>
                  </a:extLst>
                </a:gridCol>
                <a:gridCol w="1420257">
                  <a:extLst>
                    <a:ext uri="{9D8B030D-6E8A-4147-A177-3AD203B41FA5}">
                      <a16:colId xmlns:a16="http://schemas.microsoft.com/office/drawing/2014/main" val="4135785602"/>
                    </a:ext>
                  </a:extLst>
                </a:gridCol>
              </a:tblGrid>
              <a:tr h="197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Options/Rules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Notes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32450"/>
                  </a:ext>
                </a:extLst>
              </a:tr>
              <a:tr h="36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atBearth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82455"/>
                  </a:ext>
                </a:extLst>
              </a:tr>
              <a:tr h="908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diffCriterionCode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ON_BALLAST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ON_LADEN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CARGO_HEATING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DYNAMIC_POSITIONING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PASSENGER_TRANSPORT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FREIGHT_TRANSPORT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횟수 제한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Managed, based on ship type.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38356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co2Emissions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056524"/>
                  </a:ext>
                </a:extLst>
              </a:tr>
            </a:tbl>
          </a:graphicData>
        </a:graphic>
      </p:graphicFrame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918146" y="3560287"/>
            <a:ext cx="84990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shipEmissions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–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annualEmission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– </a:t>
            </a:r>
            <a:r>
              <a:rPr lang="en-US" altLang="ko-KR" sz="1200" b="1" dirty="0" err="1">
                <a:latin typeface="+mn-ea"/>
              </a:rPr>
              <a:t>annualCargoAndTransportWork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54461"/>
              </p:ext>
            </p:extLst>
          </p:nvPr>
        </p:nvGraphicFramePr>
        <p:xfrm>
          <a:off x="2085687" y="3948250"/>
          <a:ext cx="977187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53">
                  <a:extLst>
                    <a:ext uri="{9D8B030D-6E8A-4147-A177-3AD203B41FA5}">
                      <a16:colId xmlns:a16="http://schemas.microsoft.com/office/drawing/2014/main" val="2816129967"/>
                    </a:ext>
                  </a:extLst>
                </a:gridCol>
                <a:gridCol w="1490848">
                  <a:extLst>
                    <a:ext uri="{9D8B030D-6E8A-4147-A177-3AD203B41FA5}">
                      <a16:colId xmlns:a16="http://schemas.microsoft.com/office/drawing/2014/main" val="551032050"/>
                    </a:ext>
                  </a:extLst>
                </a:gridCol>
                <a:gridCol w="2709601">
                  <a:extLst>
                    <a:ext uri="{9D8B030D-6E8A-4147-A177-3AD203B41FA5}">
                      <a16:colId xmlns:a16="http://schemas.microsoft.com/office/drawing/2014/main" val="1043762767"/>
                    </a:ext>
                  </a:extLst>
                </a:gridCol>
                <a:gridCol w="838961">
                  <a:extLst>
                    <a:ext uri="{9D8B030D-6E8A-4147-A177-3AD203B41FA5}">
                      <a16:colId xmlns:a16="http://schemas.microsoft.com/office/drawing/2014/main" val="1125681554"/>
                    </a:ext>
                  </a:extLst>
                </a:gridCol>
                <a:gridCol w="713148">
                  <a:extLst>
                    <a:ext uri="{9D8B030D-6E8A-4147-A177-3AD203B41FA5}">
                      <a16:colId xmlns:a16="http://schemas.microsoft.com/office/drawing/2014/main" val="1745097621"/>
                    </a:ext>
                  </a:extLst>
                </a:gridCol>
                <a:gridCol w="2854967">
                  <a:extLst>
                    <a:ext uri="{9D8B030D-6E8A-4147-A177-3AD203B41FA5}">
                      <a16:colId xmlns:a16="http://schemas.microsoft.com/office/drawing/2014/main" val="2921767939"/>
                    </a:ext>
                  </a:extLst>
                </a:gridCol>
              </a:tblGrid>
              <a:tr h="19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Options/Rules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Notes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32450"/>
                  </a:ext>
                </a:extLst>
              </a:tr>
              <a:tr h="192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transportWork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Transportwork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82455"/>
                  </a:ext>
                </a:extLst>
              </a:tr>
              <a:tr h="82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cargoFieldCode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CARGO_MASS_TRANSPORT_WORK_MASS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CARGO_MASS_TRANSPORT_WORK_MASS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CARGO_VOLUME_TRANSPORT_WORK_VOLUME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CARGO_DWT_TRANSPORT_WORK_DWT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NO_OF_PASSENGERS_TRANSPORT_WORK_PAX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CARGO_MASS_TRANSPORT_WORK_FREIGHT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화물량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단위</a:t>
                      </a:r>
                      <a:br>
                        <a:rPr lang="en-US" altLang="ko-KR" sz="800" dirty="0"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CARGO_MASS_TRANSPORT_WORK_MASS : MT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CARGO_VOLUME_TRANSPORT_WORK_VOLUME : CBM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CARGO_DWT_TRANSPORT_WORK_DWT : DWT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NO_OF_PASSENGERS_TRANSPORT_WORK_PAX : PASSENGER</a:t>
                      </a:r>
                    </a:p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38356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46" y="5707813"/>
            <a:ext cx="5090432" cy="5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C22 – Company uploads data through XML files</a:t>
            </a:r>
            <a:endParaRPr lang="ko-KR" altLang="en-US" dirty="0"/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774825" y="765176"/>
            <a:ext cx="8642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Emissions.xml (Voyage_Emissions.xml + Port_Emissions.xml)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774825" y="1258075"/>
            <a:ext cx="84990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prstClr val="black"/>
                </a:solidFill>
                <a:latin typeface="+mn-ea"/>
              </a:rPr>
              <a:t>shipEmissions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–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annualEmission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 – </a:t>
            </a:r>
            <a:r>
              <a:rPr lang="en-US" altLang="ko-KR" sz="1200" b="1" dirty="0" err="1">
                <a:latin typeface="+mn-ea"/>
              </a:rPr>
              <a:t>annualCargoAndTransportWork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69838"/>
              </p:ext>
            </p:extLst>
          </p:nvPr>
        </p:nvGraphicFramePr>
        <p:xfrm>
          <a:off x="1942366" y="1646038"/>
          <a:ext cx="977187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353">
                  <a:extLst>
                    <a:ext uri="{9D8B030D-6E8A-4147-A177-3AD203B41FA5}">
                      <a16:colId xmlns:a16="http://schemas.microsoft.com/office/drawing/2014/main" val="2816129967"/>
                    </a:ext>
                  </a:extLst>
                </a:gridCol>
                <a:gridCol w="1490848">
                  <a:extLst>
                    <a:ext uri="{9D8B030D-6E8A-4147-A177-3AD203B41FA5}">
                      <a16:colId xmlns:a16="http://schemas.microsoft.com/office/drawing/2014/main" val="551032050"/>
                    </a:ext>
                  </a:extLst>
                </a:gridCol>
                <a:gridCol w="2709601">
                  <a:extLst>
                    <a:ext uri="{9D8B030D-6E8A-4147-A177-3AD203B41FA5}">
                      <a16:colId xmlns:a16="http://schemas.microsoft.com/office/drawing/2014/main" val="1043762767"/>
                    </a:ext>
                  </a:extLst>
                </a:gridCol>
                <a:gridCol w="838961">
                  <a:extLst>
                    <a:ext uri="{9D8B030D-6E8A-4147-A177-3AD203B41FA5}">
                      <a16:colId xmlns:a16="http://schemas.microsoft.com/office/drawing/2014/main" val="1125681554"/>
                    </a:ext>
                  </a:extLst>
                </a:gridCol>
                <a:gridCol w="713148">
                  <a:extLst>
                    <a:ext uri="{9D8B030D-6E8A-4147-A177-3AD203B41FA5}">
                      <a16:colId xmlns:a16="http://schemas.microsoft.com/office/drawing/2014/main" val="1745097621"/>
                    </a:ext>
                  </a:extLst>
                </a:gridCol>
                <a:gridCol w="2854967">
                  <a:extLst>
                    <a:ext uri="{9D8B030D-6E8A-4147-A177-3AD203B41FA5}">
                      <a16:colId xmlns:a16="http://schemas.microsoft.com/office/drawing/2014/main" val="2921767939"/>
                    </a:ext>
                  </a:extLst>
                </a:gridCol>
              </a:tblGrid>
              <a:tr h="19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Options/Rules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Notes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32450"/>
                  </a:ext>
                </a:extLst>
              </a:tr>
              <a:tr h="192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transportWork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decimal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Transportwork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82455"/>
                  </a:ext>
                </a:extLst>
              </a:tr>
              <a:tr h="82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cargoFieldCode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CARGO_MASS_TRANSPORT_WORK_MASS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CARGO_MASS_TRANSPORT_WORK_MASS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CARGO_VOLUME_TRANSPORT_WORK_VOLUME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CARGO_DWT_TRANSPORT_WORK_DWT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NO_OF_PASSENGERS_TRANSPORT_WORK_PAX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CARGO_MASS_TRANSPORT_WORK_FREIGHT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화물량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단위</a:t>
                      </a:r>
                      <a:br>
                        <a:rPr lang="en-US" altLang="ko-KR" sz="800" dirty="0"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CARGO_MASS_TRANSPORT_WORK_MASS : MT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CARGO_VOLUME_TRANSPORT_WORK_VOLUME : CBM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CARGO_DWT_TRANSPORT_WORK_DWT : DWT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NO_OF_PASSENGERS_TRANSPORT_WORK_PAX : PASSENGER</a:t>
                      </a:r>
                    </a:p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38356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25" y="3107483"/>
            <a:ext cx="5090432" cy="514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62D62C-1543-44C6-A3C6-8FED41054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25" y="3711346"/>
            <a:ext cx="4704676" cy="30658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4B9BC1-A3F9-41DD-A780-102B306B3E50}"/>
              </a:ext>
            </a:extLst>
          </p:cNvPr>
          <p:cNvSpPr/>
          <p:nvPr/>
        </p:nvSpPr>
        <p:spPr>
          <a:xfrm>
            <a:off x="1784252" y="6221691"/>
            <a:ext cx="4531707" cy="1885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1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3E356D-F11A-4C8C-85B9-BB12828EC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3707"/>
              </p:ext>
            </p:extLst>
          </p:nvPr>
        </p:nvGraphicFramePr>
        <p:xfrm>
          <a:off x="1167740" y="1948180"/>
          <a:ext cx="9856520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678">
                  <a:extLst>
                    <a:ext uri="{9D8B030D-6E8A-4147-A177-3AD203B41FA5}">
                      <a16:colId xmlns:a16="http://schemas.microsoft.com/office/drawing/2014/main" val="1624565503"/>
                    </a:ext>
                  </a:extLst>
                </a:gridCol>
                <a:gridCol w="1929701">
                  <a:extLst>
                    <a:ext uri="{9D8B030D-6E8A-4147-A177-3AD203B41FA5}">
                      <a16:colId xmlns:a16="http://schemas.microsoft.com/office/drawing/2014/main" val="1296694227"/>
                    </a:ext>
                  </a:extLst>
                </a:gridCol>
                <a:gridCol w="3606938">
                  <a:extLst>
                    <a:ext uri="{9D8B030D-6E8A-4147-A177-3AD203B41FA5}">
                      <a16:colId xmlns:a16="http://schemas.microsoft.com/office/drawing/2014/main" val="19799051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95810979"/>
                    </a:ext>
                  </a:extLst>
                </a:gridCol>
                <a:gridCol w="1341912">
                  <a:extLst>
                    <a:ext uri="{9D8B030D-6E8A-4147-A177-3AD203B41FA5}">
                      <a16:colId xmlns:a16="http://schemas.microsoft.com/office/drawing/2014/main" val="2933313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550728"/>
                  </a:ext>
                </a:extLst>
              </a:tr>
              <a:tr h="325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2019.08.08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강성필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46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50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79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24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879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704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946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15CF0-D23C-4B65-BF91-522E821AA72D}"/>
              </a:ext>
            </a:extLst>
          </p:cNvPr>
          <p:cNvSpPr txBox="1"/>
          <p:nvPr/>
        </p:nvSpPr>
        <p:spPr>
          <a:xfrm>
            <a:off x="4488873" y="1256959"/>
            <a:ext cx="358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개정 이력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52440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ide Fill Shape">
            <a:extLst>
              <a:ext uri="{FF2B5EF4-FFF2-40B4-BE49-F238E27FC236}">
                <a16:creationId xmlns:a16="http://schemas.microsoft.com/office/drawing/2014/main" id="{A0D10826-14CC-4488-B86E-026B9A7196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7548" y="-5567548"/>
            <a:ext cx="1056904" cy="12192000"/>
          </a:xfrm>
          <a:prstGeom prst="rect">
            <a:avLst/>
          </a:prstGeom>
          <a:solidFill>
            <a:srgbClr val="DCD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2EB62-CDA5-401F-9FDB-8A4D92E21007}"/>
              </a:ext>
            </a:extLst>
          </p:cNvPr>
          <p:cNvSpPr txBox="1"/>
          <p:nvPr/>
        </p:nvSpPr>
        <p:spPr>
          <a:xfrm>
            <a:off x="232913" y="266842"/>
            <a:ext cx="326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BDN Summary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BD8C7-77FD-4B93-BE3D-116D78E9BA35}"/>
              </a:ext>
            </a:extLst>
          </p:cNvPr>
          <p:cNvSpPr txBox="1"/>
          <p:nvPr/>
        </p:nvSpPr>
        <p:spPr>
          <a:xfrm>
            <a:off x="6527684" y="2006115"/>
            <a:ext cx="56643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 dirty="0"/>
              <a:t>IMO NO</a:t>
            </a:r>
            <a:r>
              <a:rPr lang="ko-KR" altLang="en-US" sz="1200" dirty="0"/>
              <a:t> </a:t>
            </a:r>
            <a:r>
              <a:rPr lang="en-US" altLang="ko-KR" sz="1200" dirty="0"/>
              <a:t>: General data</a:t>
            </a:r>
            <a:r>
              <a:rPr lang="ko-KR" altLang="en-US" sz="1200" dirty="0"/>
              <a:t>에 있는 값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dirty="0" err="1"/>
              <a:t>정보수집년도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</a:t>
            </a:r>
            <a:r>
              <a:rPr lang="en-US" altLang="ko-KR" sz="1200" dirty="0"/>
              <a:t>Annual report</a:t>
            </a:r>
            <a:r>
              <a:rPr lang="ko-KR" altLang="en-US" sz="1200" dirty="0"/>
              <a:t> 출력 시 선택한 연도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dirty="0"/>
              <a:t>운항일자 </a:t>
            </a:r>
            <a:r>
              <a:rPr lang="en-US" altLang="ko-KR" sz="1200" dirty="0"/>
              <a:t>: Bunkering </a:t>
            </a:r>
            <a:r>
              <a:rPr lang="ko-KR" altLang="en-US" sz="1200" dirty="0"/>
              <a:t>이벤트 입력 일자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dirty="0" err="1"/>
              <a:t>연료유</a:t>
            </a:r>
            <a:r>
              <a:rPr lang="ko-KR" altLang="en-US" sz="1200" dirty="0"/>
              <a:t> 종류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수급받은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연료유</a:t>
            </a:r>
            <a:r>
              <a:rPr lang="ko-KR" altLang="en-US" sz="1200" dirty="0"/>
              <a:t> 종류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dirty="0"/>
              <a:t>연간 </a:t>
            </a:r>
            <a:r>
              <a:rPr lang="ko-KR" altLang="en-US" sz="1200" dirty="0" err="1"/>
              <a:t>수급량</a:t>
            </a:r>
            <a:r>
              <a:rPr lang="ko-KR" altLang="en-US" sz="1200" dirty="0"/>
              <a:t> 소계 </a:t>
            </a:r>
            <a:r>
              <a:rPr lang="en-US" altLang="ko-KR" sz="1200" dirty="0"/>
              <a:t>: </a:t>
            </a:r>
            <a:r>
              <a:rPr lang="ko-KR" altLang="en-US" sz="1200" dirty="0"/>
              <a:t>합산 값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AutoNum type="arabicParenR"/>
            </a:pP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0B1D2-8D2C-4D8B-81D4-3A4C09B9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1427683"/>
            <a:ext cx="61436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ide Fill Shape">
            <a:extLst>
              <a:ext uri="{FF2B5EF4-FFF2-40B4-BE49-F238E27FC236}">
                <a16:creationId xmlns:a16="http://schemas.microsoft.com/office/drawing/2014/main" id="{A0D10826-14CC-4488-B86E-026B9A7196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7548" y="-5567548"/>
            <a:ext cx="1056904" cy="12192000"/>
          </a:xfrm>
          <a:prstGeom prst="rect">
            <a:avLst/>
          </a:prstGeom>
          <a:solidFill>
            <a:srgbClr val="DCD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2EB62-CDA5-401F-9FDB-8A4D92E21007}"/>
              </a:ext>
            </a:extLst>
          </p:cNvPr>
          <p:cNvSpPr txBox="1"/>
          <p:nvPr/>
        </p:nvSpPr>
        <p:spPr>
          <a:xfrm>
            <a:off x="232913" y="266842"/>
            <a:ext cx="326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BDN Summary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BD8C7-77FD-4B93-BE3D-116D78E9BA35}"/>
              </a:ext>
            </a:extLst>
          </p:cNvPr>
          <p:cNvSpPr txBox="1"/>
          <p:nvPr/>
        </p:nvSpPr>
        <p:spPr>
          <a:xfrm>
            <a:off x="6530196" y="1548622"/>
            <a:ext cx="60068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2) </a:t>
            </a:r>
            <a:r>
              <a:rPr lang="ko-KR" altLang="en-US" sz="1200" dirty="0" err="1"/>
              <a:t>연료유</a:t>
            </a:r>
            <a:r>
              <a:rPr lang="ko-KR" altLang="en-US" sz="1200" dirty="0"/>
              <a:t> 잔량의 보정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정보 수집 시작일과 종료일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Export </a:t>
            </a:r>
            <a:r>
              <a:rPr lang="ko-KR" altLang="en-US" sz="1200" dirty="0"/>
              <a:t>시 선택한 날짜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3) </a:t>
            </a:r>
            <a:r>
              <a:rPr lang="ko-KR" altLang="en-US" sz="1200" dirty="0" err="1"/>
              <a:t>연료유</a:t>
            </a:r>
            <a:r>
              <a:rPr lang="ko-KR" altLang="en-US" sz="1200" dirty="0"/>
              <a:t> 사용량의 보정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양륙</a:t>
            </a:r>
            <a:r>
              <a:rPr lang="en-US" altLang="ko-KR" sz="1200" dirty="0"/>
              <a:t>(de-bunkering</a:t>
            </a:r>
            <a:r>
              <a:rPr lang="ko-KR" altLang="en-US" sz="1200" dirty="0"/>
              <a:t> 양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양륙량은</a:t>
            </a:r>
            <a:r>
              <a:rPr lang="ko-KR" altLang="en-US" sz="1200" dirty="0"/>
              <a:t> </a:t>
            </a:r>
            <a:r>
              <a:rPr lang="en-US" altLang="ko-KR" sz="1200" dirty="0"/>
              <a:t>–(</a:t>
            </a:r>
            <a:r>
              <a:rPr lang="ko-KR" altLang="en-US" sz="1200" dirty="0"/>
              <a:t>마이너스</a:t>
            </a:r>
            <a:r>
              <a:rPr lang="en-US" altLang="ko-KR" sz="1200" dirty="0"/>
              <a:t>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들어감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연간 </a:t>
            </a:r>
            <a:r>
              <a:rPr lang="ko-KR" altLang="en-US" sz="1200" dirty="0" err="1"/>
              <a:t>연료유</a:t>
            </a:r>
            <a:r>
              <a:rPr lang="ko-KR" altLang="en-US" sz="1200" dirty="0"/>
              <a:t> 사용량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1+2+3 </a:t>
            </a:r>
            <a:r>
              <a:rPr lang="ko-KR" altLang="en-US" sz="1200" dirty="0"/>
              <a:t>값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AutoNum type="arabicParenR"/>
            </a:pP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9FFBC0-C657-4099-AD05-73DBFEC9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0" y="1548622"/>
            <a:ext cx="6096000" cy="32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ide Fill Shape">
            <a:extLst>
              <a:ext uri="{FF2B5EF4-FFF2-40B4-BE49-F238E27FC236}">
                <a16:creationId xmlns:a16="http://schemas.microsoft.com/office/drawing/2014/main" id="{A0D10826-14CC-4488-B86E-026B9A7196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7548" y="-5567548"/>
            <a:ext cx="1056904" cy="12192000"/>
          </a:xfrm>
          <a:prstGeom prst="rect">
            <a:avLst/>
          </a:prstGeom>
          <a:solidFill>
            <a:srgbClr val="DCD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2EB62-CDA5-401F-9FDB-8A4D92E21007}"/>
              </a:ext>
            </a:extLst>
          </p:cNvPr>
          <p:cNvSpPr txBox="1"/>
          <p:nvPr/>
        </p:nvSpPr>
        <p:spPr>
          <a:xfrm>
            <a:off x="232913" y="266842"/>
            <a:ext cx="326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BDN Summary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C4DB57-65C6-4081-87E5-42F788C70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8" y="1323746"/>
            <a:ext cx="5695950" cy="4314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C7E99B-1728-42ED-AC1D-AB34E04BA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4193"/>
            <a:ext cx="5638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ide Fill Shape">
            <a:extLst>
              <a:ext uri="{FF2B5EF4-FFF2-40B4-BE49-F238E27FC236}">
                <a16:creationId xmlns:a16="http://schemas.microsoft.com/office/drawing/2014/main" id="{A0D10826-14CC-4488-B86E-026B9A7196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7548" y="-5567548"/>
            <a:ext cx="1056904" cy="12192000"/>
          </a:xfrm>
          <a:prstGeom prst="rect">
            <a:avLst/>
          </a:prstGeom>
          <a:solidFill>
            <a:srgbClr val="DCD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2EB62-CDA5-401F-9FDB-8A4D92E21007}"/>
              </a:ext>
            </a:extLst>
          </p:cNvPr>
          <p:cNvSpPr txBox="1"/>
          <p:nvPr/>
        </p:nvSpPr>
        <p:spPr>
          <a:xfrm>
            <a:off x="232912" y="266842"/>
            <a:ext cx="629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THE COLLECTED DATA Summary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BD8C7-77FD-4B93-BE3D-116D78E9BA35}"/>
              </a:ext>
            </a:extLst>
          </p:cNvPr>
          <p:cNvSpPr txBox="1"/>
          <p:nvPr/>
        </p:nvSpPr>
        <p:spPr>
          <a:xfrm>
            <a:off x="6527684" y="2006115"/>
            <a:ext cx="5664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 dirty="0"/>
              <a:t>IMO NO</a:t>
            </a:r>
            <a:r>
              <a:rPr lang="ko-KR" altLang="en-US" sz="1200" dirty="0"/>
              <a:t> </a:t>
            </a:r>
            <a:r>
              <a:rPr lang="en-US" altLang="ko-KR" sz="1200" dirty="0"/>
              <a:t>: General data</a:t>
            </a:r>
            <a:r>
              <a:rPr lang="ko-KR" altLang="en-US" sz="1200" dirty="0"/>
              <a:t>에 있는 값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b="1" dirty="0">
                <a:solidFill>
                  <a:srgbClr val="FF0000"/>
                </a:solidFill>
              </a:rPr>
              <a:t>운항기간 </a:t>
            </a:r>
            <a:r>
              <a:rPr lang="en-US" altLang="ko-KR" sz="1200" b="1" dirty="0">
                <a:solidFill>
                  <a:srgbClr val="FF0000"/>
                </a:solidFill>
              </a:rPr>
              <a:t>: leg </a:t>
            </a:r>
            <a:r>
              <a:rPr lang="ko-KR" altLang="en-US" sz="1200" b="1" dirty="0">
                <a:solidFill>
                  <a:srgbClr val="FF0000"/>
                </a:solidFill>
              </a:rPr>
              <a:t>단위로 입력하되 운항시간 </a:t>
            </a:r>
            <a:r>
              <a:rPr lang="en-US" altLang="ko-KR" sz="1200" b="1" dirty="0">
                <a:solidFill>
                  <a:srgbClr val="FF0000"/>
                </a:solidFill>
              </a:rPr>
              <a:t>max </a:t>
            </a:r>
            <a:r>
              <a:rPr lang="ko-KR" altLang="en-US" sz="1200" b="1" dirty="0">
                <a:solidFill>
                  <a:srgbClr val="FF0000"/>
                </a:solidFill>
              </a:rPr>
              <a:t>값이 </a:t>
            </a:r>
            <a:r>
              <a:rPr lang="en-US" altLang="ko-KR" sz="1200" b="1" dirty="0">
                <a:solidFill>
                  <a:srgbClr val="FF0000"/>
                </a:solidFill>
              </a:rPr>
              <a:t>999</a:t>
            </a:r>
            <a:r>
              <a:rPr lang="ko-KR" altLang="en-US" sz="1200" b="1" dirty="0">
                <a:solidFill>
                  <a:srgbClr val="FF0000"/>
                </a:solidFill>
              </a:rPr>
              <a:t>이므로 </a:t>
            </a:r>
            <a:r>
              <a:rPr lang="en-US" altLang="ko-KR" sz="1200" b="1" dirty="0">
                <a:solidFill>
                  <a:srgbClr val="FF0000"/>
                </a:solidFill>
              </a:rPr>
              <a:t>1000</a:t>
            </a:r>
            <a:r>
              <a:rPr lang="ko-KR" altLang="en-US" sz="1200" b="1" dirty="0">
                <a:solidFill>
                  <a:srgbClr val="FF0000"/>
                </a:solidFill>
              </a:rPr>
              <a:t>시간이 넘어갈 경우 </a:t>
            </a:r>
            <a:r>
              <a:rPr lang="en-US" altLang="ko-KR" sz="1200" b="1" dirty="0">
                <a:solidFill>
                  <a:srgbClr val="FF0000"/>
                </a:solidFill>
              </a:rPr>
              <a:t>leg</a:t>
            </a:r>
            <a:r>
              <a:rPr lang="ko-KR" altLang="en-US" sz="1200" b="1" dirty="0">
                <a:solidFill>
                  <a:srgbClr val="FF0000"/>
                </a:solidFill>
              </a:rPr>
              <a:t>를 나눠서 나타내야 함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Noon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at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sea</a:t>
            </a:r>
            <a:r>
              <a:rPr lang="ko-KR" altLang="en-US" sz="1200" b="1" dirty="0">
                <a:solidFill>
                  <a:srgbClr val="FF0000"/>
                </a:solidFill>
              </a:rPr>
              <a:t>가 </a:t>
            </a:r>
            <a:r>
              <a:rPr lang="en-US" altLang="ko-KR" sz="1200" b="1" dirty="0">
                <a:solidFill>
                  <a:srgbClr val="FF0000"/>
                </a:solidFill>
              </a:rPr>
              <a:t>30</a:t>
            </a:r>
            <a:r>
              <a:rPr lang="ko-KR" altLang="en-US" sz="1200" b="1" dirty="0">
                <a:solidFill>
                  <a:srgbClr val="FF0000"/>
                </a:solidFill>
              </a:rPr>
              <a:t>개 이상 연속되는 </a:t>
            </a:r>
            <a:r>
              <a:rPr lang="en-US" altLang="ko-KR" sz="1200" b="1" dirty="0">
                <a:solidFill>
                  <a:srgbClr val="FF0000"/>
                </a:solidFill>
              </a:rPr>
              <a:t>LEG</a:t>
            </a:r>
            <a:r>
              <a:rPr lang="ko-KR" altLang="en-US" sz="1200" b="1" dirty="0">
                <a:solidFill>
                  <a:srgbClr val="FF0000"/>
                </a:solidFill>
              </a:rPr>
              <a:t>가 있으면 </a:t>
            </a:r>
            <a:r>
              <a:rPr lang="en-US" altLang="ko-KR" sz="1200" b="1" dirty="0">
                <a:solidFill>
                  <a:srgbClr val="FF0000"/>
                </a:solidFill>
              </a:rPr>
              <a:t>30</a:t>
            </a:r>
            <a:r>
              <a:rPr lang="ko-KR" altLang="en-US" sz="1200" b="1" dirty="0">
                <a:solidFill>
                  <a:srgbClr val="FF0000"/>
                </a:solidFill>
              </a:rPr>
              <a:t>에서 한번 끊고</a:t>
            </a:r>
            <a:r>
              <a:rPr lang="en-US" altLang="ko-KR" sz="1200" b="1" dirty="0">
                <a:solidFill>
                  <a:srgbClr val="FF0000"/>
                </a:solidFill>
              </a:rPr>
              <a:t>,</a:t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en-US" altLang="ko-KR" sz="1200" b="1" dirty="0">
                <a:solidFill>
                  <a:srgbClr val="FF0000"/>
                </a:solidFill>
              </a:rPr>
              <a:t>31</a:t>
            </a:r>
            <a:r>
              <a:rPr lang="ko-KR" altLang="en-US" sz="1200" b="1" dirty="0">
                <a:solidFill>
                  <a:srgbClr val="FF0000"/>
                </a:solidFill>
              </a:rPr>
              <a:t>개부터 </a:t>
            </a:r>
            <a:r>
              <a:rPr lang="en-US" altLang="ko-KR" sz="1200" b="1" dirty="0">
                <a:solidFill>
                  <a:srgbClr val="FF0000"/>
                </a:solidFill>
              </a:rPr>
              <a:t>– Dep. s/by</a:t>
            </a:r>
            <a:r>
              <a:rPr lang="ko-KR" altLang="en-US" sz="1200" b="1" dirty="0">
                <a:solidFill>
                  <a:srgbClr val="FF0000"/>
                </a:solidFill>
              </a:rPr>
              <a:t>까지 끊어서 보여주는 방식으로 보여주는 것도 </a:t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ko-KR" altLang="en-US" sz="1200" b="1" dirty="0">
                <a:solidFill>
                  <a:srgbClr val="FF0000"/>
                </a:solidFill>
              </a:rPr>
              <a:t>좋을 것으로 보임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/>
          </a:p>
          <a:p>
            <a:pPr marL="342900" indent="-342900">
              <a:buAutoNum type="arabicParenR"/>
            </a:pP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729E5-E92A-47A7-8D4D-7802010A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3" y="1323746"/>
            <a:ext cx="6297667" cy="32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ide Fill Shape">
            <a:extLst>
              <a:ext uri="{FF2B5EF4-FFF2-40B4-BE49-F238E27FC236}">
                <a16:creationId xmlns:a16="http://schemas.microsoft.com/office/drawing/2014/main" id="{A0D10826-14CC-4488-B86E-026B9A7196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7548" y="-5567548"/>
            <a:ext cx="1056904" cy="12192000"/>
          </a:xfrm>
          <a:prstGeom prst="rect">
            <a:avLst/>
          </a:prstGeom>
          <a:solidFill>
            <a:srgbClr val="DCD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2EB62-CDA5-401F-9FDB-8A4D92E21007}"/>
              </a:ext>
            </a:extLst>
          </p:cNvPr>
          <p:cNvSpPr txBox="1"/>
          <p:nvPr/>
        </p:nvSpPr>
        <p:spPr>
          <a:xfrm>
            <a:off x="232912" y="266842"/>
            <a:ext cx="629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THE COLLECTED DATA Summary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C7910C-E77D-4DE2-91F4-3FB46618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2" y="1614128"/>
            <a:ext cx="5667375" cy="3819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C64EE3-F986-487D-92E0-0AB3D8E1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15" y="1715039"/>
            <a:ext cx="56007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0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ide Fill Shape">
            <a:extLst>
              <a:ext uri="{FF2B5EF4-FFF2-40B4-BE49-F238E27FC236}">
                <a16:creationId xmlns:a16="http://schemas.microsoft.com/office/drawing/2014/main" id="{A0D10826-14CC-4488-B86E-026B9A7196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7548" y="-5567548"/>
            <a:ext cx="1056904" cy="12192000"/>
          </a:xfrm>
          <a:prstGeom prst="rect">
            <a:avLst/>
          </a:prstGeom>
          <a:solidFill>
            <a:srgbClr val="DCD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2EB62-CDA5-401F-9FDB-8A4D92E21007}"/>
              </a:ext>
            </a:extLst>
          </p:cNvPr>
          <p:cNvSpPr txBox="1"/>
          <p:nvPr/>
        </p:nvSpPr>
        <p:spPr>
          <a:xfrm>
            <a:off x="232912" y="266842"/>
            <a:ext cx="629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Data Report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F78033-E69B-4AD3-9099-3EE332AB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57052"/>
            <a:ext cx="48958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C22 – Company uploads data through XML files</a:t>
            </a:r>
            <a:endParaRPr lang="ko-KR" altLang="en-US" dirty="0"/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774825" y="765176"/>
            <a:ext cx="8642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XML</a:t>
            </a:r>
            <a:endParaRPr lang="en-US" altLang="ko-KR" dirty="0">
              <a:latin typeface="+mn-ea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781542" y="1340769"/>
            <a:ext cx="864235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/>
            <a:r>
              <a:rPr lang="en-US" altLang="ko-KR" sz="1400" b="1" dirty="0">
                <a:solidFill>
                  <a:prstClr val="black"/>
                </a:solidFill>
                <a:latin typeface="+mn-ea"/>
              </a:rPr>
              <a:t>XML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XML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은 데이터를 저장하고 전달할 목적으로 만들어졌으며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저장되는 데이터의 구조를 기술하기 위한 언어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EXtensible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Markup Language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의 약자로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수많은 응용 분야에서 데이터를 저장하고 전달하는 중요한 역할을 맡고 있음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lvl="0"/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XML </a:t>
            </a:r>
            <a:r>
              <a:rPr lang="ko-KR" altLang="en-US" sz="1200" b="1" dirty="0">
                <a:solidFill>
                  <a:prstClr val="black"/>
                </a:solidFill>
                <a:latin typeface="+mn-ea"/>
              </a:rPr>
              <a:t>트리</a:t>
            </a:r>
            <a:endParaRPr lang="en-US" altLang="ko-KR" sz="1200" b="1" dirty="0">
              <a:solidFill>
                <a:prstClr val="black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트리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(tree)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형태의 계층 구조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하나뿐인 루트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(root)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요소부터 시작하여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각각의 자식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(child)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요소에 차례대로 연결됨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XML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트리 구조에 포함되는 모든 요소는 자신만의 자식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(child)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요소를 가질 수 있음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990936"/>
            <a:ext cx="6624736" cy="3678425"/>
          </a:xfrm>
          <a:prstGeom prst="rect">
            <a:avLst/>
          </a:prstGeom>
        </p:spPr>
      </p:pic>
      <p:sp>
        <p:nvSpPr>
          <p:cNvPr id="6" name="Left Side Fill Shape">
            <a:extLst>
              <a:ext uri="{FF2B5EF4-FFF2-40B4-BE49-F238E27FC236}">
                <a16:creationId xmlns:a16="http://schemas.microsoft.com/office/drawing/2014/main" id="{EFF8E343-0724-4926-91B7-790926477CB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7548" y="-5567548"/>
            <a:ext cx="1056904" cy="12192000"/>
          </a:xfrm>
          <a:prstGeom prst="rect">
            <a:avLst/>
          </a:prstGeom>
          <a:solidFill>
            <a:srgbClr val="DCD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8E3C4-5271-42C9-B486-F4C032F4EFCF}"/>
              </a:ext>
            </a:extLst>
          </p:cNvPr>
          <p:cNvSpPr txBox="1"/>
          <p:nvPr/>
        </p:nvSpPr>
        <p:spPr>
          <a:xfrm>
            <a:off x="232912" y="266842"/>
            <a:ext cx="629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XML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024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1231</Words>
  <Application>Microsoft Office PowerPoint</Application>
  <PresentationFormat>와이드스크린</PresentationFormat>
  <Paragraphs>483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C22 – Company uploads data through XML files</vt:lpstr>
      <vt:lpstr>C22 – Company uploads data through XML files</vt:lpstr>
      <vt:lpstr>C22 – Company uploads data through XML files</vt:lpstr>
      <vt:lpstr>C22 – Company uploads data through XML files</vt:lpstr>
      <vt:lpstr>C22 – Company uploads data through XML files</vt:lpstr>
      <vt:lpstr>C22 – Company uploads data through XML files</vt:lpstr>
      <vt:lpstr>C22 – Company uploads data through XML files</vt:lpstr>
      <vt:lpstr>C22 – Company uploads data through XML files</vt:lpstr>
      <vt:lpstr>C22 – Company uploads data through XML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경영지원팀</dc:creator>
  <cp:lastModifiedBy>KANG SEONGPHIL</cp:lastModifiedBy>
  <cp:revision>26</cp:revision>
  <dcterms:created xsi:type="dcterms:W3CDTF">2018-04-16T06:32:04Z</dcterms:created>
  <dcterms:modified xsi:type="dcterms:W3CDTF">2019-08-08T10:06:39Z</dcterms:modified>
</cp:coreProperties>
</file>