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</a:t>
            </a:r>
            <a:r>
              <a:t>문자열의 길이 </a:t>
            </a:r>
            <a:r>
              <a:t>+ 1’ </a:t>
            </a:r>
            <a:r>
              <a:t> </a:t>
            </a:r>
            <a:r>
              <a:t>idea</a:t>
            </a:r>
            <a:r>
              <a:t>를</a:t>
            </a:r>
            <a:r>
              <a:t> </a:t>
            </a:r>
            <a:r>
              <a:t>사용하여 문자열의 길이를 구할 수 있음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str.substring(1) : </a:t>
            </a:r>
            <a:r>
              <a:t>문장에서 첫글자를 제외한 문장을</a:t>
            </a:r>
            <a:r>
              <a:t> return </a:t>
            </a:r>
            <a:r>
              <a:t>하는 </a:t>
            </a:r>
            <a:r>
              <a:t>method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str.charAt(0) : </a:t>
            </a:r>
            <a:r>
              <a:t>이 문장의 첫글자를 </a:t>
            </a:r>
            <a:r>
              <a:t>return </a:t>
            </a:r>
            <a:r>
              <a:t>해주는 </a:t>
            </a:r>
            <a:r>
              <a:t>method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1. </a:t>
            </a:r>
            <a:r>
              <a:t>먼저 이 문자열을 뒤집어 프린트 한다</a:t>
            </a:r>
            <a:r>
              <a:t>. (</a:t>
            </a:r>
            <a:r>
              <a:t>첫 글자 제외</a:t>
            </a:r>
            <a:r>
              <a:t>)</a:t>
            </a:r>
          </a:p>
          <a:p>
            <a:pPr/>
            <a:r>
              <a:t>Step 2. </a:t>
            </a:r>
            <a:r>
              <a:t>첫 글자를 프린트 한다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Scanner in : </a:t>
            </a:r>
            <a:r>
              <a:t>데이터 파일이라고 생각해주면 됨</a:t>
            </a:r>
          </a:p>
          <a:p>
            <a:pPr/>
          </a:p>
          <a:p>
            <a:pPr/>
            <a:r>
              <a:t>이런 경우의 예제는 거의 존재하지 않음</a:t>
            </a:r>
            <a:r>
              <a:t>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순차 탐색 </a:t>
            </a:r>
            <a:r>
              <a:t>(Sequential search) vs </a:t>
            </a:r>
            <a:r>
              <a:t>이진 검색 </a:t>
            </a:r>
            <a:r>
              <a:t>(Binary Search)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begin</a:t>
            </a:r>
            <a:r>
              <a:t>과 </a:t>
            </a:r>
            <a:r>
              <a:t>end</a:t>
            </a:r>
            <a:r>
              <a:t>를 두어서 </a:t>
            </a:r>
            <a:r>
              <a:t>n</a:t>
            </a:r>
            <a:r>
              <a:t>개의 데이터를 명시적으로 표현함</a:t>
            </a:r>
            <a:r>
              <a:t>  =&gt;  </a:t>
            </a:r>
            <a:r>
              <a:t>순차 탐색을 </a:t>
            </a:r>
            <a:r>
              <a:t>recursive </a:t>
            </a:r>
            <a:r>
              <a:t>함수로 구현할 수 있음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  <a:r>
              <a:t>를 하기 전에는 데이터가 미리 정렬되어 있어야 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직사각형 4"/>
          <p:cNvGrpSpPr/>
          <p:nvPr/>
        </p:nvGrpSpPr>
        <p:grpSpPr>
          <a:xfrm>
            <a:off x="663191" y="391886"/>
            <a:ext cx="4280599" cy="582805"/>
            <a:chOff x="0" y="0"/>
            <a:chExt cx="4280598" cy="582804"/>
          </a:xfrm>
        </p:grpSpPr>
        <p:sp>
          <p:nvSpPr>
            <p:cNvPr id="112" name="직사각형"/>
            <p:cNvSpPr/>
            <p:nvPr/>
          </p:nvSpPr>
          <p:spPr>
            <a:xfrm>
              <a:off x="-1" y="-1"/>
              <a:ext cx="4280600" cy="58280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순환(Recursion)의 개념과 기본 예제 1"/>
            <p:cNvSpPr txBox="1"/>
            <p:nvPr/>
          </p:nvSpPr>
          <p:spPr>
            <a:xfrm>
              <a:off x="-1" y="97978"/>
              <a:ext cx="4280600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순환</a:t>
              </a:r>
              <a:r>
                <a:t>(Recursion)</a:t>
              </a:r>
              <a:r>
                <a:t>의 개념과 기본 예제 </a:t>
              </a:r>
              <a:r>
                <a:t>1</a:t>
              </a:r>
            </a:p>
          </p:txBody>
        </p:sp>
      </p:grpSp>
      <p:pic>
        <p:nvPicPr>
          <p:cNvPr id="115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184" y="192749"/>
            <a:ext cx="4124326" cy="98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572" y="1236157"/>
            <a:ext cx="7705726" cy="5581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0" y="819150"/>
            <a:ext cx="7429500" cy="52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762000"/>
            <a:ext cx="7810500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700087"/>
            <a:ext cx="7886700" cy="5457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그룹 5"/>
          <p:cNvGrpSpPr/>
          <p:nvPr/>
        </p:nvGrpSpPr>
        <p:grpSpPr>
          <a:xfrm>
            <a:off x="3305907" y="1426866"/>
            <a:ext cx="4742825" cy="597199"/>
            <a:chOff x="0" y="0"/>
            <a:chExt cx="4742824" cy="597197"/>
          </a:xfrm>
        </p:grpSpPr>
        <p:sp>
          <p:nvSpPr>
            <p:cNvPr id="139" name="TextBox 2"/>
            <p:cNvSpPr txBox="1"/>
            <p:nvPr/>
          </p:nvSpPr>
          <p:spPr>
            <a:xfrm>
              <a:off x="-1" y="110530"/>
              <a:ext cx="4742826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indent="-342900">
                <a:buSzPct val="100000"/>
                <a:buChar char="✓"/>
              </a:pPr>
              <a:r>
                <a:t>반환 자료형을 </a:t>
              </a:r>
              <a:r>
                <a:t>double </a:t>
              </a:r>
              <a:r>
                <a:t>에서 </a:t>
              </a:r>
              <a:r>
                <a:rPr>
                  <a:solidFill>
                    <a:srgbClr val="00B0F0"/>
                  </a:solidFill>
                </a:rPr>
                <a:t>int</a:t>
              </a:r>
              <a:r>
                <a:t>로 바꾸기</a:t>
              </a:r>
            </a:p>
          </p:txBody>
        </p:sp>
        <p:sp>
          <p:nvSpPr>
            <p:cNvPr id="140" name="직사각형 3"/>
            <p:cNvSpPr/>
            <p:nvPr/>
          </p:nvSpPr>
          <p:spPr>
            <a:xfrm>
              <a:off x="-1" y="0"/>
              <a:ext cx="4742826" cy="597198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950" y="695325"/>
            <a:ext cx="7658100" cy="5467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직사각형 1"/>
          <p:cNvGrpSpPr/>
          <p:nvPr/>
        </p:nvGrpSpPr>
        <p:grpSpPr>
          <a:xfrm>
            <a:off x="663191" y="391886"/>
            <a:ext cx="4280599" cy="582805"/>
            <a:chOff x="0" y="0"/>
            <a:chExt cx="4280598" cy="58280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4280600" cy="58280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순환(Recursion)의 개념과 기본 예제 2"/>
            <p:cNvSpPr txBox="1"/>
            <p:nvPr/>
          </p:nvSpPr>
          <p:spPr>
            <a:xfrm>
              <a:off x="-1" y="97978"/>
              <a:ext cx="4280600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순환</a:t>
              </a:r>
              <a:r>
                <a:t>(Recursion)</a:t>
              </a:r>
              <a:r>
                <a:t>의 개념과 기본 예제 </a:t>
              </a:r>
              <a:r>
                <a:t>2</a:t>
              </a:r>
            </a:p>
          </p:txBody>
        </p:sp>
      </p:grpSp>
      <p:pic>
        <p:nvPicPr>
          <p:cNvPr id="14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0349" y="73687"/>
            <a:ext cx="4391026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7586" y="1834187"/>
            <a:ext cx="7296151" cy="467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6475" y="823912"/>
            <a:ext cx="7639050" cy="5210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8375" y="666750"/>
            <a:ext cx="7715250" cy="552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8375" y="914400"/>
            <a:ext cx="7715250" cy="502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1711" y="685800"/>
            <a:ext cx="7648576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9325" y="752475"/>
            <a:ext cx="7753350" cy="5353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836" y="752475"/>
            <a:ext cx="7934326" cy="5353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036" y="747712"/>
            <a:ext cx="7781926" cy="536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0275" y="742950"/>
            <a:ext cx="7791450" cy="537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723900"/>
            <a:ext cx="78867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직사각형 1"/>
          <p:cNvGrpSpPr/>
          <p:nvPr/>
        </p:nvGrpSpPr>
        <p:grpSpPr>
          <a:xfrm>
            <a:off x="663191" y="391886"/>
            <a:ext cx="4280599" cy="582805"/>
            <a:chOff x="0" y="0"/>
            <a:chExt cx="4280598" cy="582804"/>
          </a:xfrm>
        </p:grpSpPr>
        <p:sp>
          <p:nvSpPr>
            <p:cNvPr id="177" name="직사각형"/>
            <p:cNvSpPr/>
            <p:nvPr/>
          </p:nvSpPr>
          <p:spPr>
            <a:xfrm>
              <a:off x="-1" y="-1"/>
              <a:ext cx="4280600" cy="582806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순환(Recursion)의 개념과 기본 예제 3"/>
            <p:cNvSpPr txBox="1"/>
            <p:nvPr/>
          </p:nvSpPr>
          <p:spPr>
            <a:xfrm>
              <a:off x="-1" y="97978"/>
              <a:ext cx="4280600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순환</a:t>
              </a:r>
              <a:r>
                <a:t>(Recursion)</a:t>
              </a:r>
              <a:r>
                <a:t>의 개념과 기본 예제 </a:t>
              </a:r>
              <a:r>
                <a:t>3</a:t>
              </a:r>
            </a:p>
          </p:txBody>
        </p:sp>
      </p:grpSp>
      <p:pic>
        <p:nvPicPr>
          <p:cNvPr id="180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871" y="140363"/>
            <a:ext cx="4724401" cy="108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5317" y="1410903"/>
            <a:ext cx="7877176" cy="536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5061" y="714375"/>
            <a:ext cx="7381876" cy="542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5975" y="657225"/>
            <a:ext cx="8020050" cy="5543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2175" y="587375"/>
            <a:ext cx="7867650" cy="56578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직사각형 2"/>
          <p:cNvGrpSpPr/>
          <p:nvPr/>
        </p:nvGrpSpPr>
        <p:grpSpPr>
          <a:xfrm>
            <a:off x="4752869" y="3488857"/>
            <a:ext cx="572757" cy="307341"/>
            <a:chOff x="0" y="0"/>
            <a:chExt cx="572755" cy="307340"/>
          </a:xfrm>
        </p:grpSpPr>
        <p:sp>
          <p:nvSpPr>
            <p:cNvPr id="190" name="직사각형"/>
            <p:cNvSpPr/>
            <p:nvPr/>
          </p:nvSpPr>
          <p:spPr>
            <a:xfrm>
              <a:off x="0" y="38113"/>
              <a:ext cx="572756" cy="23111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1" name="data"/>
            <p:cNvSpPr txBox="1"/>
            <p:nvPr/>
          </p:nvSpPr>
          <p:spPr>
            <a:xfrm>
              <a:off x="0" y="-1"/>
              <a:ext cx="57275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data</a:t>
              </a:r>
            </a:p>
          </p:txBody>
        </p:sp>
      </p:grpSp>
      <p:sp>
        <p:nvSpPr>
          <p:cNvPr id="193" name="직사각형"/>
          <p:cNvSpPr/>
          <p:nvPr/>
        </p:nvSpPr>
        <p:spPr>
          <a:xfrm>
            <a:off x="7600415" y="759164"/>
            <a:ext cx="760948" cy="404244"/>
          </a:xfrm>
          <a:prstGeom prst="rect">
            <a:avLst/>
          </a:prstGeom>
          <a:ln w="50800">
            <a:solidFill>
              <a:srgbClr val="FF7E79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94" name="직사각형"/>
          <p:cNvSpPr/>
          <p:nvPr/>
        </p:nvSpPr>
        <p:spPr>
          <a:xfrm>
            <a:off x="5568613" y="2626519"/>
            <a:ext cx="760948" cy="404244"/>
          </a:xfrm>
          <a:prstGeom prst="rect">
            <a:avLst/>
          </a:prstGeom>
          <a:ln w="50800">
            <a:solidFill>
              <a:srgbClr val="FF7E79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95" name="직사각형"/>
          <p:cNvSpPr/>
          <p:nvPr/>
        </p:nvSpPr>
        <p:spPr>
          <a:xfrm>
            <a:off x="6738360" y="2626519"/>
            <a:ext cx="760949" cy="404244"/>
          </a:xfrm>
          <a:prstGeom prst="rect">
            <a:avLst/>
          </a:prstGeom>
          <a:ln w="50800">
            <a:solidFill>
              <a:srgbClr val="FF7E79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  <p:sp>
        <p:nvSpPr>
          <p:cNvPr id="196" name="직사각형"/>
          <p:cNvSpPr/>
          <p:nvPr/>
        </p:nvSpPr>
        <p:spPr>
          <a:xfrm>
            <a:off x="2704649" y="2883293"/>
            <a:ext cx="1811484" cy="404244"/>
          </a:xfrm>
          <a:prstGeom prst="rect">
            <a:avLst/>
          </a:prstGeom>
          <a:ln w="50800">
            <a:solidFill>
              <a:srgbClr val="FF7E79"/>
            </a:solidFill>
            <a:miter lim="400000"/>
          </a:ln>
        </p:spPr>
        <p:txBody>
          <a:bodyPr lIns="45719" rIns="45719" anchor="ctr"/>
          <a:lstStyle/>
          <a:p>
            <a:pPr algn="ctr"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8375" y="847725"/>
            <a:ext cx="77152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633412"/>
            <a:ext cx="7924800" cy="559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025" y="609600"/>
            <a:ext cx="7981950" cy="563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0275" y="714375"/>
            <a:ext cx="7791450" cy="542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511" y="633412"/>
            <a:ext cx="7800976" cy="559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8836" y="614362"/>
            <a:ext cx="7934326" cy="562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3136" y="833437"/>
            <a:ext cx="7705726" cy="519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5986" y="704850"/>
            <a:ext cx="7820026" cy="544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1286" y="814387"/>
            <a:ext cx="6829426" cy="522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086" y="657225"/>
            <a:ext cx="7743826" cy="5543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1700" y="900112"/>
            <a:ext cx="7848600" cy="5057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3136" y="823912"/>
            <a:ext cx="7705726" cy="5210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