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6858000" cx="9144000"/>
  <p:notesSz cx="6858000" cy="9144000"/>
  <p:embeddedFontLst>
    <p:embeddedFont>
      <p:font typeface="Arimo"/>
      <p:regular r:id="rId47"/>
      <p:bold r:id="rId48"/>
      <p:italic r:id="rId49"/>
      <p:boldItalic r:id="rId50"/>
    </p:embeddedFont>
    <p:embeddedFont>
      <p:font typeface="Source Code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4A3A09-D5DA-47F6-AC26-2E3C5A9EA988}">
  <a:tblStyle styleId="{CA4A3A09-D5DA-47F6-AC26-2E3C5A9EA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Arimo-bold.fntdata"/><Relationship Id="rId47" Type="http://schemas.openxmlformats.org/officeDocument/2006/relationships/font" Target="fonts/Arimo-regular.fntdata"/><Relationship Id="rId49" Type="http://schemas.openxmlformats.org/officeDocument/2006/relationships/font" Target="fonts/Arim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SourceCodePro-regular.fntdata"/><Relationship Id="rId50" Type="http://schemas.openxmlformats.org/officeDocument/2006/relationships/font" Target="fonts/Arimo-boldItalic.fntdata"/><Relationship Id="rId52" Type="http://schemas.openxmlformats.org/officeDocument/2006/relationships/font" Target="fonts/SourceCodePro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037da9a2_0_5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g3d037da9a2_0_5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d037da9a2_0_59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037da9a2_0_113:notes"/>
          <p:cNvSpPr/>
          <p:nvPr>
            <p:ph idx="2" type="sldImg"/>
          </p:nvPr>
        </p:nvSpPr>
        <p:spPr>
          <a:xfrm>
            <a:off x="375000" y="0"/>
            <a:ext cx="225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3d037da9a2_0_1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d037da9a2_0_1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037da9a2_0_123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5" name="Google Shape;245;g3d037da9a2_0_123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d037da9a2_0_123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037da9a2_0_147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" name="Google Shape;257;g3d037da9a2_0_147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d037da9a2_0_147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037da9a2_0_13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0" name="Google Shape;270;g3d037da9a2_0_13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d037da9a2_0_13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037da9a2_0_16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4" name="Google Shape;284;g3d037da9a2_0_16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d037da9a2_0_162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037da9a2_0_175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0" name="Google Shape;300;g3d037da9a2_0_175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d037da9a2_0_175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037da9a2_0_20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5" name="Google Shape;315;g3d037da9a2_0_20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d037da9a2_0_20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84a0d8b0_0_28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1" name="Google Shape;331;g4d84a0d8b0_0_28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4d84a0d8b0_0_28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037da9a2_0_191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6" name="Google Shape;346;g3d037da9a2_0_191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3d037da9a2_0_191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d037da9a2_0_22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3" name="Google Shape;363;g3d037da9a2_0_22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d037da9a2_0_22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7fa9d864_0_0:notes"/>
          <p:cNvSpPr/>
          <p:nvPr>
            <p:ph idx="2" type="sldImg"/>
          </p:nvPr>
        </p:nvSpPr>
        <p:spPr>
          <a:xfrm>
            <a:off x="375000" y="0"/>
            <a:ext cx="225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337fa9d864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37fa9d864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d037da9a2_0_248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2" name="Google Shape;382;g3d037da9a2_0_248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3d037da9a2_0_248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d037da9a2_0_26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7" name="Google Shape;397;g3d037da9a2_0_26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3d037da9a2_0_269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d037da9a2_0_291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5" name="Google Shape;415;g3d037da9a2_0_291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d037da9a2_0_291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d037da9a2_0_31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2" name="Google Shape;432;g3d037da9a2_0_31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d037da9a2_0_31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d037da9a2_0_335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7" name="Google Shape;447;g3d037da9a2_0_335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3d037da9a2_0_335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d037da9a2_0_357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6" name="Google Shape;466;g3d037da9a2_0_357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3d037da9a2_0_357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d037da9a2_0_37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0" name="Google Shape;480;g3d037da9a2_0_37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3d037da9a2_0_37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d037da9a2_0_389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3" name="Google Shape;493;g3d037da9a2_0_389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d037da9a2_0_389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d84a0d8b0_2_7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6" name="Google Shape;506;g4d84a0d8b0_2_7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4d84a0d8b0_2_7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d84a0d8b0_2_81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9" name="Google Shape;519;g4d84a0d8b0_2_81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4d84a0d8b0_2_81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7fa9d864_0_184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g337fa9d864_0_184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37fa9d864_0_184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d84a0d8b0_3_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1" name="Google Shape;531;g4d84a0d8b0_3_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4d84a0d8b0_3_2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84a0d8b0_2_5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4" name="Google Shape;544;g4d84a0d8b0_2_5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4d84a0d8b0_2_5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d84a0d8b0_2_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6" name="Google Shape;566;g4d84a0d8b0_2_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4d84a0d8b0_2_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d84a0d8b0_2_16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0" name="Google Shape;580;g4d84a0d8b0_2_16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4d84a0d8b0_2_16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d84a0d8b0_2_3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3" name="Google Shape;593;g4d84a0d8b0_2_3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4d84a0d8b0_2_3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d84a0d8b0_2_15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7" name="Google Shape;607;g4d84a0d8b0_2_15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4d84a0d8b0_2_15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d84a0d8b0_2_44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0" name="Google Shape;620;g4d84a0d8b0_2_44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4d84a0d8b0_2_44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d84a0d8b0_2_165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5" name="Google Shape;635;g4d84a0d8b0_2_165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4d84a0d8b0_2_165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d84a0d8b0_2_18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0" name="Google Shape;650;g4d84a0d8b0_2_18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4d84a0d8b0_2_182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037da9a2_0_2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g3d037da9a2_0_2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d037da9a2_0_22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037da9a2_0_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g3d037da9a2_0_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d037da9a2_0_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037da9a2_0_11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g3d037da9a2_0_11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d037da9a2_0_11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037da9a2_0_92:notes"/>
          <p:cNvSpPr/>
          <p:nvPr>
            <p:ph idx="2" type="sldImg"/>
          </p:nvPr>
        </p:nvSpPr>
        <p:spPr>
          <a:xfrm>
            <a:off x="375000" y="0"/>
            <a:ext cx="225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3d037da9a2_0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d037da9a2_0_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037da9a2_0_80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9" name="Google Shape;209;g3d037da9a2_0_80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d037da9a2_0_80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037da9a2_0_102:notes"/>
          <p:cNvSpPr txBox="1"/>
          <p:nvPr>
            <p:ph idx="1" type="body"/>
          </p:nvPr>
        </p:nvSpPr>
        <p:spPr>
          <a:xfrm>
            <a:off x="685800" y="4400640"/>
            <a:ext cx="5484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1" name="Google Shape;221;g3d037da9a2_0_102:notes"/>
          <p:cNvSpPr/>
          <p:nvPr/>
        </p:nvSpPr>
        <p:spPr>
          <a:xfrm>
            <a:off x="3884760" y="8685360"/>
            <a:ext cx="29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d037da9a2_0_102:notes"/>
          <p:cNvSpPr/>
          <p:nvPr>
            <p:ph idx="2" type="sldImg"/>
          </p:nvPr>
        </p:nvSpPr>
        <p:spPr>
          <a:xfrm>
            <a:off x="171474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43000" y="1122363"/>
            <a:ext cx="68580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71100" lIns="71100" spcFirstLastPara="1" rIns="71100" wrap="square" tIns="71100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55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11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66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422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133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89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844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66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66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110" y="1604520"/>
            <a:ext cx="8229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7800" lvl="2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244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95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311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667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022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10" y="1604520"/>
            <a:ext cx="8229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110" y="1604520"/>
            <a:ext cx="40158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3970" y="1604520"/>
            <a:ext cx="40158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110" y="273600"/>
            <a:ext cx="82293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7800" lvl="2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7800" lvl="3" marL="1244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95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311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667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022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11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5711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3970" y="1604520"/>
            <a:ext cx="40158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110" y="1604520"/>
            <a:ext cx="40158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97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397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11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397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11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11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11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1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397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67397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11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110" y="273600"/>
            <a:ext cx="822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110" y="1604520"/>
            <a:ext cx="8229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57110" y="1604520"/>
            <a:ext cx="8229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26"/>
          <p:cNvPicPr preferRelativeResize="0"/>
          <p:nvPr/>
        </p:nvPicPr>
        <p:blipFill/>
        <p:spPr>
          <a:xfrm>
            <a:off x="2702160" y="1604520"/>
            <a:ext cx="3738600" cy="3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6"/>
          <p:cNvPicPr preferRelativeResize="0"/>
          <p:nvPr/>
        </p:nvPicPr>
        <p:blipFill/>
        <p:spPr>
          <a:xfrm>
            <a:off x="2702160" y="1604520"/>
            <a:ext cx="3738600" cy="39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1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71100" spcFirstLastPara="1" rIns="71100" wrap="square" tIns="711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10" y="1604520"/>
            <a:ext cx="82293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100" lIns="71100" spcFirstLastPara="1" rIns="71100" wrap="square" tIns="71100"/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9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hyperlink" Target="https://github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kil.tistory.com/36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13" name="Google Shape;113;p29"/>
          <p:cNvSpPr/>
          <p:nvPr/>
        </p:nvSpPr>
        <p:spPr>
          <a:xfrm rot="5400000">
            <a:off x="535375" y="3759150"/>
            <a:ext cx="31956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1065675" y="4344575"/>
            <a:ext cx="4867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/>
          <p:nvPr/>
        </p:nvSpPr>
        <p:spPr>
          <a:xfrm>
            <a:off x="2018736" y="4257766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116" name="Google Shape;1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50" y="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/>
          <p:nvPr/>
        </p:nvSpPr>
        <p:spPr>
          <a:xfrm rot="5400000">
            <a:off x="5414250" y="1888025"/>
            <a:ext cx="31956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3391350" y="1321800"/>
            <a:ext cx="49401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6897611" y="123494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2097025" y="1393825"/>
            <a:ext cx="49401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&amp; GitHub</a:t>
            </a:r>
            <a:endParaRPr b="1" sz="4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2101950" y="3308675"/>
            <a:ext cx="4940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버전 관리 시스템과 Git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 rot="5400000">
            <a:off x="-24000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0" y="4115275"/>
            <a:ext cx="80445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605111" y="4028866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3906575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/>
          <p:nvPr/>
        </p:nvSpPr>
        <p:spPr>
          <a:xfrm>
            <a:off x="812550" y="1211275"/>
            <a:ext cx="64194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 내의 주요 기능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로컬에 저장소 생성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저장소에 파일 생성 및 추가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추가된 파일의 수정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기본(master) 브랜치에 영향을 끼치지 않는 브랜치 생성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병합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충돌 해결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저장소 기록 보기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53" name="Google Shape;2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510475" y="822400"/>
            <a:ext cx="8513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UNIX 필수 명령어 및 </a:t>
            </a: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 내의 기본 작업 명령어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65" name="Google Shape;2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67" name="Google Shape;267;p40"/>
          <p:cNvGraphicFramePr/>
          <p:nvPr/>
        </p:nvGraphicFramePr>
        <p:xfrm>
          <a:off x="864025" y="1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{CA4A3A09-D5DA-47F6-AC26-2E3C5A9EA988}</a:tableStyleId>
              </a:tblPr>
              <a:tblGrid>
                <a:gridCol w="2072525"/>
                <a:gridCol w="2206275"/>
                <a:gridCol w="3604650"/>
              </a:tblGrid>
              <a:tr h="21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목표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명령어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설명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디렉터리 생성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mkdir 디렉터리이름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‘디렉터리이름’의 디렉터리 생성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파일 내용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cat 파일이름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‘파일이름’의 파일 내용을 화면에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디렉터리 내용물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ls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현재 디렉터리의 내용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디렉터리 이동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cd 디렉터리이름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‘디렉터리이름’으로 이동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저장소 생성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init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실행한 위치를 Git 저장소로 초기화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저장소에 파일 추가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add 파일이름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해당 파일을 Git이 추적할 수 있게 저장소에 추가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저장소에 수정 내역 제출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commit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변경된 파일을 저장소에 제출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저장소 상태 확인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status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현재 저장소의 상태를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저장소에 브랜치 추가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branch 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‘이름’의 브랜치 생성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작업 중이 브랜치 변경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checkout 브랜치이름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‘브랜치이름’으로 현재 작업중인 브랜치 변경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브랜치 병합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merge 브랜치이름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현재 작업 중인 브랜치에 ‘브랜치이름’의 브랜치를 끌어와 병합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/>
          <p:nvPr/>
        </p:nvSpPr>
        <p:spPr>
          <a:xfrm>
            <a:off x="510475" y="822400"/>
            <a:ext cx="8513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이동을 통한 작업 변경 흐름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49" y="2359650"/>
            <a:ext cx="3324350" cy="27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850" y="2715287"/>
            <a:ext cx="4536574" cy="20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/>
          <p:nvPr/>
        </p:nvSpPr>
        <p:spPr>
          <a:xfrm>
            <a:off x="510475" y="822400"/>
            <a:ext cx="85131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저장소 생성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저장소로 사용할 디렉터리 생성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mkdir git_tutorial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cd git_tutorial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git init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현재 저장소에서 작업중인 브랜치가 괄호안에 표시 : master 브랜치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995" y="2858845"/>
            <a:ext cx="5116299" cy="15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 rotWithShape="1">
          <a:blip r:embed="rId5">
            <a:alphaModFix/>
          </a:blip>
          <a:srcRect b="81753" l="59367" r="0" t="4976"/>
          <a:stretch/>
        </p:blipFill>
        <p:spPr>
          <a:xfrm>
            <a:off x="722500" y="4433725"/>
            <a:ext cx="7275104" cy="80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200" y="5235650"/>
            <a:ext cx="6997774" cy="5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/>
          <p:nvPr/>
        </p:nvSpPr>
        <p:spPr>
          <a:xfrm>
            <a:off x="4572000" y="4931500"/>
            <a:ext cx="525300" cy="1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첫 번째 commit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hello.txt 파일 생성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vim 혹은 텍스트 편집기로 해당 파일 생성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파일 내용 확인 후 저장소 상태확인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 hello.txt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status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3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198" y="2831000"/>
            <a:ext cx="6716200" cy="27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/>
          <p:nvPr/>
        </p:nvSpPr>
        <p:spPr>
          <a:xfrm>
            <a:off x="1174200" y="4175975"/>
            <a:ext cx="6080100" cy="139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6522775" y="5504400"/>
            <a:ext cx="2500800" cy="7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파일을 커밋하기 위해 수정 내용을 저장소에 제출하라는 메세지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(add 명령어 사용)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/>
        </p:nvSpPr>
        <p:spPr>
          <a:xfrm>
            <a:off x="510475" y="822400"/>
            <a:ext cx="85131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 Editor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 에서 파일을 생성하거나 수정할 때 사용하는 에디터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 방법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AutoNum type="arabicPeriod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을 입력 후 Enter.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AutoNum type="arabicPeriod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입력모드(i 입력) 진입 후 내용 입력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AutoNum type="arabicPeriod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Esc로 입력모드를 빠져나와 :wq 입력 후 Enter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23" name="Google Shape;3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25" name="Google Shape;325;p44"/>
          <p:cNvGraphicFramePr/>
          <p:nvPr/>
        </p:nvGraphicFramePr>
        <p:xfrm>
          <a:off x="887975" y="21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{CA4A3A09-D5DA-47F6-AC26-2E3C5A9EA988}</a:tableStyleId>
              </a:tblPr>
              <a:tblGrid>
                <a:gridCol w="1072325"/>
              </a:tblGrid>
              <a:tr h="30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vi 파일명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000" y="4585375"/>
            <a:ext cx="5562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975" y="2602288"/>
            <a:ext cx="5132008" cy="41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000" y="3501325"/>
            <a:ext cx="3112840" cy="59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78450"/>
            <a:ext cx="75057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/>
          <p:nvPr/>
        </p:nvSpPr>
        <p:spPr>
          <a:xfrm>
            <a:off x="510475" y="822400"/>
            <a:ext cx="85131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첫 번째 commit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파일을 저장소에 제출 후 저장소 상태확인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hello.txt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status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Google Shape;336;p45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37" name="Google Shape;337;p45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40" name="Google Shape;3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5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45"/>
          <p:cNvSpPr/>
          <p:nvPr/>
        </p:nvSpPr>
        <p:spPr>
          <a:xfrm>
            <a:off x="5776075" y="5281875"/>
            <a:ext cx="3247500" cy="7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커밋해야 할 수정 내역이 있다는 메세지</a:t>
            </a:r>
            <a:endParaRPr sz="1200"/>
          </a:p>
        </p:txBody>
      </p:sp>
      <p:sp>
        <p:nvSpPr>
          <p:cNvPr id="343" name="Google Shape;343;p45"/>
          <p:cNvSpPr/>
          <p:nvPr/>
        </p:nvSpPr>
        <p:spPr>
          <a:xfrm>
            <a:off x="819150" y="4344375"/>
            <a:ext cx="6840900" cy="93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첫 번째 commit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 시도 및 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메세지 작성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를 눌러 입력모드로 진입 후 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메시지를 입력,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메시지 입력 →  Esc → :wq 입력 후 Enter →  저장 및 종료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51" name="Google Shape;351;p46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54" name="Google Shape;3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46"/>
          <p:cNvSpPr/>
          <p:nvPr/>
        </p:nvSpPr>
        <p:spPr>
          <a:xfrm>
            <a:off x="5812500" y="5650275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커밋 완료</a:t>
            </a:r>
            <a:endParaRPr sz="1200"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849" y="2590075"/>
            <a:ext cx="6314299" cy="1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1288275" y="2511175"/>
            <a:ext cx="4782300" cy="33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6070575" y="2511175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커밋 메세지 입력</a:t>
            </a:r>
            <a:endParaRPr sz="1200"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849" y="4659450"/>
            <a:ext cx="6170199" cy="9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25" y="2213788"/>
            <a:ext cx="601027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/>
          <p:nvPr/>
        </p:nvSpPr>
        <p:spPr>
          <a:xfrm>
            <a:off x="510475" y="822400"/>
            <a:ext cx="8513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새로운 브랜치 생성과 이동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목록 보기 (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branch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생성 (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branch hotfix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작업 중인 브랜치 변경 (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 hotfix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Google Shape;368;p47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69" name="Google Shape;369;p47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7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72" name="Google Shape;37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Google Shape;374;p47"/>
          <p:cNvSpPr/>
          <p:nvPr/>
        </p:nvSpPr>
        <p:spPr>
          <a:xfrm>
            <a:off x="1455825" y="4003750"/>
            <a:ext cx="2064600" cy="24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/>
          <p:nvPr/>
        </p:nvSpPr>
        <p:spPr>
          <a:xfrm>
            <a:off x="5634300" y="400375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현재 작업 중인 브랜치</a:t>
            </a:r>
            <a:endParaRPr sz="1200"/>
          </a:p>
        </p:txBody>
      </p:sp>
      <p:sp>
        <p:nvSpPr>
          <p:cNvPr id="376" name="Google Shape;376;p47"/>
          <p:cNvSpPr/>
          <p:nvPr/>
        </p:nvSpPr>
        <p:spPr>
          <a:xfrm>
            <a:off x="1455825" y="5484550"/>
            <a:ext cx="2064600" cy="20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5634300" y="5524275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현재 작업 중인 브랜치</a:t>
            </a:r>
            <a:endParaRPr sz="1200"/>
          </a:p>
        </p:txBody>
      </p:sp>
      <p:sp>
        <p:nvSpPr>
          <p:cNvPr id="378" name="Google Shape;378;p47"/>
          <p:cNvSpPr/>
          <p:nvPr/>
        </p:nvSpPr>
        <p:spPr>
          <a:xfrm>
            <a:off x="1410325" y="4524725"/>
            <a:ext cx="2156100" cy="24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5634300" y="459095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현재 작업 중인 브랜치 변경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/>
          <p:nvPr/>
        </p:nvSpPr>
        <p:spPr>
          <a:xfrm rot="5400000">
            <a:off x="-24000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29" name="Google Shape;129;p30"/>
          <p:cNvSpPr/>
          <p:nvPr/>
        </p:nvSpPr>
        <p:spPr>
          <a:xfrm>
            <a:off x="0" y="4115275"/>
            <a:ext cx="80445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605111" y="4028866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131" name="Google Shape;1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3906575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/>
          <p:nvPr/>
        </p:nvSpPr>
        <p:spPr>
          <a:xfrm>
            <a:off x="812550" y="1211275"/>
            <a:ext cx="64194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버전 관리 시스템 </a:t>
            </a:r>
            <a:endParaRPr b="1" sz="2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및 </a:t>
            </a:r>
            <a:endParaRPr b="1" sz="2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</a:t>
            </a:r>
            <a:endParaRPr b="1" sz="2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00" y="3190075"/>
            <a:ext cx="6980811" cy="16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8"/>
          <p:cNvSpPr/>
          <p:nvPr/>
        </p:nvSpPr>
        <p:spPr>
          <a:xfrm>
            <a:off x="510475" y="822400"/>
            <a:ext cx="85131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새로운 브랜치 생성과 이동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현재 작업 중인 브랜치는 hotfix이므로 어떠한 작업을 해도 master 브랜치에 영향을 끼치지 않음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여러가지 수정이나 삭제 후에 commit을 하고 master 브랜치로 checkout하면, hotfix 브랜치에서 수정하기 이전 commit 상태가 master 브랜치에 남아있음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확인을 위해 hotfix 브랜치의 파일 수정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388" name="Google Shape;388;p48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8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8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391" name="Google Shape;39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93;p48"/>
          <p:cNvSpPr/>
          <p:nvPr/>
        </p:nvSpPr>
        <p:spPr>
          <a:xfrm>
            <a:off x="1561788" y="4503150"/>
            <a:ext cx="2064600" cy="24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5740263" y="452205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hotfix 브랜치에 내용 추가 됨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74" y="3016000"/>
            <a:ext cx="4950225" cy="3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9"/>
          <p:cNvSpPr/>
          <p:nvPr/>
        </p:nvSpPr>
        <p:spPr>
          <a:xfrm>
            <a:off x="510475" y="822400"/>
            <a:ext cx="85131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두 번째 commit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앞서 commit 과 동일하게 add 및 commit (</a:t>
            </a:r>
            <a:r>
              <a:rPr lang="ko" sz="1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파일명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lang="ko" sz="15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-a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옵션)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hello.txt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</a:t>
            </a:r>
            <a:r>
              <a:rPr lang="ko" sz="15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-a (변경된 저장소 파일 모두를 commit 하는 옵션)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 메세지 입력 후 commit 완료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warning: LF will be replaced by CRLF in hello.txt 경고 뜰 시에는 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config core.autocrlf true 입력하여 경고 무시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03" name="Google Shape;403;p49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06" name="Google Shape;40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9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1797175" y="3128225"/>
            <a:ext cx="2064600" cy="15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5677375" y="328540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변경사항 저장소에 제출</a:t>
            </a:r>
            <a:endParaRPr sz="1200"/>
          </a:p>
        </p:txBody>
      </p:sp>
      <p:sp>
        <p:nvSpPr>
          <p:cNvPr id="410" name="Google Shape;410;p49"/>
          <p:cNvSpPr/>
          <p:nvPr/>
        </p:nvSpPr>
        <p:spPr>
          <a:xfrm>
            <a:off x="6645225" y="4347525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commit 메세지 입력 후 완료</a:t>
            </a:r>
            <a:endParaRPr sz="1200"/>
          </a:p>
        </p:txBody>
      </p:sp>
      <p:sp>
        <p:nvSpPr>
          <p:cNvPr id="411" name="Google Shape;411;p49"/>
          <p:cNvSpPr/>
          <p:nvPr/>
        </p:nvSpPr>
        <p:spPr>
          <a:xfrm>
            <a:off x="1797175" y="5766350"/>
            <a:ext cx="2232000" cy="40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5944675" y="582445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모든 변경사항 commit 완료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024063"/>
            <a:ext cx="61912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0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각 브랜치의 독립성 확인: master 브랜치 수정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master 브랜치로 체크아웃 및 수정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 master	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24" name="Google Shape;42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0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1419525" y="3668650"/>
            <a:ext cx="2737500" cy="10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0"/>
          <p:cNvSpPr/>
          <p:nvPr/>
        </p:nvSpPr>
        <p:spPr>
          <a:xfrm>
            <a:off x="5677375" y="4280600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master 브랜치 수정</a:t>
            </a:r>
            <a:endParaRPr sz="1200"/>
          </a:p>
        </p:txBody>
      </p:sp>
      <p:sp>
        <p:nvSpPr>
          <p:cNvPr id="428" name="Google Shape;428;p50"/>
          <p:cNvSpPr/>
          <p:nvPr/>
        </p:nvSpPr>
        <p:spPr>
          <a:xfrm>
            <a:off x="1498900" y="2192400"/>
            <a:ext cx="2658000" cy="47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0"/>
          <p:cNvSpPr/>
          <p:nvPr/>
        </p:nvSpPr>
        <p:spPr>
          <a:xfrm>
            <a:off x="5677375" y="2211300"/>
            <a:ext cx="22320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master 브랜치로 작업 공간 변경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50" y="2563625"/>
            <a:ext cx="6735300" cy="31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1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각 브랜치의 독립성 확인: master 브랜치 수정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수정 후 commit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hello.py	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-a	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38" name="Google Shape;438;p51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41" name="Google Shape;44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51"/>
          <p:cNvSpPr/>
          <p:nvPr/>
        </p:nvSpPr>
        <p:spPr>
          <a:xfrm>
            <a:off x="1489750" y="5085775"/>
            <a:ext cx="3432600" cy="57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6714725" y="5031425"/>
            <a:ext cx="22320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commit 정보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100" y="3429000"/>
            <a:ext cx="6858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병합 및 충돌 해결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두 개의 브랜치에서 동시에 같은 파일의 같은 곳을 수정하고, 병합하면 충돌 발생	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merge 시 충돌 발생하면, 해당 파일에 충돌에 대한 정보를 명시해줌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master 브랜치에 hotfix 브랜치 merge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merge hotfix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충돌 발생 후 cat 으로 파일 내용 보기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 hello.txt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53" name="Google Shape;453;p52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56" name="Google Shape;45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2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1494100" y="3961575"/>
            <a:ext cx="6151200" cy="42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2"/>
          <p:cNvSpPr/>
          <p:nvPr/>
        </p:nvSpPr>
        <p:spPr>
          <a:xfrm>
            <a:off x="6554250" y="3873575"/>
            <a:ext cx="25197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merge 시 충돌 발생 메세지</a:t>
            </a:r>
            <a:endParaRPr sz="1200"/>
          </a:p>
        </p:txBody>
      </p:sp>
      <p:sp>
        <p:nvSpPr>
          <p:cNvPr id="460" name="Google Shape;460;p52"/>
          <p:cNvSpPr/>
          <p:nvPr/>
        </p:nvSpPr>
        <p:spPr>
          <a:xfrm>
            <a:off x="1494100" y="5060550"/>
            <a:ext cx="3578400" cy="9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4834475" y="5493700"/>
            <a:ext cx="4189200" cy="68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&lt;&lt;&lt;&lt;&lt;&lt;&lt; HEAD     충돌 발생 지점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=======                두 파일 간의 경계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&gt;&gt;&gt;&gt;&gt;&gt;&gt; hotfix      충돌 끝 지점</a:t>
            </a:r>
            <a:endParaRPr sz="1200"/>
          </a:p>
        </p:txBody>
      </p:sp>
      <p:sp>
        <p:nvSpPr>
          <p:cNvPr id="462" name="Google Shape;462;p52"/>
          <p:cNvSpPr/>
          <p:nvPr/>
        </p:nvSpPr>
        <p:spPr>
          <a:xfrm>
            <a:off x="6554250" y="4482445"/>
            <a:ext cx="1946400" cy="29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6554250" y="4780050"/>
            <a:ext cx="2519700" cy="4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해당 브랜치는 merge 중 충돌이 발생하여 해결하는 도중을 알림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병합 및 충돌 해결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텍스트 에디터로 충돌 발생한 파일 수동 수정 후 commit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53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71" name="Google Shape;471;p53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74" name="Google Shape;4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151" y="3636700"/>
            <a:ext cx="4567591" cy="2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275" y="1813825"/>
            <a:ext cx="68865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기록 보기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 명령의 옵션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54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4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488" name="Google Shape;4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4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90" name="Google Shape;490;p54"/>
          <p:cNvGraphicFramePr/>
          <p:nvPr/>
        </p:nvGraphicFramePr>
        <p:xfrm>
          <a:off x="864025" y="1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{CA4A3A09-D5DA-47F6-AC26-2E3C5A9EA988}</a:tableStyleId>
              </a:tblPr>
              <a:tblGrid>
                <a:gridCol w="2072525"/>
                <a:gridCol w="5289400"/>
              </a:tblGrid>
              <a:tr h="21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옵션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설명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-p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각 commit에 적용된 실제 변경 내용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--word-diff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diff 명령의 실행 결과를 단어 단위로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--stat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각 commit에서 수정된 파일의 통계 정보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--name-only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commit정보 중에서 수정된 파일의 목록 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--relative-date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상대적인 시간을 비교하여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log --graph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브랜치 분기와 병합 내역을 아스키 그래프로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출력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/>
          <p:nvPr/>
        </p:nvSpPr>
        <p:spPr>
          <a:xfrm>
            <a:off x="510475" y="822400"/>
            <a:ext cx="85131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기록 보기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 --graph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498" name="Google Shape;498;p55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5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501" name="Google Shape;5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5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저장소에서의 Git 사용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3" name="Google Shape;50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75" y="1696072"/>
            <a:ext cx="5835775" cy="42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10" name="Google Shape;510;p56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6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513" name="Google Shape;5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Google Shape;515;p56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GitHub 란?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Git의 원격 저장소 및 협업 플랫폼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GitHub의 장점</a:t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World’s largest open source community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Great collaboration starts with communication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Friction-less development across teams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more with powerful integrations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16" name="Google Shape;5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225" y="3713925"/>
            <a:ext cx="6669550" cy="2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23" name="Google Shape;523;p57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7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7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526" name="Google Shape;5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7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8" name="Google Shape;528;p57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GitHub 가입하기</a:t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 u="sng">
                <a:solidFill>
                  <a:schemeClr val="hlink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https://github.com</a:t>
            </a: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접속 및 Sign up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Username, Email and Password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Plan 탭에서 Free 선택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Finish sign up 상단에 “Help me set up an organization next” 체크 박스 해제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3863925" y="2124250"/>
            <a:ext cx="52800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최</a:t>
            </a: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종 목적지의 경로 red line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목적지를 찾아가기 위해 갈림길이 나올 때마다 save 및 branch 생성, 각각 독립적으로 전진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옳바른 길은 그대로 전진하며, 옳지 않은 길(blue line)은 정지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여러번 되돌아 오지 않고 save 지점과 branch를 나누어 효율적으로 목적지 도착 가능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 line = master branch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blue line = developing branch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40" name="Google Shape;140;p31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25" y="1844850"/>
            <a:ext cx="3056850" cy="30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31"/>
          <p:cNvCxnSpPr/>
          <p:nvPr/>
        </p:nvCxnSpPr>
        <p:spPr>
          <a:xfrm>
            <a:off x="2417250" y="2124250"/>
            <a:ext cx="0" cy="595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31"/>
          <p:cNvCxnSpPr/>
          <p:nvPr/>
        </p:nvCxnSpPr>
        <p:spPr>
          <a:xfrm rot="10800000">
            <a:off x="1144500" y="2701075"/>
            <a:ext cx="1281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31"/>
          <p:cNvCxnSpPr/>
          <p:nvPr/>
        </p:nvCxnSpPr>
        <p:spPr>
          <a:xfrm>
            <a:off x="1172000" y="2710250"/>
            <a:ext cx="0" cy="869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31"/>
          <p:cNvCxnSpPr/>
          <p:nvPr/>
        </p:nvCxnSpPr>
        <p:spPr>
          <a:xfrm>
            <a:off x="1181156" y="3580075"/>
            <a:ext cx="36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31"/>
          <p:cNvCxnSpPr/>
          <p:nvPr/>
        </p:nvCxnSpPr>
        <p:spPr>
          <a:xfrm>
            <a:off x="1556550" y="3589244"/>
            <a:ext cx="0" cy="411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31"/>
          <p:cNvCxnSpPr/>
          <p:nvPr/>
        </p:nvCxnSpPr>
        <p:spPr>
          <a:xfrm>
            <a:off x="1565700" y="4001275"/>
            <a:ext cx="1281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1"/>
          <p:cNvCxnSpPr/>
          <p:nvPr/>
        </p:nvCxnSpPr>
        <p:spPr>
          <a:xfrm>
            <a:off x="2847569" y="4001269"/>
            <a:ext cx="0" cy="750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1"/>
          <p:cNvCxnSpPr/>
          <p:nvPr/>
        </p:nvCxnSpPr>
        <p:spPr>
          <a:xfrm>
            <a:off x="2435550" y="2719400"/>
            <a:ext cx="0" cy="384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1"/>
          <p:cNvCxnSpPr/>
          <p:nvPr/>
        </p:nvCxnSpPr>
        <p:spPr>
          <a:xfrm rot="10800000">
            <a:off x="1126200" y="4001275"/>
            <a:ext cx="439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1"/>
          <p:cNvCxnSpPr/>
          <p:nvPr/>
        </p:nvCxnSpPr>
        <p:spPr>
          <a:xfrm>
            <a:off x="2435550" y="2316525"/>
            <a:ext cx="842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1"/>
          <p:cNvCxnSpPr/>
          <p:nvPr/>
        </p:nvCxnSpPr>
        <p:spPr>
          <a:xfrm>
            <a:off x="3287075" y="2316525"/>
            <a:ext cx="0" cy="879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1"/>
          <p:cNvCxnSpPr/>
          <p:nvPr/>
        </p:nvCxnSpPr>
        <p:spPr>
          <a:xfrm>
            <a:off x="2444700" y="3103950"/>
            <a:ext cx="43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1"/>
          <p:cNvCxnSpPr/>
          <p:nvPr/>
        </p:nvCxnSpPr>
        <p:spPr>
          <a:xfrm>
            <a:off x="1144525" y="4010425"/>
            <a:ext cx="0" cy="476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31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버전 관리 시스템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/>
          <p:nvPr/>
        </p:nvSpPr>
        <p:spPr>
          <a:xfrm>
            <a:off x="510475" y="822400"/>
            <a:ext cx="85131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원격 저장소와 Git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다른 사람과의 협업을 위한 분산 버전 관리 시스템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원격 저장소와 로컬 저장소 사이의 효율적인 관리 목적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즉, 원격 저장소의 내용을 로컬 저장소로 가져오거나, 로컬 저장소를 원격 저장소와 연결하고 보내거나, 수정된 내역을 확인하고 병합하는 과정 등을 수행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5" name="Google Shape;535;p58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36" name="Google Shape;536;p58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8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8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8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540" name="Google Shape;54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1" name="Google Shape;541;p58"/>
          <p:cNvGraphicFramePr/>
          <p:nvPr/>
        </p:nvGraphicFramePr>
        <p:xfrm>
          <a:off x="9525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{CA4A3A09-D5DA-47F6-AC26-2E3C5A9EA988}</a:tableStyleId>
              </a:tblPr>
              <a:tblGrid>
                <a:gridCol w="1229000"/>
                <a:gridCol w="624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명령어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기능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clone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원격 저장소의 모든 내용을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로컬 저장소로 복사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remote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로컬 저장소를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특정 원격 저장소와 연결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push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로컬 저장소의 내용을 보내거나 로컬 저장소의 변경 사항을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원격 저장소로 보냄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fetch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로컬 저장소와 원격 저장소의 변경 사항이 다를 때 이를 비교 대조하고 git merge 명령어와 함께 최신 데이터를 반영하거나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충돌 문제 등을 해결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pull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remote 명령을 통해 서로 연결된 원격 저장소의 최신 내용을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로컬 저장소로 가져오면서 병합</a:t>
                      </a:r>
                      <a:r>
                        <a:rPr lang="ko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git push와 반대 성격을 갖음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/>
          <p:nvPr/>
        </p:nvSpPr>
        <p:spPr>
          <a:xfrm>
            <a:off x="510475" y="822400"/>
            <a:ext cx="85131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원격 저장소에 로컬 저장소를 업로드하는 순서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ource Code Pro"/>
              <a:buAutoNum type="arabicPeriod"/>
            </a:pPr>
            <a:r>
              <a:rPr lang="ko" sz="24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ource Code Pro"/>
              <a:buAutoNum type="arabicPeriod"/>
            </a:pPr>
            <a:r>
              <a:rPr lang="ko" sz="24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git add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ource Code Pro"/>
              <a:buAutoNum type="arabicPeriod"/>
            </a:pPr>
            <a:r>
              <a:rPr lang="ko" sz="24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git commit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ource Code Pro"/>
              <a:buAutoNum type="arabicPeriod"/>
            </a:pPr>
            <a:r>
              <a:rPr lang="ko" sz="24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59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49" name="Google Shape;549;p59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9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9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9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553" name="Google Shape;55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9"/>
          <p:cNvSpPr txBox="1"/>
          <p:nvPr/>
        </p:nvSpPr>
        <p:spPr>
          <a:xfrm>
            <a:off x="1355475" y="4596725"/>
            <a:ext cx="1031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clone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3260475" y="4596725"/>
            <a:ext cx="131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add</a:t>
            </a:r>
            <a:endParaRPr/>
          </a:p>
        </p:txBody>
      </p:sp>
      <p:sp>
        <p:nvSpPr>
          <p:cNvPr id="556" name="Google Shape;556;p59"/>
          <p:cNvSpPr txBox="1"/>
          <p:nvPr/>
        </p:nvSpPr>
        <p:spPr>
          <a:xfrm>
            <a:off x="4928650" y="4605275"/>
            <a:ext cx="131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commit</a:t>
            </a:r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6862475" y="4605275"/>
            <a:ext cx="131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push</a:t>
            </a:r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3703150" y="5499075"/>
            <a:ext cx="131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pull</a:t>
            </a:r>
            <a:endParaRPr/>
          </a:p>
        </p:txBody>
      </p:sp>
      <p:cxnSp>
        <p:nvCxnSpPr>
          <p:cNvPr id="559" name="Google Shape;559;p59"/>
          <p:cNvCxnSpPr>
            <a:stCxn id="554" idx="3"/>
            <a:endCxn id="555" idx="1"/>
          </p:cNvCxnSpPr>
          <p:nvPr/>
        </p:nvCxnSpPr>
        <p:spPr>
          <a:xfrm>
            <a:off x="2387175" y="483477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59"/>
          <p:cNvCxnSpPr>
            <a:stCxn id="555" idx="3"/>
            <a:endCxn id="556" idx="1"/>
          </p:cNvCxnSpPr>
          <p:nvPr/>
        </p:nvCxnSpPr>
        <p:spPr>
          <a:xfrm>
            <a:off x="4576575" y="4834775"/>
            <a:ext cx="352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59"/>
          <p:cNvCxnSpPr>
            <a:stCxn id="556" idx="3"/>
            <a:endCxn id="557" idx="1"/>
          </p:cNvCxnSpPr>
          <p:nvPr/>
        </p:nvCxnSpPr>
        <p:spPr>
          <a:xfrm>
            <a:off x="6244750" y="4843325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59"/>
          <p:cNvCxnSpPr>
            <a:stCxn id="557" idx="2"/>
            <a:endCxn id="558" idx="3"/>
          </p:cNvCxnSpPr>
          <p:nvPr/>
        </p:nvCxnSpPr>
        <p:spPr>
          <a:xfrm rot="5400000">
            <a:off x="5941925" y="4158575"/>
            <a:ext cx="655800" cy="25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59"/>
          <p:cNvCxnSpPr/>
          <p:nvPr/>
        </p:nvCxnSpPr>
        <p:spPr>
          <a:xfrm rot="10800000">
            <a:off x="2690225" y="4834825"/>
            <a:ext cx="1031700" cy="902400"/>
          </a:xfrm>
          <a:prstGeom prst="bentConnector3">
            <a:avLst>
              <a:gd fmla="val 1020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70" name="Google Shape;570;p60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0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574" name="Google Shape;57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0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clone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원격 저장소를 로컬 저장소로 복제하는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325" y="2429825"/>
            <a:ext cx="3910050" cy="309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75" y="2494750"/>
            <a:ext cx="4202324" cy="2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1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1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588" name="Google Shape;58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1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clone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원격 저장소를 로컬 저장소로 복제하는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00" y="1667550"/>
            <a:ext cx="7321543" cy="432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2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597" name="Google Shape;597;p62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2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62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601" name="Google Shape;6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clone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원격 저장소를 로컬 저장소로 복제하는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git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user name &amp; user email 등록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50" y="2299575"/>
            <a:ext cx="7992551" cy="10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413" y="3716550"/>
            <a:ext cx="5384377" cy="237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3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611" name="Google Shape;611;p63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3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3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3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615" name="Google Shape;61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3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clone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원격 저장소를 로컬 저장소로 복제하는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	git clone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5" y="2928948"/>
            <a:ext cx="8044499" cy="271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4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624" name="Google Shape;624;p64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4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4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4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628" name="Google Shape;62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4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add &amp; commit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clone한 원격저장소에 파일을 add 하고 commit 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원격저장소가 clone된 경로로 들어가 새로운 파일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git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git add &amp;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2196275"/>
            <a:ext cx="4919674" cy="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050" y="3280427"/>
            <a:ext cx="4963125" cy="10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275" y="4752049"/>
            <a:ext cx="7839925" cy="128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639" name="Google Shape;639;p65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5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5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643" name="Google Shape;64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5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 push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로컬에서 작업한 원격 저장소의 변경사항을 업로드 하는 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git 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github 로그인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25" y="2519033"/>
            <a:ext cx="8098800" cy="36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175" y="3007567"/>
            <a:ext cx="1799825" cy="18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500" y="4858023"/>
            <a:ext cx="6969699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6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654" name="Google Shape;654;p66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6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6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6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저장소와 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658" name="Google Shape;65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6"/>
          <p:cNvSpPr txBox="1"/>
          <p:nvPr/>
        </p:nvSpPr>
        <p:spPr>
          <a:xfrm>
            <a:off x="721400" y="961850"/>
            <a:ext cx="8098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Github.com 확인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원격 저장소에 잘 업로드 되었는지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5" y="1696425"/>
            <a:ext cx="7488379" cy="432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VCS 란?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수작업으로 해야 했던 사본 생성, 보존, 복원을 한 번에 해줄 수 있는 도구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게임처럼 프로젝트의 진행 상황을 저장할 수 있는 시스템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VCS의 종류</a:t>
            </a:r>
            <a:b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클라이언트- 서버 모델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하나의 저장소를 공유한 후 각각의 클라이언트는 저장소의 일부분만 갖는 형태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중앙 저장소에서 프로젝트 관리의 모든 것을 처리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분산 모델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프로젝트에 참여하는 모든 클라이언트가 전체 저장소에 대한 개별적인 로컬 저장소를 갖는 형태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각 클라이언트는 온전한 전체 저장소의 사본을 로컬에 가짐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VCS (Version Control System)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170" name="Google Shape;1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Git 이란?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완벽한 분산 환경에서 빠르고 단순하게 수백 수천 개의 동시 다발적인 브랜치 작업을 수행하는 것을 목표로 하는 버전 관리 시스템</a:t>
            </a:r>
            <a:br>
              <a:rPr lang="ko" sz="160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Git의 장점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전 세계의 수많은 사용자가 사용 중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git을 사용한 저장소를 공유 사이트인 GitHub 웹사이트 존재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사용자 수에서 나오는 어마어마한 숫자의 튜토리얼과 프로젝트가 존재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25" y="4059151"/>
            <a:ext cx="4522547" cy="18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Git의 특징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및 원격 저장소 생성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로컬 저장소에 파일 생성 및 추가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수정 내역을 로컬 저장소에 제출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파일 수정 내역 추적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원격 저장소에 제출된 수정 내역을 로컬 저장소에 적용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master에 영향을 끼치지 않는 브랜치 생성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 사이의 병합(merge)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브랜치를 병합하는 도중의 충돌 감지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</a:t>
            </a:r>
            <a:endParaRPr b="1" sz="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ttp://topcit.or.kr/en/images/logo/E_Gachon_EN.png"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 rot="5400000">
            <a:off x="-24000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0" y="4115275"/>
            <a:ext cx="80445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605111" y="4028866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3906575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/>
          <p:nvPr/>
        </p:nvSpPr>
        <p:spPr>
          <a:xfrm>
            <a:off x="812550" y="1211275"/>
            <a:ext cx="64194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 및 설정</a:t>
            </a:r>
            <a:endParaRPr b="1" sz="2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/>
          <p:nvPr/>
        </p:nvSpPr>
        <p:spPr>
          <a:xfrm>
            <a:off x="510475" y="822400"/>
            <a:ext cx="85131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http://mkil.tistory.com/367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따라하세요.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단, [Adjusting your PATH environment] 에서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1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첫 번째인 “Use Git from Git Bash only” 체크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17" name="Google Shape;2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 및 설정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>
            <a:off x="510475" y="822400"/>
            <a:ext cx="85131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b="1" lang="ko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 후 [시작메뉴] - [Git] - ‘Git Bash’ 실행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사용자 정보 입력을 위해 아래 명령어 입력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config --global user.name “사용자이름”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config --global user.email “이메일”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-"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사용자 정보 설정 후 아래 명령어로 확인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config --global -l</a:t>
            </a:r>
            <a:br>
              <a:rPr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0" y="6239412"/>
            <a:ext cx="9144000" cy="6495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Multi Modality Medical Imaging Laboratory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ko" sz="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S/W Team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 rot="5400000">
            <a:off x="-2839500" y="3083400"/>
            <a:ext cx="6239100" cy="72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0" y="663790"/>
            <a:ext cx="8044500" cy="7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F4F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165611" y="576991"/>
            <a:ext cx="228900" cy="2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5550" lIns="71100" spcFirstLastPara="1" rIns="71100" wrap="square" tIns="35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opcit.or.kr/en/images/logo/E_Gachon_EN.png"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00" y="454700"/>
            <a:ext cx="1487100" cy="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/>
          <p:nvPr/>
        </p:nvSpPr>
        <p:spPr>
          <a:xfrm>
            <a:off x="312127" y="157675"/>
            <a:ext cx="863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000" lIns="70000" spcFirstLastPara="1" rIns="70000" wrap="square" tIns="3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설치 및 설정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238" y="3649200"/>
            <a:ext cx="5384377" cy="237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