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7"/>
  </p:notesMasterIdLst>
  <p:handoutMasterIdLst>
    <p:handoutMasterId r:id="rId18"/>
  </p:handoutMasterIdLst>
  <p:sldIdLst>
    <p:sldId id="322" r:id="rId2"/>
    <p:sldId id="323" r:id="rId3"/>
    <p:sldId id="308" r:id="rId4"/>
    <p:sldId id="309" r:id="rId5"/>
    <p:sldId id="324" r:id="rId6"/>
    <p:sldId id="313" r:id="rId7"/>
    <p:sldId id="314" r:id="rId8"/>
    <p:sldId id="319" r:id="rId9"/>
    <p:sldId id="325" r:id="rId10"/>
    <p:sldId id="326" r:id="rId11"/>
    <p:sldId id="315" r:id="rId12"/>
    <p:sldId id="320" r:id="rId13"/>
    <p:sldId id="317" r:id="rId14"/>
    <p:sldId id="318" r:id="rId15"/>
    <p:sldId id="321" r:id="rId16"/>
  </p:sldIdLst>
  <p:sldSz cx="13716000" cy="8572500"/>
  <p:notesSz cx="6797675" cy="9926638"/>
  <p:defaultTextStyle>
    <a:defPPr>
      <a:defRPr lang="en-US"/>
    </a:defPPr>
    <a:lvl1pPr marL="0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CC00"/>
    <a:srgbClr val="00B0DA"/>
    <a:srgbClr val="FFFFFF"/>
    <a:srgbClr val="66A1D6"/>
    <a:srgbClr val="E7E7EA"/>
    <a:srgbClr val="B2B2B2"/>
    <a:srgbClr val="0095B8"/>
    <a:srgbClr val="E2B700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9" autoAdjust="0"/>
    <p:restoredTop sz="95481" autoAdjust="0"/>
  </p:normalViewPr>
  <p:slideViewPr>
    <p:cSldViewPr snapToGrid="0" showGuides="1">
      <p:cViewPr>
        <p:scale>
          <a:sx n="75" d="100"/>
          <a:sy n="75" d="100"/>
        </p:scale>
        <p:origin x="1464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0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0884F-8F2D-45E8-A3A4-02EA718B9AA4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55BCD-DFEA-4E3B-8AAA-777F33BBE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00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59756-873F-451B-B657-6DCD2DC6DF96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4D1E2-7672-4E39-940F-32C4BC079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1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1333" rtl="0" eaLnBrk="1" latinLnBrk="1" hangingPunct="1">
      <a:defRPr sz="1669" kern="1200">
        <a:solidFill>
          <a:schemeClr val="tx1"/>
        </a:solidFill>
        <a:latin typeface="+mn-lt"/>
        <a:ea typeface="+mn-ea"/>
        <a:cs typeface="+mn-cs"/>
      </a:defRPr>
    </a:lvl1pPr>
    <a:lvl2pPr marL="635666" algn="l" defTabSz="1271333" rtl="0" eaLnBrk="1" latinLnBrk="1" hangingPunct="1">
      <a:defRPr sz="1669" kern="1200">
        <a:solidFill>
          <a:schemeClr val="tx1"/>
        </a:solidFill>
        <a:latin typeface="+mn-lt"/>
        <a:ea typeface="+mn-ea"/>
        <a:cs typeface="+mn-cs"/>
      </a:defRPr>
    </a:lvl2pPr>
    <a:lvl3pPr marL="1271333" algn="l" defTabSz="1271333" rtl="0" eaLnBrk="1" latinLnBrk="1" hangingPunct="1">
      <a:defRPr sz="1669" kern="1200">
        <a:solidFill>
          <a:schemeClr val="tx1"/>
        </a:solidFill>
        <a:latin typeface="+mn-lt"/>
        <a:ea typeface="+mn-ea"/>
        <a:cs typeface="+mn-cs"/>
      </a:defRPr>
    </a:lvl3pPr>
    <a:lvl4pPr marL="1907001" algn="l" defTabSz="1271333" rtl="0" eaLnBrk="1" latinLnBrk="1" hangingPunct="1">
      <a:defRPr sz="1669" kern="1200">
        <a:solidFill>
          <a:schemeClr val="tx1"/>
        </a:solidFill>
        <a:latin typeface="+mn-lt"/>
        <a:ea typeface="+mn-ea"/>
        <a:cs typeface="+mn-cs"/>
      </a:defRPr>
    </a:lvl4pPr>
    <a:lvl5pPr marL="2542667" algn="l" defTabSz="1271333" rtl="0" eaLnBrk="1" latinLnBrk="1" hangingPunct="1">
      <a:defRPr sz="1669" kern="1200">
        <a:solidFill>
          <a:schemeClr val="tx1"/>
        </a:solidFill>
        <a:latin typeface="+mn-lt"/>
        <a:ea typeface="+mn-ea"/>
        <a:cs typeface="+mn-cs"/>
      </a:defRPr>
    </a:lvl5pPr>
    <a:lvl6pPr marL="3178335" algn="l" defTabSz="1271333" rtl="0" eaLnBrk="1" latinLnBrk="1" hangingPunct="1">
      <a:defRPr sz="1669" kern="1200">
        <a:solidFill>
          <a:schemeClr val="tx1"/>
        </a:solidFill>
        <a:latin typeface="+mn-lt"/>
        <a:ea typeface="+mn-ea"/>
        <a:cs typeface="+mn-cs"/>
      </a:defRPr>
    </a:lvl6pPr>
    <a:lvl7pPr marL="3814001" algn="l" defTabSz="1271333" rtl="0" eaLnBrk="1" latinLnBrk="1" hangingPunct="1">
      <a:defRPr sz="1669" kern="1200">
        <a:solidFill>
          <a:schemeClr val="tx1"/>
        </a:solidFill>
        <a:latin typeface="+mn-lt"/>
        <a:ea typeface="+mn-ea"/>
        <a:cs typeface="+mn-cs"/>
      </a:defRPr>
    </a:lvl7pPr>
    <a:lvl8pPr marL="4449668" algn="l" defTabSz="1271333" rtl="0" eaLnBrk="1" latinLnBrk="1" hangingPunct="1">
      <a:defRPr sz="1669" kern="1200">
        <a:solidFill>
          <a:schemeClr val="tx1"/>
        </a:solidFill>
        <a:latin typeface="+mn-lt"/>
        <a:ea typeface="+mn-ea"/>
        <a:cs typeface="+mn-cs"/>
      </a:defRPr>
    </a:lvl8pPr>
    <a:lvl9pPr marL="5085335" algn="l" defTabSz="1271333" rtl="0" eaLnBrk="1" latinLnBrk="1" hangingPunct="1">
      <a:defRPr sz="16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9138" y="1241425"/>
            <a:ext cx="535940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4D1E2-7672-4E39-940F-32C4BC079AD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402954"/>
            <a:ext cx="10287000" cy="298450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502548"/>
            <a:ext cx="10287000" cy="2069703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E3F-DDC5-4650-A66F-B93BE858898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E660-EDC0-4EEB-B4C6-701BD29C9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5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E3F-DDC5-4650-A66F-B93BE858898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E660-EDC0-4EEB-B4C6-701BD29C9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0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56406"/>
            <a:ext cx="2957513" cy="726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56406"/>
            <a:ext cx="8701088" cy="72647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E3F-DDC5-4650-A66F-B93BE858898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E660-EDC0-4EEB-B4C6-701BD29C9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8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E3F-DDC5-4650-A66F-B93BE858898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E660-EDC0-4EEB-B4C6-701BD29C9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7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137174"/>
            <a:ext cx="11830050" cy="3565921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736830"/>
            <a:ext cx="11830050" cy="187523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E3F-DDC5-4650-A66F-B93BE858898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E660-EDC0-4EEB-B4C6-701BD29C9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9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2032"/>
            <a:ext cx="5829300" cy="54391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282032"/>
            <a:ext cx="5829300" cy="54391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E3F-DDC5-4650-A66F-B93BE858898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E660-EDC0-4EEB-B4C6-701BD29C9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7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6407"/>
            <a:ext cx="11830050" cy="165695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101454"/>
            <a:ext cx="5802510" cy="102989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131344"/>
            <a:ext cx="5802510" cy="4605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101454"/>
            <a:ext cx="5831087" cy="102989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131344"/>
            <a:ext cx="5831087" cy="4605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E3F-DDC5-4650-A66F-B93BE858898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E660-EDC0-4EEB-B4C6-701BD29C9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3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E3F-DDC5-4650-A66F-B93BE858898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E660-EDC0-4EEB-B4C6-701BD29C9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9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E3F-DDC5-4650-A66F-B93BE858898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E660-EDC0-4EEB-B4C6-701BD29C9E9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458336" y="554527"/>
            <a:ext cx="12741621" cy="7774663"/>
          </a:xfrm>
          <a:prstGeom prst="rect">
            <a:avLst/>
          </a:prstGeom>
          <a:solidFill>
            <a:srgbClr val="F4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/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12504191" y="4799690"/>
            <a:ext cx="537807" cy="198164"/>
          </a:xfrm>
          <a:prstGeom prst="roundRect">
            <a:avLst/>
          </a:prstGeom>
          <a:solidFill>
            <a:srgbClr val="263760"/>
          </a:solidFill>
          <a:ln>
            <a:solidFill>
              <a:srgbClr val="2E4274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 dirty="0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6511196" y="7014087"/>
            <a:ext cx="537807" cy="198164"/>
          </a:xfrm>
          <a:prstGeom prst="roundRect">
            <a:avLst/>
          </a:prstGeom>
          <a:solidFill>
            <a:srgbClr val="263760"/>
          </a:solidFill>
          <a:ln>
            <a:solidFill>
              <a:srgbClr val="2E4274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6511196" y="7431860"/>
            <a:ext cx="537807" cy="198164"/>
          </a:xfrm>
          <a:prstGeom prst="roundRect">
            <a:avLst/>
          </a:prstGeom>
          <a:solidFill>
            <a:srgbClr val="263760"/>
          </a:solidFill>
          <a:ln>
            <a:solidFill>
              <a:srgbClr val="2E4274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/>
          </a:p>
        </p:txBody>
      </p:sp>
      <p:sp>
        <p:nvSpPr>
          <p:cNvPr id="9" name="직사각형 8"/>
          <p:cNvSpPr/>
          <p:nvPr userDrawn="1"/>
        </p:nvSpPr>
        <p:spPr>
          <a:xfrm>
            <a:off x="458335" y="554526"/>
            <a:ext cx="12741621" cy="418722"/>
          </a:xfrm>
          <a:prstGeom prst="rect">
            <a:avLst/>
          </a:prstGeom>
          <a:solidFill>
            <a:srgbClr val="131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 dirty="0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478704" y="588474"/>
            <a:ext cx="998147" cy="3375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47" dirty="0">
                <a:solidFill>
                  <a:schemeClr val="tx1"/>
                </a:solidFill>
              </a:rPr>
              <a:t>AIDAA</a:t>
            </a:r>
            <a:endParaRPr lang="ko-KR" altLang="en-US" sz="2747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1558329" y="588474"/>
            <a:ext cx="2841661" cy="3375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47" dirty="0">
                <a:solidFill>
                  <a:schemeClr val="tx1"/>
                </a:solidFill>
              </a:rPr>
              <a:t>2021.07.08 14:45:28</a:t>
            </a:r>
            <a:endParaRPr lang="ko-KR" altLang="en-US" sz="2747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 userDrawn="1"/>
        </p:nvSpPr>
        <p:spPr>
          <a:xfrm>
            <a:off x="4481475" y="588474"/>
            <a:ext cx="1344433" cy="3375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47" dirty="0">
                <a:solidFill>
                  <a:schemeClr val="bg1"/>
                </a:solidFill>
              </a:rPr>
              <a:t>Normal</a:t>
            </a:r>
            <a:endParaRPr lang="ko-KR" altLang="en-US" sz="2747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11336074" y="588474"/>
            <a:ext cx="1485332" cy="3375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47" dirty="0">
                <a:solidFill>
                  <a:schemeClr val="tx1"/>
                </a:solidFill>
              </a:rPr>
              <a:t>CNS</a:t>
            </a:r>
            <a:endParaRPr lang="ko-KR" altLang="en-US" sz="2747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6908935" y="1098790"/>
            <a:ext cx="1702865" cy="3375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47" dirty="0">
                <a:solidFill>
                  <a:schemeClr val="tx1"/>
                </a:solidFill>
              </a:rPr>
              <a:t>절차서</a:t>
            </a:r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10346411" y="1073491"/>
            <a:ext cx="2755218" cy="3375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47" dirty="0">
                <a:solidFill>
                  <a:schemeClr val="tx1"/>
                </a:solidFill>
              </a:rPr>
              <a:t>기능 복구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2853657" y="588474"/>
            <a:ext cx="314040" cy="3375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47" dirty="0">
                <a:solidFill>
                  <a:schemeClr val="tx1"/>
                </a:solidFill>
              </a:rPr>
              <a:t>X</a:t>
            </a:r>
            <a:endParaRPr lang="ko-KR" altLang="en-US" sz="2747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478702" y="56589"/>
            <a:ext cx="1660182" cy="4187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47" dirty="0"/>
              <a:t>절차서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578645" y="1052462"/>
            <a:ext cx="6519207" cy="6673547"/>
          </a:xfrm>
          <a:prstGeom prst="roundRect">
            <a:avLst>
              <a:gd name="adj" fmla="val 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/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2213859"/>
              </p:ext>
            </p:extLst>
          </p:nvPr>
        </p:nvGraphicFramePr>
        <p:xfrm>
          <a:off x="578642" y="1060376"/>
          <a:ext cx="6519213" cy="6890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551">
                  <a:extLst>
                    <a:ext uri="{9D8B030D-6E8A-4147-A177-3AD203B41FA5}">
                      <a16:colId xmlns:a16="http://schemas.microsoft.com/office/drawing/2014/main" val="3481545052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3839430037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4245209602"/>
                    </a:ext>
                  </a:extLst>
                </a:gridCol>
                <a:gridCol w="535782">
                  <a:extLst>
                    <a:ext uri="{9D8B030D-6E8A-4147-A177-3AD203B41FA5}">
                      <a16:colId xmlns:a16="http://schemas.microsoft.com/office/drawing/2014/main" val="3922662514"/>
                    </a:ext>
                  </a:extLst>
                </a:gridCol>
                <a:gridCol w="846534">
                  <a:extLst>
                    <a:ext uri="{9D8B030D-6E8A-4147-A177-3AD203B41FA5}">
                      <a16:colId xmlns:a16="http://schemas.microsoft.com/office/drawing/2014/main" val="2126658336"/>
                    </a:ext>
                  </a:extLst>
                </a:gridCol>
                <a:gridCol w="1007269">
                  <a:extLst>
                    <a:ext uri="{9D8B030D-6E8A-4147-A177-3AD203B41FA5}">
                      <a16:colId xmlns:a16="http://schemas.microsoft.com/office/drawing/2014/main" val="3148684671"/>
                    </a:ext>
                  </a:extLst>
                </a:gridCol>
                <a:gridCol w="657761">
                  <a:extLst>
                    <a:ext uri="{9D8B030D-6E8A-4147-A177-3AD203B41FA5}">
                      <a16:colId xmlns:a16="http://schemas.microsoft.com/office/drawing/2014/main" val="1928267810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u="none" dirty="0" err="1">
                          <a:solidFill>
                            <a:schemeClr val="bg1"/>
                          </a:solidFill>
                        </a:rPr>
                        <a:t>경보명</a:t>
                      </a:r>
                      <a:endParaRPr lang="ko-KR" altLang="en-US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 err="1">
                          <a:solidFill>
                            <a:schemeClr val="bg1"/>
                          </a:solidFill>
                        </a:rPr>
                        <a:t>현재값</a:t>
                      </a:r>
                      <a:endParaRPr lang="ko-KR" altLang="en-US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>
                          <a:solidFill>
                            <a:schemeClr val="bg1"/>
                          </a:solidFill>
                        </a:rPr>
                        <a:t>설정치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ko-KR" altLang="en-US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>
                          <a:solidFill>
                            <a:schemeClr val="bg1"/>
                          </a:solidFill>
                        </a:rPr>
                        <a:t>발생 시간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>
                          <a:solidFill>
                            <a:schemeClr val="bg1"/>
                          </a:solidFill>
                        </a:rPr>
                        <a:t>진입 조건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>
                          <a:solidFill>
                            <a:schemeClr val="bg1"/>
                          </a:solidFill>
                        </a:rPr>
                        <a:t>절차서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761120"/>
                  </a:ext>
                </a:extLst>
              </a:tr>
              <a:tr h="403630">
                <a:tc>
                  <a:txBody>
                    <a:bodyPr/>
                    <a:lstStyle/>
                    <a:p>
                      <a:pPr algn="l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529539"/>
                  </a:ext>
                </a:extLst>
              </a:tr>
              <a:tr h="403630">
                <a:tc>
                  <a:txBody>
                    <a:bodyPr/>
                    <a:lstStyle/>
                    <a:p>
                      <a:pPr algn="l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826734"/>
                  </a:ext>
                </a:extLst>
              </a:tr>
              <a:tr h="403630">
                <a:tc>
                  <a:txBody>
                    <a:bodyPr/>
                    <a:lstStyle/>
                    <a:p>
                      <a:pPr algn="l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991214"/>
                  </a:ext>
                </a:extLst>
              </a:tr>
              <a:tr h="403630">
                <a:tc>
                  <a:txBody>
                    <a:bodyPr/>
                    <a:lstStyle/>
                    <a:p>
                      <a:pPr algn="l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021514"/>
                  </a:ext>
                </a:extLst>
              </a:tr>
              <a:tr h="403630">
                <a:tc>
                  <a:txBody>
                    <a:bodyPr/>
                    <a:lstStyle/>
                    <a:p>
                      <a:pPr algn="l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090464"/>
                  </a:ext>
                </a:extLst>
              </a:tr>
              <a:tr h="403630">
                <a:tc>
                  <a:txBody>
                    <a:bodyPr/>
                    <a:lstStyle/>
                    <a:p>
                      <a:pPr algn="l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040821"/>
                  </a:ext>
                </a:extLst>
              </a:tr>
              <a:tr h="403630">
                <a:tc>
                  <a:txBody>
                    <a:bodyPr/>
                    <a:lstStyle/>
                    <a:p>
                      <a:pPr algn="l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715995"/>
                  </a:ext>
                </a:extLst>
              </a:tr>
              <a:tr h="403630">
                <a:tc>
                  <a:txBody>
                    <a:bodyPr/>
                    <a:lstStyle/>
                    <a:p>
                      <a:pPr algn="l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909917"/>
                  </a:ext>
                </a:extLst>
              </a:tr>
              <a:tr h="403630">
                <a:tc>
                  <a:txBody>
                    <a:bodyPr/>
                    <a:lstStyle/>
                    <a:p>
                      <a:pPr algn="l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653770"/>
                  </a:ext>
                </a:extLst>
              </a:tr>
              <a:tr h="335829">
                <a:tc>
                  <a:txBody>
                    <a:bodyPr/>
                    <a:lstStyle/>
                    <a:p>
                      <a:pPr algn="l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341220"/>
                  </a:ext>
                </a:extLst>
              </a:tr>
              <a:tr h="354549">
                <a:tc>
                  <a:txBody>
                    <a:bodyPr/>
                    <a:lstStyle/>
                    <a:p>
                      <a:pPr algn="l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340238"/>
                  </a:ext>
                </a:extLst>
              </a:tr>
              <a:tr h="403630">
                <a:tc>
                  <a:txBody>
                    <a:bodyPr/>
                    <a:lstStyle/>
                    <a:p>
                      <a:pPr algn="l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96969"/>
                  </a:ext>
                </a:extLst>
              </a:tr>
              <a:tr h="403630">
                <a:tc>
                  <a:txBody>
                    <a:bodyPr/>
                    <a:lstStyle/>
                    <a:p>
                      <a:pPr algn="l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583025"/>
                  </a:ext>
                </a:extLst>
              </a:tr>
              <a:tr h="403630">
                <a:tc>
                  <a:txBody>
                    <a:bodyPr/>
                    <a:lstStyle/>
                    <a:p>
                      <a:pPr algn="l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708494"/>
                  </a:ext>
                </a:extLst>
              </a:tr>
              <a:tr h="4036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u="none" dirty="0">
                          <a:solidFill>
                            <a:schemeClr val="tx1"/>
                          </a:solidFill>
                        </a:rPr>
                        <a:t>PRZ</a:t>
                      </a:r>
                      <a:r>
                        <a:rPr lang="en-US" altLang="ko-KR" sz="1100" u="none" baseline="0" dirty="0">
                          <a:solidFill>
                            <a:schemeClr val="tx1"/>
                          </a:solidFill>
                        </a:rPr>
                        <a:t> press lo alert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none" dirty="0">
                          <a:solidFill>
                            <a:schemeClr val="tx1"/>
                          </a:solidFill>
                        </a:rPr>
                        <a:t>150.7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none" dirty="0">
                          <a:solidFill>
                            <a:schemeClr val="tx1"/>
                          </a:solidFill>
                        </a:rPr>
                        <a:t>151.00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none" dirty="0">
                          <a:solidFill>
                            <a:schemeClr val="tx1"/>
                          </a:solidFill>
                        </a:rPr>
                        <a:t>℃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none" dirty="0">
                          <a:solidFill>
                            <a:schemeClr val="tx1"/>
                          </a:solidFill>
                        </a:rPr>
                        <a:t>14:54:11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none" dirty="0">
                          <a:solidFill>
                            <a:schemeClr val="bg1"/>
                          </a:solidFill>
                        </a:rPr>
                        <a:t>이동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4039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u="none" dirty="0">
                          <a:solidFill>
                            <a:schemeClr val="tx1"/>
                          </a:solidFill>
                        </a:rPr>
                        <a:t>PRZ press lo</a:t>
                      </a:r>
                      <a:r>
                        <a:rPr lang="en-US" altLang="ko-KR" sz="1100" u="none" baseline="0" dirty="0">
                          <a:solidFill>
                            <a:schemeClr val="tx1"/>
                          </a:solidFill>
                        </a:rPr>
                        <a:t> back-up heater on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dirty="0">
                          <a:solidFill>
                            <a:schemeClr val="tx1"/>
                          </a:solidFill>
                        </a:rPr>
                        <a:t>14:49:11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>
                          <a:solidFill>
                            <a:schemeClr val="bg1"/>
                          </a:solidFill>
                        </a:rPr>
                        <a:t>이동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207512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 userDrawn="1"/>
        </p:nvSpPr>
        <p:spPr>
          <a:xfrm>
            <a:off x="7189050" y="1571940"/>
            <a:ext cx="5912584" cy="2685306"/>
          </a:xfrm>
          <a:prstGeom prst="roundRect">
            <a:avLst>
              <a:gd name="adj" fmla="val 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/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12380708" y="1967391"/>
            <a:ext cx="537807" cy="198164"/>
          </a:xfrm>
          <a:prstGeom prst="roundRect">
            <a:avLst/>
          </a:prstGeom>
          <a:solidFill>
            <a:srgbClr val="263760"/>
          </a:solidFill>
          <a:ln>
            <a:solidFill>
              <a:srgbClr val="2E4274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/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2380708" y="2349136"/>
            <a:ext cx="537807" cy="198164"/>
          </a:xfrm>
          <a:prstGeom prst="roundRect">
            <a:avLst/>
          </a:prstGeom>
          <a:solidFill>
            <a:srgbClr val="263760"/>
          </a:solidFill>
          <a:ln>
            <a:solidFill>
              <a:srgbClr val="2E4274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/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12380708" y="2742786"/>
            <a:ext cx="537807" cy="198164"/>
          </a:xfrm>
          <a:prstGeom prst="roundRect">
            <a:avLst/>
          </a:prstGeom>
          <a:solidFill>
            <a:srgbClr val="263760"/>
          </a:solidFill>
          <a:ln>
            <a:solidFill>
              <a:srgbClr val="2E4274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/>
          </a:p>
        </p:txBody>
      </p:sp>
      <p:graphicFrame>
        <p:nvGraphicFramePr>
          <p:cNvPr id="24" name="표 2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73785079"/>
              </p:ext>
            </p:extLst>
          </p:nvPr>
        </p:nvGraphicFramePr>
        <p:xfrm>
          <a:off x="7188787" y="1571936"/>
          <a:ext cx="5934176" cy="2051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989">
                  <a:extLst>
                    <a:ext uri="{9D8B030D-6E8A-4147-A177-3AD203B41FA5}">
                      <a16:colId xmlns:a16="http://schemas.microsoft.com/office/drawing/2014/main" val="3481545052"/>
                    </a:ext>
                  </a:extLst>
                </a:gridCol>
                <a:gridCol w="1340836">
                  <a:extLst>
                    <a:ext uri="{9D8B030D-6E8A-4147-A177-3AD203B41FA5}">
                      <a16:colId xmlns:a16="http://schemas.microsoft.com/office/drawing/2014/main" val="3839430037"/>
                    </a:ext>
                  </a:extLst>
                </a:gridCol>
                <a:gridCol w="1175426">
                  <a:extLst>
                    <a:ext uri="{9D8B030D-6E8A-4147-A177-3AD203B41FA5}">
                      <a16:colId xmlns:a16="http://schemas.microsoft.com/office/drawing/2014/main" val="424520960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534141549"/>
                    </a:ext>
                  </a:extLst>
                </a:gridCol>
                <a:gridCol w="708085">
                  <a:extLst>
                    <a:ext uri="{9D8B030D-6E8A-4147-A177-3AD203B41FA5}">
                      <a16:colId xmlns:a16="http://schemas.microsoft.com/office/drawing/2014/main" val="1928267810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u="none" dirty="0">
                          <a:solidFill>
                            <a:schemeClr val="bg1"/>
                          </a:solidFill>
                        </a:rPr>
                        <a:t>비정상 절차서 명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>
                          <a:solidFill>
                            <a:schemeClr val="bg1"/>
                          </a:solidFill>
                        </a:rPr>
                        <a:t>진입 조건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>
                          <a:solidFill>
                            <a:schemeClr val="bg1"/>
                          </a:solidFill>
                        </a:rPr>
                        <a:t>AI </a:t>
                      </a:r>
                      <a:r>
                        <a:rPr lang="ko-KR" altLang="en-US" sz="1200" u="none" dirty="0">
                          <a:solidFill>
                            <a:schemeClr val="bg1"/>
                          </a:solidFill>
                        </a:rPr>
                        <a:t>확신도 </a:t>
                      </a:r>
                      <a:r>
                        <a:rPr lang="en-US" altLang="ko-KR" sz="1200" u="none" dirty="0">
                          <a:solidFill>
                            <a:schemeClr val="bg1"/>
                          </a:solidFill>
                        </a:rPr>
                        <a:t>(%)</a:t>
                      </a:r>
                      <a:endParaRPr lang="ko-KR" altLang="en-US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>
                          <a:solidFill>
                            <a:schemeClr val="bg1"/>
                          </a:solidFill>
                        </a:rPr>
                        <a:t>절차서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761120"/>
                  </a:ext>
                </a:extLst>
              </a:tr>
              <a:tr h="38155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u="none" dirty="0">
                          <a:solidFill>
                            <a:schemeClr val="tx1"/>
                          </a:solidFill>
                        </a:rPr>
                        <a:t>가압기 안전밸브 고장</a:t>
                      </a:r>
                      <a:endParaRPr lang="en-US" altLang="ko-KR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none" dirty="0">
                          <a:solidFill>
                            <a:schemeClr val="tx1"/>
                          </a:solidFill>
                        </a:rPr>
                        <a:t>12/12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u="none" dirty="0">
                          <a:solidFill>
                            <a:schemeClr val="tx1"/>
                          </a:solidFill>
                        </a:rPr>
                        <a:t>93.64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none" dirty="0">
                          <a:solidFill>
                            <a:schemeClr val="bg1"/>
                          </a:solidFill>
                        </a:rPr>
                        <a:t>이동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949149"/>
                  </a:ext>
                </a:extLst>
              </a:tr>
              <a:tr h="3815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u="none" dirty="0">
                          <a:solidFill>
                            <a:schemeClr val="tx1"/>
                          </a:solidFill>
                        </a:rPr>
                        <a:t>Normal: </a:t>
                      </a:r>
                      <a:r>
                        <a:rPr lang="ko-KR" altLang="en-US" sz="1100" u="none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none" dirty="0">
                          <a:solidFill>
                            <a:schemeClr val="tx1"/>
                          </a:solidFill>
                        </a:rPr>
                        <a:t>2/4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u="none" dirty="0">
                          <a:solidFill>
                            <a:schemeClr val="tx1"/>
                          </a:solidFill>
                        </a:rPr>
                        <a:t>4.85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>
                          <a:solidFill>
                            <a:schemeClr val="bg1"/>
                          </a:solidFill>
                        </a:rPr>
                        <a:t>이동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341220"/>
                  </a:ext>
                </a:extLst>
              </a:tr>
              <a:tr h="4118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u="none" dirty="0">
                          <a:solidFill>
                            <a:schemeClr val="tx1"/>
                          </a:solidFill>
                        </a:rPr>
                        <a:t>제어봉 낙하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u="none" dirty="0">
                          <a:solidFill>
                            <a:schemeClr val="tx1"/>
                          </a:solidFill>
                        </a:rPr>
                        <a:t>0/5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u="none" dirty="0">
                          <a:solidFill>
                            <a:schemeClr val="tx1"/>
                          </a:solidFill>
                        </a:rPr>
                        <a:t>0.27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dirty="0">
                          <a:solidFill>
                            <a:schemeClr val="bg1"/>
                          </a:solidFill>
                        </a:rPr>
                        <a:t>이동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96969"/>
                  </a:ext>
                </a:extLst>
              </a:tr>
              <a:tr h="381551">
                <a:tc>
                  <a:txBody>
                    <a:bodyPr/>
                    <a:lstStyle/>
                    <a:p>
                      <a:pPr algn="l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583025"/>
                  </a:ext>
                </a:extLst>
              </a:tr>
            </a:tbl>
          </a:graphicData>
        </a:graphic>
      </p:graphicFrame>
      <p:sp>
        <p:nvSpPr>
          <p:cNvPr id="25" name="모서리가 둥근 직사각형 24"/>
          <p:cNvSpPr/>
          <p:nvPr userDrawn="1"/>
        </p:nvSpPr>
        <p:spPr>
          <a:xfrm>
            <a:off x="578645" y="7860405"/>
            <a:ext cx="6519207" cy="334396"/>
          </a:xfrm>
          <a:prstGeom prst="roundRect">
            <a:avLst/>
          </a:prstGeom>
          <a:solidFill>
            <a:srgbClr val="2E4274"/>
          </a:solidFill>
          <a:ln>
            <a:solidFill>
              <a:srgbClr val="2E4274"/>
            </a:solidFill>
          </a:ln>
          <a:scene3d>
            <a:camera prst="orthographicFront"/>
            <a:lightRig rig="threePt" dir="t"/>
          </a:scene3d>
          <a:sp3d prstMaterial="matte"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31" dirty="0"/>
              <a:t>Suppression Btn</a:t>
            </a:r>
            <a:endParaRPr lang="ko-KR" altLang="en-US" sz="1831" dirty="0"/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7196178" y="4395284"/>
            <a:ext cx="5917265" cy="3799519"/>
          </a:xfrm>
          <a:prstGeom prst="roundRect">
            <a:avLst>
              <a:gd name="adj" fmla="val 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/>
          </a:p>
        </p:txBody>
      </p:sp>
      <p:graphicFrame>
        <p:nvGraphicFramePr>
          <p:cNvPr id="27" name="표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76038976"/>
              </p:ext>
            </p:extLst>
          </p:nvPr>
        </p:nvGraphicFramePr>
        <p:xfrm>
          <a:off x="7191277" y="4392889"/>
          <a:ext cx="5922167" cy="398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628">
                  <a:extLst>
                    <a:ext uri="{9D8B030D-6E8A-4147-A177-3AD203B41FA5}">
                      <a16:colId xmlns:a16="http://schemas.microsoft.com/office/drawing/2014/main" val="3481545052"/>
                    </a:ext>
                  </a:extLst>
                </a:gridCol>
                <a:gridCol w="697650">
                  <a:extLst>
                    <a:ext uri="{9D8B030D-6E8A-4147-A177-3AD203B41FA5}">
                      <a16:colId xmlns:a16="http://schemas.microsoft.com/office/drawing/2014/main" val="1638138103"/>
                    </a:ext>
                  </a:extLst>
                </a:gridCol>
                <a:gridCol w="697650">
                  <a:extLst>
                    <a:ext uri="{9D8B030D-6E8A-4147-A177-3AD203B41FA5}">
                      <a16:colId xmlns:a16="http://schemas.microsoft.com/office/drawing/2014/main" val="3839430037"/>
                    </a:ext>
                  </a:extLst>
                </a:gridCol>
                <a:gridCol w="562769">
                  <a:extLst>
                    <a:ext uri="{9D8B030D-6E8A-4147-A177-3AD203B41FA5}">
                      <a16:colId xmlns:a16="http://schemas.microsoft.com/office/drawing/2014/main" val="4245209602"/>
                    </a:ext>
                  </a:extLst>
                </a:gridCol>
                <a:gridCol w="597974">
                  <a:extLst>
                    <a:ext uri="{9D8B030D-6E8A-4147-A177-3AD203B41FA5}">
                      <a16:colId xmlns:a16="http://schemas.microsoft.com/office/drawing/2014/main" val="3922662514"/>
                    </a:ext>
                  </a:extLst>
                </a:gridCol>
                <a:gridCol w="1257160">
                  <a:extLst>
                    <a:ext uri="{9D8B030D-6E8A-4147-A177-3AD203B41FA5}">
                      <a16:colId xmlns:a16="http://schemas.microsoft.com/office/drawing/2014/main" val="2126658336"/>
                    </a:ext>
                  </a:extLst>
                </a:gridCol>
                <a:gridCol w="675336">
                  <a:extLst>
                    <a:ext uri="{9D8B030D-6E8A-4147-A177-3AD203B41FA5}">
                      <a16:colId xmlns:a16="http://schemas.microsoft.com/office/drawing/2014/main" val="1928267810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u="none" dirty="0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 err="1">
                          <a:solidFill>
                            <a:schemeClr val="bg1"/>
                          </a:solidFill>
                        </a:rPr>
                        <a:t>현재값</a:t>
                      </a:r>
                      <a:endParaRPr lang="ko-KR" altLang="en-US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>
                          <a:solidFill>
                            <a:schemeClr val="bg1"/>
                          </a:solidFill>
                        </a:rPr>
                        <a:t>설정치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ko-KR" altLang="en-US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u="non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증감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>
                          <a:solidFill>
                            <a:schemeClr val="bg1"/>
                          </a:solidFill>
                        </a:rPr>
                        <a:t>예상 </a:t>
                      </a:r>
                      <a:r>
                        <a:rPr lang="en-US" altLang="ko-KR" sz="1200" u="none" dirty="0">
                          <a:solidFill>
                            <a:schemeClr val="bg1"/>
                          </a:solidFill>
                        </a:rPr>
                        <a:t>Trip</a:t>
                      </a:r>
                      <a:r>
                        <a:rPr lang="en-US" altLang="ko-KR" sz="1200" u="none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u="none" baseline="0" dirty="0">
                          <a:solidFill>
                            <a:schemeClr val="bg1"/>
                          </a:solidFill>
                        </a:rPr>
                        <a:t>시간</a:t>
                      </a:r>
                      <a:endParaRPr lang="ko-KR" altLang="en-US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>
                          <a:solidFill>
                            <a:schemeClr val="bg1"/>
                          </a:solidFill>
                        </a:rPr>
                        <a:t>Trend</a:t>
                      </a:r>
                      <a:endParaRPr lang="ko-KR" altLang="en-US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67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761120"/>
                  </a:ext>
                </a:extLst>
              </a:tr>
              <a:tr h="399492">
                <a:tc>
                  <a:txBody>
                    <a:bodyPr/>
                    <a:lstStyle/>
                    <a:p>
                      <a:pPr algn="l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rgbClr val="FF0000"/>
                          </a:solidFill>
                        </a:rPr>
                        <a:t>▲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none" dirty="0">
                          <a:solidFill>
                            <a:schemeClr val="bg1"/>
                          </a:solidFill>
                        </a:rPr>
                        <a:t>이동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949149"/>
                  </a:ext>
                </a:extLst>
              </a:tr>
              <a:tr h="3994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rgbClr val="005AE6"/>
                          </a:solidFill>
                        </a:rPr>
                        <a:t>▼</a:t>
                      </a: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341220"/>
                  </a:ext>
                </a:extLst>
              </a:tr>
              <a:tr h="34652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96969"/>
                  </a:ext>
                </a:extLst>
              </a:tr>
              <a:tr h="34652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029110"/>
                  </a:ext>
                </a:extLst>
              </a:tr>
              <a:tr h="3994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583025"/>
                  </a:ext>
                </a:extLst>
              </a:tr>
              <a:tr h="3994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592015"/>
                  </a:ext>
                </a:extLst>
              </a:tr>
              <a:tr h="3994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611690"/>
                  </a:ext>
                </a:extLst>
              </a:tr>
              <a:tr h="3994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708494"/>
                  </a:ext>
                </a:extLst>
              </a:tr>
              <a:tr h="3994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403945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 userDrawn="1"/>
        </p:nvSpPr>
        <p:spPr>
          <a:xfrm>
            <a:off x="11120710" y="1967391"/>
            <a:ext cx="537807" cy="198164"/>
          </a:xfrm>
          <a:prstGeom prst="roundRect">
            <a:avLst/>
          </a:prstGeom>
          <a:solidFill>
            <a:srgbClr val="FF4D4F"/>
          </a:solidFill>
          <a:ln>
            <a:solidFill>
              <a:srgbClr val="FF4D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/>
          </a:p>
        </p:txBody>
      </p:sp>
      <p:sp>
        <p:nvSpPr>
          <p:cNvPr id="29" name="모서리가 둥근 직사각형 28"/>
          <p:cNvSpPr/>
          <p:nvPr userDrawn="1"/>
        </p:nvSpPr>
        <p:spPr>
          <a:xfrm>
            <a:off x="11120710" y="2349136"/>
            <a:ext cx="537807" cy="198164"/>
          </a:xfrm>
          <a:prstGeom prst="roundRect">
            <a:avLst/>
          </a:prstGeom>
          <a:solidFill>
            <a:srgbClr val="52C41A"/>
          </a:solidFill>
          <a:ln>
            <a:solidFill>
              <a:srgbClr val="52C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/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11120708" y="2742786"/>
            <a:ext cx="537807" cy="198164"/>
          </a:xfrm>
          <a:prstGeom prst="roundRect">
            <a:avLst/>
          </a:prstGeom>
          <a:solidFill>
            <a:srgbClr val="1890FF"/>
          </a:solidFill>
          <a:ln>
            <a:solidFill>
              <a:srgbClr val="18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/>
          </a:p>
        </p:txBody>
      </p:sp>
      <p:sp>
        <p:nvSpPr>
          <p:cNvPr id="31" name="모서리가 둥근 직사각형 30"/>
          <p:cNvSpPr/>
          <p:nvPr userDrawn="1"/>
        </p:nvSpPr>
        <p:spPr>
          <a:xfrm>
            <a:off x="7200902" y="1073491"/>
            <a:ext cx="2755218" cy="337500"/>
          </a:xfrm>
          <a:prstGeom prst="roundRect">
            <a:avLst>
              <a:gd name="adj" fmla="val 13139"/>
            </a:avLst>
          </a:prstGeom>
          <a:solidFill>
            <a:srgbClr val="131B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47" dirty="0">
                <a:solidFill>
                  <a:schemeClr val="bg1"/>
                </a:solidFill>
              </a:rPr>
              <a:t>절차서</a:t>
            </a:r>
          </a:p>
        </p:txBody>
      </p:sp>
      <p:sp>
        <p:nvSpPr>
          <p:cNvPr id="32" name="직사각형 31"/>
          <p:cNvSpPr/>
          <p:nvPr userDrawn="1"/>
        </p:nvSpPr>
        <p:spPr>
          <a:xfrm>
            <a:off x="13716001" y="503611"/>
            <a:ext cx="1457324" cy="430077"/>
          </a:xfrm>
          <a:prstGeom prst="rect">
            <a:avLst/>
          </a:prstGeom>
          <a:solidFill>
            <a:srgbClr val="131B30"/>
          </a:solidFill>
          <a:ln>
            <a:solidFill>
              <a:srgbClr val="131B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/>
          </a:p>
        </p:txBody>
      </p:sp>
      <p:sp>
        <p:nvSpPr>
          <p:cNvPr id="33" name="직사각형 32"/>
          <p:cNvSpPr/>
          <p:nvPr userDrawn="1"/>
        </p:nvSpPr>
        <p:spPr>
          <a:xfrm>
            <a:off x="13730256" y="1647461"/>
            <a:ext cx="1457324" cy="430077"/>
          </a:xfrm>
          <a:prstGeom prst="rect">
            <a:avLst/>
          </a:prstGeom>
          <a:solidFill>
            <a:srgbClr val="296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/>
          </a:p>
        </p:txBody>
      </p:sp>
      <p:sp>
        <p:nvSpPr>
          <p:cNvPr id="34" name="직사각형 33"/>
          <p:cNvSpPr/>
          <p:nvPr userDrawn="1"/>
        </p:nvSpPr>
        <p:spPr>
          <a:xfrm>
            <a:off x="13730256" y="2791316"/>
            <a:ext cx="1457324" cy="430077"/>
          </a:xfrm>
          <a:prstGeom prst="rect">
            <a:avLst/>
          </a:prstGeom>
          <a:solidFill>
            <a:srgbClr val="2637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/>
          </a:p>
        </p:txBody>
      </p:sp>
      <p:sp>
        <p:nvSpPr>
          <p:cNvPr id="35" name="직사각형 34"/>
          <p:cNvSpPr/>
          <p:nvPr userDrawn="1"/>
        </p:nvSpPr>
        <p:spPr>
          <a:xfrm>
            <a:off x="13730256" y="3935167"/>
            <a:ext cx="1457324" cy="430077"/>
          </a:xfrm>
          <a:prstGeom prst="rect">
            <a:avLst/>
          </a:prstGeom>
          <a:solidFill>
            <a:srgbClr val="FF4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/>
          </a:p>
        </p:txBody>
      </p:sp>
      <p:sp>
        <p:nvSpPr>
          <p:cNvPr id="36" name="TextBox 35"/>
          <p:cNvSpPr txBox="1"/>
          <p:nvPr userDrawn="1"/>
        </p:nvSpPr>
        <p:spPr>
          <a:xfrm>
            <a:off x="15330490" y="522022"/>
            <a:ext cx="2814638" cy="44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89" dirty="0"/>
              <a:t>상태 바 </a:t>
            </a:r>
            <a:r>
              <a:rPr lang="en-US" altLang="ko-KR" sz="2289" dirty="0"/>
              <a:t>19,27,48</a:t>
            </a:r>
            <a:endParaRPr lang="ko-KR" altLang="en-US" sz="2289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5330490" y="1673582"/>
            <a:ext cx="2814638" cy="44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89" dirty="0"/>
              <a:t>차트 바 </a:t>
            </a:r>
            <a:r>
              <a:rPr lang="en-US" altLang="ko-KR" sz="2289" dirty="0"/>
              <a:t>41,103,159</a:t>
            </a:r>
            <a:r>
              <a:rPr lang="ko-KR" altLang="en-US" sz="2289" dirty="0"/>
              <a:t> 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5330490" y="2825142"/>
            <a:ext cx="2814638" cy="44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89" dirty="0"/>
              <a:t>버튼     </a:t>
            </a:r>
            <a:r>
              <a:rPr lang="en-US" altLang="ko-KR" sz="2289" dirty="0"/>
              <a:t>38,55,96</a:t>
            </a:r>
            <a:r>
              <a:rPr lang="ko-KR" altLang="en-US" sz="2289" dirty="0"/>
              <a:t>       </a:t>
            </a:r>
          </a:p>
        </p:txBody>
      </p:sp>
      <p:sp>
        <p:nvSpPr>
          <p:cNvPr id="39" name="직사각형 38"/>
          <p:cNvSpPr/>
          <p:nvPr userDrawn="1"/>
        </p:nvSpPr>
        <p:spPr>
          <a:xfrm>
            <a:off x="13730256" y="5079021"/>
            <a:ext cx="1457324" cy="430077"/>
          </a:xfrm>
          <a:prstGeom prst="rect">
            <a:avLst/>
          </a:prstGeom>
          <a:solidFill>
            <a:srgbClr val="52C4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>
              <a:solidFill>
                <a:srgbClr val="52C41A"/>
              </a:solidFill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3730256" y="6222873"/>
            <a:ext cx="1457324" cy="430077"/>
          </a:xfrm>
          <a:prstGeom prst="rect">
            <a:avLst/>
          </a:prstGeom>
          <a:solidFill>
            <a:srgbClr val="189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/>
          </a:p>
        </p:txBody>
      </p:sp>
      <p:sp>
        <p:nvSpPr>
          <p:cNvPr id="41" name="TextBox 40"/>
          <p:cNvSpPr txBox="1"/>
          <p:nvPr userDrawn="1"/>
        </p:nvSpPr>
        <p:spPr>
          <a:xfrm>
            <a:off x="15330491" y="3966548"/>
            <a:ext cx="3357562" cy="44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89" dirty="0"/>
              <a:t>높은</a:t>
            </a:r>
            <a:r>
              <a:rPr lang="en-US" altLang="ko-KR" sz="2289" dirty="0"/>
              <a:t>%</a:t>
            </a:r>
            <a:r>
              <a:rPr lang="ko-KR" altLang="en-US" sz="2289" baseline="0" dirty="0"/>
              <a:t>색상</a:t>
            </a:r>
            <a:r>
              <a:rPr lang="ko-KR" altLang="en-US" sz="2289" dirty="0"/>
              <a:t> </a:t>
            </a:r>
            <a:r>
              <a:rPr lang="en-US" altLang="ko-KR" sz="2289" dirty="0"/>
              <a:t>255,77,79</a:t>
            </a:r>
            <a:r>
              <a:rPr lang="ko-KR" altLang="en-US" sz="2289" dirty="0"/>
              <a:t>       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15330490" y="5107953"/>
            <a:ext cx="2814638" cy="44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89" dirty="0"/>
              <a:t>중간</a:t>
            </a:r>
            <a:r>
              <a:rPr lang="en-US" altLang="ko-KR" sz="2289" dirty="0"/>
              <a:t>%</a:t>
            </a:r>
            <a:r>
              <a:rPr lang="ko-KR" altLang="en-US" sz="2289" baseline="0" dirty="0"/>
              <a:t>색상</a:t>
            </a:r>
            <a:r>
              <a:rPr lang="ko-KR" altLang="en-US" sz="2289" dirty="0"/>
              <a:t> </a:t>
            </a:r>
            <a:r>
              <a:rPr lang="en-US" altLang="ko-KR" sz="2289" dirty="0"/>
              <a:t>82,196,29</a:t>
            </a:r>
            <a:r>
              <a:rPr lang="ko-KR" altLang="en-US" sz="2289" dirty="0"/>
              <a:t>       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15330490" y="6249361"/>
            <a:ext cx="2814638" cy="79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89" dirty="0"/>
              <a:t>낮은</a:t>
            </a:r>
            <a:r>
              <a:rPr lang="en-US" altLang="ko-KR" sz="2289" dirty="0"/>
              <a:t>%</a:t>
            </a:r>
            <a:r>
              <a:rPr lang="ko-KR" altLang="en-US" sz="2289" baseline="0" dirty="0"/>
              <a:t>색상</a:t>
            </a:r>
            <a:r>
              <a:rPr lang="ko-KR" altLang="en-US" sz="2289" dirty="0"/>
              <a:t> </a:t>
            </a:r>
            <a:r>
              <a:rPr lang="en-US" altLang="ko-KR" sz="2289" dirty="0"/>
              <a:t>24,144,255</a:t>
            </a:r>
            <a:endParaRPr lang="ko-KR" altLang="en-US" sz="2289" dirty="0"/>
          </a:p>
        </p:txBody>
      </p:sp>
      <p:sp>
        <p:nvSpPr>
          <p:cNvPr id="44" name="직사각형 43"/>
          <p:cNvSpPr/>
          <p:nvPr userDrawn="1"/>
        </p:nvSpPr>
        <p:spPr>
          <a:xfrm>
            <a:off x="13730256" y="7366722"/>
            <a:ext cx="1457324" cy="430077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47"/>
          </a:p>
        </p:txBody>
      </p:sp>
      <p:sp>
        <p:nvSpPr>
          <p:cNvPr id="45" name="TextBox 44"/>
          <p:cNvSpPr txBox="1"/>
          <p:nvPr userDrawn="1"/>
        </p:nvSpPr>
        <p:spPr>
          <a:xfrm>
            <a:off x="15330490" y="7384717"/>
            <a:ext cx="2814638" cy="44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89" dirty="0"/>
              <a:t>활성화</a:t>
            </a:r>
            <a:r>
              <a:rPr lang="en-US" altLang="ko-KR" sz="2289" dirty="0"/>
              <a:t>X 127,127,127</a:t>
            </a:r>
            <a:endParaRPr lang="ko-KR" altLang="en-US" sz="2289" dirty="0"/>
          </a:p>
        </p:txBody>
      </p:sp>
    </p:spTree>
    <p:extLst>
      <p:ext uri="{BB962C8B-B14F-4D97-AF65-F5344CB8AC3E}">
        <p14:creationId xmlns:p14="http://schemas.microsoft.com/office/powerpoint/2010/main" val="361390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71500"/>
            <a:ext cx="4423767" cy="200025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234283"/>
            <a:ext cx="6943725" cy="6092031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571751"/>
            <a:ext cx="4423767" cy="476448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6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71500"/>
            <a:ext cx="4423767" cy="200025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234283"/>
            <a:ext cx="6943725" cy="6092031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571751"/>
            <a:ext cx="4423767" cy="476448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BE3F-DDC5-4650-A66F-B93BE8588982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E660-EDC0-4EEB-B4C6-701BD29C9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3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56407"/>
            <a:ext cx="11830050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282032"/>
            <a:ext cx="11830050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945439"/>
            <a:ext cx="30861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945439"/>
            <a:ext cx="46291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945439"/>
            <a:ext cx="30861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1028700" rtl="0" eaLnBrk="1" latinLnBrk="1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1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1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1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1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1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1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1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1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1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1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/>
          <p:cNvSpPr/>
          <p:nvPr/>
        </p:nvSpPr>
        <p:spPr>
          <a:xfrm>
            <a:off x="0" y="-11440"/>
            <a:ext cx="13716000" cy="8583940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" y="-11439"/>
            <a:ext cx="13716000" cy="357351"/>
          </a:xfrm>
          <a:prstGeom prst="roundRect">
            <a:avLst>
              <a:gd name="adj" fmla="val 20195"/>
            </a:avLst>
          </a:prstGeom>
          <a:solidFill>
            <a:srgbClr val="808080"/>
          </a:solidFill>
          <a:ln w="285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4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092" y="33572"/>
            <a:ext cx="3618000" cy="2628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5" dirty="0">
                <a:solidFill>
                  <a:schemeClr val="tx1"/>
                </a:solidFill>
              </a:rPr>
              <a:t>2021.09.27 / 17:38:04</a:t>
            </a:r>
            <a:endParaRPr lang="ko-KR" altLang="en-US" sz="1805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916767" y="-3926462"/>
            <a:ext cx="4126728" cy="401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1920 * 1080(24</a:t>
            </a:r>
            <a:r>
              <a:rPr lang="ko-KR" altLang="en-US" sz="2005" dirty="0"/>
              <a:t>인치 </a:t>
            </a:r>
            <a:r>
              <a:rPr lang="en-US" altLang="ko-KR" sz="2005" dirty="0"/>
              <a:t>LG </a:t>
            </a:r>
            <a:r>
              <a:rPr lang="ko-KR" altLang="en-US" sz="2005" dirty="0"/>
              <a:t>모니터 기준</a:t>
            </a:r>
            <a:r>
              <a:rPr lang="en-US" altLang="ko-KR" sz="2005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2878675" y="-4327341"/>
            <a:ext cx="2133918" cy="400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b="1" dirty="0"/>
              <a:t>1. Main </a:t>
            </a:r>
            <a:r>
              <a:rPr lang="ko-KR" altLang="en-US" sz="2005" b="1" dirty="0"/>
              <a:t>화면</a:t>
            </a:r>
            <a:r>
              <a:rPr lang="en-US" altLang="ko-KR" sz="2005" b="1" dirty="0"/>
              <a:t> </a:t>
            </a:r>
            <a:r>
              <a:rPr lang="ko-KR" altLang="en-US" sz="2005" b="1" dirty="0"/>
              <a:t>기본</a:t>
            </a:r>
            <a:endParaRPr lang="en-US" altLang="ko-KR" sz="2005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-2878675" y="-3525583"/>
            <a:ext cx="4767011" cy="163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Font = Arial / 14 point</a:t>
            </a:r>
          </a:p>
          <a:p>
            <a:r>
              <a:rPr lang="en-US" altLang="ko-KR" sz="2005" dirty="0"/>
              <a:t>BKG 231,231,234</a:t>
            </a:r>
          </a:p>
          <a:p>
            <a:r>
              <a:rPr lang="en-US" altLang="ko-KR" sz="2005" dirty="0"/>
              <a:t>margin = 5</a:t>
            </a:r>
          </a:p>
          <a:p>
            <a:endParaRPr lang="en-US" altLang="ko-KR" sz="2005" dirty="0"/>
          </a:p>
          <a:p>
            <a:r>
              <a:rPr lang="ko-KR" altLang="en-US" sz="2005" dirty="0"/>
              <a:t>각 </a:t>
            </a:r>
            <a:r>
              <a:rPr lang="ko-KR" altLang="en-US" sz="2005" dirty="0" err="1"/>
              <a:t>객체마다</a:t>
            </a:r>
            <a:r>
              <a:rPr lang="ko-KR" altLang="en-US" sz="2005" dirty="0"/>
              <a:t> 위 아래 </a:t>
            </a:r>
            <a:r>
              <a:rPr lang="ko-KR" altLang="en-US" sz="2005" dirty="0" err="1"/>
              <a:t>양옆</a:t>
            </a:r>
            <a:r>
              <a:rPr lang="ko-KR" altLang="en-US" sz="2005" dirty="0"/>
              <a:t> </a:t>
            </a:r>
            <a:r>
              <a:rPr lang="en-US" altLang="ko-KR" sz="2005" dirty="0"/>
              <a:t>margin 5px </a:t>
            </a:r>
            <a:r>
              <a:rPr lang="ko-KR" altLang="en-US" sz="2005" dirty="0"/>
              <a:t>넣기</a:t>
            </a:r>
            <a:endParaRPr lang="en-US" altLang="ko-KR" sz="2005" dirty="0"/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128" y="20590"/>
            <a:ext cx="288769" cy="288769"/>
          </a:xfrm>
          <a:prstGeom prst="rect">
            <a:avLst/>
          </a:prstGeom>
          <a:solidFill>
            <a:srgbClr val="C00000"/>
          </a:solidFill>
          <a:effectLst>
            <a:softEdge rad="0"/>
          </a:effectLst>
        </p:spPr>
      </p:pic>
      <p:sp>
        <p:nvSpPr>
          <p:cNvPr id="145" name="모서리가 둥근 직사각형 144"/>
          <p:cNvSpPr/>
          <p:nvPr/>
        </p:nvSpPr>
        <p:spPr>
          <a:xfrm>
            <a:off x="4940580" y="31388"/>
            <a:ext cx="3999600" cy="262800"/>
          </a:xfrm>
          <a:prstGeom prst="round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008864" y="31388"/>
            <a:ext cx="3999600" cy="262800"/>
          </a:xfrm>
          <a:prstGeom prst="round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예지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3055152" y="13019"/>
            <a:ext cx="288000" cy="2880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26" y="-123775"/>
            <a:ext cx="576914" cy="576914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-2969405" y="13019"/>
            <a:ext cx="2551404" cy="2175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/>
              <a:t>2. Time</a:t>
            </a:r>
          </a:p>
          <a:p>
            <a:r>
              <a:rPr lang="en-US" altLang="ko-KR" sz="1504" dirty="0"/>
              <a:t>background: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(255,255,255)</a:t>
            </a:r>
          </a:p>
          <a:p>
            <a:r>
              <a:rPr lang="en-US" altLang="ko-KR" sz="1504" dirty="0"/>
              <a:t>(</a:t>
            </a:r>
            <a:r>
              <a:rPr lang="en-US" altLang="ko-KR" sz="1504" dirty="0" err="1"/>
              <a:t>x,y</a:t>
            </a:r>
            <a:r>
              <a:rPr lang="en-US" altLang="ko-KR" sz="1504" dirty="0"/>
              <a:t>): (5,5)</a:t>
            </a:r>
          </a:p>
          <a:p>
            <a:r>
              <a:rPr lang="en-US" altLang="ko-KR" sz="1504" dirty="0"/>
              <a:t>W: 380</a:t>
            </a:r>
          </a:p>
          <a:p>
            <a:r>
              <a:rPr lang="en-US" altLang="ko-KR" sz="1504" dirty="0"/>
              <a:t>H: 27.5 </a:t>
            </a:r>
            <a:r>
              <a:rPr lang="en-US" altLang="ko-KR" sz="1504" dirty="0" err="1"/>
              <a:t>px</a:t>
            </a:r>
            <a:endParaRPr lang="en-US" altLang="ko-KR" sz="1504" dirty="0"/>
          </a:p>
          <a:p>
            <a:r>
              <a:rPr lang="en-US" altLang="ko-KR" sz="1504" dirty="0"/>
              <a:t>border-radius: 3px;</a:t>
            </a:r>
          </a:p>
          <a:p>
            <a:r>
              <a:rPr lang="ko-KR" altLang="en-US" sz="1504" dirty="0"/>
              <a:t>간격</a:t>
            </a:r>
            <a:r>
              <a:rPr lang="en-US" altLang="ko-KR" sz="1504" dirty="0"/>
              <a:t>: 5px</a:t>
            </a:r>
          </a:p>
          <a:p>
            <a:endParaRPr lang="en-US" altLang="ko-KR" sz="1504" dirty="0"/>
          </a:p>
          <a:p>
            <a:r>
              <a:rPr lang="en-US" altLang="ko-KR" sz="1504" dirty="0"/>
              <a:t>Font = 14point / Arial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48771" y="-2507612"/>
            <a:ext cx="2302233" cy="1712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/>
              <a:t>1. Title bar (Parent)</a:t>
            </a:r>
          </a:p>
          <a:p>
            <a:r>
              <a:rPr lang="en-US" altLang="ko-KR" sz="1504" dirty="0"/>
              <a:t>background: (128,128,128)</a:t>
            </a:r>
          </a:p>
          <a:p>
            <a:r>
              <a:rPr lang="en-US" altLang="ko-KR" sz="1504" dirty="0"/>
              <a:t>(</a:t>
            </a:r>
            <a:r>
              <a:rPr lang="en-US" altLang="ko-KR" sz="1504" dirty="0" err="1"/>
              <a:t>x,y</a:t>
            </a:r>
            <a:r>
              <a:rPr lang="en-US" altLang="ko-KR" sz="1504" dirty="0"/>
              <a:t>): (0,0)</a:t>
            </a:r>
          </a:p>
          <a:p>
            <a:r>
              <a:rPr lang="en-US" altLang="ko-KR" sz="1504" dirty="0"/>
              <a:t>W: 1920px = width </a:t>
            </a:r>
          </a:p>
          <a:p>
            <a:r>
              <a:rPr lang="en-US" altLang="ko-KR" sz="1504" dirty="0"/>
              <a:t>H: 37.5px = height</a:t>
            </a:r>
          </a:p>
          <a:p>
            <a:r>
              <a:rPr lang="en-US" altLang="ko-KR" sz="1504" dirty="0"/>
              <a:t>border-radius: 3px;</a:t>
            </a:r>
          </a:p>
          <a:p>
            <a:r>
              <a:rPr lang="en-US" altLang="ko-KR" sz="1504" dirty="0" err="1"/>
              <a:t>name_list</a:t>
            </a:r>
            <a:r>
              <a:rPr lang="en-US" altLang="ko-KR" sz="1504" dirty="0"/>
              <a:t> = [‘Main’, ‘</a:t>
            </a:r>
            <a:r>
              <a:rPr lang="ko-KR" altLang="en-US" sz="1504" dirty="0"/>
              <a:t>예지</a:t>
            </a:r>
            <a:r>
              <a:rPr lang="en-US" altLang="ko-KR" sz="1504" dirty="0"/>
              <a:t>’]</a:t>
            </a:r>
          </a:p>
        </p:txBody>
      </p:sp>
      <p:cxnSp>
        <p:nvCxnSpPr>
          <p:cNvPr id="127" name="구부러진 연결선 126"/>
          <p:cNvCxnSpPr>
            <a:endCxn id="128" idx="1"/>
          </p:cNvCxnSpPr>
          <p:nvPr/>
        </p:nvCxnSpPr>
        <p:spPr>
          <a:xfrm rot="5400000" flipH="1" flipV="1">
            <a:off x="13301589" y="-1769155"/>
            <a:ext cx="2030696" cy="15488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5091365" y="-2982137"/>
            <a:ext cx="3599062" cy="1944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/>
              <a:t>3. Close </a:t>
            </a:r>
            <a:r>
              <a:rPr lang="en-US" altLang="ko-KR" sz="1504" dirty="0" err="1"/>
              <a:t>Btn</a:t>
            </a:r>
            <a:endParaRPr lang="en-US" altLang="ko-KR" sz="1504" dirty="0"/>
          </a:p>
          <a:p>
            <a:r>
              <a:rPr lang="en-US" altLang="ko-KR" sz="1504" dirty="0"/>
              <a:t>background: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(184,25,28)</a:t>
            </a:r>
          </a:p>
          <a:p>
            <a:r>
              <a:rPr lang="en-US" altLang="ko-KR" sz="1504" dirty="0"/>
              <a:t>(</a:t>
            </a:r>
            <a:r>
              <a:rPr lang="ko-KR" altLang="en-US" sz="1504" dirty="0"/>
              <a:t>기존 </a:t>
            </a:r>
            <a:r>
              <a:rPr lang="en-US" altLang="ko-KR" sz="1504" dirty="0" err="1"/>
              <a:t>qss</a:t>
            </a:r>
            <a:r>
              <a:rPr lang="en-US" altLang="ko-KR" sz="1504" dirty="0"/>
              <a:t> </a:t>
            </a:r>
            <a:r>
              <a:rPr lang="ko-KR" altLang="en-US" sz="1504" dirty="0"/>
              <a:t>색상과 동일</a:t>
            </a:r>
            <a:r>
              <a:rPr lang="en-US" altLang="ko-KR" sz="1504" dirty="0"/>
              <a:t>)</a:t>
            </a:r>
          </a:p>
          <a:p>
            <a:r>
              <a:rPr lang="en-US" altLang="ko-KR" sz="1504" dirty="0"/>
              <a:t>(</a:t>
            </a:r>
            <a:r>
              <a:rPr lang="en-US" altLang="ko-KR" sz="1504" dirty="0" err="1"/>
              <a:t>x,y</a:t>
            </a:r>
            <a:r>
              <a:rPr lang="en-US" altLang="ko-KR" sz="1504" dirty="0"/>
              <a:t>) = (</a:t>
            </a:r>
            <a:r>
              <a:rPr lang="en-US" altLang="ko-KR" sz="1504" dirty="0" err="1"/>
              <a:t>parent.width</a:t>
            </a:r>
            <a:r>
              <a:rPr lang="en-US" altLang="ko-KR" sz="1504" dirty="0"/>
              <a:t> – </a:t>
            </a:r>
            <a:r>
              <a:rPr lang="en-US" altLang="ko-KR" sz="1504" dirty="0" err="1"/>
              <a:t>cw</a:t>
            </a:r>
            <a:r>
              <a:rPr lang="en-US" altLang="ko-KR" sz="1504" dirty="0"/>
              <a:t> –margin , margin)</a:t>
            </a:r>
          </a:p>
          <a:p>
            <a:r>
              <a:rPr lang="en-US" altLang="ko-KR" sz="1504" dirty="0"/>
              <a:t>W: 30 = </a:t>
            </a:r>
            <a:r>
              <a:rPr lang="en-US" altLang="ko-KR" sz="1504" dirty="0" err="1"/>
              <a:t>cw</a:t>
            </a:r>
            <a:endParaRPr lang="en-US" altLang="ko-KR" sz="1504" dirty="0"/>
          </a:p>
          <a:p>
            <a:r>
              <a:rPr lang="en-US" altLang="ko-KR" sz="1504" dirty="0"/>
              <a:t>H: 30</a:t>
            </a:r>
          </a:p>
          <a:p>
            <a:r>
              <a:rPr lang="en-US" altLang="ko-KR" sz="1504" dirty="0"/>
              <a:t>border-radius: 3px;</a:t>
            </a:r>
          </a:p>
          <a:p>
            <a:r>
              <a:rPr lang="ko-KR" altLang="en-US" sz="1504" dirty="0"/>
              <a:t>간격</a:t>
            </a:r>
            <a:r>
              <a:rPr lang="en-US" altLang="ko-KR" sz="1504" dirty="0"/>
              <a:t>: margin</a:t>
            </a:r>
          </a:p>
        </p:txBody>
      </p:sp>
      <p:cxnSp>
        <p:nvCxnSpPr>
          <p:cNvPr id="129" name="구부러진 연결선 128"/>
          <p:cNvCxnSpPr/>
          <p:nvPr/>
        </p:nvCxnSpPr>
        <p:spPr>
          <a:xfrm rot="5400000" flipH="1" flipV="1">
            <a:off x="11937741" y="-2939719"/>
            <a:ext cx="4190511" cy="16946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5091365" y="-5216835"/>
            <a:ext cx="2037737" cy="786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/>
              <a:t>4. </a:t>
            </a:r>
            <a:r>
              <a:rPr lang="ko-KR" altLang="en-US" sz="1504" dirty="0"/>
              <a:t>되돌리기</a:t>
            </a:r>
            <a:r>
              <a:rPr lang="en-US" altLang="ko-KR" sz="1504" dirty="0"/>
              <a:t> </a:t>
            </a:r>
            <a:r>
              <a:rPr lang="en-US" altLang="ko-KR" sz="1504" dirty="0" err="1"/>
              <a:t>Btn</a:t>
            </a:r>
            <a:endParaRPr lang="en-US" altLang="ko-KR" sz="1504" dirty="0"/>
          </a:p>
          <a:p>
            <a:r>
              <a:rPr lang="en-US" altLang="ko-KR" sz="1504" dirty="0"/>
              <a:t>Close </a:t>
            </a:r>
            <a:r>
              <a:rPr lang="ko-KR" altLang="en-US" sz="1504" dirty="0"/>
              <a:t>버튼과 동일하게</a:t>
            </a:r>
            <a:endParaRPr lang="en-US" altLang="ko-KR" sz="1504" dirty="0"/>
          </a:p>
          <a:p>
            <a:r>
              <a:rPr lang="ko-KR" altLang="en-US" sz="1504" dirty="0"/>
              <a:t>간격</a:t>
            </a:r>
            <a:r>
              <a:rPr lang="en-US" altLang="ko-KR" sz="1504" dirty="0"/>
              <a:t>: margin</a:t>
            </a:r>
          </a:p>
        </p:txBody>
      </p:sp>
      <p:cxnSp>
        <p:nvCxnSpPr>
          <p:cNvPr id="4" name="구부러진 연결선 3"/>
          <p:cNvCxnSpPr>
            <a:endCxn id="8" idx="1"/>
          </p:cNvCxnSpPr>
          <p:nvPr/>
        </p:nvCxnSpPr>
        <p:spPr>
          <a:xfrm>
            <a:off x="-1648338" y="157021"/>
            <a:ext cx="1686430" cy="79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620823" y="1924369"/>
            <a:ext cx="4149919" cy="148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/>
              <a:t>5. </a:t>
            </a:r>
            <a:r>
              <a:rPr lang="ko-KR" altLang="en-US" sz="1504" dirty="0"/>
              <a:t>예지 버튼</a:t>
            </a:r>
            <a:endParaRPr lang="en-US" altLang="ko-KR" sz="1504" dirty="0"/>
          </a:p>
          <a:p>
            <a:r>
              <a:rPr lang="en-US" altLang="ko-KR" sz="1504" dirty="0"/>
              <a:t>background: (231,231,234)</a:t>
            </a:r>
          </a:p>
          <a:p>
            <a:r>
              <a:rPr lang="en-US" altLang="ko-KR" sz="1504" dirty="0"/>
              <a:t>W: </a:t>
            </a:r>
          </a:p>
          <a:p>
            <a:r>
              <a:rPr lang="en-US" altLang="ko-KR" sz="1504" dirty="0"/>
              <a:t>H: 37.5px = height</a:t>
            </a:r>
          </a:p>
          <a:p>
            <a:r>
              <a:rPr lang="en-US" altLang="ko-KR" sz="1504" dirty="0"/>
              <a:t>border-radius: 3px;</a:t>
            </a:r>
          </a:p>
          <a:p>
            <a:r>
              <a:rPr lang="en-US" altLang="ko-KR" sz="1504" dirty="0" err="1"/>
              <a:t>name_list</a:t>
            </a:r>
            <a:r>
              <a:rPr lang="en-US" altLang="ko-KR" sz="1504" dirty="0"/>
              <a:t> = [‘</a:t>
            </a:r>
            <a:r>
              <a:rPr lang="ko-KR" altLang="en-US" sz="1504" dirty="0"/>
              <a:t>경보</a:t>
            </a:r>
            <a:r>
              <a:rPr lang="en-US" altLang="ko-KR" sz="1504" dirty="0"/>
              <a:t>/</a:t>
            </a:r>
            <a:r>
              <a:rPr lang="ko-KR" altLang="en-US" sz="1504" dirty="0"/>
              <a:t>증상</a:t>
            </a:r>
            <a:r>
              <a:rPr lang="en-US" altLang="ko-KR" sz="1504" dirty="0"/>
              <a:t>, </a:t>
            </a:r>
            <a:r>
              <a:rPr lang="ko-KR" altLang="en-US" sz="1504" dirty="0"/>
              <a:t>절차서</a:t>
            </a:r>
            <a:r>
              <a:rPr lang="en-US" altLang="ko-KR" sz="1504" dirty="0"/>
              <a:t>, </a:t>
            </a:r>
            <a:r>
              <a:rPr lang="ko-KR" altLang="en-US" sz="1504" dirty="0" err="1"/>
              <a:t>기능복구</a:t>
            </a:r>
            <a:r>
              <a:rPr lang="en-US" altLang="ko-KR" sz="1504" dirty="0"/>
              <a:t>, </a:t>
            </a:r>
            <a:r>
              <a:rPr lang="ko-KR" altLang="en-US" sz="1504" dirty="0"/>
              <a:t>예지</a:t>
            </a:r>
            <a:r>
              <a:rPr lang="en-US" altLang="ko-KR" sz="1504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167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1440"/>
            <a:ext cx="13716000" cy="8583940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" y="-11439"/>
            <a:ext cx="13716000" cy="357351"/>
          </a:xfrm>
          <a:prstGeom prst="roundRect">
            <a:avLst>
              <a:gd name="adj" fmla="val 20195"/>
            </a:avLst>
          </a:prstGeom>
          <a:solidFill>
            <a:srgbClr val="808080"/>
          </a:solidFill>
          <a:ln w="285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4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092" y="33572"/>
            <a:ext cx="3618000" cy="2628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5" dirty="0">
                <a:solidFill>
                  <a:schemeClr val="tx1"/>
                </a:solidFill>
              </a:rPr>
              <a:t>2021.09.27 / 17:38:04</a:t>
            </a:r>
            <a:endParaRPr lang="ko-KR" altLang="en-US" sz="1805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-2072542"/>
            <a:ext cx="4126728" cy="401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1920 * 1080(24</a:t>
            </a:r>
            <a:r>
              <a:rPr lang="ko-KR" altLang="en-US" sz="2005" dirty="0"/>
              <a:t>인치 </a:t>
            </a:r>
            <a:r>
              <a:rPr lang="en-US" altLang="ko-KR" sz="2005" dirty="0"/>
              <a:t>LG </a:t>
            </a:r>
            <a:r>
              <a:rPr lang="ko-KR" altLang="en-US" sz="2005" dirty="0"/>
              <a:t>모니터 기준</a:t>
            </a:r>
            <a:r>
              <a:rPr lang="en-US" altLang="ko-KR" sz="2005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92" y="-1671663"/>
            <a:ext cx="2460674" cy="1017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Font = Arial / 14 point</a:t>
            </a:r>
          </a:p>
          <a:p>
            <a:r>
              <a:rPr lang="en-US" altLang="ko-KR" sz="2005" dirty="0"/>
              <a:t>BKG 231,231,234</a:t>
            </a:r>
          </a:p>
          <a:p>
            <a:r>
              <a:rPr lang="en-US" altLang="ko-KR" sz="2005" dirty="0"/>
              <a:t>margin = 5</a:t>
            </a: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128" y="20590"/>
            <a:ext cx="288769" cy="288769"/>
          </a:xfrm>
          <a:prstGeom prst="rect">
            <a:avLst/>
          </a:prstGeom>
          <a:solidFill>
            <a:srgbClr val="C00000"/>
          </a:solidFill>
          <a:effectLst>
            <a:softEdge rad="0"/>
          </a:effectLst>
        </p:spPr>
      </p:pic>
      <p:sp>
        <p:nvSpPr>
          <p:cNvPr id="154" name="모서리가 둥근 직사각형 153"/>
          <p:cNvSpPr/>
          <p:nvPr/>
        </p:nvSpPr>
        <p:spPr>
          <a:xfrm>
            <a:off x="13055152" y="13019"/>
            <a:ext cx="288000" cy="2880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26" y="-123775"/>
            <a:ext cx="576914" cy="576914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38092" y="-2473421"/>
            <a:ext cx="4185761" cy="400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b="1" dirty="0"/>
              <a:t>1. Main </a:t>
            </a:r>
            <a:r>
              <a:rPr lang="ko-KR" altLang="en-US" sz="2005" b="1" dirty="0"/>
              <a:t>화면</a:t>
            </a:r>
            <a:r>
              <a:rPr lang="en-US" altLang="ko-KR" sz="2005" b="1" dirty="0"/>
              <a:t>_2. </a:t>
            </a:r>
            <a:r>
              <a:rPr lang="ko-KR" altLang="en-US" sz="2005" b="1" dirty="0"/>
              <a:t>비정상</a:t>
            </a:r>
            <a:r>
              <a:rPr lang="en-US" altLang="ko-KR" sz="2005" b="1" dirty="0"/>
              <a:t>_</a:t>
            </a:r>
            <a:r>
              <a:rPr lang="ko-KR" altLang="en-US" sz="2005" b="1" dirty="0"/>
              <a:t>절차서 진입</a:t>
            </a:r>
            <a:endParaRPr lang="en-US" altLang="ko-KR" sz="2005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6133543" y="-1953185"/>
            <a:ext cx="3705417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/>
              <a:t>절차서간</a:t>
            </a:r>
            <a:r>
              <a:rPr lang="ko-KR" altLang="en-US" sz="1504" dirty="0"/>
              <a:t> 이동 가능하도록 콤보 박스 설치</a:t>
            </a:r>
            <a:endParaRPr lang="en-US" altLang="ko-KR" sz="1504" dirty="0"/>
          </a:p>
        </p:txBody>
      </p:sp>
      <p:cxnSp>
        <p:nvCxnSpPr>
          <p:cNvPr id="139" name="꺾인 연결선 138"/>
          <p:cNvCxnSpPr>
            <a:endCxn id="137" idx="2"/>
          </p:cNvCxnSpPr>
          <p:nvPr/>
        </p:nvCxnSpPr>
        <p:spPr>
          <a:xfrm rot="5400000" flipH="1" flipV="1">
            <a:off x="5947526" y="-1558376"/>
            <a:ext cx="2109728" cy="19677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모서리가 둥근 직사각형 139"/>
          <p:cNvSpPr/>
          <p:nvPr/>
        </p:nvSpPr>
        <p:spPr>
          <a:xfrm>
            <a:off x="3787494" y="709828"/>
            <a:ext cx="9899403" cy="78228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28468" y="384977"/>
            <a:ext cx="13328341" cy="2493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비정상절차서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가압기 압력 채널 고장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고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3411110" y="384293"/>
            <a:ext cx="262800" cy="2628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0682870" y="-2938236"/>
            <a:ext cx="3705417" cy="1249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/>
              <a:t>미수행</a:t>
            </a:r>
            <a:endParaRPr lang="en-US" altLang="ko-KR" sz="1504" dirty="0"/>
          </a:p>
          <a:p>
            <a:r>
              <a:rPr lang="ko-KR" altLang="en-US" sz="1504" dirty="0" err="1"/>
              <a:t>수행중</a:t>
            </a:r>
            <a:endParaRPr lang="en-US" altLang="ko-KR" sz="1504" dirty="0"/>
          </a:p>
          <a:p>
            <a:r>
              <a:rPr lang="ko-KR" altLang="en-US" sz="1504" dirty="0" err="1"/>
              <a:t>수행완료</a:t>
            </a:r>
            <a:endParaRPr lang="en-US" altLang="ko-KR" sz="1504" dirty="0"/>
          </a:p>
          <a:p>
            <a:endParaRPr lang="en-US" altLang="ko-KR" sz="1504" dirty="0"/>
          </a:p>
          <a:p>
            <a:r>
              <a:rPr lang="ko-KR" altLang="en-US" sz="1504" dirty="0"/>
              <a:t>색상 </a:t>
            </a:r>
            <a:r>
              <a:rPr lang="en-US" altLang="ko-KR" sz="1504" dirty="0"/>
              <a:t>3</a:t>
            </a:r>
            <a:r>
              <a:rPr lang="ko-KR" altLang="en-US" sz="1504" dirty="0"/>
              <a:t>가지로 </a:t>
            </a:r>
            <a:r>
              <a:rPr lang="ko-KR" altLang="en-US" sz="1504" dirty="0" err="1"/>
              <a:t>구분예정</a:t>
            </a:r>
            <a:endParaRPr lang="en-US" altLang="ko-KR" sz="1504" dirty="0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38092" y="750215"/>
            <a:ext cx="3618000" cy="28489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2.0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경보 및 증상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[3/4]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8466" y="1150999"/>
            <a:ext cx="3618000" cy="28489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3.0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자동 동작 사항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[3/5]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916438" y="3681904"/>
            <a:ext cx="3705417" cy="10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/>
              <a:t>만족시</a:t>
            </a:r>
            <a:r>
              <a:rPr lang="ko-KR" altLang="en-US" sz="1504" dirty="0"/>
              <a:t> 노란 불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(255,204,0)</a:t>
            </a:r>
          </a:p>
          <a:p>
            <a:endParaRPr lang="en-US" altLang="ko-KR" sz="1504" dirty="0"/>
          </a:p>
          <a:p>
            <a:endParaRPr lang="en-US" altLang="ko-KR" sz="1504" dirty="0"/>
          </a:p>
          <a:p>
            <a:r>
              <a:rPr lang="ko-KR" altLang="en-US" sz="1504" dirty="0" err="1"/>
              <a:t>불만족시</a:t>
            </a:r>
            <a:r>
              <a:rPr lang="ko-KR" altLang="en-US" sz="1504" dirty="0"/>
              <a:t> 회색 불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(178,178,178)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E8A3CFB-F643-44E8-942B-B4E17223CB4B}"/>
              </a:ext>
            </a:extLst>
          </p:cNvPr>
          <p:cNvSpPr txBox="1"/>
          <p:nvPr/>
        </p:nvSpPr>
        <p:spPr>
          <a:xfrm>
            <a:off x="3962643" y="2334802"/>
            <a:ext cx="9579869" cy="477503"/>
          </a:xfrm>
          <a:prstGeom prst="rect">
            <a:avLst/>
          </a:prstGeom>
          <a:solidFill>
            <a:schemeClr val="bg1"/>
          </a:solidFill>
          <a:ln>
            <a:solidFill>
              <a:srgbClr val="BE0A0A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ko-KR" altLang="en-US" b="1" dirty="0">
                <a:solidFill>
                  <a:srgbClr val="BE0A0A"/>
                </a:solidFill>
              </a:rPr>
              <a:t>주의 사항</a:t>
            </a:r>
            <a:endParaRPr lang="en-US" altLang="ko-KR" b="1" dirty="0">
              <a:solidFill>
                <a:srgbClr val="BE0A0A"/>
              </a:solidFill>
            </a:endParaRPr>
          </a:p>
          <a:p>
            <a:r>
              <a:rPr lang="en-US" altLang="ko-KR" kern="0" dirty="0">
                <a:solidFill>
                  <a:srgbClr val="000000"/>
                </a:solidFill>
                <a:latin typeface="HY그래픽"/>
              </a:rPr>
              <a:t>PZR PORV </a:t>
            </a:r>
            <a:r>
              <a:rPr lang="ko-KR" altLang="en-US" kern="0" dirty="0" err="1">
                <a:solidFill>
                  <a:srgbClr val="000000"/>
                </a:solidFill>
                <a:latin typeface="HY그래픽"/>
              </a:rPr>
              <a:t>차단밸브가</a:t>
            </a:r>
            <a:r>
              <a:rPr lang="ko-KR" altLang="en-US" kern="0" dirty="0">
                <a:solidFill>
                  <a:srgbClr val="000000"/>
                </a:solidFill>
                <a:latin typeface="HY그래픽"/>
              </a:rPr>
              <a:t> 자동으로 닫히지 않으면 다음과 같은 상태가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833613" y="8142815"/>
            <a:ext cx="2394000" cy="3222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만족</a:t>
            </a: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6292733" y="8142815"/>
            <a:ext cx="2394000" cy="3222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불만족</a:t>
            </a:r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11210973" y="8142815"/>
            <a:ext cx="2394000" cy="3222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재수행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8751853" y="8142815"/>
            <a:ext cx="2394000" cy="3222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병행</a:t>
            </a:r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3923290" y="1158481"/>
            <a:ext cx="64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PZR PORV (BB-PV445A)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열림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3923290" y="749205"/>
            <a:ext cx="6408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 </a:t>
            </a:r>
            <a:r>
              <a:rPr lang="ko-KR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후속 조치 </a:t>
            </a:r>
            <a:r>
              <a:rPr lang="ko-KR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사항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10392510" y="751218"/>
            <a:ext cx="1008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11481059" y="749205"/>
            <a:ext cx="1008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SETPOINT</a:t>
            </a: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12556560" y="749205"/>
            <a:ext cx="756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10392510" y="1158510"/>
            <a:ext cx="10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11481059" y="1156497"/>
            <a:ext cx="10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모서리가 둥근 직사각형 239"/>
              <p:cNvSpPr/>
              <p:nvPr/>
            </p:nvSpPr>
            <p:spPr>
              <a:xfrm>
                <a:off x="12556560" y="1156497"/>
                <a:ext cx="756000" cy="265696"/>
              </a:xfrm>
              <a:prstGeom prst="round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0" name="모서리가 둥근 직사각형 2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1156497"/>
                <a:ext cx="756000" cy="265696"/>
              </a:xfrm>
              <a:prstGeom prst="roundRect">
                <a:avLst/>
              </a:prstGeom>
              <a:blipFill>
                <a:blip r:embed="rId4"/>
                <a:stretch>
                  <a:fillRect b="-8889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모서리가 둥근 직사각형 240"/>
          <p:cNvSpPr/>
          <p:nvPr/>
        </p:nvSpPr>
        <p:spPr>
          <a:xfrm>
            <a:off x="3923290" y="1551704"/>
            <a:ext cx="64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PZR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전열기 모두 켜짐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10392510" y="1551733"/>
            <a:ext cx="10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155.4</a:t>
            </a: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11481059" y="1549720"/>
            <a:ext cx="10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모서리가 둥근 직사각형 243"/>
              <p:cNvSpPr/>
              <p:nvPr/>
            </p:nvSpPr>
            <p:spPr>
              <a:xfrm>
                <a:off x="12556560" y="1549720"/>
                <a:ext cx="756000" cy="265696"/>
              </a:xfrm>
              <a:prstGeom prst="round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4" name="모서리가 둥근 직사각형 2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1549720"/>
                <a:ext cx="756000" cy="265696"/>
              </a:xfrm>
              <a:prstGeom prst="roundRect">
                <a:avLst/>
              </a:prstGeom>
              <a:blipFill>
                <a:blip r:embed="rId5"/>
                <a:stretch>
                  <a:fillRect b="-652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모서리가 둥근 직사각형 244"/>
          <p:cNvSpPr/>
          <p:nvPr/>
        </p:nvSpPr>
        <p:spPr>
          <a:xfrm>
            <a:off x="3923290" y="1950649"/>
            <a:ext cx="64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PZR PORV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차단 밸브 닫힘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10392510" y="1950649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153.6</a:t>
            </a: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11481059" y="1950649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모서리가 둥근 직사각형 247"/>
              <p:cNvSpPr/>
              <p:nvPr/>
            </p:nvSpPr>
            <p:spPr>
              <a:xfrm>
                <a:off x="12556560" y="1950649"/>
                <a:ext cx="756000" cy="265696"/>
              </a:xfrm>
              <a:prstGeom prst="roundRect">
                <a:avLst/>
              </a:prstGeom>
              <a:solidFill>
                <a:srgbClr val="B2B2B2"/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8" name="모서리가 둥근 직사각형 2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1950649"/>
                <a:ext cx="756000" cy="265696"/>
              </a:xfrm>
              <a:prstGeom prst="roundRect">
                <a:avLst/>
              </a:prstGeom>
              <a:blipFill>
                <a:blip r:embed="rId6"/>
                <a:stretch>
                  <a:fillRect b="-6522"/>
                </a:stretch>
              </a:blipFill>
              <a:ln>
                <a:solidFill>
                  <a:srgbClr val="B2B2B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모서리가 둥근 직사각형 248"/>
          <p:cNvSpPr/>
          <p:nvPr/>
        </p:nvSpPr>
        <p:spPr>
          <a:xfrm>
            <a:off x="3923290" y="2944894"/>
            <a:ext cx="64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 </a:t>
            </a:r>
            <a:r>
              <a:rPr lang="ko-KR" alt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트립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10392510" y="2944894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136.8</a:t>
            </a: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11481059" y="2944894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모서리가 둥근 직사각형 251"/>
              <p:cNvSpPr/>
              <p:nvPr/>
            </p:nvSpPr>
            <p:spPr>
              <a:xfrm>
                <a:off x="12556560" y="2944894"/>
                <a:ext cx="756000" cy="265696"/>
              </a:xfrm>
              <a:prstGeom prst="roundRect">
                <a:avLst/>
              </a:prstGeom>
              <a:solidFill>
                <a:srgbClr val="B2B2B2"/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2" name="모서리가 둥근 직사각형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2944894"/>
                <a:ext cx="756000" cy="265696"/>
              </a:xfrm>
              <a:prstGeom prst="roundRect">
                <a:avLst/>
              </a:prstGeom>
              <a:blipFill>
                <a:blip r:embed="rId6"/>
                <a:stretch>
                  <a:fillRect b="-6522"/>
                </a:stretch>
              </a:blipFill>
              <a:ln>
                <a:solidFill>
                  <a:srgbClr val="B2B2B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모서리가 둥근 직사각형 49"/>
          <p:cNvSpPr/>
          <p:nvPr/>
        </p:nvSpPr>
        <p:spPr>
          <a:xfrm>
            <a:off x="13356807" y="1156497"/>
            <a:ext cx="2664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3356807" y="1549720"/>
            <a:ext cx="2664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3356807" y="1950649"/>
            <a:ext cx="2664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356807" y="2944894"/>
            <a:ext cx="2664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035448" y="1158481"/>
            <a:ext cx="3705417" cy="1249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/>
              <a:t>운전원</a:t>
            </a:r>
            <a:r>
              <a:rPr lang="ko-KR" altLang="en-US" sz="1504" dirty="0"/>
              <a:t> 확인후 체크 시 노란 불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(255,204,0)</a:t>
            </a:r>
          </a:p>
          <a:p>
            <a:endParaRPr lang="en-US" altLang="ko-KR" sz="1504" dirty="0"/>
          </a:p>
          <a:p>
            <a:r>
              <a:rPr lang="ko-KR" altLang="en-US" sz="1504" dirty="0" err="1"/>
              <a:t>운전원</a:t>
            </a:r>
            <a:r>
              <a:rPr lang="ko-KR" altLang="en-US" sz="1504" dirty="0"/>
              <a:t> </a:t>
            </a:r>
            <a:r>
              <a:rPr lang="ko-KR" altLang="en-US" sz="1504" dirty="0" err="1"/>
              <a:t>미체크시</a:t>
            </a:r>
            <a:r>
              <a:rPr lang="ko-KR" altLang="en-US" sz="1504" dirty="0"/>
              <a:t> 회색 불</a:t>
            </a:r>
            <a:endParaRPr lang="en-US" altLang="ko-KR" sz="1504" dirty="0"/>
          </a:p>
          <a:p>
            <a:r>
              <a:rPr lang="en-US" altLang="ko-KR" sz="1504" dirty="0" err="1"/>
              <a:t>rgb</a:t>
            </a:r>
            <a:r>
              <a:rPr lang="en-US" altLang="ko-KR" sz="1504" dirty="0"/>
              <a:t>(178,178,178)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923290" y="3338934"/>
            <a:ext cx="64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5.5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작동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0392510" y="3338934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136.8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481059" y="3338934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모서리가 둥근 직사각형 57"/>
              <p:cNvSpPr/>
              <p:nvPr/>
            </p:nvSpPr>
            <p:spPr>
              <a:xfrm>
                <a:off x="12556560" y="3338934"/>
                <a:ext cx="756000" cy="265696"/>
              </a:xfrm>
              <a:prstGeom prst="roundRect">
                <a:avLst/>
              </a:prstGeom>
              <a:solidFill>
                <a:srgbClr val="B2B2B2"/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모서리가 둥근 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3338934"/>
                <a:ext cx="756000" cy="265696"/>
              </a:xfrm>
              <a:prstGeom prst="roundRect">
                <a:avLst/>
              </a:prstGeom>
              <a:blipFill>
                <a:blip r:embed="rId7"/>
                <a:stretch>
                  <a:fillRect b="-8889"/>
                </a:stretch>
              </a:blipFill>
              <a:ln>
                <a:solidFill>
                  <a:srgbClr val="B2B2B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모서리가 둥근 직사각형 58"/>
          <p:cNvSpPr/>
          <p:nvPr/>
        </p:nvSpPr>
        <p:spPr>
          <a:xfrm>
            <a:off x="13356807" y="3338934"/>
            <a:ext cx="2664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8466" y="1554701"/>
            <a:ext cx="3618000" cy="284895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4.0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긴급 조치 사항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[3/5]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8466" y="1958403"/>
            <a:ext cx="3618000" cy="284895"/>
          </a:xfrm>
          <a:prstGeom prst="round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5.0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후속 조치 사항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[3/5]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76" name="그래픽 10">
            <a:extLst>
              <a:ext uri="{FF2B5EF4-FFF2-40B4-BE49-F238E27FC236}">
                <a16:creationId xmlns:a16="http://schemas.microsoft.com/office/drawing/2014/main" id="{9085BE33-D0A6-4C53-898A-3232FB18D3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8730" y="2036170"/>
            <a:ext cx="719222" cy="719222"/>
          </a:xfrm>
          <a:prstGeom prst="rect">
            <a:avLst/>
          </a:prstGeom>
        </p:spPr>
      </p:pic>
      <p:sp>
        <p:nvSpPr>
          <p:cNvPr id="62" name="모서리가 둥근 직사각형 61"/>
          <p:cNvSpPr/>
          <p:nvPr/>
        </p:nvSpPr>
        <p:spPr>
          <a:xfrm>
            <a:off x="4940580" y="31388"/>
            <a:ext cx="3999600" cy="262800"/>
          </a:xfrm>
          <a:prstGeom prst="round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008864" y="31388"/>
            <a:ext cx="3999600" cy="262800"/>
          </a:xfrm>
          <a:prstGeom prst="round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예지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-2949807" y="2935085"/>
            <a:ext cx="6086667" cy="1049034"/>
            <a:chOff x="-5825598" y="505666"/>
            <a:chExt cx="6086667" cy="1049034"/>
          </a:xfrm>
        </p:grpSpPr>
        <p:sp>
          <p:nvSpPr>
            <p:cNvPr id="65" name="TextBox 64"/>
            <p:cNvSpPr txBox="1"/>
            <p:nvPr/>
          </p:nvSpPr>
          <p:spPr>
            <a:xfrm>
              <a:off x="-5825598" y="536473"/>
              <a:ext cx="6086667" cy="1018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4" dirty="0"/>
                <a:t>미수행</a:t>
              </a:r>
              <a:endParaRPr lang="en-US" altLang="ko-KR" sz="1504" dirty="0"/>
            </a:p>
            <a:p>
              <a:r>
                <a:rPr lang="ko-KR" altLang="en-US" sz="1504" dirty="0" smtClean="0"/>
                <a:t>수행 중 </a:t>
              </a:r>
              <a:r>
                <a:rPr lang="en-US" altLang="ko-KR" sz="1504" dirty="0"/>
                <a:t>			-&gt; </a:t>
              </a:r>
              <a:r>
                <a:rPr lang="ko-KR" altLang="en-US" sz="1504" dirty="0" err="1"/>
                <a:t>수행중</a:t>
              </a:r>
              <a:r>
                <a:rPr lang="ko-KR" altLang="en-US" sz="1504" dirty="0"/>
                <a:t> 다른 화면 </a:t>
              </a:r>
              <a:r>
                <a:rPr lang="ko-KR" altLang="en-US" sz="1504" dirty="0" err="1"/>
                <a:t>넘어갈시</a:t>
              </a:r>
              <a:r>
                <a:rPr lang="ko-KR" altLang="en-US" sz="1504" dirty="0"/>
                <a:t> </a:t>
              </a:r>
              <a:r>
                <a:rPr lang="ko-KR" altLang="en-US" sz="1504" dirty="0" err="1"/>
                <a:t>블링크</a:t>
              </a:r>
              <a:r>
                <a:rPr lang="ko-KR" altLang="en-US" sz="1504" dirty="0"/>
                <a:t> 처리</a:t>
              </a:r>
              <a:endParaRPr lang="en-US" altLang="ko-KR" sz="1504" dirty="0"/>
            </a:p>
            <a:p>
              <a:r>
                <a:rPr lang="ko-KR" altLang="en-US" sz="1504" dirty="0" smtClean="0"/>
                <a:t>수행 완료</a:t>
              </a:r>
              <a:endParaRPr lang="en-US" altLang="ko-KR" sz="1504" dirty="0"/>
            </a:p>
            <a:p>
              <a:endParaRPr lang="en-US" altLang="ko-KR" sz="1504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4633671" y="834560"/>
              <a:ext cx="270000" cy="400879"/>
            </a:xfrm>
            <a:prstGeom prst="rect">
              <a:avLst/>
            </a:prstGeom>
            <a:solidFill>
              <a:srgbClr val="00B0DA"/>
            </a:solidFill>
          </p:spPr>
          <p:txBody>
            <a:bodyPr wrap="square" rtlCol="0">
              <a:spAutoFit/>
            </a:bodyPr>
            <a:lstStyle/>
            <a:p>
              <a:endParaRPr lang="en-US" altLang="ko-KR" sz="2005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-4633671" y="505666"/>
              <a:ext cx="270000" cy="40087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en-US" altLang="ko-KR" sz="2005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-4633671" y="1151773"/>
              <a:ext cx="270000" cy="40087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altLang="ko-KR" sz="2005" dirty="0"/>
            </a:p>
          </p:txBody>
        </p:sp>
      </p:grpSp>
      <p:cxnSp>
        <p:nvCxnSpPr>
          <p:cNvPr id="69" name="꺾인 연결선 68"/>
          <p:cNvCxnSpPr/>
          <p:nvPr/>
        </p:nvCxnSpPr>
        <p:spPr>
          <a:xfrm flipV="1">
            <a:off x="-2711664" y="1435894"/>
            <a:ext cx="2212788" cy="125410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5030613" y="8465016"/>
            <a:ext cx="0" cy="46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12407973" y="8465016"/>
            <a:ext cx="0" cy="46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77904" y="8980429"/>
            <a:ext cx="4262534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 smtClean="0"/>
              <a:t>클릭시</a:t>
            </a:r>
            <a:r>
              <a:rPr lang="ko-KR" altLang="en-US" sz="1504" dirty="0" smtClean="0"/>
              <a:t> 오른쪽 </a:t>
            </a:r>
            <a:r>
              <a:rPr lang="ko-KR" altLang="en-US" sz="1504" dirty="0" err="1" smtClean="0"/>
              <a:t>운전원</a:t>
            </a:r>
            <a:r>
              <a:rPr lang="ko-KR" altLang="en-US" sz="1504" dirty="0" smtClean="0"/>
              <a:t> </a:t>
            </a:r>
            <a:r>
              <a:rPr lang="ko-KR" altLang="en-US" sz="1504" dirty="0" err="1" smtClean="0"/>
              <a:t>선택란</a:t>
            </a:r>
            <a:r>
              <a:rPr lang="ko-KR" altLang="en-US" sz="1504" dirty="0" smtClean="0"/>
              <a:t> 전체 </a:t>
            </a:r>
            <a:r>
              <a:rPr lang="ko-KR" altLang="en-US" sz="1504" dirty="0" err="1" smtClean="0"/>
              <a:t>노란불</a:t>
            </a:r>
            <a:endParaRPr lang="en-US" altLang="ko-KR" sz="1504" dirty="0"/>
          </a:p>
          <a:p>
            <a:r>
              <a:rPr lang="en-US" altLang="ko-KR" sz="1504" dirty="0" smtClean="0"/>
              <a:t>&gt; </a:t>
            </a:r>
            <a:r>
              <a:rPr lang="ko-KR" altLang="en-US" sz="1504" dirty="0" smtClean="0"/>
              <a:t>전체 만족되었기에 </a:t>
            </a:r>
            <a:r>
              <a:rPr lang="en-US" altLang="ko-KR" sz="1504" dirty="0" smtClean="0"/>
              <a:t>5.0 </a:t>
            </a:r>
            <a:r>
              <a:rPr lang="ko-KR" altLang="en-US" sz="1504" dirty="0" smtClean="0"/>
              <a:t>후속 조치 사항 레이블 </a:t>
            </a:r>
            <a:r>
              <a:rPr lang="ko-KR" altLang="en-US" sz="1504" dirty="0" err="1" smtClean="0"/>
              <a:t>수행완료</a:t>
            </a:r>
            <a:r>
              <a:rPr lang="ko-KR" altLang="en-US" sz="1504" dirty="0" smtClean="0"/>
              <a:t> 색상으로 변경</a:t>
            </a:r>
            <a:endParaRPr lang="en-US" altLang="ko-KR" sz="1504" dirty="0"/>
          </a:p>
        </p:txBody>
      </p:sp>
      <p:sp>
        <p:nvSpPr>
          <p:cNvPr id="73" name="TextBox 72"/>
          <p:cNvSpPr txBox="1"/>
          <p:nvPr/>
        </p:nvSpPr>
        <p:spPr>
          <a:xfrm>
            <a:off x="10392510" y="8966022"/>
            <a:ext cx="4262534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 smtClean="0"/>
              <a:t>클릭시</a:t>
            </a:r>
            <a:r>
              <a:rPr lang="ko-KR" altLang="en-US" sz="1504" dirty="0" smtClean="0"/>
              <a:t> 오른쪽 </a:t>
            </a:r>
            <a:r>
              <a:rPr lang="ko-KR" altLang="en-US" sz="1504" dirty="0" err="1" smtClean="0"/>
              <a:t>운전원</a:t>
            </a:r>
            <a:r>
              <a:rPr lang="ko-KR" altLang="en-US" sz="1504" dirty="0" smtClean="0"/>
              <a:t> </a:t>
            </a:r>
            <a:r>
              <a:rPr lang="ko-KR" altLang="en-US" sz="1504" dirty="0" err="1" smtClean="0"/>
              <a:t>선택란</a:t>
            </a:r>
            <a:r>
              <a:rPr lang="ko-KR" altLang="en-US" sz="1504" dirty="0" smtClean="0"/>
              <a:t> 전체 </a:t>
            </a:r>
            <a:r>
              <a:rPr lang="ko-KR" altLang="en-US" sz="1504" dirty="0" err="1" smtClean="0"/>
              <a:t>회색불</a:t>
            </a:r>
            <a:endParaRPr lang="en-US" altLang="ko-KR" sz="1504" dirty="0"/>
          </a:p>
        </p:txBody>
      </p:sp>
    </p:spTree>
    <p:extLst>
      <p:ext uri="{BB962C8B-B14F-4D97-AF65-F5344CB8AC3E}">
        <p14:creationId xmlns:p14="http://schemas.microsoft.com/office/powerpoint/2010/main" val="9422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1440"/>
            <a:ext cx="13716000" cy="8583940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" y="-11439"/>
            <a:ext cx="13716000" cy="357351"/>
          </a:xfrm>
          <a:prstGeom prst="roundRect">
            <a:avLst>
              <a:gd name="adj" fmla="val 20195"/>
            </a:avLst>
          </a:prstGeom>
          <a:solidFill>
            <a:srgbClr val="808080"/>
          </a:solidFill>
          <a:ln w="285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4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092" y="33572"/>
            <a:ext cx="3618000" cy="2628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5" dirty="0">
                <a:solidFill>
                  <a:schemeClr val="tx1"/>
                </a:solidFill>
              </a:rPr>
              <a:t>2021.09.27 / 17:38:04</a:t>
            </a:r>
            <a:endParaRPr lang="ko-KR" altLang="en-US" sz="1805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-2072542"/>
            <a:ext cx="4126728" cy="401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1920 * 1080(24</a:t>
            </a:r>
            <a:r>
              <a:rPr lang="ko-KR" altLang="en-US" sz="2005" dirty="0"/>
              <a:t>인치 </a:t>
            </a:r>
            <a:r>
              <a:rPr lang="en-US" altLang="ko-KR" sz="2005" dirty="0"/>
              <a:t>LG </a:t>
            </a:r>
            <a:r>
              <a:rPr lang="ko-KR" altLang="en-US" sz="2005" dirty="0"/>
              <a:t>모니터 기준</a:t>
            </a:r>
            <a:r>
              <a:rPr lang="en-US" altLang="ko-KR" sz="2005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92" y="-1671663"/>
            <a:ext cx="2460674" cy="1017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Font = Arial / 14 point</a:t>
            </a:r>
          </a:p>
          <a:p>
            <a:r>
              <a:rPr lang="en-US" altLang="ko-KR" sz="2005" dirty="0"/>
              <a:t>BKG 231,231,234</a:t>
            </a:r>
          </a:p>
          <a:p>
            <a:r>
              <a:rPr lang="en-US" altLang="ko-KR" sz="2005" dirty="0"/>
              <a:t>margin = 5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292" y="383478"/>
            <a:ext cx="6858000" cy="78120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292" y="378758"/>
            <a:ext cx="6858000" cy="2628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292" y="356272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DESCRIPTION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5901" y="356272"/>
            <a:ext cx="1133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1477" y="356272"/>
            <a:ext cx="1133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SETPOINT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38843" y="356272"/>
            <a:ext cx="1133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076" y="8264025"/>
            <a:ext cx="6858000" cy="262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Suppress button 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26584" y="385157"/>
            <a:ext cx="172800" cy="781200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926584" y="8035378"/>
            <a:ext cx="172800" cy="17280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35839" y="788339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500988" y="356272"/>
            <a:ext cx="6523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88123" y="356272"/>
            <a:ext cx="6523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35839" y="901134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5839" y="1163934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5839" y="1428182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5839" y="1693878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24767" y="1978325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4767" y="2241125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4767" y="2505373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4767" y="2771069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35839" y="3013952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5839" y="3276752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5839" y="3541000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5839" y="380669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24767" y="401840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4767" y="428120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4767" y="4545455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4767" y="4811151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35839" y="5050571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5839" y="5313371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5839" y="5577619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5839" y="5843315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46911" y="6086198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6911" y="6348998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911" y="661324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911" y="6878942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35839" y="7090653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5839" y="736250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0193" y="759350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모서리가 둥근 직사각형 144"/>
          <p:cNvSpPr/>
          <p:nvPr/>
        </p:nvSpPr>
        <p:spPr>
          <a:xfrm>
            <a:off x="4940580" y="31388"/>
            <a:ext cx="3999600" cy="262800"/>
          </a:xfrm>
          <a:prstGeom prst="round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926584" y="385512"/>
            <a:ext cx="172800" cy="17280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8092" y="-2473421"/>
            <a:ext cx="2973891" cy="400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b="1" dirty="0"/>
              <a:t>1. Main </a:t>
            </a:r>
            <a:r>
              <a:rPr lang="ko-KR" altLang="en-US" sz="2005" b="1" dirty="0"/>
              <a:t>화면</a:t>
            </a:r>
            <a:r>
              <a:rPr lang="en-US" altLang="ko-KR" sz="2005" b="1" dirty="0"/>
              <a:t>_3. </a:t>
            </a:r>
            <a:r>
              <a:rPr lang="ko-KR" altLang="en-US" sz="2005" b="1" dirty="0" err="1"/>
              <a:t>기능복구</a:t>
            </a:r>
            <a:endParaRPr lang="en-US" altLang="ko-KR" sz="2005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46813" y="7926433"/>
            <a:ext cx="68400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 press lo back-up heater on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68600" y="7890518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84176" y="7890518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13442" y="7890518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kg/cm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25989" y="7888240"/>
            <a:ext cx="1810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09.27     17:38:04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7288" y="7653845"/>
            <a:ext cx="6840000" cy="27699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 press lo back-up heater on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68600" y="7625704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584176" y="7625704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713442" y="7625704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kg/cm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325989" y="7623426"/>
            <a:ext cx="1810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09.27     17:38:04</a:t>
            </a:r>
            <a:endParaRPr lang="ko-KR" altLang="en-US" sz="14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288" y="7383036"/>
            <a:ext cx="68400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 press lo back-up heater on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4042561" y="1040878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14042561" y="1385572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14042561" y="1730266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4003782" y="408178"/>
            <a:ext cx="6041051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4" dirty="0"/>
              <a:t>% </a:t>
            </a:r>
            <a:r>
              <a:rPr lang="ko-KR" altLang="en-US" sz="1504" dirty="0"/>
              <a:t>별로 색상 부여</a:t>
            </a:r>
            <a:r>
              <a:rPr lang="en-US" altLang="ko-KR" sz="1504" dirty="0"/>
              <a:t>_ </a:t>
            </a:r>
            <a:r>
              <a:rPr lang="ko-KR" altLang="en-US" sz="1504" dirty="0"/>
              <a:t>기준 추후 변경 예정</a:t>
            </a:r>
            <a:endParaRPr lang="en-US" altLang="ko-KR" sz="1504" dirty="0"/>
          </a:p>
          <a:p>
            <a:pPr marL="342900" indent="-342900">
              <a:buFontTx/>
              <a:buAutoNum type="arabicPeriod"/>
            </a:pPr>
            <a:r>
              <a:rPr lang="en-US" altLang="ko-KR" sz="1504" dirty="0"/>
              <a:t>2. % </a:t>
            </a:r>
            <a:r>
              <a:rPr lang="ko-KR" altLang="en-US" sz="1504" dirty="0"/>
              <a:t>별로 색상 부여를 </a:t>
            </a:r>
            <a:r>
              <a:rPr lang="ko-KR" altLang="en-US" sz="1504" dirty="0" err="1"/>
              <a:t>그라데이션</a:t>
            </a:r>
            <a:r>
              <a:rPr lang="ko-KR" altLang="en-US" sz="1504" dirty="0"/>
              <a:t> 표현</a:t>
            </a:r>
            <a:r>
              <a:rPr lang="en-US" altLang="ko-KR" sz="1504" dirty="0"/>
              <a:t> </a:t>
            </a:r>
            <a:r>
              <a:rPr lang="ko-KR" altLang="en-US" sz="1504" dirty="0"/>
              <a:t>기준 추후 변경 예정</a:t>
            </a:r>
            <a:endParaRPr lang="en-US" altLang="ko-KR" sz="1504" dirty="0"/>
          </a:p>
          <a:p>
            <a:pPr marL="342900" indent="-342900">
              <a:buAutoNum type="arabicPeriod"/>
            </a:pPr>
            <a:endParaRPr lang="en-US" altLang="ko-KR" sz="1504" dirty="0"/>
          </a:p>
        </p:txBody>
      </p:sp>
      <p:sp>
        <p:nvSpPr>
          <p:cNvPr id="143" name="TextBox 142"/>
          <p:cNvSpPr txBox="1"/>
          <p:nvPr/>
        </p:nvSpPr>
        <p:spPr>
          <a:xfrm>
            <a:off x="15153050" y="1011621"/>
            <a:ext cx="3705417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4" dirty="0"/>
              <a:t>0~50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5153050" y="1328834"/>
            <a:ext cx="3705417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4" dirty="0"/>
              <a:t>51~75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5153050" y="1664509"/>
            <a:ext cx="3705417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4" dirty="0"/>
              <a:t>76~10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5923835" y="1364122"/>
            <a:ext cx="270000" cy="400879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61" name="TextBox 160"/>
          <p:cNvSpPr txBox="1"/>
          <p:nvPr/>
        </p:nvSpPr>
        <p:spPr>
          <a:xfrm>
            <a:off x="15923835" y="1035228"/>
            <a:ext cx="270000" cy="400879"/>
          </a:xfrm>
          <a:prstGeom prst="rect">
            <a:avLst/>
          </a:prstGeom>
          <a:solidFill>
            <a:srgbClr val="525252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62" name="TextBox 161"/>
          <p:cNvSpPr txBox="1"/>
          <p:nvPr/>
        </p:nvSpPr>
        <p:spPr>
          <a:xfrm>
            <a:off x="15923835" y="1681335"/>
            <a:ext cx="270000" cy="400879"/>
          </a:xfrm>
          <a:prstGeom prst="rect">
            <a:avLst/>
          </a:prstGeom>
          <a:solidFill>
            <a:srgbClr val="BE0A0A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75" name="TextBox 174"/>
          <p:cNvSpPr txBox="1"/>
          <p:nvPr/>
        </p:nvSpPr>
        <p:spPr>
          <a:xfrm>
            <a:off x="14003782" y="2427727"/>
            <a:ext cx="3174235" cy="70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5" dirty="0"/>
              <a:t>배경 </a:t>
            </a:r>
            <a:r>
              <a:rPr lang="en-US" altLang="ko-KR" sz="2005" dirty="0"/>
              <a:t>231, 231,234</a:t>
            </a:r>
          </a:p>
          <a:p>
            <a:r>
              <a:rPr lang="ko-KR" altLang="en-US" sz="2005" dirty="0"/>
              <a:t>레이블 </a:t>
            </a:r>
            <a:r>
              <a:rPr lang="en-US" altLang="ko-KR" sz="2005" dirty="0"/>
              <a:t>128,128,128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7178017" y="2467444"/>
            <a:ext cx="298112" cy="400879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78" name="TextBox 177"/>
          <p:cNvSpPr txBox="1"/>
          <p:nvPr/>
        </p:nvSpPr>
        <p:spPr>
          <a:xfrm>
            <a:off x="17172504" y="2805127"/>
            <a:ext cx="298112" cy="400879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79" name="TextBox 178"/>
          <p:cNvSpPr txBox="1"/>
          <p:nvPr/>
        </p:nvSpPr>
        <p:spPr>
          <a:xfrm>
            <a:off x="17180559" y="2493981"/>
            <a:ext cx="298112" cy="400879"/>
          </a:xfrm>
          <a:prstGeom prst="rect">
            <a:avLst/>
          </a:prstGeom>
          <a:solidFill>
            <a:srgbClr val="E7E7EA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7130524" y="383478"/>
            <a:ext cx="6544224" cy="15732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7130524" y="383478"/>
            <a:ext cx="6544224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7132129" y="3646501"/>
            <a:ext cx="6544224" cy="4880324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>
            <a:off x="7132129" y="3646502"/>
            <a:ext cx="6544224" cy="262800"/>
          </a:xfrm>
          <a:prstGeom prst="rect">
            <a:avLst/>
          </a:prstGeom>
          <a:solidFill>
            <a:srgbClr val="B2B2B2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5" name="직선 연결선 274"/>
          <p:cNvCxnSpPr/>
          <p:nvPr/>
        </p:nvCxnSpPr>
        <p:spPr>
          <a:xfrm flipH="1">
            <a:off x="7130524" y="901134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>
            <a:off x="7130524" y="1163934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>
            <a:off x="7130524" y="1428182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7130524" y="1693878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7124528" y="363531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비정상 절차서 명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10084362" y="363489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긴급 여부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1122554" y="356271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진입 조건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2240631" y="363489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확신도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7122506" y="3634132"/>
            <a:ext cx="53859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System: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모서리가 둥근 직사각형 283"/>
          <p:cNvSpPr/>
          <p:nvPr/>
        </p:nvSpPr>
        <p:spPr>
          <a:xfrm>
            <a:off x="7120999" y="2005835"/>
            <a:ext cx="6544224" cy="15732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>
            <a:off x="7120999" y="2005835"/>
            <a:ext cx="6544224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6" name="직선 연결선 285"/>
          <p:cNvCxnSpPr/>
          <p:nvPr/>
        </p:nvCxnSpPr>
        <p:spPr>
          <a:xfrm flipH="1">
            <a:off x="7120999" y="2523491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/>
          <p:nvPr/>
        </p:nvCxnSpPr>
        <p:spPr>
          <a:xfrm>
            <a:off x="7120999" y="2786291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>
            <a:off x="7120999" y="3050539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>
            <a:off x="7120999" y="3316235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7115003" y="1985888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2240631" y="1985846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확신도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1122554" y="1981213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관련 경보</a:t>
            </a:r>
          </a:p>
        </p:txBody>
      </p:sp>
      <p:pic>
        <p:nvPicPr>
          <p:cNvPr id="293" name="그림 2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128" y="20590"/>
            <a:ext cx="288769" cy="288769"/>
          </a:xfrm>
          <a:prstGeom prst="rect">
            <a:avLst/>
          </a:prstGeom>
          <a:solidFill>
            <a:srgbClr val="C00000"/>
          </a:solidFill>
          <a:effectLst>
            <a:softEdge rad="0"/>
          </a:effectLst>
        </p:spPr>
      </p:pic>
      <p:sp>
        <p:nvSpPr>
          <p:cNvPr id="294" name="모서리가 둥근 직사각형 293"/>
          <p:cNvSpPr/>
          <p:nvPr/>
        </p:nvSpPr>
        <p:spPr>
          <a:xfrm>
            <a:off x="9008864" y="31388"/>
            <a:ext cx="3999600" cy="262800"/>
          </a:xfrm>
          <a:prstGeom prst="round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예지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13055152" y="13019"/>
            <a:ext cx="288000" cy="2880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6" name="그림 2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26" y="-123775"/>
            <a:ext cx="576914" cy="576914"/>
          </a:xfrm>
          <a:prstGeom prst="rect">
            <a:avLst/>
          </a:prstGeom>
        </p:spPr>
      </p:pic>
      <p:sp>
        <p:nvSpPr>
          <p:cNvPr id="298" name="TextBox 297"/>
          <p:cNvSpPr txBox="1"/>
          <p:nvPr/>
        </p:nvSpPr>
        <p:spPr>
          <a:xfrm>
            <a:off x="7136790" y="917935"/>
            <a:ext cx="65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제어봉 낙하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11383850" y="637114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0/11</a:t>
            </a:r>
            <a:endParaRPr lang="ko-KR" alt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11383850" y="917935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0/7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모서리가 둥근 직사각형 300"/>
          <p:cNvSpPr/>
          <p:nvPr/>
        </p:nvSpPr>
        <p:spPr>
          <a:xfrm>
            <a:off x="12305441" y="685514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12305441" y="944449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TextBox 302"/>
          <p:cNvSpPr txBox="1"/>
          <p:nvPr/>
        </p:nvSpPr>
        <p:spPr>
          <a:xfrm>
            <a:off x="13234880" y="637114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**%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3234880" y="904969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**%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0474909" y="961651"/>
            <a:ext cx="162000" cy="162000"/>
          </a:xfrm>
          <a:prstGeom prst="rect">
            <a:avLst/>
          </a:prstGeom>
          <a:solidFill>
            <a:srgbClr val="525252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308" name="TextBox 307"/>
          <p:cNvSpPr txBox="1"/>
          <p:nvPr/>
        </p:nvSpPr>
        <p:spPr>
          <a:xfrm>
            <a:off x="10474909" y="694613"/>
            <a:ext cx="162000" cy="162000"/>
          </a:xfrm>
          <a:prstGeom prst="rect">
            <a:avLst/>
          </a:prstGeom>
          <a:solidFill>
            <a:srgbClr val="BE0A0A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331" name="TextBox 330"/>
          <p:cNvSpPr txBox="1"/>
          <p:nvPr/>
        </p:nvSpPr>
        <p:spPr>
          <a:xfrm>
            <a:off x="7113033" y="656072"/>
            <a:ext cx="65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가압기 압력 채널 고장 </a:t>
            </a:r>
            <a:r>
              <a:rPr lang="en-US" altLang="ko-KR" dirty="0"/>
              <a:t>(</a:t>
            </a:r>
            <a:r>
              <a:rPr lang="ko-KR" altLang="en-US" dirty="0"/>
              <a:t>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7124654" y="2244985"/>
            <a:ext cx="65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CVCS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124654" y="2525806"/>
            <a:ext cx="65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RCS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2305441" y="2293258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2305441" y="2552193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13234880" y="2244858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**%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1383850" y="2247443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383850" y="2528264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1020572" y="-1514849"/>
            <a:ext cx="1415182" cy="486514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절차서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ko-KR" altLang="en-US" sz="1400">
                <a:solidFill>
                  <a:schemeClr val="tx1"/>
                </a:solidFill>
              </a:rPr>
              <a:t>취소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2" name="구부러진 연결선 181"/>
          <p:cNvCxnSpPr>
            <a:endCxn id="184" idx="2"/>
          </p:cNvCxnSpPr>
          <p:nvPr/>
        </p:nvCxnSpPr>
        <p:spPr>
          <a:xfrm flipV="1">
            <a:off x="8099542" y="-739230"/>
            <a:ext cx="3932761" cy="313736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/>
          <p:cNvSpPr/>
          <p:nvPr/>
        </p:nvSpPr>
        <p:spPr>
          <a:xfrm>
            <a:off x="11020572" y="-1514849"/>
            <a:ext cx="1421965" cy="243257"/>
          </a:xfrm>
          <a:prstGeom prst="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기능 복구</a:t>
            </a:r>
          </a:p>
        </p:txBody>
      </p:sp>
      <p:pic>
        <p:nvPicPr>
          <p:cNvPr id="184" name="그래픽 10">
            <a:extLst>
              <a:ext uri="{FF2B5EF4-FFF2-40B4-BE49-F238E27FC236}">
                <a16:creationId xmlns:a16="http://schemas.microsoft.com/office/drawing/2014/main" id="{9085BE33-D0A6-4C53-898A-3232FB18D3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72690" y="-1458452"/>
            <a:ext cx="719222" cy="719222"/>
          </a:xfrm>
          <a:prstGeom prst="rect">
            <a:avLst/>
          </a:prstGeom>
        </p:spPr>
      </p:pic>
      <p:sp>
        <p:nvSpPr>
          <p:cNvPr id="185" name="오른쪽 화살표 184"/>
          <p:cNvSpPr/>
          <p:nvPr/>
        </p:nvSpPr>
        <p:spPr>
          <a:xfrm>
            <a:off x="12709455" y="-1589591"/>
            <a:ext cx="885372" cy="637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13861745" y="-1509958"/>
            <a:ext cx="3705417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/>
              <a:t>우클릭</a:t>
            </a:r>
            <a:r>
              <a:rPr lang="en-US" altLang="ko-KR" sz="1504" dirty="0"/>
              <a:t>-</a:t>
            </a:r>
            <a:r>
              <a:rPr lang="ko-KR" altLang="en-US" sz="1504" dirty="0"/>
              <a:t>기능 복구 이동 버튼</a:t>
            </a:r>
            <a:endParaRPr lang="en-US" altLang="ko-KR" sz="1504" dirty="0"/>
          </a:p>
        </p:txBody>
      </p:sp>
      <p:sp>
        <p:nvSpPr>
          <p:cNvPr id="356" name="직사각형 355"/>
          <p:cNvSpPr/>
          <p:nvPr/>
        </p:nvSpPr>
        <p:spPr>
          <a:xfrm>
            <a:off x="7248274" y="4070201"/>
            <a:ext cx="4145440" cy="4378474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TextBox 356"/>
          <p:cNvSpPr txBox="1"/>
          <p:nvPr/>
        </p:nvSpPr>
        <p:spPr>
          <a:xfrm>
            <a:off x="11509859" y="3928561"/>
            <a:ext cx="1800000" cy="276999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확신도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7338611" y="3931704"/>
            <a:ext cx="1800000" cy="276999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관련 경보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모서리가 둥근 직사각형 358"/>
          <p:cNvSpPr/>
          <p:nvPr/>
        </p:nvSpPr>
        <p:spPr>
          <a:xfrm>
            <a:off x="11451803" y="4241585"/>
            <a:ext cx="2160000" cy="4207091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직사각형 359"/>
          <p:cNvSpPr/>
          <p:nvPr/>
        </p:nvSpPr>
        <p:spPr>
          <a:xfrm>
            <a:off x="11451514" y="4241584"/>
            <a:ext cx="2160000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1" name="직선 연결선 360"/>
          <p:cNvCxnSpPr/>
          <p:nvPr/>
        </p:nvCxnSpPr>
        <p:spPr>
          <a:xfrm flipH="1">
            <a:off x="11451514" y="4715698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/>
          <p:cNvCxnSpPr/>
          <p:nvPr/>
        </p:nvCxnSpPr>
        <p:spPr>
          <a:xfrm>
            <a:off x="11451514" y="4978498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>
            <a:off x="11451514" y="5286288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>
            <a:off x="11451514" y="5551984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11541242" y="4242198"/>
            <a:ext cx="720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변수명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12565897" y="4242198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기여도</a:t>
            </a:r>
          </a:p>
        </p:txBody>
      </p:sp>
      <p:cxnSp>
        <p:nvCxnSpPr>
          <p:cNvPr id="367" name="직선 연결선 366"/>
          <p:cNvCxnSpPr/>
          <p:nvPr/>
        </p:nvCxnSpPr>
        <p:spPr>
          <a:xfrm>
            <a:off x="11440543" y="5814784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/>
          <p:nvPr/>
        </p:nvCxnSpPr>
        <p:spPr>
          <a:xfrm flipH="1">
            <a:off x="11437818" y="6087297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/>
          <p:cNvCxnSpPr/>
          <p:nvPr/>
        </p:nvCxnSpPr>
        <p:spPr>
          <a:xfrm>
            <a:off x="11437818" y="6350097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/>
          <p:cNvCxnSpPr/>
          <p:nvPr/>
        </p:nvCxnSpPr>
        <p:spPr>
          <a:xfrm>
            <a:off x="11437818" y="6614345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/>
          <p:cNvCxnSpPr/>
          <p:nvPr/>
        </p:nvCxnSpPr>
        <p:spPr>
          <a:xfrm>
            <a:off x="11437818" y="6880041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/>
          <p:cNvCxnSpPr/>
          <p:nvPr/>
        </p:nvCxnSpPr>
        <p:spPr>
          <a:xfrm>
            <a:off x="11441361" y="7142841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/>
          <p:cNvCxnSpPr/>
          <p:nvPr/>
        </p:nvCxnSpPr>
        <p:spPr>
          <a:xfrm>
            <a:off x="11430561" y="7387869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/>
          <p:cNvCxnSpPr/>
          <p:nvPr/>
        </p:nvCxnSpPr>
        <p:spPr>
          <a:xfrm>
            <a:off x="11430561" y="7652117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/>
          <p:nvPr/>
        </p:nvCxnSpPr>
        <p:spPr>
          <a:xfrm>
            <a:off x="11430561" y="7917813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/>
          <p:cNvCxnSpPr/>
          <p:nvPr/>
        </p:nvCxnSpPr>
        <p:spPr>
          <a:xfrm>
            <a:off x="11434104" y="8180613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2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1440"/>
            <a:ext cx="13716000" cy="8583940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" y="-11439"/>
            <a:ext cx="13716000" cy="357351"/>
          </a:xfrm>
          <a:prstGeom prst="roundRect">
            <a:avLst>
              <a:gd name="adj" fmla="val 20195"/>
            </a:avLst>
          </a:prstGeom>
          <a:solidFill>
            <a:srgbClr val="808080"/>
          </a:solidFill>
          <a:ln w="285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4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8092" y="33572"/>
            <a:ext cx="3618000" cy="2628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5" dirty="0">
                <a:solidFill>
                  <a:schemeClr val="tx1"/>
                </a:solidFill>
              </a:rPr>
              <a:t>2021.09.27 / 17:38:04</a:t>
            </a:r>
            <a:endParaRPr lang="ko-KR" altLang="en-US" sz="1805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4292" y="383478"/>
            <a:ext cx="6858000" cy="78120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292" y="378758"/>
            <a:ext cx="6858000" cy="2628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292" y="356272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DESCRIPTION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5901" y="356272"/>
            <a:ext cx="1133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477" y="356272"/>
            <a:ext cx="1133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SETPOINT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8843" y="356272"/>
            <a:ext cx="1133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076" y="8264025"/>
            <a:ext cx="6858000" cy="262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Suppress button 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26584" y="385157"/>
            <a:ext cx="172800" cy="781200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926584" y="8035378"/>
            <a:ext cx="172800" cy="17280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5839" y="788339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0988" y="356272"/>
            <a:ext cx="6523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8123" y="356272"/>
            <a:ext cx="6523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35839" y="901134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5839" y="1163934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5839" y="1428182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5839" y="1693878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24767" y="1978325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4767" y="2241125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767" y="2505373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4767" y="2771069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5839" y="3013952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5839" y="3276752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5839" y="3541000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5839" y="380669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4767" y="401840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4767" y="428120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4767" y="4545455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4767" y="4811151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5839" y="5050571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5839" y="5313371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5839" y="5577619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5839" y="5843315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46911" y="6086198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6911" y="6348998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6911" y="661324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6911" y="6878942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35839" y="7090653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5839" y="736250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0193" y="759350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940580" y="31388"/>
            <a:ext cx="3999600" cy="262800"/>
          </a:xfrm>
          <a:prstGeom prst="round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26584" y="385512"/>
            <a:ext cx="172800" cy="17280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6813" y="7926433"/>
            <a:ext cx="68400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 press lo back-up heater on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68600" y="7890518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84176" y="7890518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13442" y="7890518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kg/cm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25989" y="7888240"/>
            <a:ext cx="1810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09.27     17:38:04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288" y="7629131"/>
            <a:ext cx="6840000" cy="27699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 press lo back-up heater on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68600" y="7625704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4176" y="7625704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13442" y="7625704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kg/cm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25989" y="7623426"/>
            <a:ext cx="1810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09.27     17:38:04</a:t>
            </a:r>
            <a:endParaRPr lang="ko-KR" altLang="en-US" sz="14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130524" y="383478"/>
            <a:ext cx="6544224" cy="15732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130524" y="383478"/>
            <a:ext cx="6544224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132129" y="3646501"/>
            <a:ext cx="6544224" cy="4880324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32129" y="3646502"/>
            <a:ext cx="6544224" cy="262800"/>
          </a:xfrm>
          <a:prstGeom prst="rect">
            <a:avLst/>
          </a:prstGeom>
          <a:solidFill>
            <a:srgbClr val="B2B2B2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7130524" y="901134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130524" y="1163934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130524" y="1428182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130524" y="1693878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24528" y="363531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비정상 절차서 명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084362" y="363489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긴급 여부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122554" y="356271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진입 조건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240631" y="363489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확신도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2506" y="3634132"/>
            <a:ext cx="53859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System: CVCS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120999" y="2005835"/>
            <a:ext cx="6544224" cy="15732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120999" y="2005835"/>
            <a:ext cx="6544224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H="1">
            <a:off x="7120999" y="2523491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7120999" y="2786291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7120999" y="3050539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7120999" y="3316235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115003" y="1985888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240631" y="1985846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확신도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122554" y="1981213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관련 경보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128" y="20590"/>
            <a:ext cx="288769" cy="288769"/>
          </a:xfrm>
          <a:prstGeom prst="rect">
            <a:avLst/>
          </a:prstGeom>
          <a:solidFill>
            <a:srgbClr val="C00000"/>
          </a:solidFill>
          <a:effectLst>
            <a:softEdge rad="0"/>
          </a:effectLst>
        </p:spPr>
      </p:pic>
      <p:sp>
        <p:nvSpPr>
          <p:cNvPr id="82" name="모서리가 둥근 직사각형 81"/>
          <p:cNvSpPr/>
          <p:nvPr/>
        </p:nvSpPr>
        <p:spPr>
          <a:xfrm>
            <a:off x="9008864" y="31388"/>
            <a:ext cx="3999600" cy="262800"/>
          </a:xfrm>
          <a:prstGeom prst="round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예지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3055152" y="13019"/>
            <a:ext cx="288000" cy="2880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26" y="-123775"/>
            <a:ext cx="576914" cy="576914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7136790" y="917935"/>
            <a:ext cx="65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제어봉 낙하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383850" y="637114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0/11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1383850" y="917935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0/7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2305441" y="685514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2305441" y="944449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3234880" y="637114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**%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234880" y="904969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**%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13033" y="656072"/>
            <a:ext cx="65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가압기 압력 채널 고장 </a:t>
            </a:r>
            <a:r>
              <a:rPr lang="en-US" altLang="ko-KR" dirty="0"/>
              <a:t>(</a:t>
            </a:r>
            <a:r>
              <a:rPr lang="ko-KR" altLang="en-US" dirty="0"/>
              <a:t>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124654" y="2244985"/>
            <a:ext cx="65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CVCS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124654" y="2525806"/>
            <a:ext cx="65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RCS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2305441" y="2312308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2305441" y="2552193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3234880" y="2263908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**%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383850" y="2266493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383850" y="2528264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248274" y="4070201"/>
            <a:ext cx="4145440" cy="4378474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509859" y="3928561"/>
            <a:ext cx="1800000" cy="276999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확신도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38611" y="3931704"/>
            <a:ext cx="1800000" cy="276999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관련 경보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1451803" y="4241585"/>
            <a:ext cx="2160000" cy="4207091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1451514" y="4241584"/>
            <a:ext cx="2160000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 flipH="1">
            <a:off x="11451514" y="4715698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11451514" y="4978498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11451514" y="5286288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11451514" y="5551984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541242" y="4242198"/>
            <a:ext cx="720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변수명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565897" y="4242198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기여도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11440543" y="5814784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H="1">
            <a:off x="11437818" y="6087297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11437818" y="6350097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11437818" y="6614345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11437818" y="6880041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11441361" y="7142841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11430561" y="7387869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1430561" y="7652117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11430561" y="7917813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11434104" y="8180613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1440543" y="450144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PZR pressure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1440543" y="4738724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PZR flowrate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2726961" y="4497954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**%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2726961" y="4773344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**%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118325" y="2275167"/>
            <a:ext cx="6535510" cy="276999"/>
          </a:xfrm>
          <a:prstGeom prst="rect">
            <a:avLst/>
          </a:prstGeom>
          <a:solidFill>
            <a:srgbClr val="00B0DA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CVCS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2305441" y="2304543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11383850" y="2280614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3196780" y="2294464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**%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3196780" y="2562319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**%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0" y="-2072542"/>
            <a:ext cx="4126728" cy="401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1920 * 1080(24</a:t>
            </a:r>
            <a:r>
              <a:rPr lang="ko-KR" altLang="en-US" sz="2005" dirty="0"/>
              <a:t>인치 </a:t>
            </a:r>
            <a:r>
              <a:rPr lang="en-US" altLang="ko-KR" sz="2005" dirty="0"/>
              <a:t>LG </a:t>
            </a:r>
            <a:r>
              <a:rPr lang="ko-KR" altLang="en-US" sz="2005" dirty="0"/>
              <a:t>모니터 기준</a:t>
            </a:r>
            <a:r>
              <a:rPr lang="en-US" altLang="ko-KR" sz="2005" dirty="0"/>
              <a:t>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8092" y="-1671663"/>
            <a:ext cx="2460674" cy="1017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Font = Arial / 14 point</a:t>
            </a:r>
          </a:p>
          <a:p>
            <a:r>
              <a:rPr lang="en-US" altLang="ko-KR" sz="2005" dirty="0"/>
              <a:t>BKG 231,231,234</a:t>
            </a:r>
          </a:p>
          <a:p>
            <a:r>
              <a:rPr lang="en-US" altLang="ko-KR" sz="2005" dirty="0"/>
              <a:t>margin = 5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8092" y="-2473421"/>
            <a:ext cx="4040850" cy="400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b="1" dirty="0"/>
              <a:t>1. Main </a:t>
            </a:r>
            <a:r>
              <a:rPr lang="ko-KR" altLang="en-US" sz="2005" b="1" dirty="0"/>
              <a:t>화면</a:t>
            </a:r>
            <a:r>
              <a:rPr lang="en-US" altLang="ko-KR" sz="2005" b="1" dirty="0"/>
              <a:t>_3. </a:t>
            </a:r>
            <a:r>
              <a:rPr lang="ko-KR" altLang="en-US" sz="2005" b="1" dirty="0" err="1"/>
              <a:t>기능복구</a:t>
            </a:r>
            <a:r>
              <a:rPr lang="en-US" altLang="ko-KR" sz="2005" b="1" dirty="0"/>
              <a:t>_SYS </a:t>
            </a:r>
            <a:r>
              <a:rPr lang="ko-KR" altLang="en-US" sz="2005" b="1" dirty="0"/>
              <a:t>선택</a:t>
            </a:r>
            <a:endParaRPr lang="en-US" altLang="ko-KR" sz="2005" b="1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4042561" y="7091897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14042561" y="7436591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14042561" y="7781285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4003782" y="6459197"/>
            <a:ext cx="6041051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4" dirty="0"/>
              <a:t>% </a:t>
            </a:r>
            <a:r>
              <a:rPr lang="ko-KR" altLang="en-US" sz="1504" dirty="0"/>
              <a:t>별로 색상 부여</a:t>
            </a:r>
            <a:r>
              <a:rPr lang="en-US" altLang="ko-KR" sz="1504" dirty="0"/>
              <a:t>_ </a:t>
            </a:r>
            <a:r>
              <a:rPr lang="ko-KR" altLang="en-US" sz="1504" dirty="0"/>
              <a:t>기준 추후 변경 예정</a:t>
            </a:r>
            <a:endParaRPr lang="en-US" altLang="ko-KR" sz="1504" dirty="0"/>
          </a:p>
          <a:p>
            <a:pPr marL="342900" indent="-342900">
              <a:buFontTx/>
              <a:buAutoNum type="arabicPeriod"/>
            </a:pPr>
            <a:r>
              <a:rPr lang="en-US" altLang="ko-KR" sz="1504" dirty="0"/>
              <a:t>2. % </a:t>
            </a:r>
            <a:r>
              <a:rPr lang="ko-KR" altLang="en-US" sz="1504" dirty="0"/>
              <a:t>별로 색상 부여를 </a:t>
            </a:r>
            <a:r>
              <a:rPr lang="ko-KR" altLang="en-US" sz="1504" dirty="0" err="1"/>
              <a:t>그라데이션</a:t>
            </a:r>
            <a:r>
              <a:rPr lang="ko-KR" altLang="en-US" sz="1504" dirty="0"/>
              <a:t> 표현</a:t>
            </a:r>
            <a:r>
              <a:rPr lang="en-US" altLang="ko-KR" sz="1504" dirty="0"/>
              <a:t> </a:t>
            </a:r>
            <a:r>
              <a:rPr lang="ko-KR" altLang="en-US" sz="1504" dirty="0"/>
              <a:t>기준 추후 변경 예정</a:t>
            </a:r>
            <a:endParaRPr lang="en-US" altLang="ko-KR" sz="1504" dirty="0"/>
          </a:p>
          <a:p>
            <a:pPr marL="342900" indent="-342900">
              <a:buAutoNum type="arabicPeriod"/>
            </a:pPr>
            <a:endParaRPr lang="en-US" altLang="ko-KR" sz="1504" dirty="0"/>
          </a:p>
        </p:txBody>
      </p:sp>
      <p:sp>
        <p:nvSpPr>
          <p:cNvPr id="143" name="TextBox 142"/>
          <p:cNvSpPr txBox="1"/>
          <p:nvPr/>
        </p:nvSpPr>
        <p:spPr>
          <a:xfrm>
            <a:off x="15153050" y="7062640"/>
            <a:ext cx="3705417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4" dirty="0"/>
              <a:t>0~50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5153050" y="7379853"/>
            <a:ext cx="3705417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4" dirty="0"/>
              <a:t>51~75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5153050" y="7715528"/>
            <a:ext cx="3705417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4" dirty="0"/>
              <a:t>76~10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5923835" y="7415141"/>
            <a:ext cx="270000" cy="400879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47" name="TextBox 146"/>
          <p:cNvSpPr txBox="1"/>
          <p:nvPr/>
        </p:nvSpPr>
        <p:spPr>
          <a:xfrm>
            <a:off x="15923835" y="7086247"/>
            <a:ext cx="270000" cy="400879"/>
          </a:xfrm>
          <a:prstGeom prst="rect">
            <a:avLst/>
          </a:prstGeom>
          <a:solidFill>
            <a:srgbClr val="525252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48" name="TextBox 147"/>
          <p:cNvSpPr txBox="1"/>
          <p:nvPr/>
        </p:nvSpPr>
        <p:spPr>
          <a:xfrm>
            <a:off x="15923835" y="7732354"/>
            <a:ext cx="270000" cy="400879"/>
          </a:xfrm>
          <a:prstGeom prst="rect">
            <a:avLst/>
          </a:prstGeom>
          <a:solidFill>
            <a:srgbClr val="BE0A0A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49" name="TextBox 148"/>
          <p:cNvSpPr txBox="1"/>
          <p:nvPr/>
        </p:nvSpPr>
        <p:spPr>
          <a:xfrm>
            <a:off x="14003782" y="2427727"/>
            <a:ext cx="3174235" cy="70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5" dirty="0"/>
              <a:t>배경 </a:t>
            </a:r>
            <a:r>
              <a:rPr lang="en-US" altLang="ko-KR" sz="2005" dirty="0"/>
              <a:t>231, 231,234</a:t>
            </a:r>
          </a:p>
          <a:p>
            <a:r>
              <a:rPr lang="ko-KR" altLang="en-US" sz="2005" dirty="0"/>
              <a:t>레이블 </a:t>
            </a:r>
            <a:r>
              <a:rPr lang="en-US" altLang="ko-KR" sz="2005" dirty="0"/>
              <a:t>128,128,128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7172504" y="2805127"/>
            <a:ext cx="298112" cy="400879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cxnSp>
        <p:nvCxnSpPr>
          <p:cNvPr id="151" name="직선 화살표 연결선 150"/>
          <p:cNvCxnSpPr/>
          <p:nvPr/>
        </p:nvCxnSpPr>
        <p:spPr>
          <a:xfrm flipV="1">
            <a:off x="13879951" y="4461602"/>
            <a:ext cx="531062" cy="78871"/>
          </a:xfrm>
          <a:prstGeom prst="straightConnector1">
            <a:avLst/>
          </a:prstGeom>
          <a:ln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4545431" y="4321169"/>
            <a:ext cx="3705417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/>
              <a:t>만족시</a:t>
            </a:r>
            <a:r>
              <a:rPr lang="ko-KR" altLang="en-US" sz="1504" dirty="0"/>
              <a:t> 노란 불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(255,204,0)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314090" y="4251305"/>
            <a:ext cx="4032000" cy="276999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 PRZ press lo back-up heater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5" name="그래픽 10">
            <a:extLst>
              <a:ext uri="{FF2B5EF4-FFF2-40B4-BE49-F238E27FC236}">
                <a16:creationId xmlns:a16="http://schemas.microsoft.com/office/drawing/2014/main" id="{9085BE33-D0A6-4C53-898A-3232FB18D3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91408" y="70775"/>
            <a:ext cx="719222" cy="719222"/>
          </a:xfrm>
          <a:prstGeom prst="rect">
            <a:avLst/>
          </a:prstGeom>
        </p:spPr>
      </p:pic>
      <p:sp>
        <p:nvSpPr>
          <p:cNvPr id="156" name="직사각형 155"/>
          <p:cNvSpPr/>
          <p:nvPr/>
        </p:nvSpPr>
        <p:spPr>
          <a:xfrm>
            <a:off x="10509235" y="700838"/>
            <a:ext cx="162000" cy="162000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10509235" y="954838"/>
            <a:ext cx="162000" cy="162000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986" y="701375"/>
            <a:ext cx="160498" cy="1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1440"/>
            <a:ext cx="13716000" cy="8583940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" y="-11439"/>
            <a:ext cx="13716000" cy="357351"/>
          </a:xfrm>
          <a:prstGeom prst="roundRect">
            <a:avLst>
              <a:gd name="adj" fmla="val 20195"/>
            </a:avLst>
          </a:prstGeom>
          <a:solidFill>
            <a:srgbClr val="808080"/>
          </a:solidFill>
          <a:ln w="285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4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092" y="33572"/>
            <a:ext cx="3618000" cy="2628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5" dirty="0">
                <a:solidFill>
                  <a:schemeClr val="tx1"/>
                </a:solidFill>
              </a:rPr>
              <a:t>2021.09.27 / 17:38:04</a:t>
            </a:r>
            <a:endParaRPr lang="ko-KR" altLang="en-US" sz="1805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-2072542"/>
            <a:ext cx="4126728" cy="401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1920 * 1080(24</a:t>
            </a:r>
            <a:r>
              <a:rPr lang="ko-KR" altLang="en-US" sz="2005" dirty="0"/>
              <a:t>인치 </a:t>
            </a:r>
            <a:r>
              <a:rPr lang="en-US" altLang="ko-KR" sz="2005" dirty="0"/>
              <a:t>LG </a:t>
            </a:r>
            <a:r>
              <a:rPr lang="ko-KR" altLang="en-US" sz="2005" dirty="0"/>
              <a:t>모니터 기준</a:t>
            </a:r>
            <a:r>
              <a:rPr lang="en-US" altLang="ko-KR" sz="2005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92" y="-1671663"/>
            <a:ext cx="2460674" cy="1017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Font = Arial / 14 point</a:t>
            </a:r>
          </a:p>
          <a:p>
            <a:r>
              <a:rPr lang="en-US" altLang="ko-KR" sz="2005" dirty="0"/>
              <a:t>BKG 231,231,234</a:t>
            </a:r>
          </a:p>
          <a:p>
            <a:r>
              <a:rPr lang="en-US" altLang="ko-KR" sz="2005" dirty="0"/>
              <a:t>margin = 5</a:t>
            </a: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940580" y="31388"/>
            <a:ext cx="3999600" cy="262800"/>
          </a:xfrm>
          <a:prstGeom prst="round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092" y="-2473421"/>
            <a:ext cx="4698722" cy="400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b="1" dirty="0"/>
              <a:t>1. Main </a:t>
            </a:r>
            <a:r>
              <a:rPr lang="ko-KR" altLang="en-US" sz="2005" b="1" dirty="0"/>
              <a:t>화면</a:t>
            </a:r>
            <a:r>
              <a:rPr lang="en-US" altLang="ko-KR" sz="2005" b="1" dirty="0"/>
              <a:t>_3. </a:t>
            </a:r>
            <a:r>
              <a:rPr lang="ko-KR" altLang="en-US" sz="2005" b="1" dirty="0" err="1"/>
              <a:t>기능복구</a:t>
            </a:r>
            <a:r>
              <a:rPr lang="en-US" altLang="ko-KR" sz="2005" b="1" dirty="0"/>
              <a:t>_</a:t>
            </a:r>
            <a:r>
              <a:rPr lang="ko-KR" altLang="en-US" sz="2005" b="1" dirty="0" err="1"/>
              <a:t>기능복구</a:t>
            </a:r>
            <a:r>
              <a:rPr lang="ko-KR" altLang="en-US" sz="2005" b="1" dirty="0"/>
              <a:t> 진입</a:t>
            </a:r>
            <a:endParaRPr lang="en-US" altLang="ko-KR" sz="2005" b="1" dirty="0"/>
          </a:p>
        </p:txBody>
      </p:sp>
      <p:pic>
        <p:nvPicPr>
          <p:cNvPr id="293" name="그림 2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128" y="20590"/>
            <a:ext cx="288769" cy="288769"/>
          </a:xfrm>
          <a:prstGeom prst="rect">
            <a:avLst/>
          </a:prstGeom>
          <a:solidFill>
            <a:srgbClr val="C00000"/>
          </a:solidFill>
          <a:effectLst>
            <a:softEdge rad="0"/>
          </a:effectLst>
        </p:spPr>
      </p:pic>
      <p:sp>
        <p:nvSpPr>
          <p:cNvPr id="294" name="모서리가 둥근 직사각형 293"/>
          <p:cNvSpPr/>
          <p:nvPr/>
        </p:nvSpPr>
        <p:spPr>
          <a:xfrm>
            <a:off x="9008864" y="31388"/>
            <a:ext cx="3999600" cy="262800"/>
          </a:xfrm>
          <a:prstGeom prst="round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예지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13055152" y="13019"/>
            <a:ext cx="288000" cy="2880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6" name="그림 2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26" y="-123775"/>
            <a:ext cx="576914" cy="576914"/>
          </a:xfrm>
          <a:prstGeom prst="rect">
            <a:avLst/>
          </a:prstGeom>
        </p:spPr>
      </p:pic>
      <p:sp>
        <p:nvSpPr>
          <p:cNvPr id="182" name="모서리가 둥근 직사각형 181"/>
          <p:cNvSpPr/>
          <p:nvPr/>
        </p:nvSpPr>
        <p:spPr>
          <a:xfrm>
            <a:off x="28468" y="384977"/>
            <a:ext cx="13328341" cy="2493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CVCS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13411110" y="384293"/>
            <a:ext cx="262800" cy="2628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38092" y="737467"/>
            <a:ext cx="4476262" cy="15732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38091" y="737467"/>
            <a:ext cx="4464000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연결선 185"/>
          <p:cNvCxnSpPr/>
          <p:nvPr/>
        </p:nvCxnSpPr>
        <p:spPr>
          <a:xfrm flipH="1">
            <a:off x="38091" y="1255123"/>
            <a:ext cx="4464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38091" y="1517923"/>
            <a:ext cx="4464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38091" y="1782171"/>
            <a:ext cx="4464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38091" y="2047867"/>
            <a:ext cx="4464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32095" y="717520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비정상 기기 및 변수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1827871" y="717478"/>
            <a:ext cx="95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정상 상태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908356" y="710260"/>
            <a:ext cx="95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현재 상태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3844527" y="717517"/>
            <a:ext cx="95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81A529A0-00B2-4FFA-BE2F-FE8B1F59DFFF}"/>
              </a:ext>
            </a:extLst>
          </p:cNvPr>
          <p:cNvGrpSpPr/>
          <p:nvPr/>
        </p:nvGrpSpPr>
        <p:grpSpPr>
          <a:xfrm>
            <a:off x="38100" y="1267950"/>
            <a:ext cx="4789860" cy="831278"/>
            <a:chOff x="44357" y="974506"/>
            <a:chExt cx="4789860" cy="831278"/>
          </a:xfrm>
        </p:grpSpPr>
        <p:sp>
          <p:nvSpPr>
            <p:cNvPr id="218" name="TextBox 217"/>
            <p:cNvSpPr txBox="1"/>
            <p:nvPr/>
          </p:nvSpPr>
          <p:spPr>
            <a:xfrm>
              <a:off x="44357" y="974506"/>
              <a:ext cx="446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Charging Valve </a:t>
              </a:r>
              <a:r>
                <a:rPr lang="ko-KR" altLang="en-US" dirty="0"/>
                <a:t>개도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4357" y="1271922"/>
              <a:ext cx="446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Charging </a:t>
              </a:r>
              <a:r>
                <a:rPr lang="ko-K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유량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908356" y="991102"/>
              <a:ext cx="95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65</a:t>
              </a:r>
              <a:endParaRPr lang="ko-KR" altLang="en-US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908356" y="1271922"/>
              <a:ext cx="95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3.2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4357" y="1528785"/>
              <a:ext cx="446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Letdown </a:t>
              </a:r>
              <a:r>
                <a:rPr lang="ko-KR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온도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827871" y="1000267"/>
              <a:ext cx="95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45~55</a:t>
              </a:r>
              <a:endParaRPr lang="ko-KR" altLang="en-US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827871" y="1253654"/>
              <a:ext cx="95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5.5~6.5</a:t>
              </a:r>
              <a:endParaRPr lang="ko-KR" altLang="en-US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827871" y="1521686"/>
              <a:ext cx="95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140~155</a:t>
              </a:r>
              <a:endParaRPr lang="ko-KR" altLang="en-US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908356" y="1514182"/>
              <a:ext cx="95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230</a:t>
              </a:r>
              <a:endParaRPr lang="ko-KR" altLang="en-US" dirty="0"/>
            </a:p>
          </p:txBody>
        </p:sp>
        <p:grpSp>
          <p:nvGrpSpPr>
            <p:cNvPr id="227" name="그룹 226"/>
            <p:cNvGrpSpPr/>
            <p:nvPr/>
          </p:nvGrpSpPr>
          <p:grpSpPr>
            <a:xfrm>
              <a:off x="3880217" y="1005705"/>
              <a:ext cx="954000" cy="800079"/>
              <a:chOff x="1086587" y="2410747"/>
              <a:chExt cx="954000" cy="800079"/>
            </a:xfrm>
          </p:grpSpPr>
          <p:sp>
            <p:nvSpPr>
              <p:cNvPr id="228" name="TextBox 227"/>
              <p:cNvSpPr txBox="1"/>
              <p:nvPr/>
            </p:nvSpPr>
            <p:spPr>
              <a:xfrm>
                <a:off x="1086587" y="2410747"/>
                <a:ext cx="95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ko-KR" dirty="0"/>
                  <a:t>%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1086587" y="2634417"/>
                    <a:ext cx="954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𝑠𝑒𝑐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90" name="TextBox 1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587" y="2634417"/>
                    <a:ext cx="95400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0" name="TextBox 229"/>
              <p:cNvSpPr txBox="1"/>
              <p:nvPr/>
            </p:nvSpPr>
            <p:spPr>
              <a:xfrm>
                <a:off x="1086587" y="2933827"/>
                <a:ext cx="95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℃</a:t>
                </a:r>
                <a:endParaRPr lang="ko-KR" altLang="en-US" dirty="0"/>
              </a:p>
            </p:txBody>
          </p:sp>
        </p:grpSp>
      </p:grpSp>
      <p:sp>
        <p:nvSpPr>
          <p:cNvPr id="231" name="모서리가 둥근 직사각형 230"/>
          <p:cNvSpPr/>
          <p:nvPr/>
        </p:nvSpPr>
        <p:spPr>
          <a:xfrm>
            <a:off x="27474" y="2352465"/>
            <a:ext cx="4476262" cy="4857259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직사각형 231"/>
          <p:cNvSpPr/>
          <p:nvPr/>
        </p:nvSpPr>
        <p:spPr>
          <a:xfrm>
            <a:off x="38091" y="2413810"/>
            <a:ext cx="4464000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TextBox 232"/>
          <p:cNvSpPr txBox="1"/>
          <p:nvPr/>
        </p:nvSpPr>
        <p:spPr>
          <a:xfrm>
            <a:off x="32095" y="2393863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조치 제안</a:t>
            </a: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38092" y="7285221"/>
            <a:ext cx="4476262" cy="1189736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>
            <a:off x="38091" y="7285220"/>
            <a:ext cx="4464000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/>
          <p:cNvSpPr txBox="1"/>
          <p:nvPr/>
        </p:nvSpPr>
        <p:spPr>
          <a:xfrm>
            <a:off x="32095" y="7265273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후속 조치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61C2955-3878-46C3-8F79-3D77BB6EA3D8}"/>
              </a:ext>
            </a:extLst>
          </p:cNvPr>
          <p:cNvSpPr txBox="1"/>
          <p:nvPr/>
        </p:nvSpPr>
        <p:spPr>
          <a:xfrm>
            <a:off x="51231" y="2704297"/>
            <a:ext cx="4328871" cy="194662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대기 중인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Charging Pump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기동</a:t>
            </a:r>
          </a:p>
        </p:txBody>
      </p:sp>
      <p:sp>
        <p:nvSpPr>
          <p:cNvPr id="239" name="모서리가 둥근 직사각형 214">
            <a:extLst>
              <a:ext uri="{FF2B5EF4-FFF2-40B4-BE49-F238E27FC236}">
                <a16:creationId xmlns:a16="http://schemas.microsoft.com/office/drawing/2014/main" id="{90DC8B15-E812-49EE-AF7A-C0111913A6FA}"/>
              </a:ext>
            </a:extLst>
          </p:cNvPr>
          <p:cNvSpPr/>
          <p:nvPr/>
        </p:nvSpPr>
        <p:spPr>
          <a:xfrm>
            <a:off x="136862" y="3917999"/>
            <a:ext cx="4179722" cy="646331"/>
          </a:xfrm>
          <a:prstGeom prst="roundRect">
            <a:avLst>
              <a:gd name="adj" fmla="val 5427"/>
            </a:avLst>
          </a:prstGeom>
          <a:solidFill>
            <a:srgbClr val="BE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대기 중인 충전펌프의  제어스위치</a:t>
            </a:r>
            <a:r>
              <a:rPr lang="en-US" altLang="ko-KR" sz="1200" dirty="0">
                <a:latin typeface="+mj-ea"/>
                <a:ea typeface="+mj-ea"/>
              </a:rPr>
              <a:t>(BG-HS21 </a:t>
            </a:r>
            <a:r>
              <a:rPr lang="ko-KR" altLang="en-US" sz="1200" dirty="0">
                <a:latin typeface="+mj-ea"/>
                <a:ea typeface="+mj-ea"/>
              </a:rPr>
              <a:t>혹은 </a:t>
            </a:r>
            <a:r>
              <a:rPr lang="en-US" altLang="ko-KR" sz="1200" dirty="0">
                <a:latin typeface="+mj-ea"/>
                <a:ea typeface="+mj-ea"/>
              </a:rPr>
              <a:t>BG-HS22 </a:t>
            </a:r>
            <a:r>
              <a:rPr lang="ko-KR" altLang="en-US" sz="1200" dirty="0">
                <a:latin typeface="+mj-ea"/>
                <a:ea typeface="+mj-ea"/>
              </a:rPr>
              <a:t>혹은 </a:t>
            </a:r>
            <a:r>
              <a:rPr lang="en-US" altLang="ko-KR" sz="1200" dirty="0">
                <a:latin typeface="+mj-ea"/>
                <a:ea typeface="+mj-ea"/>
              </a:rPr>
              <a:t>BG-HS23, 23A)</a:t>
            </a:r>
            <a:r>
              <a:rPr lang="ko-KR" altLang="en-US" sz="1200" dirty="0">
                <a:latin typeface="+mj-ea"/>
                <a:ea typeface="+mj-ea"/>
              </a:rPr>
              <a:t>를 눌러 </a:t>
            </a:r>
            <a:r>
              <a:rPr lang="ko-KR" altLang="en-US" sz="1200" dirty="0" err="1">
                <a:latin typeface="+mj-ea"/>
                <a:ea typeface="+mj-ea"/>
              </a:rPr>
              <a:t>기동시키고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적색등이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켜짐을</a:t>
            </a:r>
            <a:r>
              <a:rPr lang="ko-KR" altLang="en-US" sz="1200" dirty="0">
                <a:latin typeface="+mj-ea"/>
                <a:ea typeface="+mj-ea"/>
              </a:rPr>
              <a:t> 확인한다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E8A3CFB-F643-44E8-942B-B4E17223CB4B}"/>
              </a:ext>
            </a:extLst>
          </p:cNvPr>
          <p:cNvSpPr txBox="1"/>
          <p:nvPr/>
        </p:nvSpPr>
        <p:spPr>
          <a:xfrm>
            <a:off x="425126" y="2999414"/>
            <a:ext cx="3630292" cy="738664"/>
          </a:xfrm>
          <a:prstGeom prst="rect">
            <a:avLst/>
          </a:prstGeom>
          <a:solidFill>
            <a:schemeClr val="bg1"/>
          </a:solidFill>
          <a:ln>
            <a:solidFill>
              <a:srgbClr val="BE0A0A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ko-KR" altLang="en-US" b="1" dirty="0">
                <a:solidFill>
                  <a:srgbClr val="BE0A0A"/>
                </a:solidFill>
              </a:rPr>
              <a:t>주의 사항</a:t>
            </a:r>
            <a:endParaRPr lang="en-US" altLang="ko-KR" b="1" dirty="0">
              <a:solidFill>
                <a:srgbClr val="BE0A0A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kern="0" dirty="0">
                <a:solidFill>
                  <a:srgbClr val="000000"/>
                </a:solidFill>
                <a:latin typeface="HY그래픽"/>
                <a:ea typeface="HY그래픽"/>
              </a:rPr>
              <a:t>대기 중인 충전펌프의 윤활유 냉각기에 기기 냉각수가 적절히 공급되고 전원이 공급되는가를 확인한 후 윤활유 펌프 조작 스위치가 자동위치에 있어야 한다</a:t>
            </a:r>
            <a:r>
              <a:rPr lang="en-US" altLang="ko-KR" sz="1000" kern="0" dirty="0">
                <a:solidFill>
                  <a:srgbClr val="000000"/>
                </a:solidFill>
                <a:latin typeface="HY그래픽"/>
                <a:ea typeface="HY그래픽"/>
              </a:rPr>
              <a:t>.</a:t>
            </a:r>
            <a:endParaRPr lang="ko-KR" altLang="en-US" sz="1000" dirty="0"/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5FA81FD7-5CFD-4000-ABD1-C2B67B92DF6C}"/>
              </a:ext>
            </a:extLst>
          </p:cNvPr>
          <p:cNvGrpSpPr/>
          <p:nvPr/>
        </p:nvGrpSpPr>
        <p:grpSpPr>
          <a:xfrm>
            <a:off x="44357" y="1004264"/>
            <a:ext cx="4464000" cy="281082"/>
            <a:chOff x="44357" y="1771017"/>
            <a:chExt cx="4464000" cy="281082"/>
          </a:xfrm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681CD2A-7227-4F1B-93C5-6C1B0D49B53C}"/>
                </a:ext>
              </a:extLst>
            </p:cNvPr>
            <p:cNvSpPr txBox="1"/>
            <p:nvPr/>
          </p:nvSpPr>
          <p:spPr>
            <a:xfrm>
              <a:off x="44357" y="1771017"/>
              <a:ext cx="446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Charging Pump 1</a:t>
              </a:r>
              <a:r>
                <a: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번</a:t>
              </a:r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86FA40CC-BE62-46F9-8EF1-86ED11B75963}"/>
                </a:ext>
              </a:extLst>
            </p:cNvPr>
            <p:cNvSpPr txBox="1"/>
            <p:nvPr/>
          </p:nvSpPr>
          <p:spPr>
            <a:xfrm>
              <a:off x="1827871" y="1775100"/>
              <a:ext cx="95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Start</a:t>
              </a:r>
              <a:endParaRPr lang="ko-KR" altLang="en-US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D268588A-0A1D-40CC-9084-FD5A82959E17}"/>
                </a:ext>
              </a:extLst>
            </p:cNvPr>
            <p:cNvSpPr txBox="1"/>
            <p:nvPr/>
          </p:nvSpPr>
          <p:spPr>
            <a:xfrm>
              <a:off x="2908356" y="1773723"/>
              <a:ext cx="95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Stop</a:t>
              </a:r>
              <a:endParaRPr lang="ko-KR" altLang="en-US" dirty="0"/>
            </a:p>
          </p:txBody>
        </p:sp>
      </p:grp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6EF82EC-6F14-4716-99F8-969C4A5BCEF0}"/>
              </a:ext>
            </a:extLst>
          </p:cNvPr>
          <p:cNvSpPr/>
          <p:nvPr/>
        </p:nvSpPr>
        <p:spPr>
          <a:xfrm>
            <a:off x="4396060" y="2714817"/>
            <a:ext cx="91716" cy="445919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F3F05EC4-D908-4190-B14E-84FF1FF4758B}"/>
              </a:ext>
            </a:extLst>
          </p:cNvPr>
          <p:cNvSpPr/>
          <p:nvPr/>
        </p:nvSpPr>
        <p:spPr>
          <a:xfrm>
            <a:off x="4397379" y="2701091"/>
            <a:ext cx="90398" cy="99115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DF91DD3-01A0-4399-A582-0A04F38E6666}"/>
              </a:ext>
            </a:extLst>
          </p:cNvPr>
          <p:cNvSpPr/>
          <p:nvPr/>
        </p:nvSpPr>
        <p:spPr>
          <a:xfrm>
            <a:off x="4397379" y="7074894"/>
            <a:ext cx="90398" cy="99115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713DF63-93E0-41B0-AA9F-5597E9EDD1F8}"/>
              </a:ext>
            </a:extLst>
          </p:cNvPr>
          <p:cNvSpPr txBox="1"/>
          <p:nvPr/>
        </p:nvSpPr>
        <p:spPr>
          <a:xfrm>
            <a:off x="51231" y="4706471"/>
            <a:ext cx="4328871" cy="2072401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Charging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Valve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개도 감소</a:t>
            </a:r>
          </a:p>
        </p:txBody>
      </p:sp>
      <p:sp>
        <p:nvSpPr>
          <p:cNvPr id="249" name="모서리가 둥근 직사각형 134">
            <a:extLst>
              <a:ext uri="{FF2B5EF4-FFF2-40B4-BE49-F238E27FC236}">
                <a16:creationId xmlns:a16="http://schemas.microsoft.com/office/drawing/2014/main" id="{493ACE11-29B1-4FCF-B418-1A4EBA6198FD}"/>
              </a:ext>
            </a:extLst>
          </p:cNvPr>
          <p:cNvSpPr/>
          <p:nvPr/>
        </p:nvSpPr>
        <p:spPr>
          <a:xfrm>
            <a:off x="136862" y="4988981"/>
            <a:ext cx="4173152" cy="253804"/>
          </a:xfrm>
          <a:prstGeom prst="roundRect">
            <a:avLst/>
          </a:prstGeom>
          <a:solidFill>
            <a:srgbClr val="525252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충전수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유량 제어기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(BG-FK122)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수동위치</a:t>
            </a: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모서리가 둥근 직사각형 134">
            <a:extLst>
              <a:ext uri="{FF2B5EF4-FFF2-40B4-BE49-F238E27FC236}">
                <a16:creationId xmlns:a16="http://schemas.microsoft.com/office/drawing/2014/main" id="{EFC04591-211E-4173-BC70-B90968BA92AD}"/>
              </a:ext>
            </a:extLst>
          </p:cNvPr>
          <p:cNvSpPr/>
          <p:nvPr/>
        </p:nvSpPr>
        <p:spPr>
          <a:xfrm>
            <a:off x="136862" y="5307562"/>
            <a:ext cx="4173152" cy="445322"/>
          </a:xfrm>
          <a:prstGeom prst="roundRect">
            <a:avLst>
              <a:gd name="adj" fmla="val 10250"/>
            </a:avLst>
          </a:prstGeom>
          <a:solidFill>
            <a:srgbClr val="525252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가압기 수위를 </a:t>
            </a:r>
            <a:r>
              <a:rPr lang="ko-KR" alt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노냉각재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평균온도에 따라 프로그램 된 수위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～</a:t>
            </a:r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55.1%)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유지</a:t>
            </a: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B726572-DCA7-468E-B964-12373C49F249}"/>
              </a:ext>
            </a:extLst>
          </p:cNvPr>
          <p:cNvSpPr txBox="1"/>
          <p:nvPr/>
        </p:nvSpPr>
        <p:spPr>
          <a:xfrm>
            <a:off x="291240" y="5831862"/>
            <a:ext cx="3864399" cy="299460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현재 가압기 수위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: 60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F4C1E712-48BB-4795-B448-ED205EDC4D8D}"/>
              </a:ext>
            </a:extLst>
          </p:cNvPr>
          <p:cNvGrpSpPr/>
          <p:nvPr/>
        </p:nvGrpSpPr>
        <p:grpSpPr>
          <a:xfrm>
            <a:off x="4387515" y="7584814"/>
            <a:ext cx="91717" cy="876357"/>
            <a:chOff x="4757580" y="5857001"/>
            <a:chExt cx="91717" cy="876357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8632477F-CA8A-4EAD-AE53-BA6ACB90C9BE}"/>
                </a:ext>
              </a:extLst>
            </p:cNvPr>
            <p:cNvSpPr/>
            <p:nvPr/>
          </p:nvSpPr>
          <p:spPr>
            <a:xfrm>
              <a:off x="4757580" y="5857001"/>
              <a:ext cx="91716" cy="876356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3CCD60AC-3272-4B2B-915B-DF6D669EE13E}"/>
                </a:ext>
              </a:extLst>
            </p:cNvPr>
            <p:cNvSpPr/>
            <p:nvPr/>
          </p:nvSpPr>
          <p:spPr>
            <a:xfrm>
              <a:off x="4758899" y="5857001"/>
              <a:ext cx="90398" cy="99115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496AFFD2-B1AD-421F-89BD-8824CBBB4D6B}"/>
                </a:ext>
              </a:extLst>
            </p:cNvPr>
            <p:cNvSpPr/>
            <p:nvPr/>
          </p:nvSpPr>
          <p:spPr>
            <a:xfrm>
              <a:off x="4758899" y="6634243"/>
              <a:ext cx="90398" cy="99115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6" name="모서리가 둥근 직사각형 134">
            <a:extLst>
              <a:ext uri="{FF2B5EF4-FFF2-40B4-BE49-F238E27FC236}">
                <a16:creationId xmlns:a16="http://schemas.microsoft.com/office/drawing/2014/main" id="{B678DD6A-4EE1-4634-9360-B14B4C5800DD}"/>
              </a:ext>
            </a:extLst>
          </p:cNvPr>
          <p:cNvSpPr/>
          <p:nvPr/>
        </p:nvSpPr>
        <p:spPr>
          <a:xfrm>
            <a:off x="136862" y="6243794"/>
            <a:ext cx="4173152" cy="4563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가압기 수위가 계속 감소 중이면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비정상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-23 (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원자로 냉각재 계통 누설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을  적용</a:t>
            </a: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57" name="모서리가 둥근 직사각형 134">
            <a:extLst>
              <a:ext uri="{FF2B5EF4-FFF2-40B4-BE49-F238E27FC236}">
                <a16:creationId xmlns:a16="http://schemas.microsoft.com/office/drawing/2014/main" id="{59565A0C-EA6A-4664-A74E-4ECFBCAD9E3E}"/>
              </a:ext>
            </a:extLst>
          </p:cNvPr>
          <p:cNvSpPr/>
          <p:nvPr/>
        </p:nvSpPr>
        <p:spPr>
          <a:xfrm>
            <a:off x="136862" y="7634077"/>
            <a:ext cx="4173152" cy="228167"/>
          </a:xfrm>
          <a:prstGeom prst="roundRect">
            <a:avLst/>
          </a:prstGeom>
          <a:solidFill>
            <a:srgbClr val="525252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고장난</a:t>
            </a:r>
            <a:r>
              <a:rPr lang="ko-KR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충전펌프의 전원을 차단하고 정비 및 조치</a:t>
            </a:r>
            <a:endParaRPr lang="en-US" altLang="ko-K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133543" y="-2902161"/>
            <a:ext cx="4466610" cy="323807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ko-KR" altLang="en-US" sz="1504" dirty="0" err="1"/>
              <a:t>수정예정</a:t>
            </a:r>
            <a:endParaRPr lang="en-US" altLang="ko-KR" sz="1504" dirty="0"/>
          </a:p>
        </p:txBody>
      </p:sp>
      <p:sp>
        <p:nvSpPr>
          <p:cNvPr id="259" name="TextBox 258"/>
          <p:cNvSpPr txBox="1"/>
          <p:nvPr/>
        </p:nvSpPr>
        <p:spPr>
          <a:xfrm>
            <a:off x="14360907" y="725838"/>
            <a:ext cx="3458136" cy="163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5" dirty="0"/>
              <a:t>기기 파랑 </a:t>
            </a:r>
            <a:r>
              <a:rPr lang="en-US" altLang="ko-KR" sz="2005" dirty="0"/>
              <a:t>43,146,145</a:t>
            </a:r>
          </a:p>
          <a:p>
            <a:r>
              <a:rPr lang="ko-KR" altLang="en-US" sz="2005" dirty="0"/>
              <a:t>기기 빨강</a:t>
            </a:r>
            <a:r>
              <a:rPr lang="en-US" altLang="ko-KR" sz="2005" dirty="0"/>
              <a:t> 190,10,10</a:t>
            </a:r>
          </a:p>
          <a:p>
            <a:r>
              <a:rPr lang="ko-KR" altLang="en-US" sz="2005" dirty="0"/>
              <a:t>기기 및 선 회색 </a:t>
            </a:r>
            <a:r>
              <a:rPr lang="en-US" altLang="ko-KR" sz="2005" dirty="0"/>
              <a:t>82,82,82</a:t>
            </a:r>
          </a:p>
          <a:p>
            <a:r>
              <a:rPr lang="ko-KR" altLang="en-US" sz="2005" dirty="0" err="1"/>
              <a:t>파란선</a:t>
            </a:r>
            <a:r>
              <a:rPr lang="en-US" altLang="ko-KR" sz="2005" dirty="0"/>
              <a:t> 91,155,213</a:t>
            </a:r>
          </a:p>
          <a:p>
            <a:endParaRPr lang="en-US" altLang="ko-KR" sz="2005" dirty="0"/>
          </a:p>
        </p:txBody>
      </p:sp>
      <p:sp>
        <p:nvSpPr>
          <p:cNvPr id="260" name="TextBox 259"/>
          <p:cNvSpPr txBox="1"/>
          <p:nvPr/>
        </p:nvSpPr>
        <p:spPr>
          <a:xfrm>
            <a:off x="18167900" y="1839616"/>
            <a:ext cx="298112" cy="400879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261" name="TextBox 260"/>
          <p:cNvSpPr txBox="1"/>
          <p:nvPr/>
        </p:nvSpPr>
        <p:spPr>
          <a:xfrm>
            <a:off x="18167900" y="1515877"/>
            <a:ext cx="298112" cy="400879"/>
          </a:xfrm>
          <a:prstGeom prst="rect">
            <a:avLst/>
          </a:prstGeom>
          <a:solidFill>
            <a:srgbClr val="525252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262" name="TextBox 261"/>
          <p:cNvSpPr txBox="1"/>
          <p:nvPr/>
        </p:nvSpPr>
        <p:spPr>
          <a:xfrm>
            <a:off x="18153386" y="854455"/>
            <a:ext cx="298112" cy="400879"/>
          </a:xfrm>
          <a:prstGeom prst="rect">
            <a:avLst/>
          </a:prstGeom>
          <a:solidFill>
            <a:srgbClr val="2B9291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263" name="TextBox 262"/>
          <p:cNvSpPr txBox="1"/>
          <p:nvPr/>
        </p:nvSpPr>
        <p:spPr>
          <a:xfrm>
            <a:off x="18162387" y="1192138"/>
            <a:ext cx="298112" cy="400879"/>
          </a:xfrm>
          <a:prstGeom prst="rect">
            <a:avLst/>
          </a:prstGeom>
          <a:solidFill>
            <a:srgbClr val="BE0A0A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l="31096" t="4834" r="1"/>
          <a:stretch/>
        </p:blipFill>
        <p:spPr>
          <a:xfrm>
            <a:off x="4585856" y="759428"/>
            <a:ext cx="9071040" cy="7768824"/>
          </a:xfrm>
          <a:prstGeom prst="rect">
            <a:avLst/>
          </a:prstGeom>
          <a:ln w="28575">
            <a:solidFill>
              <a:srgbClr val="808080"/>
            </a:solidFill>
          </a:ln>
        </p:spPr>
      </p:pic>
      <p:sp>
        <p:nvSpPr>
          <p:cNvPr id="237" name="모서리가 둥근 직사각형 236"/>
          <p:cNvSpPr/>
          <p:nvPr/>
        </p:nvSpPr>
        <p:spPr>
          <a:xfrm>
            <a:off x="5898810" y="6286114"/>
            <a:ext cx="1104900" cy="698500"/>
          </a:xfrm>
          <a:prstGeom prst="roundRect">
            <a:avLst/>
          </a:prstGeom>
          <a:noFill/>
          <a:ln w="38100">
            <a:solidFill>
              <a:srgbClr val="FF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/>
          <p:cNvSpPr/>
          <p:nvPr/>
        </p:nvSpPr>
        <p:spPr>
          <a:xfrm>
            <a:off x="0" y="-11440"/>
            <a:ext cx="13716000" cy="8583940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" y="-11439"/>
            <a:ext cx="13716000" cy="357351"/>
          </a:xfrm>
          <a:prstGeom prst="roundRect">
            <a:avLst>
              <a:gd name="adj" fmla="val 20195"/>
            </a:avLst>
          </a:prstGeom>
          <a:solidFill>
            <a:srgbClr val="808080"/>
          </a:solidFill>
          <a:ln w="285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4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092" y="33572"/>
            <a:ext cx="3618000" cy="2628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5" dirty="0">
                <a:solidFill>
                  <a:schemeClr val="tx1"/>
                </a:solidFill>
              </a:rPr>
              <a:t>2021.09.27 / 17:38:04</a:t>
            </a:r>
            <a:endParaRPr lang="ko-KR" altLang="en-US" sz="1805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-2072542"/>
            <a:ext cx="4126728" cy="401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1920 * 1080(24</a:t>
            </a:r>
            <a:r>
              <a:rPr lang="ko-KR" altLang="en-US" sz="2005" dirty="0"/>
              <a:t>인치 </a:t>
            </a:r>
            <a:r>
              <a:rPr lang="en-US" altLang="ko-KR" sz="2005" dirty="0"/>
              <a:t>LG </a:t>
            </a:r>
            <a:r>
              <a:rPr lang="ko-KR" altLang="en-US" sz="2005" dirty="0"/>
              <a:t>모니터 기준</a:t>
            </a:r>
            <a:r>
              <a:rPr lang="en-US" altLang="ko-KR" sz="2005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92" y="-2473421"/>
            <a:ext cx="1524776" cy="400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b="1" dirty="0"/>
              <a:t>2. </a:t>
            </a:r>
            <a:r>
              <a:rPr lang="ko-KR" altLang="en-US" sz="2005" b="1" dirty="0"/>
              <a:t>예지</a:t>
            </a:r>
            <a:r>
              <a:rPr lang="en-US" altLang="ko-KR" sz="2005" b="1" dirty="0"/>
              <a:t> </a:t>
            </a:r>
            <a:r>
              <a:rPr lang="ko-KR" altLang="en-US" sz="2005" b="1" dirty="0"/>
              <a:t>화면</a:t>
            </a:r>
            <a:endParaRPr lang="en-US" altLang="ko-KR" sz="2005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92" y="-1671663"/>
            <a:ext cx="2460674" cy="1017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Font = Arial / 14 point</a:t>
            </a:r>
          </a:p>
          <a:p>
            <a:r>
              <a:rPr lang="en-US" altLang="ko-KR" sz="2005" dirty="0"/>
              <a:t>BKG 231,231,234</a:t>
            </a:r>
          </a:p>
          <a:p>
            <a:r>
              <a:rPr lang="en-US" altLang="ko-KR" sz="2005" dirty="0"/>
              <a:t>margin = 5</a:t>
            </a: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128" y="20590"/>
            <a:ext cx="288769" cy="288769"/>
          </a:xfrm>
          <a:prstGeom prst="rect">
            <a:avLst/>
          </a:prstGeom>
          <a:solidFill>
            <a:srgbClr val="C00000"/>
          </a:solidFill>
          <a:effectLst>
            <a:softEdge rad="0"/>
          </a:effectLst>
        </p:spPr>
      </p:pic>
      <p:sp>
        <p:nvSpPr>
          <p:cNvPr id="145" name="모서리가 둥근 직사각형 144"/>
          <p:cNvSpPr/>
          <p:nvPr/>
        </p:nvSpPr>
        <p:spPr>
          <a:xfrm>
            <a:off x="4940580" y="31388"/>
            <a:ext cx="3999600" cy="262800"/>
          </a:xfrm>
          <a:prstGeom prst="round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008864" y="31388"/>
            <a:ext cx="3999600" cy="262800"/>
          </a:xfrm>
          <a:prstGeom prst="round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예지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3055152" y="13019"/>
            <a:ext cx="288000" cy="2880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26" y="-123775"/>
            <a:ext cx="576914" cy="576914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11509739" y="-6189410"/>
            <a:ext cx="1669142" cy="1204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13411110" y="-6218438"/>
            <a:ext cx="9695543" cy="127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9724483" y="-6102324"/>
            <a:ext cx="1669142" cy="47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변수명</a:t>
            </a:r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9746252" y="-5456438"/>
            <a:ext cx="1625603" cy="47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남은시간</a:t>
            </a:r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11509738" y="-4106611"/>
            <a:ext cx="1669142" cy="1204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13411109" y="-4135639"/>
            <a:ext cx="9695543" cy="127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11509738" y="-4759753"/>
            <a:ext cx="1669142" cy="47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13411108" y="-4759753"/>
            <a:ext cx="9695543" cy="47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11509738" y="-6956935"/>
            <a:ext cx="1669142" cy="47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단축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13411108" y="-6956936"/>
            <a:ext cx="1669142" cy="47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장축</a:t>
            </a:r>
            <a:endParaRPr lang="ko-KR" altLang="en-US" dirty="0"/>
          </a:p>
        </p:txBody>
      </p:sp>
      <p:sp>
        <p:nvSpPr>
          <p:cNvPr id="135" name="직사각형 134"/>
          <p:cNvSpPr/>
          <p:nvPr/>
        </p:nvSpPr>
        <p:spPr>
          <a:xfrm>
            <a:off x="9416053" y="-6323668"/>
            <a:ext cx="13879286" cy="1563913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8BFFDBEA-7572-4E44-B97B-54672CA68490}"/>
              </a:ext>
            </a:extLst>
          </p:cNvPr>
          <p:cNvCxnSpPr/>
          <p:nvPr/>
        </p:nvCxnSpPr>
        <p:spPr>
          <a:xfrm>
            <a:off x="3505552" y="-6861683"/>
            <a:ext cx="0" cy="2743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566B22F-B52C-4D71-9E19-1D1A68F90CC8}"/>
              </a:ext>
            </a:extLst>
          </p:cNvPr>
          <p:cNvSpPr txBox="1"/>
          <p:nvPr/>
        </p:nvSpPr>
        <p:spPr>
          <a:xfrm>
            <a:off x="3354709" y="-4129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E3751E9-38C1-4BFC-A298-BAE4E342CEEE}"/>
              </a:ext>
            </a:extLst>
          </p:cNvPr>
          <p:cNvCxnSpPr>
            <a:cxnSpLocks/>
          </p:cNvCxnSpPr>
          <p:nvPr/>
        </p:nvCxnSpPr>
        <p:spPr>
          <a:xfrm flipH="1">
            <a:off x="520455" y="-4180059"/>
            <a:ext cx="57275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A754275-88B9-4BA9-A098-2E9C967CA522}"/>
              </a:ext>
            </a:extLst>
          </p:cNvPr>
          <p:cNvSpPr txBox="1"/>
          <p:nvPr/>
        </p:nvSpPr>
        <p:spPr>
          <a:xfrm>
            <a:off x="413052" y="-411452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- 2min</a:t>
            </a:r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455611F-F235-4B87-81EA-4D58BC74C60C}"/>
              </a:ext>
            </a:extLst>
          </p:cNvPr>
          <p:cNvSpPr txBox="1"/>
          <p:nvPr/>
        </p:nvSpPr>
        <p:spPr>
          <a:xfrm>
            <a:off x="5714190" y="-411452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+ 2min</a:t>
            </a:r>
            <a:endParaRPr lang="ko-KR" altLang="en-US" dirty="0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E1F0B786-7B7A-4D63-80A1-2B95D7537B05}"/>
              </a:ext>
            </a:extLst>
          </p:cNvPr>
          <p:cNvCxnSpPr>
            <a:cxnSpLocks/>
          </p:cNvCxnSpPr>
          <p:nvPr/>
        </p:nvCxnSpPr>
        <p:spPr>
          <a:xfrm>
            <a:off x="608041" y="-5843924"/>
            <a:ext cx="28975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4FFAE5B-7431-4654-B9EA-EF04B7A77EBB}"/>
              </a:ext>
            </a:extLst>
          </p:cNvPr>
          <p:cNvCxnSpPr>
            <a:cxnSpLocks/>
          </p:cNvCxnSpPr>
          <p:nvPr/>
        </p:nvCxnSpPr>
        <p:spPr>
          <a:xfrm>
            <a:off x="3505552" y="-5843924"/>
            <a:ext cx="2623174" cy="347861"/>
          </a:xfrm>
          <a:prstGeom prst="line">
            <a:avLst/>
          </a:prstGeom>
          <a:ln w="28575">
            <a:solidFill>
              <a:srgbClr val="00B0D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7419761" y="-2473421"/>
            <a:ext cx="2465667" cy="1225911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체크 박스 개념으로 넣기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급박의 경우 노란 </a:t>
            </a:r>
            <a:r>
              <a:rPr lang="en-US" altLang="ko-KR" sz="1400" dirty="0">
                <a:solidFill>
                  <a:schemeClr val="tx1"/>
                </a:solidFill>
              </a:rPr>
              <a:t>blink </a:t>
            </a:r>
            <a:r>
              <a:rPr lang="ko-KR" altLang="en-US" sz="1400" dirty="0">
                <a:solidFill>
                  <a:schemeClr val="tx1"/>
                </a:solidFill>
              </a:rPr>
              <a:t>적용</a:t>
            </a:r>
          </a:p>
        </p:txBody>
      </p:sp>
      <p:cxnSp>
        <p:nvCxnSpPr>
          <p:cNvPr id="175" name="구부러진 연결선 174"/>
          <p:cNvCxnSpPr>
            <a:endCxn id="174" idx="1"/>
          </p:cNvCxnSpPr>
          <p:nvPr/>
        </p:nvCxnSpPr>
        <p:spPr>
          <a:xfrm rot="5400000" flipH="1" flipV="1">
            <a:off x="5302893" y="-1605433"/>
            <a:ext cx="2371899" cy="18618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56593" y="446434"/>
            <a:ext cx="1440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 명</a:t>
            </a: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723837" y="446434"/>
            <a:ext cx="1440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도달 시간</a:t>
            </a: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629696" y="446434"/>
            <a:ext cx="1440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단축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(min)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299686" y="446082"/>
            <a:ext cx="8316000" cy="266400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장축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(min)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47345" y="1003118"/>
            <a:ext cx="13559093" cy="609020"/>
            <a:chOff x="47343" y="888646"/>
            <a:chExt cx="13559093" cy="60902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47343" y="888646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선원 영역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714587" y="888646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00:05:12</a:t>
              </a: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620446" y="889451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5290436" y="888646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7345" y="1770352"/>
            <a:ext cx="13559093" cy="609020"/>
            <a:chOff x="47343" y="1668599"/>
            <a:chExt cx="13559093" cy="609020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47343" y="1668599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중간 영역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1714587" y="1668599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00:08:16</a:t>
              </a: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3620446" y="1669404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5290436" y="1668599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7345" y="2537586"/>
            <a:ext cx="13559093" cy="609020"/>
            <a:chOff x="47343" y="2448552"/>
            <a:chExt cx="13559093" cy="60902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47343" y="2448552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출력 영역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1714587" y="2448552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01:12:14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3620446" y="2449357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5290436" y="2448552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7345" y="3304820"/>
            <a:ext cx="13559093" cy="609020"/>
            <a:chOff x="47343" y="3228505"/>
            <a:chExt cx="13559093" cy="609020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47343" y="3228505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OT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△T </a:t>
              </a:r>
              <a:r>
                <a:rPr lang="ko-KR" altLang="en-US" sz="14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트립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1714587" y="3228505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01:35:14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620446" y="3229310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5290436" y="3228505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7345" y="4072054"/>
            <a:ext cx="13559093" cy="609020"/>
            <a:chOff x="47343" y="4008458"/>
            <a:chExt cx="13559093" cy="609020"/>
          </a:xfrm>
        </p:grpSpPr>
        <p:sp>
          <p:nvSpPr>
            <p:cNvPr id="99" name="모서리가 둥근 직사각형 98"/>
            <p:cNvSpPr/>
            <p:nvPr/>
          </p:nvSpPr>
          <p:spPr>
            <a:xfrm>
              <a:off x="47343" y="4008458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cs typeface="Arial" panose="020B0604020202020204" pitchFamily="34" charset="0"/>
                </a:rPr>
                <a:t>△T </a:t>
              </a:r>
              <a:r>
                <a:rPr lang="ko-KR" altLang="en-US" sz="1400" dirty="0" err="1">
                  <a:solidFill>
                    <a:schemeClr val="tx1"/>
                  </a:solidFill>
                  <a:latin typeface="맑은 고딕" panose="020B0503020000020004" pitchFamily="50" charset="-127"/>
                  <a:cs typeface="Arial" panose="020B0604020202020204" pitchFamily="34" charset="0"/>
                </a:rPr>
                <a:t>트립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714587" y="4008458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00:09:48</a:t>
              </a: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3620446" y="4009263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5290436" y="4008458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7345" y="4839288"/>
            <a:ext cx="13559093" cy="609020"/>
            <a:chOff x="47343" y="4788411"/>
            <a:chExt cx="13559093" cy="609020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47343" y="4788411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가압기 압력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1714587" y="4788411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02:00:00</a:t>
              </a: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3620446" y="4789216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5290436" y="4788411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7345" y="5606522"/>
            <a:ext cx="13559093" cy="609020"/>
            <a:chOff x="47343" y="5568364"/>
            <a:chExt cx="13559093" cy="609020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47343" y="5568364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가압기 수위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1714587" y="5568364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01:12:14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3620446" y="5569169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5290436" y="5568364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7345" y="6373756"/>
            <a:ext cx="13559093" cy="609020"/>
            <a:chOff x="47343" y="6348317"/>
            <a:chExt cx="13559093" cy="609020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47343" y="6348317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S/G </a:t>
              </a: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수위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1714587" y="6348317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00:48:54</a:t>
              </a:r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3620446" y="6349122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5290436" y="6348317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7345" y="7140990"/>
            <a:ext cx="13559093" cy="609020"/>
            <a:chOff x="47343" y="7128270"/>
            <a:chExt cx="13559093" cy="609020"/>
          </a:xfrm>
        </p:grpSpPr>
        <p:sp>
          <p:nvSpPr>
            <p:cNvPr id="163" name="모서리가 둥근 직사각형 162"/>
            <p:cNvSpPr/>
            <p:nvPr/>
          </p:nvSpPr>
          <p:spPr>
            <a:xfrm>
              <a:off x="47343" y="7128270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격납용기</a:t>
              </a: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압력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모서리가 둥근 직사각형 163"/>
            <p:cNvSpPr/>
            <p:nvPr/>
          </p:nvSpPr>
          <p:spPr>
            <a:xfrm>
              <a:off x="1714587" y="7128270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02:00:00</a:t>
              </a: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3620446" y="7129075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5290436" y="7128270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345" y="7908224"/>
            <a:ext cx="13559093" cy="609020"/>
            <a:chOff x="47343" y="7908224"/>
            <a:chExt cx="13559093" cy="609020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47343" y="7908224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주증기관</a:t>
              </a: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압력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1714587" y="7908224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01:49:48</a:t>
              </a:r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3620446" y="7909029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5290436" y="7908224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3690783" y="-706679"/>
            <a:ext cx="141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-2    0      2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629696" y="923925"/>
            <a:ext cx="14307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500635" y="676405"/>
            <a:ext cx="37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215927" y="679530"/>
            <a:ext cx="37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830452" y="676585"/>
            <a:ext cx="280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5290436" y="915489"/>
            <a:ext cx="831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5161376" y="667969"/>
            <a:ext cx="37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876668" y="671094"/>
            <a:ext cx="37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3235179" y="667969"/>
            <a:ext cx="46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120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690783" y="2333625"/>
            <a:ext cx="1302698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4335463" y="1788319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712371" y="1976438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338640" y="2035929"/>
            <a:ext cx="635793" cy="18339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3697133" y="1565275"/>
            <a:ext cx="1302698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 flipV="1">
            <a:off x="4341813" y="1019969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3718721" y="1208088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4344988" y="1267579"/>
            <a:ext cx="601942" cy="264072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3690783" y="3863975"/>
            <a:ext cx="1302698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flipV="1">
            <a:off x="4335463" y="3318669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3712371" y="3506788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4338640" y="3506790"/>
            <a:ext cx="635793" cy="59491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3697133" y="3095625"/>
            <a:ext cx="1302698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 flipV="1">
            <a:off x="4341813" y="2550319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>
            <a:off x="3718721" y="2738438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4344988" y="2593975"/>
            <a:ext cx="601942" cy="203954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3671733" y="6937375"/>
            <a:ext cx="1302698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flipV="1">
            <a:off x="4316413" y="6392069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3693321" y="6580188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4319590" y="6639679"/>
            <a:ext cx="654843" cy="8179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3678083" y="6169025"/>
            <a:ext cx="1302698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4322763" y="5623719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3699671" y="5811838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V="1">
            <a:off x="4325940" y="5753102"/>
            <a:ext cx="667543" cy="118229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671733" y="8467725"/>
            <a:ext cx="1302698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 flipV="1">
            <a:off x="4316413" y="7922419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3693321" y="8110538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flipV="1">
            <a:off x="4319590" y="8110540"/>
            <a:ext cx="654843" cy="59491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3678083" y="7699375"/>
            <a:ext cx="1302698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flipV="1">
            <a:off x="4322763" y="7154069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699671" y="7342188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 flipV="1">
            <a:off x="4325940" y="7204075"/>
            <a:ext cx="667543" cy="197604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3671733" y="5394325"/>
            <a:ext cx="1302698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 flipV="1">
            <a:off x="4316413" y="4849019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693321" y="5037138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4319590" y="5096629"/>
            <a:ext cx="654843" cy="22784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3678083" y="4625975"/>
            <a:ext cx="1302698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직선 연결선 214"/>
          <p:cNvCxnSpPr/>
          <p:nvPr/>
        </p:nvCxnSpPr>
        <p:spPr>
          <a:xfrm flipV="1">
            <a:off x="4322763" y="4080669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>
            <a:off x="3699671" y="4268788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직선 연결선 216"/>
          <p:cNvCxnSpPr/>
          <p:nvPr/>
        </p:nvCxnSpPr>
        <p:spPr>
          <a:xfrm>
            <a:off x="4325940" y="4328281"/>
            <a:ext cx="648493" cy="142121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5352672" y="2326371"/>
            <a:ext cx="81468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 flipV="1">
            <a:off x="5997352" y="1781065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>
            <a:off x="5374260" y="1969184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6000527" y="2028675"/>
            <a:ext cx="1057194" cy="30495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/>
          <p:nvPr/>
        </p:nvCxnSpPr>
        <p:spPr>
          <a:xfrm>
            <a:off x="5359022" y="1558021"/>
            <a:ext cx="8145518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 222"/>
          <p:cNvCxnSpPr/>
          <p:nvPr/>
        </p:nvCxnSpPr>
        <p:spPr>
          <a:xfrm flipV="1">
            <a:off x="6003702" y="1012715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5380610" y="1200834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6006879" y="1260325"/>
            <a:ext cx="678587" cy="29769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>
            <a:off x="5352672" y="3856721"/>
            <a:ext cx="81468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 flipV="1">
            <a:off x="5997352" y="3311415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직선 연결선 227"/>
          <p:cNvCxnSpPr/>
          <p:nvPr/>
        </p:nvCxnSpPr>
        <p:spPr>
          <a:xfrm>
            <a:off x="5374260" y="3499534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 flipV="1">
            <a:off x="6000529" y="3413908"/>
            <a:ext cx="1550893" cy="14511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5359022" y="3088371"/>
            <a:ext cx="81468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 flipV="1">
            <a:off x="6003702" y="2543065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>
            <a:off x="5380610" y="2731184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직선 연결선 232"/>
          <p:cNvCxnSpPr/>
          <p:nvPr/>
        </p:nvCxnSpPr>
        <p:spPr>
          <a:xfrm flipV="1">
            <a:off x="6006879" y="2537588"/>
            <a:ext cx="746957" cy="253089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>
            <a:off x="5333622" y="6930121"/>
            <a:ext cx="81468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 flipV="1">
            <a:off x="5978302" y="6384815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5355210" y="6572934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>
            <a:off x="5981477" y="6632427"/>
            <a:ext cx="2416592" cy="301855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5339972" y="6161771"/>
            <a:ext cx="81468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5333622" y="8460471"/>
            <a:ext cx="81468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 flipV="1">
            <a:off x="5978302" y="7915165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5355210" y="8103284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직선 연결선 244"/>
          <p:cNvCxnSpPr/>
          <p:nvPr/>
        </p:nvCxnSpPr>
        <p:spPr>
          <a:xfrm flipV="1">
            <a:off x="5981479" y="8005564"/>
            <a:ext cx="1730489" cy="157212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>
            <a:off x="5339972" y="7692121"/>
            <a:ext cx="81468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V="1">
            <a:off x="5984652" y="7146815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5361560" y="7334934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V="1">
            <a:off x="5987827" y="7138604"/>
            <a:ext cx="864218" cy="255823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5333622" y="5387071"/>
            <a:ext cx="81468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V="1">
            <a:off x="5978302" y="4841765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5355210" y="5029884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>
            <a:off x="5981479" y="5089375"/>
            <a:ext cx="7505295" cy="295274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5339972" y="4618721"/>
            <a:ext cx="81468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 flipV="1">
            <a:off x="5984652" y="4073415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5361560" y="4261534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>
            <a:off x="5987827" y="4321027"/>
            <a:ext cx="1318646" cy="288989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 74"/>
          <p:cNvCxnSpPr/>
          <p:nvPr/>
        </p:nvCxnSpPr>
        <p:spPr>
          <a:xfrm>
            <a:off x="6753834" y="2534947"/>
            <a:ext cx="3970020" cy="545306"/>
          </a:xfrm>
          <a:prstGeom prst="curvedConnector3">
            <a:avLst>
              <a:gd name="adj1" fmla="val 31958"/>
            </a:avLst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자유형 77"/>
          <p:cNvSpPr/>
          <p:nvPr/>
        </p:nvSpPr>
        <p:spPr>
          <a:xfrm>
            <a:off x="7546340" y="3368040"/>
            <a:ext cx="4709160" cy="487780"/>
          </a:xfrm>
          <a:custGeom>
            <a:avLst/>
            <a:gdLst>
              <a:gd name="connsiteX0" fmla="*/ 0 w 4709160"/>
              <a:gd name="connsiteY0" fmla="*/ 38100 h 487780"/>
              <a:gd name="connsiteX1" fmla="*/ 38100 w 4709160"/>
              <a:gd name="connsiteY1" fmla="*/ 22860 h 487780"/>
              <a:gd name="connsiteX2" fmla="*/ 83820 w 4709160"/>
              <a:gd name="connsiteY2" fmla="*/ 0 h 487780"/>
              <a:gd name="connsiteX3" fmla="*/ 350520 w 4709160"/>
              <a:gd name="connsiteY3" fmla="*/ 7620 h 487780"/>
              <a:gd name="connsiteX4" fmla="*/ 396240 w 4709160"/>
              <a:gd name="connsiteY4" fmla="*/ 22860 h 487780"/>
              <a:gd name="connsiteX5" fmla="*/ 419100 w 4709160"/>
              <a:gd name="connsiteY5" fmla="*/ 30480 h 487780"/>
              <a:gd name="connsiteX6" fmla="*/ 441960 w 4709160"/>
              <a:gd name="connsiteY6" fmla="*/ 45720 h 487780"/>
              <a:gd name="connsiteX7" fmla="*/ 487680 w 4709160"/>
              <a:gd name="connsiteY7" fmla="*/ 60960 h 487780"/>
              <a:gd name="connsiteX8" fmla="*/ 533400 w 4709160"/>
              <a:gd name="connsiteY8" fmla="*/ 76200 h 487780"/>
              <a:gd name="connsiteX9" fmla="*/ 556260 w 4709160"/>
              <a:gd name="connsiteY9" fmla="*/ 83820 h 487780"/>
              <a:gd name="connsiteX10" fmla="*/ 579120 w 4709160"/>
              <a:gd name="connsiteY10" fmla="*/ 91440 h 487780"/>
              <a:gd name="connsiteX11" fmla="*/ 601980 w 4709160"/>
              <a:gd name="connsiteY11" fmla="*/ 106680 h 487780"/>
              <a:gd name="connsiteX12" fmla="*/ 617220 w 4709160"/>
              <a:gd name="connsiteY12" fmla="*/ 129540 h 487780"/>
              <a:gd name="connsiteX13" fmla="*/ 647700 w 4709160"/>
              <a:gd name="connsiteY13" fmla="*/ 137160 h 487780"/>
              <a:gd name="connsiteX14" fmla="*/ 716280 w 4709160"/>
              <a:gd name="connsiteY14" fmla="*/ 160020 h 487780"/>
              <a:gd name="connsiteX15" fmla="*/ 784860 w 4709160"/>
              <a:gd name="connsiteY15" fmla="*/ 182880 h 487780"/>
              <a:gd name="connsiteX16" fmla="*/ 807720 w 4709160"/>
              <a:gd name="connsiteY16" fmla="*/ 190500 h 487780"/>
              <a:gd name="connsiteX17" fmla="*/ 914400 w 4709160"/>
              <a:gd name="connsiteY17" fmla="*/ 213360 h 487780"/>
              <a:gd name="connsiteX18" fmla="*/ 952500 w 4709160"/>
              <a:gd name="connsiteY18" fmla="*/ 220980 h 487780"/>
              <a:gd name="connsiteX19" fmla="*/ 1082040 w 4709160"/>
              <a:gd name="connsiteY19" fmla="*/ 228600 h 487780"/>
              <a:gd name="connsiteX20" fmla="*/ 1165860 w 4709160"/>
              <a:gd name="connsiteY20" fmla="*/ 236220 h 487780"/>
              <a:gd name="connsiteX21" fmla="*/ 1874520 w 4709160"/>
              <a:gd name="connsiteY21" fmla="*/ 228600 h 487780"/>
              <a:gd name="connsiteX22" fmla="*/ 1996440 w 4709160"/>
              <a:gd name="connsiteY22" fmla="*/ 220980 h 487780"/>
              <a:gd name="connsiteX23" fmla="*/ 2194560 w 4709160"/>
              <a:gd name="connsiteY23" fmla="*/ 213360 h 487780"/>
              <a:gd name="connsiteX24" fmla="*/ 2590800 w 4709160"/>
              <a:gd name="connsiteY24" fmla="*/ 220980 h 487780"/>
              <a:gd name="connsiteX25" fmla="*/ 2636520 w 4709160"/>
              <a:gd name="connsiteY25" fmla="*/ 228600 h 487780"/>
              <a:gd name="connsiteX26" fmla="*/ 2689860 w 4709160"/>
              <a:gd name="connsiteY26" fmla="*/ 236220 h 487780"/>
              <a:gd name="connsiteX27" fmla="*/ 2849880 w 4709160"/>
              <a:gd name="connsiteY27" fmla="*/ 251460 h 487780"/>
              <a:gd name="connsiteX28" fmla="*/ 3040380 w 4709160"/>
              <a:gd name="connsiteY28" fmla="*/ 274320 h 487780"/>
              <a:gd name="connsiteX29" fmla="*/ 3078480 w 4709160"/>
              <a:gd name="connsiteY29" fmla="*/ 281940 h 487780"/>
              <a:gd name="connsiteX30" fmla="*/ 3139440 w 4709160"/>
              <a:gd name="connsiteY30" fmla="*/ 297180 h 487780"/>
              <a:gd name="connsiteX31" fmla="*/ 3192780 w 4709160"/>
              <a:gd name="connsiteY31" fmla="*/ 304800 h 487780"/>
              <a:gd name="connsiteX32" fmla="*/ 3230880 w 4709160"/>
              <a:gd name="connsiteY32" fmla="*/ 312420 h 487780"/>
              <a:gd name="connsiteX33" fmla="*/ 3253740 w 4709160"/>
              <a:gd name="connsiteY33" fmla="*/ 320040 h 487780"/>
              <a:gd name="connsiteX34" fmla="*/ 3375660 w 4709160"/>
              <a:gd name="connsiteY34" fmla="*/ 335280 h 487780"/>
              <a:gd name="connsiteX35" fmla="*/ 3413760 w 4709160"/>
              <a:gd name="connsiteY35" fmla="*/ 342900 h 487780"/>
              <a:gd name="connsiteX36" fmla="*/ 3436620 w 4709160"/>
              <a:gd name="connsiteY36" fmla="*/ 350520 h 487780"/>
              <a:gd name="connsiteX37" fmla="*/ 3520440 w 4709160"/>
              <a:gd name="connsiteY37" fmla="*/ 358140 h 487780"/>
              <a:gd name="connsiteX38" fmla="*/ 3817620 w 4709160"/>
              <a:gd name="connsiteY38" fmla="*/ 358140 h 487780"/>
              <a:gd name="connsiteX39" fmla="*/ 3863340 w 4709160"/>
              <a:gd name="connsiteY39" fmla="*/ 342900 h 487780"/>
              <a:gd name="connsiteX40" fmla="*/ 3916680 w 4709160"/>
              <a:gd name="connsiteY40" fmla="*/ 327660 h 487780"/>
              <a:gd name="connsiteX41" fmla="*/ 4099560 w 4709160"/>
              <a:gd name="connsiteY41" fmla="*/ 342900 h 487780"/>
              <a:gd name="connsiteX42" fmla="*/ 4145280 w 4709160"/>
              <a:gd name="connsiteY42" fmla="*/ 358140 h 487780"/>
              <a:gd name="connsiteX43" fmla="*/ 4191000 w 4709160"/>
              <a:gd name="connsiteY43" fmla="*/ 373380 h 487780"/>
              <a:gd name="connsiteX44" fmla="*/ 4213860 w 4709160"/>
              <a:gd name="connsiteY44" fmla="*/ 381000 h 487780"/>
              <a:gd name="connsiteX45" fmla="*/ 4259580 w 4709160"/>
              <a:gd name="connsiteY45" fmla="*/ 403860 h 487780"/>
              <a:gd name="connsiteX46" fmla="*/ 4282440 w 4709160"/>
              <a:gd name="connsiteY46" fmla="*/ 419100 h 487780"/>
              <a:gd name="connsiteX47" fmla="*/ 4320540 w 4709160"/>
              <a:gd name="connsiteY47" fmla="*/ 426720 h 487780"/>
              <a:gd name="connsiteX48" fmla="*/ 4343400 w 4709160"/>
              <a:gd name="connsiteY48" fmla="*/ 434340 h 487780"/>
              <a:gd name="connsiteX49" fmla="*/ 4373880 w 4709160"/>
              <a:gd name="connsiteY49" fmla="*/ 441960 h 487780"/>
              <a:gd name="connsiteX50" fmla="*/ 4427220 w 4709160"/>
              <a:gd name="connsiteY50" fmla="*/ 457200 h 487780"/>
              <a:gd name="connsiteX51" fmla="*/ 4526280 w 4709160"/>
              <a:gd name="connsiteY51" fmla="*/ 472440 h 487780"/>
              <a:gd name="connsiteX52" fmla="*/ 4549140 w 4709160"/>
              <a:gd name="connsiteY52" fmla="*/ 480060 h 487780"/>
              <a:gd name="connsiteX53" fmla="*/ 4709160 w 4709160"/>
              <a:gd name="connsiteY53" fmla="*/ 487680 h 48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709160" h="487780">
                <a:moveTo>
                  <a:pt x="0" y="38100"/>
                </a:moveTo>
                <a:cubicBezTo>
                  <a:pt x="12700" y="33020"/>
                  <a:pt x="25866" y="28977"/>
                  <a:pt x="38100" y="22860"/>
                </a:cubicBezTo>
                <a:cubicBezTo>
                  <a:pt x="97186" y="-6683"/>
                  <a:pt x="26361" y="19153"/>
                  <a:pt x="83820" y="0"/>
                </a:cubicBezTo>
                <a:cubicBezTo>
                  <a:pt x="172720" y="2540"/>
                  <a:pt x="261821" y="1130"/>
                  <a:pt x="350520" y="7620"/>
                </a:cubicBezTo>
                <a:cubicBezTo>
                  <a:pt x="366542" y="8792"/>
                  <a:pt x="381000" y="17780"/>
                  <a:pt x="396240" y="22860"/>
                </a:cubicBezTo>
                <a:cubicBezTo>
                  <a:pt x="403860" y="25400"/>
                  <a:pt x="412417" y="26025"/>
                  <a:pt x="419100" y="30480"/>
                </a:cubicBezTo>
                <a:cubicBezTo>
                  <a:pt x="426720" y="35560"/>
                  <a:pt x="433591" y="42001"/>
                  <a:pt x="441960" y="45720"/>
                </a:cubicBezTo>
                <a:cubicBezTo>
                  <a:pt x="456640" y="52244"/>
                  <a:pt x="472440" y="55880"/>
                  <a:pt x="487680" y="60960"/>
                </a:cubicBezTo>
                <a:lnTo>
                  <a:pt x="533400" y="76200"/>
                </a:lnTo>
                <a:lnTo>
                  <a:pt x="556260" y="83820"/>
                </a:lnTo>
                <a:cubicBezTo>
                  <a:pt x="563880" y="86360"/>
                  <a:pt x="572437" y="86985"/>
                  <a:pt x="579120" y="91440"/>
                </a:cubicBezTo>
                <a:lnTo>
                  <a:pt x="601980" y="106680"/>
                </a:lnTo>
                <a:cubicBezTo>
                  <a:pt x="607060" y="114300"/>
                  <a:pt x="609600" y="124460"/>
                  <a:pt x="617220" y="129540"/>
                </a:cubicBezTo>
                <a:cubicBezTo>
                  <a:pt x="625934" y="135349"/>
                  <a:pt x="637669" y="134151"/>
                  <a:pt x="647700" y="137160"/>
                </a:cubicBezTo>
                <a:lnTo>
                  <a:pt x="716280" y="160020"/>
                </a:lnTo>
                <a:lnTo>
                  <a:pt x="784860" y="182880"/>
                </a:lnTo>
                <a:cubicBezTo>
                  <a:pt x="792480" y="185420"/>
                  <a:pt x="799928" y="188552"/>
                  <a:pt x="807720" y="190500"/>
                </a:cubicBezTo>
                <a:cubicBezTo>
                  <a:pt x="903667" y="214487"/>
                  <a:pt x="833268" y="198609"/>
                  <a:pt x="914400" y="213360"/>
                </a:cubicBezTo>
                <a:cubicBezTo>
                  <a:pt x="927143" y="215677"/>
                  <a:pt x="939602" y="219807"/>
                  <a:pt x="952500" y="220980"/>
                </a:cubicBezTo>
                <a:cubicBezTo>
                  <a:pt x="995577" y="224896"/>
                  <a:pt x="1038895" y="225518"/>
                  <a:pt x="1082040" y="228600"/>
                </a:cubicBezTo>
                <a:cubicBezTo>
                  <a:pt x="1110024" y="230599"/>
                  <a:pt x="1137920" y="233680"/>
                  <a:pt x="1165860" y="236220"/>
                </a:cubicBezTo>
                <a:lnTo>
                  <a:pt x="1874520" y="228600"/>
                </a:lnTo>
                <a:cubicBezTo>
                  <a:pt x="1915232" y="227853"/>
                  <a:pt x="1955767" y="222917"/>
                  <a:pt x="1996440" y="220980"/>
                </a:cubicBezTo>
                <a:lnTo>
                  <a:pt x="2194560" y="213360"/>
                </a:lnTo>
                <a:lnTo>
                  <a:pt x="2590800" y="220980"/>
                </a:lnTo>
                <a:cubicBezTo>
                  <a:pt x="2606241" y="221512"/>
                  <a:pt x="2621249" y="226251"/>
                  <a:pt x="2636520" y="228600"/>
                </a:cubicBezTo>
                <a:cubicBezTo>
                  <a:pt x="2654272" y="231331"/>
                  <a:pt x="2672009" y="234237"/>
                  <a:pt x="2689860" y="236220"/>
                </a:cubicBezTo>
                <a:cubicBezTo>
                  <a:pt x="2714140" y="238918"/>
                  <a:pt x="2823068" y="247630"/>
                  <a:pt x="2849880" y="251460"/>
                </a:cubicBezTo>
                <a:cubicBezTo>
                  <a:pt x="3033628" y="277710"/>
                  <a:pt x="2823960" y="258861"/>
                  <a:pt x="3040380" y="274320"/>
                </a:cubicBezTo>
                <a:cubicBezTo>
                  <a:pt x="3053080" y="276860"/>
                  <a:pt x="3065860" y="279028"/>
                  <a:pt x="3078480" y="281940"/>
                </a:cubicBezTo>
                <a:cubicBezTo>
                  <a:pt x="3098889" y="286650"/>
                  <a:pt x="3118705" y="294218"/>
                  <a:pt x="3139440" y="297180"/>
                </a:cubicBezTo>
                <a:cubicBezTo>
                  <a:pt x="3157220" y="299720"/>
                  <a:pt x="3175064" y="301847"/>
                  <a:pt x="3192780" y="304800"/>
                </a:cubicBezTo>
                <a:cubicBezTo>
                  <a:pt x="3205555" y="306929"/>
                  <a:pt x="3218315" y="309279"/>
                  <a:pt x="3230880" y="312420"/>
                </a:cubicBezTo>
                <a:cubicBezTo>
                  <a:pt x="3238672" y="314368"/>
                  <a:pt x="3245806" y="318787"/>
                  <a:pt x="3253740" y="320040"/>
                </a:cubicBezTo>
                <a:cubicBezTo>
                  <a:pt x="3294195" y="326428"/>
                  <a:pt x="3335499" y="327248"/>
                  <a:pt x="3375660" y="335280"/>
                </a:cubicBezTo>
                <a:cubicBezTo>
                  <a:pt x="3388360" y="337820"/>
                  <a:pt x="3401195" y="339759"/>
                  <a:pt x="3413760" y="342900"/>
                </a:cubicBezTo>
                <a:cubicBezTo>
                  <a:pt x="3421552" y="344848"/>
                  <a:pt x="3428669" y="349384"/>
                  <a:pt x="3436620" y="350520"/>
                </a:cubicBezTo>
                <a:cubicBezTo>
                  <a:pt x="3464393" y="354488"/>
                  <a:pt x="3492500" y="355600"/>
                  <a:pt x="3520440" y="358140"/>
                </a:cubicBezTo>
                <a:cubicBezTo>
                  <a:pt x="3627407" y="393796"/>
                  <a:pt x="3565720" y="376133"/>
                  <a:pt x="3817620" y="358140"/>
                </a:cubicBezTo>
                <a:cubicBezTo>
                  <a:pt x="3833644" y="356995"/>
                  <a:pt x="3847755" y="346796"/>
                  <a:pt x="3863340" y="342900"/>
                </a:cubicBezTo>
                <a:cubicBezTo>
                  <a:pt x="3901612" y="333332"/>
                  <a:pt x="3883885" y="338592"/>
                  <a:pt x="3916680" y="327660"/>
                </a:cubicBezTo>
                <a:cubicBezTo>
                  <a:pt x="3968989" y="330413"/>
                  <a:pt x="4042320" y="327289"/>
                  <a:pt x="4099560" y="342900"/>
                </a:cubicBezTo>
                <a:cubicBezTo>
                  <a:pt x="4115058" y="347127"/>
                  <a:pt x="4130040" y="353060"/>
                  <a:pt x="4145280" y="358140"/>
                </a:cubicBezTo>
                <a:lnTo>
                  <a:pt x="4191000" y="373380"/>
                </a:lnTo>
                <a:cubicBezTo>
                  <a:pt x="4198620" y="375920"/>
                  <a:pt x="4207177" y="376545"/>
                  <a:pt x="4213860" y="381000"/>
                </a:cubicBezTo>
                <a:cubicBezTo>
                  <a:pt x="4279374" y="424676"/>
                  <a:pt x="4196484" y="372312"/>
                  <a:pt x="4259580" y="403860"/>
                </a:cubicBezTo>
                <a:cubicBezTo>
                  <a:pt x="4267771" y="407956"/>
                  <a:pt x="4273865" y="415884"/>
                  <a:pt x="4282440" y="419100"/>
                </a:cubicBezTo>
                <a:cubicBezTo>
                  <a:pt x="4294567" y="423648"/>
                  <a:pt x="4307975" y="423579"/>
                  <a:pt x="4320540" y="426720"/>
                </a:cubicBezTo>
                <a:cubicBezTo>
                  <a:pt x="4328332" y="428668"/>
                  <a:pt x="4335677" y="432133"/>
                  <a:pt x="4343400" y="434340"/>
                </a:cubicBezTo>
                <a:cubicBezTo>
                  <a:pt x="4353470" y="437217"/>
                  <a:pt x="4363810" y="439083"/>
                  <a:pt x="4373880" y="441960"/>
                </a:cubicBezTo>
                <a:cubicBezTo>
                  <a:pt x="4407772" y="451643"/>
                  <a:pt x="4387518" y="449260"/>
                  <a:pt x="4427220" y="457200"/>
                </a:cubicBezTo>
                <a:cubicBezTo>
                  <a:pt x="4453652" y="462486"/>
                  <a:pt x="4500662" y="468780"/>
                  <a:pt x="4526280" y="472440"/>
                </a:cubicBezTo>
                <a:cubicBezTo>
                  <a:pt x="4533900" y="474980"/>
                  <a:pt x="4541170" y="479064"/>
                  <a:pt x="4549140" y="480060"/>
                </a:cubicBezTo>
                <a:cubicBezTo>
                  <a:pt x="4622568" y="489238"/>
                  <a:pt x="4643241" y="487680"/>
                  <a:pt x="4709160" y="487680"/>
                </a:cubicBezTo>
              </a:path>
            </a:pathLst>
          </a:custGeom>
          <a:noFill/>
          <a:ln w="12700">
            <a:solidFill>
              <a:srgbClr val="66A1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8" name="직선 연결선 257"/>
          <p:cNvCxnSpPr/>
          <p:nvPr/>
        </p:nvCxnSpPr>
        <p:spPr>
          <a:xfrm flipV="1">
            <a:off x="6003702" y="5621545"/>
            <a:ext cx="0" cy="545306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>
            <a:off x="5380610" y="5809664"/>
            <a:ext cx="628077" cy="5961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flipV="1">
            <a:off x="6006879" y="5616068"/>
            <a:ext cx="746957" cy="253089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구부러진 연결선 260"/>
          <p:cNvCxnSpPr/>
          <p:nvPr/>
        </p:nvCxnSpPr>
        <p:spPr>
          <a:xfrm>
            <a:off x="6753834" y="5613427"/>
            <a:ext cx="3970020" cy="545306"/>
          </a:xfrm>
          <a:prstGeom prst="curvedConnector3">
            <a:avLst>
              <a:gd name="adj1" fmla="val 31958"/>
            </a:avLst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자유형 83"/>
          <p:cNvSpPr/>
          <p:nvPr/>
        </p:nvSpPr>
        <p:spPr>
          <a:xfrm>
            <a:off x="7706360" y="7976831"/>
            <a:ext cx="5273040" cy="483911"/>
          </a:xfrm>
          <a:custGeom>
            <a:avLst/>
            <a:gdLst>
              <a:gd name="connsiteX0" fmla="*/ 0 w 5273040"/>
              <a:gd name="connsiteY0" fmla="*/ 19091 h 483911"/>
              <a:gd name="connsiteX1" fmla="*/ 396240 w 5273040"/>
              <a:gd name="connsiteY1" fmla="*/ 11471 h 483911"/>
              <a:gd name="connsiteX2" fmla="*/ 457200 w 5273040"/>
              <a:gd name="connsiteY2" fmla="*/ 19091 h 483911"/>
              <a:gd name="connsiteX3" fmla="*/ 533400 w 5273040"/>
              <a:gd name="connsiteY3" fmla="*/ 26711 h 483911"/>
              <a:gd name="connsiteX4" fmla="*/ 609600 w 5273040"/>
              <a:gd name="connsiteY4" fmla="*/ 41951 h 483911"/>
              <a:gd name="connsiteX5" fmla="*/ 670560 w 5273040"/>
              <a:gd name="connsiteY5" fmla="*/ 49571 h 483911"/>
              <a:gd name="connsiteX6" fmla="*/ 731520 w 5273040"/>
              <a:gd name="connsiteY6" fmla="*/ 64811 h 483911"/>
              <a:gd name="connsiteX7" fmla="*/ 777240 w 5273040"/>
              <a:gd name="connsiteY7" fmla="*/ 72431 h 483911"/>
              <a:gd name="connsiteX8" fmla="*/ 830580 w 5273040"/>
              <a:gd name="connsiteY8" fmla="*/ 80051 h 483911"/>
              <a:gd name="connsiteX9" fmla="*/ 891540 w 5273040"/>
              <a:gd name="connsiteY9" fmla="*/ 87671 h 483911"/>
              <a:gd name="connsiteX10" fmla="*/ 929640 w 5273040"/>
              <a:gd name="connsiteY10" fmla="*/ 95291 h 483911"/>
              <a:gd name="connsiteX11" fmla="*/ 975360 w 5273040"/>
              <a:gd name="connsiteY11" fmla="*/ 102911 h 483911"/>
              <a:gd name="connsiteX12" fmla="*/ 1005840 w 5273040"/>
              <a:gd name="connsiteY12" fmla="*/ 110531 h 483911"/>
              <a:gd name="connsiteX13" fmla="*/ 1051560 w 5273040"/>
              <a:gd name="connsiteY13" fmla="*/ 118151 h 483911"/>
              <a:gd name="connsiteX14" fmla="*/ 1097280 w 5273040"/>
              <a:gd name="connsiteY14" fmla="*/ 133391 h 483911"/>
              <a:gd name="connsiteX15" fmla="*/ 1120140 w 5273040"/>
              <a:gd name="connsiteY15" fmla="*/ 141011 h 483911"/>
              <a:gd name="connsiteX16" fmla="*/ 1143000 w 5273040"/>
              <a:gd name="connsiteY16" fmla="*/ 148631 h 483911"/>
              <a:gd name="connsiteX17" fmla="*/ 1173480 w 5273040"/>
              <a:gd name="connsiteY17" fmla="*/ 156251 h 483911"/>
              <a:gd name="connsiteX18" fmla="*/ 1257300 w 5273040"/>
              <a:gd name="connsiteY18" fmla="*/ 171491 h 483911"/>
              <a:gd name="connsiteX19" fmla="*/ 1303020 w 5273040"/>
              <a:gd name="connsiteY19" fmla="*/ 186731 h 483911"/>
              <a:gd name="connsiteX20" fmla="*/ 1348740 w 5273040"/>
              <a:gd name="connsiteY20" fmla="*/ 201971 h 483911"/>
              <a:gd name="connsiteX21" fmla="*/ 1371600 w 5273040"/>
              <a:gd name="connsiteY21" fmla="*/ 209591 h 483911"/>
              <a:gd name="connsiteX22" fmla="*/ 1394460 w 5273040"/>
              <a:gd name="connsiteY22" fmla="*/ 217211 h 483911"/>
              <a:gd name="connsiteX23" fmla="*/ 1524000 w 5273040"/>
              <a:gd name="connsiteY23" fmla="*/ 240071 h 483911"/>
              <a:gd name="connsiteX24" fmla="*/ 1592580 w 5273040"/>
              <a:gd name="connsiteY24" fmla="*/ 262931 h 483911"/>
              <a:gd name="connsiteX25" fmla="*/ 1615440 w 5273040"/>
              <a:gd name="connsiteY25" fmla="*/ 270551 h 483911"/>
              <a:gd name="connsiteX26" fmla="*/ 1668780 w 5273040"/>
              <a:gd name="connsiteY26" fmla="*/ 278171 h 483911"/>
              <a:gd name="connsiteX27" fmla="*/ 1767840 w 5273040"/>
              <a:gd name="connsiteY27" fmla="*/ 301031 h 483911"/>
              <a:gd name="connsiteX28" fmla="*/ 1844040 w 5273040"/>
              <a:gd name="connsiteY28" fmla="*/ 308651 h 483911"/>
              <a:gd name="connsiteX29" fmla="*/ 1874520 w 5273040"/>
              <a:gd name="connsiteY29" fmla="*/ 316271 h 483911"/>
              <a:gd name="connsiteX30" fmla="*/ 1988820 w 5273040"/>
              <a:gd name="connsiteY30" fmla="*/ 331511 h 483911"/>
              <a:gd name="connsiteX31" fmla="*/ 2019300 w 5273040"/>
              <a:gd name="connsiteY31" fmla="*/ 339131 h 483911"/>
              <a:gd name="connsiteX32" fmla="*/ 2057400 w 5273040"/>
              <a:gd name="connsiteY32" fmla="*/ 346751 h 483911"/>
              <a:gd name="connsiteX33" fmla="*/ 2872740 w 5273040"/>
              <a:gd name="connsiteY33" fmla="*/ 339131 h 483911"/>
              <a:gd name="connsiteX34" fmla="*/ 2903220 w 5273040"/>
              <a:gd name="connsiteY34" fmla="*/ 331511 h 483911"/>
              <a:gd name="connsiteX35" fmla="*/ 2979420 w 5273040"/>
              <a:gd name="connsiteY35" fmla="*/ 316271 h 483911"/>
              <a:gd name="connsiteX36" fmla="*/ 3017520 w 5273040"/>
              <a:gd name="connsiteY36" fmla="*/ 308651 h 483911"/>
              <a:gd name="connsiteX37" fmla="*/ 3086100 w 5273040"/>
              <a:gd name="connsiteY37" fmla="*/ 285791 h 483911"/>
              <a:gd name="connsiteX38" fmla="*/ 3108960 w 5273040"/>
              <a:gd name="connsiteY38" fmla="*/ 278171 h 483911"/>
              <a:gd name="connsiteX39" fmla="*/ 3139440 w 5273040"/>
              <a:gd name="connsiteY39" fmla="*/ 270551 h 483911"/>
              <a:gd name="connsiteX40" fmla="*/ 3162300 w 5273040"/>
              <a:gd name="connsiteY40" fmla="*/ 262931 h 483911"/>
              <a:gd name="connsiteX41" fmla="*/ 3200400 w 5273040"/>
              <a:gd name="connsiteY41" fmla="*/ 255311 h 483911"/>
              <a:gd name="connsiteX42" fmla="*/ 3246120 w 5273040"/>
              <a:gd name="connsiteY42" fmla="*/ 240071 h 483911"/>
              <a:gd name="connsiteX43" fmla="*/ 3314700 w 5273040"/>
              <a:gd name="connsiteY43" fmla="*/ 232451 h 483911"/>
              <a:gd name="connsiteX44" fmla="*/ 3383280 w 5273040"/>
              <a:gd name="connsiteY44" fmla="*/ 217211 h 483911"/>
              <a:gd name="connsiteX45" fmla="*/ 3436620 w 5273040"/>
              <a:gd name="connsiteY45" fmla="*/ 209591 h 483911"/>
              <a:gd name="connsiteX46" fmla="*/ 3566160 w 5273040"/>
              <a:gd name="connsiteY46" fmla="*/ 186731 h 483911"/>
              <a:gd name="connsiteX47" fmla="*/ 3855720 w 5273040"/>
              <a:gd name="connsiteY47" fmla="*/ 194351 h 483911"/>
              <a:gd name="connsiteX48" fmla="*/ 4008120 w 5273040"/>
              <a:gd name="connsiteY48" fmla="*/ 217211 h 483911"/>
              <a:gd name="connsiteX49" fmla="*/ 4084320 w 5273040"/>
              <a:gd name="connsiteY49" fmla="*/ 240071 h 483911"/>
              <a:gd name="connsiteX50" fmla="*/ 4107180 w 5273040"/>
              <a:gd name="connsiteY50" fmla="*/ 247691 h 483911"/>
              <a:gd name="connsiteX51" fmla="*/ 4137660 w 5273040"/>
              <a:gd name="connsiteY51" fmla="*/ 255311 h 483911"/>
              <a:gd name="connsiteX52" fmla="*/ 4160520 w 5273040"/>
              <a:gd name="connsiteY52" fmla="*/ 262931 h 483911"/>
              <a:gd name="connsiteX53" fmla="*/ 4229100 w 5273040"/>
              <a:gd name="connsiteY53" fmla="*/ 278171 h 483911"/>
              <a:gd name="connsiteX54" fmla="*/ 4274820 w 5273040"/>
              <a:gd name="connsiteY54" fmla="*/ 293411 h 483911"/>
              <a:gd name="connsiteX55" fmla="*/ 4297680 w 5273040"/>
              <a:gd name="connsiteY55" fmla="*/ 301031 h 483911"/>
              <a:gd name="connsiteX56" fmla="*/ 4328160 w 5273040"/>
              <a:gd name="connsiteY56" fmla="*/ 316271 h 483911"/>
              <a:gd name="connsiteX57" fmla="*/ 4373880 w 5273040"/>
              <a:gd name="connsiteY57" fmla="*/ 331511 h 483911"/>
              <a:gd name="connsiteX58" fmla="*/ 4465320 w 5273040"/>
              <a:gd name="connsiteY58" fmla="*/ 361991 h 483911"/>
              <a:gd name="connsiteX59" fmla="*/ 4533900 w 5273040"/>
              <a:gd name="connsiteY59" fmla="*/ 384851 h 483911"/>
              <a:gd name="connsiteX60" fmla="*/ 4556760 w 5273040"/>
              <a:gd name="connsiteY60" fmla="*/ 392471 h 483911"/>
              <a:gd name="connsiteX61" fmla="*/ 4602480 w 5273040"/>
              <a:gd name="connsiteY61" fmla="*/ 400091 h 483911"/>
              <a:gd name="connsiteX62" fmla="*/ 4648200 w 5273040"/>
              <a:gd name="connsiteY62" fmla="*/ 415331 h 483911"/>
              <a:gd name="connsiteX63" fmla="*/ 4747260 w 5273040"/>
              <a:gd name="connsiteY63" fmla="*/ 430571 h 483911"/>
              <a:gd name="connsiteX64" fmla="*/ 4770120 w 5273040"/>
              <a:gd name="connsiteY64" fmla="*/ 438191 h 483911"/>
              <a:gd name="connsiteX65" fmla="*/ 4815840 w 5273040"/>
              <a:gd name="connsiteY65" fmla="*/ 445811 h 483911"/>
              <a:gd name="connsiteX66" fmla="*/ 4846320 w 5273040"/>
              <a:gd name="connsiteY66" fmla="*/ 453431 h 483911"/>
              <a:gd name="connsiteX67" fmla="*/ 5120640 w 5273040"/>
              <a:gd name="connsiteY67" fmla="*/ 468671 h 483911"/>
              <a:gd name="connsiteX68" fmla="*/ 5151120 w 5273040"/>
              <a:gd name="connsiteY68" fmla="*/ 476291 h 483911"/>
              <a:gd name="connsiteX69" fmla="*/ 5273040 w 5273040"/>
              <a:gd name="connsiteY69" fmla="*/ 483911 h 48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273040" h="483911">
                <a:moveTo>
                  <a:pt x="0" y="19091"/>
                </a:moveTo>
                <a:cubicBezTo>
                  <a:pt x="191689" y="-12857"/>
                  <a:pt x="60549" y="3079"/>
                  <a:pt x="396240" y="11471"/>
                </a:cubicBezTo>
                <a:lnTo>
                  <a:pt x="457200" y="19091"/>
                </a:lnTo>
                <a:cubicBezTo>
                  <a:pt x="482571" y="21910"/>
                  <a:pt x="508070" y="23545"/>
                  <a:pt x="533400" y="26711"/>
                </a:cubicBezTo>
                <a:cubicBezTo>
                  <a:pt x="667559" y="43481"/>
                  <a:pt x="511186" y="25549"/>
                  <a:pt x="609600" y="41951"/>
                </a:cubicBezTo>
                <a:cubicBezTo>
                  <a:pt x="629800" y="45318"/>
                  <a:pt x="650433" y="45797"/>
                  <a:pt x="670560" y="49571"/>
                </a:cubicBezTo>
                <a:cubicBezTo>
                  <a:pt x="691147" y="53431"/>
                  <a:pt x="710860" y="61368"/>
                  <a:pt x="731520" y="64811"/>
                </a:cubicBezTo>
                <a:lnTo>
                  <a:pt x="777240" y="72431"/>
                </a:lnTo>
                <a:cubicBezTo>
                  <a:pt x="794992" y="75162"/>
                  <a:pt x="812777" y="77677"/>
                  <a:pt x="830580" y="80051"/>
                </a:cubicBezTo>
                <a:cubicBezTo>
                  <a:pt x="850878" y="82757"/>
                  <a:pt x="871300" y="84557"/>
                  <a:pt x="891540" y="87671"/>
                </a:cubicBezTo>
                <a:cubicBezTo>
                  <a:pt x="904341" y="89640"/>
                  <a:pt x="916897" y="92974"/>
                  <a:pt x="929640" y="95291"/>
                </a:cubicBezTo>
                <a:cubicBezTo>
                  <a:pt x="944841" y="98055"/>
                  <a:pt x="960210" y="99881"/>
                  <a:pt x="975360" y="102911"/>
                </a:cubicBezTo>
                <a:cubicBezTo>
                  <a:pt x="985629" y="104965"/>
                  <a:pt x="995571" y="108477"/>
                  <a:pt x="1005840" y="110531"/>
                </a:cubicBezTo>
                <a:cubicBezTo>
                  <a:pt x="1020990" y="113561"/>
                  <a:pt x="1036571" y="114404"/>
                  <a:pt x="1051560" y="118151"/>
                </a:cubicBezTo>
                <a:cubicBezTo>
                  <a:pt x="1067145" y="122047"/>
                  <a:pt x="1082040" y="128311"/>
                  <a:pt x="1097280" y="133391"/>
                </a:cubicBezTo>
                <a:lnTo>
                  <a:pt x="1120140" y="141011"/>
                </a:lnTo>
                <a:cubicBezTo>
                  <a:pt x="1127760" y="143551"/>
                  <a:pt x="1135208" y="146683"/>
                  <a:pt x="1143000" y="148631"/>
                </a:cubicBezTo>
                <a:cubicBezTo>
                  <a:pt x="1153160" y="151171"/>
                  <a:pt x="1163211" y="154197"/>
                  <a:pt x="1173480" y="156251"/>
                </a:cubicBezTo>
                <a:cubicBezTo>
                  <a:pt x="1195262" y="160607"/>
                  <a:pt x="1234826" y="165362"/>
                  <a:pt x="1257300" y="171491"/>
                </a:cubicBezTo>
                <a:cubicBezTo>
                  <a:pt x="1272798" y="175718"/>
                  <a:pt x="1287780" y="181651"/>
                  <a:pt x="1303020" y="186731"/>
                </a:cubicBezTo>
                <a:lnTo>
                  <a:pt x="1348740" y="201971"/>
                </a:lnTo>
                <a:lnTo>
                  <a:pt x="1371600" y="209591"/>
                </a:lnTo>
                <a:cubicBezTo>
                  <a:pt x="1379220" y="212131"/>
                  <a:pt x="1386584" y="215636"/>
                  <a:pt x="1394460" y="217211"/>
                </a:cubicBezTo>
                <a:cubicBezTo>
                  <a:pt x="1488272" y="235973"/>
                  <a:pt x="1445017" y="228788"/>
                  <a:pt x="1524000" y="240071"/>
                </a:cubicBezTo>
                <a:lnTo>
                  <a:pt x="1592580" y="262931"/>
                </a:lnTo>
                <a:cubicBezTo>
                  <a:pt x="1600200" y="265471"/>
                  <a:pt x="1607489" y="269415"/>
                  <a:pt x="1615440" y="270551"/>
                </a:cubicBezTo>
                <a:lnTo>
                  <a:pt x="1668780" y="278171"/>
                </a:lnTo>
                <a:cubicBezTo>
                  <a:pt x="1705041" y="290258"/>
                  <a:pt x="1719796" y="296227"/>
                  <a:pt x="1767840" y="301031"/>
                </a:cubicBezTo>
                <a:lnTo>
                  <a:pt x="1844040" y="308651"/>
                </a:lnTo>
                <a:cubicBezTo>
                  <a:pt x="1854200" y="311191"/>
                  <a:pt x="1864190" y="314549"/>
                  <a:pt x="1874520" y="316271"/>
                </a:cubicBezTo>
                <a:cubicBezTo>
                  <a:pt x="1954129" y="329539"/>
                  <a:pt x="1914482" y="317995"/>
                  <a:pt x="1988820" y="331511"/>
                </a:cubicBezTo>
                <a:cubicBezTo>
                  <a:pt x="1999124" y="333384"/>
                  <a:pt x="2009077" y="336859"/>
                  <a:pt x="2019300" y="339131"/>
                </a:cubicBezTo>
                <a:cubicBezTo>
                  <a:pt x="2031943" y="341941"/>
                  <a:pt x="2044700" y="344211"/>
                  <a:pt x="2057400" y="346751"/>
                </a:cubicBezTo>
                <a:lnTo>
                  <a:pt x="2872740" y="339131"/>
                </a:lnTo>
                <a:cubicBezTo>
                  <a:pt x="2883211" y="338942"/>
                  <a:pt x="2892980" y="333705"/>
                  <a:pt x="2903220" y="331511"/>
                </a:cubicBezTo>
                <a:cubicBezTo>
                  <a:pt x="2928548" y="326084"/>
                  <a:pt x="2954020" y="321351"/>
                  <a:pt x="2979420" y="316271"/>
                </a:cubicBezTo>
                <a:cubicBezTo>
                  <a:pt x="2992120" y="313731"/>
                  <a:pt x="3005233" y="312747"/>
                  <a:pt x="3017520" y="308651"/>
                </a:cubicBezTo>
                <a:lnTo>
                  <a:pt x="3086100" y="285791"/>
                </a:lnTo>
                <a:cubicBezTo>
                  <a:pt x="3093720" y="283251"/>
                  <a:pt x="3101168" y="280119"/>
                  <a:pt x="3108960" y="278171"/>
                </a:cubicBezTo>
                <a:cubicBezTo>
                  <a:pt x="3119120" y="275631"/>
                  <a:pt x="3129370" y="273428"/>
                  <a:pt x="3139440" y="270551"/>
                </a:cubicBezTo>
                <a:cubicBezTo>
                  <a:pt x="3147163" y="268344"/>
                  <a:pt x="3154508" y="264879"/>
                  <a:pt x="3162300" y="262931"/>
                </a:cubicBezTo>
                <a:cubicBezTo>
                  <a:pt x="3174865" y="259790"/>
                  <a:pt x="3187905" y="258719"/>
                  <a:pt x="3200400" y="255311"/>
                </a:cubicBezTo>
                <a:cubicBezTo>
                  <a:pt x="3215898" y="251084"/>
                  <a:pt x="3230154" y="241845"/>
                  <a:pt x="3246120" y="240071"/>
                </a:cubicBezTo>
                <a:cubicBezTo>
                  <a:pt x="3268980" y="237531"/>
                  <a:pt x="3291930" y="235704"/>
                  <a:pt x="3314700" y="232451"/>
                </a:cubicBezTo>
                <a:cubicBezTo>
                  <a:pt x="3385286" y="222367"/>
                  <a:pt x="3322271" y="228304"/>
                  <a:pt x="3383280" y="217211"/>
                </a:cubicBezTo>
                <a:cubicBezTo>
                  <a:pt x="3400951" y="213998"/>
                  <a:pt x="3418879" y="212392"/>
                  <a:pt x="3436620" y="209591"/>
                </a:cubicBezTo>
                <a:cubicBezTo>
                  <a:pt x="3519124" y="196564"/>
                  <a:pt x="3506860" y="198591"/>
                  <a:pt x="3566160" y="186731"/>
                </a:cubicBezTo>
                <a:cubicBezTo>
                  <a:pt x="3662680" y="189271"/>
                  <a:pt x="3759327" y="188790"/>
                  <a:pt x="3855720" y="194351"/>
                </a:cubicBezTo>
                <a:cubicBezTo>
                  <a:pt x="3860504" y="194627"/>
                  <a:pt x="3977373" y="211062"/>
                  <a:pt x="4008120" y="217211"/>
                </a:cubicBezTo>
                <a:cubicBezTo>
                  <a:pt x="4036910" y="222969"/>
                  <a:pt x="4055162" y="230352"/>
                  <a:pt x="4084320" y="240071"/>
                </a:cubicBezTo>
                <a:cubicBezTo>
                  <a:pt x="4091940" y="242611"/>
                  <a:pt x="4099388" y="245743"/>
                  <a:pt x="4107180" y="247691"/>
                </a:cubicBezTo>
                <a:cubicBezTo>
                  <a:pt x="4117340" y="250231"/>
                  <a:pt x="4127590" y="252434"/>
                  <a:pt x="4137660" y="255311"/>
                </a:cubicBezTo>
                <a:cubicBezTo>
                  <a:pt x="4145383" y="257518"/>
                  <a:pt x="4152728" y="260983"/>
                  <a:pt x="4160520" y="262931"/>
                </a:cubicBezTo>
                <a:cubicBezTo>
                  <a:pt x="4204025" y="273807"/>
                  <a:pt x="4189988" y="266437"/>
                  <a:pt x="4229100" y="278171"/>
                </a:cubicBezTo>
                <a:cubicBezTo>
                  <a:pt x="4244487" y="282787"/>
                  <a:pt x="4259580" y="288331"/>
                  <a:pt x="4274820" y="293411"/>
                </a:cubicBezTo>
                <a:cubicBezTo>
                  <a:pt x="4282440" y="295951"/>
                  <a:pt x="4290496" y="297439"/>
                  <a:pt x="4297680" y="301031"/>
                </a:cubicBezTo>
                <a:cubicBezTo>
                  <a:pt x="4307840" y="306111"/>
                  <a:pt x="4317613" y="312052"/>
                  <a:pt x="4328160" y="316271"/>
                </a:cubicBezTo>
                <a:cubicBezTo>
                  <a:pt x="4343075" y="322237"/>
                  <a:pt x="4358640" y="326431"/>
                  <a:pt x="4373880" y="331511"/>
                </a:cubicBezTo>
                <a:lnTo>
                  <a:pt x="4465320" y="361991"/>
                </a:lnTo>
                <a:lnTo>
                  <a:pt x="4533900" y="384851"/>
                </a:lnTo>
                <a:cubicBezTo>
                  <a:pt x="4541520" y="387391"/>
                  <a:pt x="4548837" y="391151"/>
                  <a:pt x="4556760" y="392471"/>
                </a:cubicBezTo>
                <a:cubicBezTo>
                  <a:pt x="4572000" y="395011"/>
                  <a:pt x="4587491" y="396344"/>
                  <a:pt x="4602480" y="400091"/>
                </a:cubicBezTo>
                <a:cubicBezTo>
                  <a:pt x="4618065" y="403987"/>
                  <a:pt x="4632297" y="413059"/>
                  <a:pt x="4648200" y="415331"/>
                </a:cubicBezTo>
                <a:cubicBezTo>
                  <a:pt x="4665215" y="417762"/>
                  <a:pt x="4728229" y="426342"/>
                  <a:pt x="4747260" y="430571"/>
                </a:cubicBezTo>
                <a:cubicBezTo>
                  <a:pt x="4755101" y="432313"/>
                  <a:pt x="4762279" y="436449"/>
                  <a:pt x="4770120" y="438191"/>
                </a:cubicBezTo>
                <a:cubicBezTo>
                  <a:pt x="4785202" y="441543"/>
                  <a:pt x="4800690" y="442781"/>
                  <a:pt x="4815840" y="445811"/>
                </a:cubicBezTo>
                <a:cubicBezTo>
                  <a:pt x="4826109" y="447865"/>
                  <a:pt x="4835905" y="452335"/>
                  <a:pt x="4846320" y="453431"/>
                </a:cubicBezTo>
                <a:cubicBezTo>
                  <a:pt x="4901695" y="459260"/>
                  <a:pt x="5079398" y="466707"/>
                  <a:pt x="5120640" y="468671"/>
                </a:cubicBezTo>
                <a:cubicBezTo>
                  <a:pt x="5130800" y="471211"/>
                  <a:pt x="5140705" y="475195"/>
                  <a:pt x="5151120" y="476291"/>
                </a:cubicBezTo>
                <a:cubicBezTo>
                  <a:pt x="5225115" y="484080"/>
                  <a:pt x="5230085" y="483911"/>
                  <a:pt x="5273040" y="483911"/>
                </a:cubicBezTo>
              </a:path>
            </a:pathLst>
          </a:custGeom>
          <a:noFill/>
          <a:ln w="12700">
            <a:solidFill>
              <a:srgbClr val="66A1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/>
          <p:cNvSpPr/>
          <p:nvPr/>
        </p:nvSpPr>
        <p:spPr>
          <a:xfrm>
            <a:off x="0" y="-11440"/>
            <a:ext cx="13716000" cy="8583940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" y="-11439"/>
            <a:ext cx="13716000" cy="357351"/>
          </a:xfrm>
          <a:prstGeom prst="roundRect">
            <a:avLst>
              <a:gd name="adj" fmla="val 20195"/>
            </a:avLst>
          </a:prstGeom>
          <a:solidFill>
            <a:srgbClr val="808080"/>
          </a:solidFill>
          <a:ln w="285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4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092" y="33572"/>
            <a:ext cx="3618000" cy="2628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5" dirty="0">
                <a:solidFill>
                  <a:schemeClr val="tx1"/>
                </a:solidFill>
              </a:rPr>
              <a:t>2021.09.27 / 17:38:04</a:t>
            </a:r>
            <a:endParaRPr lang="ko-KR" altLang="en-US" sz="1805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-2072542"/>
            <a:ext cx="4126728" cy="401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1920 * 1080(24</a:t>
            </a:r>
            <a:r>
              <a:rPr lang="ko-KR" altLang="en-US" sz="2005" dirty="0"/>
              <a:t>인치 </a:t>
            </a:r>
            <a:r>
              <a:rPr lang="en-US" altLang="ko-KR" sz="2005" dirty="0"/>
              <a:t>LG </a:t>
            </a:r>
            <a:r>
              <a:rPr lang="ko-KR" altLang="en-US" sz="2005" dirty="0"/>
              <a:t>모니터 기준</a:t>
            </a:r>
            <a:r>
              <a:rPr lang="en-US" altLang="ko-KR" sz="2005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92" y="-2473421"/>
            <a:ext cx="1524776" cy="400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b="1" dirty="0"/>
              <a:t>2. </a:t>
            </a:r>
            <a:r>
              <a:rPr lang="ko-KR" altLang="en-US" sz="2005" b="1" dirty="0"/>
              <a:t>예지</a:t>
            </a:r>
            <a:r>
              <a:rPr lang="en-US" altLang="ko-KR" sz="2005" b="1" dirty="0"/>
              <a:t> </a:t>
            </a:r>
            <a:r>
              <a:rPr lang="ko-KR" altLang="en-US" sz="2005" b="1" dirty="0"/>
              <a:t>화면</a:t>
            </a:r>
            <a:endParaRPr lang="en-US" altLang="ko-KR" sz="2005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92" y="-1671663"/>
            <a:ext cx="2460674" cy="1017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Font = Arial / 14 point</a:t>
            </a:r>
          </a:p>
          <a:p>
            <a:r>
              <a:rPr lang="en-US" altLang="ko-KR" sz="2005" dirty="0"/>
              <a:t>BKG 231,231,234</a:t>
            </a:r>
          </a:p>
          <a:p>
            <a:r>
              <a:rPr lang="en-US" altLang="ko-KR" sz="2005" dirty="0"/>
              <a:t>margin = 5</a:t>
            </a: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128" y="20590"/>
            <a:ext cx="288769" cy="288769"/>
          </a:xfrm>
          <a:prstGeom prst="rect">
            <a:avLst/>
          </a:prstGeom>
          <a:solidFill>
            <a:srgbClr val="C00000"/>
          </a:solidFill>
          <a:effectLst>
            <a:softEdge rad="0"/>
          </a:effectLst>
        </p:spPr>
      </p:pic>
      <p:sp>
        <p:nvSpPr>
          <p:cNvPr id="145" name="모서리가 둥근 직사각형 144"/>
          <p:cNvSpPr/>
          <p:nvPr/>
        </p:nvSpPr>
        <p:spPr>
          <a:xfrm>
            <a:off x="4940580" y="31388"/>
            <a:ext cx="3999600" cy="262800"/>
          </a:xfrm>
          <a:prstGeom prst="round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008864" y="31388"/>
            <a:ext cx="3999600" cy="262800"/>
          </a:xfrm>
          <a:prstGeom prst="round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예지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3055152" y="13019"/>
            <a:ext cx="288000" cy="2880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26" y="-123775"/>
            <a:ext cx="576914" cy="576914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11509739" y="-6189410"/>
            <a:ext cx="1669142" cy="1204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13411110" y="-6218438"/>
            <a:ext cx="9695543" cy="127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9724483" y="-6102324"/>
            <a:ext cx="1669142" cy="47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변수명</a:t>
            </a:r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9746252" y="-5456438"/>
            <a:ext cx="1625603" cy="47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남은시간</a:t>
            </a:r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11509738" y="-4106611"/>
            <a:ext cx="1669142" cy="1204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13411109" y="-4135639"/>
            <a:ext cx="9695543" cy="127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11509738" y="-4759753"/>
            <a:ext cx="1669142" cy="47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13411108" y="-4759753"/>
            <a:ext cx="9695543" cy="47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11509738" y="-6956935"/>
            <a:ext cx="1669142" cy="47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단축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13411108" y="-6956936"/>
            <a:ext cx="1669142" cy="47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장축</a:t>
            </a:r>
            <a:endParaRPr lang="ko-KR" altLang="en-US" dirty="0"/>
          </a:p>
        </p:txBody>
      </p:sp>
      <p:sp>
        <p:nvSpPr>
          <p:cNvPr id="135" name="직사각형 134"/>
          <p:cNvSpPr/>
          <p:nvPr/>
        </p:nvSpPr>
        <p:spPr>
          <a:xfrm>
            <a:off x="9416053" y="-6323668"/>
            <a:ext cx="13879286" cy="1563913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8BFFDBEA-7572-4E44-B97B-54672CA68490}"/>
              </a:ext>
            </a:extLst>
          </p:cNvPr>
          <p:cNvCxnSpPr/>
          <p:nvPr/>
        </p:nvCxnSpPr>
        <p:spPr>
          <a:xfrm>
            <a:off x="3505552" y="-6861683"/>
            <a:ext cx="0" cy="2743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566B22F-B52C-4D71-9E19-1D1A68F90CC8}"/>
              </a:ext>
            </a:extLst>
          </p:cNvPr>
          <p:cNvSpPr txBox="1"/>
          <p:nvPr/>
        </p:nvSpPr>
        <p:spPr>
          <a:xfrm>
            <a:off x="3354709" y="-4129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E3751E9-38C1-4BFC-A298-BAE4E342CEEE}"/>
              </a:ext>
            </a:extLst>
          </p:cNvPr>
          <p:cNvCxnSpPr>
            <a:cxnSpLocks/>
          </p:cNvCxnSpPr>
          <p:nvPr/>
        </p:nvCxnSpPr>
        <p:spPr>
          <a:xfrm flipH="1">
            <a:off x="520455" y="-4180059"/>
            <a:ext cx="57275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A754275-88B9-4BA9-A098-2E9C967CA522}"/>
              </a:ext>
            </a:extLst>
          </p:cNvPr>
          <p:cNvSpPr txBox="1"/>
          <p:nvPr/>
        </p:nvSpPr>
        <p:spPr>
          <a:xfrm>
            <a:off x="413052" y="-411452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- 2min</a:t>
            </a:r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455611F-F235-4B87-81EA-4D58BC74C60C}"/>
              </a:ext>
            </a:extLst>
          </p:cNvPr>
          <p:cNvSpPr txBox="1"/>
          <p:nvPr/>
        </p:nvSpPr>
        <p:spPr>
          <a:xfrm>
            <a:off x="5714190" y="-411452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+ 2min</a:t>
            </a:r>
            <a:endParaRPr lang="ko-KR" altLang="en-US" dirty="0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E1F0B786-7B7A-4D63-80A1-2B95D7537B05}"/>
              </a:ext>
            </a:extLst>
          </p:cNvPr>
          <p:cNvCxnSpPr>
            <a:cxnSpLocks/>
          </p:cNvCxnSpPr>
          <p:nvPr/>
        </p:nvCxnSpPr>
        <p:spPr>
          <a:xfrm>
            <a:off x="608041" y="-5843924"/>
            <a:ext cx="28975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4FFAE5B-7431-4654-B9EA-EF04B7A77EBB}"/>
              </a:ext>
            </a:extLst>
          </p:cNvPr>
          <p:cNvCxnSpPr>
            <a:cxnSpLocks/>
          </p:cNvCxnSpPr>
          <p:nvPr/>
        </p:nvCxnSpPr>
        <p:spPr>
          <a:xfrm>
            <a:off x="3505552" y="-5843924"/>
            <a:ext cx="2623174" cy="347861"/>
          </a:xfrm>
          <a:prstGeom prst="line">
            <a:avLst/>
          </a:prstGeom>
          <a:ln w="28575">
            <a:solidFill>
              <a:srgbClr val="00B0D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7419761" y="-2473421"/>
            <a:ext cx="2465667" cy="1225911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체크 박스 개념으로 넣기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급박의 경우 노란 </a:t>
            </a:r>
            <a:r>
              <a:rPr lang="en-US" altLang="ko-KR" sz="1400" dirty="0">
                <a:solidFill>
                  <a:schemeClr val="tx1"/>
                </a:solidFill>
              </a:rPr>
              <a:t>blink </a:t>
            </a:r>
            <a:r>
              <a:rPr lang="ko-KR" altLang="en-US" sz="1400" dirty="0">
                <a:solidFill>
                  <a:schemeClr val="tx1"/>
                </a:solidFill>
              </a:rPr>
              <a:t>적용</a:t>
            </a:r>
          </a:p>
        </p:txBody>
      </p:sp>
      <p:cxnSp>
        <p:nvCxnSpPr>
          <p:cNvPr id="175" name="구부러진 연결선 174"/>
          <p:cNvCxnSpPr>
            <a:endCxn id="174" idx="1"/>
          </p:cNvCxnSpPr>
          <p:nvPr/>
        </p:nvCxnSpPr>
        <p:spPr>
          <a:xfrm rot="5400000" flipH="1" flipV="1">
            <a:off x="5302893" y="-1605433"/>
            <a:ext cx="2371899" cy="18618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56593" y="446434"/>
            <a:ext cx="1440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 명</a:t>
            </a: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723837" y="446434"/>
            <a:ext cx="1440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도달 시간</a:t>
            </a: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629696" y="446434"/>
            <a:ext cx="1440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단축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(min)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299686" y="446082"/>
            <a:ext cx="8316000" cy="266400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장축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7343" y="1003118"/>
            <a:ext cx="1440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선원 영역</a:t>
            </a: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714587" y="1003118"/>
            <a:ext cx="1440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00:05:12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620446" y="1003923"/>
            <a:ext cx="1440000" cy="607410"/>
          </a:xfrm>
          <a:prstGeom prst="roundRect">
            <a:avLst/>
          </a:prstGeom>
          <a:noFill/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단축</a:t>
            </a:r>
            <a:endParaRPr lang="en-US" altLang="ko-KR" sz="1400" dirty="0">
              <a:solidFill>
                <a:srgbClr val="E7E7E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90436" y="1003118"/>
            <a:ext cx="8316000" cy="609020"/>
          </a:xfrm>
          <a:prstGeom prst="roundRect">
            <a:avLst/>
          </a:prstGeom>
          <a:noFill/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단축</a:t>
            </a:r>
            <a:endParaRPr lang="en-US" altLang="ko-KR" sz="1400" dirty="0">
              <a:solidFill>
                <a:srgbClr val="E7E7E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7345" y="1770352"/>
            <a:ext cx="13559093" cy="609020"/>
            <a:chOff x="47343" y="1668599"/>
            <a:chExt cx="13559093" cy="609020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47343" y="1668599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중간 영역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1714587" y="1668599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00:08:16</a:t>
              </a: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3620446" y="1669404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5290436" y="1668599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7345" y="2537586"/>
            <a:ext cx="13559093" cy="609020"/>
            <a:chOff x="47343" y="2448552"/>
            <a:chExt cx="13559093" cy="60902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47343" y="2448552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출력 영역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1714587" y="2448552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01:12:14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3620446" y="2449357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5290436" y="2448552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7345" y="3304820"/>
            <a:ext cx="13559093" cy="609020"/>
            <a:chOff x="47343" y="3228505"/>
            <a:chExt cx="13559093" cy="609020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47343" y="3228505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OT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△T </a:t>
              </a:r>
              <a:r>
                <a:rPr lang="ko-KR" altLang="en-US" sz="14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트립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1714587" y="3228505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01:35:14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620446" y="3229310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5290436" y="3228505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7345" y="4072054"/>
            <a:ext cx="13559093" cy="609020"/>
            <a:chOff x="47343" y="4008458"/>
            <a:chExt cx="13559093" cy="609020"/>
          </a:xfrm>
        </p:grpSpPr>
        <p:sp>
          <p:nvSpPr>
            <p:cNvPr id="99" name="모서리가 둥근 직사각형 98"/>
            <p:cNvSpPr/>
            <p:nvPr/>
          </p:nvSpPr>
          <p:spPr>
            <a:xfrm>
              <a:off x="47343" y="4008458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cs typeface="Arial" panose="020B0604020202020204" pitchFamily="34" charset="0"/>
                </a:rPr>
                <a:t>△T </a:t>
              </a:r>
              <a:r>
                <a:rPr lang="ko-KR" altLang="en-US" sz="1400" dirty="0" err="1">
                  <a:solidFill>
                    <a:schemeClr val="tx1"/>
                  </a:solidFill>
                  <a:latin typeface="맑은 고딕" panose="020B0503020000020004" pitchFamily="50" charset="-127"/>
                  <a:cs typeface="Arial" panose="020B0604020202020204" pitchFamily="34" charset="0"/>
                </a:rPr>
                <a:t>트립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714587" y="4008458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00:09:48</a:t>
              </a: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3620446" y="4009263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5290436" y="4008458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7345" y="4839288"/>
            <a:ext cx="13559093" cy="609020"/>
            <a:chOff x="47343" y="4788411"/>
            <a:chExt cx="13559093" cy="609020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47343" y="4788411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가압기 압력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1714587" y="4788411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02:00:00</a:t>
              </a: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3620446" y="4789216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5290436" y="4788411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7345" y="5606522"/>
            <a:ext cx="13559093" cy="609020"/>
            <a:chOff x="47343" y="5568364"/>
            <a:chExt cx="13559093" cy="609020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47343" y="5568364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가압기 수위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1714587" y="5568364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01:12:14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3620446" y="5569169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5290436" y="5568364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7345" y="6373756"/>
            <a:ext cx="13559093" cy="609020"/>
            <a:chOff x="47343" y="6348317"/>
            <a:chExt cx="13559093" cy="609020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47343" y="6348317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S/G </a:t>
              </a: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수위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1714587" y="6348317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00:48:54</a:t>
              </a:r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3620446" y="6349122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5290436" y="6348317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7345" y="7140990"/>
            <a:ext cx="13559093" cy="609020"/>
            <a:chOff x="47343" y="7128270"/>
            <a:chExt cx="13559093" cy="609020"/>
          </a:xfrm>
        </p:grpSpPr>
        <p:sp>
          <p:nvSpPr>
            <p:cNvPr id="163" name="모서리가 둥근 직사각형 162"/>
            <p:cNvSpPr/>
            <p:nvPr/>
          </p:nvSpPr>
          <p:spPr>
            <a:xfrm>
              <a:off x="47343" y="7128270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격납용기</a:t>
              </a: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압력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모서리가 둥근 직사각형 163"/>
            <p:cNvSpPr/>
            <p:nvPr/>
          </p:nvSpPr>
          <p:spPr>
            <a:xfrm>
              <a:off x="1714587" y="7128270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02:00:00</a:t>
              </a: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3620446" y="7129075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5290436" y="7128270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345" y="7908224"/>
            <a:ext cx="13559093" cy="609020"/>
            <a:chOff x="47343" y="7908224"/>
            <a:chExt cx="13559093" cy="609020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47343" y="7908224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주증기관</a:t>
              </a: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압력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1714587" y="7908224"/>
              <a:ext cx="1440000" cy="265696"/>
            </a:xfrm>
            <a:prstGeom prst="round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01:49:48</a:t>
              </a:r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3620446" y="7909029"/>
              <a:ext cx="1440000" cy="60741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5290436" y="7908224"/>
              <a:ext cx="8316000" cy="609020"/>
            </a:xfrm>
            <a:prstGeom prst="round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E7E7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단축</a:t>
              </a:r>
              <a:endParaRPr lang="en-US" altLang="ko-KR" sz="1400" dirty="0">
                <a:solidFill>
                  <a:srgbClr val="E7E7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3690783" y="-706679"/>
            <a:ext cx="141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-2    0      2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629696" y="923925"/>
            <a:ext cx="14307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500635" y="676405"/>
            <a:ext cx="37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215927" y="679530"/>
            <a:ext cx="37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830452" y="676585"/>
            <a:ext cx="280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5290436" y="915489"/>
            <a:ext cx="831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5161376" y="667969"/>
            <a:ext cx="37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876668" y="671094"/>
            <a:ext cx="37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3235179" y="667969"/>
            <a:ext cx="46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120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690783" y="2333625"/>
            <a:ext cx="130269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4335463" y="1788319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712371" y="1976438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338640" y="2035929"/>
            <a:ext cx="635793" cy="18339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3697133" y="1565275"/>
            <a:ext cx="130269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 flipV="1">
            <a:off x="4341813" y="1019969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3718721" y="1208088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4344988" y="1267579"/>
            <a:ext cx="601942" cy="2640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3690783" y="3863975"/>
            <a:ext cx="130269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flipV="1">
            <a:off x="4335463" y="3318669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3712371" y="3506788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4338640" y="3506790"/>
            <a:ext cx="635793" cy="5949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3697133" y="3095625"/>
            <a:ext cx="130269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 flipV="1">
            <a:off x="4341813" y="2550319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>
            <a:off x="3718721" y="2738438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4344988" y="2593975"/>
            <a:ext cx="601942" cy="20395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3671733" y="6937375"/>
            <a:ext cx="130269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flipV="1">
            <a:off x="4316413" y="6392069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3693321" y="6580188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4319590" y="6639679"/>
            <a:ext cx="654843" cy="8179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3678083" y="6169025"/>
            <a:ext cx="130269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4322763" y="5623719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3699671" y="5811838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V="1">
            <a:off x="4325940" y="5753102"/>
            <a:ext cx="667543" cy="11822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671733" y="8467725"/>
            <a:ext cx="130269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 flipV="1">
            <a:off x="4316413" y="7922419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3693321" y="8110538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flipV="1">
            <a:off x="4319590" y="8110540"/>
            <a:ext cx="654843" cy="5949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3678083" y="7699375"/>
            <a:ext cx="130269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flipV="1">
            <a:off x="4322763" y="7154069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699671" y="7342188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 flipV="1">
            <a:off x="4325940" y="7204075"/>
            <a:ext cx="667543" cy="19760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3671733" y="5394325"/>
            <a:ext cx="130269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 flipV="1">
            <a:off x="4316413" y="4849019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693321" y="5037138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4319590" y="5096629"/>
            <a:ext cx="654843" cy="22784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3678083" y="4625975"/>
            <a:ext cx="130269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직선 연결선 214"/>
          <p:cNvCxnSpPr/>
          <p:nvPr/>
        </p:nvCxnSpPr>
        <p:spPr>
          <a:xfrm flipV="1">
            <a:off x="4322763" y="4080669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>
            <a:off x="3699671" y="4268788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직선 연결선 216"/>
          <p:cNvCxnSpPr/>
          <p:nvPr/>
        </p:nvCxnSpPr>
        <p:spPr>
          <a:xfrm>
            <a:off x="4325940" y="4328281"/>
            <a:ext cx="648493" cy="14212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5352672" y="2326371"/>
            <a:ext cx="81468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 flipV="1">
            <a:off x="5997352" y="1781065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>
            <a:off x="5374260" y="1969184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6000527" y="2028675"/>
            <a:ext cx="1057194" cy="30495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/>
          <p:nvPr/>
        </p:nvCxnSpPr>
        <p:spPr>
          <a:xfrm>
            <a:off x="5359022" y="1558021"/>
            <a:ext cx="814551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 222"/>
          <p:cNvCxnSpPr/>
          <p:nvPr/>
        </p:nvCxnSpPr>
        <p:spPr>
          <a:xfrm flipV="1">
            <a:off x="6003702" y="1012715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5380610" y="1200834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6006879" y="1260325"/>
            <a:ext cx="678587" cy="29769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>
            <a:off x="5352672" y="3856721"/>
            <a:ext cx="81468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 flipV="1">
            <a:off x="5997352" y="3311415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직선 연결선 227"/>
          <p:cNvCxnSpPr/>
          <p:nvPr/>
        </p:nvCxnSpPr>
        <p:spPr>
          <a:xfrm>
            <a:off x="5374260" y="3499534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 flipV="1">
            <a:off x="6000529" y="3413908"/>
            <a:ext cx="1550893" cy="14511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5359022" y="3088371"/>
            <a:ext cx="81468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 flipV="1">
            <a:off x="6003702" y="2543065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>
            <a:off x="5380610" y="2731184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직선 연결선 232"/>
          <p:cNvCxnSpPr/>
          <p:nvPr/>
        </p:nvCxnSpPr>
        <p:spPr>
          <a:xfrm flipV="1">
            <a:off x="6006879" y="2537588"/>
            <a:ext cx="746957" cy="25308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>
            <a:off x="5333622" y="6930121"/>
            <a:ext cx="81468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 flipV="1">
            <a:off x="5978302" y="6384815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5355210" y="6572934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>
            <a:off x="5981477" y="6632427"/>
            <a:ext cx="2416592" cy="30185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5339972" y="6161771"/>
            <a:ext cx="81468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5333622" y="8460471"/>
            <a:ext cx="81468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 flipV="1">
            <a:off x="5978302" y="7915165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5355210" y="8103284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직선 연결선 244"/>
          <p:cNvCxnSpPr/>
          <p:nvPr/>
        </p:nvCxnSpPr>
        <p:spPr>
          <a:xfrm flipV="1">
            <a:off x="5981479" y="8005564"/>
            <a:ext cx="1730489" cy="15721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>
            <a:off x="5339972" y="7692121"/>
            <a:ext cx="81468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V="1">
            <a:off x="5984652" y="7146815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5361560" y="7334934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V="1">
            <a:off x="5987827" y="7138604"/>
            <a:ext cx="864218" cy="25582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5333622" y="5387071"/>
            <a:ext cx="81468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V="1">
            <a:off x="5978302" y="4841765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5355210" y="5029884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>
            <a:off x="5981479" y="5089375"/>
            <a:ext cx="7505295" cy="29527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5339972" y="4618721"/>
            <a:ext cx="81468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 flipV="1">
            <a:off x="5984652" y="4073415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5361560" y="4261534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>
            <a:off x="5987827" y="4321027"/>
            <a:ext cx="1318646" cy="28898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 74"/>
          <p:cNvCxnSpPr/>
          <p:nvPr/>
        </p:nvCxnSpPr>
        <p:spPr>
          <a:xfrm>
            <a:off x="6753834" y="2534947"/>
            <a:ext cx="3970020" cy="545306"/>
          </a:xfrm>
          <a:prstGeom prst="curvedConnector3">
            <a:avLst>
              <a:gd name="adj1" fmla="val 31958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자유형 77"/>
          <p:cNvSpPr/>
          <p:nvPr/>
        </p:nvSpPr>
        <p:spPr>
          <a:xfrm>
            <a:off x="7546340" y="3368040"/>
            <a:ext cx="4709160" cy="487780"/>
          </a:xfrm>
          <a:custGeom>
            <a:avLst/>
            <a:gdLst>
              <a:gd name="connsiteX0" fmla="*/ 0 w 4709160"/>
              <a:gd name="connsiteY0" fmla="*/ 38100 h 487780"/>
              <a:gd name="connsiteX1" fmla="*/ 38100 w 4709160"/>
              <a:gd name="connsiteY1" fmla="*/ 22860 h 487780"/>
              <a:gd name="connsiteX2" fmla="*/ 83820 w 4709160"/>
              <a:gd name="connsiteY2" fmla="*/ 0 h 487780"/>
              <a:gd name="connsiteX3" fmla="*/ 350520 w 4709160"/>
              <a:gd name="connsiteY3" fmla="*/ 7620 h 487780"/>
              <a:gd name="connsiteX4" fmla="*/ 396240 w 4709160"/>
              <a:gd name="connsiteY4" fmla="*/ 22860 h 487780"/>
              <a:gd name="connsiteX5" fmla="*/ 419100 w 4709160"/>
              <a:gd name="connsiteY5" fmla="*/ 30480 h 487780"/>
              <a:gd name="connsiteX6" fmla="*/ 441960 w 4709160"/>
              <a:gd name="connsiteY6" fmla="*/ 45720 h 487780"/>
              <a:gd name="connsiteX7" fmla="*/ 487680 w 4709160"/>
              <a:gd name="connsiteY7" fmla="*/ 60960 h 487780"/>
              <a:gd name="connsiteX8" fmla="*/ 533400 w 4709160"/>
              <a:gd name="connsiteY8" fmla="*/ 76200 h 487780"/>
              <a:gd name="connsiteX9" fmla="*/ 556260 w 4709160"/>
              <a:gd name="connsiteY9" fmla="*/ 83820 h 487780"/>
              <a:gd name="connsiteX10" fmla="*/ 579120 w 4709160"/>
              <a:gd name="connsiteY10" fmla="*/ 91440 h 487780"/>
              <a:gd name="connsiteX11" fmla="*/ 601980 w 4709160"/>
              <a:gd name="connsiteY11" fmla="*/ 106680 h 487780"/>
              <a:gd name="connsiteX12" fmla="*/ 617220 w 4709160"/>
              <a:gd name="connsiteY12" fmla="*/ 129540 h 487780"/>
              <a:gd name="connsiteX13" fmla="*/ 647700 w 4709160"/>
              <a:gd name="connsiteY13" fmla="*/ 137160 h 487780"/>
              <a:gd name="connsiteX14" fmla="*/ 716280 w 4709160"/>
              <a:gd name="connsiteY14" fmla="*/ 160020 h 487780"/>
              <a:gd name="connsiteX15" fmla="*/ 784860 w 4709160"/>
              <a:gd name="connsiteY15" fmla="*/ 182880 h 487780"/>
              <a:gd name="connsiteX16" fmla="*/ 807720 w 4709160"/>
              <a:gd name="connsiteY16" fmla="*/ 190500 h 487780"/>
              <a:gd name="connsiteX17" fmla="*/ 914400 w 4709160"/>
              <a:gd name="connsiteY17" fmla="*/ 213360 h 487780"/>
              <a:gd name="connsiteX18" fmla="*/ 952500 w 4709160"/>
              <a:gd name="connsiteY18" fmla="*/ 220980 h 487780"/>
              <a:gd name="connsiteX19" fmla="*/ 1082040 w 4709160"/>
              <a:gd name="connsiteY19" fmla="*/ 228600 h 487780"/>
              <a:gd name="connsiteX20" fmla="*/ 1165860 w 4709160"/>
              <a:gd name="connsiteY20" fmla="*/ 236220 h 487780"/>
              <a:gd name="connsiteX21" fmla="*/ 1874520 w 4709160"/>
              <a:gd name="connsiteY21" fmla="*/ 228600 h 487780"/>
              <a:gd name="connsiteX22" fmla="*/ 1996440 w 4709160"/>
              <a:gd name="connsiteY22" fmla="*/ 220980 h 487780"/>
              <a:gd name="connsiteX23" fmla="*/ 2194560 w 4709160"/>
              <a:gd name="connsiteY23" fmla="*/ 213360 h 487780"/>
              <a:gd name="connsiteX24" fmla="*/ 2590800 w 4709160"/>
              <a:gd name="connsiteY24" fmla="*/ 220980 h 487780"/>
              <a:gd name="connsiteX25" fmla="*/ 2636520 w 4709160"/>
              <a:gd name="connsiteY25" fmla="*/ 228600 h 487780"/>
              <a:gd name="connsiteX26" fmla="*/ 2689860 w 4709160"/>
              <a:gd name="connsiteY26" fmla="*/ 236220 h 487780"/>
              <a:gd name="connsiteX27" fmla="*/ 2849880 w 4709160"/>
              <a:gd name="connsiteY27" fmla="*/ 251460 h 487780"/>
              <a:gd name="connsiteX28" fmla="*/ 3040380 w 4709160"/>
              <a:gd name="connsiteY28" fmla="*/ 274320 h 487780"/>
              <a:gd name="connsiteX29" fmla="*/ 3078480 w 4709160"/>
              <a:gd name="connsiteY29" fmla="*/ 281940 h 487780"/>
              <a:gd name="connsiteX30" fmla="*/ 3139440 w 4709160"/>
              <a:gd name="connsiteY30" fmla="*/ 297180 h 487780"/>
              <a:gd name="connsiteX31" fmla="*/ 3192780 w 4709160"/>
              <a:gd name="connsiteY31" fmla="*/ 304800 h 487780"/>
              <a:gd name="connsiteX32" fmla="*/ 3230880 w 4709160"/>
              <a:gd name="connsiteY32" fmla="*/ 312420 h 487780"/>
              <a:gd name="connsiteX33" fmla="*/ 3253740 w 4709160"/>
              <a:gd name="connsiteY33" fmla="*/ 320040 h 487780"/>
              <a:gd name="connsiteX34" fmla="*/ 3375660 w 4709160"/>
              <a:gd name="connsiteY34" fmla="*/ 335280 h 487780"/>
              <a:gd name="connsiteX35" fmla="*/ 3413760 w 4709160"/>
              <a:gd name="connsiteY35" fmla="*/ 342900 h 487780"/>
              <a:gd name="connsiteX36" fmla="*/ 3436620 w 4709160"/>
              <a:gd name="connsiteY36" fmla="*/ 350520 h 487780"/>
              <a:gd name="connsiteX37" fmla="*/ 3520440 w 4709160"/>
              <a:gd name="connsiteY37" fmla="*/ 358140 h 487780"/>
              <a:gd name="connsiteX38" fmla="*/ 3817620 w 4709160"/>
              <a:gd name="connsiteY38" fmla="*/ 358140 h 487780"/>
              <a:gd name="connsiteX39" fmla="*/ 3863340 w 4709160"/>
              <a:gd name="connsiteY39" fmla="*/ 342900 h 487780"/>
              <a:gd name="connsiteX40" fmla="*/ 3916680 w 4709160"/>
              <a:gd name="connsiteY40" fmla="*/ 327660 h 487780"/>
              <a:gd name="connsiteX41" fmla="*/ 4099560 w 4709160"/>
              <a:gd name="connsiteY41" fmla="*/ 342900 h 487780"/>
              <a:gd name="connsiteX42" fmla="*/ 4145280 w 4709160"/>
              <a:gd name="connsiteY42" fmla="*/ 358140 h 487780"/>
              <a:gd name="connsiteX43" fmla="*/ 4191000 w 4709160"/>
              <a:gd name="connsiteY43" fmla="*/ 373380 h 487780"/>
              <a:gd name="connsiteX44" fmla="*/ 4213860 w 4709160"/>
              <a:gd name="connsiteY44" fmla="*/ 381000 h 487780"/>
              <a:gd name="connsiteX45" fmla="*/ 4259580 w 4709160"/>
              <a:gd name="connsiteY45" fmla="*/ 403860 h 487780"/>
              <a:gd name="connsiteX46" fmla="*/ 4282440 w 4709160"/>
              <a:gd name="connsiteY46" fmla="*/ 419100 h 487780"/>
              <a:gd name="connsiteX47" fmla="*/ 4320540 w 4709160"/>
              <a:gd name="connsiteY47" fmla="*/ 426720 h 487780"/>
              <a:gd name="connsiteX48" fmla="*/ 4343400 w 4709160"/>
              <a:gd name="connsiteY48" fmla="*/ 434340 h 487780"/>
              <a:gd name="connsiteX49" fmla="*/ 4373880 w 4709160"/>
              <a:gd name="connsiteY49" fmla="*/ 441960 h 487780"/>
              <a:gd name="connsiteX50" fmla="*/ 4427220 w 4709160"/>
              <a:gd name="connsiteY50" fmla="*/ 457200 h 487780"/>
              <a:gd name="connsiteX51" fmla="*/ 4526280 w 4709160"/>
              <a:gd name="connsiteY51" fmla="*/ 472440 h 487780"/>
              <a:gd name="connsiteX52" fmla="*/ 4549140 w 4709160"/>
              <a:gd name="connsiteY52" fmla="*/ 480060 h 487780"/>
              <a:gd name="connsiteX53" fmla="*/ 4709160 w 4709160"/>
              <a:gd name="connsiteY53" fmla="*/ 487680 h 48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709160" h="487780">
                <a:moveTo>
                  <a:pt x="0" y="38100"/>
                </a:moveTo>
                <a:cubicBezTo>
                  <a:pt x="12700" y="33020"/>
                  <a:pt x="25866" y="28977"/>
                  <a:pt x="38100" y="22860"/>
                </a:cubicBezTo>
                <a:cubicBezTo>
                  <a:pt x="97186" y="-6683"/>
                  <a:pt x="26361" y="19153"/>
                  <a:pt x="83820" y="0"/>
                </a:cubicBezTo>
                <a:cubicBezTo>
                  <a:pt x="172720" y="2540"/>
                  <a:pt x="261821" y="1130"/>
                  <a:pt x="350520" y="7620"/>
                </a:cubicBezTo>
                <a:cubicBezTo>
                  <a:pt x="366542" y="8792"/>
                  <a:pt x="381000" y="17780"/>
                  <a:pt x="396240" y="22860"/>
                </a:cubicBezTo>
                <a:cubicBezTo>
                  <a:pt x="403860" y="25400"/>
                  <a:pt x="412417" y="26025"/>
                  <a:pt x="419100" y="30480"/>
                </a:cubicBezTo>
                <a:cubicBezTo>
                  <a:pt x="426720" y="35560"/>
                  <a:pt x="433591" y="42001"/>
                  <a:pt x="441960" y="45720"/>
                </a:cubicBezTo>
                <a:cubicBezTo>
                  <a:pt x="456640" y="52244"/>
                  <a:pt x="472440" y="55880"/>
                  <a:pt x="487680" y="60960"/>
                </a:cubicBezTo>
                <a:lnTo>
                  <a:pt x="533400" y="76200"/>
                </a:lnTo>
                <a:lnTo>
                  <a:pt x="556260" y="83820"/>
                </a:lnTo>
                <a:cubicBezTo>
                  <a:pt x="563880" y="86360"/>
                  <a:pt x="572437" y="86985"/>
                  <a:pt x="579120" y="91440"/>
                </a:cubicBezTo>
                <a:lnTo>
                  <a:pt x="601980" y="106680"/>
                </a:lnTo>
                <a:cubicBezTo>
                  <a:pt x="607060" y="114300"/>
                  <a:pt x="609600" y="124460"/>
                  <a:pt x="617220" y="129540"/>
                </a:cubicBezTo>
                <a:cubicBezTo>
                  <a:pt x="625934" y="135349"/>
                  <a:pt x="637669" y="134151"/>
                  <a:pt x="647700" y="137160"/>
                </a:cubicBezTo>
                <a:lnTo>
                  <a:pt x="716280" y="160020"/>
                </a:lnTo>
                <a:lnTo>
                  <a:pt x="784860" y="182880"/>
                </a:lnTo>
                <a:cubicBezTo>
                  <a:pt x="792480" y="185420"/>
                  <a:pt x="799928" y="188552"/>
                  <a:pt x="807720" y="190500"/>
                </a:cubicBezTo>
                <a:cubicBezTo>
                  <a:pt x="903667" y="214487"/>
                  <a:pt x="833268" y="198609"/>
                  <a:pt x="914400" y="213360"/>
                </a:cubicBezTo>
                <a:cubicBezTo>
                  <a:pt x="927143" y="215677"/>
                  <a:pt x="939602" y="219807"/>
                  <a:pt x="952500" y="220980"/>
                </a:cubicBezTo>
                <a:cubicBezTo>
                  <a:pt x="995577" y="224896"/>
                  <a:pt x="1038895" y="225518"/>
                  <a:pt x="1082040" y="228600"/>
                </a:cubicBezTo>
                <a:cubicBezTo>
                  <a:pt x="1110024" y="230599"/>
                  <a:pt x="1137920" y="233680"/>
                  <a:pt x="1165860" y="236220"/>
                </a:cubicBezTo>
                <a:lnTo>
                  <a:pt x="1874520" y="228600"/>
                </a:lnTo>
                <a:cubicBezTo>
                  <a:pt x="1915232" y="227853"/>
                  <a:pt x="1955767" y="222917"/>
                  <a:pt x="1996440" y="220980"/>
                </a:cubicBezTo>
                <a:lnTo>
                  <a:pt x="2194560" y="213360"/>
                </a:lnTo>
                <a:lnTo>
                  <a:pt x="2590800" y="220980"/>
                </a:lnTo>
                <a:cubicBezTo>
                  <a:pt x="2606241" y="221512"/>
                  <a:pt x="2621249" y="226251"/>
                  <a:pt x="2636520" y="228600"/>
                </a:cubicBezTo>
                <a:cubicBezTo>
                  <a:pt x="2654272" y="231331"/>
                  <a:pt x="2672009" y="234237"/>
                  <a:pt x="2689860" y="236220"/>
                </a:cubicBezTo>
                <a:cubicBezTo>
                  <a:pt x="2714140" y="238918"/>
                  <a:pt x="2823068" y="247630"/>
                  <a:pt x="2849880" y="251460"/>
                </a:cubicBezTo>
                <a:cubicBezTo>
                  <a:pt x="3033628" y="277710"/>
                  <a:pt x="2823960" y="258861"/>
                  <a:pt x="3040380" y="274320"/>
                </a:cubicBezTo>
                <a:cubicBezTo>
                  <a:pt x="3053080" y="276860"/>
                  <a:pt x="3065860" y="279028"/>
                  <a:pt x="3078480" y="281940"/>
                </a:cubicBezTo>
                <a:cubicBezTo>
                  <a:pt x="3098889" y="286650"/>
                  <a:pt x="3118705" y="294218"/>
                  <a:pt x="3139440" y="297180"/>
                </a:cubicBezTo>
                <a:cubicBezTo>
                  <a:pt x="3157220" y="299720"/>
                  <a:pt x="3175064" y="301847"/>
                  <a:pt x="3192780" y="304800"/>
                </a:cubicBezTo>
                <a:cubicBezTo>
                  <a:pt x="3205555" y="306929"/>
                  <a:pt x="3218315" y="309279"/>
                  <a:pt x="3230880" y="312420"/>
                </a:cubicBezTo>
                <a:cubicBezTo>
                  <a:pt x="3238672" y="314368"/>
                  <a:pt x="3245806" y="318787"/>
                  <a:pt x="3253740" y="320040"/>
                </a:cubicBezTo>
                <a:cubicBezTo>
                  <a:pt x="3294195" y="326428"/>
                  <a:pt x="3335499" y="327248"/>
                  <a:pt x="3375660" y="335280"/>
                </a:cubicBezTo>
                <a:cubicBezTo>
                  <a:pt x="3388360" y="337820"/>
                  <a:pt x="3401195" y="339759"/>
                  <a:pt x="3413760" y="342900"/>
                </a:cubicBezTo>
                <a:cubicBezTo>
                  <a:pt x="3421552" y="344848"/>
                  <a:pt x="3428669" y="349384"/>
                  <a:pt x="3436620" y="350520"/>
                </a:cubicBezTo>
                <a:cubicBezTo>
                  <a:pt x="3464393" y="354488"/>
                  <a:pt x="3492500" y="355600"/>
                  <a:pt x="3520440" y="358140"/>
                </a:cubicBezTo>
                <a:cubicBezTo>
                  <a:pt x="3627407" y="393796"/>
                  <a:pt x="3565720" y="376133"/>
                  <a:pt x="3817620" y="358140"/>
                </a:cubicBezTo>
                <a:cubicBezTo>
                  <a:pt x="3833644" y="356995"/>
                  <a:pt x="3847755" y="346796"/>
                  <a:pt x="3863340" y="342900"/>
                </a:cubicBezTo>
                <a:cubicBezTo>
                  <a:pt x="3901612" y="333332"/>
                  <a:pt x="3883885" y="338592"/>
                  <a:pt x="3916680" y="327660"/>
                </a:cubicBezTo>
                <a:cubicBezTo>
                  <a:pt x="3968989" y="330413"/>
                  <a:pt x="4042320" y="327289"/>
                  <a:pt x="4099560" y="342900"/>
                </a:cubicBezTo>
                <a:cubicBezTo>
                  <a:pt x="4115058" y="347127"/>
                  <a:pt x="4130040" y="353060"/>
                  <a:pt x="4145280" y="358140"/>
                </a:cubicBezTo>
                <a:lnTo>
                  <a:pt x="4191000" y="373380"/>
                </a:lnTo>
                <a:cubicBezTo>
                  <a:pt x="4198620" y="375920"/>
                  <a:pt x="4207177" y="376545"/>
                  <a:pt x="4213860" y="381000"/>
                </a:cubicBezTo>
                <a:cubicBezTo>
                  <a:pt x="4279374" y="424676"/>
                  <a:pt x="4196484" y="372312"/>
                  <a:pt x="4259580" y="403860"/>
                </a:cubicBezTo>
                <a:cubicBezTo>
                  <a:pt x="4267771" y="407956"/>
                  <a:pt x="4273865" y="415884"/>
                  <a:pt x="4282440" y="419100"/>
                </a:cubicBezTo>
                <a:cubicBezTo>
                  <a:pt x="4294567" y="423648"/>
                  <a:pt x="4307975" y="423579"/>
                  <a:pt x="4320540" y="426720"/>
                </a:cubicBezTo>
                <a:cubicBezTo>
                  <a:pt x="4328332" y="428668"/>
                  <a:pt x="4335677" y="432133"/>
                  <a:pt x="4343400" y="434340"/>
                </a:cubicBezTo>
                <a:cubicBezTo>
                  <a:pt x="4353470" y="437217"/>
                  <a:pt x="4363810" y="439083"/>
                  <a:pt x="4373880" y="441960"/>
                </a:cubicBezTo>
                <a:cubicBezTo>
                  <a:pt x="4407772" y="451643"/>
                  <a:pt x="4387518" y="449260"/>
                  <a:pt x="4427220" y="457200"/>
                </a:cubicBezTo>
                <a:cubicBezTo>
                  <a:pt x="4453652" y="462486"/>
                  <a:pt x="4500662" y="468780"/>
                  <a:pt x="4526280" y="472440"/>
                </a:cubicBezTo>
                <a:cubicBezTo>
                  <a:pt x="4533900" y="474980"/>
                  <a:pt x="4541170" y="479064"/>
                  <a:pt x="4549140" y="480060"/>
                </a:cubicBezTo>
                <a:cubicBezTo>
                  <a:pt x="4622568" y="489238"/>
                  <a:pt x="4643241" y="487680"/>
                  <a:pt x="4709160" y="487680"/>
                </a:cubicBezTo>
              </a:path>
            </a:pathLst>
          </a:custGeom>
          <a:noFill/>
          <a:ln w="19050">
            <a:solidFill>
              <a:srgbClr val="66A1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8" name="직선 연결선 257"/>
          <p:cNvCxnSpPr/>
          <p:nvPr/>
        </p:nvCxnSpPr>
        <p:spPr>
          <a:xfrm flipV="1">
            <a:off x="6003702" y="5621545"/>
            <a:ext cx="0" cy="54530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>
            <a:off x="5380610" y="5809664"/>
            <a:ext cx="628077" cy="59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flipV="1">
            <a:off x="6006879" y="5616068"/>
            <a:ext cx="746957" cy="25308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구부러진 연결선 260"/>
          <p:cNvCxnSpPr/>
          <p:nvPr/>
        </p:nvCxnSpPr>
        <p:spPr>
          <a:xfrm>
            <a:off x="6753834" y="5613427"/>
            <a:ext cx="3970020" cy="545306"/>
          </a:xfrm>
          <a:prstGeom prst="curvedConnector3">
            <a:avLst>
              <a:gd name="adj1" fmla="val 31958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자유형 83"/>
          <p:cNvSpPr/>
          <p:nvPr/>
        </p:nvSpPr>
        <p:spPr>
          <a:xfrm>
            <a:off x="7706360" y="7976831"/>
            <a:ext cx="5273040" cy="483911"/>
          </a:xfrm>
          <a:custGeom>
            <a:avLst/>
            <a:gdLst>
              <a:gd name="connsiteX0" fmla="*/ 0 w 5273040"/>
              <a:gd name="connsiteY0" fmla="*/ 19091 h 483911"/>
              <a:gd name="connsiteX1" fmla="*/ 396240 w 5273040"/>
              <a:gd name="connsiteY1" fmla="*/ 11471 h 483911"/>
              <a:gd name="connsiteX2" fmla="*/ 457200 w 5273040"/>
              <a:gd name="connsiteY2" fmla="*/ 19091 h 483911"/>
              <a:gd name="connsiteX3" fmla="*/ 533400 w 5273040"/>
              <a:gd name="connsiteY3" fmla="*/ 26711 h 483911"/>
              <a:gd name="connsiteX4" fmla="*/ 609600 w 5273040"/>
              <a:gd name="connsiteY4" fmla="*/ 41951 h 483911"/>
              <a:gd name="connsiteX5" fmla="*/ 670560 w 5273040"/>
              <a:gd name="connsiteY5" fmla="*/ 49571 h 483911"/>
              <a:gd name="connsiteX6" fmla="*/ 731520 w 5273040"/>
              <a:gd name="connsiteY6" fmla="*/ 64811 h 483911"/>
              <a:gd name="connsiteX7" fmla="*/ 777240 w 5273040"/>
              <a:gd name="connsiteY7" fmla="*/ 72431 h 483911"/>
              <a:gd name="connsiteX8" fmla="*/ 830580 w 5273040"/>
              <a:gd name="connsiteY8" fmla="*/ 80051 h 483911"/>
              <a:gd name="connsiteX9" fmla="*/ 891540 w 5273040"/>
              <a:gd name="connsiteY9" fmla="*/ 87671 h 483911"/>
              <a:gd name="connsiteX10" fmla="*/ 929640 w 5273040"/>
              <a:gd name="connsiteY10" fmla="*/ 95291 h 483911"/>
              <a:gd name="connsiteX11" fmla="*/ 975360 w 5273040"/>
              <a:gd name="connsiteY11" fmla="*/ 102911 h 483911"/>
              <a:gd name="connsiteX12" fmla="*/ 1005840 w 5273040"/>
              <a:gd name="connsiteY12" fmla="*/ 110531 h 483911"/>
              <a:gd name="connsiteX13" fmla="*/ 1051560 w 5273040"/>
              <a:gd name="connsiteY13" fmla="*/ 118151 h 483911"/>
              <a:gd name="connsiteX14" fmla="*/ 1097280 w 5273040"/>
              <a:gd name="connsiteY14" fmla="*/ 133391 h 483911"/>
              <a:gd name="connsiteX15" fmla="*/ 1120140 w 5273040"/>
              <a:gd name="connsiteY15" fmla="*/ 141011 h 483911"/>
              <a:gd name="connsiteX16" fmla="*/ 1143000 w 5273040"/>
              <a:gd name="connsiteY16" fmla="*/ 148631 h 483911"/>
              <a:gd name="connsiteX17" fmla="*/ 1173480 w 5273040"/>
              <a:gd name="connsiteY17" fmla="*/ 156251 h 483911"/>
              <a:gd name="connsiteX18" fmla="*/ 1257300 w 5273040"/>
              <a:gd name="connsiteY18" fmla="*/ 171491 h 483911"/>
              <a:gd name="connsiteX19" fmla="*/ 1303020 w 5273040"/>
              <a:gd name="connsiteY19" fmla="*/ 186731 h 483911"/>
              <a:gd name="connsiteX20" fmla="*/ 1348740 w 5273040"/>
              <a:gd name="connsiteY20" fmla="*/ 201971 h 483911"/>
              <a:gd name="connsiteX21" fmla="*/ 1371600 w 5273040"/>
              <a:gd name="connsiteY21" fmla="*/ 209591 h 483911"/>
              <a:gd name="connsiteX22" fmla="*/ 1394460 w 5273040"/>
              <a:gd name="connsiteY22" fmla="*/ 217211 h 483911"/>
              <a:gd name="connsiteX23" fmla="*/ 1524000 w 5273040"/>
              <a:gd name="connsiteY23" fmla="*/ 240071 h 483911"/>
              <a:gd name="connsiteX24" fmla="*/ 1592580 w 5273040"/>
              <a:gd name="connsiteY24" fmla="*/ 262931 h 483911"/>
              <a:gd name="connsiteX25" fmla="*/ 1615440 w 5273040"/>
              <a:gd name="connsiteY25" fmla="*/ 270551 h 483911"/>
              <a:gd name="connsiteX26" fmla="*/ 1668780 w 5273040"/>
              <a:gd name="connsiteY26" fmla="*/ 278171 h 483911"/>
              <a:gd name="connsiteX27" fmla="*/ 1767840 w 5273040"/>
              <a:gd name="connsiteY27" fmla="*/ 301031 h 483911"/>
              <a:gd name="connsiteX28" fmla="*/ 1844040 w 5273040"/>
              <a:gd name="connsiteY28" fmla="*/ 308651 h 483911"/>
              <a:gd name="connsiteX29" fmla="*/ 1874520 w 5273040"/>
              <a:gd name="connsiteY29" fmla="*/ 316271 h 483911"/>
              <a:gd name="connsiteX30" fmla="*/ 1988820 w 5273040"/>
              <a:gd name="connsiteY30" fmla="*/ 331511 h 483911"/>
              <a:gd name="connsiteX31" fmla="*/ 2019300 w 5273040"/>
              <a:gd name="connsiteY31" fmla="*/ 339131 h 483911"/>
              <a:gd name="connsiteX32" fmla="*/ 2057400 w 5273040"/>
              <a:gd name="connsiteY32" fmla="*/ 346751 h 483911"/>
              <a:gd name="connsiteX33" fmla="*/ 2872740 w 5273040"/>
              <a:gd name="connsiteY33" fmla="*/ 339131 h 483911"/>
              <a:gd name="connsiteX34" fmla="*/ 2903220 w 5273040"/>
              <a:gd name="connsiteY34" fmla="*/ 331511 h 483911"/>
              <a:gd name="connsiteX35" fmla="*/ 2979420 w 5273040"/>
              <a:gd name="connsiteY35" fmla="*/ 316271 h 483911"/>
              <a:gd name="connsiteX36" fmla="*/ 3017520 w 5273040"/>
              <a:gd name="connsiteY36" fmla="*/ 308651 h 483911"/>
              <a:gd name="connsiteX37" fmla="*/ 3086100 w 5273040"/>
              <a:gd name="connsiteY37" fmla="*/ 285791 h 483911"/>
              <a:gd name="connsiteX38" fmla="*/ 3108960 w 5273040"/>
              <a:gd name="connsiteY38" fmla="*/ 278171 h 483911"/>
              <a:gd name="connsiteX39" fmla="*/ 3139440 w 5273040"/>
              <a:gd name="connsiteY39" fmla="*/ 270551 h 483911"/>
              <a:gd name="connsiteX40" fmla="*/ 3162300 w 5273040"/>
              <a:gd name="connsiteY40" fmla="*/ 262931 h 483911"/>
              <a:gd name="connsiteX41" fmla="*/ 3200400 w 5273040"/>
              <a:gd name="connsiteY41" fmla="*/ 255311 h 483911"/>
              <a:gd name="connsiteX42" fmla="*/ 3246120 w 5273040"/>
              <a:gd name="connsiteY42" fmla="*/ 240071 h 483911"/>
              <a:gd name="connsiteX43" fmla="*/ 3314700 w 5273040"/>
              <a:gd name="connsiteY43" fmla="*/ 232451 h 483911"/>
              <a:gd name="connsiteX44" fmla="*/ 3383280 w 5273040"/>
              <a:gd name="connsiteY44" fmla="*/ 217211 h 483911"/>
              <a:gd name="connsiteX45" fmla="*/ 3436620 w 5273040"/>
              <a:gd name="connsiteY45" fmla="*/ 209591 h 483911"/>
              <a:gd name="connsiteX46" fmla="*/ 3566160 w 5273040"/>
              <a:gd name="connsiteY46" fmla="*/ 186731 h 483911"/>
              <a:gd name="connsiteX47" fmla="*/ 3855720 w 5273040"/>
              <a:gd name="connsiteY47" fmla="*/ 194351 h 483911"/>
              <a:gd name="connsiteX48" fmla="*/ 4008120 w 5273040"/>
              <a:gd name="connsiteY48" fmla="*/ 217211 h 483911"/>
              <a:gd name="connsiteX49" fmla="*/ 4084320 w 5273040"/>
              <a:gd name="connsiteY49" fmla="*/ 240071 h 483911"/>
              <a:gd name="connsiteX50" fmla="*/ 4107180 w 5273040"/>
              <a:gd name="connsiteY50" fmla="*/ 247691 h 483911"/>
              <a:gd name="connsiteX51" fmla="*/ 4137660 w 5273040"/>
              <a:gd name="connsiteY51" fmla="*/ 255311 h 483911"/>
              <a:gd name="connsiteX52" fmla="*/ 4160520 w 5273040"/>
              <a:gd name="connsiteY52" fmla="*/ 262931 h 483911"/>
              <a:gd name="connsiteX53" fmla="*/ 4229100 w 5273040"/>
              <a:gd name="connsiteY53" fmla="*/ 278171 h 483911"/>
              <a:gd name="connsiteX54" fmla="*/ 4274820 w 5273040"/>
              <a:gd name="connsiteY54" fmla="*/ 293411 h 483911"/>
              <a:gd name="connsiteX55" fmla="*/ 4297680 w 5273040"/>
              <a:gd name="connsiteY55" fmla="*/ 301031 h 483911"/>
              <a:gd name="connsiteX56" fmla="*/ 4328160 w 5273040"/>
              <a:gd name="connsiteY56" fmla="*/ 316271 h 483911"/>
              <a:gd name="connsiteX57" fmla="*/ 4373880 w 5273040"/>
              <a:gd name="connsiteY57" fmla="*/ 331511 h 483911"/>
              <a:gd name="connsiteX58" fmla="*/ 4465320 w 5273040"/>
              <a:gd name="connsiteY58" fmla="*/ 361991 h 483911"/>
              <a:gd name="connsiteX59" fmla="*/ 4533900 w 5273040"/>
              <a:gd name="connsiteY59" fmla="*/ 384851 h 483911"/>
              <a:gd name="connsiteX60" fmla="*/ 4556760 w 5273040"/>
              <a:gd name="connsiteY60" fmla="*/ 392471 h 483911"/>
              <a:gd name="connsiteX61" fmla="*/ 4602480 w 5273040"/>
              <a:gd name="connsiteY61" fmla="*/ 400091 h 483911"/>
              <a:gd name="connsiteX62" fmla="*/ 4648200 w 5273040"/>
              <a:gd name="connsiteY62" fmla="*/ 415331 h 483911"/>
              <a:gd name="connsiteX63" fmla="*/ 4747260 w 5273040"/>
              <a:gd name="connsiteY63" fmla="*/ 430571 h 483911"/>
              <a:gd name="connsiteX64" fmla="*/ 4770120 w 5273040"/>
              <a:gd name="connsiteY64" fmla="*/ 438191 h 483911"/>
              <a:gd name="connsiteX65" fmla="*/ 4815840 w 5273040"/>
              <a:gd name="connsiteY65" fmla="*/ 445811 h 483911"/>
              <a:gd name="connsiteX66" fmla="*/ 4846320 w 5273040"/>
              <a:gd name="connsiteY66" fmla="*/ 453431 h 483911"/>
              <a:gd name="connsiteX67" fmla="*/ 5120640 w 5273040"/>
              <a:gd name="connsiteY67" fmla="*/ 468671 h 483911"/>
              <a:gd name="connsiteX68" fmla="*/ 5151120 w 5273040"/>
              <a:gd name="connsiteY68" fmla="*/ 476291 h 483911"/>
              <a:gd name="connsiteX69" fmla="*/ 5273040 w 5273040"/>
              <a:gd name="connsiteY69" fmla="*/ 483911 h 48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273040" h="483911">
                <a:moveTo>
                  <a:pt x="0" y="19091"/>
                </a:moveTo>
                <a:cubicBezTo>
                  <a:pt x="191689" y="-12857"/>
                  <a:pt x="60549" y="3079"/>
                  <a:pt x="396240" y="11471"/>
                </a:cubicBezTo>
                <a:lnTo>
                  <a:pt x="457200" y="19091"/>
                </a:lnTo>
                <a:cubicBezTo>
                  <a:pt x="482571" y="21910"/>
                  <a:pt x="508070" y="23545"/>
                  <a:pt x="533400" y="26711"/>
                </a:cubicBezTo>
                <a:cubicBezTo>
                  <a:pt x="667559" y="43481"/>
                  <a:pt x="511186" y="25549"/>
                  <a:pt x="609600" y="41951"/>
                </a:cubicBezTo>
                <a:cubicBezTo>
                  <a:pt x="629800" y="45318"/>
                  <a:pt x="650433" y="45797"/>
                  <a:pt x="670560" y="49571"/>
                </a:cubicBezTo>
                <a:cubicBezTo>
                  <a:pt x="691147" y="53431"/>
                  <a:pt x="710860" y="61368"/>
                  <a:pt x="731520" y="64811"/>
                </a:cubicBezTo>
                <a:lnTo>
                  <a:pt x="777240" y="72431"/>
                </a:lnTo>
                <a:cubicBezTo>
                  <a:pt x="794992" y="75162"/>
                  <a:pt x="812777" y="77677"/>
                  <a:pt x="830580" y="80051"/>
                </a:cubicBezTo>
                <a:cubicBezTo>
                  <a:pt x="850878" y="82757"/>
                  <a:pt x="871300" y="84557"/>
                  <a:pt x="891540" y="87671"/>
                </a:cubicBezTo>
                <a:cubicBezTo>
                  <a:pt x="904341" y="89640"/>
                  <a:pt x="916897" y="92974"/>
                  <a:pt x="929640" y="95291"/>
                </a:cubicBezTo>
                <a:cubicBezTo>
                  <a:pt x="944841" y="98055"/>
                  <a:pt x="960210" y="99881"/>
                  <a:pt x="975360" y="102911"/>
                </a:cubicBezTo>
                <a:cubicBezTo>
                  <a:pt x="985629" y="104965"/>
                  <a:pt x="995571" y="108477"/>
                  <a:pt x="1005840" y="110531"/>
                </a:cubicBezTo>
                <a:cubicBezTo>
                  <a:pt x="1020990" y="113561"/>
                  <a:pt x="1036571" y="114404"/>
                  <a:pt x="1051560" y="118151"/>
                </a:cubicBezTo>
                <a:cubicBezTo>
                  <a:pt x="1067145" y="122047"/>
                  <a:pt x="1082040" y="128311"/>
                  <a:pt x="1097280" y="133391"/>
                </a:cubicBezTo>
                <a:lnTo>
                  <a:pt x="1120140" y="141011"/>
                </a:lnTo>
                <a:cubicBezTo>
                  <a:pt x="1127760" y="143551"/>
                  <a:pt x="1135208" y="146683"/>
                  <a:pt x="1143000" y="148631"/>
                </a:cubicBezTo>
                <a:cubicBezTo>
                  <a:pt x="1153160" y="151171"/>
                  <a:pt x="1163211" y="154197"/>
                  <a:pt x="1173480" y="156251"/>
                </a:cubicBezTo>
                <a:cubicBezTo>
                  <a:pt x="1195262" y="160607"/>
                  <a:pt x="1234826" y="165362"/>
                  <a:pt x="1257300" y="171491"/>
                </a:cubicBezTo>
                <a:cubicBezTo>
                  <a:pt x="1272798" y="175718"/>
                  <a:pt x="1287780" y="181651"/>
                  <a:pt x="1303020" y="186731"/>
                </a:cubicBezTo>
                <a:lnTo>
                  <a:pt x="1348740" y="201971"/>
                </a:lnTo>
                <a:lnTo>
                  <a:pt x="1371600" y="209591"/>
                </a:lnTo>
                <a:cubicBezTo>
                  <a:pt x="1379220" y="212131"/>
                  <a:pt x="1386584" y="215636"/>
                  <a:pt x="1394460" y="217211"/>
                </a:cubicBezTo>
                <a:cubicBezTo>
                  <a:pt x="1488272" y="235973"/>
                  <a:pt x="1445017" y="228788"/>
                  <a:pt x="1524000" y="240071"/>
                </a:cubicBezTo>
                <a:lnTo>
                  <a:pt x="1592580" y="262931"/>
                </a:lnTo>
                <a:cubicBezTo>
                  <a:pt x="1600200" y="265471"/>
                  <a:pt x="1607489" y="269415"/>
                  <a:pt x="1615440" y="270551"/>
                </a:cubicBezTo>
                <a:lnTo>
                  <a:pt x="1668780" y="278171"/>
                </a:lnTo>
                <a:cubicBezTo>
                  <a:pt x="1705041" y="290258"/>
                  <a:pt x="1719796" y="296227"/>
                  <a:pt x="1767840" y="301031"/>
                </a:cubicBezTo>
                <a:lnTo>
                  <a:pt x="1844040" y="308651"/>
                </a:lnTo>
                <a:cubicBezTo>
                  <a:pt x="1854200" y="311191"/>
                  <a:pt x="1864190" y="314549"/>
                  <a:pt x="1874520" y="316271"/>
                </a:cubicBezTo>
                <a:cubicBezTo>
                  <a:pt x="1954129" y="329539"/>
                  <a:pt x="1914482" y="317995"/>
                  <a:pt x="1988820" y="331511"/>
                </a:cubicBezTo>
                <a:cubicBezTo>
                  <a:pt x="1999124" y="333384"/>
                  <a:pt x="2009077" y="336859"/>
                  <a:pt x="2019300" y="339131"/>
                </a:cubicBezTo>
                <a:cubicBezTo>
                  <a:pt x="2031943" y="341941"/>
                  <a:pt x="2044700" y="344211"/>
                  <a:pt x="2057400" y="346751"/>
                </a:cubicBezTo>
                <a:lnTo>
                  <a:pt x="2872740" y="339131"/>
                </a:lnTo>
                <a:cubicBezTo>
                  <a:pt x="2883211" y="338942"/>
                  <a:pt x="2892980" y="333705"/>
                  <a:pt x="2903220" y="331511"/>
                </a:cubicBezTo>
                <a:cubicBezTo>
                  <a:pt x="2928548" y="326084"/>
                  <a:pt x="2954020" y="321351"/>
                  <a:pt x="2979420" y="316271"/>
                </a:cubicBezTo>
                <a:cubicBezTo>
                  <a:pt x="2992120" y="313731"/>
                  <a:pt x="3005233" y="312747"/>
                  <a:pt x="3017520" y="308651"/>
                </a:cubicBezTo>
                <a:lnTo>
                  <a:pt x="3086100" y="285791"/>
                </a:lnTo>
                <a:cubicBezTo>
                  <a:pt x="3093720" y="283251"/>
                  <a:pt x="3101168" y="280119"/>
                  <a:pt x="3108960" y="278171"/>
                </a:cubicBezTo>
                <a:cubicBezTo>
                  <a:pt x="3119120" y="275631"/>
                  <a:pt x="3129370" y="273428"/>
                  <a:pt x="3139440" y="270551"/>
                </a:cubicBezTo>
                <a:cubicBezTo>
                  <a:pt x="3147163" y="268344"/>
                  <a:pt x="3154508" y="264879"/>
                  <a:pt x="3162300" y="262931"/>
                </a:cubicBezTo>
                <a:cubicBezTo>
                  <a:pt x="3174865" y="259790"/>
                  <a:pt x="3187905" y="258719"/>
                  <a:pt x="3200400" y="255311"/>
                </a:cubicBezTo>
                <a:cubicBezTo>
                  <a:pt x="3215898" y="251084"/>
                  <a:pt x="3230154" y="241845"/>
                  <a:pt x="3246120" y="240071"/>
                </a:cubicBezTo>
                <a:cubicBezTo>
                  <a:pt x="3268980" y="237531"/>
                  <a:pt x="3291930" y="235704"/>
                  <a:pt x="3314700" y="232451"/>
                </a:cubicBezTo>
                <a:cubicBezTo>
                  <a:pt x="3385286" y="222367"/>
                  <a:pt x="3322271" y="228304"/>
                  <a:pt x="3383280" y="217211"/>
                </a:cubicBezTo>
                <a:cubicBezTo>
                  <a:pt x="3400951" y="213998"/>
                  <a:pt x="3418879" y="212392"/>
                  <a:pt x="3436620" y="209591"/>
                </a:cubicBezTo>
                <a:cubicBezTo>
                  <a:pt x="3519124" y="196564"/>
                  <a:pt x="3506860" y="198591"/>
                  <a:pt x="3566160" y="186731"/>
                </a:cubicBezTo>
                <a:cubicBezTo>
                  <a:pt x="3662680" y="189271"/>
                  <a:pt x="3759327" y="188790"/>
                  <a:pt x="3855720" y="194351"/>
                </a:cubicBezTo>
                <a:cubicBezTo>
                  <a:pt x="3860504" y="194627"/>
                  <a:pt x="3977373" y="211062"/>
                  <a:pt x="4008120" y="217211"/>
                </a:cubicBezTo>
                <a:cubicBezTo>
                  <a:pt x="4036910" y="222969"/>
                  <a:pt x="4055162" y="230352"/>
                  <a:pt x="4084320" y="240071"/>
                </a:cubicBezTo>
                <a:cubicBezTo>
                  <a:pt x="4091940" y="242611"/>
                  <a:pt x="4099388" y="245743"/>
                  <a:pt x="4107180" y="247691"/>
                </a:cubicBezTo>
                <a:cubicBezTo>
                  <a:pt x="4117340" y="250231"/>
                  <a:pt x="4127590" y="252434"/>
                  <a:pt x="4137660" y="255311"/>
                </a:cubicBezTo>
                <a:cubicBezTo>
                  <a:pt x="4145383" y="257518"/>
                  <a:pt x="4152728" y="260983"/>
                  <a:pt x="4160520" y="262931"/>
                </a:cubicBezTo>
                <a:cubicBezTo>
                  <a:pt x="4204025" y="273807"/>
                  <a:pt x="4189988" y="266437"/>
                  <a:pt x="4229100" y="278171"/>
                </a:cubicBezTo>
                <a:cubicBezTo>
                  <a:pt x="4244487" y="282787"/>
                  <a:pt x="4259580" y="288331"/>
                  <a:pt x="4274820" y="293411"/>
                </a:cubicBezTo>
                <a:cubicBezTo>
                  <a:pt x="4282440" y="295951"/>
                  <a:pt x="4290496" y="297439"/>
                  <a:pt x="4297680" y="301031"/>
                </a:cubicBezTo>
                <a:cubicBezTo>
                  <a:pt x="4307840" y="306111"/>
                  <a:pt x="4317613" y="312052"/>
                  <a:pt x="4328160" y="316271"/>
                </a:cubicBezTo>
                <a:cubicBezTo>
                  <a:pt x="4343075" y="322237"/>
                  <a:pt x="4358640" y="326431"/>
                  <a:pt x="4373880" y="331511"/>
                </a:cubicBezTo>
                <a:lnTo>
                  <a:pt x="4465320" y="361991"/>
                </a:lnTo>
                <a:lnTo>
                  <a:pt x="4533900" y="384851"/>
                </a:lnTo>
                <a:cubicBezTo>
                  <a:pt x="4541520" y="387391"/>
                  <a:pt x="4548837" y="391151"/>
                  <a:pt x="4556760" y="392471"/>
                </a:cubicBezTo>
                <a:cubicBezTo>
                  <a:pt x="4572000" y="395011"/>
                  <a:pt x="4587491" y="396344"/>
                  <a:pt x="4602480" y="400091"/>
                </a:cubicBezTo>
                <a:cubicBezTo>
                  <a:pt x="4618065" y="403987"/>
                  <a:pt x="4632297" y="413059"/>
                  <a:pt x="4648200" y="415331"/>
                </a:cubicBezTo>
                <a:cubicBezTo>
                  <a:pt x="4665215" y="417762"/>
                  <a:pt x="4728229" y="426342"/>
                  <a:pt x="4747260" y="430571"/>
                </a:cubicBezTo>
                <a:cubicBezTo>
                  <a:pt x="4755101" y="432313"/>
                  <a:pt x="4762279" y="436449"/>
                  <a:pt x="4770120" y="438191"/>
                </a:cubicBezTo>
                <a:cubicBezTo>
                  <a:pt x="4785202" y="441543"/>
                  <a:pt x="4800690" y="442781"/>
                  <a:pt x="4815840" y="445811"/>
                </a:cubicBezTo>
                <a:cubicBezTo>
                  <a:pt x="4826109" y="447865"/>
                  <a:pt x="4835905" y="452335"/>
                  <a:pt x="4846320" y="453431"/>
                </a:cubicBezTo>
                <a:cubicBezTo>
                  <a:pt x="4901695" y="459260"/>
                  <a:pt x="5079398" y="466707"/>
                  <a:pt x="5120640" y="468671"/>
                </a:cubicBezTo>
                <a:cubicBezTo>
                  <a:pt x="5130800" y="471211"/>
                  <a:pt x="5140705" y="475195"/>
                  <a:pt x="5151120" y="476291"/>
                </a:cubicBezTo>
                <a:cubicBezTo>
                  <a:pt x="5225115" y="484080"/>
                  <a:pt x="5230085" y="483911"/>
                  <a:pt x="5273040" y="483911"/>
                </a:cubicBezTo>
              </a:path>
            </a:pathLst>
          </a:custGeom>
          <a:noFill/>
          <a:ln w="19050">
            <a:solidFill>
              <a:srgbClr val="66A1D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9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" y="-80772"/>
            <a:ext cx="13717524" cy="873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/>
          <p:cNvSpPr/>
          <p:nvPr/>
        </p:nvSpPr>
        <p:spPr>
          <a:xfrm>
            <a:off x="0" y="-11440"/>
            <a:ext cx="13716000" cy="8583940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" y="-11439"/>
            <a:ext cx="13716000" cy="357351"/>
          </a:xfrm>
          <a:prstGeom prst="roundRect">
            <a:avLst>
              <a:gd name="adj" fmla="val 20195"/>
            </a:avLst>
          </a:prstGeom>
          <a:solidFill>
            <a:srgbClr val="808080"/>
          </a:solidFill>
          <a:ln w="285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4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092" y="33572"/>
            <a:ext cx="3618000" cy="2628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5" dirty="0">
                <a:solidFill>
                  <a:schemeClr val="tx1"/>
                </a:solidFill>
              </a:rPr>
              <a:t>2021.09.27 / 17:38:04</a:t>
            </a:r>
            <a:endParaRPr lang="ko-KR" altLang="en-US" sz="1805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-2072542"/>
            <a:ext cx="4126728" cy="401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 smtClean="0"/>
              <a:t>1920 </a:t>
            </a:r>
            <a:r>
              <a:rPr lang="en-US" altLang="ko-KR" sz="2005" dirty="0"/>
              <a:t>* 1080(24</a:t>
            </a:r>
            <a:r>
              <a:rPr lang="ko-KR" altLang="en-US" sz="2005" dirty="0"/>
              <a:t>인치 </a:t>
            </a:r>
            <a:r>
              <a:rPr lang="en-US" altLang="ko-KR" sz="2005" dirty="0"/>
              <a:t>LG </a:t>
            </a:r>
            <a:r>
              <a:rPr lang="ko-KR" altLang="en-US" sz="2005" dirty="0"/>
              <a:t>모니터 기준</a:t>
            </a:r>
            <a:r>
              <a:rPr lang="en-US" altLang="ko-KR" sz="2005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92" y="-2473421"/>
            <a:ext cx="2133918" cy="400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b="1" dirty="0"/>
              <a:t>1. Main </a:t>
            </a:r>
            <a:r>
              <a:rPr lang="ko-KR" altLang="en-US" sz="2005" b="1" dirty="0"/>
              <a:t>화면</a:t>
            </a:r>
            <a:r>
              <a:rPr lang="en-US" altLang="ko-KR" sz="2005" b="1" dirty="0"/>
              <a:t> </a:t>
            </a:r>
            <a:r>
              <a:rPr lang="ko-KR" altLang="en-US" sz="2005" b="1" dirty="0"/>
              <a:t>기본</a:t>
            </a:r>
            <a:endParaRPr lang="en-US" altLang="ko-KR" sz="2005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92" y="-1671663"/>
            <a:ext cx="2460674" cy="1017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Font = Arial / 14 point</a:t>
            </a:r>
          </a:p>
          <a:p>
            <a:r>
              <a:rPr lang="en-US" altLang="ko-KR" sz="2005" dirty="0"/>
              <a:t>BKG 231,231,234</a:t>
            </a:r>
          </a:p>
          <a:p>
            <a:r>
              <a:rPr lang="en-US" altLang="ko-KR" sz="2005" dirty="0"/>
              <a:t>margin =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813776" y="3695614"/>
            <a:ext cx="2816393" cy="163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5" dirty="0"/>
              <a:t>기본 </a:t>
            </a:r>
            <a:r>
              <a:rPr lang="en-US" altLang="ko-KR" sz="2005" dirty="0"/>
              <a:t>231, 230, 230</a:t>
            </a:r>
          </a:p>
          <a:p>
            <a:r>
              <a:rPr lang="en-US" altLang="ko-KR" sz="2005" dirty="0"/>
              <a:t>Hover = 0, 176, 218</a:t>
            </a:r>
          </a:p>
          <a:p>
            <a:r>
              <a:rPr lang="ko-KR" altLang="en-US" sz="2005" dirty="0"/>
              <a:t>클릭 </a:t>
            </a:r>
            <a:r>
              <a:rPr lang="en-US" altLang="ko-KR" sz="2005" dirty="0"/>
              <a:t>=  0, 176, 218</a:t>
            </a:r>
          </a:p>
          <a:p>
            <a:r>
              <a:rPr lang="ko-KR" altLang="en-US" sz="2005" dirty="0" err="1"/>
              <a:t>이상시</a:t>
            </a:r>
            <a:r>
              <a:rPr lang="ko-KR" altLang="en-US" sz="2005" dirty="0"/>
              <a:t> </a:t>
            </a:r>
            <a:r>
              <a:rPr lang="en-US" altLang="ko-KR" sz="2005" dirty="0"/>
              <a:t>blink  255, 204, 0</a:t>
            </a:r>
          </a:p>
          <a:p>
            <a:endParaRPr lang="en-US" altLang="ko-KR" sz="2005" dirty="0"/>
          </a:p>
        </p:txBody>
      </p:sp>
      <p:sp>
        <p:nvSpPr>
          <p:cNvPr id="15" name="TextBox 14"/>
          <p:cNvSpPr txBox="1"/>
          <p:nvPr/>
        </p:nvSpPr>
        <p:spPr>
          <a:xfrm>
            <a:off x="17630169" y="4720492"/>
            <a:ext cx="298112" cy="40087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6" name="TextBox 15"/>
          <p:cNvSpPr txBox="1"/>
          <p:nvPr/>
        </p:nvSpPr>
        <p:spPr>
          <a:xfrm>
            <a:off x="17630169" y="4396753"/>
            <a:ext cx="298112" cy="400879"/>
          </a:xfrm>
          <a:prstGeom prst="rect">
            <a:avLst/>
          </a:prstGeom>
          <a:solidFill>
            <a:srgbClr val="00B0DA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8" name="TextBox 17"/>
          <p:cNvSpPr txBox="1"/>
          <p:nvPr/>
        </p:nvSpPr>
        <p:spPr>
          <a:xfrm>
            <a:off x="17630169" y="3735331"/>
            <a:ext cx="298112" cy="400879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292" y="383478"/>
            <a:ext cx="6858000" cy="78120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292" y="378758"/>
            <a:ext cx="6858000" cy="2628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292" y="356272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DESCRIPTION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5901" y="356272"/>
            <a:ext cx="1133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1477" y="356272"/>
            <a:ext cx="1133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SETPOINT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38843" y="356272"/>
            <a:ext cx="1133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076" y="8264025"/>
            <a:ext cx="6858000" cy="262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Suppress button 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26584" y="385157"/>
            <a:ext cx="172800" cy="781200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926584" y="8035378"/>
            <a:ext cx="172800" cy="17280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130524" y="383478"/>
            <a:ext cx="6544224" cy="15732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130524" y="383478"/>
            <a:ext cx="6544224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132129" y="3646501"/>
            <a:ext cx="6544224" cy="4880324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132129" y="3646502"/>
            <a:ext cx="6544224" cy="262800"/>
          </a:xfrm>
          <a:prstGeom prst="rect">
            <a:avLst/>
          </a:prstGeom>
          <a:solidFill>
            <a:srgbClr val="B2B2B2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7130524" y="901134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130524" y="1163934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130524" y="1428182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130524" y="1693878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-4505046" y="-4192420"/>
            <a:ext cx="2816393" cy="70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5" dirty="0"/>
              <a:t>Title Bar</a:t>
            </a:r>
          </a:p>
          <a:p>
            <a:r>
              <a:rPr lang="en-US" altLang="ko-KR" sz="2005" dirty="0"/>
              <a:t>128, 128, 128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35839" y="788339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-5241947" y="1538283"/>
            <a:ext cx="53755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레이블</a:t>
            </a:r>
            <a:r>
              <a:rPr lang="en-US" altLang="ko-KR" dirty="0"/>
              <a:t> and </a:t>
            </a:r>
            <a:r>
              <a:rPr lang="ko-KR" altLang="en-US" dirty="0"/>
              <a:t>내부 내용 앞에 </a:t>
            </a:r>
            <a:r>
              <a:rPr lang="en-US" altLang="ko-KR" dirty="0"/>
              <a:t>1point </a:t>
            </a:r>
            <a:r>
              <a:rPr lang="ko-KR" altLang="en-US" dirty="0"/>
              <a:t>씩 띄우고 시작</a:t>
            </a:r>
            <a:endParaRPr lang="en-US" altLang="ko-KR" dirty="0"/>
          </a:p>
          <a:p>
            <a:r>
              <a:rPr lang="ko-KR" altLang="en-US" dirty="0"/>
              <a:t>버튼 외 모든 레이블 왼쪽 정렬</a:t>
            </a:r>
            <a:endParaRPr lang="en-US" altLang="ko-KR" dirty="0"/>
          </a:p>
          <a:p>
            <a:r>
              <a:rPr lang="ko-KR" altLang="en-US" dirty="0"/>
              <a:t>버튼 가운데 정렬</a:t>
            </a:r>
            <a:endParaRPr lang="en-US" altLang="ko-KR" dirty="0"/>
          </a:p>
          <a:p>
            <a:r>
              <a:rPr lang="ko-KR" altLang="en-US" dirty="0"/>
              <a:t>선택된 색상 넣기 </a:t>
            </a:r>
            <a:r>
              <a:rPr lang="en-US" altLang="ko-KR" dirty="0" err="1"/>
              <a:t>rgb</a:t>
            </a:r>
            <a:r>
              <a:rPr lang="en-US" altLang="ko-KR" dirty="0"/>
              <a:t>( 0,176,218)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00988" y="356272"/>
            <a:ext cx="6523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88123" y="356272"/>
            <a:ext cx="6523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624656" y="4073014"/>
            <a:ext cx="298112" cy="400879"/>
          </a:xfrm>
          <a:prstGeom prst="rect">
            <a:avLst/>
          </a:prstGeom>
          <a:solidFill>
            <a:srgbClr val="00B0DA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99" name="TextBox 98"/>
          <p:cNvSpPr txBox="1"/>
          <p:nvPr/>
        </p:nvSpPr>
        <p:spPr>
          <a:xfrm>
            <a:off x="14813776" y="5577619"/>
            <a:ext cx="3458136" cy="163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5" dirty="0"/>
              <a:t>기기 파랑 </a:t>
            </a:r>
            <a:r>
              <a:rPr lang="en-US" altLang="ko-KR" sz="2005" dirty="0"/>
              <a:t>43,146,145</a:t>
            </a:r>
          </a:p>
          <a:p>
            <a:r>
              <a:rPr lang="ko-KR" altLang="en-US" sz="2005" dirty="0"/>
              <a:t>기기 빨강</a:t>
            </a:r>
            <a:r>
              <a:rPr lang="en-US" altLang="ko-KR" sz="2005" dirty="0"/>
              <a:t> 190,10,10</a:t>
            </a:r>
          </a:p>
          <a:p>
            <a:r>
              <a:rPr lang="ko-KR" altLang="en-US" sz="2005" dirty="0"/>
              <a:t>기기 및 선 회색 </a:t>
            </a:r>
            <a:r>
              <a:rPr lang="en-US" altLang="ko-KR" sz="2005" dirty="0"/>
              <a:t>82,82,82</a:t>
            </a:r>
          </a:p>
          <a:p>
            <a:r>
              <a:rPr lang="ko-KR" altLang="en-US" sz="2005" dirty="0" err="1"/>
              <a:t>파란선</a:t>
            </a:r>
            <a:r>
              <a:rPr lang="en-US" altLang="ko-KR" sz="2005" dirty="0"/>
              <a:t> 91,155,213</a:t>
            </a:r>
          </a:p>
          <a:p>
            <a:endParaRPr lang="en-US" altLang="ko-KR" sz="2005" dirty="0"/>
          </a:p>
        </p:txBody>
      </p:sp>
      <p:sp>
        <p:nvSpPr>
          <p:cNvPr id="100" name="TextBox 99"/>
          <p:cNvSpPr txBox="1"/>
          <p:nvPr/>
        </p:nvSpPr>
        <p:spPr>
          <a:xfrm>
            <a:off x="18620769" y="6691397"/>
            <a:ext cx="298112" cy="400879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35839" y="901134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5839" y="1163934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5839" y="1428182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5839" y="1693878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24767" y="1978325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4767" y="2241125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4767" y="2505373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4767" y="2771069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35839" y="3013952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5839" y="3276752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5839" y="3541000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5839" y="380669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24767" y="401840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4767" y="428120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4767" y="4545455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4767" y="4811151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35839" y="5050571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5839" y="5313371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5839" y="5577619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5839" y="5843315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46911" y="6086198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6911" y="6348998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911" y="661324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911" y="6878942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35839" y="7090653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5839" y="736250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8620769" y="6367658"/>
            <a:ext cx="298112" cy="400879"/>
          </a:xfrm>
          <a:prstGeom prst="rect">
            <a:avLst/>
          </a:prstGeom>
          <a:solidFill>
            <a:srgbClr val="525252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02" name="TextBox 101"/>
          <p:cNvSpPr txBox="1"/>
          <p:nvPr/>
        </p:nvSpPr>
        <p:spPr>
          <a:xfrm>
            <a:off x="18606255" y="5706236"/>
            <a:ext cx="298112" cy="400879"/>
          </a:xfrm>
          <a:prstGeom prst="rect">
            <a:avLst/>
          </a:prstGeom>
          <a:solidFill>
            <a:srgbClr val="2B9291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03" name="TextBox 102"/>
          <p:cNvSpPr txBox="1"/>
          <p:nvPr/>
        </p:nvSpPr>
        <p:spPr>
          <a:xfrm>
            <a:off x="18615256" y="6043919"/>
            <a:ext cx="298112" cy="400879"/>
          </a:xfrm>
          <a:prstGeom prst="rect">
            <a:avLst/>
          </a:prstGeom>
          <a:solidFill>
            <a:srgbClr val="BE0A0A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30193" y="759350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7124528" y="363531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비정상 절차서 명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399270" y="363489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긴급 여부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1279415" y="356271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진입 조건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2338040" y="363489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확신도</a:t>
            </a: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14168524" y="1016285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14168524" y="1360979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14168524" y="1705673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14129745" y="383585"/>
            <a:ext cx="6041051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4" dirty="0"/>
              <a:t>% </a:t>
            </a:r>
            <a:r>
              <a:rPr lang="ko-KR" altLang="en-US" sz="1504" dirty="0"/>
              <a:t>별로 색상 부여</a:t>
            </a:r>
            <a:r>
              <a:rPr lang="en-US" altLang="ko-KR" sz="1504" dirty="0"/>
              <a:t>_ </a:t>
            </a:r>
            <a:r>
              <a:rPr lang="ko-KR" altLang="en-US" sz="1504" dirty="0"/>
              <a:t>기준 추후 변경 예정</a:t>
            </a:r>
            <a:endParaRPr lang="en-US" altLang="ko-KR" sz="1504" dirty="0"/>
          </a:p>
          <a:p>
            <a:pPr marL="342900" indent="-342900">
              <a:buFontTx/>
              <a:buAutoNum type="arabicPeriod"/>
            </a:pPr>
            <a:r>
              <a:rPr lang="en-US" altLang="ko-KR" sz="1504" dirty="0"/>
              <a:t>2. % </a:t>
            </a:r>
            <a:r>
              <a:rPr lang="ko-KR" altLang="en-US" sz="1504" dirty="0"/>
              <a:t>별로 색상 부여를 </a:t>
            </a:r>
            <a:r>
              <a:rPr lang="ko-KR" altLang="en-US" sz="1504" dirty="0" err="1"/>
              <a:t>그라데이션</a:t>
            </a:r>
            <a:r>
              <a:rPr lang="ko-KR" altLang="en-US" sz="1504" dirty="0"/>
              <a:t> 표현</a:t>
            </a:r>
            <a:r>
              <a:rPr lang="en-US" altLang="ko-KR" sz="1504" dirty="0"/>
              <a:t> </a:t>
            </a:r>
            <a:r>
              <a:rPr lang="ko-KR" altLang="en-US" sz="1504" dirty="0"/>
              <a:t>기준 추후 변경 예정</a:t>
            </a:r>
            <a:endParaRPr lang="en-US" altLang="ko-KR" sz="1504" dirty="0"/>
          </a:p>
          <a:p>
            <a:pPr marL="342900" indent="-342900">
              <a:buAutoNum type="arabicPeriod"/>
            </a:pPr>
            <a:endParaRPr lang="en-US" altLang="ko-KR" sz="1504" dirty="0"/>
          </a:p>
        </p:txBody>
      </p:sp>
      <p:sp>
        <p:nvSpPr>
          <p:cNvPr id="207" name="TextBox 206"/>
          <p:cNvSpPr txBox="1"/>
          <p:nvPr/>
        </p:nvSpPr>
        <p:spPr>
          <a:xfrm>
            <a:off x="15279013" y="987028"/>
            <a:ext cx="3705417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4" dirty="0"/>
              <a:t>0~50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5279013" y="1304241"/>
            <a:ext cx="3705417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4" dirty="0"/>
              <a:t>51~75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5279013" y="1639916"/>
            <a:ext cx="3705417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4" dirty="0"/>
              <a:t>76~10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6049798" y="1339529"/>
            <a:ext cx="270000" cy="400879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211" name="TextBox 210"/>
          <p:cNvSpPr txBox="1"/>
          <p:nvPr/>
        </p:nvSpPr>
        <p:spPr>
          <a:xfrm>
            <a:off x="16049798" y="1010635"/>
            <a:ext cx="270000" cy="400879"/>
          </a:xfrm>
          <a:prstGeom prst="rect">
            <a:avLst/>
          </a:prstGeom>
          <a:solidFill>
            <a:srgbClr val="525252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213" name="TextBox 212"/>
          <p:cNvSpPr txBox="1"/>
          <p:nvPr/>
        </p:nvSpPr>
        <p:spPr>
          <a:xfrm>
            <a:off x="16049798" y="1656742"/>
            <a:ext cx="270000" cy="400879"/>
          </a:xfrm>
          <a:prstGeom prst="rect">
            <a:avLst/>
          </a:prstGeom>
          <a:solidFill>
            <a:srgbClr val="BE0A0A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25" name="TextBox 124"/>
          <p:cNvSpPr txBox="1"/>
          <p:nvPr/>
        </p:nvSpPr>
        <p:spPr>
          <a:xfrm>
            <a:off x="7122506" y="3634132"/>
            <a:ext cx="53859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비정상절차서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120999" y="2005835"/>
            <a:ext cx="6544224" cy="15732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7120999" y="2005835"/>
            <a:ext cx="6544224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/>
          <p:nvPr/>
        </p:nvCxnSpPr>
        <p:spPr>
          <a:xfrm flipH="1">
            <a:off x="7120999" y="2523491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7120999" y="2786291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7120999" y="3050539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7120999" y="3316235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115003" y="1985888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2338040" y="1985846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확신도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0965693" y="1981213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관련 경보</a:t>
            </a:r>
          </a:p>
        </p:txBody>
      </p:sp>
      <p:sp>
        <p:nvSpPr>
          <p:cNvPr id="235" name="직사각형 234"/>
          <p:cNvSpPr/>
          <p:nvPr/>
        </p:nvSpPr>
        <p:spPr>
          <a:xfrm>
            <a:off x="-5241947" y="3000170"/>
            <a:ext cx="5259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절차서 및 화면 이동 </a:t>
            </a:r>
            <a:r>
              <a:rPr lang="en-US" altLang="ko-KR" dirty="0"/>
              <a:t>– </a:t>
            </a:r>
            <a:r>
              <a:rPr lang="ko-KR" altLang="en-US" dirty="0" err="1"/>
              <a:t>우클릭</a:t>
            </a:r>
            <a:r>
              <a:rPr lang="ko-KR" altLang="en-US" dirty="0"/>
              <a:t> 절차서 </a:t>
            </a:r>
            <a:r>
              <a:rPr lang="en-US" altLang="ko-KR" dirty="0"/>
              <a:t>or </a:t>
            </a:r>
            <a:r>
              <a:rPr lang="ko-KR" altLang="en-US" dirty="0" err="1"/>
              <a:t>기능복구</a:t>
            </a:r>
            <a:endParaRPr lang="en-US" altLang="ko-KR" dirty="0"/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128" y="20590"/>
            <a:ext cx="288769" cy="288769"/>
          </a:xfrm>
          <a:prstGeom prst="rect">
            <a:avLst/>
          </a:prstGeom>
          <a:solidFill>
            <a:srgbClr val="C00000"/>
          </a:solidFill>
          <a:effectLst>
            <a:softEdge rad="0"/>
          </a:effectLst>
        </p:spPr>
      </p:pic>
      <p:sp>
        <p:nvSpPr>
          <p:cNvPr id="145" name="모서리가 둥근 직사각형 144"/>
          <p:cNvSpPr/>
          <p:nvPr/>
        </p:nvSpPr>
        <p:spPr>
          <a:xfrm>
            <a:off x="4940580" y="31388"/>
            <a:ext cx="3999600" cy="262800"/>
          </a:xfrm>
          <a:prstGeom prst="round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008864" y="31388"/>
            <a:ext cx="3999600" cy="262800"/>
          </a:xfrm>
          <a:prstGeom prst="round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예지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3055152" y="13019"/>
            <a:ext cx="288000" cy="2880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26" y="-123775"/>
            <a:ext cx="576914" cy="576914"/>
          </a:xfrm>
          <a:prstGeom prst="rect">
            <a:avLst/>
          </a:prstGeom>
        </p:spPr>
      </p:pic>
      <p:sp>
        <p:nvSpPr>
          <p:cNvPr id="155" name="직사각형 154"/>
          <p:cNvSpPr/>
          <p:nvPr/>
        </p:nvSpPr>
        <p:spPr>
          <a:xfrm>
            <a:off x="6926584" y="385512"/>
            <a:ext cx="172800" cy="17280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7248274" y="4070201"/>
            <a:ext cx="4145440" cy="4378474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1509859" y="3928561"/>
            <a:ext cx="1800000" cy="276999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확신도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338611" y="3931704"/>
            <a:ext cx="1800000" cy="276999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Symptom Check [0/0]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11451803" y="4241585"/>
            <a:ext cx="2160000" cy="4207091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1451514" y="4241584"/>
            <a:ext cx="2160000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/>
          <p:cNvCxnSpPr/>
          <p:nvPr/>
        </p:nvCxnSpPr>
        <p:spPr>
          <a:xfrm flipH="1">
            <a:off x="11451514" y="4759240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11451514" y="5022040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11451514" y="5286288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11451514" y="5551984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1541242" y="4242198"/>
            <a:ext cx="720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변수명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2565897" y="4242198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기여도</a:t>
            </a:r>
          </a:p>
        </p:txBody>
      </p:sp>
      <p:cxnSp>
        <p:nvCxnSpPr>
          <p:cNvPr id="174" name="직선 연결선 173"/>
          <p:cNvCxnSpPr/>
          <p:nvPr/>
        </p:nvCxnSpPr>
        <p:spPr>
          <a:xfrm>
            <a:off x="11440543" y="5814784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 flipH="1">
            <a:off x="11437818" y="6087297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11437818" y="6350097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11437818" y="6614345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1437818" y="6880041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11441361" y="7142841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11430561" y="7387869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11430561" y="7652117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11430561" y="7917813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11434104" y="8180613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-7495862" y="-1775397"/>
            <a:ext cx="2551404" cy="2175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/>
              <a:t>2. Time</a:t>
            </a:r>
          </a:p>
          <a:p>
            <a:r>
              <a:rPr lang="en-US" altLang="ko-KR" sz="1504" dirty="0"/>
              <a:t>background: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(255,255,255)</a:t>
            </a:r>
          </a:p>
          <a:p>
            <a:r>
              <a:rPr lang="en-US" altLang="ko-KR" sz="1504" dirty="0"/>
              <a:t>(</a:t>
            </a:r>
            <a:r>
              <a:rPr lang="en-US" altLang="ko-KR" sz="1504" dirty="0" err="1"/>
              <a:t>x,y</a:t>
            </a:r>
            <a:r>
              <a:rPr lang="en-US" altLang="ko-KR" sz="1504" dirty="0"/>
              <a:t>): (5,5)</a:t>
            </a:r>
          </a:p>
          <a:p>
            <a:r>
              <a:rPr lang="en-US" altLang="ko-KR" sz="1504" dirty="0"/>
              <a:t>W: </a:t>
            </a:r>
            <a:r>
              <a:rPr lang="ko-KR" altLang="en-US" sz="1504" dirty="0"/>
              <a:t>전체 화면과 동일</a:t>
            </a:r>
            <a:endParaRPr lang="en-US" altLang="ko-KR" sz="1504" dirty="0"/>
          </a:p>
          <a:p>
            <a:r>
              <a:rPr lang="en-US" altLang="ko-KR" sz="1504" dirty="0"/>
              <a:t>H: 27.5 </a:t>
            </a:r>
            <a:r>
              <a:rPr lang="en-US" altLang="ko-KR" sz="1504" dirty="0" err="1"/>
              <a:t>px</a:t>
            </a:r>
            <a:endParaRPr lang="en-US" altLang="ko-KR" sz="1504" dirty="0"/>
          </a:p>
          <a:p>
            <a:r>
              <a:rPr lang="en-US" altLang="ko-KR" sz="1504" dirty="0"/>
              <a:t>border-radius: 3px;</a:t>
            </a:r>
          </a:p>
          <a:p>
            <a:r>
              <a:rPr lang="ko-KR" altLang="en-US" sz="1504" dirty="0"/>
              <a:t>간격</a:t>
            </a:r>
            <a:r>
              <a:rPr lang="en-US" altLang="ko-KR" sz="1504" dirty="0"/>
              <a:t>: 5px</a:t>
            </a:r>
          </a:p>
          <a:p>
            <a:endParaRPr lang="en-US" altLang="ko-KR" sz="1504" dirty="0"/>
          </a:p>
          <a:p>
            <a:r>
              <a:rPr lang="en-US" altLang="ko-KR" sz="1504" dirty="0"/>
              <a:t>Font = 14point / Arial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509690" y="-3788622"/>
            <a:ext cx="4209229" cy="1712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/>
              <a:t>1. Title bar (Parent)</a:t>
            </a:r>
          </a:p>
          <a:p>
            <a:r>
              <a:rPr lang="en-US" altLang="ko-KR" sz="1504" dirty="0"/>
              <a:t>background: (128,128,128)</a:t>
            </a:r>
          </a:p>
          <a:p>
            <a:r>
              <a:rPr lang="en-US" altLang="ko-KR" sz="1504" dirty="0"/>
              <a:t>(</a:t>
            </a:r>
            <a:r>
              <a:rPr lang="en-US" altLang="ko-KR" sz="1504" dirty="0" err="1"/>
              <a:t>x,y</a:t>
            </a:r>
            <a:r>
              <a:rPr lang="en-US" altLang="ko-KR" sz="1504" dirty="0"/>
              <a:t>): (0,0)</a:t>
            </a:r>
          </a:p>
          <a:p>
            <a:r>
              <a:rPr lang="en-US" altLang="ko-KR" sz="1504" dirty="0"/>
              <a:t>W: 1440px = width </a:t>
            </a:r>
          </a:p>
          <a:p>
            <a:r>
              <a:rPr lang="en-US" altLang="ko-KR" sz="1504" dirty="0"/>
              <a:t>H: 37.5px = height</a:t>
            </a:r>
          </a:p>
          <a:p>
            <a:r>
              <a:rPr lang="en-US" altLang="ko-KR" sz="1504" dirty="0"/>
              <a:t>border-radius: 3px;</a:t>
            </a:r>
          </a:p>
          <a:p>
            <a:r>
              <a:rPr lang="en-US" altLang="ko-KR" sz="1504" dirty="0" err="1"/>
              <a:t>name_list</a:t>
            </a:r>
            <a:r>
              <a:rPr lang="en-US" altLang="ko-KR" sz="1504" dirty="0"/>
              <a:t> = [‘</a:t>
            </a:r>
            <a:r>
              <a:rPr lang="ko-KR" altLang="en-US" sz="1504" dirty="0"/>
              <a:t>경보</a:t>
            </a:r>
            <a:r>
              <a:rPr lang="en-US" altLang="ko-KR" sz="1504" dirty="0"/>
              <a:t>/</a:t>
            </a:r>
            <a:r>
              <a:rPr lang="ko-KR" altLang="en-US" sz="1504" dirty="0"/>
              <a:t>증상</a:t>
            </a:r>
            <a:r>
              <a:rPr lang="en-US" altLang="ko-KR" sz="1504" dirty="0"/>
              <a:t>, </a:t>
            </a:r>
            <a:r>
              <a:rPr lang="ko-KR" altLang="en-US" sz="1504" dirty="0"/>
              <a:t>절차서</a:t>
            </a:r>
            <a:r>
              <a:rPr lang="en-US" altLang="ko-KR" sz="1504" dirty="0"/>
              <a:t>, </a:t>
            </a:r>
            <a:r>
              <a:rPr lang="ko-KR" altLang="en-US" sz="1504" dirty="0" err="1"/>
              <a:t>기능복구</a:t>
            </a:r>
            <a:r>
              <a:rPr lang="en-US" altLang="ko-KR" sz="1504" dirty="0"/>
              <a:t>, </a:t>
            </a:r>
            <a:r>
              <a:rPr lang="ko-KR" altLang="en-US" sz="1504" dirty="0"/>
              <a:t>예지</a:t>
            </a:r>
            <a:r>
              <a:rPr lang="en-US" altLang="ko-KR" sz="1504" dirty="0"/>
              <a:t>]</a:t>
            </a:r>
          </a:p>
        </p:txBody>
      </p:sp>
      <p:cxnSp>
        <p:nvCxnSpPr>
          <p:cNvPr id="127" name="구부러진 연결선 126"/>
          <p:cNvCxnSpPr>
            <a:endCxn id="128" idx="1"/>
          </p:cNvCxnSpPr>
          <p:nvPr/>
        </p:nvCxnSpPr>
        <p:spPr>
          <a:xfrm rot="5400000" flipH="1" flipV="1">
            <a:off x="13301589" y="-1769155"/>
            <a:ext cx="2030696" cy="15488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5091365" y="-2982137"/>
            <a:ext cx="3599062" cy="1944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/>
              <a:t>3. Close </a:t>
            </a:r>
            <a:r>
              <a:rPr lang="en-US" altLang="ko-KR" sz="1504" dirty="0" err="1"/>
              <a:t>Btn</a:t>
            </a:r>
            <a:endParaRPr lang="en-US" altLang="ko-KR" sz="1504" dirty="0"/>
          </a:p>
          <a:p>
            <a:r>
              <a:rPr lang="en-US" altLang="ko-KR" sz="1504" dirty="0"/>
              <a:t>background: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(184,25,28)</a:t>
            </a:r>
          </a:p>
          <a:p>
            <a:r>
              <a:rPr lang="en-US" altLang="ko-KR" sz="1504" dirty="0"/>
              <a:t>(</a:t>
            </a:r>
            <a:r>
              <a:rPr lang="ko-KR" altLang="en-US" sz="1504" dirty="0"/>
              <a:t>기존 </a:t>
            </a:r>
            <a:r>
              <a:rPr lang="en-US" altLang="ko-KR" sz="1504" dirty="0" err="1"/>
              <a:t>qss</a:t>
            </a:r>
            <a:r>
              <a:rPr lang="en-US" altLang="ko-KR" sz="1504" dirty="0"/>
              <a:t> </a:t>
            </a:r>
            <a:r>
              <a:rPr lang="ko-KR" altLang="en-US" sz="1504" dirty="0"/>
              <a:t>색상과 동일</a:t>
            </a:r>
            <a:r>
              <a:rPr lang="en-US" altLang="ko-KR" sz="1504" dirty="0"/>
              <a:t>)</a:t>
            </a:r>
          </a:p>
          <a:p>
            <a:r>
              <a:rPr lang="en-US" altLang="ko-KR" sz="1504" dirty="0"/>
              <a:t>(</a:t>
            </a:r>
            <a:r>
              <a:rPr lang="en-US" altLang="ko-KR" sz="1504" dirty="0" err="1"/>
              <a:t>x,y</a:t>
            </a:r>
            <a:r>
              <a:rPr lang="en-US" altLang="ko-KR" sz="1504" dirty="0"/>
              <a:t>) = (</a:t>
            </a:r>
            <a:r>
              <a:rPr lang="en-US" altLang="ko-KR" sz="1504" dirty="0" err="1"/>
              <a:t>parent.width</a:t>
            </a:r>
            <a:r>
              <a:rPr lang="en-US" altLang="ko-KR" sz="1504" dirty="0"/>
              <a:t> – </a:t>
            </a:r>
            <a:r>
              <a:rPr lang="en-US" altLang="ko-KR" sz="1504" dirty="0" err="1"/>
              <a:t>cw</a:t>
            </a:r>
            <a:r>
              <a:rPr lang="en-US" altLang="ko-KR" sz="1504" dirty="0"/>
              <a:t> –margin , margin)</a:t>
            </a:r>
          </a:p>
          <a:p>
            <a:r>
              <a:rPr lang="en-US" altLang="ko-KR" sz="1504" dirty="0"/>
              <a:t>W: 30 = </a:t>
            </a:r>
            <a:r>
              <a:rPr lang="en-US" altLang="ko-KR" sz="1504" dirty="0" err="1"/>
              <a:t>cw</a:t>
            </a:r>
            <a:endParaRPr lang="en-US" altLang="ko-KR" sz="1504" dirty="0"/>
          </a:p>
          <a:p>
            <a:r>
              <a:rPr lang="en-US" altLang="ko-KR" sz="1504" dirty="0"/>
              <a:t>H: 30</a:t>
            </a:r>
          </a:p>
          <a:p>
            <a:r>
              <a:rPr lang="en-US" altLang="ko-KR" sz="1504" dirty="0"/>
              <a:t>border-radius: 3px;</a:t>
            </a:r>
          </a:p>
          <a:p>
            <a:r>
              <a:rPr lang="ko-KR" altLang="en-US" sz="1504" dirty="0"/>
              <a:t>간격</a:t>
            </a:r>
            <a:r>
              <a:rPr lang="en-US" altLang="ko-KR" sz="1504" dirty="0"/>
              <a:t>: margin</a:t>
            </a:r>
          </a:p>
        </p:txBody>
      </p:sp>
      <p:cxnSp>
        <p:nvCxnSpPr>
          <p:cNvPr id="129" name="구부러진 연결선 128"/>
          <p:cNvCxnSpPr/>
          <p:nvPr/>
        </p:nvCxnSpPr>
        <p:spPr>
          <a:xfrm rot="5400000" flipH="1" flipV="1">
            <a:off x="11937741" y="-2939719"/>
            <a:ext cx="4190511" cy="16946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5091365" y="-5216835"/>
            <a:ext cx="2037737" cy="786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/>
              <a:t>4. </a:t>
            </a:r>
            <a:r>
              <a:rPr lang="ko-KR" altLang="en-US" sz="1504" dirty="0"/>
              <a:t>되돌리기</a:t>
            </a:r>
            <a:r>
              <a:rPr lang="en-US" altLang="ko-KR" sz="1504" dirty="0"/>
              <a:t> </a:t>
            </a:r>
            <a:r>
              <a:rPr lang="en-US" altLang="ko-KR" sz="1504" dirty="0" err="1"/>
              <a:t>Btn</a:t>
            </a:r>
            <a:endParaRPr lang="en-US" altLang="ko-KR" sz="1504" dirty="0"/>
          </a:p>
          <a:p>
            <a:r>
              <a:rPr lang="en-US" altLang="ko-KR" sz="1504" dirty="0"/>
              <a:t>Close </a:t>
            </a:r>
            <a:r>
              <a:rPr lang="ko-KR" altLang="en-US" sz="1504" dirty="0"/>
              <a:t>버튼과 동일하게</a:t>
            </a:r>
            <a:endParaRPr lang="en-US" altLang="ko-KR" sz="1504" dirty="0"/>
          </a:p>
          <a:p>
            <a:r>
              <a:rPr lang="ko-KR" altLang="en-US" sz="1504" dirty="0"/>
              <a:t>간격</a:t>
            </a:r>
            <a:r>
              <a:rPr lang="en-US" altLang="ko-KR" sz="1504" dirty="0"/>
              <a:t>: margin</a:t>
            </a:r>
          </a:p>
        </p:txBody>
      </p:sp>
    </p:spTree>
    <p:extLst>
      <p:ext uri="{BB962C8B-B14F-4D97-AF65-F5344CB8AC3E}">
        <p14:creationId xmlns:p14="http://schemas.microsoft.com/office/powerpoint/2010/main" val="14076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1440"/>
            <a:ext cx="13716000" cy="8583940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" y="-11439"/>
            <a:ext cx="13716000" cy="357351"/>
          </a:xfrm>
          <a:prstGeom prst="roundRect">
            <a:avLst>
              <a:gd name="adj" fmla="val 20195"/>
            </a:avLst>
          </a:prstGeom>
          <a:solidFill>
            <a:srgbClr val="808080"/>
          </a:solidFill>
          <a:ln w="285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4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092" y="33572"/>
            <a:ext cx="3618000" cy="2628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5" dirty="0">
                <a:solidFill>
                  <a:schemeClr val="tx1"/>
                </a:solidFill>
              </a:rPr>
              <a:t>2021.09.27 / 17:38:04</a:t>
            </a:r>
            <a:endParaRPr lang="ko-KR" altLang="en-US" sz="1805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-2072542"/>
            <a:ext cx="4126728" cy="401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1920 * 1080(24</a:t>
            </a:r>
            <a:r>
              <a:rPr lang="ko-KR" altLang="en-US" sz="2005" dirty="0"/>
              <a:t>인치 </a:t>
            </a:r>
            <a:r>
              <a:rPr lang="en-US" altLang="ko-KR" sz="2005" dirty="0"/>
              <a:t>LG </a:t>
            </a:r>
            <a:r>
              <a:rPr lang="ko-KR" altLang="en-US" sz="2005" dirty="0"/>
              <a:t>모니터 기준</a:t>
            </a:r>
            <a:r>
              <a:rPr lang="en-US" altLang="ko-KR" sz="2005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92" y="-1671663"/>
            <a:ext cx="2460674" cy="1017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Font = Arial / 14 point</a:t>
            </a:r>
          </a:p>
          <a:p>
            <a:r>
              <a:rPr lang="en-US" altLang="ko-KR" sz="2005" dirty="0"/>
              <a:t>BKG 231,231,234</a:t>
            </a:r>
          </a:p>
          <a:p>
            <a:r>
              <a:rPr lang="en-US" altLang="ko-KR" sz="2005" dirty="0"/>
              <a:t>margin = 5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292" y="383478"/>
            <a:ext cx="6858000" cy="78120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292" y="378758"/>
            <a:ext cx="6858000" cy="2628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292" y="356272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DESCRIPTION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5901" y="356272"/>
            <a:ext cx="1133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1477" y="356272"/>
            <a:ext cx="1133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SETPOINT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38843" y="356272"/>
            <a:ext cx="1133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076" y="8264025"/>
            <a:ext cx="6858000" cy="262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Suppress button 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26584" y="385157"/>
            <a:ext cx="172800" cy="781200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926584" y="8035378"/>
            <a:ext cx="172800" cy="17280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3909358" y="1382285"/>
            <a:ext cx="3705417" cy="2407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4" dirty="0"/>
              <a:t>27.5*5 +5 = 142.5 * 5 = 712.5</a:t>
            </a:r>
          </a:p>
          <a:p>
            <a:endParaRPr lang="en-US" altLang="ko-KR" sz="1504" dirty="0"/>
          </a:p>
          <a:p>
            <a:r>
              <a:rPr lang="en-US" altLang="ko-KR" sz="1504" dirty="0"/>
              <a:t>27.5*3+25</a:t>
            </a:r>
          </a:p>
          <a:p>
            <a:endParaRPr lang="en-US" altLang="ko-KR" sz="1504" dirty="0"/>
          </a:p>
          <a:p>
            <a:endParaRPr lang="en-US" altLang="ko-KR" sz="1504" dirty="0"/>
          </a:p>
          <a:p>
            <a:r>
              <a:rPr lang="en-US" altLang="ko-KR" sz="1504" dirty="0"/>
              <a:t>27*5 + 5</a:t>
            </a:r>
            <a:r>
              <a:rPr lang="ko-KR" altLang="en-US" sz="1504" dirty="0"/>
              <a:t> </a:t>
            </a:r>
            <a:r>
              <a:rPr lang="en-US" altLang="ko-KR" sz="1504" dirty="0"/>
              <a:t>= 1set  = 5</a:t>
            </a:r>
            <a:r>
              <a:rPr lang="ko-KR" altLang="en-US" sz="1504" dirty="0"/>
              <a:t>줄</a:t>
            </a:r>
            <a:r>
              <a:rPr lang="en-US" altLang="ko-KR" sz="1504" dirty="0"/>
              <a:t>+</a:t>
            </a:r>
            <a:r>
              <a:rPr lang="ko-KR" altLang="en-US" sz="1504" dirty="0"/>
              <a:t>상단 </a:t>
            </a:r>
            <a:r>
              <a:rPr lang="en-US" altLang="ko-KR" sz="1504" dirty="0"/>
              <a:t>margin</a:t>
            </a:r>
          </a:p>
          <a:p>
            <a:r>
              <a:rPr lang="ko-KR" altLang="en-US" sz="1504" dirty="0"/>
              <a:t>가장 하위 </a:t>
            </a:r>
            <a:r>
              <a:rPr lang="en-US" altLang="ko-KR" sz="1504" dirty="0"/>
              <a:t>27.5 3</a:t>
            </a:r>
            <a:r>
              <a:rPr lang="ko-KR" altLang="en-US" sz="1504" dirty="0"/>
              <a:t>개 </a:t>
            </a:r>
            <a:r>
              <a:rPr lang="en-US" altLang="ko-KR" sz="1504" dirty="0"/>
              <a:t>+ 25 1</a:t>
            </a:r>
            <a:r>
              <a:rPr lang="ko-KR" altLang="en-US" sz="1504" dirty="0"/>
              <a:t>개로 채워주세요</a:t>
            </a:r>
            <a:r>
              <a:rPr lang="en-US" altLang="ko-KR" sz="1504" dirty="0"/>
              <a:t>..</a:t>
            </a:r>
          </a:p>
          <a:p>
            <a:r>
              <a:rPr lang="en-US" altLang="ko-KR" sz="1504" dirty="0"/>
              <a:t>Font = Arial / 14 point</a:t>
            </a:r>
          </a:p>
          <a:p>
            <a:endParaRPr lang="en-US" altLang="ko-KR" sz="1504" dirty="0"/>
          </a:p>
          <a:p>
            <a:r>
              <a:rPr lang="ko-KR" altLang="en-US" sz="1504" dirty="0" err="1"/>
              <a:t>글자앞</a:t>
            </a:r>
            <a:r>
              <a:rPr lang="ko-KR" altLang="en-US" sz="1504" dirty="0"/>
              <a:t> </a:t>
            </a:r>
            <a:r>
              <a:rPr lang="en-US" altLang="ko-KR" sz="1504" dirty="0"/>
              <a:t>1point </a:t>
            </a:r>
            <a:r>
              <a:rPr lang="ko-KR" altLang="en-US" sz="1504" dirty="0"/>
              <a:t>띄우기</a:t>
            </a:r>
            <a:endParaRPr lang="en-US" altLang="ko-KR" sz="1504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130524" y="383478"/>
            <a:ext cx="6544224" cy="15732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130524" y="383478"/>
            <a:ext cx="6544224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132129" y="3646501"/>
            <a:ext cx="6544224" cy="4880324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132129" y="3646502"/>
            <a:ext cx="6544224" cy="262800"/>
          </a:xfrm>
          <a:prstGeom prst="rect">
            <a:avLst/>
          </a:prstGeom>
          <a:solidFill>
            <a:srgbClr val="B2B2B2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7130524" y="901134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130524" y="1163934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130524" y="1428182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130524" y="1693878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5839" y="788339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-3909357" y="721817"/>
            <a:ext cx="3705417" cy="55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/>
              <a:t>전체 </a:t>
            </a:r>
            <a:r>
              <a:rPr lang="ko-KR" altLang="en-US" sz="1504" dirty="0" err="1"/>
              <a:t>채워질시</a:t>
            </a:r>
            <a:r>
              <a:rPr lang="ko-KR" altLang="en-US" sz="1504" dirty="0"/>
              <a:t> 상단 </a:t>
            </a:r>
            <a:r>
              <a:rPr lang="en-US" altLang="ko-KR" sz="1504" dirty="0"/>
              <a:t>2</a:t>
            </a:r>
            <a:r>
              <a:rPr lang="ko-KR" altLang="en-US" sz="1504" dirty="0"/>
              <a:t>칸 하단 </a:t>
            </a:r>
            <a:r>
              <a:rPr lang="en-US" altLang="ko-KR" sz="1504" dirty="0"/>
              <a:t>2</a:t>
            </a:r>
            <a:r>
              <a:rPr lang="ko-KR" altLang="en-US" sz="1504" dirty="0"/>
              <a:t>칸 비우기</a:t>
            </a:r>
            <a:endParaRPr lang="en-US" altLang="ko-KR" sz="1504" dirty="0"/>
          </a:p>
          <a:p>
            <a:r>
              <a:rPr lang="en-US" altLang="ko-KR" sz="1504" dirty="0"/>
              <a:t>5</a:t>
            </a:r>
            <a:r>
              <a:rPr lang="ko-KR" altLang="en-US" sz="1504" dirty="0"/>
              <a:t>칸마다 </a:t>
            </a:r>
            <a:r>
              <a:rPr lang="en-US" altLang="ko-KR" sz="1504" dirty="0"/>
              <a:t>Bold </a:t>
            </a:r>
            <a:r>
              <a:rPr lang="ko-KR" altLang="en-US" sz="1504" dirty="0"/>
              <a:t>채우기</a:t>
            </a:r>
            <a:endParaRPr lang="en-US" altLang="ko-KR" sz="1504" dirty="0"/>
          </a:p>
        </p:txBody>
      </p:sp>
      <p:sp>
        <p:nvSpPr>
          <p:cNvPr id="75" name="TextBox 74"/>
          <p:cNvSpPr txBox="1"/>
          <p:nvPr/>
        </p:nvSpPr>
        <p:spPr>
          <a:xfrm>
            <a:off x="0" y="8713373"/>
            <a:ext cx="3705417" cy="10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/>
              <a:t>소수점 첫째까지 나타내기</a:t>
            </a:r>
            <a:endParaRPr lang="en-US" altLang="ko-KR" sz="1504" dirty="0"/>
          </a:p>
          <a:p>
            <a:endParaRPr lang="en-US" altLang="ko-KR" sz="1504" dirty="0"/>
          </a:p>
          <a:p>
            <a:r>
              <a:rPr lang="ko-KR" altLang="en-US" sz="1504" dirty="0" err="1"/>
              <a:t>블링크</a:t>
            </a:r>
            <a:r>
              <a:rPr lang="ko-KR" altLang="en-US" sz="1504" dirty="0"/>
              <a:t> </a:t>
            </a:r>
            <a:r>
              <a:rPr lang="ko-KR" altLang="en-US" sz="1504" dirty="0" err="1"/>
              <a:t>적용시</a:t>
            </a:r>
            <a:r>
              <a:rPr lang="ko-KR" altLang="en-US" sz="1504" dirty="0"/>
              <a:t> 배경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 (231,230,230)</a:t>
            </a:r>
          </a:p>
          <a:p>
            <a:r>
              <a:rPr lang="en-US" altLang="ko-KR" sz="1504" dirty="0"/>
              <a:t>		       </a:t>
            </a:r>
            <a:r>
              <a:rPr lang="ko-KR" altLang="en-US" sz="1504" dirty="0"/>
              <a:t>글씨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 (128, 128, 128)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00988" y="356272"/>
            <a:ext cx="6523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88123" y="356272"/>
            <a:ext cx="6523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35839" y="901134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5839" y="1163934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5839" y="1428182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5839" y="1693878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24767" y="1978325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4767" y="2241125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4767" y="2505373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4767" y="2771069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35839" y="3013952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5839" y="3276752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5839" y="3541000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5839" y="380669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24767" y="401840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4767" y="428120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4767" y="4545455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4767" y="4811151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35839" y="5050571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5839" y="5313371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5839" y="5577619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5839" y="5843315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46911" y="6086198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6911" y="6348998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911" y="661324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911" y="6878942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35839" y="7090653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5839" y="736250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0193" y="759350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7124528" y="363531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비정상 절차서 명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399270" y="363489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긴급 여부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1279415" y="356271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진입 조건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2292002" y="363489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확신도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122506" y="3634132"/>
            <a:ext cx="53859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비정상절차서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120999" y="2005835"/>
            <a:ext cx="6544224" cy="15732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7120999" y="2005835"/>
            <a:ext cx="6544224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/>
          <p:nvPr/>
        </p:nvCxnSpPr>
        <p:spPr>
          <a:xfrm flipH="1">
            <a:off x="7120999" y="2523491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7120999" y="2786291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7120999" y="3050539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7120999" y="3316235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115003" y="1985888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2384078" y="1985846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확신도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0965693" y="1981213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관련 경보</a:t>
            </a: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128" y="20590"/>
            <a:ext cx="288769" cy="288769"/>
          </a:xfrm>
          <a:prstGeom prst="rect">
            <a:avLst/>
          </a:prstGeom>
          <a:solidFill>
            <a:srgbClr val="C00000"/>
          </a:solidFill>
          <a:effectLst>
            <a:softEdge rad="0"/>
          </a:effectLst>
        </p:spPr>
      </p:pic>
      <p:sp>
        <p:nvSpPr>
          <p:cNvPr id="145" name="모서리가 둥근 직사각형 144"/>
          <p:cNvSpPr/>
          <p:nvPr/>
        </p:nvSpPr>
        <p:spPr>
          <a:xfrm>
            <a:off x="4940580" y="31388"/>
            <a:ext cx="3999600" cy="262800"/>
          </a:xfrm>
          <a:prstGeom prst="round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008864" y="31388"/>
            <a:ext cx="3999600" cy="262800"/>
          </a:xfrm>
          <a:prstGeom prst="round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예지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3055152" y="13019"/>
            <a:ext cx="288000" cy="2880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26" y="-123775"/>
            <a:ext cx="576914" cy="576914"/>
          </a:xfrm>
          <a:prstGeom prst="rect">
            <a:avLst/>
          </a:prstGeom>
        </p:spPr>
      </p:pic>
      <p:sp>
        <p:nvSpPr>
          <p:cNvPr id="155" name="직사각형 154"/>
          <p:cNvSpPr/>
          <p:nvPr/>
        </p:nvSpPr>
        <p:spPr>
          <a:xfrm>
            <a:off x="6926584" y="385512"/>
            <a:ext cx="172800" cy="17280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8092" y="-2473421"/>
            <a:ext cx="2586734" cy="400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b="1" dirty="0"/>
              <a:t>1. Main </a:t>
            </a:r>
            <a:r>
              <a:rPr lang="ko-KR" altLang="en-US" sz="2005" b="1" dirty="0"/>
              <a:t>화면</a:t>
            </a:r>
            <a:r>
              <a:rPr lang="en-US" altLang="ko-KR" sz="2005" b="1" dirty="0"/>
              <a:t>_1. </a:t>
            </a:r>
            <a:r>
              <a:rPr lang="en-US" altLang="ko-KR" sz="2005" b="1" dirty="0" err="1"/>
              <a:t>Alram</a:t>
            </a:r>
            <a:endParaRPr lang="en-US" altLang="ko-KR" sz="2005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46813" y="7926433"/>
            <a:ext cx="68400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 press lo back-up heater on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68600" y="7890518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84176" y="7890518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13442" y="7890518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kg/cm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25989" y="7888240"/>
            <a:ext cx="1810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09.27     17:38:04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7288" y="7653845"/>
            <a:ext cx="6840000" cy="27699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 press lo back-up heater on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68600" y="7625704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584176" y="7625704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713442" y="7625704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kg/cm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325989" y="7623426"/>
            <a:ext cx="1810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09.27     17:38:04</a:t>
            </a:r>
            <a:endParaRPr lang="ko-KR" altLang="en-US" sz="14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288" y="7383036"/>
            <a:ext cx="68400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 press lo back-up heater on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8036360" y="9105259"/>
            <a:ext cx="1415182" cy="486514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절차서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ko-KR" altLang="en-US" sz="1400">
                <a:solidFill>
                  <a:schemeClr val="tx1"/>
                </a:solidFill>
              </a:rPr>
              <a:t>취소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036360" y="9105259"/>
            <a:ext cx="1421965" cy="243257"/>
          </a:xfrm>
          <a:prstGeom prst="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절차서</a:t>
            </a:r>
          </a:p>
        </p:txBody>
      </p:sp>
      <p:pic>
        <p:nvPicPr>
          <p:cNvPr id="122" name="그래픽 10">
            <a:extLst>
              <a:ext uri="{FF2B5EF4-FFF2-40B4-BE49-F238E27FC236}">
                <a16:creationId xmlns:a16="http://schemas.microsoft.com/office/drawing/2014/main" id="{9085BE33-D0A6-4C53-898A-3232FB18D3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4340" y="9105259"/>
            <a:ext cx="719222" cy="719222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9725243" y="9030517"/>
            <a:ext cx="885372" cy="637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10877533" y="9110150"/>
            <a:ext cx="3705417" cy="55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/>
              <a:t>경보 절차서 </a:t>
            </a:r>
            <a:r>
              <a:rPr lang="en-US" altLang="ko-KR" sz="1504" dirty="0"/>
              <a:t>pdf </a:t>
            </a:r>
            <a:r>
              <a:rPr lang="ko-KR" altLang="en-US" sz="1504" dirty="0"/>
              <a:t>제공</a:t>
            </a:r>
            <a:r>
              <a:rPr lang="en-US" altLang="ko-KR" sz="1504" dirty="0"/>
              <a:t>_ </a:t>
            </a:r>
            <a:r>
              <a:rPr lang="ko-KR" altLang="en-US" sz="1504" dirty="0"/>
              <a:t>중간에 비정상절차서 전이시</a:t>
            </a:r>
            <a:r>
              <a:rPr lang="en-US" altLang="ko-KR" sz="1504" dirty="0"/>
              <a:t> </a:t>
            </a:r>
            <a:r>
              <a:rPr lang="ko-KR" altLang="en-US" sz="1504" dirty="0"/>
              <a:t>하이퍼링크처리</a:t>
            </a:r>
            <a:endParaRPr lang="en-US" altLang="ko-KR" sz="1504" dirty="0"/>
          </a:p>
        </p:txBody>
      </p:sp>
      <p:sp>
        <p:nvSpPr>
          <p:cNvPr id="127" name="TextBox 126"/>
          <p:cNvSpPr txBox="1"/>
          <p:nvPr/>
        </p:nvSpPr>
        <p:spPr>
          <a:xfrm>
            <a:off x="-4267200" y="4451135"/>
            <a:ext cx="3174235" cy="163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5" dirty="0"/>
              <a:t>배경 </a:t>
            </a:r>
            <a:r>
              <a:rPr lang="en-US" altLang="ko-KR" sz="2005" dirty="0"/>
              <a:t>231, 231,234</a:t>
            </a:r>
          </a:p>
          <a:p>
            <a:r>
              <a:rPr lang="ko-KR" altLang="en-US" sz="2005" dirty="0" err="1"/>
              <a:t>기본알람</a:t>
            </a:r>
            <a:r>
              <a:rPr lang="en-US" altLang="ko-KR" sz="2005" dirty="0"/>
              <a:t> = 0,0,0</a:t>
            </a:r>
          </a:p>
          <a:p>
            <a:r>
              <a:rPr lang="ko-KR" altLang="en-US" sz="2005" dirty="0" err="1"/>
              <a:t>이상시</a:t>
            </a:r>
            <a:r>
              <a:rPr lang="ko-KR" altLang="en-US" sz="2005" dirty="0"/>
              <a:t> </a:t>
            </a:r>
            <a:r>
              <a:rPr lang="en-US" altLang="ko-KR" sz="2005" dirty="0"/>
              <a:t>blink  255, 204, 0</a:t>
            </a:r>
          </a:p>
          <a:p>
            <a:r>
              <a:rPr lang="en-US" altLang="ko-KR" sz="2005" dirty="0"/>
              <a:t>5</a:t>
            </a:r>
            <a:r>
              <a:rPr lang="ko-KR" altLang="en-US" sz="2005" dirty="0"/>
              <a:t>줄마다 라인 </a:t>
            </a:r>
            <a:r>
              <a:rPr lang="en-US" altLang="ko-KR" sz="2005" dirty="0"/>
              <a:t>128,128,128</a:t>
            </a:r>
          </a:p>
          <a:p>
            <a:endParaRPr lang="en-US" altLang="ko-KR" sz="2005" dirty="0"/>
          </a:p>
        </p:txBody>
      </p:sp>
      <p:sp>
        <p:nvSpPr>
          <p:cNvPr id="128" name="TextBox 127"/>
          <p:cNvSpPr txBox="1"/>
          <p:nvPr/>
        </p:nvSpPr>
        <p:spPr>
          <a:xfrm>
            <a:off x="-1098478" y="5173487"/>
            <a:ext cx="298112" cy="40087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30" name="TextBox 129"/>
          <p:cNvSpPr txBox="1"/>
          <p:nvPr/>
        </p:nvSpPr>
        <p:spPr>
          <a:xfrm>
            <a:off x="-1092965" y="4490852"/>
            <a:ext cx="298112" cy="400879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31" name="TextBox 130"/>
          <p:cNvSpPr txBox="1"/>
          <p:nvPr/>
        </p:nvSpPr>
        <p:spPr>
          <a:xfrm>
            <a:off x="-1098478" y="4828535"/>
            <a:ext cx="298112" cy="40087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32" name="TextBox 131"/>
          <p:cNvSpPr txBox="1"/>
          <p:nvPr/>
        </p:nvSpPr>
        <p:spPr>
          <a:xfrm>
            <a:off x="-1090423" y="4517389"/>
            <a:ext cx="298112" cy="400879"/>
          </a:xfrm>
          <a:prstGeom prst="rect">
            <a:avLst/>
          </a:prstGeom>
          <a:solidFill>
            <a:srgbClr val="E7E7EA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33" name="TextBox 132"/>
          <p:cNvSpPr txBox="1"/>
          <p:nvPr/>
        </p:nvSpPr>
        <p:spPr>
          <a:xfrm>
            <a:off x="-1091418" y="5516090"/>
            <a:ext cx="298112" cy="400879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34" name="직사각형 133"/>
          <p:cNvSpPr/>
          <p:nvPr/>
        </p:nvSpPr>
        <p:spPr>
          <a:xfrm>
            <a:off x="4889215" y="9124407"/>
            <a:ext cx="1743814" cy="407838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Alarm Clear </a:t>
            </a:r>
            <a:r>
              <a:rPr lang="ko-KR" altLang="en-US" sz="1400" dirty="0">
                <a:solidFill>
                  <a:schemeClr val="tx1"/>
                </a:solidFill>
              </a:rPr>
              <a:t>기능</a:t>
            </a:r>
          </a:p>
        </p:txBody>
      </p:sp>
      <p:cxnSp>
        <p:nvCxnSpPr>
          <p:cNvPr id="135" name="구부러진 연결선 134"/>
          <p:cNvCxnSpPr>
            <a:stCxn id="134" idx="1"/>
          </p:cNvCxnSpPr>
          <p:nvPr/>
        </p:nvCxnSpPr>
        <p:spPr>
          <a:xfrm rot="10800000">
            <a:off x="3464079" y="8526828"/>
            <a:ext cx="1425139" cy="80150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 119"/>
          <p:cNvCxnSpPr>
            <a:stCxn id="119" idx="1"/>
          </p:cNvCxnSpPr>
          <p:nvPr/>
        </p:nvCxnSpPr>
        <p:spPr>
          <a:xfrm rot="10800000">
            <a:off x="6877288" y="7900920"/>
            <a:ext cx="1159072" cy="144759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7248274" y="4070201"/>
            <a:ext cx="4145440" cy="4378474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11509859" y="3928561"/>
            <a:ext cx="1800000" cy="276999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확신도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338611" y="3931704"/>
            <a:ext cx="1800000" cy="276999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Symptom Check [0/0]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1451803" y="4241585"/>
            <a:ext cx="2160000" cy="4207091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11451514" y="4241584"/>
            <a:ext cx="2160000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연결선 166"/>
          <p:cNvCxnSpPr/>
          <p:nvPr/>
        </p:nvCxnSpPr>
        <p:spPr>
          <a:xfrm flipH="1">
            <a:off x="11451514" y="4759240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11451514" y="5022040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11451514" y="5286288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11451514" y="5551984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1541242" y="4242198"/>
            <a:ext cx="720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변수명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2565897" y="4242198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기여도</a:t>
            </a:r>
          </a:p>
        </p:txBody>
      </p:sp>
      <p:cxnSp>
        <p:nvCxnSpPr>
          <p:cNvPr id="173" name="직선 연결선 172"/>
          <p:cNvCxnSpPr/>
          <p:nvPr/>
        </p:nvCxnSpPr>
        <p:spPr>
          <a:xfrm>
            <a:off x="11440543" y="5814784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 flipH="1">
            <a:off x="11437818" y="6087297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11437818" y="6350097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11437818" y="6614345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11437818" y="6880041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11441361" y="7142841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1430561" y="7387869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11430561" y="7652117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11430561" y="7917813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11434104" y="8180613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734949" y="8594437"/>
            <a:ext cx="8143680" cy="194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4" dirty="0" err="1"/>
              <a:t>우클릭</a:t>
            </a:r>
            <a:r>
              <a:rPr lang="en-US" altLang="ko-KR" sz="1504" dirty="0"/>
              <a:t>-&gt; </a:t>
            </a:r>
            <a:r>
              <a:rPr lang="ko-KR" altLang="en-US" sz="1504" dirty="0"/>
              <a:t>절차서 이동 선택</a:t>
            </a:r>
            <a:endParaRPr lang="en-US" altLang="ko-KR" sz="1504" dirty="0"/>
          </a:p>
          <a:p>
            <a:pPr marL="342900" indent="-342900">
              <a:buAutoNum type="arabicPeriod"/>
            </a:pPr>
            <a:endParaRPr lang="en-US" altLang="ko-KR" sz="1504" dirty="0"/>
          </a:p>
          <a:p>
            <a:pPr marL="342900" indent="-342900">
              <a:buAutoNum type="arabicPeriod"/>
            </a:pPr>
            <a:endParaRPr lang="en-US" altLang="ko-KR" sz="1504" dirty="0"/>
          </a:p>
          <a:p>
            <a:pPr marL="342900" indent="-342900">
              <a:buAutoNum type="arabicPeriod"/>
            </a:pPr>
            <a:endParaRPr lang="en-US" altLang="ko-KR" sz="1504" dirty="0"/>
          </a:p>
          <a:p>
            <a:pPr marL="342900" indent="-342900">
              <a:buAutoNum type="arabicPeriod"/>
            </a:pPr>
            <a:endParaRPr lang="en-US" altLang="ko-KR" sz="1504" dirty="0"/>
          </a:p>
          <a:p>
            <a:pPr marL="342900" indent="-342900">
              <a:buAutoNum type="arabicPeriod"/>
            </a:pPr>
            <a:endParaRPr lang="en-US" altLang="ko-KR" sz="1504" dirty="0"/>
          </a:p>
          <a:p>
            <a:pPr marL="342900" indent="-342900">
              <a:buAutoNum type="arabicPeriod"/>
            </a:pPr>
            <a:endParaRPr lang="en-US" altLang="ko-KR" sz="1504" dirty="0"/>
          </a:p>
          <a:p>
            <a:pPr marL="342900" indent="-342900">
              <a:buAutoNum type="arabicPeriod"/>
            </a:pPr>
            <a:r>
              <a:rPr lang="ko-KR" altLang="en-US" sz="1504" dirty="0" err="1"/>
              <a:t>우클릭</a:t>
            </a:r>
            <a:r>
              <a:rPr lang="ko-KR" altLang="en-US" sz="1504" dirty="0"/>
              <a:t> </a:t>
            </a:r>
            <a:r>
              <a:rPr lang="en-US" altLang="ko-KR" sz="1504" dirty="0"/>
              <a:t>-&gt; </a:t>
            </a:r>
            <a:r>
              <a:rPr lang="ko-KR" altLang="en-US" sz="1504" dirty="0"/>
              <a:t>절차서 바로 이동</a:t>
            </a:r>
            <a:endParaRPr lang="en-US" altLang="ko-KR" sz="1504" dirty="0"/>
          </a:p>
        </p:txBody>
      </p:sp>
      <p:grpSp>
        <p:nvGrpSpPr>
          <p:cNvPr id="2" name="그룹 1"/>
          <p:cNvGrpSpPr/>
          <p:nvPr/>
        </p:nvGrpSpPr>
        <p:grpSpPr>
          <a:xfrm>
            <a:off x="3316631" y="1113298"/>
            <a:ext cx="5893200" cy="4894750"/>
            <a:chOff x="14325894" y="1378888"/>
            <a:chExt cx="5893200" cy="4894750"/>
          </a:xfrm>
        </p:grpSpPr>
        <p:pic>
          <p:nvPicPr>
            <p:cNvPr id="126" name="그림 125"/>
            <p:cNvPicPr>
              <a:picLocks noChangeAspect="1"/>
            </p:cNvPicPr>
            <p:nvPr/>
          </p:nvPicPr>
          <p:blipFill rotWithShape="1">
            <a:blip r:embed="rId6"/>
            <a:srcRect l="30118" t="24344" r="28802" b="40078"/>
            <a:stretch/>
          </p:blipFill>
          <p:spPr>
            <a:xfrm>
              <a:off x="14347934" y="1701947"/>
              <a:ext cx="5808215" cy="4565947"/>
            </a:xfrm>
            <a:prstGeom prst="rect">
              <a:avLst/>
            </a:prstGeom>
            <a:ln>
              <a:solidFill>
                <a:srgbClr val="808080"/>
              </a:solidFill>
            </a:ln>
          </p:spPr>
        </p:pic>
        <p:sp>
          <p:nvSpPr>
            <p:cNvPr id="136" name="모서리가 둥근 직사각형 135"/>
            <p:cNvSpPr/>
            <p:nvPr/>
          </p:nvSpPr>
          <p:spPr>
            <a:xfrm>
              <a:off x="14325894" y="1378888"/>
              <a:ext cx="5893200" cy="357351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28575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4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PZR PRESSURE LO BACK-UP HEARTER ON</a:t>
              </a:r>
              <a:endParaRPr lang="ko-KR" altLang="en-US" sz="1404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7380" y="1413178"/>
              <a:ext cx="288769" cy="288769"/>
            </a:xfrm>
            <a:prstGeom prst="rect">
              <a:avLst/>
            </a:prstGeom>
            <a:solidFill>
              <a:srgbClr val="C00000"/>
            </a:solidFill>
            <a:effectLst>
              <a:softEdge rad="0"/>
            </a:effectLst>
          </p:spPr>
        </p:pic>
        <p:sp>
          <p:nvSpPr>
            <p:cNvPr id="142" name="직사각형 141"/>
            <p:cNvSpPr/>
            <p:nvPr/>
          </p:nvSpPr>
          <p:spPr>
            <a:xfrm>
              <a:off x="20045896" y="1750551"/>
              <a:ext cx="172800" cy="4509273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0045896" y="1738207"/>
              <a:ext cx="172800" cy="172800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20045896" y="6100838"/>
              <a:ext cx="172800" cy="172800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2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1440"/>
            <a:ext cx="13716000" cy="8583940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" y="-11439"/>
            <a:ext cx="13716000" cy="357351"/>
          </a:xfrm>
          <a:prstGeom prst="roundRect">
            <a:avLst>
              <a:gd name="adj" fmla="val 20195"/>
            </a:avLst>
          </a:prstGeom>
          <a:solidFill>
            <a:srgbClr val="808080"/>
          </a:solidFill>
          <a:ln w="285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4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092" y="33572"/>
            <a:ext cx="3618000" cy="2628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5" dirty="0">
                <a:solidFill>
                  <a:schemeClr val="tx1"/>
                </a:solidFill>
              </a:rPr>
              <a:t>2021.09.27 / 17:38:04</a:t>
            </a:r>
            <a:endParaRPr lang="ko-KR" altLang="en-US" sz="1805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-2072542"/>
            <a:ext cx="4126728" cy="401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1920 * 1080(24</a:t>
            </a:r>
            <a:r>
              <a:rPr lang="ko-KR" altLang="en-US" sz="2005" dirty="0"/>
              <a:t>인치 </a:t>
            </a:r>
            <a:r>
              <a:rPr lang="en-US" altLang="ko-KR" sz="2005" dirty="0"/>
              <a:t>LG </a:t>
            </a:r>
            <a:r>
              <a:rPr lang="ko-KR" altLang="en-US" sz="2005" dirty="0"/>
              <a:t>모니터 기준</a:t>
            </a:r>
            <a:r>
              <a:rPr lang="en-US" altLang="ko-KR" sz="2005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92" y="-1671663"/>
            <a:ext cx="2460674" cy="1017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Font = Arial / 14 point</a:t>
            </a:r>
          </a:p>
          <a:p>
            <a:r>
              <a:rPr lang="en-US" altLang="ko-KR" sz="2005" dirty="0"/>
              <a:t>BKG 231,231,234</a:t>
            </a:r>
          </a:p>
          <a:p>
            <a:r>
              <a:rPr lang="en-US" altLang="ko-KR" sz="2005" dirty="0"/>
              <a:t>margin = 5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292" y="383478"/>
            <a:ext cx="6858000" cy="78120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292" y="378758"/>
            <a:ext cx="6858000" cy="2628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292" y="356272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DESCRIPTION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5901" y="356272"/>
            <a:ext cx="1133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1477" y="356272"/>
            <a:ext cx="1133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SETPOINT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38843" y="356272"/>
            <a:ext cx="1133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076" y="8264025"/>
            <a:ext cx="6858000" cy="262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Suppress button 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26584" y="385157"/>
            <a:ext cx="172800" cy="781200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926584" y="8035378"/>
            <a:ext cx="172800" cy="17280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130524" y="383478"/>
            <a:ext cx="6544224" cy="15732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130524" y="383478"/>
            <a:ext cx="6544224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132129" y="3646501"/>
            <a:ext cx="6544224" cy="4880324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132129" y="3646502"/>
            <a:ext cx="6544224" cy="262800"/>
          </a:xfrm>
          <a:prstGeom prst="rect">
            <a:avLst/>
          </a:prstGeom>
          <a:solidFill>
            <a:srgbClr val="B2B2B2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7130524" y="901134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130524" y="1163934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130524" y="1428182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130524" y="1693878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5839" y="788339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500988" y="356272"/>
            <a:ext cx="6523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88123" y="356272"/>
            <a:ext cx="6523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35839" y="901134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5839" y="1163934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5839" y="1428182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5839" y="1693878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24767" y="1978325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4767" y="2241125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4767" y="2505373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4767" y="2771069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35839" y="3013952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5839" y="3276752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5839" y="3541000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5839" y="380669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24767" y="401840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4767" y="428120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4767" y="4545455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4767" y="4811151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35839" y="5050571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5839" y="5313371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5839" y="5577619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5839" y="5843315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46911" y="6086198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6911" y="6348998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911" y="661324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911" y="6878942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35839" y="7090653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5839" y="736250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0193" y="759350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7124528" y="363531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비정상 절차서 명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084362" y="363489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긴급 여부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1122554" y="356271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진입 조건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2367071" y="363489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확신도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122506" y="3634132"/>
            <a:ext cx="53859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비정상절차서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120999" y="2005835"/>
            <a:ext cx="6544224" cy="15732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7120999" y="2005835"/>
            <a:ext cx="6544224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/>
          <p:nvPr/>
        </p:nvCxnSpPr>
        <p:spPr>
          <a:xfrm flipH="1">
            <a:off x="7120999" y="2523491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7120999" y="2786291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7120999" y="3050539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7120999" y="3316235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115003" y="1985888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2367071" y="1985846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확신도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1122554" y="1981213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관련 경보</a:t>
            </a: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128" y="20590"/>
            <a:ext cx="288769" cy="288769"/>
          </a:xfrm>
          <a:prstGeom prst="rect">
            <a:avLst/>
          </a:prstGeom>
          <a:solidFill>
            <a:srgbClr val="C00000"/>
          </a:solidFill>
          <a:effectLst>
            <a:softEdge rad="0"/>
          </a:effectLst>
        </p:spPr>
      </p:pic>
      <p:sp>
        <p:nvSpPr>
          <p:cNvPr id="145" name="모서리가 둥근 직사각형 144"/>
          <p:cNvSpPr/>
          <p:nvPr/>
        </p:nvSpPr>
        <p:spPr>
          <a:xfrm>
            <a:off x="4940580" y="31388"/>
            <a:ext cx="3999600" cy="262800"/>
          </a:xfrm>
          <a:prstGeom prst="round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008864" y="31388"/>
            <a:ext cx="3999600" cy="262800"/>
          </a:xfrm>
          <a:prstGeom prst="round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예지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3055152" y="13019"/>
            <a:ext cx="288000" cy="2880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26" y="-123775"/>
            <a:ext cx="576914" cy="576914"/>
          </a:xfrm>
          <a:prstGeom prst="rect">
            <a:avLst/>
          </a:prstGeom>
        </p:spPr>
      </p:pic>
      <p:sp>
        <p:nvSpPr>
          <p:cNvPr id="155" name="직사각형 154"/>
          <p:cNvSpPr/>
          <p:nvPr/>
        </p:nvSpPr>
        <p:spPr>
          <a:xfrm>
            <a:off x="6926584" y="385512"/>
            <a:ext cx="172800" cy="17280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8092" y="-2473421"/>
            <a:ext cx="2717411" cy="400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b="1" dirty="0"/>
              <a:t>1. Main </a:t>
            </a:r>
            <a:r>
              <a:rPr lang="ko-KR" altLang="en-US" sz="2005" b="1" dirty="0"/>
              <a:t>화면</a:t>
            </a:r>
            <a:r>
              <a:rPr lang="en-US" altLang="ko-KR" sz="2005" b="1" dirty="0"/>
              <a:t>_2. </a:t>
            </a:r>
            <a:r>
              <a:rPr lang="ko-KR" altLang="en-US" sz="2005" b="1" dirty="0"/>
              <a:t>비정상</a:t>
            </a:r>
            <a:endParaRPr lang="en-US" altLang="ko-KR" sz="2005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46813" y="7926433"/>
            <a:ext cx="68400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 press lo back-up heater on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68600" y="7890518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84176" y="7890518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13442" y="7890518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kg/cm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25989" y="7888240"/>
            <a:ext cx="1810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09.27     17:38:04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7288" y="7653845"/>
            <a:ext cx="6840000" cy="27699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 press lo back-up heater on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68600" y="7625704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584176" y="7625704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713442" y="7625704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kg/cm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325989" y="7623426"/>
            <a:ext cx="1810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09.27     17:38:04</a:t>
            </a:r>
            <a:endParaRPr lang="ko-KR" altLang="en-US" sz="14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288" y="7383036"/>
            <a:ext cx="68400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 press lo back-up heater on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136790" y="637114"/>
            <a:ext cx="65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가압기 압력 채널 고장 </a:t>
            </a:r>
            <a:r>
              <a:rPr lang="en-US" altLang="ko-KR" dirty="0"/>
              <a:t>(</a:t>
            </a:r>
            <a:r>
              <a:rPr lang="ko-KR" altLang="en-US" dirty="0"/>
              <a:t>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136790" y="917935"/>
            <a:ext cx="65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제어봉 낙하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508841" y="637114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0/11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1508841" y="917935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0/7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356811" y="685514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2356811" y="944449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13216083" y="637114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**%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3221634" y="904969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**%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4004851" y="1205950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14004851" y="1550644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14004851" y="1895338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3966072" y="573250"/>
            <a:ext cx="6041051" cy="55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4" dirty="0"/>
              <a:t>% </a:t>
            </a:r>
            <a:r>
              <a:rPr lang="ko-KR" altLang="en-US" sz="1504" dirty="0"/>
              <a:t>별로 색상 </a:t>
            </a:r>
            <a:r>
              <a:rPr lang="ko-KR" altLang="en-US" sz="1504" dirty="0" smtClean="0"/>
              <a:t>부여</a:t>
            </a:r>
            <a:endParaRPr lang="en-US" altLang="ko-KR" sz="1504" dirty="0" smtClean="0"/>
          </a:p>
          <a:p>
            <a:pPr marL="342900" indent="-342900">
              <a:buAutoNum type="arabicPeriod"/>
            </a:pPr>
            <a:r>
              <a:rPr lang="ko-KR" altLang="en-US" sz="1504" dirty="0" smtClean="0"/>
              <a:t>또한 </a:t>
            </a:r>
            <a:r>
              <a:rPr lang="en-US" altLang="ko-KR" sz="1504" dirty="0" smtClean="0"/>
              <a:t>%</a:t>
            </a:r>
            <a:r>
              <a:rPr lang="ko-KR" altLang="en-US" sz="1504" dirty="0" smtClean="0"/>
              <a:t>에 따르게 채우기</a:t>
            </a:r>
            <a:endParaRPr lang="en-US" altLang="ko-KR" sz="1504" dirty="0"/>
          </a:p>
        </p:txBody>
      </p:sp>
      <p:sp>
        <p:nvSpPr>
          <p:cNvPr id="143" name="TextBox 142"/>
          <p:cNvSpPr txBox="1"/>
          <p:nvPr/>
        </p:nvSpPr>
        <p:spPr>
          <a:xfrm>
            <a:off x="15115340" y="1176693"/>
            <a:ext cx="3705417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4" dirty="0"/>
              <a:t>0~50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5115340" y="1493906"/>
            <a:ext cx="3705417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4" dirty="0"/>
              <a:t>51~75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5115340" y="1829581"/>
            <a:ext cx="3705417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4" dirty="0"/>
              <a:t>76~10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5886125" y="1529194"/>
            <a:ext cx="270000" cy="400879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61" name="TextBox 160"/>
          <p:cNvSpPr txBox="1"/>
          <p:nvPr/>
        </p:nvSpPr>
        <p:spPr>
          <a:xfrm>
            <a:off x="15886125" y="1200300"/>
            <a:ext cx="270000" cy="400879"/>
          </a:xfrm>
          <a:prstGeom prst="rect">
            <a:avLst/>
          </a:prstGeom>
          <a:solidFill>
            <a:srgbClr val="525252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62" name="TextBox 161"/>
          <p:cNvSpPr txBox="1"/>
          <p:nvPr/>
        </p:nvSpPr>
        <p:spPr>
          <a:xfrm>
            <a:off x="15886125" y="1846407"/>
            <a:ext cx="270000" cy="400879"/>
          </a:xfrm>
          <a:prstGeom prst="rect">
            <a:avLst/>
          </a:prstGeom>
          <a:solidFill>
            <a:srgbClr val="BE0A0A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cxnSp>
        <p:nvCxnSpPr>
          <p:cNvPr id="163" name="꺾인 연결선 162"/>
          <p:cNvCxnSpPr>
            <a:stCxn id="187" idx="0"/>
          </p:cNvCxnSpPr>
          <p:nvPr/>
        </p:nvCxnSpPr>
        <p:spPr>
          <a:xfrm rot="5400000" flipH="1" flipV="1">
            <a:off x="12846011" y="-2504955"/>
            <a:ext cx="604014" cy="5132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5714454" y="-631650"/>
            <a:ext cx="3705417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4" dirty="0"/>
              <a:t>Urgent action O </a:t>
            </a:r>
            <a:r>
              <a:rPr lang="ko-KR" altLang="en-US" sz="1504" dirty="0" smtClean="0"/>
              <a:t>체크박스 체크</a:t>
            </a:r>
            <a:r>
              <a:rPr lang="en-US" altLang="ko-KR" sz="1504" dirty="0" smtClean="0"/>
              <a:t>)</a:t>
            </a:r>
            <a:endParaRPr lang="en-US" altLang="ko-KR" sz="1504" dirty="0"/>
          </a:p>
          <a:p>
            <a:endParaRPr lang="en-US" altLang="ko-KR" sz="1504" dirty="0"/>
          </a:p>
          <a:p>
            <a:r>
              <a:rPr lang="en-US" altLang="ko-KR" sz="1504" dirty="0"/>
              <a:t>Urgent action X </a:t>
            </a:r>
            <a:r>
              <a:rPr lang="ko-KR" altLang="en-US" sz="1504" dirty="0"/>
              <a:t>체크박스 </a:t>
            </a:r>
            <a:r>
              <a:rPr lang="ko-KR" altLang="en-US" sz="1504" dirty="0" smtClean="0"/>
              <a:t>체크</a:t>
            </a:r>
            <a:r>
              <a:rPr lang="en-US" altLang="ko-KR" sz="1504" dirty="0" smtClean="0"/>
              <a:t>X)</a:t>
            </a:r>
            <a:endParaRPr lang="en-US" altLang="ko-KR" sz="1504" dirty="0"/>
          </a:p>
        </p:txBody>
      </p:sp>
      <p:cxnSp>
        <p:nvCxnSpPr>
          <p:cNvPr id="182" name="구부러진 연결선 181"/>
          <p:cNvCxnSpPr/>
          <p:nvPr/>
        </p:nvCxnSpPr>
        <p:spPr>
          <a:xfrm rot="5400000" flipH="1" flipV="1">
            <a:off x="9512714" y="-1381495"/>
            <a:ext cx="2191127" cy="210843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/>
          <p:cNvSpPr/>
          <p:nvPr/>
        </p:nvSpPr>
        <p:spPr>
          <a:xfrm>
            <a:off x="7248274" y="4070201"/>
            <a:ext cx="4145440" cy="4378474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/>
          <p:cNvSpPr txBox="1"/>
          <p:nvPr/>
        </p:nvSpPr>
        <p:spPr>
          <a:xfrm>
            <a:off x="11509859" y="3928561"/>
            <a:ext cx="1800000" cy="276999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확신도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7338611" y="3931704"/>
            <a:ext cx="1800000" cy="276999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Symptom Check [0/0]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11451803" y="4241585"/>
            <a:ext cx="2160000" cy="4207091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>
            <a:off x="11451514" y="4241584"/>
            <a:ext cx="2160000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8" name="직선 연결선 217"/>
          <p:cNvCxnSpPr/>
          <p:nvPr/>
        </p:nvCxnSpPr>
        <p:spPr>
          <a:xfrm flipH="1">
            <a:off x="11451514" y="4759240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>
            <a:off x="11451514" y="5022040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>
            <a:off x="11451514" y="5286288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11451514" y="5551984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1541242" y="4242198"/>
            <a:ext cx="720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변수명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2565897" y="4242198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기여도</a:t>
            </a:r>
          </a:p>
        </p:txBody>
      </p:sp>
      <p:cxnSp>
        <p:nvCxnSpPr>
          <p:cNvPr id="224" name="직선 연결선 223"/>
          <p:cNvCxnSpPr/>
          <p:nvPr/>
        </p:nvCxnSpPr>
        <p:spPr>
          <a:xfrm>
            <a:off x="11440543" y="5814784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 flipH="1">
            <a:off x="11437818" y="6087297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>
            <a:off x="11437818" y="6350097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11437818" y="6614345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/>
          <p:nvPr/>
        </p:nvCxnSpPr>
        <p:spPr>
          <a:xfrm>
            <a:off x="11437818" y="6880041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11441361" y="7142841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>
            <a:off x="11430561" y="7387869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>
            <a:off x="11430561" y="7652117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/>
          <p:nvPr/>
        </p:nvCxnSpPr>
        <p:spPr>
          <a:xfrm>
            <a:off x="11430561" y="7917813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>
            <a:off x="11434104" y="8180613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1662497" y="-2358892"/>
            <a:ext cx="814368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4" dirty="0" smtClean="0"/>
              <a:t>클릭</a:t>
            </a:r>
            <a:r>
              <a:rPr lang="en-US" altLang="ko-KR" sz="1504" dirty="0" smtClean="0"/>
              <a:t>-&gt; </a:t>
            </a:r>
            <a:r>
              <a:rPr lang="ko-KR" altLang="en-US" sz="1504" dirty="0" smtClean="0"/>
              <a:t>하단 비정상절차서 명 뜨고 </a:t>
            </a:r>
            <a:r>
              <a:rPr lang="en-US" altLang="ko-KR" sz="1504" dirty="0" smtClean="0"/>
              <a:t>Symptom Check, AI </a:t>
            </a:r>
            <a:r>
              <a:rPr lang="ko-KR" altLang="en-US" sz="1504" dirty="0" smtClean="0"/>
              <a:t>확신도</a:t>
            </a:r>
            <a:endParaRPr lang="en-US" altLang="ko-KR" sz="1504" dirty="0"/>
          </a:p>
          <a:p>
            <a:pPr marL="342900" indent="-342900">
              <a:buAutoNum type="arabicPeriod"/>
            </a:pPr>
            <a:endParaRPr lang="en-US" altLang="ko-KR" sz="1504" dirty="0"/>
          </a:p>
          <a:p>
            <a:pPr marL="342900" indent="-342900">
              <a:buAutoNum type="arabicPeriod"/>
            </a:pPr>
            <a:r>
              <a:rPr lang="ko-KR" altLang="en-US" sz="1504" dirty="0" err="1" smtClean="0"/>
              <a:t>우클릭</a:t>
            </a:r>
            <a:r>
              <a:rPr lang="en-US" altLang="ko-KR" sz="1504" dirty="0" smtClean="0"/>
              <a:t>, </a:t>
            </a:r>
            <a:r>
              <a:rPr lang="ko-KR" altLang="en-US" sz="1504" dirty="0" smtClean="0"/>
              <a:t>더블클릭 </a:t>
            </a:r>
            <a:r>
              <a:rPr lang="en-US" altLang="ko-KR" sz="1504" dirty="0"/>
              <a:t>-&gt; </a:t>
            </a:r>
            <a:r>
              <a:rPr lang="ko-KR" altLang="en-US" sz="1504" dirty="0" smtClean="0"/>
              <a:t>절차서 화면 </a:t>
            </a:r>
            <a:r>
              <a:rPr lang="ko-KR" altLang="en-US" sz="1504" dirty="0"/>
              <a:t>이동</a:t>
            </a:r>
            <a:endParaRPr lang="en-US" altLang="ko-KR" sz="1504" dirty="0"/>
          </a:p>
        </p:txBody>
      </p:sp>
      <p:sp>
        <p:nvSpPr>
          <p:cNvPr id="2" name="직사각형 1"/>
          <p:cNvSpPr/>
          <p:nvPr/>
        </p:nvSpPr>
        <p:spPr>
          <a:xfrm>
            <a:off x="10509235" y="700838"/>
            <a:ext cx="162000" cy="162000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10509235" y="954838"/>
            <a:ext cx="162000" cy="162000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986" y="701375"/>
            <a:ext cx="160498" cy="1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1440"/>
            <a:ext cx="13716000" cy="8583940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" y="-11439"/>
            <a:ext cx="13716000" cy="357351"/>
          </a:xfrm>
          <a:prstGeom prst="roundRect">
            <a:avLst>
              <a:gd name="adj" fmla="val 20195"/>
            </a:avLst>
          </a:prstGeom>
          <a:solidFill>
            <a:srgbClr val="808080"/>
          </a:solidFill>
          <a:ln w="285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4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092" y="33572"/>
            <a:ext cx="3618000" cy="2628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5" dirty="0">
                <a:solidFill>
                  <a:schemeClr val="tx1"/>
                </a:solidFill>
              </a:rPr>
              <a:t>2021.09.27 / 17:38:04</a:t>
            </a:r>
            <a:endParaRPr lang="ko-KR" altLang="en-US" sz="1805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-2072542"/>
            <a:ext cx="4126728" cy="401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1920 * 1080(24</a:t>
            </a:r>
            <a:r>
              <a:rPr lang="ko-KR" altLang="en-US" sz="2005" dirty="0"/>
              <a:t>인치 </a:t>
            </a:r>
            <a:r>
              <a:rPr lang="en-US" altLang="ko-KR" sz="2005" dirty="0"/>
              <a:t>LG </a:t>
            </a:r>
            <a:r>
              <a:rPr lang="ko-KR" altLang="en-US" sz="2005" dirty="0"/>
              <a:t>모니터 기준</a:t>
            </a:r>
            <a:r>
              <a:rPr lang="en-US" altLang="ko-KR" sz="2005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92" y="-1671663"/>
            <a:ext cx="2460674" cy="1017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Font = Arial / 14 point</a:t>
            </a:r>
          </a:p>
          <a:p>
            <a:r>
              <a:rPr lang="en-US" altLang="ko-KR" sz="2005" dirty="0"/>
              <a:t>BKG 231,231,234</a:t>
            </a:r>
          </a:p>
          <a:p>
            <a:r>
              <a:rPr lang="en-US" altLang="ko-KR" sz="2005" dirty="0"/>
              <a:t>margin = 5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292" y="383478"/>
            <a:ext cx="6858000" cy="78120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292" y="378758"/>
            <a:ext cx="6858000" cy="2628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292" y="356272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DESCRIPTION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5901" y="356272"/>
            <a:ext cx="1133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1477" y="356272"/>
            <a:ext cx="1133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SETPOINT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38843" y="356272"/>
            <a:ext cx="1133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076" y="8264025"/>
            <a:ext cx="6858000" cy="262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Suppress button 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26584" y="385157"/>
            <a:ext cx="172800" cy="781200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926584" y="8035378"/>
            <a:ext cx="172800" cy="17280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130524" y="383478"/>
            <a:ext cx="6544224" cy="15732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130524" y="383478"/>
            <a:ext cx="6544224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132129" y="3646501"/>
            <a:ext cx="6544224" cy="4880324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132129" y="3646502"/>
            <a:ext cx="6544224" cy="262800"/>
          </a:xfrm>
          <a:prstGeom prst="rect">
            <a:avLst/>
          </a:prstGeom>
          <a:solidFill>
            <a:srgbClr val="B2B2B2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7130524" y="901134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130524" y="1163934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130524" y="1428182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130524" y="1693878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5839" y="788339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500988" y="356272"/>
            <a:ext cx="6523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88123" y="356272"/>
            <a:ext cx="6523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35839" y="901134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5839" y="1163934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5839" y="1428182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5839" y="1693878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24767" y="1978325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4767" y="2241125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4767" y="2505373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4767" y="2771069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35839" y="3013952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5839" y="3276752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5839" y="3541000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5839" y="380669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24767" y="401840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4767" y="428120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4767" y="4545455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4767" y="4811151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35839" y="5050571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5839" y="5313371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5839" y="5577619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5839" y="5843315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46911" y="6086198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6911" y="6348998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911" y="661324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911" y="6878942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35839" y="7090653"/>
            <a:ext cx="6858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5839" y="736250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0193" y="759350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7124528" y="363531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비정상 절차서 명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084362" y="363489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긴급 여부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1122554" y="356271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진입 조건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2367071" y="363489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확신도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122506" y="3634132"/>
            <a:ext cx="53859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비정상절차서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가압기 압력 채널 고장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고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120999" y="2005835"/>
            <a:ext cx="6544224" cy="15732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7120999" y="2005835"/>
            <a:ext cx="6544224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/>
          <p:nvPr/>
        </p:nvCxnSpPr>
        <p:spPr>
          <a:xfrm flipH="1">
            <a:off x="7120999" y="2523491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7120999" y="2786291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7120999" y="3050539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7120999" y="3316235"/>
            <a:ext cx="6544224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115003" y="1985888"/>
            <a:ext cx="2858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2367071" y="1985846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확신도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1122554" y="1981213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관련 경보</a:t>
            </a: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128" y="20590"/>
            <a:ext cx="288769" cy="288769"/>
          </a:xfrm>
          <a:prstGeom prst="rect">
            <a:avLst/>
          </a:prstGeom>
          <a:solidFill>
            <a:srgbClr val="C00000"/>
          </a:solidFill>
          <a:effectLst>
            <a:softEdge rad="0"/>
          </a:effectLst>
        </p:spPr>
      </p:pic>
      <p:sp>
        <p:nvSpPr>
          <p:cNvPr id="145" name="모서리가 둥근 직사각형 144"/>
          <p:cNvSpPr/>
          <p:nvPr/>
        </p:nvSpPr>
        <p:spPr>
          <a:xfrm>
            <a:off x="4940580" y="31388"/>
            <a:ext cx="3999600" cy="262800"/>
          </a:xfrm>
          <a:prstGeom prst="round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008864" y="31388"/>
            <a:ext cx="3999600" cy="262800"/>
          </a:xfrm>
          <a:prstGeom prst="round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예지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3055152" y="13019"/>
            <a:ext cx="288000" cy="2880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26" y="-123775"/>
            <a:ext cx="576914" cy="576914"/>
          </a:xfrm>
          <a:prstGeom prst="rect">
            <a:avLst/>
          </a:prstGeom>
        </p:spPr>
      </p:pic>
      <p:sp>
        <p:nvSpPr>
          <p:cNvPr id="155" name="직사각형 154"/>
          <p:cNvSpPr/>
          <p:nvPr/>
        </p:nvSpPr>
        <p:spPr>
          <a:xfrm>
            <a:off x="6926584" y="385512"/>
            <a:ext cx="172800" cy="172800"/>
          </a:xfrm>
          <a:prstGeom prst="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8092" y="-2473421"/>
            <a:ext cx="3358612" cy="400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b="1" dirty="0"/>
              <a:t>1. Main </a:t>
            </a:r>
            <a:r>
              <a:rPr lang="ko-KR" altLang="en-US" sz="2005" b="1" dirty="0"/>
              <a:t>화면</a:t>
            </a:r>
            <a:r>
              <a:rPr lang="en-US" altLang="ko-KR" sz="2005" b="1" dirty="0"/>
              <a:t>_2. </a:t>
            </a:r>
            <a:r>
              <a:rPr lang="ko-KR" altLang="en-US" sz="2005" b="1" dirty="0"/>
              <a:t>비정상</a:t>
            </a:r>
            <a:r>
              <a:rPr lang="en-US" altLang="ko-KR" sz="2005" b="1" dirty="0"/>
              <a:t>_</a:t>
            </a:r>
            <a:r>
              <a:rPr lang="ko-KR" altLang="en-US" sz="2005" b="1" dirty="0"/>
              <a:t>선택</a:t>
            </a:r>
            <a:endParaRPr lang="en-US" altLang="ko-KR" sz="2005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46813" y="7926433"/>
            <a:ext cx="68400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 press lo back-up heater on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68600" y="7890518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84176" y="7890518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13442" y="7890518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kg/cm</a:t>
            </a: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25989" y="7888240"/>
            <a:ext cx="1810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09.27     17:38:04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136790" y="637114"/>
            <a:ext cx="6535510" cy="276999"/>
          </a:xfrm>
          <a:prstGeom prst="rect">
            <a:avLst/>
          </a:prstGeom>
          <a:solidFill>
            <a:srgbClr val="00B0DA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가압기 압력 채널 고장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고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136790" y="917935"/>
            <a:ext cx="65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제어봉 낙하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508841" y="637114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0/11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1508841" y="917935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0/7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356811" y="685514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2356811" y="944449"/>
            <a:ext cx="864825" cy="192294"/>
          </a:xfrm>
          <a:prstGeom prst="round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13216083" y="637114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**%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3221634" y="904969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**%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3820405" y="560770"/>
            <a:ext cx="3174235" cy="40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5" dirty="0"/>
              <a:t>선택됨 </a:t>
            </a:r>
            <a:r>
              <a:rPr lang="en-US" altLang="ko-KR" sz="2005" dirty="0"/>
              <a:t>0,176,218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94640" y="600487"/>
            <a:ext cx="298112" cy="400879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32" name="TextBox 131"/>
          <p:cNvSpPr txBox="1"/>
          <p:nvPr/>
        </p:nvSpPr>
        <p:spPr>
          <a:xfrm>
            <a:off x="16489050" y="607719"/>
            <a:ext cx="298112" cy="400879"/>
          </a:xfrm>
          <a:prstGeom prst="rect">
            <a:avLst/>
          </a:prstGeom>
          <a:solidFill>
            <a:srgbClr val="00B0DA"/>
          </a:solidFill>
        </p:spPr>
        <p:txBody>
          <a:bodyPr wrap="square" rtlCol="0">
            <a:spAutoFit/>
          </a:bodyPr>
          <a:lstStyle/>
          <a:p>
            <a:endParaRPr lang="en-US" altLang="ko-KR" sz="2005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7306329" y="4247453"/>
            <a:ext cx="4032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PZR ‘</a:t>
            </a:r>
            <a:r>
              <a:rPr lang="ko-KR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ko-KR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압력 지시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(BB-PI444)</a:t>
            </a: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7306329" y="4583802"/>
            <a:ext cx="4032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PZR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살수 밸브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(BB-PV444C, 444D)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열림 지시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모서리가 둥근 직사각형 165"/>
              <p:cNvSpPr/>
              <p:nvPr/>
            </p:nvSpPr>
            <p:spPr>
              <a:xfrm>
                <a:off x="7306329" y="4914947"/>
                <a:ext cx="4032000" cy="265696"/>
              </a:xfrm>
              <a:prstGeom prst="roundRect">
                <a:avLst/>
              </a:prstGeom>
              <a:solidFill>
                <a:srgbClr val="B2B2B2"/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PZR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비례 전열기 꺼짐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(158.1</a:t>
                </a:r>
                <a14:m>
                  <m:oMath xmlns:m="http://schemas.openxmlformats.org/officeDocument/2006/math"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𝑘𝑔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sSup>
                      <m:s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6" name="모서리가 둥근 직사각형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29" y="4914947"/>
                <a:ext cx="4032000" cy="265696"/>
              </a:xfrm>
              <a:prstGeom prst="roundRect">
                <a:avLst/>
              </a:prstGeom>
              <a:blipFill>
                <a:blip r:embed="rId6"/>
                <a:stretch>
                  <a:fillRect t="-2174" b="-15217"/>
                </a:stretch>
              </a:blipFill>
              <a:ln>
                <a:solidFill>
                  <a:srgbClr val="B2B2B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모서리가 둥근 직사각형 166"/>
              <p:cNvSpPr/>
              <p:nvPr/>
            </p:nvSpPr>
            <p:spPr>
              <a:xfrm>
                <a:off x="7306329" y="5242696"/>
                <a:ext cx="4032000" cy="265696"/>
              </a:xfrm>
              <a:prstGeom prst="roundRect">
                <a:avLst/>
              </a:prstGeom>
              <a:solidFill>
                <a:srgbClr val="B2B2B2"/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PZR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보조 전열기 꺼짐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(155.9</a:t>
                </a:r>
                <a14:m>
                  <m:oMath xmlns:m="http://schemas.openxmlformats.org/officeDocument/2006/math"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𝑘𝑔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sSup>
                      <m:s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7" name="모서리가 둥근 직사각형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29" y="5242696"/>
                <a:ext cx="4032000" cy="265696"/>
              </a:xfrm>
              <a:prstGeom prst="round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  <a:ln>
                <a:solidFill>
                  <a:srgbClr val="B2B2B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직선 화살표 연결선 167"/>
          <p:cNvCxnSpPr/>
          <p:nvPr/>
        </p:nvCxnSpPr>
        <p:spPr>
          <a:xfrm flipV="1">
            <a:off x="13649394" y="4344346"/>
            <a:ext cx="531062" cy="78871"/>
          </a:xfrm>
          <a:prstGeom prst="straightConnector1">
            <a:avLst/>
          </a:prstGeom>
          <a:ln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13649394" y="4990681"/>
            <a:ext cx="53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4473967" y="4465454"/>
            <a:ext cx="3705417" cy="10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/>
              <a:t>만족시</a:t>
            </a:r>
            <a:r>
              <a:rPr lang="ko-KR" altLang="en-US" sz="1504" dirty="0"/>
              <a:t> 노란 불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(255,204,0)</a:t>
            </a:r>
          </a:p>
          <a:p>
            <a:endParaRPr lang="en-US" altLang="ko-KR" sz="1504" dirty="0"/>
          </a:p>
          <a:p>
            <a:endParaRPr lang="en-US" altLang="ko-KR" sz="1504" dirty="0"/>
          </a:p>
          <a:p>
            <a:r>
              <a:rPr lang="ko-KR" altLang="en-US" sz="1504" dirty="0" err="1"/>
              <a:t>불만족시</a:t>
            </a:r>
            <a:r>
              <a:rPr lang="ko-KR" altLang="en-US" sz="1504" dirty="0"/>
              <a:t> 회색 불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(178,178,178)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7248274" y="4070201"/>
            <a:ext cx="4145440" cy="4378474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/>
          <p:cNvSpPr txBox="1"/>
          <p:nvPr/>
        </p:nvSpPr>
        <p:spPr>
          <a:xfrm>
            <a:off x="11509859" y="3928561"/>
            <a:ext cx="1800000" cy="276999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확신도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7338611" y="3931704"/>
            <a:ext cx="1800000" cy="276999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Symptom Check [2/4]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11451803" y="4241585"/>
            <a:ext cx="2160000" cy="4207091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11451514" y="4241584"/>
            <a:ext cx="2160000" cy="2628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4" name="직선 연결선 213"/>
          <p:cNvCxnSpPr/>
          <p:nvPr/>
        </p:nvCxnSpPr>
        <p:spPr>
          <a:xfrm flipH="1">
            <a:off x="11451514" y="4715698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/>
          <p:nvPr/>
        </p:nvCxnSpPr>
        <p:spPr>
          <a:xfrm>
            <a:off x="11451514" y="4978498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>
            <a:off x="11451514" y="5286288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/>
          <p:nvPr/>
        </p:nvCxnSpPr>
        <p:spPr>
          <a:xfrm>
            <a:off x="11451514" y="5551984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1541242" y="4242198"/>
            <a:ext cx="720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변수명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2565897" y="4242198"/>
            <a:ext cx="994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기여도</a:t>
            </a:r>
          </a:p>
        </p:txBody>
      </p:sp>
      <p:cxnSp>
        <p:nvCxnSpPr>
          <p:cNvPr id="220" name="직선 연결선 219"/>
          <p:cNvCxnSpPr/>
          <p:nvPr/>
        </p:nvCxnSpPr>
        <p:spPr>
          <a:xfrm>
            <a:off x="11440543" y="5814784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 flipH="1">
            <a:off x="11437818" y="6087297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/>
          <p:nvPr/>
        </p:nvCxnSpPr>
        <p:spPr>
          <a:xfrm>
            <a:off x="11437818" y="6350097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/>
          <p:nvPr/>
        </p:nvCxnSpPr>
        <p:spPr>
          <a:xfrm>
            <a:off x="11437818" y="6614345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11437818" y="6880041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11441361" y="7142841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>
            <a:off x="11430561" y="7387869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11430561" y="7652117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/>
          <p:nvPr/>
        </p:nvCxnSpPr>
        <p:spPr>
          <a:xfrm>
            <a:off x="11430561" y="7917813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11434104" y="8180613"/>
            <a:ext cx="2160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1440543" y="450144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PZR pressure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1440543" y="4738724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PZR flowrate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2726961" y="4497954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**%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2726961" y="4773344"/>
            <a:ext cx="471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**%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직선 연결선 164"/>
          <p:cNvCxnSpPr/>
          <p:nvPr/>
        </p:nvCxnSpPr>
        <p:spPr>
          <a:xfrm>
            <a:off x="35839" y="7883397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30193" y="7593506"/>
            <a:ext cx="6858000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7288" y="7629131"/>
            <a:ext cx="6840000" cy="27699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 press lo back-up heater on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768600" y="7625704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584176" y="7625704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713442" y="7625704"/>
            <a:ext cx="666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kg/cm</a:t>
            </a:r>
            <a:endParaRPr lang="ko-KR" altLang="en-US" sz="12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325989" y="7623426"/>
            <a:ext cx="1810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09.27     17:38:04</a:t>
            </a:r>
            <a:endParaRPr lang="ko-KR" altLang="en-US" sz="14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0509235" y="700838"/>
            <a:ext cx="162000" cy="162000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10509235" y="954838"/>
            <a:ext cx="162000" cy="162000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986" y="701375"/>
            <a:ext cx="160498" cy="160498"/>
          </a:xfrm>
          <a:prstGeom prst="rect">
            <a:avLst/>
          </a:prstGeom>
        </p:spPr>
      </p:pic>
      <p:cxnSp>
        <p:nvCxnSpPr>
          <p:cNvPr id="178" name="꺾인 연결선 177"/>
          <p:cNvCxnSpPr/>
          <p:nvPr/>
        </p:nvCxnSpPr>
        <p:spPr>
          <a:xfrm rot="5400000" flipH="1" flipV="1">
            <a:off x="12846011" y="-2504955"/>
            <a:ext cx="604014" cy="5132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5714454" y="-631650"/>
            <a:ext cx="3705417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4" dirty="0"/>
              <a:t>Urgent action O </a:t>
            </a:r>
            <a:r>
              <a:rPr lang="ko-KR" altLang="en-US" sz="1504" dirty="0" smtClean="0"/>
              <a:t>체크박스 체크</a:t>
            </a:r>
            <a:r>
              <a:rPr lang="en-US" altLang="ko-KR" sz="1504" dirty="0" smtClean="0"/>
              <a:t>)</a:t>
            </a:r>
            <a:endParaRPr lang="en-US" altLang="ko-KR" sz="1504" dirty="0"/>
          </a:p>
          <a:p>
            <a:endParaRPr lang="en-US" altLang="ko-KR" sz="1504" dirty="0"/>
          </a:p>
          <a:p>
            <a:r>
              <a:rPr lang="en-US" altLang="ko-KR" sz="1504" dirty="0"/>
              <a:t>Urgent action X </a:t>
            </a:r>
            <a:r>
              <a:rPr lang="ko-KR" altLang="en-US" sz="1504" dirty="0"/>
              <a:t>체크박스 </a:t>
            </a:r>
            <a:r>
              <a:rPr lang="ko-KR" altLang="en-US" sz="1504" dirty="0" smtClean="0"/>
              <a:t>체크</a:t>
            </a:r>
            <a:r>
              <a:rPr lang="en-US" altLang="ko-KR" sz="1504" dirty="0" smtClean="0"/>
              <a:t>X)</a:t>
            </a:r>
            <a:endParaRPr lang="en-US" altLang="ko-KR" sz="1504" dirty="0"/>
          </a:p>
        </p:txBody>
      </p:sp>
    </p:spTree>
    <p:extLst>
      <p:ext uri="{BB962C8B-B14F-4D97-AF65-F5344CB8AC3E}">
        <p14:creationId xmlns:p14="http://schemas.microsoft.com/office/powerpoint/2010/main" val="13401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1440"/>
            <a:ext cx="13716000" cy="8583940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" y="-11439"/>
            <a:ext cx="13716000" cy="357351"/>
          </a:xfrm>
          <a:prstGeom prst="roundRect">
            <a:avLst>
              <a:gd name="adj" fmla="val 20195"/>
            </a:avLst>
          </a:prstGeom>
          <a:solidFill>
            <a:srgbClr val="808080"/>
          </a:solidFill>
          <a:ln w="285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4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092" y="33572"/>
            <a:ext cx="3618000" cy="2628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5" dirty="0">
                <a:solidFill>
                  <a:schemeClr val="tx1"/>
                </a:solidFill>
              </a:rPr>
              <a:t>2021.09.27 / 17:38:04</a:t>
            </a:r>
            <a:endParaRPr lang="ko-KR" altLang="en-US" sz="1805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-2072542"/>
            <a:ext cx="4126728" cy="401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1920 * 1080(24</a:t>
            </a:r>
            <a:r>
              <a:rPr lang="ko-KR" altLang="en-US" sz="2005" dirty="0"/>
              <a:t>인치 </a:t>
            </a:r>
            <a:r>
              <a:rPr lang="en-US" altLang="ko-KR" sz="2005" dirty="0"/>
              <a:t>LG </a:t>
            </a:r>
            <a:r>
              <a:rPr lang="ko-KR" altLang="en-US" sz="2005" dirty="0"/>
              <a:t>모니터 기준</a:t>
            </a:r>
            <a:r>
              <a:rPr lang="en-US" altLang="ko-KR" sz="2005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92" y="-1671663"/>
            <a:ext cx="2460674" cy="1017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Font = Arial / 14 point</a:t>
            </a:r>
          </a:p>
          <a:p>
            <a:r>
              <a:rPr lang="en-US" altLang="ko-KR" sz="2005" dirty="0"/>
              <a:t>BKG 231,231,234</a:t>
            </a:r>
          </a:p>
          <a:p>
            <a:r>
              <a:rPr lang="en-US" altLang="ko-KR" sz="2005" dirty="0"/>
              <a:t>margin = 5</a:t>
            </a: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128" y="20590"/>
            <a:ext cx="288769" cy="288769"/>
          </a:xfrm>
          <a:prstGeom prst="rect">
            <a:avLst/>
          </a:prstGeom>
          <a:solidFill>
            <a:srgbClr val="C00000"/>
          </a:solidFill>
          <a:effectLst>
            <a:softEdge rad="0"/>
          </a:effectLst>
        </p:spPr>
      </p:pic>
      <p:sp>
        <p:nvSpPr>
          <p:cNvPr id="154" name="모서리가 둥근 직사각형 153"/>
          <p:cNvSpPr/>
          <p:nvPr/>
        </p:nvSpPr>
        <p:spPr>
          <a:xfrm>
            <a:off x="13055152" y="13019"/>
            <a:ext cx="288000" cy="2880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26" y="-123775"/>
            <a:ext cx="576914" cy="576914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38092" y="-2473421"/>
            <a:ext cx="4185761" cy="400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b="1" dirty="0"/>
              <a:t>1. Main </a:t>
            </a:r>
            <a:r>
              <a:rPr lang="ko-KR" altLang="en-US" sz="2005" b="1" dirty="0"/>
              <a:t>화면</a:t>
            </a:r>
            <a:r>
              <a:rPr lang="en-US" altLang="ko-KR" sz="2005" b="1" dirty="0"/>
              <a:t>_2. </a:t>
            </a:r>
            <a:r>
              <a:rPr lang="ko-KR" altLang="en-US" sz="2005" b="1" dirty="0"/>
              <a:t>비정상</a:t>
            </a:r>
            <a:r>
              <a:rPr lang="en-US" altLang="ko-KR" sz="2005" b="1" dirty="0"/>
              <a:t>_</a:t>
            </a:r>
            <a:r>
              <a:rPr lang="ko-KR" altLang="en-US" sz="2005" b="1" dirty="0"/>
              <a:t>절차서 진입</a:t>
            </a:r>
            <a:endParaRPr lang="en-US" altLang="ko-KR" sz="2005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6133543" y="-1953185"/>
            <a:ext cx="3705417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/>
              <a:t>절차서간</a:t>
            </a:r>
            <a:r>
              <a:rPr lang="ko-KR" altLang="en-US" sz="1504" dirty="0"/>
              <a:t> 이동 가능하도록 콤보 박스 설치</a:t>
            </a:r>
            <a:endParaRPr lang="en-US" altLang="ko-KR" sz="1504" dirty="0"/>
          </a:p>
        </p:txBody>
      </p:sp>
      <p:cxnSp>
        <p:nvCxnSpPr>
          <p:cNvPr id="139" name="꺾인 연결선 138"/>
          <p:cNvCxnSpPr>
            <a:endCxn id="137" idx="2"/>
          </p:cNvCxnSpPr>
          <p:nvPr/>
        </p:nvCxnSpPr>
        <p:spPr>
          <a:xfrm rot="5400000" flipH="1" flipV="1">
            <a:off x="5947526" y="-1558376"/>
            <a:ext cx="2109728" cy="19677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모서리가 둥근 직사각형 139"/>
          <p:cNvSpPr/>
          <p:nvPr/>
        </p:nvSpPr>
        <p:spPr>
          <a:xfrm>
            <a:off x="3787494" y="709828"/>
            <a:ext cx="9899403" cy="78228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28468" y="384977"/>
            <a:ext cx="13328341" cy="2493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비정상절차서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가압기 압력 채널 고장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고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3411110" y="384293"/>
            <a:ext cx="262800" cy="2628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38092" y="750215"/>
            <a:ext cx="3618000" cy="284895"/>
          </a:xfrm>
          <a:prstGeom prst="round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2.0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경보 및 증상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[3/4]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7440438" y="3827782"/>
            <a:ext cx="3705417" cy="10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/>
              <a:t>만족시</a:t>
            </a:r>
            <a:r>
              <a:rPr lang="ko-KR" altLang="en-US" sz="1504" dirty="0"/>
              <a:t> 노란 불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(255,204,0)</a:t>
            </a:r>
          </a:p>
          <a:p>
            <a:endParaRPr lang="en-US" altLang="ko-KR" sz="1504" dirty="0"/>
          </a:p>
          <a:p>
            <a:endParaRPr lang="en-US" altLang="ko-KR" sz="1504" dirty="0"/>
          </a:p>
          <a:p>
            <a:r>
              <a:rPr lang="ko-KR" altLang="en-US" sz="1504" dirty="0" err="1"/>
              <a:t>불만족시</a:t>
            </a:r>
            <a:r>
              <a:rPr lang="ko-KR" altLang="en-US" sz="1504" dirty="0"/>
              <a:t> 회색 불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(178,178,178)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AE8A3CFB-F643-44E8-942B-B4E17223CB4B}"/>
                  </a:ext>
                </a:extLst>
              </p:cNvPr>
              <p:cNvSpPr txBox="1"/>
              <p:nvPr/>
            </p:nvSpPr>
            <p:spPr>
              <a:xfrm>
                <a:off x="3924673" y="1107472"/>
                <a:ext cx="9579869" cy="4775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E0A0A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algn="ctr"/>
                <a:r>
                  <a:rPr lang="ko-KR" altLang="en-US" b="1" dirty="0">
                    <a:solidFill>
                      <a:srgbClr val="BE0A0A"/>
                    </a:solidFill>
                  </a:rPr>
                  <a:t>주의 사항</a:t>
                </a:r>
                <a:endParaRPr lang="en-US" altLang="ko-KR" b="1" dirty="0">
                  <a:solidFill>
                    <a:srgbClr val="BE0A0A"/>
                  </a:solidFill>
                </a:endParaRPr>
              </a:p>
              <a:p>
                <a:r>
                  <a:rPr lang="en-US" altLang="ko-KR" kern="0" dirty="0">
                    <a:solidFill>
                      <a:srgbClr val="000000"/>
                    </a:solidFill>
                    <a:latin typeface="HY그래픽"/>
                  </a:rPr>
                  <a:t>BB-PT445A </a:t>
                </a:r>
                <a:r>
                  <a:rPr lang="ko-KR" altLang="en-US" kern="0" dirty="0">
                    <a:solidFill>
                      <a:srgbClr val="000000"/>
                    </a:solidFill>
                    <a:latin typeface="HY그래픽"/>
                  </a:rPr>
                  <a:t>고장  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HY그래픽"/>
                  </a:rPr>
                  <a:t>‘</a:t>
                </a:r>
                <a:r>
                  <a:rPr lang="ko-KR" altLang="en-US" kern="0" dirty="0">
                    <a:solidFill>
                      <a:srgbClr val="000000"/>
                    </a:solidFill>
                    <a:latin typeface="HY그래픽"/>
                  </a:rPr>
                  <a:t>고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HY그래픽"/>
                  </a:rPr>
                  <a:t>’ </a:t>
                </a:r>
                <a:r>
                  <a:rPr lang="ko-KR" altLang="en-US" kern="0" dirty="0">
                    <a:solidFill>
                      <a:srgbClr val="000000"/>
                    </a:solidFill>
                    <a:latin typeface="HY그래픽"/>
                  </a:rPr>
                  <a:t>기 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HY그래픽"/>
                  </a:rPr>
                  <a:t>PZR </a:t>
                </a:r>
                <a:r>
                  <a:rPr lang="ko-KR" altLang="en-US" kern="0" dirty="0">
                    <a:solidFill>
                      <a:srgbClr val="000000"/>
                    </a:solidFill>
                    <a:latin typeface="HY그래픽"/>
                  </a:rPr>
                  <a:t>실제 압력은 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HY그래픽"/>
                  </a:rPr>
                  <a:t>153.6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altLang="ko-KR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ko-KR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근처에서 감소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증가를 반복한다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AE8A3CFB-F643-44E8-942B-B4E17223C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673" y="1107472"/>
                <a:ext cx="9579869" cy="477503"/>
              </a:xfrm>
              <a:prstGeom prst="rect">
                <a:avLst/>
              </a:prstGeom>
              <a:blipFill>
                <a:blip r:embed="rId4"/>
                <a:stretch>
                  <a:fillRect t="-1250" b="-5000"/>
                </a:stretch>
              </a:blipFill>
              <a:ln>
                <a:solidFill>
                  <a:srgbClr val="BE0A0A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모서리가 둥근 직사각형 226"/>
          <p:cNvSpPr/>
          <p:nvPr/>
        </p:nvSpPr>
        <p:spPr>
          <a:xfrm>
            <a:off x="3833613" y="8142815"/>
            <a:ext cx="2394000" cy="3222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만족</a:t>
            </a: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6292733" y="8142815"/>
            <a:ext cx="2394000" cy="3222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불만족</a:t>
            </a:r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11210973" y="8142815"/>
            <a:ext cx="2394000" cy="3222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재수행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8751853" y="8142815"/>
            <a:ext cx="2394000" cy="3222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병행</a:t>
            </a:r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4940580" y="31388"/>
            <a:ext cx="3999600" cy="262800"/>
          </a:xfrm>
          <a:prstGeom prst="round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9008864" y="31388"/>
            <a:ext cx="3999600" cy="262800"/>
          </a:xfrm>
          <a:prstGeom prst="round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예지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28466" y="1150999"/>
            <a:ext cx="3618000" cy="284895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3.0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자동 동작 사항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[3/5]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28466" y="1554701"/>
            <a:ext cx="3618000" cy="284895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4.0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긴급 조치 사항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[3/5]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28466" y="1958403"/>
            <a:ext cx="3618000" cy="284895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5.0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후속 조치 사항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[3/5]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76" name="그래픽 10">
            <a:extLst>
              <a:ext uri="{FF2B5EF4-FFF2-40B4-BE49-F238E27FC236}">
                <a16:creationId xmlns:a16="http://schemas.microsoft.com/office/drawing/2014/main" id="{9085BE33-D0A6-4C53-898A-3232FB18D3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7249" y="775075"/>
            <a:ext cx="719222" cy="71922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-2949807" y="2935085"/>
            <a:ext cx="6086667" cy="1049034"/>
            <a:chOff x="-5825598" y="505666"/>
            <a:chExt cx="6086667" cy="1049034"/>
          </a:xfrm>
        </p:grpSpPr>
        <p:sp>
          <p:nvSpPr>
            <p:cNvPr id="171" name="TextBox 170"/>
            <p:cNvSpPr txBox="1"/>
            <p:nvPr/>
          </p:nvSpPr>
          <p:spPr>
            <a:xfrm>
              <a:off x="-5825598" y="536473"/>
              <a:ext cx="6086667" cy="1018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4" dirty="0"/>
                <a:t>미수행</a:t>
              </a:r>
              <a:endParaRPr lang="en-US" altLang="ko-KR" sz="1504" dirty="0"/>
            </a:p>
            <a:p>
              <a:r>
                <a:rPr lang="ko-KR" altLang="en-US" sz="1504" dirty="0" smtClean="0"/>
                <a:t>수행 중 </a:t>
              </a:r>
              <a:r>
                <a:rPr lang="en-US" altLang="ko-KR" sz="1504" dirty="0"/>
                <a:t>			-&gt; </a:t>
              </a:r>
              <a:r>
                <a:rPr lang="ko-KR" altLang="en-US" sz="1504" dirty="0" err="1"/>
                <a:t>수행중</a:t>
              </a:r>
              <a:r>
                <a:rPr lang="ko-KR" altLang="en-US" sz="1504" dirty="0"/>
                <a:t> 다른 화면 </a:t>
              </a:r>
              <a:r>
                <a:rPr lang="ko-KR" altLang="en-US" sz="1504" dirty="0" err="1"/>
                <a:t>넘어갈시</a:t>
              </a:r>
              <a:r>
                <a:rPr lang="ko-KR" altLang="en-US" sz="1504" dirty="0"/>
                <a:t> </a:t>
              </a:r>
              <a:r>
                <a:rPr lang="ko-KR" altLang="en-US" sz="1504" dirty="0" err="1"/>
                <a:t>블링크</a:t>
              </a:r>
              <a:r>
                <a:rPr lang="ko-KR" altLang="en-US" sz="1504" dirty="0"/>
                <a:t> 처리</a:t>
              </a:r>
              <a:endParaRPr lang="en-US" altLang="ko-KR" sz="1504" dirty="0"/>
            </a:p>
            <a:p>
              <a:r>
                <a:rPr lang="ko-KR" altLang="en-US" sz="1504" dirty="0" smtClean="0"/>
                <a:t>수행 완료</a:t>
              </a:r>
              <a:endParaRPr lang="en-US" altLang="ko-KR" sz="1504" dirty="0"/>
            </a:p>
            <a:p>
              <a:endParaRPr lang="en-US" altLang="ko-KR" sz="1504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4633671" y="834560"/>
              <a:ext cx="270000" cy="400879"/>
            </a:xfrm>
            <a:prstGeom prst="rect">
              <a:avLst/>
            </a:prstGeom>
            <a:solidFill>
              <a:srgbClr val="00B0DA"/>
            </a:solidFill>
          </p:spPr>
          <p:txBody>
            <a:bodyPr wrap="square" rtlCol="0">
              <a:spAutoFit/>
            </a:bodyPr>
            <a:lstStyle/>
            <a:p>
              <a:endParaRPr lang="en-US" altLang="ko-KR" sz="2005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-4633671" y="505666"/>
              <a:ext cx="270000" cy="40087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en-US" altLang="ko-KR" sz="2005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4633671" y="1151773"/>
              <a:ext cx="270000" cy="40087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altLang="ko-KR" sz="2005" dirty="0"/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3923290" y="1691881"/>
            <a:ext cx="64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PZR PORV (BB-PV445A)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열림 지시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923290" y="749205"/>
            <a:ext cx="6408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경보 및 증상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0392510" y="751218"/>
            <a:ext cx="1008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1481059" y="749205"/>
            <a:ext cx="1008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SETPOINT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2556560" y="749205"/>
            <a:ext cx="756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0392510" y="1691910"/>
            <a:ext cx="10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1481059" y="1689897"/>
            <a:ext cx="10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모서리가 둥근 직사각형 61"/>
              <p:cNvSpPr/>
              <p:nvPr/>
            </p:nvSpPr>
            <p:spPr>
              <a:xfrm>
                <a:off x="12556560" y="1689897"/>
                <a:ext cx="756000" cy="265696"/>
              </a:xfrm>
              <a:prstGeom prst="round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2" name="모서리가 둥근 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1689897"/>
                <a:ext cx="756000" cy="265696"/>
              </a:xfrm>
              <a:prstGeom prst="roundRect">
                <a:avLst/>
              </a:prstGeom>
              <a:blipFill>
                <a:blip r:embed="rId10"/>
                <a:stretch>
                  <a:fillRect b="-652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모서리가 둥근 직사각형 62"/>
          <p:cNvSpPr/>
          <p:nvPr/>
        </p:nvSpPr>
        <p:spPr>
          <a:xfrm>
            <a:off x="3923290" y="2085104"/>
            <a:ext cx="64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PZR PRESS LO/BACKUP HEATERS ON </a:t>
            </a:r>
            <a:r>
              <a:rPr lang="ko-KR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경보 발생 및 </a:t>
            </a:r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PZR </a:t>
            </a:r>
            <a:r>
              <a:rPr lang="ko-KR" alt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보조 전열기 모두 켜짐 지시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392510" y="2085133"/>
            <a:ext cx="10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155.4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1481059" y="2083120"/>
            <a:ext cx="10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모서리가 둥근 직사각형 65"/>
              <p:cNvSpPr/>
              <p:nvPr/>
            </p:nvSpPr>
            <p:spPr>
              <a:xfrm>
                <a:off x="12556560" y="2083120"/>
                <a:ext cx="756000" cy="265696"/>
              </a:xfrm>
              <a:prstGeom prst="round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6" name="모서리가 둥근 직사각형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2083120"/>
                <a:ext cx="756000" cy="265696"/>
              </a:xfrm>
              <a:prstGeom prst="roundRect">
                <a:avLst/>
              </a:prstGeom>
              <a:blipFill>
                <a:blip r:embed="rId11"/>
                <a:stretch>
                  <a:fillRect b="-8889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모서리가 둥근 직사각형 66"/>
          <p:cNvSpPr/>
          <p:nvPr/>
        </p:nvSpPr>
        <p:spPr>
          <a:xfrm>
            <a:off x="3923290" y="2484049"/>
            <a:ext cx="64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PZR PRESS LOW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경보 발생 및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PZR ‘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저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압력 지시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0392510" y="2484049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153.6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1481059" y="2484049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모서리가 둥근 직사각형 69"/>
              <p:cNvSpPr/>
              <p:nvPr/>
            </p:nvSpPr>
            <p:spPr>
              <a:xfrm>
                <a:off x="12556560" y="2484049"/>
                <a:ext cx="756000" cy="265696"/>
              </a:xfrm>
              <a:prstGeom prst="roundRect">
                <a:avLst/>
              </a:prstGeom>
              <a:solidFill>
                <a:srgbClr val="B2B2B2"/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0" name="모서리가 둥근 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2484049"/>
                <a:ext cx="756000" cy="265696"/>
              </a:xfrm>
              <a:prstGeom prst="roundRect">
                <a:avLst/>
              </a:prstGeom>
              <a:blipFill>
                <a:blip r:embed="rId12"/>
                <a:stretch>
                  <a:fillRect b="-6522"/>
                </a:stretch>
              </a:blipFill>
              <a:ln>
                <a:solidFill>
                  <a:srgbClr val="B2B2B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모서리가 둥근 직사각형 70"/>
          <p:cNvSpPr/>
          <p:nvPr/>
        </p:nvSpPr>
        <p:spPr>
          <a:xfrm>
            <a:off x="3923290" y="2849644"/>
            <a:ext cx="64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 PZR LO PRESS INTERLOCK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경보 발생 및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PZR PORV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차단 밸브 닫힘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392510" y="2849644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136.8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481059" y="2849644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모서리가 둥근 직사각형 73"/>
              <p:cNvSpPr/>
              <p:nvPr/>
            </p:nvSpPr>
            <p:spPr>
              <a:xfrm>
                <a:off x="12556560" y="2849644"/>
                <a:ext cx="756000" cy="265696"/>
              </a:xfrm>
              <a:prstGeom prst="roundRect">
                <a:avLst/>
              </a:prstGeom>
              <a:solidFill>
                <a:srgbClr val="B2B2B2"/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모서리가 둥근 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2849644"/>
                <a:ext cx="756000" cy="265696"/>
              </a:xfrm>
              <a:prstGeom prst="roundRect">
                <a:avLst/>
              </a:prstGeom>
              <a:blipFill>
                <a:blip r:embed="rId12"/>
                <a:stretch>
                  <a:fillRect b="-6522"/>
                </a:stretch>
              </a:blipFill>
              <a:ln>
                <a:solidFill>
                  <a:srgbClr val="B2B2B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모서리가 둥근 직사각형 74"/>
          <p:cNvSpPr/>
          <p:nvPr/>
        </p:nvSpPr>
        <p:spPr>
          <a:xfrm>
            <a:off x="13356807" y="1689897"/>
            <a:ext cx="2664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3356807" y="2083120"/>
            <a:ext cx="2664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3356807" y="2484049"/>
            <a:ext cx="2664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3356807" y="2849644"/>
            <a:ext cx="2664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035448" y="1158481"/>
            <a:ext cx="3705417" cy="1249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/>
              <a:t>운전원</a:t>
            </a:r>
            <a:r>
              <a:rPr lang="ko-KR" altLang="en-US" sz="1504" dirty="0"/>
              <a:t> 확인후 체크 시 노란 불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(255,204,0)</a:t>
            </a:r>
          </a:p>
          <a:p>
            <a:endParaRPr lang="en-US" altLang="ko-KR" sz="1504" dirty="0"/>
          </a:p>
          <a:p>
            <a:r>
              <a:rPr lang="ko-KR" altLang="en-US" sz="1504" dirty="0" err="1"/>
              <a:t>운전원</a:t>
            </a:r>
            <a:r>
              <a:rPr lang="ko-KR" altLang="en-US" sz="1504" dirty="0"/>
              <a:t> </a:t>
            </a:r>
            <a:r>
              <a:rPr lang="ko-KR" altLang="en-US" sz="1504" dirty="0" err="1"/>
              <a:t>미체크시</a:t>
            </a:r>
            <a:r>
              <a:rPr lang="ko-KR" altLang="en-US" sz="1504" dirty="0"/>
              <a:t> 회색 불</a:t>
            </a:r>
            <a:endParaRPr lang="en-US" altLang="ko-KR" sz="1504" dirty="0"/>
          </a:p>
          <a:p>
            <a:r>
              <a:rPr lang="en-US" altLang="ko-KR" sz="1504" dirty="0" err="1"/>
              <a:t>rgb</a:t>
            </a:r>
            <a:r>
              <a:rPr lang="en-US" altLang="ko-KR" sz="1504" dirty="0"/>
              <a:t>(178,178,178)</a:t>
            </a:r>
          </a:p>
        </p:txBody>
      </p:sp>
      <p:cxnSp>
        <p:nvCxnSpPr>
          <p:cNvPr id="86" name="꺾인 연결선 85"/>
          <p:cNvCxnSpPr/>
          <p:nvPr/>
        </p:nvCxnSpPr>
        <p:spPr>
          <a:xfrm flipV="1">
            <a:off x="-2711664" y="1435894"/>
            <a:ext cx="2212788" cy="125410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27" idx="2"/>
          </p:cNvCxnSpPr>
          <p:nvPr/>
        </p:nvCxnSpPr>
        <p:spPr>
          <a:xfrm>
            <a:off x="5030613" y="8465016"/>
            <a:ext cx="0" cy="46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12407973" y="8465016"/>
            <a:ext cx="0" cy="46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177904" y="8980429"/>
            <a:ext cx="4262534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 smtClean="0"/>
              <a:t>클릭시</a:t>
            </a:r>
            <a:r>
              <a:rPr lang="ko-KR" altLang="en-US" sz="1504" dirty="0" smtClean="0"/>
              <a:t> 오른쪽 </a:t>
            </a:r>
            <a:r>
              <a:rPr lang="ko-KR" altLang="en-US" sz="1504" dirty="0" err="1" smtClean="0"/>
              <a:t>운전원</a:t>
            </a:r>
            <a:r>
              <a:rPr lang="ko-KR" altLang="en-US" sz="1504" dirty="0" smtClean="0"/>
              <a:t> </a:t>
            </a:r>
            <a:r>
              <a:rPr lang="ko-KR" altLang="en-US" sz="1504" dirty="0" err="1" smtClean="0"/>
              <a:t>선택란</a:t>
            </a:r>
            <a:r>
              <a:rPr lang="ko-KR" altLang="en-US" sz="1504" dirty="0" smtClean="0"/>
              <a:t> 전체 </a:t>
            </a:r>
            <a:r>
              <a:rPr lang="ko-KR" altLang="en-US" sz="1504" dirty="0" err="1" smtClean="0"/>
              <a:t>노란불</a:t>
            </a:r>
            <a:endParaRPr lang="en-US" altLang="ko-KR" sz="1504" dirty="0"/>
          </a:p>
          <a:p>
            <a:r>
              <a:rPr lang="en-US" altLang="ko-KR" sz="1504" dirty="0" smtClean="0"/>
              <a:t>&gt; </a:t>
            </a:r>
            <a:r>
              <a:rPr lang="ko-KR" altLang="en-US" sz="1504" dirty="0" smtClean="0"/>
              <a:t>전체 만족되었기에 </a:t>
            </a:r>
            <a:r>
              <a:rPr lang="en-US" altLang="ko-KR" sz="1504" dirty="0" smtClean="0"/>
              <a:t>2.0 </a:t>
            </a:r>
            <a:r>
              <a:rPr lang="ko-KR" altLang="en-US" sz="1504" dirty="0" smtClean="0"/>
              <a:t>경보 및 증상 레이블 </a:t>
            </a:r>
            <a:r>
              <a:rPr lang="ko-KR" altLang="en-US" sz="1504" dirty="0" err="1" smtClean="0"/>
              <a:t>수행완료</a:t>
            </a:r>
            <a:r>
              <a:rPr lang="ko-KR" altLang="en-US" sz="1504" dirty="0" smtClean="0"/>
              <a:t> 색상으로 변경</a:t>
            </a:r>
            <a:endParaRPr lang="en-US" altLang="ko-KR" sz="1504" dirty="0"/>
          </a:p>
        </p:txBody>
      </p:sp>
      <p:sp>
        <p:nvSpPr>
          <p:cNvPr id="93" name="TextBox 92"/>
          <p:cNvSpPr txBox="1"/>
          <p:nvPr/>
        </p:nvSpPr>
        <p:spPr>
          <a:xfrm>
            <a:off x="10392510" y="8966022"/>
            <a:ext cx="4262534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 smtClean="0"/>
              <a:t>클릭시</a:t>
            </a:r>
            <a:r>
              <a:rPr lang="ko-KR" altLang="en-US" sz="1504" dirty="0" smtClean="0"/>
              <a:t> 오른쪽 </a:t>
            </a:r>
            <a:r>
              <a:rPr lang="ko-KR" altLang="en-US" sz="1504" dirty="0" err="1" smtClean="0"/>
              <a:t>운전원</a:t>
            </a:r>
            <a:r>
              <a:rPr lang="ko-KR" altLang="en-US" sz="1504" dirty="0" smtClean="0"/>
              <a:t> </a:t>
            </a:r>
            <a:r>
              <a:rPr lang="ko-KR" altLang="en-US" sz="1504" dirty="0" err="1" smtClean="0"/>
              <a:t>선택란</a:t>
            </a:r>
            <a:r>
              <a:rPr lang="ko-KR" altLang="en-US" sz="1504" dirty="0" smtClean="0"/>
              <a:t> 전체 </a:t>
            </a:r>
            <a:r>
              <a:rPr lang="ko-KR" altLang="en-US" sz="1504" dirty="0" err="1" smtClean="0"/>
              <a:t>회색불</a:t>
            </a:r>
            <a:endParaRPr lang="en-US" altLang="ko-KR" sz="1504" dirty="0"/>
          </a:p>
        </p:txBody>
      </p:sp>
    </p:spTree>
    <p:extLst>
      <p:ext uri="{BB962C8B-B14F-4D97-AF65-F5344CB8AC3E}">
        <p14:creationId xmlns:p14="http://schemas.microsoft.com/office/powerpoint/2010/main" val="75340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1440"/>
            <a:ext cx="13716000" cy="8583940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" y="-11439"/>
            <a:ext cx="13716000" cy="357351"/>
          </a:xfrm>
          <a:prstGeom prst="roundRect">
            <a:avLst>
              <a:gd name="adj" fmla="val 20195"/>
            </a:avLst>
          </a:prstGeom>
          <a:solidFill>
            <a:srgbClr val="808080"/>
          </a:solidFill>
          <a:ln w="285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4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092" y="33572"/>
            <a:ext cx="3618000" cy="2628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5" dirty="0">
                <a:solidFill>
                  <a:schemeClr val="tx1"/>
                </a:solidFill>
              </a:rPr>
              <a:t>2021.09.27 / 17:38:04</a:t>
            </a:r>
            <a:endParaRPr lang="ko-KR" altLang="en-US" sz="1805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-2072542"/>
            <a:ext cx="4126728" cy="401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1920 * 1080(24</a:t>
            </a:r>
            <a:r>
              <a:rPr lang="ko-KR" altLang="en-US" sz="2005" dirty="0"/>
              <a:t>인치 </a:t>
            </a:r>
            <a:r>
              <a:rPr lang="en-US" altLang="ko-KR" sz="2005" dirty="0"/>
              <a:t>LG </a:t>
            </a:r>
            <a:r>
              <a:rPr lang="ko-KR" altLang="en-US" sz="2005" dirty="0"/>
              <a:t>모니터 기준</a:t>
            </a:r>
            <a:r>
              <a:rPr lang="en-US" altLang="ko-KR" sz="2005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92" y="-1671663"/>
            <a:ext cx="2460674" cy="1017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Font = Arial / 14 point</a:t>
            </a:r>
          </a:p>
          <a:p>
            <a:r>
              <a:rPr lang="en-US" altLang="ko-KR" sz="2005" dirty="0"/>
              <a:t>BKG 231,231,234</a:t>
            </a:r>
          </a:p>
          <a:p>
            <a:r>
              <a:rPr lang="en-US" altLang="ko-KR" sz="2005" dirty="0"/>
              <a:t>margin = 5</a:t>
            </a: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128" y="20590"/>
            <a:ext cx="288769" cy="288769"/>
          </a:xfrm>
          <a:prstGeom prst="rect">
            <a:avLst/>
          </a:prstGeom>
          <a:solidFill>
            <a:srgbClr val="C00000"/>
          </a:solidFill>
          <a:effectLst>
            <a:softEdge rad="0"/>
          </a:effectLst>
        </p:spPr>
      </p:pic>
      <p:sp>
        <p:nvSpPr>
          <p:cNvPr id="154" name="모서리가 둥근 직사각형 153"/>
          <p:cNvSpPr/>
          <p:nvPr/>
        </p:nvSpPr>
        <p:spPr>
          <a:xfrm>
            <a:off x="13055152" y="13019"/>
            <a:ext cx="288000" cy="2880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26" y="-123775"/>
            <a:ext cx="576914" cy="576914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38092" y="-2473421"/>
            <a:ext cx="4185761" cy="400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b="1" dirty="0"/>
              <a:t>1. Main </a:t>
            </a:r>
            <a:r>
              <a:rPr lang="ko-KR" altLang="en-US" sz="2005" b="1" dirty="0"/>
              <a:t>화면</a:t>
            </a:r>
            <a:r>
              <a:rPr lang="en-US" altLang="ko-KR" sz="2005" b="1" dirty="0"/>
              <a:t>_2. </a:t>
            </a:r>
            <a:r>
              <a:rPr lang="ko-KR" altLang="en-US" sz="2005" b="1" dirty="0"/>
              <a:t>비정상</a:t>
            </a:r>
            <a:r>
              <a:rPr lang="en-US" altLang="ko-KR" sz="2005" b="1" dirty="0"/>
              <a:t>_</a:t>
            </a:r>
            <a:r>
              <a:rPr lang="ko-KR" altLang="en-US" sz="2005" b="1" dirty="0"/>
              <a:t>절차서 진입</a:t>
            </a:r>
            <a:endParaRPr lang="en-US" altLang="ko-KR" sz="2005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6133543" y="-1953185"/>
            <a:ext cx="3705417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/>
              <a:t>절차서간</a:t>
            </a:r>
            <a:r>
              <a:rPr lang="ko-KR" altLang="en-US" sz="1504" dirty="0"/>
              <a:t> 이동 가능하도록 콤보 박스 설치</a:t>
            </a:r>
            <a:endParaRPr lang="en-US" altLang="ko-KR" sz="1504" dirty="0"/>
          </a:p>
        </p:txBody>
      </p:sp>
      <p:cxnSp>
        <p:nvCxnSpPr>
          <p:cNvPr id="139" name="꺾인 연결선 138"/>
          <p:cNvCxnSpPr>
            <a:endCxn id="137" idx="2"/>
          </p:cNvCxnSpPr>
          <p:nvPr/>
        </p:nvCxnSpPr>
        <p:spPr>
          <a:xfrm rot="5400000" flipH="1" flipV="1">
            <a:off x="5947526" y="-1558376"/>
            <a:ext cx="2109728" cy="19677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모서리가 둥근 직사각형 139"/>
          <p:cNvSpPr/>
          <p:nvPr/>
        </p:nvSpPr>
        <p:spPr>
          <a:xfrm>
            <a:off x="3787494" y="709828"/>
            <a:ext cx="9899403" cy="78228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28468" y="384977"/>
            <a:ext cx="13328341" cy="2493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비정상절차서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가압기 압력 채널 고장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고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3411110" y="384293"/>
            <a:ext cx="262800" cy="2628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0682870" y="-2938236"/>
            <a:ext cx="3705417" cy="1249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/>
              <a:t>미수행</a:t>
            </a:r>
            <a:endParaRPr lang="en-US" altLang="ko-KR" sz="1504" dirty="0"/>
          </a:p>
          <a:p>
            <a:r>
              <a:rPr lang="ko-KR" altLang="en-US" sz="1504" dirty="0" err="1"/>
              <a:t>수행중</a:t>
            </a:r>
            <a:endParaRPr lang="en-US" altLang="ko-KR" sz="1504" dirty="0"/>
          </a:p>
          <a:p>
            <a:r>
              <a:rPr lang="ko-KR" altLang="en-US" sz="1504" dirty="0" err="1"/>
              <a:t>수행완료</a:t>
            </a:r>
            <a:endParaRPr lang="en-US" altLang="ko-KR" sz="1504" dirty="0"/>
          </a:p>
          <a:p>
            <a:endParaRPr lang="en-US" altLang="ko-KR" sz="1504" dirty="0"/>
          </a:p>
          <a:p>
            <a:r>
              <a:rPr lang="ko-KR" altLang="en-US" sz="1504" dirty="0"/>
              <a:t>색상 </a:t>
            </a:r>
            <a:r>
              <a:rPr lang="en-US" altLang="ko-KR" sz="1504" dirty="0"/>
              <a:t>3</a:t>
            </a:r>
            <a:r>
              <a:rPr lang="ko-KR" altLang="en-US" sz="1504" dirty="0"/>
              <a:t>가지로 </a:t>
            </a:r>
            <a:r>
              <a:rPr lang="ko-KR" altLang="en-US" sz="1504" dirty="0" err="1"/>
              <a:t>구분예정</a:t>
            </a:r>
            <a:endParaRPr lang="en-US" altLang="ko-KR" sz="1504" dirty="0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38092" y="750215"/>
            <a:ext cx="3618000" cy="28489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2.0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경보 및 증상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[3/4]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8466" y="1150999"/>
            <a:ext cx="3618000" cy="284895"/>
          </a:xfrm>
          <a:prstGeom prst="round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3.0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자동 동작 사항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[3/5]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916438" y="3681904"/>
            <a:ext cx="3705417" cy="10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/>
              <a:t>만족시</a:t>
            </a:r>
            <a:r>
              <a:rPr lang="ko-KR" altLang="en-US" sz="1504" dirty="0"/>
              <a:t> 노란 불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(255,204,0)</a:t>
            </a:r>
          </a:p>
          <a:p>
            <a:endParaRPr lang="en-US" altLang="ko-KR" sz="1504" dirty="0"/>
          </a:p>
          <a:p>
            <a:endParaRPr lang="en-US" altLang="ko-KR" sz="1504" dirty="0"/>
          </a:p>
          <a:p>
            <a:r>
              <a:rPr lang="ko-KR" altLang="en-US" sz="1504" dirty="0" err="1"/>
              <a:t>불만족시</a:t>
            </a:r>
            <a:r>
              <a:rPr lang="ko-KR" altLang="en-US" sz="1504" dirty="0"/>
              <a:t> 회색 불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(178,178,178)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E8A3CFB-F643-44E8-942B-B4E17223CB4B}"/>
              </a:ext>
            </a:extLst>
          </p:cNvPr>
          <p:cNvSpPr txBox="1"/>
          <p:nvPr/>
        </p:nvSpPr>
        <p:spPr>
          <a:xfrm>
            <a:off x="3962643" y="2334802"/>
            <a:ext cx="9579869" cy="477503"/>
          </a:xfrm>
          <a:prstGeom prst="rect">
            <a:avLst/>
          </a:prstGeom>
          <a:solidFill>
            <a:schemeClr val="bg1"/>
          </a:solidFill>
          <a:ln>
            <a:solidFill>
              <a:srgbClr val="BE0A0A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ko-KR" altLang="en-US" b="1" dirty="0">
                <a:solidFill>
                  <a:srgbClr val="BE0A0A"/>
                </a:solidFill>
              </a:rPr>
              <a:t>주의 사항</a:t>
            </a:r>
            <a:endParaRPr lang="en-US" altLang="ko-KR" b="1" dirty="0">
              <a:solidFill>
                <a:srgbClr val="BE0A0A"/>
              </a:solidFill>
            </a:endParaRPr>
          </a:p>
          <a:p>
            <a:r>
              <a:rPr lang="en-US" altLang="ko-KR" kern="0" dirty="0">
                <a:solidFill>
                  <a:srgbClr val="000000"/>
                </a:solidFill>
                <a:latin typeface="HY그래픽"/>
              </a:rPr>
              <a:t>PZR PORV </a:t>
            </a:r>
            <a:r>
              <a:rPr lang="ko-KR" altLang="en-US" kern="0" dirty="0" err="1">
                <a:solidFill>
                  <a:srgbClr val="000000"/>
                </a:solidFill>
                <a:latin typeface="HY그래픽"/>
              </a:rPr>
              <a:t>차단밸브가</a:t>
            </a:r>
            <a:r>
              <a:rPr lang="ko-KR" altLang="en-US" kern="0" dirty="0">
                <a:solidFill>
                  <a:srgbClr val="000000"/>
                </a:solidFill>
                <a:latin typeface="HY그래픽"/>
              </a:rPr>
              <a:t> 자동으로 닫히지 않으면 다음과 같은 상태가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833613" y="8142815"/>
            <a:ext cx="2394000" cy="3222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만족</a:t>
            </a: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6292733" y="8142815"/>
            <a:ext cx="2394000" cy="3222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불만족</a:t>
            </a:r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11210973" y="8142815"/>
            <a:ext cx="2394000" cy="3222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재수행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8751853" y="8142815"/>
            <a:ext cx="2394000" cy="3222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병행</a:t>
            </a:r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3923290" y="1158481"/>
            <a:ext cx="64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PZR PORV (BB-PV445A)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열림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3923290" y="749205"/>
            <a:ext cx="6408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자동 동작 사항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10392510" y="751218"/>
            <a:ext cx="1008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11481059" y="749205"/>
            <a:ext cx="1008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SETPOINT</a:t>
            </a: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12556560" y="749205"/>
            <a:ext cx="756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10392510" y="1158510"/>
            <a:ext cx="10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11481059" y="1156497"/>
            <a:ext cx="10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모서리가 둥근 직사각형 239"/>
              <p:cNvSpPr/>
              <p:nvPr/>
            </p:nvSpPr>
            <p:spPr>
              <a:xfrm>
                <a:off x="12556560" y="1156497"/>
                <a:ext cx="756000" cy="265696"/>
              </a:xfrm>
              <a:prstGeom prst="round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0" name="모서리가 둥근 직사각형 2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1156497"/>
                <a:ext cx="756000" cy="265696"/>
              </a:xfrm>
              <a:prstGeom prst="roundRect">
                <a:avLst/>
              </a:prstGeom>
              <a:blipFill>
                <a:blip r:embed="rId4"/>
                <a:stretch>
                  <a:fillRect b="-8889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모서리가 둥근 직사각형 240"/>
          <p:cNvSpPr/>
          <p:nvPr/>
        </p:nvSpPr>
        <p:spPr>
          <a:xfrm>
            <a:off x="3923290" y="1551704"/>
            <a:ext cx="64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PZR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전열기 모두 켜짐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10392510" y="1551733"/>
            <a:ext cx="10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155.4</a:t>
            </a: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11481059" y="1549720"/>
            <a:ext cx="10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모서리가 둥근 직사각형 243"/>
              <p:cNvSpPr/>
              <p:nvPr/>
            </p:nvSpPr>
            <p:spPr>
              <a:xfrm>
                <a:off x="12556560" y="1549720"/>
                <a:ext cx="756000" cy="265696"/>
              </a:xfrm>
              <a:prstGeom prst="round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4" name="모서리가 둥근 직사각형 2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1549720"/>
                <a:ext cx="756000" cy="265696"/>
              </a:xfrm>
              <a:prstGeom prst="roundRect">
                <a:avLst/>
              </a:prstGeom>
              <a:blipFill>
                <a:blip r:embed="rId5"/>
                <a:stretch>
                  <a:fillRect b="-652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모서리가 둥근 직사각형 244"/>
          <p:cNvSpPr/>
          <p:nvPr/>
        </p:nvSpPr>
        <p:spPr>
          <a:xfrm>
            <a:off x="3923290" y="1950649"/>
            <a:ext cx="64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PZR PORV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차단 밸브 닫힘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10392510" y="1950649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153.6</a:t>
            </a: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11481059" y="1950649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모서리가 둥근 직사각형 247"/>
              <p:cNvSpPr/>
              <p:nvPr/>
            </p:nvSpPr>
            <p:spPr>
              <a:xfrm>
                <a:off x="12556560" y="1950649"/>
                <a:ext cx="756000" cy="265696"/>
              </a:xfrm>
              <a:prstGeom prst="roundRect">
                <a:avLst/>
              </a:prstGeom>
              <a:solidFill>
                <a:srgbClr val="B2B2B2"/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8" name="모서리가 둥근 직사각형 2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1950649"/>
                <a:ext cx="756000" cy="265696"/>
              </a:xfrm>
              <a:prstGeom prst="roundRect">
                <a:avLst/>
              </a:prstGeom>
              <a:blipFill>
                <a:blip r:embed="rId6"/>
                <a:stretch>
                  <a:fillRect b="-6522"/>
                </a:stretch>
              </a:blipFill>
              <a:ln>
                <a:solidFill>
                  <a:srgbClr val="B2B2B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모서리가 둥근 직사각형 248"/>
          <p:cNvSpPr/>
          <p:nvPr/>
        </p:nvSpPr>
        <p:spPr>
          <a:xfrm>
            <a:off x="3923290" y="2944894"/>
            <a:ext cx="64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Rx </a:t>
            </a:r>
            <a:r>
              <a:rPr lang="ko-KR" alt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트립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10392510" y="2944894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136.8</a:t>
            </a: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11481059" y="2944894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모서리가 둥근 직사각형 251"/>
              <p:cNvSpPr/>
              <p:nvPr/>
            </p:nvSpPr>
            <p:spPr>
              <a:xfrm>
                <a:off x="12556560" y="2944894"/>
                <a:ext cx="756000" cy="265696"/>
              </a:xfrm>
              <a:prstGeom prst="roundRect">
                <a:avLst/>
              </a:prstGeom>
              <a:solidFill>
                <a:srgbClr val="B2B2B2"/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2" name="모서리가 둥근 직사각형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2944894"/>
                <a:ext cx="756000" cy="265696"/>
              </a:xfrm>
              <a:prstGeom prst="roundRect">
                <a:avLst/>
              </a:prstGeom>
              <a:blipFill>
                <a:blip r:embed="rId6"/>
                <a:stretch>
                  <a:fillRect b="-6522"/>
                </a:stretch>
              </a:blipFill>
              <a:ln>
                <a:solidFill>
                  <a:srgbClr val="B2B2B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모서리가 둥근 직사각형 49"/>
          <p:cNvSpPr/>
          <p:nvPr/>
        </p:nvSpPr>
        <p:spPr>
          <a:xfrm>
            <a:off x="13356807" y="1156497"/>
            <a:ext cx="2664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3356807" y="1549720"/>
            <a:ext cx="2664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3356807" y="1950649"/>
            <a:ext cx="2664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356807" y="2944894"/>
            <a:ext cx="2664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035448" y="1158481"/>
            <a:ext cx="3705417" cy="1249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/>
              <a:t>운전원</a:t>
            </a:r>
            <a:r>
              <a:rPr lang="ko-KR" altLang="en-US" sz="1504" dirty="0"/>
              <a:t> 확인후 체크 시 노란 불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(255,204,0)</a:t>
            </a:r>
          </a:p>
          <a:p>
            <a:endParaRPr lang="en-US" altLang="ko-KR" sz="1504" dirty="0"/>
          </a:p>
          <a:p>
            <a:r>
              <a:rPr lang="ko-KR" altLang="en-US" sz="1504" dirty="0" err="1"/>
              <a:t>운전원</a:t>
            </a:r>
            <a:r>
              <a:rPr lang="ko-KR" altLang="en-US" sz="1504" dirty="0"/>
              <a:t> </a:t>
            </a:r>
            <a:r>
              <a:rPr lang="ko-KR" altLang="en-US" sz="1504" dirty="0" err="1"/>
              <a:t>미체크시</a:t>
            </a:r>
            <a:r>
              <a:rPr lang="ko-KR" altLang="en-US" sz="1504" dirty="0"/>
              <a:t> 회색 불</a:t>
            </a:r>
            <a:endParaRPr lang="en-US" altLang="ko-KR" sz="1504" dirty="0"/>
          </a:p>
          <a:p>
            <a:r>
              <a:rPr lang="en-US" altLang="ko-KR" sz="1504" dirty="0" err="1"/>
              <a:t>rgb</a:t>
            </a:r>
            <a:r>
              <a:rPr lang="en-US" altLang="ko-KR" sz="1504" dirty="0"/>
              <a:t>(178,178,178)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923290" y="3338934"/>
            <a:ext cx="64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 SI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작동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0392510" y="3338934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136.8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481059" y="3338934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모서리가 둥근 직사각형 57"/>
              <p:cNvSpPr/>
              <p:nvPr/>
            </p:nvSpPr>
            <p:spPr>
              <a:xfrm>
                <a:off x="12556560" y="3338934"/>
                <a:ext cx="756000" cy="265696"/>
              </a:xfrm>
              <a:prstGeom prst="roundRect">
                <a:avLst/>
              </a:prstGeom>
              <a:solidFill>
                <a:srgbClr val="B2B2B2"/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모서리가 둥근 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3338934"/>
                <a:ext cx="756000" cy="265696"/>
              </a:xfrm>
              <a:prstGeom prst="roundRect">
                <a:avLst/>
              </a:prstGeom>
              <a:blipFill>
                <a:blip r:embed="rId7"/>
                <a:stretch>
                  <a:fillRect b="-8889"/>
                </a:stretch>
              </a:blipFill>
              <a:ln>
                <a:solidFill>
                  <a:srgbClr val="B2B2B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모서리가 둥근 직사각형 58"/>
          <p:cNvSpPr/>
          <p:nvPr/>
        </p:nvSpPr>
        <p:spPr>
          <a:xfrm>
            <a:off x="13356807" y="3338934"/>
            <a:ext cx="2664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8466" y="1554701"/>
            <a:ext cx="3618000" cy="284895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4.0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긴급 조치 사항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[3/5]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8466" y="1958403"/>
            <a:ext cx="3618000" cy="284895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5.0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후속 조치 사항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[3/5]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76" name="그래픽 10">
            <a:extLst>
              <a:ext uri="{FF2B5EF4-FFF2-40B4-BE49-F238E27FC236}">
                <a16:creationId xmlns:a16="http://schemas.microsoft.com/office/drawing/2014/main" id="{9085BE33-D0A6-4C53-898A-3232FB18D3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9717" y="1195088"/>
            <a:ext cx="719222" cy="719222"/>
          </a:xfrm>
          <a:prstGeom prst="rect">
            <a:avLst/>
          </a:prstGeom>
        </p:spPr>
      </p:pic>
      <p:sp>
        <p:nvSpPr>
          <p:cNvPr id="62" name="모서리가 둥근 직사각형 61"/>
          <p:cNvSpPr/>
          <p:nvPr/>
        </p:nvSpPr>
        <p:spPr>
          <a:xfrm>
            <a:off x="4940580" y="31388"/>
            <a:ext cx="3999600" cy="262800"/>
          </a:xfrm>
          <a:prstGeom prst="round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008864" y="31388"/>
            <a:ext cx="3999600" cy="262800"/>
          </a:xfrm>
          <a:prstGeom prst="round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예지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-2949807" y="2935085"/>
            <a:ext cx="6086667" cy="1049034"/>
            <a:chOff x="-5825598" y="505666"/>
            <a:chExt cx="6086667" cy="1049034"/>
          </a:xfrm>
        </p:grpSpPr>
        <p:sp>
          <p:nvSpPr>
            <p:cNvPr id="65" name="TextBox 64"/>
            <p:cNvSpPr txBox="1"/>
            <p:nvPr/>
          </p:nvSpPr>
          <p:spPr>
            <a:xfrm>
              <a:off x="-5825598" y="536473"/>
              <a:ext cx="6086667" cy="1018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4" dirty="0"/>
                <a:t>미수행</a:t>
              </a:r>
              <a:endParaRPr lang="en-US" altLang="ko-KR" sz="1504" dirty="0"/>
            </a:p>
            <a:p>
              <a:r>
                <a:rPr lang="ko-KR" altLang="en-US" sz="1504" dirty="0" smtClean="0"/>
                <a:t>수행 중 </a:t>
              </a:r>
              <a:r>
                <a:rPr lang="en-US" altLang="ko-KR" sz="1504" dirty="0"/>
                <a:t>			-&gt; </a:t>
              </a:r>
              <a:r>
                <a:rPr lang="ko-KR" altLang="en-US" sz="1504" dirty="0" err="1"/>
                <a:t>수행중</a:t>
              </a:r>
              <a:r>
                <a:rPr lang="ko-KR" altLang="en-US" sz="1504" dirty="0"/>
                <a:t> 다른 화면 </a:t>
              </a:r>
              <a:r>
                <a:rPr lang="ko-KR" altLang="en-US" sz="1504" dirty="0" err="1"/>
                <a:t>넘어갈시</a:t>
              </a:r>
              <a:r>
                <a:rPr lang="ko-KR" altLang="en-US" sz="1504" dirty="0"/>
                <a:t> </a:t>
              </a:r>
              <a:r>
                <a:rPr lang="ko-KR" altLang="en-US" sz="1504" dirty="0" err="1"/>
                <a:t>블링크</a:t>
              </a:r>
              <a:r>
                <a:rPr lang="ko-KR" altLang="en-US" sz="1504" dirty="0"/>
                <a:t> 처리</a:t>
              </a:r>
              <a:endParaRPr lang="en-US" altLang="ko-KR" sz="1504" dirty="0"/>
            </a:p>
            <a:p>
              <a:r>
                <a:rPr lang="ko-KR" altLang="en-US" sz="1504" dirty="0" smtClean="0"/>
                <a:t>수행 완료</a:t>
              </a:r>
              <a:endParaRPr lang="en-US" altLang="ko-KR" sz="1504" dirty="0"/>
            </a:p>
            <a:p>
              <a:endParaRPr lang="en-US" altLang="ko-KR" sz="1504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4633671" y="834560"/>
              <a:ext cx="270000" cy="400879"/>
            </a:xfrm>
            <a:prstGeom prst="rect">
              <a:avLst/>
            </a:prstGeom>
            <a:solidFill>
              <a:srgbClr val="00B0DA"/>
            </a:solidFill>
          </p:spPr>
          <p:txBody>
            <a:bodyPr wrap="square" rtlCol="0">
              <a:spAutoFit/>
            </a:bodyPr>
            <a:lstStyle/>
            <a:p>
              <a:endParaRPr lang="en-US" altLang="ko-KR" sz="2005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-4633671" y="505666"/>
              <a:ext cx="270000" cy="40087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en-US" altLang="ko-KR" sz="2005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-4633671" y="1151773"/>
              <a:ext cx="270000" cy="40087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altLang="ko-KR" sz="2005" dirty="0"/>
            </a:p>
          </p:txBody>
        </p:sp>
      </p:grpSp>
      <p:cxnSp>
        <p:nvCxnSpPr>
          <p:cNvPr id="69" name="꺾인 연결선 68"/>
          <p:cNvCxnSpPr/>
          <p:nvPr/>
        </p:nvCxnSpPr>
        <p:spPr>
          <a:xfrm flipV="1">
            <a:off x="-2711664" y="1435894"/>
            <a:ext cx="2212788" cy="125410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5030613" y="8465016"/>
            <a:ext cx="0" cy="46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12407973" y="8465016"/>
            <a:ext cx="0" cy="46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77904" y="8980429"/>
            <a:ext cx="4262534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 smtClean="0"/>
              <a:t>클릭시</a:t>
            </a:r>
            <a:r>
              <a:rPr lang="ko-KR" altLang="en-US" sz="1504" dirty="0" smtClean="0"/>
              <a:t> 오른쪽 </a:t>
            </a:r>
            <a:r>
              <a:rPr lang="ko-KR" altLang="en-US" sz="1504" dirty="0" err="1" smtClean="0"/>
              <a:t>운전원</a:t>
            </a:r>
            <a:r>
              <a:rPr lang="ko-KR" altLang="en-US" sz="1504" dirty="0" smtClean="0"/>
              <a:t> </a:t>
            </a:r>
            <a:r>
              <a:rPr lang="ko-KR" altLang="en-US" sz="1504" dirty="0" err="1" smtClean="0"/>
              <a:t>선택란</a:t>
            </a:r>
            <a:r>
              <a:rPr lang="ko-KR" altLang="en-US" sz="1504" dirty="0" smtClean="0"/>
              <a:t> 전체 </a:t>
            </a:r>
            <a:r>
              <a:rPr lang="ko-KR" altLang="en-US" sz="1504" dirty="0" err="1" smtClean="0"/>
              <a:t>노란불</a:t>
            </a:r>
            <a:endParaRPr lang="en-US" altLang="ko-KR" sz="1504" dirty="0"/>
          </a:p>
          <a:p>
            <a:r>
              <a:rPr lang="en-US" altLang="ko-KR" sz="1504" dirty="0" smtClean="0"/>
              <a:t>&gt; </a:t>
            </a:r>
            <a:r>
              <a:rPr lang="ko-KR" altLang="en-US" sz="1504" dirty="0" smtClean="0"/>
              <a:t>전체 만족되었기에 </a:t>
            </a:r>
            <a:r>
              <a:rPr lang="en-US" altLang="ko-KR" sz="1504" dirty="0" smtClean="0"/>
              <a:t>3.0 </a:t>
            </a:r>
            <a:r>
              <a:rPr lang="ko-KR" altLang="en-US" sz="1504" dirty="0" smtClean="0"/>
              <a:t>자동 동작 사항 레이블 </a:t>
            </a:r>
            <a:r>
              <a:rPr lang="ko-KR" altLang="en-US" sz="1504" dirty="0" err="1" smtClean="0"/>
              <a:t>수행완료</a:t>
            </a:r>
            <a:r>
              <a:rPr lang="ko-KR" altLang="en-US" sz="1504" dirty="0" smtClean="0"/>
              <a:t> 색상으로 변경</a:t>
            </a:r>
            <a:endParaRPr lang="en-US" altLang="ko-KR" sz="1504" dirty="0"/>
          </a:p>
        </p:txBody>
      </p:sp>
      <p:sp>
        <p:nvSpPr>
          <p:cNvPr id="73" name="TextBox 72"/>
          <p:cNvSpPr txBox="1"/>
          <p:nvPr/>
        </p:nvSpPr>
        <p:spPr>
          <a:xfrm>
            <a:off x="10392510" y="8966022"/>
            <a:ext cx="4262534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 smtClean="0"/>
              <a:t>클릭시</a:t>
            </a:r>
            <a:r>
              <a:rPr lang="ko-KR" altLang="en-US" sz="1504" dirty="0" smtClean="0"/>
              <a:t> 오른쪽 </a:t>
            </a:r>
            <a:r>
              <a:rPr lang="ko-KR" altLang="en-US" sz="1504" dirty="0" err="1" smtClean="0"/>
              <a:t>운전원</a:t>
            </a:r>
            <a:r>
              <a:rPr lang="ko-KR" altLang="en-US" sz="1504" dirty="0" smtClean="0"/>
              <a:t> </a:t>
            </a:r>
            <a:r>
              <a:rPr lang="ko-KR" altLang="en-US" sz="1504" dirty="0" err="1" smtClean="0"/>
              <a:t>선택란</a:t>
            </a:r>
            <a:r>
              <a:rPr lang="ko-KR" altLang="en-US" sz="1504" dirty="0" smtClean="0"/>
              <a:t> 전체 </a:t>
            </a:r>
            <a:r>
              <a:rPr lang="ko-KR" altLang="en-US" sz="1504" dirty="0" err="1" smtClean="0"/>
              <a:t>회색불</a:t>
            </a:r>
            <a:endParaRPr lang="en-US" altLang="ko-KR" sz="1504" dirty="0"/>
          </a:p>
        </p:txBody>
      </p:sp>
    </p:spTree>
    <p:extLst>
      <p:ext uri="{BB962C8B-B14F-4D97-AF65-F5344CB8AC3E}">
        <p14:creationId xmlns:p14="http://schemas.microsoft.com/office/powerpoint/2010/main" val="39650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1440"/>
            <a:ext cx="13716000" cy="8583940"/>
          </a:xfrm>
          <a:prstGeom prst="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" y="-11439"/>
            <a:ext cx="13716000" cy="357351"/>
          </a:xfrm>
          <a:prstGeom prst="roundRect">
            <a:avLst>
              <a:gd name="adj" fmla="val 20195"/>
            </a:avLst>
          </a:prstGeom>
          <a:solidFill>
            <a:srgbClr val="808080"/>
          </a:solidFill>
          <a:ln w="285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4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092" y="33572"/>
            <a:ext cx="3618000" cy="2628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5" dirty="0">
                <a:solidFill>
                  <a:schemeClr val="tx1"/>
                </a:solidFill>
              </a:rPr>
              <a:t>2021.09.27 / 17:38:04</a:t>
            </a:r>
            <a:endParaRPr lang="ko-KR" altLang="en-US" sz="1805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-2072542"/>
            <a:ext cx="4126728" cy="401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1920 * 1080(24</a:t>
            </a:r>
            <a:r>
              <a:rPr lang="ko-KR" altLang="en-US" sz="2005" dirty="0"/>
              <a:t>인치 </a:t>
            </a:r>
            <a:r>
              <a:rPr lang="en-US" altLang="ko-KR" sz="2005" dirty="0"/>
              <a:t>LG </a:t>
            </a:r>
            <a:r>
              <a:rPr lang="ko-KR" altLang="en-US" sz="2005" dirty="0"/>
              <a:t>모니터 기준</a:t>
            </a:r>
            <a:r>
              <a:rPr lang="en-US" altLang="ko-KR" sz="2005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92" y="-1671663"/>
            <a:ext cx="2460674" cy="1017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dirty="0"/>
              <a:t>Font = Arial / 14 point</a:t>
            </a:r>
          </a:p>
          <a:p>
            <a:r>
              <a:rPr lang="en-US" altLang="ko-KR" sz="2005" dirty="0"/>
              <a:t>BKG 231,231,234</a:t>
            </a:r>
          </a:p>
          <a:p>
            <a:r>
              <a:rPr lang="en-US" altLang="ko-KR" sz="2005" dirty="0"/>
              <a:t>margin = 5</a:t>
            </a: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128" y="20590"/>
            <a:ext cx="288769" cy="288769"/>
          </a:xfrm>
          <a:prstGeom prst="rect">
            <a:avLst/>
          </a:prstGeom>
          <a:solidFill>
            <a:srgbClr val="C00000"/>
          </a:solidFill>
          <a:effectLst>
            <a:softEdge rad="0"/>
          </a:effectLst>
        </p:spPr>
      </p:pic>
      <p:sp>
        <p:nvSpPr>
          <p:cNvPr id="154" name="모서리가 둥근 직사각형 153"/>
          <p:cNvSpPr/>
          <p:nvPr/>
        </p:nvSpPr>
        <p:spPr>
          <a:xfrm>
            <a:off x="13055152" y="13019"/>
            <a:ext cx="288000" cy="2880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26" y="-123775"/>
            <a:ext cx="576914" cy="576914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38092" y="-2473421"/>
            <a:ext cx="4185761" cy="400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5" b="1" dirty="0"/>
              <a:t>1. Main </a:t>
            </a:r>
            <a:r>
              <a:rPr lang="ko-KR" altLang="en-US" sz="2005" b="1" dirty="0"/>
              <a:t>화면</a:t>
            </a:r>
            <a:r>
              <a:rPr lang="en-US" altLang="ko-KR" sz="2005" b="1" dirty="0"/>
              <a:t>_2. </a:t>
            </a:r>
            <a:r>
              <a:rPr lang="ko-KR" altLang="en-US" sz="2005" b="1" dirty="0"/>
              <a:t>비정상</a:t>
            </a:r>
            <a:r>
              <a:rPr lang="en-US" altLang="ko-KR" sz="2005" b="1" dirty="0"/>
              <a:t>_</a:t>
            </a:r>
            <a:r>
              <a:rPr lang="ko-KR" altLang="en-US" sz="2005" b="1" dirty="0"/>
              <a:t>절차서 진입</a:t>
            </a:r>
            <a:endParaRPr lang="en-US" altLang="ko-KR" sz="2005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6133543" y="-1953185"/>
            <a:ext cx="3705417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/>
              <a:t>절차서간</a:t>
            </a:r>
            <a:r>
              <a:rPr lang="ko-KR" altLang="en-US" sz="1504" dirty="0"/>
              <a:t> 이동 가능하도록 콤보 박스 설치</a:t>
            </a:r>
            <a:endParaRPr lang="en-US" altLang="ko-KR" sz="1504" dirty="0"/>
          </a:p>
        </p:txBody>
      </p:sp>
      <p:cxnSp>
        <p:nvCxnSpPr>
          <p:cNvPr id="139" name="꺾인 연결선 138"/>
          <p:cNvCxnSpPr>
            <a:endCxn id="137" idx="2"/>
          </p:cNvCxnSpPr>
          <p:nvPr/>
        </p:nvCxnSpPr>
        <p:spPr>
          <a:xfrm rot="5400000" flipH="1" flipV="1">
            <a:off x="5947526" y="-1558376"/>
            <a:ext cx="2109728" cy="19677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모서리가 둥근 직사각형 139"/>
          <p:cNvSpPr/>
          <p:nvPr/>
        </p:nvSpPr>
        <p:spPr>
          <a:xfrm>
            <a:off x="3787494" y="709828"/>
            <a:ext cx="9899403" cy="7822800"/>
          </a:xfrm>
          <a:prstGeom prst="roundRect">
            <a:avLst>
              <a:gd name="adj" fmla="val 580"/>
            </a:avLst>
          </a:prstGeom>
          <a:solidFill>
            <a:srgbClr val="E7E7EA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28468" y="384977"/>
            <a:ext cx="13328341" cy="2493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비정상절차서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가압기 압력 채널 고장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고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3411110" y="384293"/>
            <a:ext cx="262800" cy="262800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0682870" y="-2938236"/>
            <a:ext cx="3705417" cy="1249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/>
              <a:t>미수행</a:t>
            </a:r>
            <a:endParaRPr lang="en-US" altLang="ko-KR" sz="1504" dirty="0"/>
          </a:p>
          <a:p>
            <a:r>
              <a:rPr lang="ko-KR" altLang="en-US" sz="1504" dirty="0" err="1"/>
              <a:t>수행중</a:t>
            </a:r>
            <a:endParaRPr lang="en-US" altLang="ko-KR" sz="1504" dirty="0"/>
          </a:p>
          <a:p>
            <a:r>
              <a:rPr lang="ko-KR" altLang="en-US" sz="1504" dirty="0" err="1"/>
              <a:t>수행완료</a:t>
            </a:r>
            <a:endParaRPr lang="en-US" altLang="ko-KR" sz="1504" dirty="0"/>
          </a:p>
          <a:p>
            <a:endParaRPr lang="en-US" altLang="ko-KR" sz="1504" dirty="0"/>
          </a:p>
          <a:p>
            <a:r>
              <a:rPr lang="ko-KR" altLang="en-US" sz="1504" dirty="0"/>
              <a:t>색상 </a:t>
            </a:r>
            <a:r>
              <a:rPr lang="en-US" altLang="ko-KR" sz="1504" dirty="0"/>
              <a:t>3</a:t>
            </a:r>
            <a:r>
              <a:rPr lang="ko-KR" altLang="en-US" sz="1504" dirty="0"/>
              <a:t>가지로 </a:t>
            </a:r>
            <a:r>
              <a:rPr lang="ko-KR" altLang="en-US" sz="1504" dirty="0" err="1"/>
              <a:t>구분예정</a:t>
            </a:r>
            <a:endParaRPr lang="en-US" altLang="ko-KR" sz="1504" dirty="0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38092" y="750215"/>
            <a:ext cx="3618000" cy="28489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2.0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경보 및 증상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[3/4]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8466" y="1150999"/>
            <a:ext cx="3618000" cy="28489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3.0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자동 동작 사항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[3/5]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916438" y="3681904"/>
            <a:ext cx="3705417" cy="10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/>
              <a:t>만족시</a:t>
            </a:r>
            <a:r>
              <a:rPr lang="ko-KR" altLang="en-US" sz="1504" dirty="0"/>
              <a:t> 노란 불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(255,204,0)</a:t>
            </a:r>
          </a:p>
          <a:p>
            <a:endParaRPr lang="en-US" altLang="ko-KR" sz="1504" dirty="0"/>
          </a:p>
          <a:p>
            <a:endParaRPr lang="en-US" altLang="ko-KR" sz="1504" dirty="0"/>
          </a:p>
          <a:p>
            <a:r>
              <a:rPr lang="ko-KR" altLang="en-US" sz="1504" dirty="0" err="1"/>
              <a:t>불만족시</a:t>
            </a:r>
            <a:r>
              <a:rPr lang="ko-KR" altLang="en-US" sz="1504" dirty="0"/>
              <a:t> 회색 불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(178,178,178)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E8A3CFB-F643-44E8-942B-B4E17223CB4B}"/>
              </a:ext>
            </a:extLst>
          </p:cNvPr>
          <p:cNvSpPr txBox="1"/>
          <p:nvPr/>
        </p:nvSpPr>
        <p:spPr>
          <a:xfrm>
            <a:off x="3962643" y="2334802"/>
            <a:ext cx="9579869" cy="477503"/>
          </a:xfrm>
          <a:prstGeom prst="rect">
            <a:avLst/>
          </a:prstGeom>
          <a:solidFill>
            <a:schemeClr val="bg1"/>
          </a:solidFill>
          <a:ln>
            <a:solidFill>
              <a:srgbClr val="BE0A0A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ko-KR" altLang="en-US" b="1" dirty="0">
                <a:solidFill>
                  <a:srgbClr val="BE0A0A"/>
                </a:solidFill>
              </a:rPr>
              <a:t>주의 사항</a:t>
            </a:r>
            <a:endParaRPr lang="en-US" altLang="ko-KR" b="1" dirty="0">
              <a:solidFill>
                <a:srgbClr val="BE0A0A"/>
              </a:solidFill>
            </a:endParaRPr>
          </a:p>
          <a:p>
            <a:r>
              <a:rPr lang="en-US" altLang="ko-KR" kern="0" dirty="0">
                <a:solidFill>
                  <a:srgbClr val="000000"/>
                </a:solidFill>
                <a:latin typeface="HY그래픽"/>
              </a:rPr>
              <a:t>PZR PORV </a:t>
            </a:r>
            <a:r>
              <a:rPr lang="ko-KR" altLang="en-US" kern="0" dirty="0" err="1">
                <a:solidFill>
                  <a:srgbClr val="000000"/>
                </a:solidFill>
                <a:latin typeface="HY그래픽"/>
              </a:rPr>
              <a:t>차단밸브가</a:t>
            </a:r>
            <a:r>
              <a:rPr lang="ko-KR" altLang="en-US" kern="0" dirty="0">
                <a:solidFill>
                  <a:srgbClr val="000000"/>
                </a:solidFill>
                <a:latin typeface="HY그래픽"/>
              </a:rPr>
              <a:t> 자동으로 닫히지 않으면 다음과 같은 상태가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833613" y="8142815"/>
            <a:ext cx="2394000" cy="3222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만족</a:t>
            </a: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6292733" y="8142815"/>
            <a:ext cx="2394000" cy="3222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불만족</a:t>
            </a:r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11210973" y="8142815"/>
            <a:ext cx="2394000" cy="3222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재수행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8751853" y="8142815"/>
            <a:ext cx="2394000" cy="3222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병행</a:t>
            </a:r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3923290" y="1158481"/>
            <a:ext cx="64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PZR PORV (BB-PV445A)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열림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3923290" y="749205"/>
            <a:ext cx="6408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 </a:t>
            </a:r>
            <a:r>
              <a:rPr lang="ko-KR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긴급 조치 사항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10392510" y="751218"/>
            <a:ext cx="1008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11481059" y="749205"/>
            <a:ext cx="1008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SETPOINT</a:t>
            </a: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12556560" y="749205"/>
            <a:ext cx="756000" cy="265696"/>
          </a:xfrm>
          <a:prstGeom prst="roundRect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10392510" y="1158510"/>
            <a:ext cx="10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11481059" y="1156497"/>
            <a:ext cx="10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모서리가 둥근 직사각형 239"/>
              <p:cNvSpPr/>
              <p:nvPr/>
            </p:nvSpPr>
            <p:spPr>
              <a:xfrm>
                <a:off x="12556560" y="1156497"/>
                <a:ext cx="756000" cy="265696"/>
              </a:xfrm>
              <a:prstGeom prst="round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0" name="모서리가 둥근 직사각형 2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1156497"/>
                <a:ext cx="756000" cy="265696"/>
              </a:xfrm>
              <a:prstGeom prst="roundRect">
                <a:avLst/>
              </a:prstGeom>
              <a:blipFill>
                <a:blip r:embed="rId4"/>
                <a:stretch>
                  <a:fillRect b="-8889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모서리가 둥근 직사각형 240"/>
          <p:cNvSpPr/>
          <p:nvPr/>
        </p:nvSpPr>
        <p:spPr>
          <a:xfrm>
            <a:off x="3923290" y="1551704"/>
            <a:ext cx="64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PZR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전열기 모두 켜짐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10392510" y="1551733"/>
            <a:ext cx="10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155.4</a:t>
            </a: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11481059" y="1549720"/>
            <a:ext cx="10080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모서리가 둥근 직사각형 243"/>
              <p:cNvSpPr/>
              <p:nvPr/>
            </p:nvSpPr>
            <p:spPr>
              <a:xfrm>
                <a:off x="12556560" y="1549720"/>
                <a:ext cx="756000" cy="265696"/>
              </a:xfrm>
              <a:prstGeom prst="round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4" name="모서리가 둥근 직사각형 2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1549720"/>
                <a:ext cx="756000" cy="265696"/>
              </a:xfrm>
              <a:prstGeom prst="roundRect">
                <a:avLst/>
              </a:prstGeom>
              <a:blipFill>
                <a:blip r:embed="rId5"/>
                <a:stretch>
                  <a:fillRect b="-652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모서리가 둥근 직사각형 244"/>
          <p:cNvSpPr/>
          <p:nvPr/>
        </p:nvSpPr>
        <p:spPr>
          <a:xfrm>
            <a:off x="3923290" y="1950649"/>
            <a:ext cx="64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PZR PORV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차단 밸브 닫힘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10392510" y="1950649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153.6</a:t>
            </a: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11481059" y="1950649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모서리가 둥근 직사각형 247"/>
              <p:cNvSpPr/>
              <p:nvPr/>
            </p:nvSpPr>
            <p:spPr>
              <a:xfrm>
                <a:off x="12556560" y="1950649"/>
                <a:ext cx="756000" cy="265696"/>
              </a:xfrm>
              <a:prstGeom prst="roundRect">
                <a:avLst/>
              </a:prstGeom>
              <a:solidFill>
                <a:srgbClr val="B2B2B2"/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8" name="모서리가 둥근 직사각형 2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1950649"/>
                <a:ext cx="756000" cy="265696"/>
              </a:xfrm>
              <a:prstGeom prst="roundRect">
                <a:avLst/>
              </a:prstGeom>
              <a:blipFill>
                <a:blip r:embed="rId6"/>
                <a:stretch>
                  <a:fillRect b="-6522"/>
                </a:stretch>
              </a:blipFill>
              <a:ln>
                <a:solidFill>
                  <a:srgbClr val="B2B2B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모서리가 둥근 직사각형 248"/>
          <p:cNvSpPr/>
          <p:nvPr/>
        </p:nvSpPr>
        <p:spPr>
          <a:xfrm>
            <a:off x="3923290" y="2944894"/>
            <a:ext cx="64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 </a:t>
            </a:r>
            <a:r>
              <a:rPr lang="ko-KR" alt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트립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10392510" y="2944894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136.8</a:t>
            </a: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11481059" y="2944894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모서리가 둥근 직사각형 251"/>
              <p:cNvSpPr/>
              <p:nvPr/>
            </p:nvSpPr>
            <p:spPr>
              <a:xfrm>
                <a:off x="12556560" y="2944894"/>
                <a:ext cx="756000" cy="265696"/>
              </a:xfrm>
              <a:prstGeom prst="roundRect">
                <a:avLst/>
              </a:prstGeom>
              <a:solidFill>
                <a:srgbClr val="B2B2B2"/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2" name="모서리가 둥근 직사각형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2944894"/>
                <a:ext cx="756000" cy="265696"/>
              </a:xfrm>
              <a:prstGeom prst="roundRect">
                <a:avLst/>
              </a:prstGeom>
              <a:blipFill>
                <a:blip r:embed="rId6"/>
                <a:stretch>
                  <a:fillRect b="-6522"/>
                </a:stretch>
              </a:blipFill>
              <a:ln>
                <a:solidFill>
                  <a:srgbClr val="B2B2B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모서리가 둥근 직사각형 49"/>
          <p:cNvSpPr/>
          <p:nvPr/>
        </p:nvSpPr>
        <p:spPr>
          <a:xfrm>
            <a:off x="13356807" y="1156497"/>
            <a:ext cx="266400" cy="265696"/>
          </a:xfrm>
          <a:prstGeom prst="round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3356807" y="1549720"/>
            <a:ext cx="2664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3356807" y="1950649"/>
            <a:ext cx="2664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356807" y="2944894"/>
            <a:ext cx="2664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035448" y="1158481"/>
            <a:ext cx="3705417" cy="1249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/>
              <a:t>운전원</a:t>
            </a:r>
            <a:r>
              <a:rPr lang="ko-KR" altLang="en-US" sz="1504" dirty="0"/>
              <a:t> 확인후 체크 시 노란 불 </a:t>
            </a:r>
            <a:r>
              <a:rPr lang="en-US" altLang="ko-KR" sz="1504" dirty="0" err="1"/>
              <a:t>rgb</a:t>
            </a:r>
            <a:r>
              <a:rPr lang="en-US" altLang="ko-KR" sz="1504" dirty="0"/>
              <a:t>(255,204,0)</a:t>
            </a:r>
          </a:p>
          <a:p>
            <a:endParaRPr lang="en-US" altLang="ko-KR" sz="1504" dirty="0"/>
          </a:p>
          <a:p>
            <a:r>
              <a:rPr lang="ko-KR" altLang="en-US" sz="1504" dirty="0" err="1"/>
              <a:t>운전원</a:t>
            </a:r>
            <a:r>
              <a:rPr lang="ko-KR" altLang="en-US" sz="1504" dirty="0"/>
              <a:t> </a:t>
            </a:r>
            <a:r>
              <a:rPr lang="ko-KR" altLang="en-US" sz="1504" dirty="0" err="1"/>
              <a:t>미체크시</a:t>
            </a:r>
            <a:r>
              <a:rPr lang="ko-KR" altLang="en-US" sz="1504" dirty="0"/>
              <a:t> 회색 불</a:t>
            </a:r>
            <a:endParaRPr lang="en-US" altLang="ko-KR" sz="1504" dirty="0"/>
          </a:p>
          <a:p>
            <a:r>
              <a:rPr lang="en-US" altLang="ko-KR" sz="1504" dirty="0" err="1"/>
              <a:t>rgb</a:t>
            </a:r>
            <a:r>
              <a:rPr lang="en-US" altLang="ko-KR" sz="1504" dirty="0"/>
              <a:t>(178,178,178)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923290" y="3338934"/>
            <a:ext cx="64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작동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0392510" y="3338934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136.8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481059" y="3338934"/>
            <a:ext cx="10080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164.2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모서리가 둥근 직사각형 57"/>
              <p:cNvSpPr/>
              <p:nvPr/>
            </p:nvSpPr>
            <p:spPr>
              <a:xfrm>
                <a:off x="12556560" y="3338934"/>
                <a:ext cx="756000" cy="265696"/>
              </a:xfrm>
              <a:prstGeom prst="roundRect">
                <a:avLst/>
              </a:prstGeom>
              <a:solidFill>
                <a:srgbClr val="B2B2B2"/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𝑘𝑔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ko-KR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모서리가 둥근 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560" y="3338934"/>
                <a:ext cx="756000" cy="265696"/>
              </a:xfrm>
              <a:prstGeom prst="roundRect">
                <a:avLst/>
              </a:prstGeom>
              <a:blipFill>
                <a:blip r:embed="rId7"/>
                <a:stretch>
                  <a:fillRect b="-8889"/>
                </a:stretch>
              </a:blipFill>
              <a:ln>
                <a:solidFill>
                  <a:srgbClr val="B2B2B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모서리가 둥근 직사각형 58"/>
          <p:cNvSpPr/>
          <p:nvPr/>
        </p:nvSpPr>
        <p:spPr>
          <a:xfrm>
            <a:off x="13356807" y="3338934"/>
            <a:ext cx="266400" cy="265696"/>
          </a:xfrm>
          <a:prstGeom prst="round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8466" y="1554701"/>
            <a:ext cx="3618000" cy="284895"/>
          </a:xfrm>
          <a:prstGeom prst="round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4.0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긴급 조치 사항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[3/5]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8466" y="1958403"/>
            <a:ext cx="3618000" cy="284895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5.0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후속 조치 사항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[3/5]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76" name="그래픽 10">
            <a:extLst>
              <a:ext uri="{FF2B5EF4-FFF2-40B4-BE49-F238E27FC236}">
                <a16:creationId xmlns:a16="http://schemas.microsoft.com/office/drawing/2014/main" id="{9085BE33-D0A6-4C53-898A-3232FB18D3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48937" y="1575440"/>
            <a:ext cx="719222" cy="719222"/>
          </a:xfrm>
          <a:prstGeom prst="rect">
            <a:avLst/>
          </a:prstGeom>
        </p:spPr>
      </p:pic>
      <p:sp>
        <p:nvSpPr>
          <p:cNvPr id="62" name="모서리가 둥근 직사각형 61"/>
          <p:cNvSpPr/>
          <p:nvPr/>
        </p:nvSpPr>
        <p:spPr>
          <a:xfrm>
            <a:off x="4940580" y="31388"/>
            <a:ext cx="3999600" cy="262800"/>
          </a:xfrm>
          <a:prstGeom prst="roundRect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008864" y="31388"/>
            <a:ext cx="3999600" cy="262800"/>
          </a:xfrm>
          <a:prstGeom prst="roundRect">
            <a:avLst/>
          </a:prstGeom>
          <a:solidFill>
            <a:srgbClr val="E7E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예지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-2949807" y="2935085"/>
            <a:ext cx="6086667" cy="1049034"/>
            <a:chOff x="-5825598" y="505666"/>
            <a:chExt cx="6086667" cy="1049034"/>
          </a:xfrm>
        </p:grpSpPr>
        <p:sp>
          <p:nvSpPr>
            <p:cNvPr id="65" name="TextBox 64"/>
            <p:cNvSpPr txBox="1"/>
            <p:nvPr/>
          </p:nvSpPr>
          <p:spPr>
            <a:xfrm>
              <a:off x="-5825598" y="536473"/>
              <a:ext cx="6086667" cy="1018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4" dirty="0"/>
                <a:t>미수행</a:t>
              </a:r>
              <a:endParaRPr lang="en-US" altLang="ko-KR" sz="1504" dirty="0"/>
            </a:p>
            <a:p>
              <a:r>
                <a:rPr lang="ko-KR" altLang="en-US" sz="1504" dirty="0" smtClean="0"/>
                <a:t>수행 중 </a:t>
              </a:r>
              <a:r>
                <a:rPr lang="en-US" altLang="ko-KR" sz="1504" dirty="0"/>
                <a:t>			-&gt; </a:t>
              </a:r>
              <a:r>
                <a:rPr lang="ko-KR" altLang="en-US" sz="1504" dirty="0" err="1"/>
                <a:t>수행중</a:t>
              </a:r>
              <a:r>
                <a:rPr lang="ko-KR" altLang="en-US" sz="1504" dirty="0"/>
                <a:t> 다른 화면 </a:t>
              </a:r>
              <a:r>
                <a:rPr lang="ko-KR" altLang="en-US" sz="1504" dirty="0" err="1"/>
                <a:t>넘어갈시</a:t>
              </a:r>
              <a:r>
                <a:rPr lang="ko-KR" altLang="en-US" sz="1504" dirty="0"/>
                <a:t> </a:t>
              </a:r>
              <a:r>
                <a:rPr lang="ko-KR" altLang="en-US" sz="1504" dirty="0" err="1"/>
                <a:t>블링크</a:t>
              </a:r>
              <a:r>
                <a:rPr lang="ko-KR" altLang="en-US" sz="1504" dirty="0"/>
                <a:t> 처리</a:t>
              </a:r>
              <a:endParaRPr lang="en-US" altLang="ko-KR" sz="1504" dirty="0"/>
            </a:p>
            <a:p>
              <a:r>
                <a:rPr lang="ko-KR" altLang="en-US" sz="1504" dirty="0" smtClean="0"/>
                <a:t>수행 완료</a:t>
              </a:r>
              <a:endParaRPr lang="en-US" altLang="ko-KR" sz="1504" dirty="0"/>
            </a:p>
            <a:p>
              <a:endParaRPr lang="en-US" altLang="ko-KR" sz="1504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4633671" y="834560"/>
              <a:ext cx="270000" cy="400879"/>
            </a:xfrm>
            <a:prstGeom prst="rect">
              <a:avLst/>
            </a:prstGeom>
            <a:solidFill>
              <a:srgbClr val="00B0DA"/>
            </a:solidFill>
          </p:spPr>
          <p:txBody>
            <a:bodyPr wrap="square" rtlCol="0">
              <a:spAutoFit/>
            </a:bodyPr>
            <a:lstStyle/>
            <a:p>
              <a:endParaRPr lang="en-US" altLang="ko-KR" sz="2005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-4633671" y="505666"/>
              <a:ext cx="270000" cy="40087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en-US" altLang="ko-KR" sz="2005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-4633671" y="1151773"/>
              <a:ext cx="270000" cy="40087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altLang="ko-KR" sz="2005" dirty="0"/>
            </a:p>
          </p:txBody>
        </p:sp>
      </p:grpSp>
      <p:cxnSp>
        <p:nvCxnSpPr>
          <p:cNvPr id="69" name="꺾인 연결선 68"/>
          <p:cNvCxnSpPr/>
          <p:nvPr/>
        </p:nvCxnSpPr>
        <p:spPr>
          <a:xfrm flipV="1">
            <a:off x="-2711664" y="1435894"/>
            <a:ext cx="2212788" cy="125410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5030613" y="8465016"/>
            <a:ext cx="0" cy="46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12407973" y="8465016"/>
            <a:ext cx="0" cy="46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77904" y="8980429"/>
            <a:ext cx="4262534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 smtClean="0"/>
              <a:t>클릭시</a:t>
            </a:r>
            <a:r>
              <a:rPr lang="ko-KR" altLang="en-US" sz="1504" dirty="0" smtClean="0"/>
              <a:t> 오른쪽 </a:t>
            </a:r>
            <a:r>
              <a:rPr lang="ko-KR" altLang="en-US" sz="1504" dirty="0" err="1" smtClean="0"/>
              <a:t>운전원</a:t>
            </a:r>
            <a:r>
              <a:rPr lang="ko-KR" altLang="en-US" sz="1504" dirty="0" smtClean="0"/>
              <a:t> </a:t>
            </a:r>
            <a:r>
              <a:rPr lang="ko-KR" altLang="en-US" sz="1504" dirty="0" err="1" smtClean="0"/>
              <a:t>선택란</a:t>
            </a:r>
            <a:r>
              <a:rPr lang="ko-KR" altLang="en-US" sz="1504" dirty="0" smtClean="0"/>
              <a:t> 전체 </a:t>
            </a:r>
            <a:r>
              <a:rPr lang="ko-KR" altLang="en-US" sz="1504" dirty="0" err="1" smtClean="0"/>
              <a:t>노란불</a:t>
            </a:r>
            <a:endParaRPr lang="en-US" altLang="ko-KR" sz="1504" dirty="0"/>
          </a:p>
          <a:p>
            <a:r>
              <a:rPr lang="en-US" altLang="ko-KR" sz="1504" dirty="0" smtClean="0"/>
              <a:t>&gt; </a:t>
            </a:r>
            <a:r>
              <a:rPr lang="ko-KR" altLang="en-US" sz="1504" dirty="0" smtClean="0"/>
              <a:t>전체 만족되었기에 </a:t>
            </a:r>
            <a:r>
              <a:rPr lang="en-US" altLang="ko-KR" sz="1504" dirty="0" smtClean="0"/>
              <a:t>4.0 </a:t>
            </a:r>
            <a:r>
              <a:rPr lang="ko-KR" altLang="en-US" sz="1504" dirty="0" smtClean="0"/>
              <a:t>긴급 조치 사항 레이블 </a:t>
            </a:r>
            <a:r>
              <a:rPr lang="ko-KR" altLang="en-US" sz="1504" dirty="0" err="1" smtClean="0"/>
              <a:t>수행완료</a:t>
            </a:r>
            <a:r>
              <a:rPr lang="ko-KR" altLang="en-US" sz="1504" dirty="0" smtClean="0"/>
              <a:t> 색상으로 변경</a:t>
            </a:r>
            <a:endParaRPr lang="en-US" altLang="ko-KR" sz="1504" dirty="0"/>
          </a:p>
        </p:txBody>
      </p:sp>
      <p:sp>
        <p:nvSpPr>
          <p:cNvPr id="73" name="TextBox 72"/>
          <p:cNvSpPr txBox="1"/>
          <p:nvPr/>
        </p:nvSpPr>
        <p:spPr>
          <a:xfrm>
            <a:off x="10392510" y="8966022"/>
            <a:ext cx="4262534" cy="32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4" dirty="0" err="1" smtClean="0"/>
              <a:t>클릭시</a:t>
            </a:r>
            <a:r>
              <a:rPr lang="ko-KR" altLang="en-US" sz="1504" dirty="0" smtClean="0"/>
              <a:t> 오른쪽 </a:t>
            </a:r>
            <a:r>
              <a:rPr lang="ko-KR" altLang="en-US" sz="1504" dirty="0" err="1" smtClean="0"/>
              <a:t>운전원</a:t>
            </a:r>
            <a:r>
              <a:rPr lang="ko-KR" altLang="en-US" sz="1504" dirty="0" smtClean="0"/>
              <a:t> </a:t>
            </a:r>
            <a:r>
              <a:rPr lang="ko-KR" altLang="en-US" sz="1504" dirty="0" err="1" smtClean="0"/>
              <a:t>선택란</a:t>
            </a:r>
            <a:r>
              <a:rPr lang="ko-KR" altLang="en-US" sz="1504" dirty="0" smtClean="0"/>
              <a:t> 전체 </a:t>
            </a:r>
            <a:r>
              <a:rPr lang="ko-KR" altLang="en-US" sz="1504" dirty="0" err="1" smtClean="0"/>
              <a:t>회색불</a:t>
            </a:r>
            <a:endParaRPr lang="en-US" altLang="ko-KR" sz="1504" dirty="0"/>
          </a:p>
        </p:txBody>
      </p:sp>
    </p:spTree>
    <p:extLst>
      <p:ext uri="{BB962C8B-B14F-4D97-AF65-F5344CB8AC3E}">
        <p14:creationId xmlns:p14="http://schemas.microsoft.com/office/powerpoint/2010/main" val="5189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22721</TotalTime>
  <Words>2831</Words>
  <Application>Microsoft Office PowerPoint</Application>
  <PresentationFormat>사용자 지정</PresentationFormat>
  <Paragraphs>858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HY그래픽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younhee choi</dc:creator>
  <cp:lastModifiedBy>younhee choi</cp:lastModifiedBy>
  <cp:revision>356</cp:revision>
  <cp:lastPrinted>2021-10-15T00:34:55Z</cp:lastPrinted>
  <dcterms:created xsi:type="dcterms:W3CDTF">2021-07-06T08:07:10Z</dcterms:created>
  <dcterms:modified xsi:type="dcterms:W3CDTF">2021-12-12T06:09:46Z</dcterms:modified>
</cp:coreProperties>
</file>