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07B47-DA22-08A4-1C72-B5CE2C2DC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FF789-6171-82CC-1BEE-525BFDC3F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5739C-A66F-8740-E356-AA171693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8C6A3-723E-FDB3-D45C-41B53D51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D585D-7CE1-B957-842A-C0A17BD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2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8FD0-C27A-4236-B1F8-A3C13657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E9E20-BE99-2B73-9A03-6BCD5C4FE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E87B1-F5BD-30DC-C737-C4715CF9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93C65-0399-3154-EA1B-2D812346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9DFC9-E6A0-764B-A755-C9396CEE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4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0A718-4083-76CB-1EEB-47877370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E5CCB-91A4-2522-3AB0-4074709A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8789-09C3-A23F-B900-FEDA04F5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5924A-3D47-EF5E-FB9B-3C7E5808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3A447-B3D8-95ED-CCDC-6C1CA8F0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1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1A18-1277-3DFE-805A-446309F1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6679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A8E7B-9DE9-D017-3E18-47E15CBE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" y="540349"/>
            <a:ext cx="12190401" cy="56941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724C7-C1D5-D1B3-075C-C8641FF5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CD04F-930E-09FF-0C6C-D29F747E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07DF-9AE4-B46C-B9A1-871EB79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09EB7-8701-282F-F651-169DBB8F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DF292-9AAD-1D45-FD79-F28AEF4A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96DBB-A0AD-D85B-3F1D-02AAA3E7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C5B0C-6625-7C62-73C2-3A292C77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C3789-3FDD-03CF-2C71-93F19F8A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3D2A1-847D-29F0-B358-F77ACD5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6E4E-DE11-2CF9-1AEA-9DFB61E3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B939-6408-68BD-5CE7-F2348ED40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EE10E-C1A5-CE18-F341-4515056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5BF6E1-7A1F-08D5-2795-A4715B14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1BEC1-F206-8366-FE26-E1B2F1C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4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94BF-C085-A047-8A7F-1AE27187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834D1-86C5-8D1C-119F-84FC475D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D5FF0-2EE6-0C63-7CC5-BE84CC09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CD405-7EDF-1136-F22D-53F47F6B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07F6-AC8F-92AB-CB61-0712A4391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138B4-E719-FBFB-9F32-717E4F03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7446AA-8870-1FCF-D022-A5C9274C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662C7D-D33D-F6A7-A430-E3F3D312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8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B93F-B2B7-563A-39CD-61047CDF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395796-1B0E-F652-C213-9A6321A7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DA9315-6367-704C-3192-857E9700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EDE6B-FB62-2426-5673-7AB6A81A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785B1-A5AC-97E4-D590-C46F2FCE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7D798-B422-B93B-63B8-5FF37797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6F099-7005-B685-F131-DCFA53A2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DF73-7735-AD87-033D-A1F5CF4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2938C-99C6-CA40-A6AA-7EFA216C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4C9B2-E885-90DD-EEE3-4464FFD53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EA296-C7BB-7B45-B542-6072CFEF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083EC-B636-96B4-A177-5968650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04C70-FAE9-4476-63CF-A8E38561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4009-A4F3-6E6D-06E1-2AB94204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12029-2733-77DA-6EE3-398C5BBAC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50348-099E-DC82-0D9F-54C1887A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EFC1A-232B-0936-B4B7-A017B2EF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52AB5-2D01-EDDD-694F-40877665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6BFB1-8992-0571-B96C-E6715A92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9B1A5-AC51-29AE-E36E-6645EDE1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ABABC-9B3E-31A1-00C1-E0F6BABA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87A45-8D26-2E40-2AAB-5E3D3EDD4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259F-D690-4304-A926-29147B452EC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356A4-D3D5-11F9-EC8E-A180191D0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8DBFF-14E7-F31A-DB48-D75CF4089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82A42-1733-4123-8488-61D47F8E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4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30A12-BD3A-33FF-144C-5A1C3CC1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Mimic</a:t>
            </a:r>
            <a:r>
              <a:rPr lang="ko-KR" altLang="en-US" dirty="0"/>
              <a:t>에서 이상 영역 표기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03BE3-5F33-C6CD-5324-2740364B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" y="540349"/>
            <a:ext cx="12190401" cy="854085"/>
          </a:xfrm>
        </p:spPr>
        <p:txBody>
          <a:bodyPr/>
          <a:lstStyle/>
          <a:p>
            <a:r>
              <a:rPr lang="ko-KR" altLang="en-US" dirty="0"/>
              <a:t>정상 운전 범위 초과한 상태는 알람보다 하위 비정상 단계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F058D-FD8E-F47C-A622-7DEDF330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2" y="1928867"/>
            <a:ext cx="1438476" cy="371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A5FAD-2062-4026-B379-0C8D20694B73}"/>
              </a:ext>
            </a:extLst>
          </p:cNvPr>
          <p:cNvSpPr txBox="1"/>
          <p:nvPr/>
        </p:nvSpPr>
        <p:spPr>
          <a:xfrm>
            <a:off x="470392" y="1686034"/>
            <a:ext cx="5642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/>
              <a:t>Indicator</a:t>
            </a:r>
            <a:endParaRPr lang="ko-KR" altLang="en-US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A79EB-106D-B3AB-8EC9-398FF462C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2" y="4217018"/>
            <a:ext cx="809738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B51919-23CF-1F20-CC5C-2CF444254A8C}"/>
              </a:ext>
            </a:extLst>
          </p:cNvPr>
          <p:cNvSpPr txBox="1"/>
          <p:nvPr/>
        </p:nvSpPr>
        <p:spPr>
          <a:xfrm>
            <a:off x="470392" y="3884484"/>
            <a:ext cx="1378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/>
              <a:t>Discrete Components</a:t>
            </a:r>
          </a:p>
          <a:p>
            <a:r>
              <a:rPr lang="en-US" altLang="ko-KR" sz="1100" dirty="0"/>
              <a:t>(Valve and Pump)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8FAAED-E12A-AF97-E28A-7980014C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5" y="2955300"/>
            <a:ext cx="790685" cy="438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94061C-F85E-C6C1-E944-29E7F0FAEAD1}"/>
              </a:ext>
            </a:extLst>
          </p:cNvPr>
          <p:cNvSpPr txBox="1"/>
          <p:nvPr/>
        </p:nvSpPr>
        <p:spPr>
          <a:xfrm>
            <a:off x="470392" y="2543190"/>
            <a:ext cx="159659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/>
              <a:t>Continuous Component</a:t>
            </a:r>
          </a:p>
          <a:p>
            <a:r>
              <a:rPr lang="en-US" altLang="ko-KR" sz="1100" dirty="0"/>
              <a:t>(Valve)</a:t>
            </a:r>
            <a:endParaRPr lang="ko-KR" altLang="en-US" sz="11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D1C85AC-A1AF-335B-BAEC-FB1BBC53B720}"/>
              </a:ext>
            </a:extLst>
          </p:cNvPr>
          <p:cNvSpPr/>
          <p:nvPr/>
        </p:nvSpPr>
        <p:spPr>
          <a:xfrm>
            <a:off x="204716" y="1524366"/>
            <a:ext cx="2129051" cy="20198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868EB-E1E7-98DF-2261-79A51B0C4318}"/>
              </a:ext>
            </a:extLst>
          </p:cNvPr>
          <p:cNvSpPr txBox="1"/>
          <p:nvPr/>
        </p:nvSpPr>
        <p:spPr>
          <a:xfrm>
            <a:off x="2427702" y="2247111"/>
            <a:ext cx="14683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정상 운전 범위 초과 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281667E-6767-E6F5-19DA-42A728DA7A51}"/>
              </a:ext>
            </a:extLst>
          </p:cNvPr>
          <p:cNvSpPr/>
          <p:nvPr/>
        </p:nvSpPr>
        <p:spPr>
          <a:xfrm>
            <a:off x="204716" y="3726313"/>
            <a:ext cx="2129051" cy="1794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20D0B1A-A0F5-8916-14FE-F9D0C1808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92" y="4749285"/>
            <a:ext cx="623332" cy="66488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214356-C0A4-AA62-9126-78EDA7E4C27D}"/>
              </a:ext>
            </a:extLst>
          </p:cNvPr>
          <p:cNvCxnSpPr>
            <a:cxnSpLocks/>
          </p:cNvCxnSpPr>
          <p:nvPr/>
        </p:nvCxnSpPr>
        <p:spPr>
          <a:xfrm>
            <a:off x="2333767" y="4696659"/>
            <a:ext cx="2217761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4101C3-3A5C-1F92-729B-C3E4BFB87B9B}"/>
              </a:ext>
            </a:extLst>
          </p:cNvPr>
          <p:cNvSpPr txBox="1"/>
          <p:nvPr/>
        </p:nvSpPr>
        <p:spPr>
          <a:xfrm>
            <a:off x="2427702" y="4505005"/>
            <a:ext cx="175047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정상 운전 범위와 다른 경우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0F198C-728D-35B8-C24C-81F66AB24E7F}"/>
              </a:ext>
            </a:extLst>
          </p:cNvPr>
          <p:cNvCxnSpPr>
            <a:cxnSpLocks/>
          </p:cNvCxnSpPr>
          <p:nvPr/>
        </p:nvCxnSpPr>
        <p:spPr>
          <a:xfrm>
            <a:off x="2333767" y="2417743"/>
            <a:ext cx="2217761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BA4402-59BA-D094-BFFA-AF410E2A3C7C}"/>
              </a:ext>
            </a:extLst>
          </p:cNvPr>
          <p:cNvCxnSpPr>
            <a:cxnSpLocks/>
          </p:cNvCxnSpPr>
          <p:nvPr/>
        </p:nvCxnSpPr>
        <p:spPr>
          <a:xfrm>
            <a:off x="2333767" y="3018245"/>
            <a:ext cx="221776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8571AF-E9B5-BD2E-85E2-21CE41D574A0}"/>
              </a:ext>
            </a:extLst>
          </p:cNvPr>
          <p:cNvSpPr txBox="1"/>
          <p:nvPr/>
        </p:nvSpPr>
        <p:spPr>
          <a:xfrm>
            <a:off x="2427702" y="2841560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관련된 알람 발생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4108AE-A747-1FAA-2314-FDAE4F25653E}"/>
              </a:ext>
            </a:extLst>
          </p:cNvPr>
          <p:cNvCxnSpPr>
            <a:cxnSpLocks/>
          </p:cNvCxnSpPr>
          <p:nvPr/>
        </p:nvCxnSpPr>
        <p:spPr>
          <a:xfrm>
            <a:off x="2333767" y="5104187"/>
            <a:ext cx="221776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593A8D-C2EF-D7B3-B1E2-346D23E44496}"/>
              </a:ext>
            </a:extLst>
          </p:cNvPr>
          <p:cNvSpPr txBox="1"/>
          <p:nvPr/>
        </p:nvSpPr>
        <p:spPr>
          <a:xfrm>
            <a:off x="2427702" y="4927502"/>
            <a:ext cx="108683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관련된 알람 발생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425D9F-9FE8-193C-7E07-E3EAAF88BB2F}"/>
              </a:ext>
            </a:extLst>
          </p:cNvPr>
          <p:cNvGrpSpPr/>
          <p:nvPr/>
        </p:nvGrpSpPr>
        <p:grpSpPr>
          <a:xfrm>
            <a:off x="4857323" y="1770672"/>
            <a:ext cx="3444828" cy="3487600"/>
            <a:chOff x="5842985" y="1720376"/>
            <a:chExt cx="3444828" cy="348760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6B9C5E3-DF55-BD97-66FC-7231AD5FA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2985" y="1720376"/>
              <a:ext cx="3444828" cy="348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5C6AFDA-8D8D-6BC6-EA31-21BCEC390419}"/>
                </a:ext>
              </a:extLst>
            </p:cNvPr>
            <p:cNvSpPr/>
            <p:nvPr/>
          </p:nvSpPr>
          <p:spPr>
            <a:xfrm>
              <a:off x="5842985" y="3063923"/>
              <a:ext cx="2598155" cy="2106690"/>
            </a:xfrm>
            <a:prstGeom prst="ellipse">
              <a:avLst/>
            </a:prstGeom>
            <a:solidFill>
              <a:srgbClr val="002060">
                <a:alpha val="20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정상 운전 범위 초과시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2CB4C43-31E8-B5EA-9BC5-79837E6EDB97}"/>
                </a:ext>
              </a:extLst>
            </p:cNvPr>
            <p:cNvSpPr/>
            <p:nvPr/>
          </p:nvSpPr>
          <p:spPr>
            <a:xfrm>
              <a:off x="6125113" y="4055551"/>
              <a:ext cx="1787857" cy="1045409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관련 알람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315442E-2C13-3F48-04EC-61DFB0B7CEAC}"/>
              </a:ext>
            </a:extLst>
          </p:cNvPr>
          <p:cNvSpPr txBox="1"/>
          <p:nvPr/>
        </p:nvSpPr>
        <p:spPr>
          <a:xfrm>
            <a:off x="8574757" y="333697"/>
            <a:ext cx="3444828" cy="4401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0000"/>
            <a:r>
              <a:rPr lang="en-US" altLang="ko-KR" sz="1100" dirty="0"/>
              <a:t>[Requirements]</a:t>
            </a:r>
          </a:p>
          <a:p>
            <a:pPr defTabSz="180000"/>
            <a:r>
              <a:rPr lang="en-US" altLang="ko-KR" sz="1100" dirty="0"/>
              <a:t>	1] </a:t>
            </a:r>
            <a:r>
              <a:rPr lang="ko-KR" altLang="en-US" sz="1100" dirty="0"/>
              <a:t>공통 사항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기기</a:t>
            </a:r>
            <a:r>
              <a:rPr lang="en-US" altLang="ko-KR" sz="1100" dirty="0"/>
              <a:t>, Indicator</a:t>
            </a:r>
            <a:r>
              <a:rPr lang="ko-KR" altLang="en-US" sz="1100" dirty="0"/>
              <a:t>는 관련된 알람이 무엇인지</a:t>
            </a:r>
            <a:r>
              <a:rPr lang="en-US" altLang="ko-KR" sz="1100" dirty="0"/>
              <a:t>,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현재 정상범위를 초과했는지 정보 제공해야 함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기기</a:t>
            </a:r>
            <a:r>
              <a:rPr lang="en-US" altLang="ko-KR" sz="1100" dirty="0"/>
              <a:t>, Indicator</a:t>
            </a:r>
            <a:r>
              <a:rPr lang="ko-KR" altLang="en-US" sz="1100" dirty="0"/>
              <a:t>는 본인의 </a:t>
            </a:r>
            <a:r>
              <a:rPr lang="ko-KR" altLang="en-US" sz="1100" dirty="0" err="1"/>
              <a:t>변수명</a:t>
            </a:r>
            <a:r>
              <a:rPr lang="en-US" altLang="ko-KR" sz="1100" dirty="0"/>
              <a:t>A</a:t>
            </a:r>
            <a:r>
              <a:rPr lang="ko-KR" altLang="en-US" sz="1100" dirty="0"/>
              <a:t> 에 </a:t>
            </a:r>
            <a:r>
              <a:rPr lang="ko-KR" altLang="en-US" sz="1100" dirty="0" err="1"/>
              <a:t>알람정보가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나타난다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알람정보는</a:t>
            </a:r>
            <a:r>
              <a:rPr lang="ko-KR" altLang="en-US" sz="1100" dirty="0"/>
              <a:t> </a:t>
            </a:r>
            <a:r>
              <a:rPr lang="en-US" altLang="ko-KR" sz="1100" dirty="0"/>
              <a:t>CoreMimic.py</a:t>
            </a:r>
            <a:r>
              <a:rPr lang="ko-KR" altLang="en-US" sz="1100" dirty="0"/>
              <a:t>에서 제공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받고 수정한다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1.1] </a:t>
            </a:r>
            <a:r>
              <a:rPr lang="ko-KR" altLang="en-US" sz="1100" dirty="0"/>
              <a:t>정상 상태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알람 정보는 </a:t>
            </a:r>
            <a:r>
              <a:rPr lang="en-US" altLang="ko-KR" sz="1100" dirty="0"/>
              <a:t>Level 0 </a:t>
            </a:r>
            <a:r>
              <a:rPr lang="ko-KR" altLang="en-US" sz="1100" dirty="0"/>
              <a:t>이다</a:t>
            </a:r>
            <a:r>
              <a:rPr lang="en-US" altLang="ko-KR" sz="1100" dirty="0"/>
              <a:t>.	</a:t>
            </a:r>
          </a:p>
          <a:p>
            <a:pPr defTabSz="180000"/>
            <a:r>
              <a:rPr lang="en-US" altLang="ko-KR" sz="1100" dirty="0"/>
              <a:t>	1.2] </a:t>
            </a:r>
            <a:r>
              <a:rPr lang="ko-KR" altLang="en-US" sz="1100" dirty="0"/>
              <a:t>정상 운전 범위 초과 시 제공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알람 정보는 </a:t>
            </a:r>
            <a:r>
              <a:rPr lang="en-US" altLang="ko-KR" sz="1100" dirty="0"/>
              <a:t>Level 1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1.3] </a:t>
            </a:r>
            <a:r>
              <a:rPr lang="ko-KR" altLang="en-US" sz="1100" dirty="0"/>
              <a:t>관련된 알람 제공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알람 정보는 </a:t>
            </a:r>
            <a:r>
              <a:rPr lang="en-US" altLang="ko-KR" sz="1100" dirty="0"/>
              <a:t>Level 2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2]</a:t>
            </a:r>
            <a:r>
              <a:rPr lang="ko-KR" altLang="en-US" sz="1100" dirty="0"/>
              <a:t> 운전 범위 표기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 err="1"/>
              <a:t>미믹</a:t>
            </a:r>
            <a:r>
              <a:rPr lang="ko-KR" altLang="en-US" sz="1100" dirty="0"/>
              <a:t> 화면의 표기 단계는 아래와 같이 정의한다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/>
              <a:t>		0) </a:t>
            </a:r>
            <a:r>
              <a:rPr lang="ko-KR" altLang="en-US" sz="1100" dirty="0" err="1"/>
              <a:t>바운더</a:t>
            </a:r>
            <a:r>
              <a:rPr lang="ko-KR" altLang="en-US" sz="1100" dirty="0"/>
              <a:t> 리</a:t>
            </a:r>
            <a:r>
              <a:rPr lang="en-US" altLang="ko-KR" sz="1100" dirty="0"/>
              <a:t>, </a:t>
            </a:r>
            <a:r>
              <a:rPr lang="ko-KR" altLang="en-US" sz="1100" dirty="0"/>
              <a:t>인디케이터</a:t>
            </a:r>
            <a:r>
              <a:rPr lang="en-US" altLang="ko-KR" sz="1100" dirty="0"/>
              <a:t>, </a:t>
            </a:r>
            <a:r>
              <a:rPr lang="ko-KR" altLang="en-US" sz="1100" dirty="0"/>
              <a:t>기기</a:t>
            </a:r>
            <a:r>
              <a:rPr lang="en-US" altLang="ko-KR" sz="1100" dirty="0"/>
              <a:t>, </a:t>
            </a:r>
            <a:r>
              <a:rPr lang="ko-KR" altLang="en-US" sz="1100" dirty="0"/>
              <a:t>펌프</a:t>
            </a:r>
            <a:r>
              <a:rPr lang="en-US" altLang="ko-KR" sz="1100" dirty="0"/>
              <a:t>, </a:t>
            </a:r>
            <a:r>
              <a:rPr lang="ko-KR" altLang="en-US" sz="1100" dirty="0"/>
              <a:t>밸브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1) </a:t>
            </a:r>
            <a:r>
              <a:rPr lang="ko-KR" altLang="en-US" sz="1100" dirty="0"/>
              <a:t>정상 운전 범위 초과 범위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2) </a:t>
            </a:r>
            <a:r>
              <a:rPr lang="ko-KR" altLang="en-US" sz="1100" dirty="0"/>
              <a:t>관련된 알람 범위</a:t>
            </a:r>
            <a:endParaRPr lang="en-US" altLang="ko-KR" sz="1100" dirty="0"/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2.1] </a:t>
            </a:r>
            <a:r>
              <a:rPr lang="ko-KR" altLang="en-US" sz="1100" dirty="0"/>
              <a:t>정상 운전 범위 초과 범위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정상 운전 범위에는 정상 운전 범위 초과한 경우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와 관련된 알람 범위가 포함된다</a:t>
            </a:r>
            <a:r>
              <a:rPr lang="en-US" altLang="ko-KR" sz="1100" dirty="0"/>
              <a:t>. Level 1, 2</a:t>
            </a:r>
          </a:p>
          <a:p>
            <a:pPr defTabSz="180000"/>
            <a:r>
              <a:rPr lang="en-US" altLang="ko-KR" sz="1100" dirty="0"/>
              <a:t>	2.2] </a:t>
            </a:r>
            <a:r>
              <a:rPr lang="ko-KR" altLang="en-US" sz="1100" dirty="0"/>
              <a:t>관련된 알람 범위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Level 2</a:t>
            </a:r>
            <a:r>
              <a:rPr lang="ko-KR" altLang="en-US" sz="1100" dirty="0"/>
              <a:t>만 그린다</a:t>
            </a:r>
            <a:r>
              <a:rPr lang="en-US" altLang="ko-KR" sz="1100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0DAA65-8842-4E88-A2A3-A3EF2304413A}"/>
              </a:ext>
            </a:extLst>
          </p:cNvPr>
          <p:cNvSpPr txBox="1"/>
          <p:nvPr/>
        </p:nvSpPr>
        <p:spPr>
          <a:xfrm>
            <a:off x="3218719" y="5665799"/>
            <a:ext cx="29376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개념도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456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9DE84-849E-8271-F714-E564813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영역 표기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ECFC3-96D5-EBEE-463F-D4E4896A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" y="540349"/>
            <a:ext cx="12190401" cy="2059013"/>
          </a:xfrm>
        </p:spPr>
        <p:txBody>
          <a:bodyPr>
            <a:normAutofit/>
          </a:bodyPr>
          <a:lstStyle/>
          <a:p>
            <a:r>
              <a:rPr lang="en-US" altLang="ko-KR" dirty="0"/>
              <a:t>Points</a:t>
            </a:r>
            <a:r>
              <a:rPr lang="ko-KR" altLang="en-US" dirty="0"/>
              <a:t> 로 제공 시 범위 표기 알고리즘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현재 정상 범위를 벗어난 경우 기기 이름을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기기 또는 변수의 최대 </a:t>
            </a:r>
            <a:r>
              <a:rPr lang="en-US" altLang="ko-KR" dirty="0" err="1"/>
              <a:t>Rect</a:t>
            </a:r>
            <a:r>
              <a:rPr lang="ko-KR" altLang="en-US" dirty="0"/>
              <a:t> 점을 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점들을 모두 포함하는 범위를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7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283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Action Mimic에서 이상 영역 표기 알고리즘</vt:lpstr>
      <vt:lpstr>영역 표기 알고리즘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Mimic에서 이상 영역 표기 알고리즘</dc:title>
  <dc:creator>Lee Daeil</dc:creator>
  <cp:lastModifiedBy>Lee Daeil</cp:lastModifiedBy>
  <cp:revision>5</cp:revision>
  <dcterms:created xsi:type="dcterms:W3CDTF">2023-03-18T06:55:43Z</dcterms:created>
  <dcterms:modified xsi:type="dcterms:W3CDTF">2023-03-19T08:50:31Z</dcterms:modified>
</cp:coreProperties>
</file>