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9" r:id="rId6"/>
    <p:sldId id="258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564B1-B4E8-4024-B532-AFFB9D7F0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6BB103-4C48-4435-91F6-90A9018E5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FD3E3-B61C-4AD2-A8E8-03F06EB4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E472-DDC9-49E1-8195-98EB4794199C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CEC63-5090-414C-8B82-B8AF39FF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F0605-3431-46F2-9830-9726BB77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738-CB65-47CB-8C04-0130EB76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27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5D79E-B336-412D-B690-85D89309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FE8D4F-B593-40A8-AA57-D39BE9E2E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F5924-E93F-4376-9E23-87A1411A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E472-DDC9-49E1-8195-98EB4794199C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E2708-AA4F-4C20-BE96-D5CE1D10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F26DDA-ECA1-488F-9D84-FF7843A6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738-CB65-47CB-8C04-0130EB76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50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683D48-5255-46E8-9CEF-42DB62B09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12BD14-5F89-4847-99FE-F62761636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6087A2-5CC8-4209-8603-601B3B07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E472-DDC9-49E1-8195-98EB4794199C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EC8F7-8565-4765-9A60-63777D38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0C148-9EE2-4017-A0C1-CC8A3B20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738-CB65-47CB-8C04-0130EB76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73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8D4A7-6819-4788-A180-0F495A38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102F4-627C-4018-913F-0CF1A4F84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566B72-5230-4F6F-9394-D653EDE3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E472-DDC9-49E1-8195-98EB4794199C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F4289-0720-4BD1-8706-B8A23DD2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25284-5FCB-4621-AE98-486A7BBDD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738-CB65-47CB-8C04-0130EB76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45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962A4-73FF-4139-96BC-5AD66986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C9EE34-A74B-44E8-889A-FAA0430AF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31AAA-604B-4D9C-8FB3-473A0F02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E472-DDC9-49E1-8195-98EB4794199C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5659D-5B1E-4C1E-9953-335AB4FC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1A49B-ED43-488E-9D5A-5EB90403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738-CB65-47CB-8C04-0130EB76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79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172D1-4528-4FC0-BF47-3BD7AC7D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12CA9-60DC-4F3E-927F-C55779940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5319B2-BA83-4068-9FB1-C2BAE3041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0659EB-3D50-4231-8D0A-EDDAE4D7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E472-DDC9-49E1-8195-98EB4794199C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853AF-96DB-4279-A455-06D26043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14258D-6A8F-4FE6-B6EE-4901DF4E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738-CB65-47CB-8C04-0130EB76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52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AAE31-BB85-4AF9-968C-42CC10FE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9BE54D-9B94-404A-B8CF-A68FCF915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C9A52E-519C-40BB-9E2E-ECB40ECC3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CAFEE8-A841-482C-92EB-DEB5EF53E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735E2-9E73-439D-9D22-4F095A5BC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AA605A-68D2-492B-91B9-7ED2F746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E472-DDC9-49E1-8195-98EB4794199C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5BFF9-9C8F-4553-9E18-D476BFC0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3EB67C-C392-4A8F-ADBD-95BB3D94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738-CB65-47CB-8C04-0130EB76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27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AC91F-58CC-400B-999B-116E17E9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FE22A-935E-44F3-AFA6-3D8F43F8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E472-DDC9-49E1-8195-98EB4794199C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D8B400-A1C0-499E-B60A-5FCC927C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CF99E9-59BE-4656-82E6-7D30DBE7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738-CB65-47CB-8C04-0130EB76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84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6367C8-AF89-44D2-A186-8C208660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E472-DDC9-49E1-8195-98EB4794199C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06224D-5713-476C-9D13-17B2EF63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3579CB-061D-42DA-8600-4E801212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738-CB65-47CB-8C04-0130EB76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02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910EB-799E-4502-B30A-FD5C32692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885BD9-82AF-402B-9682-1BB7504A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FCB485-53BB-4E8D-BC8C-0A1C8BA95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C98939-0396-46C2-AB7B-AF3341B8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E472-DDC9-49E1-8195-98EB4794199C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6A134C-255B-4E46-AD26-137D9A04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6646A6-6429-4453-9BB2-4337899F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738-CB65-47CB-8C04-0130EB76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07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A1A84-39F6-4FC8-938A-31844093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F7B8FA-464E-405E-A6F9-972EBCFBF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0E5F5D-4F60-4575-94DB-AEA0BA7EE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A6E59D-B65C-49CA-9A67-C97A6CB2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E472-DDC9-49E1-8195-98EB4794199C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86DD6-B9F5-4D01-A953-A5A64091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49D2C-0EF8-4D70-96FD-0199EA60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738-CB65-47CB-8C04-0130EB76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5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AF4364-8D98-4AFB-9956-6FC792D48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FA93B-6047-4A23-82E2-2958F21FF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B43D7-C087-4829-BBB6-0E0E873BF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DE472-DDC9-49E1-8195-98EB4794199C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1DC4B-BD2A-4691-A72C-CF66A41E1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AC5E6-5FD7-4E9B-B1E3-9F94E06BB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17738-CB65-47CB-8C04-0130EB76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5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A1A7E-A51E-455B-A3BD-8A5C86513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Spring,</a:t>
            </a:r>
            <a:r>
              <a:rPr lang="ko-KR" altLang="en-US" dirty="0"/>
              <a:t> </a:t>
            </a:r>
            <a:r>
              <a:rPr lang="en-US" altLang="ko-KR" dirty="0"/>
              <a:t>MVC</a:t>
            </a:r>
            <a:r>
              <a:rPr lang="ko-KR" altLang="en-US" dirty="0"/>
              <a:t>패턴</a:t>
            </a:r>
            <a:r>
              <a:rPr lang="en-US" altLang="ko-KR" dirty="0"/>
              <a:t>, </a:t>
            </a:r>
            <a:r>
              <a:rPr lang="en-US" altLang="ko-KR" dirty="0" err="1"/>
              <a:t>MyBatis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9E785B-4A7C-4468-9AAE-5FFF9318A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서종현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41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96A2B-D8CF-4E78-94E6-14A48F3F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의 강점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6FA19-FB3A-476A-A1C2-121A8FDD0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52" y="1599122"/>
            <a:ext cx="10515600" cy="50365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2400" dirty="0" err="1"/>
              <a:t>동적쿼리에</a:t>
            </a:r>
            <a:r>
              <a:rPr lang="ko-KR" altLang="en-US" sz="2400" dirty="0"/>
              <a:t> 강력하다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만약 조건이 모두 맞지 않다면 </a:t>
            </a:r>
            <a:r>
              <a:rPr lang="en-US" altLang="ko-KR" sz="2400" dirty="0"/>
              <a:t>if</a:t>
            </a:r>
            <a:r>
              <a:rPr lang="ko-KR" altLang="en-US" sz="2400" dirty="0"/>
              <a:t>문은 </a:t>
            </a:r>
            <a:r>
              <a:rPr lang="ko-KR" altLang="en-US" sz="2400" dirty="0" err="1"/>
              <a:t>제외되서</a:t>
            </a:r>
            <a:r>
              <a:rPr lang="ko-KR" altLang="en-US" sz="2400" dirty="0"/>
              <a:t> 리턴 될 것이다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C149C-EA64-43B8-907F-8146715B6C44}"/>
              </a:ext>
            </a:extLst>
          </p:cNvPr>
          <p:cNvSpPr txBox="1"/>
          <p:nvPr/>
        </p:nvSpPr>
        <p:spPr>
          <a:xfrm>
            <a:off x="411061" y="1991581"/>
            <a:ext cx="9394972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79ABF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select id</a:t>
            </a:r>
            <a:r>
              <a:rPr lang="en-US" altLang="ko-KR" sz="1800" dirty="0">
                <a:solidFill>
                  <a:srgbClr val="D8D8D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FFC6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FFC600"/>
                </a:solidFill>
                <a:latin typeface="Consolas" panose="020B0609020204030204" pitchFamily="49" charset="0"/>
              </a:rPr>
              <a:t>planList</a:t>
            </a:r>
            <a:r>
              <a:rPr lang="en-US" altLang="ko-KR" sz="1800" dirty="0">
                <a:solidFill>
                  <a:srgbClr val="FFC600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parameterType</a:t>
            </a:r>
            <a:r>
              <a:rPr lang="en-US" altLang="ko-KR" sz="1800" dirty="0">
                <a:solidFill>
                  <a:srgbClr val="D8D8D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FFC6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FFC600"/>
                </a:solidFill>
                <a:latin typeface="Consolas" panose="020B0609020204030204" pitchFamily="49" charset="0"/>
              </a:rPr>
              <a:t>hashMap</a:t>
            </a:r>
            <a:r>
              <a:rPr lang="en-US" altLang="ko-KR" sz="1800" dirty="0">
                <a:solidFill>
                  <a:srgbClr val="FFC600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resultType</a:t>
            </a:r>
            <a:r>
              <a:rPr lang="en-US" altLang="ko-KR" sz="1800" dirty="0">
                <a:solidFill>
                  <a:srgbClr val="D8D8D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FFC6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FFC600"/>
                </a:solidFill>
                <a:latin typeface="Consolas" panose="020B0609020204030204" pitchFamily="49" charset="0"/>
              </a:rPr>
              <a:t>com.gteam.planner.domain.PlanVO</a:t>
            </a:r>
            <a:r>
              <a:rPr lang="en-US" altLang="ko-KR" sz="1800" dirty="0">
                <a:solidFill>
                  <a:srgbClr val="FFC6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79AB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SELECT </a:t>
            </a:r>
            <a:r>
              <a:rPr lang="en-US" altLang="ko-KR" sz="1800" dirty="0" err="1">
                <a:latin typeface="Consolas" panose="020B0609020204030204" pitchFamily="49" charset="0"/>
              </a:rPr>
              <a:t>planNo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latin typeface="Consolas" panose="020B0609020204030204" pitchFamily="49" charset="0"/>
              </a:rPr>
              <a:t>userId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latin typeface="Consolas" panose="020B0609020204030204" pitchFamily="49" charset="0"/>
              </a:rPr>
              <a:t>planTitle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latin typeface="Consolas" panose="020B0609020204030204" pitchFamily="49" charset="0"/>
              </a:rPr>
              <a:t>startDate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latin typeface="Consolas" panose="020B0609020204030204" pitchFamily="49" charset="0"/>
              </a:rPr>
              <a:t>planTotalDay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latin typeface="Consolas" panose="020B0609020204030204" pitchFamily="49" charset="0"/>
              </a:rPr>
              <a:t>regDate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 FROM plan</a:t>
            </a:r>
          </a:p>
          <a:p>
            <a:pPr algn="l"/>
            <a:endParaRPr lang="en-US" altLang="ko-KR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79ABF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if test</a:t>
            </a:r>
            <a:r>
              <a:rPr lang="en-US" altLang="ko-KR" sz="1800" dirty="0">
                <a:solidFill>
                  <a:srgbClr val="D8D8D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FFC6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800" dirty="0" err="1">
                <a:solidFill>
                  <a:srgbClr val="FFC600"/>
                </a:solidFill>
                <a:latin typeface="Consolas" panose="020B0609020204030204" pitchFamily="49" charset="0"/>
              </a:rPr>
              <a:t>searchType.equals</a:t>
            </a:r>
            <a:r>
              <a:rPr lang="en-US" altLang="ko-KR" sz="1800" dirty="0">
                <a:solidFill>
                  <a:srgbClr val="FFC600"/>
                </a:solidFill>
                <a:latin typeface="Consolas" panose="020B0609020204030204" pitchFamily="49" charset="0"/>
              </a:rPr>
              <a:t>("</a:t>
            </a:r>
            <a:r>
              <a:rPr lang="en-US" altLang="ko-KR" sz="1800" dirty="0" err="1">
                <a:solidFill>
                  <a:srgbClr val="FFC600"/>
                </a:solidFill>
                <a:latin typeface="Consolas" panose="020B0609020204030204" pitchFamily="49" charset="0"/>
              </a:rPr>
              <a:t>planTitle</a:t>
            </a:r>
            <a:r>
              <a:rPr lang="en-US" altLang="ko-KR" sz="1800" dirty="0">
                <a:solidFill>
                  <a:srgbClr val="FFC600"/>
                </a:solidFill>
                <a:latin typeface="Consolas" panose="020B0609020204030204" pitchFamily="49" charset="0"/>
              </a:rPr>
              <a:t>")'</a:t>
            </a:r>
            <a:r>
              <a:rPr lang="en-US" altLang="ko-KR" sz="1800" dirty="0">
                <a:solidFill>
                  <a:srgbClr val="79AB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WHERE </a:t>
            </a:r>
            <a:r>
              <a:rPr lang="en-US" altLang="ko-KR" sz="1800" dirty="0" err="1">
                <a:latin typeface="Consolas" panose="020B0609020204030204" pitchFamily="49" charset="0"/>
              </a:rPr>
              <a:t>planTitle</a:t>
            </a:r>
            <a:r>
              <a:rPr lang="en-US" altLang="ko-KR" sz="1800" dirty="0">
                <a:latin typeface="Consolas" panose="020B0609020204030204" pitchFamily="49" charset="0"/>
              </a:rPr>
              <a:t> LIKE </a:t>
            </a:r>
            <a:r>
              <a:rPr lang="en-US" altLang="ko-KR" sz="1800" u="sng" dirty="0" err="1">
                <a:latin typeface="Consolas" panose="020B0609020204030204" pitchFamily="49" charset="0"/>
              </a:rPr>
              <a:t>concat</a:t>
            </a:r>
            <a:r>
              <a:rPr lang="en-US" altLang="ko-KR" sz="1800" u="sng" dirty="0">
                <a:latin typeface="Consolas" panose="020B0609020204030204" pitchFamily="49" charset="0"/>
              </a:rPr>
              <a:t>('%', #{keyword}, '%')</a:t>
            </a:r>
          </a:p>
          <a:p>
            <a:pPr algn="l"/>
            <a:r>
              <a:rPr lang="en-US" altLang="ko-KR" sz="1800" dirty="0">
                <a:solidFill>
                  <a:srgbClr val="79ABF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800" dirty="0">
                <a:solidFill>
                  <a:srgbClr val="79AB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ko-KR" altLang="en-US" sz="1800" dirty="0">
                <a:solidFill>
                  <a:srgbClr val="D8D8D8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800" dirty="0">
                <a:solidFill>
                  <a:srgbClr val="79ABF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if test</a:t>
            </a:r>
            <a:r>
              <a:rPr lang="en-US" altLang="ko-KR" sz="1800" dirty="0">
                <a:solidFill>
                  <a:srgbClr val="D8D8D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FFC6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800" dirty="0" err="1">
                <a:solidFill>
                  <a:srgbClr val="FFC600"/>
                </a:solidFill>
                <a:latin typeface="Consolas" panose="020B0609020204030204" pitchFamily="49" charset="0"/>
              </a:rPr>
              <a:t>searchType.equals</a:t>
            </a:r>
            <a:r>
              <a:rPr lang="en-US" altLang="ko-KR" sz="1800" dirty="0">
                <a:solidFill>
                  <a:srgbClr val="FFC600"/>
                </a:solidFill>
                <a:latin typeface="Consolas" panose="020B0609020204030204" pitchFamily="49" charset="0"/>
              </a:rPr>
              <a:t>("</a:t>
            </a:r>
            <a:r>
              <a:rPr lang="en-US" altLang="ko-KR" sz="1800" dirty="0" err="1">
                <a:solidFill>
                  <a:srgbClr val="FFC600"/>
                </a:solidFill>
                <a:latin typeface="Consolas" panose="020B0609020204030204" pitchFamily="49" charset="0"/>
              </a:rPr>
              <a:t>userId</a:t>
            </a:r>
            <a:r>
              <a:rPr lang="en-US" altLang="ko-KR" sz="1800" dirty="0">
                <a:solidFill>
                  <a:srgbClr val="FFC600"/>
                </a:solidFill>
                <a:latin typeface="Consolas" panose="020B0609020204030204" pitchFamily="49" charset="0"/>
              </a:rPr>
              <a:t>")'</a:t>
            </a:r>
            <a:r>
              <a:rPr lang="en-US" altLang="ko-KR" sz="1800" dirty="0">
                <a:solidFill>
                  <a:srgbClr val="79AB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WHERE </a:t>
            </a:r>
            <a:r>
              <a:rPr lang="en-US" altLang="ko-KR" sz="1800" dirty="0" err="1">
                <a:latin typeface="Consolas" panose="020B0609020204030204" pitchFamily="49" charset="0"/>
              </a:rPr>
              <a:t>userId</a:t>
            </a:r>
            <a:r>
              <a:rPr lang="en-US" altLang="ko-KR" sz="1800" dirty="0">
                <a:latin typeface="Consolas" panose="020B0609020204030204" pitchFamily="49" charset="0"/>
              </a:rPr>
              <a:t> LIKE </a:t>
            </a:r>
            <a:r>
              <a:rPr lang="en-US" altLang="ko-KR" sz="1800" u="sng" dirty="0" err="1">
                <a:latin typeface="Consolas" panose="020B0609020204030204" pitchFamily="49" charset="0"/>
              </a:rPr>
              <a:t>concat</a:t>
            </a:r>
            <a:r>
              <a:rPr lang="en-US" altLang="ko-KR" sz="1800" u="sng" dirty="0">
                <a:latin typeface="Consolas" panose="020B0609020204030204" pitchFamily="49" charset="0"/>
              </a:rPr>
              <a:t>('%', #{keyword}, '%')</a:t>
            </a:r>
          </a:p>
          <a:p>
            <a:pPr algn="l"/>
            <a:r>
              <a:rPr lang="en-US" altLang="ko-KR" sz="1800" dirty="0">
                <a:solidFill>
                  <a:srgbClr val="79ABF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800" dirty="0">
                <a:solidFill>
                  <a:srgbClr val="79AB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  ORDER BY </a:t>
            </a:r>
            <a:r>
              <a:rPr lang="en-US" altLang="ko-KR" sz="1800" dirty="0" err="1">
                <a:latin typeface="Consolas" panose="020B0609020204030204" pitchFamily="49" charset="0"/>
              </a:rPr>
              <a:t>planNo</a:t>
            </a:r>
            <a:r>
              <a:rPr lang="en-US" altLang="ko-KR" sz="1800" dirty="0">
                <a:latin typeface="Consolas" panose="020B0609020204030204" pitchFamily="49" charset="0"/>
              </a:rPr>
              <a:t> DESC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   limit #{displayPost}, #{postNum}</a:t>
            </a:r>
          </a:p>
          <a:p>
            <a:pPr algn="l"/>
            <a:r>
              <a:rPr lang="en-US" altLang="ko-KR" sz="1800" dirty="0">
                <a:solidFill>
                  <a:srgbClr val="79ABF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800" dirty="0">
                <a:solidFill>
                  <a:srgbClr val="79ABFF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64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03A7C-0184-47CC-83A5-1A5A1473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C99FA0-7569-4227-A083-F8CB9E25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스프링에 대해</a:t>
            </a:r>
            <a:endParaRPr lang="en-US" altLang="ko-KR" dirty="0"/>
          </a:p>
          <a:p>
            <a:r>
              <a:rPr lang="ko-KR" altLang="en-US" dirty="0"/>
              <a:t>스프링 </a:t>
            </a:r>
            <a:r>
              <a:rPr lang="en-US" altLang="ko-KR" dirty="0"/>
              <a:t>MVC</a:t>
            </a:r>
            <a:r>
              <a:rPr lang="ko-KR" altLang="en-US" dirty="0"/>
              <a:t>패턴</a:t>
            </a:r>
            <a:endParaRPr lang="en-US" altLang="ko-KR" dirty="0"/>
          </a:p>
          <a:p>
            <a:r>
              <a:rPr lang="en-US" altLang="ko-KR" dirty="0" err="1"/>
              <a:t>MyBatis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30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CC33A-BB74-465F-AF11-167E332B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스프링의 탄생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8270AC-AC04-44EB-9F9E-7A154D395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09" y="1690688"/>
            <a:ext cx="10515600" cy="622690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자바코드에서 객체지향의 강점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4F2B92-3F40-4F35-93DE-9DDF126627FD}"/>
              </a:ext>
            </a:extLst>
          </p:cNvPr>
          <p:cNvSpPr txBox="1"/>
          <p:nvPr/>
        </p:nvSpPr>
        <p:spPr>
          <a:xfrm>
            <a:off x="755008" y="2416029"/>
            <a:ext cx="5082333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Public class Driver {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Car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car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 = new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ElectricCar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();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// -&gt;</a:t>
            </a: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Arial Unicode MS"/>
                <a:ea typeface="Menlo"/>
              </a:rPr>
              <a:t>new </a:t>
            </a:r>
            <a:r>
              <a:rPr kumimoji="0" lang="en-US" altLang="ko-KR" sz="1800" b="0" i="0" u="none" strike="noStrike" cap="none" normalizeH="0" dirty="0" err="1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OilCar</a:t>
            </a: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();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car.parking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();</a:t>
            </a:r>
          </a:p>
          <a:p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}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058CF-718F-4991-9DA9-CDC35311CE22}"/>
              </a:ext>
            </a:extLst>
          </p:cNvPr>
          <p:cNvSpPr txBox="1"/>
          <p:nvPr/>
        </p:nvSpPr>
        <p:spPr>
          <a:xfrm>
            <a:off x="5963872" y="2416029"/>
            <a:ext cx="5389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Car</a:t>
            </a:r>
            <a:r>
              <a:rPr lang="ko-KR" altLang="en-US" dirty="0"/>
              <a:t>가 인터페이스이고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ElectricCar</a:t>
            </a:r>
            <a:r>
              <a:rPr lang="ko-KR" altLang="en-US" dirty="0"/>
              <a:t>가 구현체일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구현체를 </a:t>
            </a:r>
            <a:r>
              <a:rPr lang="en-US" altLang="ko-KR" dirty="0" err="1"/>
              <a:t>OilCar</a:t>
            </a:r>
            <a:r>
              <a:rPr lang="ko-KR" altLang="en-US" dirty="0"/>
              <a:t>로 바꾸기 위해서는 </a:t>
            </a:r>
            <a:endParaRPr lang="en-US" altLang="ko-KR" dirty="0"/>
          </a:p>
          <a:p>
            <a:r>
              <a:rPr lang="ko-KR" altLang="en-US" dirty="0"/>
              <a:t>다른 코드 건드릴 필요 없이 </a:t>
            </a:r>
            <a:r>
              <a:rPr lang="en-US" altLang="ko-KR" dirty="0" err="1"/>
              <a:t>OilCar</a:t>
            </a:r>
            <a:r>
              <a:rPr lang="ko-KR" altLang="en-US" dirty="0"/>
              <a:t>로 </a:t>
            </a:r>
            <a:r>
              <a:rPr lang="ko-KR" altLang="en-US" dirty="0" err="1"/>
              <a:t>바꿔주기만</a:t>
            </a:r>
            <a:r>
              <a:rPr lang="ko-KR" altLang="en-US" dirty="0"/>
              <a:t> 하면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구현체들을 </a:t>
            </a:r>
            <a:r>
              <a:rPr lang="en-US" altLang="ko-KR" dirty="0"/>
              <a:t>Car</a:t>
            </a:r>
            <a:r>
              <a:rPr lang="ko-KR" altLang="en-US" dirty="0"/>
              <a:t>라는 인터페이스에 상속받아 만들었기에 이런 변경이 가능하다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손쉽게 구현체를 바꿀 수 있게 됨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219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CC33A-BB74-465F-AF11-167E332B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스프링의 탄생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8270AC-AC04-44EB-9F9E-7A154D395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09" y="1690688"/>
            <a:ext cx="10515600" cy="622690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문제점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4F2B92-3F40-4F35-93DE-9DDF126627FD}"/>
              </a:ext>
            </a:extLst>
          </p:cNvPr>
          <p:cNvSpPr txBox="1"/>
          <p:nvPr/>
        </p:nvSpPr>
        <p:spPr>
          <a:xfrm>
            <a:off x="755008" y="2416029"/>
            <a:ext cx="5082333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Public class Driver {</a:t>
            </a:r>
            <a:b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Car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car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 = new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ElectricCar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();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// -&gt;</a:t>
            </a: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Arial Unicode MS"/>
                <a:ea typeface="Menlo"/>
              </a:rPr>
              <a:t>new </a:t>
            </a:r>
            <a:r>
              <a:rPr kumimoji="0" lang="en-US" altLang="ko-KR" sz="1800" b="0" i="0" u="none" strike="noStrike" cap="none" normalizeH="0" dirty="0" err="1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OilCar</a:t>
            </a: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();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car.parking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();</a:t>
            </a:r>
          </a:p>
          <a:p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}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058CF-718F-4991-9DA9-CDC35311CE22}"/>
              </a:ext>
            </a:extLst>
          </p:cNvPr>
          <p:cNvSpPr txBox="1"/>
          <p:nvPr/>
        </p:nvSpPr>
        <p:spPr>
          <a:xfrm>
            <a:off x="6047064" y="1690688"/>
            <a:ext cx="5389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수정을 하기 위해서는 어쩔 수 없이 </a:t>
            </a:r>
            <a:endParaRPr lang="en-US" altLang="ko-KR" dirty="0"/>
          </a:p>
          <a:p>
            <a:r>
              <a:rPr lang="en-US" altLang="ko-KR" dirty="0"/>
              <a:t>Driver </a:t>
            </a:r>
            <a:r>
              <a:rPr lang="ko-KR" altLang="en-US" dirty="0"/>
              <a:t>클래스의 소스를 건드리게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객체지향원칙을 완벽하게 지킬 수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OCP(</a:t>
            </a:r>
            <a:r>
              <a:rPr lang="ko-KR" altLang="en-US" dirty="0"/>
              <a:t>개방폐쇄원칙</a:t>
            </a:r>
            <a:r>
              <a:rPr lang="en-US" altLang="ko-KR" dirty="0"/>
              <a:t>), DIP(</a:t>
            </a:r>
            <a:r>
              <a:rPr lang="ko-KR" altLang="en-US" dirty="0"/>
              <a:t>의존역전원칙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ko-KR" altLang="en-US" dirty="0" err="1"/>
              <a:t>위반하게된다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연극으로 예를 들면</a:t>
            </a:r>
            <a:r>
              <a:rPr lang="en-US" altLang="ko-KR" dirty="0"/>
              <a:t>, </a:t>
            </a:r>
            <a:r>
              <a:rPr lang="ko-KR" altLang="en-US" dirty="0"/>
              <a:t>어떤 배우가 역할을 맡든 연극진행에는 지장이 없어야 하지만</a:t>
            </a:r>
            <a:endParaRPr lang="en-US" altLang="ko-KR" dirty="0"/>
          </a:p>
          <a:p>
            <a:r>
              <a:rPr lang="ko-KR" altLang="en-US" dirty="0"/>
              <a:t>왼 코드는 특정 배우에 지목</a:t>
            </a:r>
            <a:r>
              <a:rPr lang="en-US" altLang="ko-KR" dirty="0"/>
              <a:t>(</a:t>
            </a:r>
            <a:r>
              <a:rPr lang="ko-KR" altLang="en-US" dirty="0"/>
              <a:t>의존</a:t>
            </a:r>
            <a:r>
              <a:rPr lang="en-US" altLang="ko-KR" dirty="0"/>
              <a:t>)</a:t>
            </a:r>
            <a:r>
              <a:rPr lang="ko-KR" altLang="en-US" dirty="0"/>
              <a:t>하고 있는</a:t>
            </a:r>
            <a:r>
              <a:rPr lang="en-US" altLang="ko-KR" dirty="0"/>
              <a:t> </a:t>
            </a:r>
            <a:r>
              <a:rPr lang="ko-KR" altLang="en-US" dirty="0"/>
              <a:t>형태임</a:t>
            </a:r>
            <a:r>
              <a:rPr lang="en-US" altLang="ko-KR" dirty="0"/>
              <a:t>, </a:t>
            </a:r>
            <a:r>
              <a:rPr lang="ko-KR" altLang="en-US" dirty="0"/>
              <a:t>배우가 아니라 역할을 지목하고 있는 것이 이상적인 코드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클라이언트 코드는 구현체에 의존해서는 안됨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788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8496F-D752-4B06-8538-59BE3334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스프링의 탄생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AD119-FFE5-43F3-97D7-0369BB0FE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해결책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4FD73-CBA7-4224-AD00-CAFA67ABE93C}"/>
              </a:ext>
            </a:extLst>
          </p:cNvPr>
          <p:cNvSpPr txBox="1"/>
          <p:nvPr/>
        </p:nvSpPr>
        <p:spPr>
          <a:xfrm>
            <a:off x="838200" y="2416029"/>
            <a:ext cx="5082333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Public class Driver {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b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Menlo"/>
              </a:rPr>
              <a:t>@Autowired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Menlo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Car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car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; 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// = new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ElectricCar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();</a:t>
            </a:r>
            <a:endParaRPr lang="en-US" altLang="ko-KR" dirty="0">
              <a:solidFill>
                <a:schemeClr val="accent6"/>
              </a:solidFill>
              <a:latin typeface="Arial Unicode MS"/>
              <a:ea typeface="Menlo"/>
            </a:endParaRPr>
          </a:p>
          <a:p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                  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실행시점에 대입됨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 Unicode MS"/>
              <a:ea typeface="Menlo"/>
            </a:endParaRPr>
          </a:p>
          <a:p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 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car.parking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();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E88EA-D0D5-4107-92FD-778CD1B70957}"/>
              </a:ext>
            </a:extLst>
          </p:cNvPr>
          <p:cNvSpPr txBox="1"/>
          <p:nvPr/>
        </p:nvSpPr>
        <p:spPr>
          <a:xfrm>
            <a:off x="6195967" y="2277529"/>
            <a:ext cx="55905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스프링은 앱을 실행하는 시점에 </a:t>
            </a:r>
            <a:r>
              <a:rPr lang="ko-KR" altLang="en-US" b="1" dirty="0"/>
              <a:t>스프링 컨테이너 </a:t>
            </a:r>
            <a:r>
              <a:rPr lang="ko-KR" altLang="en-US" dirty="0"/>
              <a:t>라는 공간에서 설정정보를 통해 조립을 하여 의존관계를 주입한다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Driver </a:t>
            </a:r>
            <a:r>
              <a:rPr lang="ko-KR" altLang="en-US" dirty="0"/>
              <a:t>클래스는 특정한 구현체에 의존하는 코드를 작성하지 않아도 구현체를 불러올 수 </a:t>
            </a:r>
            <a:r>
              <a:rPr lang="ko-KR" altLang="en-US" dirty="0" err="1"/>
              <a:t>있게된다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이것이 스프링의 핵심 기술인 </a:t>
            </a:r>
            <a:r>
              <a:rPr lang="en-US" altLang="ko-KR" b="1" dirty="0"/>
              <a:t>DI </a:t>
            </a:r>
            <a:r>
              <a:rPr lang="ko-KR" altLang="en-US" b="1" dirty="0"/>
              <a:t>컨테이너</a:t>
            </a:r>
            <a:r>
              <a:rPr lang="ko-KR" altLang="en-US" dirty="0"/>
              <a:t> 기술이며 이 덕분에 </a:t>
            </a:r>
            <a:r>
              <a:rPr lang="ko-KR" altLang="en-US"/>
              <a:t>스프링의 유연하고 강력한 </a:t>
            </a:r>
            <a:r>
              <a:rPr lang="ko-KR" altLang="en-US" dirty="0"/>
              <a:t>기능들을 사용할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왼쪽의 코드는 </a:t>
            </a:r>
            <a:r>
              <a:rPr lang="ko-KR" altLang="en-US" dirty="0" err="1"/>
              <a:t>예시중</a:t>
            </a:r>
            <a:r>
              <a:rPr lang="ko-KR" altLang="en-US" dirty="0"/>
              <a:t> 하나로 구현체를 주입하는 방법에는 여러 방법이 있음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44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CF28F-2CD8-4DF6-8AE1-CAAF18AF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ko-KR" altLang="en-US" dirty="0" err="1"/>
              <a:t>부트란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7E654-3143-4805-A396-00DD06AE4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스프링은 설정이 너무 어려움 </a:t>
            </a:r>
            <a:r>
              <a:rPr lang="en-US" altLang="ko-KR" sz="2400" dirty="0"/>
              <a:t>(DI, Transaction, Hibernate, AOP, MVC </a:t>
            </a:r>
            <a:r>
              <a:rPr lang="ko-KR" altLang="en-US" sz="2400" dirty="0"/>
              <a:t>등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  -&gt;  </a:t>
            </a:r>
            <a:r>
              <a:rPr lang="ko-KR" altLang="en-US" sz="2400" dirty="0"/>
              <a:t>간편하게 설정할 수 있게 지원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 err="1"/>
              <a:t>톰캣</a:t>
            </a:r>
            <a:r>
              <a:rPr lang="ko-KR" altLang="en-US" sz="2400" dirty="0"/>
              <a:t> 웹서버를 내장해줌 </a:t>
            </a:r>
            <a:r>
              <a:rPr lang="en-US" altLang="ko-KR" sz="2400" dirty="0"/>
              <a:t>-&gt; </a:t>
            </a:r>
            <a:r>
              <a:rPr lang="ko-KR" altLang="en-US" sz="2400" dirty="0"/>
              <a:t>별도 웹 서버 설치와 세팅 과정 간소화됨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기존의 스프링을 더 간편하게 쓸 수 있게 업데이트된 버전</a:t>
            </a:r>
          </a:p>
        </p:txBody>
      </p:sp>
    </p:spTree>
    <p:extLst>
      <p:ext uri="{BB962C8B-B14F-4D97-AF65-F5344CB8AC3E}">
        <p14:creationId xmlns:p14="http://schemas.microsoft.com/office/powerpoint/2010/main" val="172869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5E375-76D4-4AEA-A5B2-4EC55203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스프링의 </a:t>
            </a:r>
            <a:r>
              <a:rPr lang="en-US" altLang="ko-KR" dirty="0"/>
              <a:t>MVC</a:t>
            </a:r>
            <a:r>
              <a:rPr lang="ko-KR" altLang="en-US" dirty="0"/>
              <a:t>패턴이란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309C7-A53A-4337-AA1E-39ABA3F88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MVC</a:t>
            </a:r>
            <a:r>
              <a:rPr lang="ko-KR" altLang="en-US" dirty="0"/>
              <a:t>패턴은 객체지향설계를 위해 적용되는 디자인 패턴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MVC</a:t>
            </a:r>
            <a:r>
              <a:rPr lang="ko-KR" altLang="en-US" dirty="0"/>
              <a:t>패턴이 사용되기 이전의 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한 페이지 안에서 로직과 출력이 뒤섞임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    코드 분석</a:t>
            </a:r>
            <a:r>
              <a:rPr lang="en-US" altLang="ko-KR" dirty="0"/>
              <a:t>, </a:t>
            </a:r>
            <a:r>
              <a:rPr lang="ko-KR" altLang="en-US" dirty="0"/>
              <a:t>유지보수</a:t>
            </a:r>
            <a:r>
              <a:rPr lang="en-US" altLang="ko-KR" dirty="0"/>
              <a:t>(</a:t>
            </a:r>
            <a:r>
              <a:rPr lang="ko-KR" altLang="en-US" dirty="0"/>
              <a:t>변경 및 확장</a:t>
            </a:r>
            <a:r>
              <a:rPr lang="en-US" altLang="ko-KR" dirty="0"/>
              <a:t>)</a:t>
            </a:r>
            <a:r>
              <a:rPr lang="ko-KR" altLang="en-US" dirty="0"/>
              <a:t> 등이 어려움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기존 문제를 해결하기 위해 </a:t>
            </a:r>
            <a:r>
              <a:rPr lang="ko-KR" altLang="en-US" b="1" dirty="0"/>
              <a:t>로직</a:t>
            </a:r>
            <a:r>
              <a:rPr lang="en-US" altLang="ko-KR" b="1" dirty="0"/>
              <a:t>(</a:t>
            </a:r>
            <a:r>
              <a:rPr lang="ko-KR" altLang="en-US" b="1" dirty="0"/>
              <a:t>모델</a:t>
            </a:r>
            <a:r>
              <a:rPr lang="en-US" altLang="ko-KR" b="1" dirty="0"/>
              <a:t>), </a:t>
            </a:r>
            <a:r>
              <a:rPr lang="ko-KR" altLang="en-US" b="1" dirty="0"/>
              <a:t>뷰</a:t>
            </a:r>
            <a:r>
              <a:rPr lang="en-US" altLang="ko-KR" b="1" dirty="0"/>
              <a:t>, </a:t>
            </a:r>
            <a:r>
              <a:rPr lang="ko-KR" altLang="en-US" b="1" dirty="0"/>
              <a:t>컨트롤러</a:t>
            </a:r>
            <a:r>
              <a:rPr lang="ko-KR" altLang="en-US" dirty="0"/>
              <a:t>를 역할에 따라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나누어 개발함 </a:t>
            </a:r>
            <a:r>
              <a:rPr lang="en-US" altLang="ko-KR" dirty="0"/>
              <a:t>-&gt; </a:t>
            </a:r>
            <a:r>
              <a:rPr lang="ko-KR" altLang="en-US" dirty="0"/>
              <a:t>가독성과 프로그램의 확장성</a:t>
            </a:r>
            <a:r>
              <a:rPr lang="en-US" altLang="ko-KR" dirty="0"/>
              <a:t>, </a:t>
            </a:r>
            <a:r>
              <a:rPr lang="ko-KR" altLang="en-US" dirty="0"/>
              <a:t>유연성 또한 높아짐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               (</a:t>
            </a:r>
            <a:r>
              <a:rPr lang="ko-KR" altLang="en-US" dirty="0"/>
              <a:t>객체지향최적화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573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F5E66-676A-46B1-91B0-5539B748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스프링의 </a:t>
            </a:r>
            <a:r>
              <a:rPr lang="en-US" altLang="ko-KR" dirty="0"/>
              <a:t>MVC</a:t>
            </a:r>
            <a:r>
              <a:rPr lang="ko-KR" altLang="en-US" dirty="0"/>
              <a:t>패턴이란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9EA39-6925-404B-BB01-F03943664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VO (DTO) : </a:t>
            </a:r>
            <a:r>
              <a:rPr lang="ko-KR" altLang="en-US" dirty="0"/>
              <a:t>서비스를 구성할 값들을 자바형태로 사용하기 위해 필요한 클래스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DAO (Repository) : DB</a:t>
            </a:r>
            <a:r>
              <a:rPr lang="ko-KR" altLang="en-US" dirty="0"/>
              <a:t>에 접근하는 계층</a:t>
            </a:r>
            <a:r>
              <a:rPr lang="en-US" altLang="ko-KR" dirty="0"/>
              <a:t>, </a:t>
            </a:r>
            <a:r>
              <a:rPr lang="en-US" altLang="ko-KR" dirty="0" err="1"/>
              <a:t>MyBatis</a:t>
            </a:r>
            <a:r>
              <a:rPr lang="en-US" altLang="ko-KR" dirty="0"/>
              <a:t>, JPA </a:t>
            </a:r>
            <a:r>
              <a:rPr lang="ko-KR" altLang="en-US" dirty="0"/>
              <a:t>등과 연계하여 </a:t>
            </a:r>
            <a:r>
              <a:rPr lang="en-US" altLang="ko-KR" dirty="0"/>
              <a:t>DB</a:t>
            </a:r>
            <a:r>
              <a:rPr lang="ko-KR" altLang="en-US" dirty="0"/>
              <a:t>에 데이터를 요청하고 </a:t>
            </a:r>
            <a:r>
              <a:rPr lang="en-US" altLang="ko-KR" dirty="0"/>
              <a:t>DB</a:t>
            </a:r>
            <a:r>
              <a:rPr lang="ko-KR" altLang="en-US" dirty="0"/>
              <a:t>의 값을 자바 형태로 </a:t>
            </a:r>
            <a:r>
              <a:rPr lang="ko-KR" altLang="en-US" dirty="0" err="1"/>
              <a:t>바꾸어준다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Service : DAO</a:t>
            </a:r>
            <a:r>
              <a:rPr lang="ko-KR" altLang="en-US" dirty="0"/>
              <a:t>에서 받은 값을 처리하는 </a:t>
            </a:r>
            <a:r>
              <a:rPr lang="ko-KR" altLang="en-US" dirty="0" err="1"/>
              <a:t>로직단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(DAO + Service + VO(DTO) = Model)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Controller : Service</a:t>
            </a:r>
            <a:r>
              <a:rPr lang="ko-KR" altLang="en-US" dirty="0"/>
              <a:t>에서 최종 처리된 값을 넘겨받아 </a:t>
            </a:r>
            <a:r>
              <a:rPr lang="en-US" altLang="ko-KR" dirty="0"/>
              <a:t>View</a:t>
            </a:r>
            <a:r>
              <a:rPr lang="ko-KR" altLang="en-US" dirty="0"/>
              <a:t>로 넘기기 위한 단이며 </a:t>
            </a:r>
            <a:r>
              <a:rPr lang="en-US" altLang="ko-KR" dirty="0"/>
              <a:t>view</a:t>
            </a:r>
            <a:r>
              <a:rPr lang="ko-KR" altLang="en-US" dirty="0"/>
              <a:t>단과 </a:t>
            </a:r>
            <a:r>
              <a:rPr lang="en-US" altLang="ko-KR" dirty="0"/>
              <a:t>http method</a:t>
            </a:r>
            <a:r>
              <a:rPr lang="ko-KR" altLang="en-US" dirty="0"/>
              <a:t>를 통해 상호작용한다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View : JSP(HTML) </a:t>
            </a:r>
            <a:r>
              <a:rPr lang="ko-KR" altLang="en-US" dirty="0"/>
              <a:t>문서로 </a:t>
            </a:r>
            <a:r>
              <a:rPr lang="en-US" altLang="ko-KR" dirty="0"/>
              <a:t>Controller</a:t>
            </a:r>
            <a:r>
              <a:rPr lang="ko-KR" altLang="en-US" dirty="0"/>
              <a:t>의 인자를 받아 사용자가 </a:t>
            </a:r>
            <a:r>
              <a:rPr lang="ko-KR" altLang="en-US" dirty="0" err="1"/>
              <a:t>보게되는</a:t>
            </a:r>
            <a:r>
              <a:rPr lang="ko-KR" altLang="en-US" dirty="0"/>
              <a:t> 화면에 출력한다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289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B3D2A-9D8C-4B11-AA0B-FC8F2A8B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4C9F56-8A41-4272-84D3-69B8A6AEB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47" y="1825625"/>
            <a:ext cx="11160853" cy="49359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dirty="0" err="1"/>
              <a:t>MyBatis</a:t>
            </a:r>
            <a:r>
              <a:rPr lang="ko-KR" altLang="en-US" sz="2000" dirty="0"/>
              <a:t>는 </a:t>
            </a:r>
            <a:r>
              <a:rPr lang="en-US" altLang="ko-KR" sz="2000" dirty="0"/>
              <a:t>DB</a:t>
            </a:r>
            <a:r>
              <a:rPr lang="ko-KR" altLang="en-US" sz="2000" dirty="0"/>
              <a:t>연동과 쿼리입력을 더 간단하게 만들어주는 프레임워크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순수 </a:t>
            </a:r>
            <a:r>
              <a:rPr lang="en-US" altLang="ko-KR" sz="2000" dirty="0"/>
              <a:t>JDBC </a:t>
            </a:r>
            <a:r>
              <a:rPr lang="ko-KR" altLang="en-US" sz="2000" dirty="0"/>
              <a:t>코드                                                  </a:t>
            </a:r>
            <a:r>
              <a:rPr lang="en-US" altLang="ko-KR" sz="2000" dirty="0" err="1"/>
              <a:t>MyBatis</a:t>
            </a:r>
            <a:r>
              <a:rPr lang="en-US" altLang="ko-KR" sz="2000" dirty="0"/>
              <a:t> </a:t>
            </a:r>
            <a:r>
              <a:rPr lang="ko-KR" altLang="en-US" sz="2000" dirty="0"/>
              <a:t>사용 시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                               -&gt;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순수 </a:t>
            </a:r>
            <a:r>
              <a:rPr lang="en-US" altLang="ko-KR" sz="2000" dirty="0"/>
              <a:t>JDBC </a:t>
            </a:r>
            <a:r>
              <a:rPr lang="ko-KR" altLang="en-US" sz="2000" dirty="0"/>
              <a:t>코드는 인자 처리를 </a:t>
            </a:r>
            <a:r>
              <a:rPr lang="ko-KR" altLang="en-US" sz="2000" dirty="0" err="1"/>
              <a:t>일일히</a:t>
            </a:r>
            <a:r>
              <a:rPr lang="ko-KR" altLang="en-US" sz="2000" dirty="0"/>
              <a:t> 해 주어야함</a:t>
            </a:r>
            <a:r>
              <a:rPr lang="en-US" altLang="ko-KR" sz="2000" dirty="0"/>
              <a:t>            </a:t>
            </a:r>
            <a:r>
              <a:rPr lang="en-US" altLang="ko-KR" sz="2000" dirty="0" err="1"/>
              <a:t>MyBatis</a:t>
            </a:r>
            <a:r>
              <a:rPr lang="ko-KR" altLang="en-US" sz="2000" dirty="0"/>
              <a:t>는 </a:t>
            </a:r>
            <a:r>
              <a:rPr lang="en-US" altLang="ko-KR" sz="2000" dirty="0"/>
              <a:t>DAO</a:t>
            </a:r>
            <a:r>
              <a:rPr lang="ko-KR" altLang="en-US" sz="2000" dirty="0"/>
              <a:t>에서 받은 인자로                                   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                                                                         작성할 수 있다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7006C8-1A66-47EA-B72C-5E10066EB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7" y="2785671"/>
            <a:ext cx="5045401" cy="32750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4CCF66-0B35-4DD2-AC60-D3069A31D0C4}"/>
              </a:ext>
            </a:extLst>
          </p:cNvPr>
          <p:cNvSpPr txBox="1"/>
          <p:nvPr/>
        </p:nvSpPr>
        <p:spPr>
          <a:xfrm>
            <a:off x="5883601" y="3197444"/>
            <a:ext cx="6216242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79ABF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select id</a:t>
            </a:r>
            <a:r>
              <a:rPr lang="en-US" altLang="ko-KR" sz="1800" dirty="0">
                <a:solidFill>
                  <a:srgbClr val="D8D8D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FFC6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FFC600"/>
                </a:solidFill>
                <a:latin typeface="Consolas" panose="020B0609020204030204" pitchFamily="49" charset="0"/>
              </a:rPr>
              <a:t>planView</a:t>
            </a:r>
            <a:r>
              <a:rPr lang="en-US" altLang="ko-KR" sz="1800" dirty="0">
                <a:solidFill>
                  <a:srgbClr val="FFC600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parameterType</a:t>
            </a:r>
            <a:r>
              <a:rPr lang="en-US" altLang="ko-KR" sz="1800" dirty="0">
                <a:solidFill>
                  <a:srgbClr val="D8D8D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FFC6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FFC600"/>
                </a:solidFill>
                <a:latin typeface="Consolas" panose="020B0609020204030204" pitchFamily="49" charset="0"/>
              </a:rPr>
              <a:t>com.gteam.planner.domain.PlanVO</a:t>
            </a:r>
            <a:r>
              <a:rPr lang="en-US" altLang="ko-KR" sz="1800" dirty="0">
                <a:solidFill>
                  <a:srgbClr val="FFC600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resultType</a:t>
            </a:r>
            <a:r>
              <a:rPr lang="en-US" altLang="ko-KR" sz="1800" dirty="0">
                <a:solidFill>
                  <a:srgbClr val="D8D8D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FFC6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FFC600"/>
                </a:solidFill>
                <a:latin typeface="Consolas" panose="020B0609020204030204" pitchFamily="49" charset="0"/>
              </a:rPr>
              <a:t>com.gteam.planner.domain.PlanVO</a:t>
            </a:r>
            <a:r>
              <a:rPr lang="en-US" altLang="ko-KR" sz="1800" dirty="0">
                <a:solidFill>
                  <a:srgbClr val="FFC6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79AB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SELECT </a:t>
            </a:r>
            <a:r>
              <a:rPr lang="en-US" altLang="ko-KR" sz="1800" dirty="0" err="1">
                <a:latin typeface="Consolas" panose="020B0609020204030204" pitchFamily="49" charset="0"/>
              </a:rPr>
              <a:t>planNo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latin typeface="Consolas" panose="020B0609020204030204" pitchFamily="49" charset="0"/>
              </a:rPr>
              <a:t>userId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latin typeface="Consolas" panose="020B0609020204030204" pitchFamily="49" charset="0"/>
              </a:rPr>
              <a:t>planTitle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 FROM plan 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WHERE </a:t>
            </a:r>
            <a:r>
              <a:rPr lang="en-US" altLang="ko-KR" sz="1800" dirty="0" err="1">
                <a:latin typeface="Consolas" panose="020B0609020204030204" pitchFamily="49" charset="0"/>
              </a:rPr>
              <a:t>userId</a:t>
            </a:r>
            <a:r>
              <a:rPr lang="en-US" altLang="ko-KR" sz="1800" dirty="0">
                <a:latin typeface="Consolas" panose="020B0609020204030204" pitchFamily="49" charset="0"/>
              </a:rPr>
              <a:t> = #{userId} AND </a:t>
            </a:r>
            <a:r>
              <a:rPr lang="en-US" altLang="ko-KR" sz="1800" dirty="0" err="1">
                <a:latin typeface="Consolas" panose="020B0609020204030204" pitchFamily="49" charset="0"/>
              </a:rPr>
              <a:t>planNo</a:t>
            </a:r>
            <a:r>
              <a:rPr lang="en-US" altLang="ko-KR" sz="1800" dirty="0">
                <a:latin typeface="Consolas" panose="020B0609020204030204" pitchFamily="49" charset="0"/>
              </a:rPr>
              <a:t> = #{planNo}</a:t>
            </a:r>
          </a:p>
          <a:p>
            <a:pPr algn="l"/>
            <a:r>
              <a:rPr lang="en-US" altLang="ko-KR" sz="1800" dirty="0">
                <a:solidFill>
                  <a:srgbClr val="79ABF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800" dirty="0">
                <a:solidFill>
                  <a:srgbClr val="79ABFF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01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690</Words>
  <Application>Microsoft Office PowerPoint</Application>
  <PresentationFormat>와이드스크린</PresentationFormat>
  <Paragraphs>124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 Unicode MS</vt:lpstr>
      <vt:lpstr>맑은 고딕</vt:lpstr>
      <vt:lpstr>Arial</vt:lpstr>
      <vt:lpstr>Consolas</vt:lpstr>
      <vt:lpstr>Office 테마</vt:lpstr>
      <vt:lpstr>Spring, MVC패턴, MyBatis </vt:lpstr>
      <vt:lpstr>목차</vt:lpstr>
      <vt:lpstr>스프링의 탄생</vt:lpstr>
      <vt:lpstr>스프링의 탄생</vt:lpstr>
      <vt:lpstr>스프링의 탄생</vt:lpstr>
      <vt:lpstr>스프링 부트란?</vt:lpstr>
      <vt:lpstr>스프링의 MVC패턴이란</vt:lpstr>
      <vt:lpstr>스프링의 MVC패턴이란</vt:lpstr>
      <vt:lpstr>MyBatis란?</vt:lpstr>
      <vt:lpstr>MyBatis의 강점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Spring, MVC패턴, MyBatis </dc:title>
  <dc:creator>O Window</dc:creator>
  <cp:lastModifiedBy>swjung</cp:lastModifiedBy>
  <cp:revision>57</cp:revision>
  <dcterms:created xsi:type="dcterms:W3CDTF">2021-07-18T02:08:37Z</dcterms:created>
  <dcterms:modified xsi:type="dcterms:W3CDTF">2021-07-18T23:31:07Z</dcterms:modified>
</cp:coreProperties>
</file>