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2803763" cy="302752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6">
          <p15:clr>
            <a:srgbClr val="A4A3A4"/>
          </p15:clr>
        </p15:guide>
        <p15:guide id="2" pos="134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93875"/>
  </p:normalViewPr>
  <p:slideViewPr>
    <p:cSldViewPr snapToGrid="0">
      <p:cViewPr varScale="1">
        <p:scale>
          <a:sx n="26" d="100"/>
          <a:sy n="26" d="100"/>
        </p:scale>
        <p:origin x="1928" y="336"/>
      </p:cViewPr>
      <p:guideLst>
        <p:guide orient="horz" pos="9536"/>
        <p:guide pos="134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290" y="685800"/>
            <a:ext cx="4848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59139" y="4382765"/>
            <a:ext cx="39885900" cy="12082200"/>
          </a:xfrm>
          <a:prstGeom prst="rect">
            <a:avLst/>
          </a:prstGeom>
        </p:spPr>
        <p:txBody>
          <a:bodyPr spcFirstLastPara="1" wrap="square" lIns="455200" tIns="455200" rIns="455200" bIns="455200"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459100" y="16682409"/>
            <a:ext cx="39885900" cy="4665300"/>
          </a:xfrm>
          <a:prstGeom prst="rect">
            <a:avLst/>
          </a:prstGeom>
        </p:spPr>
        <p:txBody>
          <a:bodyPr spcFirstLastPara="1" wrap="square" lIns="455200" tIns="455200" rIns="455200" bIns="455200"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59100" y="6510944"/>
            <a:ext cx="39885900" cy="11557500"/>
          </a:xfrm>
          <a:prstGeom prst="rect">
            <a:avLst/>
          </a:prstGeom>
        </p:spPr>
        <p:txBody>
          <a:bodyPr spcFirstLastPara="1" wrap="square" lIns="455200" tIns="455200" rIns="455200" bIns="455200" anchor="b" anchorCtr="0">
            <a:normAutofit/>
          </a:bodyPr>
          <a:lstStyle>
            <a:lvl1pPr lvl="0" algn="ctr">
              <a:spcBef>
                <a:spcPts val="0"/>
              </a:spcBef>
              <a:spcAft>
                <a:spcPts val="0"/>
              </a:spcAft>
              <a:buSzPts val="59700"/>
              <a:buNone/>
              <a:defRPr sz="59700"/>
            </a:lvl1pPr>
            <a:lvl2pPr lvl="1" algn="ctr">
              <a:spcBef>
                <a:spcPts val="0"/>
              </a:spcBef>
              <a:spcAft>
                <a:spcPts val="0"/>
              </a:spcAft>
              <a:buSzPts val="59700"/>
              <a:buNone/>
              <a:defRPr sz="59700"/>
            </a:lvl2pPr>
            <a:lvl3pPr lvl="2" algn="ctr">
              <a:spcBef>
                <a:spcPts val="0"/>
              </a:spcBef>
              <a:spcAft>
                <a:spcPts val="0"/>
              </a:spcAft>
              <a:buSzPts val="59700"/>
              <a:buNone/>
              <a:defRPr sz="59700"/>
            </a:lvl3pPr>
            <a:lvl4pPr lvl="3" algn="ctr">
              <a:spcBef>
                <a:spcPts val="0"/>
              </a:spcBef>
              <a:spcAft>
                <a:spcPts val="0"/>
              </a:spcAft>
              <a:buSzPts val="59700"/>
              <a:buNone/>
              <a:defRPr sz="59700"/>
            </a:lvl4pPr>
            <a:lvl5pPr lvl="4" algn="ctr">
              <a:spcBef>
                <a:spcPts val="0"/>
              </a:spcBef>
              <a:spcAft>
                <a:spcPts val="0"/>
              </a:spcAft>
              <a:buSzPts val="59700"/>
              <a:buNone/>
              <a:defRPr sz="59700"/>
            </a:lvl5pPr>
            <a:lvl6pPr lvl="5" algn="ctr">
              <a:spcBef>
                <a:spcPts val="0"/>
              </a:spcBef>
              <a:spcAft>
                <a:spcPts val="0"/>
              </a:spcAft>
              <a:buSzPts val="59700"/>
              <a:buNone/>
              <a:defRPr sz="59700"/>
            </a:lvl6pPr>
            <a:lvl7pPr lvl="6" algn="ctr">
              <a:spcBef>
                <a:spcPts val="0"/>
              </a:spcBef>
              <a:spcAft>
                <a:spcPts val="0"/>
              </a:spcAft>
              <a:buSzPts val="59700"/>
              <a:buNone/>
              <a:defRPr sz="59700"/>
            </a:lvl7pPr>
            <a:lvl8pPr lvl="7" algn="ctr">
              <a:spcBef>
                <a:spcPts val="0"/>
              </a:spcBef>
              <a:spcAft>
                <a:spcPts val="0"/>
              </a:spcAft>
              <a:buSzPts val="59700"/>
              <a:buNone/>
              <a:defRPr sz="59700"/>
            </a:lvl8pPr>
            <a:lvl9pPr lvl="8" algn="ctr">
              <a:spcBef>
                <a:spcPts val="0"/>
              </a:spcBef>
              <a:spcAft>
                <a:spcPts val="0"/>
              </a:spcAft>
              <a:buSzPts val="59700"/>
              <a:buNone/>
              <a:defRPr sz="59700"/>
            </a:lvl9pPr>
          </a:lstStyle>
          <a:p>
            <a:r>
              <a:t>xx%</a:t>
            </a:r>
          </a:p>
        </p:txBody>
      </p:sp>
      <p:sp>
        <p:nvSpPr>
          <p:cNvPr id="46" name="Google Shape;46;p11"/>
          <p:cNvSpPr txBox="1">
            <a:spLocks noGrp="1"/>
          </p:cNvSpPr>
          <p:nvPr>
            <p:ph type="body" idx="1"/>
          </p:nvPr>
        </p:nvSpPr>
        <p:spPr>
          <a:xfrm>
            <a:off x="1459100" y="18554829"/>
            <a:ext cx="39885900" cy="7656900"/>
          </a:xfrm>
          <a:prstGeom prst="rect">
            <a:avLst/>
          </a:prstGeom>
        </p:spPr>
        <p:txBody>
          <a:bodyPr spcFirstLastPara="1" wrap="square" lIns="455200" tIns="455200" rIns="455200" bIns="455200"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9100" y="12660471"/>
            <a:ext cx="39885900" cy="4955100"/>
          </a:xfrm>
          <a:prstGeom prst="rect">
            <a:avLst/>
          </a:prstGeom>
        </p:spPr>
        <p:txBody>
          <a:bodyPr spcFirstLastPara="1" wrap="square" lIns="455200" tIns="455200" rIns="455200" bIns="455200"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59100" y="2619535"/>
            <a:ext cx="39885900" cy="3371100"/>
          </a:xfrm>
          <a:prstGeom prst="rect">
            <a:avLst/>
          </a:prstGeom>
        </p:spPr>
        <p:txBody>
          <a:bodyPr spcFirstLastPara="1" wrap="square" lIns="455200" tIns="455200" rIns="455200" bIns="455200"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459100" y="6783772"/>
            <a:ext cx="39885900" cy="20109900"/>
          </a:xfrm>
          <a:prstGeom prst="rect">
            <a:avLst/>
          </a:prstGeom>
        </p:spPr>
        <p:txBody>
          <a:bodyPr spcFirstLastPara="1" wrap="square" lIns="455200" tIns="455200" rIns="455200" bIns="455200"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59100" y="2619535"/>
            <a:ext cx="39885900" cy="3371100"/>
          </a:xfrm>
          <a:prstGeom prst="rect">
            <a:avLst/>
          </a:prstGeom>
        </p:spPr>
        <p:txBody>
          <a:bodyPr spcFirstLastPara="1" wrap="square" lIns="455200" tIns="455200" rIns="455200" bIns="455200"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459100" y="6783772"/>
            <a:ext cx="18723900" cy="20109900"/>
          </a:xfrm>
          <a:prstGeom prst="rect">
            <a:avLst/>
          </a:prstGeom>
        </p:spPr>
        <p:txBody>
          <a:bodyPr spcFirstLastPara="1" wrap="square" lIns="455200" tIns="455200" rIns="455200" bIns="455200"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22620959" y="6783772"/>
            <a:ext cx="18723900" cy="20109900"/>
          </a:xfrm>
          <a:prstGeom prst="rect">
            <a:avLst/>
          </a:prstGeom>
        </p:spPr>
        <p:txBody>
          <a:bodyPr spcFirstLastPara="1" wrap="square" lIns="455200" tIns="455200" rIns="455200" bIns="455200"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59100" y="2619535"/>
            <a:ext cx="39885900" cy="3371100"/>
          </a:xfrm>
          <a:prstGeom prst="rect">
            <a:avLst/>
          </a:prstGeom>
        </p:spPr>
        <p:txBody>
          <a:bodyPr spcFirstLastPara="1" wrap="square" lIns="455200" tIns="455200" rIns="455200" bIns="455200"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59100" y="3270408"/>
            <a:ext cx="13144500" cy="4448100"/>
          </a:xfrm>
          <a:prstGeom prst="rect">
            <a:avLst/>
          </a:prstGeom>
        </p:spPr>
        <p:txBody>
          <a:bodyPr spcFirstLastPara="1" wrap="square" lIns="455200" tIns="455200" rIns="455200" bIns="455200" anchor="b" anchorCtr="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a:endParaRPr/>
          </a:p>
        </p:txBody>
      </p:sp>
      <p:sp>
        <p:nvSpPr>
          <p:cNvPr id="30" name="Google Shape;30;p7"/>
          <p:cNvSpPr txBox="1">
            <a:spLocks noGrp="1"/>
          </p:cNvSpPr>
          <p:nvPr>
            <p:ph type="body" idx="1"/>
          </p:nvPr>
        </p:nvSpPr>
        <p:spPr>
          <a:xfrm>
            <a:off x="1459100" y="8179553"/>
            <a:ext cx="13144500" cy="18714900"/>
          </a:xfrm>
          <a:prstGeom prst="rect">
            <a:avLst/>
          </a:prstGeom>
        </p:spPr>
        <p:txBody>
          <a:bodyPr spcFirstLastPara="1" wrap="square" lIns="455200" tIns="455200" rIns="455200" bIns="4552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4910" y="2649702"/>
            <a:ext cx="29808300" cy="24079500"/>
          </a:xfrm>
          <a:prstGeom prst="rect">
            <a:avLst/>
          </a:prstGeom>
        </p:spPr>
        <p:txBody>
          <a:bodyPr spcFirstLastPara="1" wrap="square" lIns="455200" tIns="455200" rIns="455200" bIns="455200"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02000" y="-736"/>
            <a:ext cx="21402000" cy="30276000"/>
          </a:xfrm>
          <a:prstGeom prst="rect">
            <a:avLst/>
          </a:prstGeom>
          <a:solidFill>
            <a:schemeClr val="lt2"/>
          </a:solidFill>
          <a:ln>
            <a:noFill/>
          </a:ln>
        </p:spPr>
        <p:txBody>
          <a:bodyPr spcFirstLastPara="1" wrap="square" lIns="455200" tIns="455200" rIns="455200" bIns="4552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2833" y="7258794"/>
            <a:ext cx="18936000" cy="8725200"/>
          </a:xfrm>
          <a:prstGeom prst="rect">
            <a:avLst/>
          </a:prstGeom>
        </p:spPr>
        <p:txBody>
          <a:bodyPr spcFirstLastPara="1" wrap="square" lIns="455200" tIns="455200" rIns="455200" bIns="455200"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1242833" y="16499640"/>
            <a:ext cx="18936000" cy="7270200"/>
          </a:xfrm>
          <a:prstGeom prst="rect">
            <a:avLst/>
          </a:prstGeom>
        </p:spPr>
        <p:txBody>
          <a:bodyPr spcFirstLastPara="1" wrap="square" lIns="455200" tIns="455200" rIns="455200" bIns="455200"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23122305" y="4262097"/>
            <a:ext cx="17961300" cy="21750300"/>
          </a:xfrm>
          <a:prstGeom prst="rect">
            <a:avLst/>
          </a:prstGeom>
        </p:spPr>
        <p:txBody>
          <a:bodyPr spcFirstLastPara="1" wrap="square" lIns="455200" tIns="455200" rIns="455200" bIns="455200"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59100" y="24902282"/>
            <a:ext cx="28080900" cy="3561600"/>
          </a:xfrm>
          <a:prstGeom prst="rect">
            <a:avLst/>
          </a:prstGeom>
        </p:spPr>
        <p:txBody>
          <a:bodyPr spcFirstLastPara="1" wrap="square" lIns="455200" tIns="455200" rIns="455200" bIns="4552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9660442" y="27448926"/>
            <a:ext cx="2568600" cy="2316900"/>
          </a:xfrm>
          <a:prstGeom prst="rect">
            <a:avLst/>
          </a:prstGeom>
        </p:spPr>
        <p:txBody>
          <a:bodyPr spcFirstLastPara="1" wrap="square" lIns="455200" tIns="455200" rIns="455200" bIns="4552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59100" y="2619535"/>
            <a:ext cx="39885900" cy="3371100"/>
          </a:xfrm>
          <a:prstGeom prst="rect">
            <a:avLst/>
          </a:prstGeom>
          <a:noFill/>
          <a:ln>
            <a:noFill/>
          </a:ln>
        </p:spPr>
        <p:txBody>
          <a:bodyPr spcFirstLastPara="1" wrap="square" lIns="455200" tIns="455200" rIns="455200" bIns="455200"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459100" y="6783772"/>
            <a:ext cx="39885900" cy="20109900"/>
          </a:xfrm>
          <a:prstGeom prst="rect">
            <a:avLst/>
          </a:prstGeom>
          <a:noFill/>
          <a:ln>
            <a:noFill/>
          </a:ln>
        </p:spPr>
        <p:txBody>
          <a:bodyPr spcFirstLastPara="1" wrap="square" lIns="455200" tIns="455200" rIns="455200" bIns="4552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39660442" y="27448926"/>
            <a:ext cx="2568600" cy="2316900"/>
          </a:xfrm>
          <a:prstGeom prst="rect">
            <a:avLst/>
          </a:prstGeom>
          <a:noFill/>
          <a:ln>
            <a:noFill/>
          </a:ln>
        </p:spPr>
        <p:txBody>
          <a:bodyPr spcFirstLastPara="1" wrap="square" lIns="455200" tIns="455200" rIns="455200" bIns="455200"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685625" y="27272475"/>
            <a:ext cx="21432755" cy="3003518"/>
          </a:xfrm>
          <a:prstGeom prst="rect">
            <a:avLst/>
          </a:prstGeom>
          <a:noFill/>
          <a:ln>
            <a:noFill/>
          </a:ln>
        </p:spPr>
      </p:pic>
      <p:sp>
        <p:nvSpPr>
          <p:cNvPr id="2" name="CustomShape 5">
            <a:extLst>
              <a:ext uri="{FF2B5EF4-FFF2-40B4-BE49-F238E27FC236}">
                <a16:creationId xmlns:a16="http://schemas.microsoft.com/office/drawing/2014/main" id="{53DE7A5F-61B1-6CE8-A49F-48CAD89EF00E}"/>
              </a:ext>
            </a:extLst>
          </p:cNvPr>
          <p:cNvSpPr/>
          <p:nvPr/>
        </p:nvSpPr>
        <p:spPr>
          <a:xfrm>
            <a:off x="331199" y="465430"/>
            <a:ext cx="41910167" cy="3430709"/>
          </a:xfrm>
          <a:prstGeom prst="rect">
            <a:avLst/>
          </a:prstGeom>
          <a:solidFill>
            <a:srgbClr val="0E0D70"/>
          </a:solidFill>
          <a:ln w="9360">
            <a:solidFill>
              <a:srgbClr val="0E0D70"/>
            </a:solidFill>
            <a:round/>
          </a:ln>
        </p:spPr>
        <p:txBody>
          <a:bodyPr>
            <a:noAutofit/>
          </a:bodyPr>
          <a:lstStyle/>
          <a:p>
            <a:pPr algn="ctr">
              <a:lnSpc>
                <a:spcPts val="7200"/>
              </a:lnSpc>
            </a:pPr>
            <a:r>
              <a:rPr lang="en-US" sz="6000" b="1" dirty="0">
                <a:solidFill>
                  <a:srgbClr val="FFFFFF"/>
                </a:solidFill>
                <a:latin typeface="Times New Roman" panose="02020603050405020304" pitchFamily="18" charset="0"/>
                <a:ea typeface="Ebrima"/>
                <a:cs typeface="Times New Roman" panose="02020603050405020304" pitchFamily="18" charset="0"/>
              </a:rPr>
              <a:t>L3: Accelerator-Friendly Lossless Image Format for High-Resolution, High-Throughput DNN training</a:t>
            </a:r>
          </a:p>
          <a:p>
            <a:pPr algn="ctr">
              <a:lnSpc>
                <a:spcPts val="7200"/>
              </a:lnSpc>
            </a:pPr>
            <a:r>
              <a:rPr lang="en-US" sz="4800" dirty="0" err="1">
                <a:solidFill>
                  <a:srgbClr val="FFFFFF"/>
                </a:solidFill>
                <a:latin typeface="Times New Roman"/>
                <a:ea typeface="Ebrima"/>
              </a:rPr>
              <a:t>Jonghyun</a:t>
            </a:r>
            <a:r>
              <a:rPr lang="en-US" sz="4800" dirty="0">
                <a:solidFill>
                  <a:srgbClr val="FFFFFF"/>
                </a:solidFill>
                <a:latin typeface="Times New Roman"/>
                <a:ea typeface="Ebrima"/>
              </a:rPr>
              <a:t> Bae, </a:t>
            </a:r>
            <a:r>
              <a:rPr lang="en-US" sz="4800" dirty="0" err="1">
                <a:solidFill>
                  <a:srgbClr val="FFFFFF"/>
                </a:solidFill>
                <a:latin typeface="Times New Roman"/>
                <a:ea typeface="Ebrima"/>
              </a:rPr>
              <a:t>Woohyeon</a:t>
            </a:r>
            <a:r>
              <a:rPr lang="en-US" sz="4800" dirty="0">
                <a:solidFill>
                  <a:srgbClr val="FFFFFF"/>
                </a:solidFill>
                <a:latin typeface="Times New Roman"/>
                <a:ea typeface="Ebrima"/>
              </a:rPr>
              <a:t> </a:t>
            </a:r>
            <a:r>
              <a:rPr lang="en-US" sz="4800" dirty="0" err="1">
                <a:solidFill>
                  <a:srgbClr val="FFFFFF"/>
                </a:solidFill>
                <a:latin typeface="Times New Roman"/>
                <a:ea typeface="Ebrima"/>
              </a:rPr>
              <a:t>Baek</a:t>
            </a:r>
            <a:r>
              <a:rPr lang="en-US" sz="4800" dirty="0">
                <a:solidFill>
                  <a:srgbClr val="FFFFFF"/>
                </a:solidFill>
                <a:latin typeface="Times New Roman"/>
                <a:ea typeface="Ebrima"/>
              </a:rPr>
              <a:t>, Tae Jun Ham, and Jae W. Lee</a:t>
            </a:r>
            <a:endParaRPr lang="en-US" sz="4800" dirty="0"/>
          </a:p>
          <a:p>
            <a:pPr algn="ctr">
              <a:lnSpc>
                <a:spcPts val="7200"/>
              </a:lnSpc>
            </a:pPr>
            <a:r>
              <a:rPr lang="en-US" sz="4800" dirty="0">
                <a:solidFill>
                  <a:srgbClr val="FFFFFF"/>
                </a:solidFill>
                <a:latin typeface="Times New Roman"/>
                <a:ea typeface="Ebrima"/>
              </a:rPr>
              <a:t>Seoul National University, Seoul, Korea</a:t>
            </a:r>
            <a:endParaRPr lang="en-US" sz="4800" dirty="0"/>
          </a:p>
        </p:txBody>
      </p:sp>
      <p:pic>
        <p:nvPicPr>
          <p:cNvPr id="3" name="Picture 1" descr="snu.logo.png">
            <a:extLst>
              <a:ext uri="{FF2B5EF4-FFF2-40B4-BE49-F238E27FC236}">
                <a16:creationId xmlns:a16="http://schemas.microsoft.com/office/drawing/2014/main" id="{2CC0370E-956D-D16C-BC28-DA5C6246C6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596" y="604919"/>
            <a:ext cx="3032795" cy="3151730"/>
          </a:xfrm>
          <a:prstGeom prst="rect">
            <a:avLst/>
          </a:prstGeom>
        </p:spPr>
      </p:pic>
      <p:sp>
        <p:nvSpPr>
          <p:cNvPr id="4" name="CustomShape 1">
            <a:extLst>
              <a:ext uri="{FF2B5EF4-FFF2-40B4-BE49-F238E27FC236}">
                <a16:creationId xmlns:a16="http://schemas.microsoft.com/office/drawing/2014/main" id="{CDEC1943-577F-9FD2-4FE3-24944360C3D6}"/>
              </a:ext>
            </a:extLst>
          </p:cNvPr>
          <p:cNvSpPr/>
          <p:nvPr/>
        </p:nvSpPr>
        <p:spPr>
          <a:xfrm>
            <a:off x="331200" y="4240884"/>
            <a:ext cx="8280000" cy="900000"/>
          </a:xfrm>
          <a:prstGeom prst="roundRect">
            <a:avLst>
              <a:gd name="adj" fmla="val 16667"/>
            </a:avLst>
          </a:prstGeom>
          <a:solidFill>
            <a:srgbClr val="0E0D70"/>
          </a:solidFill>
          <a:ln w="9360">
            <a:solidFill>
              <a:srgbClr val="0E0D70"/>
            </a:solidFill>
            <a:round/>
          </a:ln>
        </p:spPr>
        <p:txBody>
          <a:bodyPr lIns="0" tIns="0" rIns="0" bIns="0" anchor="ctr" anchorCtr="1">
            <a:noAutofit/>
          </a:bodyPr>
          <a:lstStyle/>
          <a:p>
            <a:pPr algn="ctr"/>
            <a:r>
              <a:rPr lang="en-US" sz="4800" b="1" dirty="0">
                <a:solidFill>
                  <a:srgbClr val="FFFFFF"/>
                </a:solidFill>
                <a:latin typeface="Arial" panose="020B0604020202020204" pitchFamily="34" charset="0"/>
                <a:cs typeface="Arial" panose="020B0604020202020204" pitchFamily="34" charset="0"/>
              </a:rPr>
              <a:t>Abstract</a:t>
            </a:r>
            <a:endParaRPr sz="1400" dirty="0">
              <a:latin typeface="Arial" panose="020B0604020202020204" pitchFamily="34" charset="0"/>
              <a:cs typeface="Arial" panose="020B0604020202020204" pitchFamily="34" charset="0"/>
            </a:endParaRPr>
          </a:p>
        </p:txBody>
      </p:sp>
      <p:sp>
        <p:nvSpPr>
          <p:cNvPr id="5" name="직사각형 4">
            <a:extLst>
              <a:ext uri="{FF2B5EF4-FFF2-40B4-BE49-F238E27FC236}">
                <a16:creationId xmlns:a16="http://schemas.microsoft.com/office/drawing/2014/main" id="{D29AC70A-0DA9-BE5B-50C4-7483364C6EE2}"/>
              </a:ext>
            </a:extLst>
          </p:cNvPr>
          <p:cNvSpPr>
            <a:spLocks noChangeAspect="1"/>
          </p:cNvSpPr>
          <p:nvPr/>
        </p:nvSpPr>
        <p:spPr>
          <a:xfrm>
            <a:off x="331198" y="5140884"/>
            <a:ext cx="15560815" cy="10553241"/>
          </a:xfrm>
          <a:prstGeom prst="rect">
            <a:avLst/>
          </a:prstGeom>
          <a:ln w="50800">
            <a:solidFill>
              <a:schemeClr val="bg1">
                <a:lumMod val="50000"/>
              </a:schemeClr>
            </a:solidFill>
          </a:ln>
        </p:spPr>
        <p:txBody>
          <a:bodyPr wrap="square" lIns="251999" rIns="251999" anchor="ctr">
            <a:noAutofit/>
          </a:bodyPr>
          <a:lstStyle/>
          <a:p>
            <a:pPr algn="just"/>
            <a:r>
              <a:rPr lang="en" altLang="ko-Kore-KR" sz="3500" dirty="0">
                <a:effectLst/>
                <a:latin typeface="Lato" panose="020F0502020204030203" pitchFamily="34" charset="0"/>
                <a:ea typeface="Lato" panose="020F0502020204030203" pitchFamily="34" charset="0"/>
                <a:cs typeface="Lato" panose="020F0502020204030203" pitchFamily="34" charset="0"/>
              </a:rPr>
              <a:t>The training process of deep neural networks (DNNs) is usually pipelined with stages for data preparation on CPUs followed by gradient computation on accelerators like GPUs. In an ideal pipeline, the end-to-end training throughput is eventually limited by the through- put of the accelerator, not by that of data preparation. In the past, the DNN training pipeline achieved a near-optimal throughput by utilizing datasets encoded with a lightweight, lossy image format like JPEG. However, as high-resolution, </a:t>
            </a:r>
            <a:r>
              <a:rPr lang="en" altLang="ko-Kore-KR" sz="3500" dirty="0" err="1">
                <a:effectLst/>
                <a:latin typeface="Lato" panose="020F0502020204030203" pitchFamily="34" charset="0"/>
                <a:ea typeface="Lato" panose="020F0502020204030203" pitchFamily="34" charset="0"/>
                <a:cs typeface="Lato" panose="020F0502020204030203" pitchFamily="34" charset="0"/>
              </a:rPr>
              <a:t>losslessly</a:t>
            </a:r>
            <a:r>
              <a:rPr lang="en" altLang="ko-Kore-KR" sz="3500" dirty="0">
                <a:latin typeface="Lato" panose="020F0502020204030203" pitchFamily="34" charset="0"/>
                <a:ea typeface="Lato" panose="020F0502020204030203" pitchFamily="34" charset="0"/>
                <a:cs typeface="Lato" panose="020F0502020204030203" pitchFamily="34" charset="0"/>
              </a:rPr>
              <a:t>-</a:t>
            </a:r>
            <a:r>
              <a:rPr lang="en" altLang="ko-Kore-KR" sz="3500" dirty="0">
                <a:effectLst/>
                <a:latin typeface="Lato" panose="020F0502020204030203" pitchFamily="34" charset="0"/>
                <a:ea typeface="Lato" panose="020F0502020204030203" pitchFamily="34" charset="0"/>
                <a:cs typeface="Lato" panose="020F0502020204030203" pitchFamily="34" charset="0"/>
              </a:rPr>
              <a:t>encoded datasets become more popular for applications requiring high accuracy, a performance problem arises in the data preparation stage due to low-throughput image decoding on the CPU. Thus, we propose L3, a custom lightweight, lossless image format for high-resolution, high-throughput DNN training. The decoding process of L3 is effectively parallelized on the accelerator, thus minimizing CPU intervention for data preparation during DNN training. L3 achieves a 9.29x higher data preparation throughput than PNG, the most popular lossless image format, for the Cityscapes dataset on NVIDIA A100 GPU, which leads to 1.71x higher end-to-end training throughput. Compared to JPEG and WebP, two popular lossy image formats, L3 provides up to 1.77x and 2.87x higher end-to-end training throughput for ImageNet, respectively, at equivalent metric performance. </a:t>
            </a:r>
            <a:endParaRPr lang="en" altLang="ko-Kore-KR" sz="3500" dirty="0">
              <a:latin typeface="Lato" panose="020F0502020204030203" pitchFamily="34" charset="0"/>
              <a:ea typeface="Lato" panose="020F0502020204030203" pitchFamily="34" charset="0"/>
              <a:cs typeface="Lato" panose="020F0502020204030203" pitchFamily="34" charset="0"/>
            </a:endParaRPr>
          </a:p>
        </p:txBody>
      </p:sp>
      <p:sp>
        <p:nvSpPr>
          <p:cNvPr id="8" name="CustomShape 1">
            <a:extLst>
              <a:ext uri="{FF2B5EF4-FFF2-40B4-BE49-F238E27FC236}">
                <a16:creationId xmlns:a16="http://schemas.microsoft.com/office/drawing/2014/main" id="{640CC0BF-74DD-5CA3-C10C-46A3B8B7D55C}"/>
              </a:ext>
            </a:extLst>
          </p:cNvPr>
          <p:cNvSpPr/>
          <p:nvPr/>
        </p:nvSpPr>
        <p:spPr>
          <a:xfrm>
            <a:off x="16279859" y="15966801"/>
            <a:ext cx="8280000" cy="900000"/>
          </a:xfrm>
          <a:prstGeom prst="roundRect">
            <a:avLst>
              <a:gd name="adj" fmla="val 16667"/>
            </a:avLst>
          </a:prstGeom>
          <a:solidFill>
            <a:srgbClr val="0E0D70"/>
          </a:solidFill>
          <a:ln w="9360">
            <a:solidFill>
              <a:srgbClr val="0E0D70"/>
            </a:solidFill>
            <a:round/>
          </a:ln>
        </p:spPr>
        <p:txBody>
          <a:bodyPr lIns="0" tIns="0" rIns="0" bIns="0" anchor="ctr" anchorCtr="1">
            <a:noAutofit/>
          </a:bodyPr>
          <a:lstStyle/>
          <a:p>
            <a:pPr algn="ctr"/>
            <a:r>
              <a:rPr lang="en-US" sz="4800" b="1" dirty="0">
                <a:solidFill>
                  <a:srgbClr val="FFFFFF"/>
                </a:solidFill>
                <a:latin typeface="Arial" panose="020B0604020202020204" pitchFamily="34" charset="0"/>
                <a:cs typeface="Arial" panose="020B0604020202020204" pitchFamily="34" charset="0"/>
              </a:rPr>
              <a:t>Evaluation</a:t>
            </a:r>
            <a:endParaRPr sz="1400" dirty="0">
              <a:latin typeface="Arial" panose="020B0604020202020204" pitchFamily="34" charset="0"/>
              <a:cs typeface="Arial" panose="020B0604020202020204" pitchFamily="34" charset="0"/>
            </a:endParaRPr>
          </a:p>
        </p:txBody>
      </p:sp>
      <p:sp>
        <p:nvSpPr>
          <p:cNvPr id="9" name="직사각형 8">
            <a:extLst>
              <a:ext uri="{FF2B5EF4-FFF2-40B4-BE49-F238E27FC236}">
                <a16:creationId xmlns:a16="http://schemas.microsoft.com/office/drawing/2014/main" id="{9386DBCE-D437-7662-B926-793F05C29A7F}"/>
              </a:ext>
            </a:extLst>
          </p:cNvPr>
          <p:cNvSpPr>
            <a:spLocks noChangeAspect="1"/>
          </p:cNvSpPr>
          <p:nvPr/>
        </p:nvSpPr>
        <p:spPr>
          <a:xfrm>
            <a:off x="16289798" y="16866801"/>
            <a:ext cx="26192704" cy="10206830"/>
          </a:xfrm>
          <a:prstGeom prst="rect">
            <a:avLst/>
          </a:prstGeom>
          <a:ln w="50800">
            <a:solidFill>
              <a:schemeClr val="bg1">
                <a:lumMod val="50000"/>
              </a:schemeClr>
            </a:solidFill>
          </a:ln>
        </p:spPr>
        <p:txBody>
          <a:bodyPr wrap="square" lIns="251999" rIns="251999">
            <a:noAutofit/>
          </a:bodyPr>
          <a:lstStyle/>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US" altLang="ko-KR" sz="3500" dirty="0">
              <a:latin typeface="Lato" panose="020F0502020204030203" pitchFamily="34" charset="0"/>
              <a:ea typeface="Lato" panose="020F0502020204030203" pitchFamily="34" charset="0"/>
              <a:cs typeface="Lato" panose="020F0502020204030203" pitchFamily="34" charset="0"/>
            </a:endParaRPr>
          </a:p>
          <a:p>
            <a:pPr marL="457200" indent="-457200" algn="just">
              <a:lnSpc>
                <a:spcPct val="150000"/>
              </a:lnSpc>
              <a:buFont typeface="Arial" panose="020B0604020202020204" pitchFamily="34" charset="0"/>
              <a:buChar char="•"/>
            </a:pPr>
            <a:r>
              <a:rPr lang="en-US" altLang="ko-KR" sz="3600" b="1" dirty="0">
                <a:solidFill>
                  <a:srgbClr val="00B0F0"/>
                </a:solidFill>
                <a:latin typeface="Lato" panose="020F0502020204030203" pitchFamily="34" charset="0"/>
                <a:ea typeface="Lato" panose="020F0502020204030203" pitchFamily="34" charset="0"/>
                <a:cs typeface="Lato" panose="020F0502020204030203" pitchFamily="34" charset="0"/>
              </a:rPr>
              <a:t>5.67x, 9.29x</a:t>
            </a:r>
            <a:r>
              <a:rPr lang="en-US" altLang="ko-KR" sz="3600" dirty="0">
                <a:latin typeface="Lato" panose="020F0502020204030203" pitchFamily="34" charset="0"/>
                <a:ea typeface="Lato" panose="020F0502020204030203" pitchFamily="34" charset="0"/>
                <a:cs typeface="Lato" panose="020F0502020204030203" pitchFamily="34" charset="0"/>
              </a:rPr>
              <a:t>, and </a:t>
            </a:r>
            <a:r>
              <a:rPr lang="en-US" altLang="ko-KR" sz="3600" b="1" dirty="0">
                <a:solidFill>
                  <a:srgbClr val="00B0F0"/>
                </a:solidFill>
                <a:latin typeface="Lato" panose="020F0502020204030203" pitchFamily="34" charset="0"/>
                <a:ea typeface="Lato" panose="020F0502020204030203" pitchFamily="34" charset="0"/>
                <a:cs typeface="Lato" panose="020F0502020204030203" pitchFamily="34" charset="0"/>
              </a:rPr>
              <a:t>15.71x</a:t>
            </a:r>
            <a:r>
              <a:rPr lang="en-US" altLang="ko-KR" sz="3600" dirty="0">
                <a:latin typeface="Lato" panose="020F0502020204030203" pitchFamily="34" charset="0"/>
                <a:ea typeface="Lato" panose="020F0502020204030203" pitchFamily="34" charset="0"/>
                <a:cs typeface="Lato" panose="020F0502020204030203" pitchFamily="34" charset="0"/>
              </a:rPr>
              <a:t> higher decoding throughput for the HD, FHD, and UHD dataset than the lossless PNG format</a:t>
            </a:r>
          </a:p>
          <a:p>
            <a:pPr marL="457200" indent="-457200" algn="just">
              <a:lnSpc>
                <a:spcPct val="150000"/>
              </a:lnSpc>
              <a:buFont typeface="Arial" panose="020B0604020202020204" pitchFamily="34" charset="0"/>
              <a:buChar char="•"/>
            </a:pPr>
            <a:r>
              <a:rPr lang="en-US" altLang="ko-KR" sz="3600" b="1" dirty="0">
                <a:solidFill>
                  <a:srgbClr val="00B0F0"/>
                </a:solidFill>
                <a:latin typeface="Lato" panose="020F0502020204030203" pitchFamily="34" charset="0"/>
                <a:ea typeface="Lato" panose="020F0502020204030203" pitchFamily="34" charset="0"/>
                <a:cs typeface="Lato" panose="020F0502020204030203" pitchFamily="34" charset="0"/>
              </a:rPr>
              <a:t>1.71x</a:t>
            </a:r>
            <a:r>
              <a:rPr lang="en-US" altLang="ko-KR" sz="3600" dirty="0">
                <a:latin typeface="Lato" panose="020F0502020204030203" pitchFamily="34" charset="0"/>
                <a:ea typeface="Lato" panose="020F0502020204030203" pitchFamily="34" charset="0"/>
                <a:cs typeface="Lato" panose="020F0502020204030203" pitchFamily="34" charset="0"/>
              </a:rPr>
              <a:t> and </a:t>
            </a:r>
            <a:r>
              <a:rPr lang="en-US" altLang="ko-KR" sz="3600" b="1" dirty="0">
                <a:solidFill>
                  <a:srgbClr val="00B0F0"/>
                </a:solidFill>
                <a:latin typeface="Lato" panose="020F0502020204030203" pitchFamily="34" charset="0"/>
                <a:ea typeface="Lato" panose="020F0502020204030203" pitchFamily="34" charset="0"/>
                <a:cs typeface="Lato" panose="020F0502020204030203" pitchFamily="34" charset="0"/>
              </a:rPr>
              <a:t>1.29x</a:t>
            </a:r>
            <a:r>
              <a:rPr lang="en-US" altLang="ko-KR" sz="3600" dirty="0">
                <a:latin typeface="Lato" panose="020F0502020204030203" pitchFamily="34" charset="0"/>
                <a:ea typeface="Lato" panose="020F0502020204030203" pitchFamily="34" charset="0"/>
                <a:cs typeface="Lato" panose="020F0502020204030203" pitchFamily="34" charset="0"/>
              </a:rPr>
              <a:t> higher geomean end-to-end training throughput than PNG and WebP</a:t>
            </a:r>
          </a:p>
        </p:txBody>
      </p:sp>
      <p:sp>
        <p:nvSpPr>
          <p:cNvPr id="6" name="CustomShape 1">
            <a:extLst>
              <a:ext uri="{FF2B5EF4-FFF2-40B4-BE49-F238E27FC236}">
                <a16:creationId xmlns:a16="http://schemas.microsoft.com/office/drawing/2014/main" id="{09AEF5CE-4249-9480-CBA7-BFF3FD279F4A}"/>
              </a:ext>
            </a:extLst>
          </p:cNvPr>
          <p:cNvSpPr/>
          <p:nvPr/>
        </p:nvSpPr>
        <p:spPr>
          <a:xfrm>
            <a:off x="16279859" y="4247035"/>
            <a:ext cx="10009140" cy="900000"/>
          </a:xfrm>
          <a:prstGeom prst="roundRect">
            <a:avLst>
              <a:gd name="adj" fmla="val 16667"/>
            </a:avLst>
          </a:prstGeom>
          <a:solidFill>
            <a:srgbClr val="0E0D70"/>
          </a:solidFill>
          <a:ln w="9360">
            <a:solidFill>
              <a:srgbClr val="0E0D70"/>
            </a:solidFill>
            <a:round/>
          </a:ln>
        </p:spPr>
        <p:txBody>
          <a:bodyPr lIns="0" tIns="0" rIns="0" bIns="0" anchor="ctr" anchorCtr="1">
            <a:noAutofit/>
          </a:bodyPr>
          <a:lstStyle/>
          <a:p>
            <a:pPr algn="ctr"/>
            <a:r>
              <a:rPr lang="en-US" sz="4800" b="1" dirty="0">
                <a:solidFill>
                  <a:srgbClr val="FFFFFF"/>
                </a:solidFill>
                <a:latin typeface="Arial" panose="020B0604020202020204" pitchFamily="34" charset="0"/>
                <a:cs typeface="Arial" panose="020B0604020202020204" pitchFamily="34" charset="0"/>
              </a:rPr>
              <a:t>Data Preparation Bottleneck</a:t>
            </a:r>
            <a:endParaRPr sz="1400" dirty="0">
              <a:latin typeface="Arial" panose="020B0604020202020204" pitchFamily="34" charset="0"/>
              <a:cs typeface="Arial" panose="020B0604020202020204" pitchFamily="34" charset="0"/>
            </a:endParaRPr>
          </a:p>
        </p:txBody>
      </p:sp>
      <p:sp>
        <p:nvSpPr>
          <p:cNvPr id="7" name="직사각형 6">
            <a:extLst>
              <a:ext uri="{FF2B5EF4-FFF2-40B4-BE49-F238E27FC236}">
                <a16:creationId xmlns:a16="http://schemas.microsoft.com/office/drawing/2014/main" id="{B2740D5C-B50F-5FC9-1F12-A91587B82FE1}"/>
              </a:ext>
            </a:extLst>
          </p:cNvPr>
          <p:cNvSpPr>
            <a:spLocks noChangeAspect="1"/>
          </p:cNvSpPr>
          <p:nvPr/>
        </p:nvSpPr>
        <p:spPr>
          <a:xfrm>
            <a:off x="16279859" y="5140885"/>
            <a:ext cx="26192703" cy="10553240"/>
          </a:xfrm>
          <a:prstGeom prst="rect">
            <a:avLst/>
          </a:prstGeom>
          <a:ln w="50800">
            <a:solidFill>
              <a:schemeClr val="bg1">
                <a:lumMod val="50000"/>
              </a:schemeClr>
            </a:solidFill>
          </a:ln>
        </p:spPr>
        <p:txBody>
          <a:bodyPr wrap="square" lIns="251999" rIns="251999">
            <a:noAutofit/>
          </a:bodyPr>
          <a:lstStyle/>
          <a:p>
            <a:pPr algn="just">
              <a:lnSpc>
                <a:spcPct val="150000"/>
              </a:lnSpc>
            </a:pPr>
            <a:endParaRPr lang="en" altLang="ko-Kore-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 altLang="ko-Kore-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 altLang="ko-Kore-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 altLang="ko-Kore-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 altLang="ko-Kore-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 altLang="ko-Kore-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 altLang="ko-Kore-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 altLang="ko-Kore-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 altLang="ko-Kore-KR" sz="3500" dirty="0">
              <a:latin typeface="Lato" panose="020F0502020204030203" pitchFamily="34" charset="0"/>
              <a:ea typeface="Lato" panose="020F0502020204030203" pitchFamily="34" charset="0"/>
              <a:cs typeface="Lato" panose="020F0502020204030203" pitchFamily="34" charset="0"/>
            </a:endParaRPr>
          </a:p>
          <a:p>
            <a:pPr algn="just">
              <a:lnSpc>
                <a:spcPct val="150000"/>
              </a:lnSpc>
            </a:pPr>
            <a:endParaRPr lang="en" altLang="ko-Kore-KR" sz="1600" dirty="0">
              <a:latin typeface="Lato" panose="020F0502020204030203" pitchFamily="34" charset="0"/>
              <a:ea typeface="Lato" panose="020F0502020204030203" pitchFamily="34" charset="0"/>
              <a:cs typeface="Lato" panose="020F0502020204030203" pitchFamily="34" charset="0"/>
            </a:endParaRPr>
          </a:p>
          <a:p>
            <a:pPr marL="457200" indent="-457200" algn="just">
              <a:lnSpc>
                <a:spcPct val="150000"/>
              </a:lnSpc>
              <a:buFont typeface="Arial" panose="020B0604020202020204" pitchFamily="34" charset="0"/>
              <a:buChar char="•"/>
            </a:pPr>
            <a:r>
              <a:rPr lang="en" altLang="ko-Kore-KR" sz="3500" dirty="0">
                <a:latin typeface="Lato" panose="020F0502020204030203" pitchFamily="34" charset="0"/>
                <a:ea typeface="Lato" panose="020F0502020204030203" pitchFamily="34" charset="0"/>
                <a:cs typeface="Lato" panose="020F0502020204030203" pitchFamily="34" charset="0"/>
              </a:rPr>
              <a:t>Spending most of time for </a:t>
            </a:r>
            <a:r>
              <a:rPr lang="en" altLang="ko-Kore-KR" sz="3500" b="1" dirty="0">
                <a:solidFill>
                  <a:srgbClr val="FF0000"/>
                </a:solidFill>
                <a:latin typeface="Lato" panose="020F0502020204030203" pitchFamily="34" charset="0"/>
                <a:ea typeface="Lato" panose="020F0502020204030203" pitchFamily="34" charset="0"/>
                <a:cs typeface="Lato" panose="020F0502020204030203" pitchFamily="34" charset="0"/>
              </a:rPr>
              <a:t>Decode on CPU</a:t>
            </a:r>
            <a:r>
              <a:rPr lang="en" altLang="ko-Kore-KR" sz="3500" dirty="0">
                <a:latin typeface="Lato" panose="020F0502020204030203" pitchFamily="34" charset="0"/>
                <a:ea typeface="Lato" panose="020F0502020204030203" pitchFamily="34" charset="0"/>
                <a:cs typeface="Lato" panose="020F0502020204030203" pitchFamily="34" charset="0"/>
              </a:rPr>
              <a:t> in case of PNG, JP2, and WebP by complexed and </a:t>
            </a:r>
            <a:r>
              <a:rPr lang="en" altLang="ko-Kore-KR" sz="3500" dirty="0" err="1">
                <a:latin typeface="Lato" panose="020F0502020204030203" pitchFamily="34" charset="0"/>
                <a:ea typeface="Lato" panose="020F0502020204030203" pitchFamily="34" charset="0"/>
                <a:cs typeface="Lato" panose="020F0502020204030203" pitchFamily="34" charset="0"/>
              </a:rPr>
              <a:t>sequentialized</a:t>
            </a:r>
            <a:r>
              <a:rPr lang="en" altLang="ko-Kore-KR" sz="3500" dirty="0">
                <a:latin typeface="Lato" panose="020F0502020204030203" pitchFamily="34" charset="0"/>
                <a:ea typeface="Lato" panose="020F0502020204030203" pitchFamily="34" charset="0"/>
                <a:cs typeface="Lato" panose="020F0502020204030203" pitchFamily="34" charset="0"/>
              </a:rPr>
              <a:t> decoding algorithm</a:t>
            </a:r>
          </a:p>
          <a:p>
            <a:pPr marL="457200" indent="-457200" algn="just">
              <a:lnSpc>
                <a:spcPct val="150000"/>
              </a:lnSpc>
              <a:buFont typeface="Arial" panose="020B0604020202020204" pitchFamily="34" charset="0"/>
              <a:buChar char="•"/>
            </a:pPr>
            <a:r>
              <a:rPr lang="en" altLang="ko-Kore-KR" sz="3500" dirty="0">
                <a:solidFill>
                  <a:schemeClr val="tx1"/>
                </a:solidFill>
                <a:latin typeface="Lato" panose="020F0502020204030203" pitchFamily="34" charset="0"/>
                <a:ea typeface="Lato" panose="020F0502020204030203" pitchFamily="34" charset="0"/>
                <a:cs typeface="Lato" panose="020F0502020204030203" pitchFamily="34" charset="0"/>
              </a:rPr>
              <a:t>Spending most of time for </a:t>
            </a:r>
            <a:r>
              <a:rPr lang="en" altLang="ko-Kore-KR" sz="3500" b="1" dirty="0">
                <a:solidFill>
                  <a:srgbClr val="FF0000"/>
                </a:solidFill>
                <a:latin typeface="Lato" panose="020F0502020204030203" pitchFamily="34" charset="0"/>
                <a:ea typeface="Lato" panose="020F0502020204030203" pitchFamily="34" charset="0"/>
                <a:cs typeface="Lato" panose="020F0502020204030203" pitchFamily="34" charset="0"/>
              </a:rPr>
              <a:t>Load</a:t>
            </a:r>
            <a:r>
              <a:rPr lang="en" altLang="ko-Kore-KR" sz="3500" dirty="0">
                <a:latin typeface="Lato" panose="020F0502020204030203" pitchFamily="34" charset="0"/>
                <a:ea typeface="Lato" panose="020F0502020204030203" pitchFamily="34" charset="0"/>
                <a:cs typeface="Lato" panose="020F0502020204030203" pitchFamily="34" charset="0"/>
              </a:rPr>
              <a:t> in case of BMP format by fetching uncompressed raw data from disk</a:t>
            </a:r>
          </a:p>
          <a:p>
            <a:pPr marL="457200" indent="-457200" algn="just">
              <a:lnSpc>
                <a:spcPct val="150000"/>
              </a:lnSpc>
              <a:buFont typeface="Arial" panose="020B0604020202020204" pitchFamily="34" charset="0"/>
              <a:buChar char="•"/>
            </a:pPr>
            <a:r>
              <a:rPr lang="en" altLang="ko-Kore-KR" sz="3500" dirty="0">
                <a:latin typeface="Lato" panose="020F0502020204030203" pitchFamily="34" charset="0"/>
                <a:ea typeface="Lato" panose="020F0502020204030203" pitchFamily="34" charset="0"/>
                <a:cs typeface="Lato" panose="020F0502020204030203" pitchFamily="34" charset="0"/>
              </a:rPr>
              <a:t>The use of the lossy format results in </a:t>
            </a:r>
            <a:r>
              <a:rPr lang="en" altLang="ko-Kore-KR" sz="3500" b="1" dirty="0">
                <a:solidFill>
                  <a:srgbClr val="FF0000"/>
                </a:solidFill>
                <a:latin typeface="Lato" panose="020F0502020204030203" pitchFamily="34" charset="0"/>
                <a:ea typeface="Lato" panose="020F0502020204030203" pitchFamily="34" charset="0"/>
                <a:cs typeface="Lato" panose="020F0502020204030203" pitchFamily="34" charset="0"/>
              </a:rPr>
              <a:t>degradation of the test set accuracy</a:t>
            </a:r>
            <a:r>
              <a:rPr lang="en" altLang="ko-Kore-KR" sz="3500" dirty="0">
                <a:latin typeface="Lato" panose="020F0502020204030203" pitchFamily="34" charset="0"/>
                <a:ea typeface="Lato" panose="020F0502020204030203" pitchFamily="34" charset="0"/>
                <a:cs typeface="Lato" panose="020F0502020204030203" pitchFamily="34" charset="0"/>
              </a:rPr>
              <a:t> in  object detection and semantic segmentation apps</a:t>
            </a:r>
          </a:p>
          <a:p>
            <a:pPr marL="457200" indent="-457200" algn="just">
              <a:lnSpc>
                <a:spcPct val="150000"/>
              </a:lnSpc>
              <a:buFont typeface="Arial" panose="020B0604020202020204" pitchFamily="34" charset="0"/>
              <a:buChar char="•"/>
            </a:pPr>
            <a:endParaRPr lang="en" altLang="ko-Kore-KR" sz="3500" dirty="0">
              <a:latin typeface="Lato" panose="020F0502020204030203" pitchFamily="34" charset="0"/>
              <a:ea typeface="Lato" panose="020F0502020204030203" pitchFamily="34" charset="0"/>
              <a:cs typeface="Lato" panose="020F0502020204030203" pitchFamily="34" charset="0"/>
            </a:endParaRPr>
          </a:p>
        </p:txBody>
      </p:sp>
      <p:pic>
        <p:nvPicPr>
          <p:cNvPr id="11" name="그림 10">
            <a:extLst>
              <a:ext uri="{FF2B5EF4-FFF2-40B4-BE49-F238E27FC236}">
                <a16:creationId xmlns:a16="http://schemas.microsoft.com/office/drawing/2014/main" id="{4E04618B-2433-BC41-28D5-9BB1BC269AC3}"/>
              </a:ext>
            </a:extLst>
          </p:cNvPr>
          <p:cNvPicPr>
            <a:picLocks noChangeAspect="1"/>
          </p:cNvPicPr>
          <p:nvPr/>
        </p:nvPicPr>
        <p:blipFill>
          <a:blip r:embed="rId5"/>
          <a:stretch>
            <a:fillRect/>
          </a:stretch>
        </p:blipFill>
        <p:spPr>
          <a:xfrm>
            <a:off x="16667703" y="5291470"/>
            <a:ext cx="25417014" cy="6468509"/>
          </a:xfrm>
          <a:prstGeom prst="rect">
            <a:avLst/>
          </a:prstGeom>
        </p:spPr>
      </p:pic>
      <p:sp>
        <p:nvSpPr>
          <p:cNvPr id="12" name="CustomShape 1">
            <a:extLst>
              <a:ext uri="{FF2B5EF4-FFF2-40B4-BE49-F238E27FC236}">
                <a16:creationId xmlns:a16="http://schemas.microsoft.com/office/drawing/2014/main" id="{D40A1AE8-9F46-3677-6486-4D433077D862}"/>
              </a:ext>
            </a:extLst>
          </p:cNvPr>
          <p:cNvSpPr/>
          <p:nvPr/>
        </p:nvSpPr>
        <p:spPr>
          <a:xfrm>
            <a:off x="331200" y="15967654"/>
            <a:ext cx="8280000" cy="900000"/>
          </a:xfrm>
          <a:prstGeom prst="roundRect">
            <a:avLst>
              <a:gd name="adj" fmla="val 16667"/>
            </a:avLst>
          </a:prstGeom>
          <a:solidFill>
            <a:srgbClr val="0E0D70"/>
          </a:solidFill>
          <a:ln w="9360">
            <a:solidFill>
              <a:srgbClr val="0E0D70"/>
            </a:solidFill>
            <a:round/>
          </a:ln>
        </p:spPr>
        <p:txBody>
          <a:bodyPr lIns="0" tIns="0" rIns="0" bIns="0" anchor="ctr" anchorCtr="1">
            <a:noAutofit/>
          </a:bodyPr>
          <a:lstStyle/>
          <a:p>
            <a:pPr algn="ctr"/>
            <a:r>
              <a:rPr lang="en-US" sz="4800" b="1" dirty="0">
                <a:solidFill>
                  <a:srgbClr val="FFFFFF"/>
                </a:solidFill>
                <a:latin typeface="Arial" panose="020B0604020202020204" pitchFamily="34" charset="0"/>
                <a:cs typeface="Arial" panose="020B0604020202020204" pitchFamily="34" charset="0"/>
              </a:rPr>
              <a:t>Design Goals</a:t>
            </a:r>
            <a:endParaRPr sz="1400" dirty="0">
              <a:latin typeface="Arial" panose="020B0604020202020204" pitchFamily="34" charset="0"/>
              <a:cs typeface="Arial" panose="020B0604020202020204" pitchFamily="34" charset="0"/>
            </a:endParaRPr>
          </a:p>
        </p:txBody>
      </p:sp>
      <p:sp>
        <p:nvSpPr>
          <p:cNvPr id="13" name="직사각형 12">
            <a:extLst>
              <a:ext uri="{FF2B5EF4-FFF2-40B4-BE49-F238E27FC236}">
                <a16:creationId xmlns:a16="http://schemas.microsoft.com/office/drawing/2014/main" id="{C5AB82A3-54C8-1ECC-1F41-33302199122F}"/>
              </a:ext>
            </a:extLst>
          </p:cNvPr>
          <p:cNvSpPr>
            <a:spLocks noChangeAspect="1"/>
          </p:cNvSpPr>
          <p:nvPr/>
        </p:nvSpPr>
        <p:spPr>
          <a:xfrm>
            <a:off x="345052" y="16866802"/>
            <a:ext cx="15560815" cy="3003519"/>
          </a:xfrm>
          <a:prstGeom prst="rect">
            <a:avLst/>
          </a:prstGeom>
          <a:ln w="50800">
            <a:solidFill>
              <a:schemeClr val="bg1">
                <a:lumMod val="50000"/>
              </a:schemeClr>
            </a:solidFill>
          </a:ln>
        </p:spPr>
        <p:txBody>
          <a:bodyPr wrap="square" lIns="251999" rIns="251999" anchor="ctr">
            <a:noAutofit/>
          </a:bodyPr>
          <a:lstStyle/>
          <a:p>
            <a:pPr marL="457200" indent="-457200" algn="just">
              <a:buFont typeface="Arial" panose="020B0604020202020204" pitchFamily="34" charset="0"/>
              <a:buChar char="•"/>
            </a:pPr>
            <a:r>
              <a:rPr lang="en-US" sz="3500" dirty="0">
                <a:latin typeface="Lato" panose="020F0502020204030203" pitchFamily="34" charset="0"/>
                <a:ea typeface="Lato" panose="020F0502020204030203" pitchFamily="34" charset="0"/>
                <a:cs typeface="Lato" panose="020F0502020204030203" pitchFamily="34" charset="0"/>
              </a:rPr>
              <a:t>Specialized for ML/DL training with a </a:t>
            </a:r>
            <a:r>
              <a:rPr lang="en-US" sz="3500" b="1" dirty="0">
                <a:solidFill>
                  <a:srgbClr val="00B0F0"/>
                </a:solidFill>
                <a:latin typeface="Lato" panose="020F0502020204030203" pitchFamily="34" charset="0"/>
                <a:ea typeface="Lato" panose="020F0502020204030203" pitchFamily="34" charset="0"/>
                <a:cs typeface="Lato" panose="020F0502020204030203" pitchFamily="34" charset="0"/>
              </a:rPr>
              <a:t>lightweight</a:t>
            </a:r>
            <a:r>
              <a:rPr lang="en-US" sz="3500" dirty="0">
                <a:latin typeface="Lato" panose="020F0502020204030203" pitchFamily="34" charset="0"/>
                <a:ea typeface="Lato" panose="020F0502020204030203" pitchFamily="34" charset="0"/>
                <a:cs typeface="Lato" panose="020F0502020204030203" pitchFamily="34" charset="0"/>
              </a:rPr>
              <a:t>, </a:t>
            </a:r>
            <a:r>
              <a:rPr lang="en-US" sz="3500" b="1" dirty="0">
                <a:solidFill>
                  <a:srgbClr val="00B0F0"/>
                </a:solidFill>
                <a:latin typeface="Lato" panose="020F0502020204030203" pitchFamily="34" charset="0"/>
                <a:ea typeface="Lato" panose="020F0502020204030203" pitchFamily="34" charset="0"/>
                <a:cs typeface="Lato" panose="020F0502020204030203" pitchFamily="34" charset="0"/>
              </a:rPr>
              <a:t>lossless</a:t>
            </a:r>
            <a:r>
              <a:rPr lang="en-US" sz="3500" dirty="0">
                <a:latin typeface="Lato" panose="020F0502020204030203" pitchFamily="34" charset="0"/>
                <a:ea typeface="Lato" panose="020F0502020204030203" pitchFamily="34" charset="0"/>
                <a:cs typeface="Lato" panose="020F0502020204030203" pitchFamily="34" charset="0"/>
              </a:rPr>
              <a:t> algorithm</a:t>
            </a:r>
          </a:p>
          <a:p>
            <a:pPr algn="just"/>
            <a:endParaRPr lang="en-US" sz="1600" dirty="0">
              <a:latin typeface="Lato" panose="020F0502020204030203" pitchFamily="34" charset="0"/>
              <a:ea typeface="Lato" panose="020F0502020204030203" pitchFamily="34" charset="0"/>
              <a:cs typeface="Lato" panose="020F0502020204030203" pitchFamily="34" charset="0"/>
            </a:endParaRPr>
          </a:p>
          <a:p>
            <a:pPr marL="457200" indent="-457200" algn="just">
              <a:buFont typeface="Arial" panose="020B0604020202020204" pitchFamily="34" charset="0"/>
              <a:buChar char="•"/>
            </a:pPr>
            <a:r>
              <a:rPr lang="en-US" sz="3500" dirty="0">
                <a:latin typeface="Lato" panose="020F0502020204030203" pitchFamily="34" charset="0"/>
                <a:ea typeface="Lato" panose="020F0502020204030203" pitchFamily="34" charset="0"/>
                <a:cs typeface="Lato" panose="020F0502020204030203" pitchFamily="34" charset="0"/>
              </a:rPr>
              <a:t>Maximizing decoding throughput by </a:t>
            </a:r>
            <a:r>
              <a:rPr lang="en-US" sz="3500" b="1" dirty="0">
                <a:solidFill>
                  <a:srgbClr val="00B0F0"/>
                </a:solidFill>
                <a:latin typeface="Lato" panose="020F0502020204030203" pitchFamily="34" charset="0"/>
                <a:ea typeface="Lato" panose="020F0502020204030203" pitchFamily="34" charset="0"/>
                <a:cs typeface="Lato" panose="020F0502020204030203" pitchFamily="34" charset="0"/>
              </a:rPr>
              <a:t>leveraging the GPU</a:t>
            </a:r>
          </a:p>
          <a:p>
            <a:pPr algn="just"/>
            <a:endParaRPr lang="en-US" sz="1600" dirty="0">
              <a:latin typeface="Lato" panose="020F0502020204030203" pitchFamily="34" charset="0"/>
              <a:ea typeface="Lato" panose="020F0502020204030203" pitchFamily="34" charset="0"/>
              <a:cs typeface="Lato" panose="020F0502020204030203" pitchFamily="34" charset="0"/>
            </a:endParaRPr>
          </a:p>
          <a:p>
            <a:pPr marL="457200" indent="-457200" algn="just">
              <a:buFont typeface="Arial" panose="020B0604020202020204" pitchFamily="34" charset="0"/>
              <a:buChar char="•"/>
            </a:pPr>
            <a:r>
              <a:rPr lang="en-US" sz="3500" dirty="0">
                <a:latin typeface="Lato" panose="020F0502020204030203" pitchFamily="34" charset="0"/>
                <a:ea typeface="Lato" panose="020F0502020204030203" pitchFamily="34" charset="0"/>
                <a:cs typeface="Lato" panose="020F0502020204030203" pitchFamily="34" charset="0"/>
              </a:rPr>
              <a:t>Providing a </a:t>
            </a:r>
            <a:r>
              <a:rPr lang="en-US" sz="3500" b="1" dirty="0">
                <a:solidFill>
                  <a:srgbClr val="00B0F0"/>
                </a:solidFill>
                <a:latin typeface="Lato" panose="020F0502020204030203" pitchFamily="34" charset="0"/>
                <a:ea typeface="Lato" panose="020F0502020204030203" pitchFamily="34" charset="0"/>
                <a:cs typeface="Lato" panose="020F0502020204030203" pitchFamily="34" charset="0"/>
              </a:rPr>
              <a:t>good-enough compression ratio</a:t>
            </a:r>
            <a:r>
              <a:rPr lang="en-US" sz="3500" dirty="0">
                <a:latin typeface="Lato" panose="020F0502020204030203" pitchFamily="34" charset="0"/>
                <a:ea typeface="Lato" panose="020F0502020204030203" pitchFamily="34" charset="0"/>
                <a:cs typeface="Lato" panose="020F0502020204030203" pitchFamily="34" charset="0"/>
              </a:rPr>
              <a:t> not to introduce a new bottleneck in </a:t>
            </a:r>
            <a:r>
              <a:rPr lang="en-US" sz="3500" dirty="0">
                <a:latin typeface="Courier New" panose="02070309020205020404" pitchFamily="49" charset="0"/>
                <a:ea typeface="Lato" panose="020F0502020204030203" pitchFamily="34" charset="0"/>
                <a:cs typeface="Courier New" panose="02070309020205020404" pitchFamily="49" charset="0"/>
              </a:rPr>
              <a:t>Load</a:t>
            </a:r>
            <a:r>
              <a:rPr lang="en-US" sz="3500" dirty="0">
                <a:latin typeface="Lato" panose="020F0502020204030203" pitchFamily="34" charset="0"/>
                <a:ea typeface="Lato" panose="020F0502020204030203" pitchFamily="34" charset="0"/>
                <a:cs typeface="Lato" panose="020F0502020204030203" pitchFamily="34" charset="0"/>
              </a:rPr>
              <a:t> stage</a:t>
            </a:r>
          </a:p>
        </p:txBody>
      </p:sp>
      <p:pic>
        <p:nvPicPr>
          <p:cNvPr id="15" name="그림 14">
            <a:extLst>
              <a:ext uri="{FF2B5EF4-FFF2-40B4-BE49-F238E27FC236}">
                <a16:creationId xmlns:a16="http://schemas.microsoft.com/office/drawing/2014/main" id="{ADB67A55-0A07-79A0-90B7-0FEB55D19AA0}"/>
              </a:ext>
            </a:extLst>
          </p:cNvPr>
          <p:cNvPicPr>
            <a:picLocks noChangeAspect="1"/>
          </p:cNvPicPr>
          <p:nvPr/>
        </p:nvPicPr>
        <p:blipFill>
          <a:blip r:embed="rId6"/>
          <a:stretch>
            <a:fillRect/>
          </a:stretch>
        </p:blipFill>
        <p:spPr>
          <a:xfrm>
            <a:off x="16568448" y="17173046"/>
            <a:ext cx="25004321" cy="6657336"/>
          </a:xfrm>
          <a:prstGeom prst="rect">
            <a:avLst/>
          </a:prstGeom>
        </p:spPr>
      </p:pic>
      <p:sp>
        <p:nvSpPr>
          <p:cNvPr id="17" name="CustomShape 1">
            <a:extLst>
              <a:ext uri="{FF2B5EF4-FFF2-40B4-BE49-F238E27FC236}">
                <a16:creationId xmlns:a16="http://schemas.microsoft.com/office/drawing/2014/main" id="{7A157568-7031-34D6-EB9A-5B5D293BF79A}"/>
              </a:ext>
            </a:extLst>
          </p:cNvPr>
          <p:cNvSpPr/>
          <p:nvPr/>
        </p:nvSpPr>
        <p:spPr>
          <a:xfrm>
            <a:off x="317346" y="20126136"/>
            <a:ext cx="8280000" cy="900000"/>
          </a:xfrm>
          <a:prstGeom prst="roundRect">
            <a:avLst>
              <a:gd name="adj" fmla="val 16667"/>
            </a:avLst>
          </a:prstGeom>
          <a:solidFill>
            <a:srgbClr val="0E0D70"/>
          </a:solidFill>
          <a:ln w="9360">
            <a:solidFill>
              <a:srgbClr val="0E0D70"/>
            </a:solidFill>
            <a:round/>
          </a:ln>
        </p:spPr>
        <p:txBody>
          <a:bodyPr lIns="0" tIns="0" rIns="0" bIns="0" anchor="ctr" anchorCtr="1">
            <a:noAutofit/>
          </a:bodyPr>
          <a:lstStyle/>
          <a:p>
            <a:pPr algn="ctr"/>
            <a:r>
              <a:rPr lang="en-US" sz="4800" b="1" dirty="0">
                <a:solidFill>
                  <a:srgbClr val="FFFFFF"/>
                </a:solidFill>
                <a:latin typeface="Arial" panose="020B0604020202020204" pitchFamily="34" charset="0"/>
                <a:cs typeface="Arial" panose="020B0604020202020204" pitchFamily="34" charset="0"/>
              </a:rPr>
              <a:t>Design Comparison</a:t>
            </a:r>
            <a:endParaRPr sz="1400" dirty="0">
              <a:latin typeface="Arial" panose="020B0604020202020204" pitchFamily="34" charset="0"/>
              <a:cs typeface="Arial" panose="020B0604020202020204" pitchFamily="34" charset="0"/>
            </a:endParaRPr>
          </a:p>
        </p:txBody>
      </p:sp>
      <p:sp>
        <p:nvSpPr>
          <p:cNvPr id="18" name="직사각형 17">
            <a:extLst>
              <a:ext uri="{FF2B5EF4-FFF2-40B4-BE49-F238E27FC236}">
                <a16:creationId xmlns:a16="http://schemas.microsoft.com/office/drawing/2014/main" id="{BD5F7E49-0F35-E1A9-85A5-83172BD31158}"/>
              </a:ext>
            </a:extLst>
          </p:cNvPr>
          <p:cNvSpPr>
            <a:spLocks noChangeAspect="1"/>
          </p:cNvSpPr>
          <p:nvPr/>
        </p:nvSpPr>
        <p:spPr>
          <a:xfrm>
            <a:off x="331198" y="21042998"/>
            <a:ext cx="15560815" cy="6030633"/>
          </a:xfrm>
          <a:prstGeom prst="rect">
            <a:avLst/>
          </a:prstGeom>
          <a:ln w="50800">
            <a:solidFill>
              <a:schemeClr val="bg1">
                <a:lumMod val="50000"/>
              </a:schemeClr>
            </a:solidFill>
          </a:ln>
        </p:spPr>
        <p:txBody>
          <a:bodyPr wrap="square" lIns="251999" rIns="251999" anchor="ctr">
            <a:noAutofit/>
          </a:bodyPr>
          <a:lstStyle/>
          <a:p>
            <a:pPr marL="457200" indent="-457200" algn="just">
              <a:lnSpc>
                <a:spcPct val="150000"/>
              </a:lnSpc>
              <a:buFont typeface="Arial" panose="020B0604020202020204" pitchFamily="34" charset="0"/>
              <a:buChar char="•"/>
            </a:pPr>
            <a:r>
              <a:rPr lang="en-US" sz="3500" b="1" dirty="0">
                <a:latin typeface="Lato" panose="020F0502020204030203" pitchFamily="34" charset="0"/>
                <a:ea typeface="Lato" panose="020F0502020204030203" pitchFamily="34" charset="0"/>
                <a:cs typeface="Lato" panose="020F0502020204030203" pitchFamily="34" charset="0"/>
              </a:rPr>
              <a:t>Custom </a:t>
            </a:r>
            <a:r>
              <a:rPr lang="en-US" sz="3500" b="1" dirty="0" err="1">
                <a:latin typeface="Lato" panose="020F0502020204030203" pitchFamily="34" charset="0"/>
                <a:ea typeface="Lato" panose="020F0502020204030203" pitchFamily="34" charset="0"/>
                <a:cs typeface="Lato" panose="020F0502020204030203" pitchFamily="34" charset="0"/>
              </a:rPr>
              <a:t>Paeth</a:t>
            </a:r>
            <a:r>
              <a:rPr lang="en-US" sz="3500" b="1" dirty="0">
                <a:latin typeface="Lato" panose="020F0502020204030203" pitchFamily="34" charset="0"/>
                <a:ea typeface="Lato" panose="020F0502020204030203" pitchFamily="34" charset="0"/>
                <a:cs typeface="Lato" panose="020F0502020204030203" pitchFamily="34" charset="0"/>
              </a:rPr>
              <a:t> filter</a:t>
            </a:r>
            <a:r>
              <a:rPr lang="en-US" sz="3500" dirty="0">
                <a:latin typeface="Lato" panose="020F0502020204030203" pitchFamily="34" charset="0"/>
                <a:ea typeface="Lato" panose="020F0502020204030203" pitchFamily="34" charset="0"/>
                <a:cs typeface="Lato" panose="020F0502020204030203" pitchFamily="34" charset="0"/>
              </a:rPr>
              <a:t>: Significantly </a:t>
            </a:r>
            <a:r>
              <a:rPr lang="en-US" sz="3500" b="1" dirty="0">
                <a:solidFill>
                  <a:srgbClr val="00B0F0"/>
                </a:solidFill>
                <a:latin typeface="Lato" panose="020F0502020204030203" pitchFamily="34" charset="0"/>
                <a:ea typeface="Lato" panose="020F0502020204030203" pitchFamily="34" charset="0"/>
                <a:cs typeface="Lato" panose="020F0502020204030203" pitchFamily="34" charset="0"/>
              </a:rPr>
              <a:t>reduce the value range of image</a:t>
            </a:r>
            <a:r>
              <a:rPr lang="en-US" sz="3500" dirty="0">
                <a:latin typeface="Lato" panose="020F0502020204030203" pitchFamily="34" charset="0"/>
                <a:ea typeface="Lato" panose="020F0502020204030203" pitchFamily="34" charset="0"/>
                <a:cs typeface="Lato" panose="020F0502020204030203" pitchFamily="34" charset="0"/>
              </a:rPr>
              <a:t>, without column-wise data dependency from original </a:t>
            </a:r>
            <a:r>
              <a:rPr lang="en-US" sz="3500" dirty="0" err="1">
                <a:latin typeface="Lato" panose="020F0502020204030203" pitchFamily="34" charset="0"/>
                <a:ea typeface="Lato" panose="020F0502020204030203" pitchFamily="34" charset="0"/>
                <a:cs typeface="Lato" panose="020F0502020204030203" pitchFamily="34" charset="0"/>
              </a:rPr>
              <a:t>Paeth</a:t>
            </a:r>
            <a:r>
              <a:rPr lang="en-US" sz="3500" dirty="0">
                <a:latin typeface="Lato" panose="020F0502020204030203" pitchFamily="34" charset="0"/>
                <a:ea typeface="Lato" panose="020F0502020204030203" pitchFamily="34" charset="0"/>
                <a:cs typeface="Lato" panose="020F0502020204030203" pitchFamily="34" charset="0"/>
              </a:rPr>
              <a:t> filter</a:t>
            </a:r>
          </a:p>
          <a:p>
            <a:pPr marL="457200" indent="-457200" algn="just">
              <a:lnSpc>
                <a:spcPct val="150000"/>
              </a:lnSpc>
              <a:buFont typeface="Arial" panose="020B0604020202020204" pitchFamily="34" charset="0"/>
              <a:buChar char="•"/>
            </a:pPr>
            <a:r>
              <a:rPr lang="en-US" sz="3500" b="1" dirty="0">
                <a:latin typeface="Lato" panose="020F0502020204030203" pitchFamily="34" charset="0"/>
                <a:ea typeface="Lato" panose="020F0502020204030203" pitchFamily="34" charset="0"/>
                <a:cs typeface="Lato" panose="020F0502020204030203" pitchFamily="34" charset="0"/>
              </a:rPr>
              <a:t>Base-Delta coding</a:t>
            </a:r>
            <a:r>
              <a:rPr lang="en-US" sz="3500" dirty="0">
                <a:latin typeface="Lato" panose="020F0502020204030203" pitchFamily="34" charset="0"/>
                <a:ea typeface="Lato" panose="020F0502020204030203" pitchFamily="34" charset="0"/>
                <a:cs typeface="Lato" panose="020F0502020204030203" pitchFamily="34" charset="0"/>
              </a:rPr>
              <a:t>: </a:t>
            </a:r>
            <a:r>
              <a:rPr lang="en-US" sz="3500" b="1" dirty="0">
                <a:solidFill>
                  <a:srgbClr val="00B0F0"/>
                </a:solidFill>
                <a:latin typeface="Lato" panose="020F0502020204030203" pitchFamily="34" charset="0"/>
                <a:ea typeface="Lato" panose="020F0502020204030203" pitchFamily="34" charset="0"/>
                <a:cs typeface="Lato" panose="020F0502020204030203" pitchFamily="34" charset="0"/>
              </a:rPr>
              <a:t>Reduce the number of bits</a:t>
            </a:r>
            <a:r>
              <a:rPr lang="en-US" sz="3500" dirty="0">
                <a:latin typeface="Lato" panose="020F0502020204030203" pitchFamily="34" charset="0"/>
                <a:ea typeface="Lato" panose="020F0502020204030203" pitchFamily="34" charset="0"/>
                <a:cs typeface="Lato" panose="020F0502020204030203" pitchFamily="34" charset="0"/>
              </a:rPr>
              <a:t> representing each pixel using the base value and deltas of each row</a:t>
            </a:r>
          </a:p>
          <a:p>
            <a:pPr marL="457200" indent="-457200" algn="just">
              <a:lnSpc>
                <a:spcPct val="150000"/>
              </a:lnSpc>
              <a:buFont typeface="Arial" panose="020B0604020202020204" pitchFamily="34" charset="0"/>
              <a:buChar char="•"/>
            </a:pPr>
            <a:r>
              <a:rPr lang="en-US" sz="3500" b="1" dirty="0">
                <a:latin typeface="Lato" panose="020F0502020204030203" pitchFamily="34" charset="0"/>
                <a:ea typeface="Lato" panose="020F0502020204030203" pitchFamily="34" charset="0"/>
                <a:cs typeface="Lato" panose="020F0502020204030203" pitchFamily="34" charset="0"/>
              </a:rPr>
              <a:t>GPU-friendly implementation</a:t>
            </a:r>
            <a:r>
              <a:rPr lang="en-US" sz="3500" dirty="0">
                <a:latin typeface="Lato" panose="020F0502020204030203" pitchFamily="34" charset="0"/>
                <a:ea typeface="Lato" panose="020F0502020204030203" pitchFamily="34" charset="0"/>
                <a:cs typeface="Lato" panose="020F0502020204030203" pitchFamily="34" charset="0"/>
              </a:rPr>
              <a:t>: (1) Patch-level parallelism (2) Row-wise parallel </a:t>
            </a:r>
            <a:r>
              <a:rPr lang="en-US" sz="3500" dirty="0" err="1">
                <a:latin typeface="Lato" panose="020F0502020204030203" pitchFamily="34" charset="0"/>
                <a:ea typeface="Lato" panose="020F0502020204030203" pitchFamily="34" charset="0"/>
                <a:cs typeface="Lato" panose="020F0502020204030203" pitchFamily="34" charset="0"/>
              </a:rPr>
              <a:t>Paeth</a:t>
            </a:r>
            <a:r>
              <a:rPr lang="en-US" sz="3500" dirty="0">
                <a:latin typeface="Lato" panose="020F0502020204030203" pitchFamily="34" charset="0"/>
                <a:ea typeface="Lato" panose="020F0502020204030203" pitchFamily="34" charset="0"/>
                <a:cs typeface="Lato" panose="020F0502020204030203" pitchFamily="34" charset="0"/>
              </a:rPr>
              <a:t> filter (3) Pixel-wise base-delta decoding</a:t>
            </a:r>
          </a:p>
        </p:txBody>
      </p:sp>
      <p:sp>
        <p:nvSpPr>
          <p:cNvPr id="10" name="TextBox 9">
            <a:extLst>
              <a:ext uri="{FF2B5EF4-FFF2-40B4-BE49-F238E27FC236}">
                <a16:creationId xmlns:a16="http://schemas.microsoft.com/office/drawing/2014/main" id="{135B8B26-96E4-DFAA-BC77-D468D1A0AF90}"/>
              </a:ext>
            </a:extLst>
          </p:cNvPr>
          <p:cNvSpPr txBox="1"/>
          <p:nvPr/>
        </p:nvSpPr>
        <p:spPr>
          <a:xfrm>
            <a:off x="16667702" y="11972146"/>
            <a:ext cx="25417014" cy="707886"/>
          </a:xfrm>
          <a:prstGeom prst="rect">
            <a:avLst/>
          </a:prstGeom>
          <a:noFill/>
        </p:spPr>
        <p:txBody>
          <a:bodyPr wrap="square" rtlCol="0">
            <a:spAutoFit/>
          </a:bodyPr>
          <a:lstStyle/>
          <a:p>
            <a:pPr algn="ctr"/>
            <a:r>
              <a:rPr kumimoji="1" lang="en-US" altLang="ko-Kore-KR" sz="4000" b="1" dirty="0">
                <a:latin typeface="Courier New" panose="02070309020205020404" pitchFamily="49" charset="0"/>
                <a:ea typeface="Lato" panose="020F0502020204030203" pitchFamily="34" charset="0"/>
                <a:cs typeface="Courier New" panose="02070309020205020404" pitchFamily="49" charset="0"/>
              </a:rPr>
              <a:t>Load</a:t>
            </a:r>
            <a:r>
              <a:rPr kumimoji="1" lang="en-US" altLang="ko-Kore-KR" sz="4000" b="1" dirty="0">
                <a:latin typeface="Lato" panose="020F0502020204030203" pitchFamily="34" charset="0"/>
                <a:ea typeface="Lato" panose="020F0502020204030203" pitchFamily="34" charset="0"/>
                <a:cs typeface="Lato" panose="020F0502020204030203" pitchFamily="34" charset="0"/>
              </a:rPr>
              <a:t> and </a:t>
            </a:r>
            <a:r>
              <a:rPr kumimoji="1" lang="en-US" altLang="ko-Kore-KR" sz="4000" b="1" dirty="0">
                <a:latin typeface="Courier New" panose="02070309020205020404" pitchFamily="49" charset="0"/>
                <a:ea typeface="Lato" panose="020F0502020204030203" pitchFamily="34" charset="0"/>
                <a:cs typeface="Courier New" panose="02070309020205020404" pitchFamily="49" charset="0"/>
              </a:rPr>
              <a:t>Decode</a:t>
            </a:r>
            <a:r>
              <a:rPr kumimoji="1" lang="en-US" altLang="ko-Kore-KR" sz="4000" b="1" dirty="0">
                <a:latin typeface="Lato" panose="020F0502020204030203" pitchFamily="34" charset="0"/>
                <a:ea typeface="Lato" panose="020F0502020204030203" pitchFamily="34" charset="0"/>
                <a:cs typeface="Lato" panose="020F0502020204030203" pitchFamily="34" charset="0"/>
              </a:rPr>
              <a:t> execution time normalized to the </a:t>
            </a:r>
            <a:r>
              <a:rPr kumimoji="1" lang="en-US" altLang="ko-Kore-KR" sz="4000" b="1" dirty="0">
                <a:latin typeface="Courier New" panose="02070309020205020404" pitchFamily="49" charset="0"/>
                <a:ea typeface="Lato" panose="020F0502020204030203" pitchFamily="34" charset="0"/>
                <a:cs typeface="Courier New" panose="02070309020205020404" pitchFamily="49" charset="0"/>
              </a:rPr>
              <a:t>Compute</a:t>
            </a:r>
            <a:r>
              <a:rPr kumimoji="1" lang="en-US" altLang="ko-Kore-KR" sz="4000" b="1" dirty="0">
                <a:latin typeface="Lato" panose="020F0502020204030203" pitchFamily="34" charset="0"/>
                <a:ea typeface="Lato" panose="020F0502020204030203" pitchFamily="34" charset="0"/>
                <a:cs typeface="Lato" panose="020F0502020204030203" pitchFamily="34" charset="0"/>
              </a:rPr>
              <a:t> time</a:t>
            </a:r>
            <a:endParaRPr kumimoji="1" lang="ko-Kore-KR" altLang="en-US" sz="4000" b="1" dirty="0">
              <a:latin typeface="Lato" panose="020F0502020204030203" pitchFamily="34" charset="0"/>
              <a:cs typeface="Lato" panose="020F0502020204030203" pitchFamily="34" charset="0"/>
            </a:endParaRPr>
          </a:p>
        </p:txBody>
      </p:sp>
      <p:sp>
        <p:nvSpPr>
          <p:cNvPr id="14" name="TextBox 13">
            <a:extLst>
              <a:ext uri="{FF2B5EF4-FFF2-40B4-BE49-F238E27FC236}">
                <a16:creationId xmlns:a16="http://schemas.microsoft.com/office/drawing/2014/main" id="{3EC634A1-CFA2-92BF-6E35-5BD6B63C763D}"/>
              </a:ext>
            </a:extLst>
          </p:cNvPr>
          <p:cNvSpPr txBox="1"/>
          <p:nvPr/>
        </p:nvSpPr>
        <p:spPr>
          <a:xfrm>
            <a:off x="16568448" y="24029226"/>
            <a:ext cx="25516268" cy="707886"/>
          </a:xfrm>
          <a:prstGeom prst="rect">
            <a:avLst/>
          </a:prstGeom>
          <a:noFill/>
        </p:spPr>
        <p:txBody>
          <a:bodyPr wrap="square" rtlCol="0">
            <a:spAutoFit/>
          </a:bodyPr>
          <a:lstStyle/>
          <a:p>
            <a:pPr algn="ctr"/>
            <a:r>
              <a:rPr kumimoji="1" lang="en-US" altLang="ko-Kore-KR" sz="4000" b="1" dirty="0">
                <a:latin typeface="Lato" panose="020F0502020204030203" pitchFamily="34" charset="0"/>
                <a:ea typeface="Lato" panose="020F0502020204030203" pitchFamily="34" charset="0"/>
                <a:cs typeface="Lato" panose="020F0502020204030203" pitchFamily="34" charset="0"/>
              </a:rPr>
              <a:t>Throughput comparison with lossless-encoded dataset</a:t>
            </a:r>
            <a:endParaRPr kumimoji="1" lang="ko-Kore-KR" altLang="en-US" sz="4000" b="1" dirty="0">
              <a:latin typeface="Lato" panose="020F0502020204030203" pitchFamily="34" charset="0"/>
              <a:cs typeface="Lato" panose="020F0502020204030203" pitchFamily="34" charset="0"/>
            </a:endParaRPr>
          </a:p>
        </p:txBody>
      </p:sp>
      <p:graphicFrame>
        <p:nvGraphicFramePr>
          <p:cNvPr id="19" name="표 19">
            <a:extLst>
              <a:ext uri="{FF2B5EF4-FFF2-40B4-BE49-F238E27FC236}">
                <a16:creationId xmlns:a16="http://schemas.microsoft.com/office/drawing/2014/main" id="{EDDC6D0F-0339-208C-97E6-4878D1BEB7D8}"/>
              </a:ext>
            </a:extLst>
          </p:cNvPr>
          <p:cNvGraphicFramePr>
            <a:graphicFrameLocks noGrp="1"/>
          </p:cNvGraphicFramePr>
          <p:nvPr>
            <p:extLst>
              <p:ext uri="{D42A27DB-BD31-4B8C-83A1-F6EECF244321}">
                <p14:modId xmlns:p14="http://schemas.microsoft.com/office/powerpoint/2010/main" val="3357004646"/>
              </p:ext>
            </p:extLst>
          </p:nvPr>
        </p:nvGraphicFramePr>
        <p:xfrm>
          <a:off x="534199" y="21302492"/>
          <a:ext cx="15124515" cy="5552223"/>
        </p:xfrm>
        <a:graphic>
          <a:graphicData uri="http://schemas.openxmlformats.org/drawingml/2006/table">
            <a:tbl>
              <a:tblPr firstRow="1" bandRow="1">
                <a:tableStyleId>{5940675A-B579-460E-94D1-54222C63F5DA}</a:tableStyleId>
              </a:tblPr>
              <a:tblGrid>
                <a:gridCol w="2132801">
                  <a:extLst>
                    <a:ext uri="{9D8B030D-6E8A-4147-A177-3AD203B41FA5}">
                      <a16:colId xmlns:a16="http://schemas.microsoft.com/office/drawing/2014/main" val="3075289364"/>
                    </a:ext>
                  </a:extLst>
                </a:gridCol>
                <a:gridCol w="3917005">
                  <a:extLst>
                    <a:ext uri="{9D8B030D-6E8A-4147-A177-3AD203B41FA5}">
                      <a16:colId xmlns:a16="http://schemas.microsoft.com/office/drawing/2014/main" val="1874478297"/>
                    </a:ext>
                  </a:extLst>
                </a:gridCol>
                <a:gridCol w="3829995">
                  <a:extLst>
                    <a:ext uri="{9D8B030D-6E8A-4147-A177-3AD203B41FA5}">
                      <a16:colId xmlns:a16="http://schemas.microsoft.com/office/drawing/2014/main" val="1541174297"/>
                    </a:ext>
                  </a:extLst>
                </a:gridCol>
                <a:gridCol w="2219811">
                  <a:extLst>
                    <a:ext uri="{9D8B030D-6E8A-4147-A177-3AD203B41FA5}">
                      <a16:colId xmlns:a16="http://schemas.microsoft.com/office/drawing/2014/main" val="2305166297"/>
                    </a:ext>
                  </a:extLst>
                </a:gridCol>
                <a:gridCol w="3024903">
                  <a:extLst>
                    <a:ext uri="{9D8B030D-6E8A-4147-A177-3AD203B41FA5}">
                      <a16:colId xmlns:a16="http://schemas.microsoft.com/office/drawing/2014/main" val="654130835"/>
                    </a:ext>
                  </a:extLst>
                </a:gridCol>
              </a:tblGrid>
              <a:tr h="1078581">
                <a:tc rowSpan="2">
                  <a:txBody>
                    <a:bodyPr/>
                    <a:lstStyle/>
                    <a:p>
                      <a:pPr algn="ctr"/>
                      <a:endParaRPr lang="ko-Kore-KR" altLang="en-US" sz="3500" b="0" dirty="0">
                        <a:latin typeface="Lato" panose="020F0502020204030203" pitchFamily="34" charset="0"/>
                        <a:cs typeface="Lato" panose="020F0502020204030203" pitchFamily="34" charset="0"/>
                      </a:endParaRPr>
                    </a:p>
                  </a:txBody>
                  <a:tcPr anchor="ctr">
                    <a:solidFill>
                      <a:schemeClr val="accent1">
                        <a:lumMod val="20000"/>
                        <a:lumOff val="80000"/>
                      </a:schemeClr>
                    </a:solidFill>
                  </a:tcPr>
                </a:tc>
                <a:tc gridSpan="2">
                  <a:txBody>
                    <a:bodyPr/>
                    <a:lstStyle/>
                    <a:p>
                      <a:pPr algn="ctr"/>
                      <a:r>
                        <a:rPr lang="en-US" altLang="ko-Kore-KR" sz="3500" b="0" dirty="0"/>
                        <a:t>Algorithm</a:t>
                      </a:r>
                      <a:endParaRPr lang="ko-Kore-KR" altLang="en-US" sz="3500" b="0" dirty="0">
                        <a:latin typeface="Lato" panose="020F0502020204030203" pitchFamily="34" charset="0"/>
                        <a:cs typeface="Lato" panose="020F0502020204030203" pitchFamily="34" charset="0"/>
                      </a:endParaRPr>
                    </a:p>
                  </a:txBody>
                  <a:tcPr anchor="ctr">
                    <a:solidFill>
                      <a:schemeClr val="accent1">
                        <a:lumMod val="20000"/>
                        <a:lumOff val="80000"/>
                      </a:schemeClr>
                    </a:solidFill>
                  </a:tcPr>
                </a:tc>
                <a:tc hMerge="1">
                  <a:txBody>
                    <a:bodyPr/>
                    <a:lstStyle/>
                    <a:p>
                      <a:endParaRPr lang="ko-Kore-KR" altLang="en-US" dirty="0"/>
                    </a:p>
                  </a:txBody>
                  <a:tcPr/>
                </a:tc>
                <a:tc rowSpan="2">
                  <a:txBody>
                    <a:bodyPr/>
                    <a:lstStyle/>
                    <a:p>
                      <a:pPr algn="ctr"/>
                      <a:r>
                        <a:rPr lang="en-US" altLang="ko-Kore-KR" sz="3500" b="0" dirty="0"/>
                        <a:t>Lossless?</a:t>
                      </a:r>
                      <a:endParaRPr lang="ko-Kore-KR" altLang="en-US" sz="3500" b="0" dirty="0">
                        <a:latin typeface="Lato" panose="020F0502020204030203" pitchFamily="34" charset="0"/>
                        <a:cs typeface="Lato" panose="020F0502020204030203" pitchFamily="34" charset="0"/>
                      </a:endParaRPr>
                    </a:p>
                  </a:txBody>
                  <a:tcPr anchor="ctr">
                    <a:solidFill>
                      <a:schemeClr val="accent1">
                        <a:lumMod val="20000"/>
                        <a:lumOff val="80000"/>
                      </a:schemeClr>
                    </a:solidFill>
                  </a:tcPr>
                </a:tc>
                <a:tc rowSpan="2">
                  <a:txBody>
                    <a:bodyPr/>
                    <a:lstStyle/>
                    <a:p>
                      <a:pPr algn="ctr"/>
                      <a:r>
                        <a:rPr lang="en-US" altLang="ko-Kore-KR" sz="3500" b="0" dirty="0"/>
                        <a:t>GPU-support?</a:t>
                      </a:r>
                      <a:endParaRPr lang="ko-Kore-KR" altLang="en-US" sz="3500" b="0" dirty="0">
                        <a:latin typeface="Lato" panose="020F0502020204030203" pitchFamily="34" charset="0"/>
                        <a:cs typeface="Lato" panose="020F0502020204030203" pitchFamily="34" charset="0"/>
                      </a:endParaRPr>
                    </a:p>
                  </a:txBody>
                  <a:tcPr anchor="ctr">
                    <a:solidFill>
                      <a:schemeClr val="accent1">
                        <a:lumMod val="20000"/>
                        <a:lumOff val="80000"/>
                      </a:schemeClr>
                    </a:solidFill>
                  </a:tcPr>
                </a:tc>
                <a:extLst>
                  <a:ext uri="{0D108BD9-81ED-4DB2-BD59-A6C34878D82A}">
                    <a16:rowId xmlns:a16="http://schemas.microsoft.com/office/drawing/2014/main" val="493910793"/>
                  </a:ext>
                </a:extLst>
              </a:tr>
              <a:tr h="1078581">
                <a:tc vMerge="1">
                  <a:txBody>
                    <a:bodyPr/>
                    <a:lstStyle/>
                    <a:p>
                      <a:pPr algn="ct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0" dirty="0"/>
                        <a:t>Filter</a:t>
                      </a:r>
                      <a:endParaRPr lang="ko-Kore-KR" altLang="en-US" sz="3500" b="0" dirty="0">
                        <a:latin typeface="Lato" panose="020F0502020204030203" pitchFamily="34" charset="0"/>
                        <a:cs typeface="Lato" panose="020F0502020204030203" pitchFamily="34" charset="0"/>
                      </a:endParaRPr>
                    </a:p>
                  </a:txBody>
                  <a:tcPr anchor="ctr">
                    <a:solidFill>
                      <a:schemeClr val="accent1">
                        <a:lumMod val="20000"/>
                        <a:lumOff val="80000"/>
                      </a:schemeClr>
                    </a:solidFill>
                  </a:tcPr>
                </a:tc>
                <a:tc>
                  <a:txBody>
                    <a:bodyPr/>
                    <a:lstStyle/>
                    <a:p>
                      <a:pPr algn="ctr"/>
                      <a:r>
                        <a:rPr lang="en-US" altLang="ko-Kore-KR" sz="3500" b="0" dirty="0"/>
                        <a:t>Compression</a:t>
                      </a:r>
                      <a:endParaRPr lang="ko-Kore-KR" altLang="en-US" sz="3500" b="0" dirty="0">
                        <a:latin typeface="Lato" panose="020F0502020204030203" pitchFamily="34" charset="0"/>
                        <a:cs typeface="Lato" panose="020F0502020204030203" pitchFamily="34" charset="0"/>
                      </a:endParaRPr>
                    </a:p>
                  </a:txBody>
                  <a:tcPr anchor="ctr">
                    <a:solidFill>
                      <a:schemeClr val="accent1">
                        <a:lumMod val="20000"/>
                        <a:lumOff val="80000"/>
                      </a:schemeClr>
                    </a:solidFill>
                  </a:tcPr>
                </a:tc>
                <a:tc vMerge="1">
                  <a:txBody>
                    <a:bodyPr/>
                    <a:lstStyle/>
                    <a:p>
                      <a:pPr algn="ct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vMerge="1">
                  <a:txBody>
                    <a:bodyPr/>
                    <a:lstStyle/>
                    <a:p>
                      <a:pPr algn="ct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extLst>
                  <a:ext uri="{0D108BD9-81ED-4DB2-BD59-A6C34878D82A}">
                    <a16:rowId xmlns:a16="http://schemas.microsoft.com/office/drawing/2014/main" val="676889052"/>
                  </a:ext>
                </a:extLst>
              </a:tr>
              <a:tr h="1078581">
                <a:tc>
                  <a:txBody>
                    <a:bodyPr/>
                    <a:lstStyle/>
                    <a:p>
                      <a:pPr algn="ctr"/>
                      <a:r>
                        <a:rPr lang="en-US" altLang="ko-Kore-KR" sz="3500" b="0" dirty="0"/>
                        <a:t>PNG</a:t>
                      </a: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0" dirty="0">
                          <a:latin typeface="Lato" panose="020F0502020204030203" pitchFamily="34" charset="0"/>
                          <a:cs typeface="Lato" panose="020F0502020204030203" pitchFamily="34" charset="0"/>
                        </a:rPr>
                        <a:t>None, Sub, Up, Avg, </a:t>
                      </a:r>
                      <a:r>
                        <a:rPr lang="en-US" altLang="ko-Kore-KR" sz="3500" b="0" dirty="0" err="1">
                          <a:latin typeface="Lato" panose="020F0502020204030203" pitchFamily="34" charset="0"/>
                          <a:cs typeface="Lato" panose="020F0502020204030203" pitchFamily="34" charset="0"/>
                        </a:rPr>
                        <a:t>Paeth</a:t>
                      </a: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0" dirty="0"/>
                        <a:t>Deflate</a:t>
                      </a: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1" dirty="0"/>
                        <a:t>O</a:t>
                      </a:r>
                      <a:endParaRPr lang="ko-Kore-KR" altLang="en-US" sz="3500" b="1"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1" dirty="0">
                          <a:solidFill>
                            <a:srgbClr val="FF0000"/>
                          </a:solidFill>
                        </a:rPr>
                        <a:t>X</a:t>
                      </a:r>
                      <a:endParaRPr lang="ko-Kore-KR" altLang="en-US" sz="3500" b="1" dirty="0">
                        <a:solidFill>
                          <a:srgbClr val="FF0000"/>
                        </a:solidFill>
                        <a:latin typeface="Lato" panose="020F0502020204030203" pitchFamily="34" charset="0"/>
                        <a:cs typeface="Lato" panose="020F0502020204030203" pitchFamily="34" charset="0"/>
                      </a:endParaRPr>
                    </a:p>
                  </a:txBody>
                  <a:tcPr anchor="ctr">
                    <a:solidFill>
                      <a:schemeClr val="bg1"/>
                    </a:solidFill>
                  </a:tcPr>
                </a:tc>
                <a:extLst>
                  <a:ext uri="{0D108BD9-81ED-4DB2-BD59-A6C34878D82A}">
                    <a16:rowId xmlns:a16="http://schemas.microsoft.com/office/drawing/2014/main" val="180342252"/>
                  </a:ext>
                </a:extLst>
              </a:tr>
              <a:tr h="1078581">
                <a:tc>
                  <a:txBody>
                    <a:bodyPr/>
                    <a:lstStyle/>
                    <a:p>
                      <a:pPr algn="ctr"/>
                      <a:r>
                        <a:rPr lang="en-US" altLang="ko-Kore-KR" sz="3500" b="0" dirty="0"/>
                        <a:t>JPEG</a:t>
                      </a: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0" dirty="0"/>
                        <a:t>DCT, Quantization</a:t>
                      </a: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0" dirty="0"/>
                        <a:t>Run-length +</a:t>
                      </a:r>
                    </a:p>
                    <a:p>
                      <a:pPr algn="ctr"/>
                      <a:r>
                        <a:rPr lang="en-US" altLang="ko-Kore-KR" sz="3500" b="0" dirty="0"/>
                        <a:t>Huffman coding</a:t>
                      </a: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1" dirty="0">
                          <a:solidFill>
                            <a:srgbClr val="FF0000"/>
                          </a:solidFill>
                        </a:rPr>
                        <a:t>X</a:t>
                      </a:r>
                      <a:endParaRPr lang="ko-Kore-KR" altLang="en-US" sz="3500" b="1" dirty="0">
                        <a:solidFill>
                          <a:srgbClr val="FF0000"/>
                        </a:solidFill>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1" dirty="0">
                          <a:latin typeface="Lato" panose="020F0502020204030203" pitchFamily="34" charset="0"/>
                          <a:cs typeface="Lato" panose="020F0502020204030203" pitchFamily="34" charset="0"/>
                        </a:rPr>
                        <a:t>⃤</a:t>
                      </a:r>
                      <a:endParaRPr lang="ko-Kore-KR" altLang="en-US" sz="3500" b="1" dirty="0">
                        <a:latin typeface="Lato" panose="020F0502020204030203" pitchFamily="34" charset="0"/>
                        <a:cs typeface="Lato" panose="020F0502020204030203" pitchFamily="34" charset="0"/>
                      </a:endParaRPr>
                    </a:p>
                  </a:txBody>
                  <a:tcPr anchor="ctr">
                    <a:solidFill>
                      <a:schemeClr val="bg1"/>
                    </a:solidFill>
                  </a:tcPr>
                </a:tc>
                <a:extLst>
                  <a:ext uri="{0D108BD9-81ED-4DB2-BD59-A6C34878D82A}">
                    <a16:rowId xmlns:a16="http://schemas.microsoft.com/office/drawing/2014/main" val="1629828052"/>
                  </a:ext>
                </a:extLst>
              </a:tr>
              <a:tr h="1078581">
                <a:tc>
                  <a:txBody>
                    <a:bodyPr/>
                    <a:lstStyle/>
                    <a:p>
                      <a:pPr algn="ctr"/>
                      <a:r>
                        <a:rPr lang="en-US" altLang="ko-Kore-KR" sz="3500" b="0" dirty="0"/>
                        <a:t>L3</a:t>
                      </a: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0" dirty="0"/>
                        <a:t>Custom </a:t>
                      </a:r>
                      <a:r>
                        <a:rPr lang="en-US" altLang="ko-Kore-KR" sz="3500" b="0" dirty="0" err="1"/>
                        <a:t>Paeth</a:t>
                      </a: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0" dirty="0"/>
                        <a:t>Base-delta coding</a:t>
                      </a:r>
                      <a:endParaRPr lang="ko-Kore-KR" altLang="en-US" sz="3500" b="0" dirty="0">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1" dirty="0">
                          <a:solidFill>
                            <a:srgbClr val="00B0F0"/>
                          </a:solidFill>
                        </a:rPr>
                        <a:t>O</a:t>
                      </a:r>
                      <a:endParaRPr lang="ko-Kore-KR" altLang="en-US" sz="3500" b="1" dirty="0">
                        <a:solidFill>
                          <a:srgbClr val="00B0F0"/>
                        </a:solidFill>
                        <a:latin typeface="Lato" panose="020F0502020204030203" pitchFamily="34" charset="0"/>
                        <a:cs typeface="Lato" panose="020F0502020204030203" pitchFamily="34" charset="0"/>
                      </a:endParaRPr>
                    </a:p>
                  </a:txBody>
                  <a:tcPr anchor="ctr">
                    <a:solidFill>
                      <a:schemeClr val="bg1"/>
                    </a:solidFill>
                  </a:tcPr>
                </a:tc>
                <a:tc>
                  <a:txBody>
                    <a:bodyPr/>
                    <a:lstStyle/>
                    <a:p>
                      <a:pPr algn="ctr"/>
                      <a:r>
                        <a:rPr lang="en-US" altLang="ko-Kore-KR" sz="3500" b="1" dirty="0">
                          <a:solidFill>
                            <a:srgbClr val="00B0F0"/>
                          </a:solidFill>
                        </a:rPr>
                        <a:t>O</a:t>
                      </a:r>
                      <a:endParaRPr lang="ko-Kore-KR" altLang="en-US" sz="3500" b="1" dirty="0">
                        <a:solidFill>
                          <a:srgbClr val="00B0F0"/>
                        </a:solidFill>
                        <a:latin typeface="Lato" panose="020F0502020204030203" pitchFamily="34" charset="0"/>
                        <a:cs typeface="Lato" panose="020F0502020204030203" pitchFamily="34" charset="0"/>
                      </a:endParaRPr>
                    </a:p>
                  </a:txBody>
                  <a:tcPr anchor="ctr">
                    <a:solidFill>
                      <a:schemeClr val="bg1"/>
                    </a:solidFill>
                  </a:tcPr>
                </a:tc>
                <a:extLst>
                  <a:ext uri="{0D108BD9-81ED-4DB2-BD59-A6C34878D82A}">
                    <a16:rowId xmlns:a16="http://schemas.microsoft.com/office/drawing/2014/main" val="1002012226"/>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514</Words>
  <Application>Microsoft Macintosh PowerPoint</Application>
  <PresentationFormat>사용자 지정</PresentationFormat>
  <Paragraphs>65</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Courier New</vt:lpstr>
      <vt:lpstr>Lato</vt:lpstr>
      <vt:lpstr>Times New Roman</vt:lpstr>
      <vt:lpstr>Simple Light</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Jonghyeon Bae</cp:lastModifiedBy>
  <cp:revision>15</cp:revision>
  <dcterms:modified xsi:type="dcterms:W3CDTF">2022-09-30T02:55:50Z</dcterms:modified>
</cp:coreProperties>
</file>