
<file path=[Content_Types].xml><?xml version="1.0" encoding="utf-8"?>
<Types xmlns="http://schemas.openxmlformats.org/package/2006/content-types">
  <Default Extension="emf" ContentType="image/x-emf"/>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1" r:id="rId1"/>
  </p:sldMasterIdLst>
  <p:notesMasterIdLst>
    <p:notesMasterId r:id="rId11"/>
  </p:notesMasterIdLst>
  <p:sldIdLst>
    <p:sldId id="281" r:id="rId2"/>
    <p:sldId id="312" r:id="rId3"/>
    <p:sldId id="325" r:id="rId4"/>
    <p:sldId id="313" r:id="rId5"/>
    <p:sldId id="314" r:id="rId6"/>
    <p:sldId id="655" r:id="rId7"/>
    <p:sldId id="653" r:id="rId8"/>
    <p:sldId id="530" r:id="rId9"/>
    <p:sldId id="654" r:id="rId10"/>
  </p:sldIdLst>
  <p:sldSz cx="9144000" cy="5143500" type="screen16x9"/>
  <p:notesSz cx="6858000" cy="9144000"/>
  <p:embeddedFontLst>
    <p:embeddedFont>
      <p:font typeface="lato" panose="020F0502020204030203" pitchFamily="34" charset="0"/>
      <p:regular r:id="rId12"/>
      <p:bold r:id="rId13"/>
      <p:italic r:id="rId14"/>
      <p:boldItalic r:id="rId15"/>
    </p:embeddedFont>
    <p:embeddedFont>
      <p:font typeface="Noto Sans Symbols" panose="020B0502040504020204" pitchFamily="34" charset="-128"/>
      <p:regular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C5ED68-C3A6-4F04-AE79-5ADCC3DF644C}">
  <a:tblStyle styleId="{BBC5ED68-C3A6-4F04-AE79-5ADCC3DF644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p:restoredTop sz="74123"/>
  </p:normalViewPr>
  <p:slideViewPr>
    <p:cSldViewPr snapToGrid="0">
      <p:cViewPr varScale="1">
        <p:scale>
          <a:sx n="98" d="100"/>
          <a:sy n="98" d="100"/>
        </p:scale>
        <p:origin x="200" y="13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799" cy="4572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799" cy="457200"/>
          </a:xfrm>
          <a:prstGeom prst="rect">
            <a:avLst/>
          </a:prstGeom>
          <a:noFill/>
          <a:ln>
            <a:noFill/>
          </a:ln>
        </p:spPr>
        <p:txBody>
          <a:bodyPr spcFirstLastPara="1" wrap="square" lIns="91425" tIns="91425" rIns="91425" bIns="91425" anchor="t" anchorCtr="0">
            <a:noAutofit/>
          </a:bodyPr>
          <a:lstStyle>
            <a:lvl1pPr marR="0" lvl="0" algn="r"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ctr"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799" cy="4572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0000"/>
              </a:buClr>
              <a:buSzPts val="12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3"/>
            <a:ext cx="2971799" cy="457200"/>
          </a:xfrm>
          <a:prstGeom prst="rect">
            <a:avLst/>
          </a:prstGeom>
          <a:noFill/>
          <a:ln>
            <a:noFill/>
          </a:ln>
        </p:spPr>
        <p:txBody>
          <a:bodyPr spcFirstLastPara="1" wrap="square" lIns="91425" tIns="91425" rIns="91425" bIns="91425" anchor="b" anchorCtr="0">
            <a:noAutofit/>
          </a:bodyPr>
          <a:lstStyle/>
          <a:p>
            <a:pPr marL="0" marR="0" lvl="0" indent="7620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1" indent="88900" algn="l" rtl="0">
              <a:lnSpc>
                <a:spcPct val="100000"/>
              </a:lnSpc>
              <a:spcBef>
                <a:spcPts val="0"/>
              </a:spcBef>
              <a:spcAft>
                <a:spcPts val="0"/>
              </a:spcAft>
              <a:buClr>
                <a:srgbClr val="000000"/>
              </a:buClr>
              <a:buSzPts val="1400"/>
              <a:buFont typeface="Courier New"/>
              <a:buNone/>
            </a:pPr>
            <a:endParaRPr sz="1400" b="0" i="0" u="none" strike="noStrike" cap="none">
              <a:solidFill>
                <a:srgbClr val="000000"/>
              </a:solidFill>
              <a:latin typeface="Arial"/>
              <a:ea typeface="Arial"/>
              <a:cs typeface="Arial"/>
              <a:sym typeface="Arial"/>
            </a:endParaRPr>
          </a:p>
          <a:p>
            <a:pPr marL="0" marR="0" lvl="2" indent="8890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0" marR="0" lvl="3"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4" indent="88900" algn="l" rtl="0">
              <a:lnSpc>
                <a:spcPct val="100000"/>
              </a:lnSpc>
              <a:spcBef>
                <a:spcPts val="0"/>
              </a:spcBef>
              <a:spcAft>
                <a:spcPts val="0"/>
              </a:spcAft>
              <a:buClr>
                <a:srgbClr val="000000"/>
              </a:buClr>
              <a:buSzPts val="1400"/>
              <a:buFont typeface="Courier New"/>
              <a:buNone/>
            </a:pPr>
            <a:endParaRPr sz="1400" b="0" i="0" u="none" strike="noStrike" cap="none">
              <a:solidFill>
                <a:srgbClr val="000000"/>
              </a:solidFill>
              <a:latin typeface="Arial"/>
              <a:ea typeface="Arial"/>
              <a:cs typeface="Arial"/>
              <a:sym typeface="Arial"/>
            </a:endParaRPr>
          </a:p>
          <a:p>
            <a:pPr marL="0" marR="0" lvl="5" indent="8890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a:p>
            <a:pPr marL="0" marR="0" lvl="6" indent="8890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7" indent="88900" algn="l" rtl="0">
              <a:lnSpc>
                <a:spcPct val="100000"/>
              </a:lnSpc>
              <a:spcBef>
                <a:spcPts val="0"/>
              </a:spcBef>
              <a:spcAft>
                <a:spcPts val="0"/>
              </a:spcAft>
              <a:buClr>
                <a:srgbClr val="000000"/>
              </a:buClr>
              <a:buSzPts val="1400"/>
              <a:buFont typeface="Courier New"/>
              <a:buNone/>
            </a:pPr>
            <a:endParaRPr sz="1400" b="0" i="0" u="none" strike="noStrike" cap="none">
              <a:solidFill>
                <a:srgbClr val="000000"/>
              </a:solidFill>
              <a:latin typeface="Arial"/>
              <a:ea typeface="Arial"/>
              <a:cs typeface="Arial"/>
              <a:sym typeface="Arial"/>
            </a:endParaRPr>
          </a:p>
          <a:p>
            <a:pPr marL="0" marR="0" lvl="8" indent="88900" algn="l" rtl="0">
              <a:lnSpc>
                <a:spcPct val="100000"/>
              </a:lnSpc>
              <a:spcBef>
                <a:spcPts val="0"/>
              </a:spcBef>
              <a:spcAft>
                <a:spcPts val="0"/>
              </a:spcAft>
              <a:buClr>
                <a:srgbClr val="000000"/>
              </a:buClr>
              <a:buSzPts val="1400"/>
              <a:buFont typeface="Noto Sans Symbols"/>
              <a:buNone/>
            </a:pP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latin typeface="Lato" panose="020F0502020204030203" pitchFamily="34" charset="0"/>
                <a:ea typeface="Lato" panose="020F0502020204030203" pitchFamily="34" charset="0"/>
                <a:cs typeface="Lato" panose="020F0502020204030203" pitchFamily="34" charset="0"/>
              </a:rPr>
              <a:t>Hello, everyone.</a:t>
            </a:r>
          </a:p>
          <a:p>
            <a:endParaRPr kumimoji="1" lang="en-US" altLang="ko-Kore-KR" dirty="0">
              <a:latin typeface="Lato" panose="020F0502020204030203" pitchFamily="34" charset="0"/>
              <a:ea typeface="Lato" panose="020F0502020204030203" pitchFamily="34" charset="0"/>
              <a:cs typeface="Lato" panose="020F0502020204030203" pitchFamily="34" charset="0"/>
            </a:endParaRPr>
          </a:p>
          <a:p>
            <a:r>
              <a:rPr kumimoji="1" lang="en-US" altLang="ko-Kore-KR" dirty="0">
                <a:latin typeface="Lato" panose="020F0502020204030203" pitchFamily="34" charset="0"/>
                <a:ea typeface="Lato" panose="020F0502020204030203" pitchFamily="34" charset="0"/>
                <a:cs typeface="Lato" panose="020F0502020204030203" pitchFamily="34" charset="0"/>
              </a:rPr>
              <a:t>I’m </a:t>
            </a:r>
            <a:r>
              <a:rPr kumimoji="1" lang="en-US" altLang="ko-Kore-KR" dirty="0" err="1">
                <a:latin typeface="Lato" panose="020F0502020204030203" pitchFamily="34" charset="0"/>
                <a:ea typeface="Lato" panose="020F0502020204030203" pitchFamily="34" charset="0"/>
                <a:cs typeface="Lato" panose="020F0502020204030203" pitchFamily="34" charset="0"/>
              </a:rPr>
              <a:t>Jonghyun</a:t>
            </a:r>
            <a:r>
              <a:rPr kumimoji="1" lang="en-US" altLang="ko-Kore-KR" dirty="0">
                <a:latin typeface="Lato" panose="020F0502020204030203" pitchFamily="34" charset="0"/>
                <a:ea typeface="Lato" panose="020F0502020204030203" pitchFamily="34" charset="0"/>
                <a:cs typeface="Lato" panose="020F0502020204030203" pitchFamily="34" charset="0"/>
              </a:rPr>
              <a:t> Bae from Seoul </a:t>
            </a:r>
            <a:r>
              <a:rPr kumimoji="1" lang="en-US" altLang="ko-Kore-KR" b="1" dirty="0">
                <a:latin typeface="Lato" panose="020F0502020204030203" pitchFamily="34" charset="0"/>
                <a:ea typeface="Lato" panose="020F0502020204030203" pitchFamily="34" charset="0"/>
                <a:cs typeface="Lato" panose="020F0502020204030203" pitchFamily="34" charset="0"/>
              </a:rPr>
              <a:t>Na</a:t>
            </a:r>
            <a:r>
              <a:rPr kumimoji="1" lang="en-US" altLang="ko-Kore-KR" dirty="0">
                <a:latin typeface="Lato" panose="020F0502020204030203" pitchFamily="34" charset="0"/>
                <a:ea typeface="Lato" panose="020F0502020204030203" pitchFamily="34" charset="0"/>
                <a:cs typeface="Lato" panose="020F0502020204030203" pitchFamily="34" charset="0"/>
              </a:rPr>
              <a:t>tional Uni</a:t>
            </a:r>
            <a:r>
              <a:rPr kumimoji="1" lang="en-US" altLang="ko-Kore-KR" b="1" dirty="0">
                <a:latin typeface="Lato" panose="020F0502020204030203" pitchFamily="34" charset="0"/>
                <a:ea typeface="Lato" panose="020F0502020204030203" pitchFamily="34" charset="0"/>
                <a:cs typeface="Lato" panose="020F0502020204030203" pitchFamily="34" charset="0"/>
              </a:rPr>
              <a:t>ver</a:t>
            </a:r>
            <a:r>
              <a:rPr kumimoji="1" lang="en-US" altLang="ko-Kore-KR" dirty="0">
                <a:latin typeface="Lato" panose="020F0502020204030203" pitchFamily="34" charset="0"/>
                <a:ea typeface="Lato" panose="020F0502020204030203" pitchFamily="34" charset="0"/>
                <a:cs typeface="Lato" panose="020F0502020204030203" pitchFamily="34" charset="0"/>
              </a:rPr>
              <a:t>sity in Ko</a:t>
            </a:r>
            <a:r>
              <a:rPr kumimoji="1" lang="en-US" altLang="ko-Kore-KR" b="1" dirty="0">
                <a:latin typeface="Lato" panose="020F0502020204030203" pitchFamily="34" charset="0"/>
                <a:ea typeface="Lato" panose="020F0502020204030203" pitchFamily="34" charset="0"/>
                <a:cs typeface="Lato" panose="020F0502020204030203" pitchFamily="34" charset="0"/>
              </a:rPr>
              <a:t>re</a:t>
            </a:r>
            <a:r>
              <a:rPr kumimoji="1" lang="en-US" altLang="ko-Kore-KR" dirty="0">
                <a:latin typeface="Lato" panose="020F0502020204030203" pitchFamily="34" charset="0"/>
                <a:ea typeface="Lato" panose="020F0502020204030203" pitchFamily="34" charset="0"/>
                <a:cs typeface="Lato" panose="020F0502020204030203" pitchFamily="34" charset="0"/>
              </a:rPr>
              <a:t>a.</a:t>
            </a:r>
          </a:p>
          <a:p>
            <a:r>
              <a:rPr kumimoji="1" lang="en-US" altLang="ko-Kore-KR" dirty="0">
                <a:latin typeface="Lato" panose="020F0502020204030203" pitchFamily="34" charset="0"/>
                <a:ea typeface="Lato" panose="020F0502020204030203" pitchFamily="34" charset="0"/>
                <a:cs typeface="Lato" panose="020F0502020204030203" pitchFamily="34" charset="0"/>
              </a:rPr>
              <a:t>This </a:t>
            </a:r>
            <a:r>
              <a:rPr kumimoji="1" lang="en-US" altLang="ko-Kore-KR" b="1" dirty="0">
                <a:latin typeface="Lato" panose="020F0502020204030203" pitchFamily="34" charset="0"/>
                <a:ea typeface="Lato" panose="020F0502020204030203" pitchFamily="34" charset="0"/>
                <a:cs typeface="Lato" panose="020F0502020204030203" pitchFamily="34" charset="0"/>
              </a:rPr>
              <a:t>vi</a:t>
            </a:r>
            <a:r>
              <a:rPr kumimoji="1" lang="en-US" altLang="ko-Kore-KR" dirty="0">
                <a:latin typeface="Lato" panose="020F0502020204030203" pitchFamily="34" charset="0"/>
                <a:ea typeface="Lato" panose="020F0502020204030203" pitchFamily="34" charset="0"/>
                <a:cs typeface="Lato" panose="020F0502020204030203" pitchFamily="34" charset="0"/>
              </a:rPr>
              <a:t>deo </a:t>
            </a:r>
            <a:r>
              <a:rPr kumimoji="1" lang="en-US" altLang="ko-Kore-KR" b="1" dirty="0">
                <a:latin typeface="Lato" panose="020F0502020204030203" pitchFamily="34" charset="0"/>
                <a:ea typeface="Lato" panose="020F0502020204030203" pitchFamily="34" charset="0"/>
                <a:cs typeface="Lato" panose="020F0502020204030203" pitchFamily="34" charset="0"/>
              </a:rPr>
              <a:t>bri</a:t>
            </a:r>
            <a:r>
              <a:rPr kumimoji="1" lang="en-US" altLang="ko-Kore-KR" dirty="0">
                <a:latin typeface="Lato" panose="020F0502020204030203" pitchFamily="34" charset="0"/>
                <a:ea typeface="Lato" panose="020F0502020204030203" pitchFamily="34" charset="0"/>
                <a:cs typeface="Lato" panose="020F0502020204030203" pitchFamily="34" charset="0"/>
              </a:rPr>
              <a:t>efly explain about our </a:t>
            </a:r>
            <a:r>
              <a:rPr kumimoji="1" lang="en-US" altLang="ko-Kore-KR" b="1" dirty="0">
                <a:latin typeface="Lato" panose="020F0502020204030203" pitchFamily="34" charset="0"/>
                <a:ea typeface="Lato" panose="020F0502020204030203" pitchFamily="34" charset="0"/>
                <a:cs typeface="Lato" panose="020F0502020204030203" pitchFamily="34" charset="0"/>
              </a:rPr>
              <a:t>re</a:t>
            </a:r>
            <a:r>
              <a:rPr kumimoji="1" lang="en-US" altLang="ko-Kore-KR" dirty="0">
                <a:latin typeface="Lato" panose="020F0502020204030203" pitchFamily="34" charset="0"/>
                <a:ea typeface="Lato" panose="020F0502020204030203" pitchFamily="34" charset="0"/>
                <a:cs typeface="Lato" panose="020F0502020204030203" pitchFamily="34" charset="0"/>
              </a:rPr>
              <a:t>search L3, the ac</a:t>
            </a:r>
            <a:r>
              <a:rPr kumimoji="1" lang="en-US" altLang="ko-Kore-KR" b="1" dirty="0">
                <a:latin typeface="Lato" panose="020F0502020204030203" pitchFamily="34" charset="0"/>
                <a:ea typeface="Lato" panose="020F0502020204030203" pitchFamily="34" charset="0"/>
                <a:cs typeface="Lato" panose="020F0502020204030203" pitchFamily="34" charset="0"/>
              </a:rPr>
              <a:t>cel</a:t>
            </a:r>
            <a:r>
              <a:rPr kumimoji="1" lang="en-US" altLang="ko-Kore-KR" dirty="0">
                <a:latin typeface="Lato" panose="020F0502020204030203" pitchFamily="34" charset="0"/>
                <a:ea typeface="Lato" panose="020F0502020204030203" pitchFamily="34" charset="0"/>
                <a:cs typeface="Lato" panose="020F0502020204030203" pitchFamily="34" charset="0"/>
              </a:rPr>
              <a:t>erator friendly lossless image format.</a:t>
            </a:r>
          </a:p>
          <a:p>
            <a:endParaRPr kumimoji="1" lang="en-US" altLang="ko-Kore-KR" dirty="0">
              <a:latin typeface="Lato" panose="020F0502020204030203" pitchFamily="34" charset="0"/>
              <a:ea typeface="Lato" panose="020F0502020204030203" pitchFamily="34" charset="0"/>
              <a:cs typeface="Lato" panose="020F0502020204030203" pitchFamily="34" charset="0"/>
            </a:endParaRPr>
          </a:p>
        </p:txBody>
      </p:sp>
      <p:sp>
        <p:nvSpPr>
          <p:cNvPr id="4" name="슬라이드 번호 개체 틀 3"/>
          <p:cNvSpPr>
            <a:spLocks noGrp="1"/>
          </p:cNvSpPr>
          <p:nvPr>
            <p:ph type="sldNum" idx="12"/>
          </p:nvPr>
        </p:nvSpPr>
        <p:spPr/>
        <p:txBody>
          <a:bodyPr/>
          <a:lstStyle/>
          <a:p>
            <a:pPr marL="0" marR="0" lvl="0" indent="76200" algn="l" rtl="0">
              <a:lnSpc>
                <a:spcPct val="100000"/>
              </a:lnSpc>
              <a:spcBef>
                <a:spcPts val="0"/>
              </a:spcBef>
              <a:spcAft>
                <a:spcPts val="0"/>
              </a:spcAft>
              <a:buClr>
                <a:srgbClr val="000000"/>
              </a:buClr>
              <a:buSzPts val="1200"/>
              <a:buFont typeface="Arial"/>
              <a:buNone/>
            </a:pPr>
            <a:endParaRPr lang="ko-Kore-KR" altLang="en-US" sz="1200" b="0" i="0" u="none" strike="noStrike" cap="none">
              <a:solidFill>
                <a:srgbClr val="000000"/>
              </a:solidFill>
              <a:latin typeface="Arial"/>
              <a:ea typeface="Arial"/>
              <a:cs typeface="Arial"/>
              <a:sym typeface="Arial"/>
            </a:endParaRPr>
          </a:p>
          <a:p>
            <a:pPr marL="0" marR="0" lvl="1"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2"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a:p>
            <a:pPr marL="0" marR="0" lvl="3" indent="88900" algn="l" rtl="0">
              <a:lnSpc>
                <a:spcPct val="100000"/>
              </a:lnSpc>
              <a:spcBef>
                <a:spcPts val="0"/>
              </a:spcBef>
              <a:spcAft>
                <a:spcPts val="0"/>
              </a:spcAft>
              <a:buClr>
                <a:srgbClr val="000000"/>
              </a:buClr>
              <a:buSzPts val="1400"/>
              <a:buFont typeface="Arial"/>
              <a:buNone/>
            </a:pPr>
            <a:endParaRPr lang="ko-Kore-KR" altLang="en-US" sz="1400" b="0" i="0" u="none" strike="noStrike" cap="none">
              <a:solidFill>
                <a:srgbClr val="000000"/>
              </a:solidFill>
              <a:latin typeface="Arial"/>
              <a:ea typeface="Arial"/>
              <a:cs typeface="Arial"/>
              <a:sym typeface="Arial"/>
            </a:endParaRPr>
          </a:p>
          <a:p>
            <a:pPr marL="0" marR="0" lvl="4"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5"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a:p>
            <a:pPr marL="0" marR="0" lvl="6" indent="88900" algn="l" rtl="0">
              <a:lnSpc>
                <a:spcPct val="100000"/>
              </a:lnSpc>
              <a:spcBef>
                <a:spcPts val="0"/>
              </a:spcBef>
              <a:spcAft>
                <a:spcPts val="0"/>
              </a:spcAft>
              <a:buClr>
                <a:srgbClr val="000000"/>
              </a:buClr>
              <a:buSzPts val="1400"/>
              <a:buFont typeface="Arial"/>
              <a:buNone/>
            </a:pPr>
            <a:endParaRPr lang="ko-Kore-KR" altLang="en-US" sz="1400" b="0" i="0" u="none" strike="noStrike" cap="none">
              <a:solidFill>
                <a:srgbClr val="000000"/>
              </a:solidFill>
              <a:latin typeface="Arial"/>
              <a:ea typeface="Arial"/>
              <a:cs typeface="Arial"/>
              <a:sym typeface="Arial"/>
            </a:endParaRPr>
          </a:p>
          <a:p>
            <a:pPr marL="0" marR="0" lvl="7"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8"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491281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altLang="ko-Kore-KR" sz="1800" dirty="0">
                <a:effectLst/>
                <a:latin typeface="Lato" panose="020F0502020204030203" pitchFamily="34" charset="0"/>
                <a:ea typeface="Lato" panose="020F0502020204030203" pitchFamily="34" charset="0"/>
                <a:cs typeface="Lato" panose="020F0502020204030203" pitchFamily="34" charset="0"/>
              </a:rPr>
              <a:t>The training process of deep neural networks is </a:t>
            </a:r>
            <a:r>
              <a:rPr lang="en" altLang="ko-Kore-KR" sz="1800" b="1" dirty="0">
                <a:effectLst/>
                <a:latin typeface="Lato" panose="020F0502020204030203" pitchFamily="34" charset="0"/>
                <a:ea typeface="Lato" panose="020F0502020204030203" pitchFamily="34" charset="0"/>
                <a:cs typeface="Lato" panose="020F0502020204030203" pitchFamily="34" charset="0"/>
              </a:rPr>
              <a:t>us</a:t>
            </a:r>
            <a:r>
              <a:rPr lang="en" altLang="ko-Kore-KR" sz="1800" dirty="0">
                <a:effectLst/>
                <a:latin typeface="Lato" panose="020F0502020204030203" pitchFamily="34" charset="0"/>
                <a:ea typeface="Lato" panose="020F0502020204030203" pitchFamily="34" charset="0"/>
                <a:cs typeface="Lato" panose="020F0502020204030203" pitchFamily="34" charset="0"/>
              </a:rPr>
              <a:t>ually pipelined with stages for data prepa</a:t>
            </a:r>
            <a:r>
              <a:rPr lang="en" altLang="ko-Kore-KR" sz="1800" b="1" dirty="0">
                <a:effectLst/>
                <a:latin typeface="Lato" panose="020F0502020204030203" pitchFamily="34" charset="0"/>
                <a:ea typeface="Lato" panose="020F0502020204030203" pitchFamily="34" charset="0"/>
                <a:cs typeface="Lato" panose="020F0502020204030203" pitchFamily="34" charset="0"/>
              </a:rPr>
              <a:t>ra</a:t>
            </a:r>
            <a:r>
              <a:rPr lang="en" altLang="ko-Kore-KR" sz="1800" dirty="0">
                <a:effectLst/>
                <a:latin typeface="Lato" panose="020F0502020204030203" pitchFamily="34" charset="0"/>
                <a:ea typeface="Lato" panose="020F0502020204030203" pitchFamily="34" charset="0"/>
                <a:cs typeface="Lato" panose="020F0502020204030203" pitchFamily="34" charset="0"/>
              </a:rPr>
              <a:t>tion on CPUs </a:t>
            </a:r>
            <a:r>
              <a:rPr lang="en" altLang="ko-Kore-KR" sz="1800" b="1" dirty="0">
                <a:effectLst/>
                <a:latin typeface="Lato" panose="020F0502020204030203" pitchFamily="34" charset="0"/>
                <a:ea typeface="Lato" panose="020F0502020204030203" pitchFamily="34" charset="0"/>
                <a:cs typeface="Lato" panose="020F0502020204030203" pitchFamily="34" charset="0"/>
              </a:rPr>
              <a:t>fol</a:t>
            </a:r>
            <a:r>
              <a:rPr lang="en" altLang="ko-Kore-KR" sz="1800" dirty="0">
                <a:effectLst/>
                <a:latin typeface="Lato" panose="020F0502020204030203" pitchFamily="34" charset="0"/>
                <a:ea typeface="Lato" panose="020F0502020204030203" pitchFamily="34" charset="0"/>
                <a:cs typeface="Lato" panose="020F0502020204030203" pitchFamily="34" charset="0"/>
              </a:rPr>
              <a:t>lowed by gradient compu</a:t>
            </a:r>
            <a:r>
              <a:rPr lang="en" altLang="ko-Kore-KR" sz="1800" b="1" dirty="0">
                <a:effectLst/>
                <a:latin typeface="Lato" panose="020F0502020204030203" pitchFamily="34" charset="0"/>
                <a:ea typeface="Lato" panose="020F0502020204030203" pitchFamily="34" charset="0"/>
                <a:cs typeface="Lato" panose="020F0502020204030203" pitchFamily="34" charset="0"/>
              </a:rPr>
              <a:t>ta</a:t>
            </a:r>
            <a:r>
              <a:rPr lang="en" altLang="ko-Kore-KR" sz="1800" dirty="0">
                <a:effectLst/>
                <a:latin typeface="Lato" panose="020F0502020204030203" pitchFamily="34" charset="0"/>
                <a:ea typeface="Lato" panose="020F0502020204030203" pitchFamily="34" charset="0"/>
                <a:cs typeface="Lato" panose="020F0502020204030203" pitchFamily="34" charset="0"/>
              </a:rPr>
              <a:t>tion on ac</a:t>
            </a:r>
            <a:r>
              <a:rPr lang="en" altLang="ko-Kore-KR" sz="1800" b="1" dirty="0">
                <a:effectLst/>
                <a:latin typeface="Lato" panose="020F0502020204030203" pitchFamily="34" charset="0"/>
                <a:ea typeface="Lato" panose="020F0502020204030203" pitchFamily="34" charset="0"/>
                <a:cs typeface="Lato" panose="020F0502020204030203" pitchFamily="34" charset="0"/>
              </a:rPr>
              <a:t>cel</a:t>
            </a:r>
            <a:r>
              <a:rPr lang="en" altLang="ko-Kore-KR" sz="1800" dirty="0">
                <a:effectLst/>
                <a:latin typeface="Lato" panose="020F0502020204030203" pitchFamily="34" charset="0"/>
                <a:ea typeface="Lato" panose="020F0502020204030203" pitchFamily="34" charset="0"/>
                <a:cs typeface="Lato" panose="020F0502020204030203" pitchFamily="34" charset="0"/>
              </a:rPr>
              <a:t>erators like GPUs. </a:t>
            </a:r>
            <a:endParaRPr lang="en" altLang="ko-Kore-KR" dirty="0">
              <a:latin typeface="Lato" panose="020F0502020204030203" pitchFamily="34" charset="0"/>
              <a:ea typeface="Lato" panose="020F0502020204030203" pitchFamily="34" charset="0"/>
              <a:cs typeface="Lato" panose="020F0502020204030203" pitchFamily="34" charset="0"/>
            </a:endParaRPr>
          </a:p>
          <a:p>
            <a:endParaRPr kumimoji="1" lang="en-US" altLang="ko-Kore-KR" dirty="0">
              <a:latin typeface="Lato" panose="020F0502020204030203" pitchFamily="34" charset="0"/>
              <a:ea typeface="Lato" panose="020F0502020204030203" pitchFamily="34" charset="0"/>
              <a:cs typeface="Lato" panose="020F0502020204030203" pitchFamily="34" charset="0"/>
            </a:endParaRPr>
          </a:p>
          <a:p>
            <a:r>
              <a:rPr lang="en" altLang="ko-Kore-KR" sz="1800" dirty="0">
                <a:effectLst/>
                <a:latin typeface="Lato" panose="020F0502020204030203" pitchFamily="34" charset="0"/>
                <a:ea typeface="Lato" panose="020F0502020204030203" pitchFamily="34" charset="0"/>
                <a:cs typeface="Lato" panose="020F0502020204030203" pitchFamily="34" charset="0"/>
              </a:rPr>
              <a:t>In an i</a:t>
            </a:r>
            <a:r>
              <a:rPr lang="en" altLang="ko-Kore-KR" sz="1800" b="1" dirty="0">
                <a:effectLst/>
                <a:latin typeface="Lato" panose="020F0502020204030203" pitchFamily="34" charset="0"/>
                <a:ea typeface="Lato" panose="020F0502020204030203" pitchFamily="34" charset="0"/>
                <a:cs typeface="Lato" panose="020F0502020204030203" pitchFamily="34" charset="0"/>
              </a:rPr>
              <a:t>dea</a:t>
            </a:r>
            <a:r>
              <a:rPr lang="en" altLang="ko-Kore-KR" sz="1800" dirty="0">
                <a:effectLst/>
                <a:latin typeface="Lato" panose="020F0502020204030203" pitchFamily="34" charset="0"/>
                <a:ea typeface="Lato" panose="020F0502020204030203" pitchFamily="34" charset="0"/>
                <a:cs typeface="Lato" panose="020F0502020204030203" pitchFamily="34" charset="0"/>
              </a:rPr>
              <a:t>l pipeline, the end-to-end training </a:t>
            </a:r>
            <a:r>
              <a:rPr lang="en" altLang="ko-Kore-KR" sz="1800" b="1" dirty="0">
                <a:effectLst/>
                <a:latin typeface="Lato" panose="020F0502020204030203" pitchFamily="34" charset="0"/>
                <a:ea typeface="Lato" panose="020F0502020204030203" pitchFamily="34" charset="0"/>
                <a:cs typeface="Lato" panose="020F0502020204030203" pitchFamily="34" charset="0"/>
              </a:rPr>
              <a:t>thr</a:t>
            </a:r>
            <a:r>
              <a:rPr lang="en" altLang="ko-Kore-KR" sz="1800" dirty="0">
                <a:effectLst/>
                <a:latin typeface="Lato" panose="020F0502020204030203" pitchFamily="34" charset="0"/>
                <a:ea typeface="Lato" panose="020F0502020204030203" pitchFamily="34" charset="0"/>
                <a:cs typeface="Lato" panose="020F0502020204030203" pitchFamily="34" charset="0"/>
              </a:rPr>
              <a:t>oughput is e</a:t>
            </a:r>
            <a:r>
              <a:rPr lang="en" altLang="ko-Kore-KR" sz="1800" b="1" dirty="0">
                <a:effectLst/>
                <a:latin typeface="Lato" panose="020F0502020204030203" pitchFamily="34" charset="0"/>
                <a:ea typeface="Lato" panose="020F0502020204030203" pitchFamily="34" charset="0"/>
                <a:cs typeface="Lato" panose="020F0502020204030203" pitchFamily="34" charset="0"/>
              </a:rPr>
              <a:t>ven</a:t>
            </a:r>
            <a:r>
              <a:rPr lang="en" altLang="ko-Kore-KR" sz="1800" dirty="0">
                <a:effectLst/>
                <a:latin typeface="Lato" panose="020F0502020204030203" pitchFamily="34" charset="0"/>
                <a:ea typeface="Lato" panose="020F0502020204030203" pitchFamily="34" charset="0"/>
                <a:cs typeface="Lato" panose="020F0502020204030203" pitchFamily="34" charset="0"/>
              </a:rPr>
              <a:t>tually limited by the </a:t>
            </a:r>
            <a:r>
              <a:rPr lang="en" altLang="ko-Kore-KR" sz="1800" b="1" dirty="0">
                <a:effectLst/>
                <a:latin typeface="Lato" panose="020F0502020204030203" pitchFamily="34" charset="0"/>
                <a:ea typeface="Lato" panose="020F0502020204030203" pitchFamily="34" charset="0"/>
                <a:cs typeface="Lato" panose="020F0502020204030203" pitchFamily="34" charset="0"/>
              </a:rPr>
              <a:t>thr</a:t>
            </a:r>
            <a:r>
              <a:rPr lang="en" altLang="ko-Kore-KR" sz="1800" dirty="0">
                <a:effectLst/>
                <a:latin typeface="Lato" panose="020F0502020204030203" pitchFamily="34" charset="0"/>
                <a:ea typeface="Lato" panose="020F0502020204030203" pitchFamily="34" charset="0"/>
                <a:cs typeface="Lato" panose="020F0502020204030203" pitchFamily="34" charset="0"/>
              </a:rPr>
              <a:t>oughput of the ac</a:t>
            </a:r>
            <a:r>
              <a:rPr lang="en" altLang="ko-Kore-KR" sz="1800" b="1" dirty="0">
                <a:effectLst/>
                <a:latin typeface="Lato" panose="020F0502020204030203" pitchFamily="34" charset="0"/>
                <a:ea typeface="Lato" panose="020F0502020204030203" pitchFamily="34" charset="0"/>
                <a:cs typeface="Lato" panose="020F0502020204030203" pitchFamily="34" charset="0"/>
              </a:rPr>
              <a:t>cel</a:t>
            </a:r>
            <a:r>
              <a:rPr lang="en" altLang="ko-Kore-KR" sz="1800" dirty="0">
                <a:effectLst/>
                <a:latin typeface="Lato" panose="020F0502020204030203" pitchFamily="34" charset="0"/>
                <a:ea typeface="Lato" panose="020F0502020204030203" pitchFamily="34" charset="0"/>
                <a:cs typeface="Lato" panose="020F0502020204030203" pitchFamily="34" charset="0"/>
              </a:rPr>
              <a:t>erator or GPU-bound, not by that of data prepa</a:t>
            </a:r>
            <a:r>
              <a:rPr lang="en" altLang="ko-Kore-KR" sz="1800" b="1" dirty="0">
                <a:effectLst/>
                <a:latin typeface="Lato" panose="020F0502020204030203" pitchFamily="34" charset="0"/>
                <a:ea typeface="Lato" panose="020F0502020204030203" pitchFamily="34" charset="0"/>
                <a:cs typeface="Lato" panose="020F0502020204030203" pitchFamily="34" charset="0"/>
              </a:rPr>
              <a:t>ra</a:t>
            </a:r>
            <a:r>
              <a:rPr lang="en" altLang="ko-Kore-KR" sz="1800" dirty="0">
                <a:effectLst/>
                <a:latin typeface="Lato" panose="020F0502020204030203" pitchFamily="34" charset="0"/>
                <a:ea typeface="Lato" panose="020F0502020204030203" pitchFamily="34" charset="0"/>
                <a:cs typeface="Lato" panose="020F0502020204030203" pitchFamily="34" charset="0"/>
              </a:rPr>
              <a:t>tion.</a:t>
            </a:r>
          </a:p>
          <a:p>
            <a:endParaRPr lang="en" altLang="ko-Kore-KR" sz="1800" dirty="0">
              <a:effectLst/>
              <a:latin typeface="Lato" panose="020F0502020204030203" pitchFamily="34" charset="0"/>
              <a:ea typeface="Lato" panose="020F0502020204030203" pitchFamily="34" charset="0"/>
              <a:cs typeface="Lato" panose="020F0502020204030203" pitchFamily="34" charset="0"/>
            </a:endParaRPr>
          </a:p>
          <a:p>
            <a:r>
              <a:rPr lang="en" altLang="ko-Kore-KR" sz="1800" dirty="0">
                <a:effectLst/>
                <a:latin typeface="Lato" panose="020F0502020204030203" pitchFamily="34" charset="0"/>
                <a:ea typeface="Lato" panose="020F0502020204030203" pitchFamily="34" charset="0"/>
                <a:cs typeface="Lato" panose="020F0502020204030203" pitchFamily="34" charset="0"/>
              </a:rPr>
              <a:t>In the past, the DNN training pipeline a</a:t>
            </a:r>
            <a:r>
              <a:rPr lang="en" altLang="ko-Kore-KR" sz="1800" b="1" dirty="0">
                <a:effectLst/>
                <a:latin typeface="Lato" panose="020F0502020204030203" pitchFamily="34" charset="0"/>
                <a:ea typeface="Lato" panose="020F0502020204030203" pitchFamily="34" charset="0"/>
                <a:cs typeface="Lato" panose="020F0502020204030203" pitchFamily="34" charset="0"/>
              </a:rPr>
              <a:t>chi</a:t>
            </a:r>
            <a:r>
              <a:rPr lang="en" altLang="ko-Kore-KR" sz="1800" dirty="0">
                <a:effectLst/>
                <a:latin typeface="Lato" panose="020F0502020204030203" pitchFamily="34" charset="0"/>
                <a:ea typeface="Lato" panose="020F0502020204030203" pitchFamily="34" charset="0"/>
                <a:cs typeface="Lato" panose="020F0502020204030203" pitchFamily="34" charset="0"/>
              </a:rPr>
              <a:t>eved a near-</a:t>
            </a:r>
            <a:r>
              <a:rPr lang="en" altLang="ko-Kore-KR" sz="1800" b="1" dirty="0">
                <a:effectLst/>
                <a:latin typeface="Lato" panose="020F0502020204030203" pitchFamily="34" charset="0"/>
                <a:ea typeface="Lato" panose="020F0502020204030203" pitchFamily="34" charset="0"/>
                <a:cs typeface="Lato" panose="020F0502020204030203" pitchFamily="34" charset="0"/>
              </a:rPr>
              <a:t>op</a:t>
            </a:r>
            <a:r>
              <a:rPr lang="en" altLang="ko-Kore-KR" sz="1800" dirty="0">
                <a:effectLst/>
                <a:latin typeface="Lato" panose="020F0502020204030203" pitchFamily="34" charset="0"/>
                <a:ea typeface="Lato" panose="020F0502020204030203" pitchFamily="34" charset="0"/>
                <a:cs typeface="Lato" panose="020F0502020204030203" pitchFamily="34" charset="0"/>
              </a:rPr>
              <a:t>timal </a:t>
            </a:r>
            <a:r>
              <a:rPr lang="en" altLang="ko-Kore-KR" sz="1800" b="1" dirty="0">
                <a:effectLst/>
                <a:latin typeface="Lato" panose="020F0502020204030203" pitchFamily="34" charset="0"/>
                <a:ea typeface="Lato" panose="020F0502020204030203" pitchFamily="34" charset="0"/>
                <a:cs typeface="Lato" panose="020F0502020204030203" pitchFamily="34" charset="0"/>
              </a:rPr>
              <a:t>th</a:t>
            </a:r>
            <a:r>
              <a:rPr lang="en" altLang="ko-Kore-KR" sz="1800" dirty="0">
                <a:effectLst/>
                <a:latin typeface="Lato" panose="020F0502020204030203" pitchFamily="34" charset="0"/>
                <a:ea typeface="Lato" panose="020F0502020204030203" pitchFamily="34" charset="0"/>
                <a:cs typeface="Lato" panose="020F0502020204030203" pitchFamily="34" charset="0"/>
              </a:rPr>
              <a:t>roughput by utilizing datasets encoded with a lightweight, lossy image format like JPEG.</a:t>
            </a:r>
            <a:endParaRPr lang="en" altLang="ko-Kore-KR" dirty="0">
              <a:latin typeface="Lato" panose="020F0502020204030203" pitchFamily="34" charset="0"/>
              <a:ea typeface="Lato" panose="020F0502020204030203" pitchFamily="34" charset="0"/>
              <a:cs typeface="Lato" panose="020F0502020204030203" pitchFamily="34" charset="0"/>
            </a:endParaRPr>
          </a:p>
        </p:txBody>
      </p:sp>
      <p:sp>
        <p:nvSpPr>
          <p:cNvPr id="4" name="슬라이드 번호 개체 틀 3"/>
          <p:cNvSpPr>
            <a:spLocks noGrp="1"/>
          </p:cNvSpPr>
          <p:nvPr>
            <p:ph type="sldNum" idx="12"/>
          </p:nvPr>
        </p:nvSpPr>
        <p:spPr/>
        <p:txBody>
          <a:bodyPr/>
          <a:lstStyle/>
          <a:p>
            <a:pPr marL="0" marR="0" lvl="0" indent="76200" algn="l" rtl="0">
              <a:lnSpc>
                <a:spcPct val="100000"/>
              </a:lnSpc>
              <a:spcBef>
                <a:spcPts val="0"/>
              </a:spcBef>
              <a:spcAft>
                <a:spcPts val="0"/>
              </a:spcAft>
              <a:buClr>
                <a:srgbClr val="000000"/>
              </a:buClr>
              <a:buSzPts val="1200"/>
              <a:buFont typeface="Arial"/>
              <a:buNone/>
            </a:pPr>
            <a:endParaRPr lang="ko-Kore-KR" altLang="en-US" sz="1200" b="0" i="0" u="none" strike="noStrike" cap="none">
              <a:solidFill>
                <a:srgbClr val="000000"/>
              </a:solidFill>
              <a:latin typeface="Arial"/>
              <a:ea typeface="Arial"/>
              <a:cs typeface="Arial"/>
              <a:sym typeface="Arial"/>
            </a:endParaRPr>
          </a:p>
          <a:p>
            <a:pPr marL="0" marR="0" lvl="1"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2"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a:p>
            <a:pPr marL="0" marR="0" lvl="3" indent="88900" algn="l" rtl="0">
              <a:lnSpc>
                <a:spcPct val="100000"/>
              </a:lnSpc>
              <a:spcBef>
                <a:spcPts val="0"/>
              </a:spcBef>
              <a:spcAft>
                <a:spcPts val="0"/>
              </a:spcAft>
              <a:buClr>
                <a:srgbClr val="000000"/>
              </a:buClr>
              <a:buSzPts val="1400"/>
              <a:buFont typeface="Arial"/>
              <a:buNone/>
            </a:pPr>
            <a:endParaRPr lang="ko-Kore-KR" altLang="en-US" sz="1400" b="0" i="0" u="none" strike="noStrike" cap="none">
              <a:solidFill>
                <a:srgbClr val="000000"/>
              </a:solidFill>
              <a:latin typeface="Arial"/>
              <a:ea typeface="Arial"/>
              <a:cs typeface="Arial"/>
              <a:sym typeface="Arial"/>
            </a:endParaRPr>
          </a:p>
          <a:p>
            <a:pPr marL="0" marR="0" lvl="4"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5"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a:p>
            <a:pPr marL="0" marR="0" lvl="6" indent="88900" algn="l" rtl="0">
              <a:lnSpc>
                <a:spcPct val="100000"/>
              </a:lnSpc>
              <a:spcBef>
                <a:spcPts val="0"/>
              </a:spcBef>
              <a:spcAft>
                <a:spcPts val="0"/>
              </a:spcAft>
              <a:buClr>
                <a:srgbClr val="000000"/>
              </a:buClr>
              <a:buSzPts val="1400"/>
              <a:buFont typeface="Arial"/>
              <a:buNone/>
            </a:pPr>
            <a:endParaRPr lang="ko-Kore-KR" altLang="en-US" sz="1400" b="0" i="0" u="none" strike="noStrike" cap="none">
              <a:solidFill>
                <a:srgbClr val="000000"/>
              </a:solidFill>
              <a:latin typeface="Arial"/>
              <a:ea typeface="Arial"/>
              <a:cs typeface="Arial"/>
              <a:sym typeface="Arial"/>
            </a:endParaRPr>
          </a:p>
          <a:p>
            <a:pPr marL="0" marR="0" lvl="7"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8"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64034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sz="1800" dirty="0">
                <a:effectLst/>
                <a:latin typeface="Lato" panose="020F0502020204030203" pitchFamily="34" charset="0"/>
                <a:ea typeface="Lato" panose="020F0502020204030203" pitchFamily="34" charset="0"/>
                <a:cs typeface="Lato" panose="020F0502020204030203" pitchFamily="34" charset="0"/>
              </a:rPr>
              <a:t>Ho</a:t>
            </a:r>
            <a:r>
              <a:rPr lang="en" altLang="ko-Kore-KR" sz="1800" b="1" dirty="0">
                <a:effectLst/>
                <a:latin typeface="Lato" panose="020F0502020204030203" pitchFamily="34" charset="0"/>
                <a:ea typeface="Lato" panose="020F0502020204030203" pitchFamily="34" charset="0"/>
                <a:cs typeface="Lato" panose="020F0502020204030203" pitchFamily="34" charset="0"/>
              </a:rPr>
              <a:t>wev</a:t>
            </a:r>
            <a:r>
              <a:rPr lang="en" altLang="ko-Kore-KR" sz="1800" dirty="0">
                <a:effectLst/>
                <a:latin typeface="Lato" panose="020F0502020204030203" pitchFamily="34" charset="0"/>
                <a:ea typeface="Lato" panose="020F0502020204030203" pitchFamily="34" charset="0"/>
                <a:cs typeface="Lato" panose="020F0502020204030203" pitchFamily="34" charset="0"/>
              </a:rPr>
              <a:t>er,</a:t>
            </a:r>
          </a:p>
          <a:p>
            <a:r>
              <a:rPr lang="en" altLang="ko-Kore-KR" sz="1800" dirty="0">
                <a:effectLst/>
                <a:latin typeface="Lato" panose="020F0502020204030203" pitchFamily="34" charset="0"/>
                <a:ea typeface="Lato" panose="020F0502020204030203" pitchFamily="34" charset="0"/>
                <a:cs typeface="Lato" panose="020F0502020204030203" pitchFamily="34" charset="0"/>
              </a:rPr>
              <a:t>as high-reso</a:t>
            </a:r>
            <a:r>
              <a:rPr lang="en" altLang="ko-Kore-KR" sz="1800" b="1" dirty="0">
                <a:effectLst/>
                <a:latin typeface="Lato" panose="020F0502020204030203" pitchFamily="34" charset="0"/>
                <a:ea typeface="Lato" panose="020F0502020204030203" pitchFamily="34" charset="0"/>
                <a:cs typeface="Lato" panose="020F0502020204030203" pitchFamily="34" charset="0"/>
              </a:rPr>
              <a:t>lu</a:t>
            </a:r>
            <a:r>
              <a:rPr lang="en" altLang="ko-Kore-KR" sz="1800" dirty="0">
                <a:effectLst/>
                <a:latin typeface="Lato" panose="020F0502020204030203" pitchFamily="34" charset="0"/>
                <a:ea typeface="Lato" panose="020F0502020204030203" pitchFamily="34" charset="0"/>
                <a:cs typeface="Lato" panose="020F0502020204030203" pitchFamily="34" charset="0"/>
              </a:rPr>
              <a:t>tion, </a:t>
            </a:r>
            <a:r>
              <a:rPr lang="en" altLang="ko-Kore-KR" sz="1800" dirty="0" err="1">
                <a:effectLst/>
                <a:latin typeface="Lato" panose="020F0502020204030203" pitchFamily="34" charset="0"/>
                <a:ea typeface="Lato" panose="020F0502020204030203" pitchFamily="34" charset="0"/>
                <a:cs typeface="Lato" panose="020F0502020204030203" pitchFamily="34" charset="0"/>
              </a:rPr>
              <a:t>losslessly</a:t>
            </a:r>
            <a:r>
              <a:rPr lang="en" altLang="ko-Kore-KR" sz="1800" dirty="0">
                <a:effectLst/>
                <a:latin typeface="Lato" panose="020F0502020204030203" pitchFamily="34" charset="0"/>
                <a:ea typeface="Lato" panose="020F0502020204030203" pitchFamily="34" charset="0"/>
                <a:cs typeface="Lato" panose="020F0502020204030203" pitchFamily="34" charset="0"/>
              </a:rPr>
              <a:t>-en</a:t>
            </a:r>
            <a:r>
              <a:rPr lang="en" altLang="ko-Kore-KR" sz="1800" b="1" dirty="0">
                <a:effectLst/>
                <a:latin typeface="Lato" panose="020F0502020204030203" pitchFamily="34" charset="0"/>
                <a:ea typeface="Lato" panose="020F0502020204030203" pitchFamily="34" charset="0"/>
                <a:cs typeface="Lato" panose="020F0502020204030203" pitchFamily="34" charset="0"/>
              </a:rPr>
              <a:t>co</a:t>
            </a:r>
            <a:r>
              <a:rPr lang="en" altLang="ko-Kore-KR" sz="1800" dirty="0">
                <a:effectLst/>
                <a:latin typeface="Lato" panose="020F0502020204030203" pitchFamily="34" charset="0"/>
                <a:ea typeface="Lato" panose="020F0502020204030203" pitchFamily="34" charset="0"/>
                <a:cs typeface="Lato" panose="020F0502020204030203" pitchFamily="34" charset="0"/>
              </a:rPr>
              <a:t>ded datasets become more </a:t>
            </a:r>
            <a:r>
              <a:rPr lang="en" altLang="ko-Kore-KR" sz="1800" b="1" dirty="0">
                <a:effectLst/>
                <a:latin typeface="Lato" panose="020F0502020204030203" pitchFamily="34" charset="0"/>
                <a:ea typeface="Lato" panose="020F0502020204030203" pitchFamily="34" charset="0"/>
                <a:cs typeface="Lato" panose="020F0502020204030203" pitchFamily="34" charset="0"/>
              </a:rPr>
              <a:t>po</a:t>
            </a:r>
            <a:r>
              <a:rPr lang="en" altLang="ko-Kore-KR" sz="1800" dirty="0">
                <a:effectLst/>
                <a:latin typeface="Lato" panose="020F0502020204030203" pitchFamily="34" charset="0"/>
                <a:ea typeface="Lato" panose="020F0502020204030203" pitchFamily="34" charset="0"/>
                <a:cs typeface="Lato" panose="020F0502020204030203" pitchFamily="34" charset="0"/>
              </a:rPr>
              <a:t>pular for appli</a:t>
            </a:r>
            <a:r>
              <a:rPr lang="en" altLang="ko-Kore-KR" sz="1800" b="1" dirty="0">
                <a:effectLst/>
                <a:latin typeface="Lato" panose="020F0502020204030203" pitchFamily="34" charset="0"/>
                <a:ea typeface="Lato" panose="020F0502020204030203" pitchFamily="34" charset="0"/>
                <a:cs typeface="Lato" panose="020F0502020204030203" pitchFamily="34" charset="0"/>
              </a:rPr>
              <a:t>ca</a:t>
            </a:r>
            <a:r>
              <a:rPr lang="en" altLang="ko-Kore-KR" sz="1800" dirty="0">
                <a:effectLst/>
                <a:latin typeface="Lato" panose="020F0502020204030203" pitchFamily="34" charset="0"/>
                <a:ea typeface="Lato" panose="020F0502020204030203" pitchFamily="34" charset="0"/>
                <a:cs typeface="Lato" panose="020F0502020204030203" pitchFamily="34" charset="0"/>
              </a:rPr>
              <a:t>tions requiring high </a:t>
            </a:r>
            <a:r>
              <a:rPr lang="en" altLang="ko-Kore-KR" sz="1800" b="1" dirty="0">
                <a:effectLst/>
                <a:latin typeface="Lato" panose="020F0502020204030203" pitchFamily="34" charset="0"/>
                <a:ea typeface="Lato" panose="020F0502020204030203" pitchFamily="34" charset="0"/>
                <a:cs typeface="Lato" panose="020F0502020204030203" pitchFamily="34" charset="0"/>
              </a:rPr>
              <a:t>ac</a:t>
            </a:r>
            <a:r>
              <a:rPr lang="en" altLang="ko-Kore-KR" sz="1800" dirty="0">
                <a:effectLst/>
                <a:latin typeface="Lato" panose="020F0502020204030203" pitchFamily="34" charset="0"/>
                <a:ea typeface="Lato" panose="020F0502020204030203" pitchFamily="34" charset="0"/>
                <a:cs typeface="Lato" panose="020F0502020204030203" pitchFamily="34" charset="0"/>
              </a:rPr>
              <a:t>curacy</a:t>
            </a:r>
          </a:p>
          <a:p>
            <a:r>
              <a:rPr lang="en" altLang="ko-Kore-KR" sz="1800" dirty="0">
                <a:effectLst/>
                <a:latin typeface="Lato" panose="020F0502020204030203" pitchFamily="34" charset="0"/>
                <a:ea typeface="Lato" panose="020F0502020204030203" pitchFamily="34" charset="0"/>
                <a:cs typeface="Lato" panose="020F0502020204030203" pitchFamily="34" charset="0"/>
              </a:rPr>
              <a:t>a per</a:t>
            </a:r>
            <a:r>
              <a:rPr lang="en" altLang="ko-Kore-KR" sz="1800" b="1" dirty="0">
                <a:effectLst/>
                <a:latin typeface="Lato" panose="020F0502020204030203" pitchFamily="34" charset="0"/>
                <a:ea typeface="Lato" panose="020F0502020204030203" pitchFamily="34" charset="0"/>
                <a:cs typeface="Lato" panose="020F0502020204030203" pitchFamily="34" charset="0"/>
              </a:rPr>
              <a:t>for</a:t>
            </a:r>
            <a:r>
              <a:rPr lang="en" altLang="ko-Kore-KR" sz="1800" dirty="0">
                <a:effectLst/>
                <a:latin typeface="Lato" panose="020F0502020204030203" pitchFamily="34" charset="0"/>
                <a:ea typeface="Lato" panose="020F0502020204030203" pitchFamily="34" charset="0"/>
                <a:cs typeface="Lato" panose="020F0502020204030203" pitchFamily="34" charset="0"/>
              </a:rPr>
              <a:t>mance problem a</a:t>
            </a:r>
            <a:r>
              <a:rPr lang="en" altLang="ko-Kore-KR" sz="1800" b="1" dirty="0">
                <a:effectLst/>
                <a:latin typeface="Lato" panose="020F0502020204030203" pitchFamily="34" charset="0"/>
                <a:ea typeface="Lato" panose="020F0502020204030203" pitchFamily="34" charset="0"/>
                <a:cs typeface="Lato" panose="020F0502020204030203" pitchFamily="34" charset="0"/>
              </a:rPr>
              <a:t>ri</a:t>
            </a:r>
            <a:r>
              <a:rPr lang="en" altLang="ko-Kore-KR" sz="1800" dirty="0">
                <a:effectLst/>
                <a:latin typeface="Lato" panose="020F0502020204030203" pitchFamily="34" charset="0"/>
                <a:ea typeface="Lato" panose="020F0502020204030203" pitchFamily="34" charset="0"/>
                <a:cs typeface="Lato" panose="020F0502020204030203" pitchFamily="34" charset="0"/>
              </a:rPr>
              <a:t>ses in the data prepa</a:t>
            </a:r>
            <a:r>
              <a:rPr lang="en" altLang="ko-Kore-KR" sz="1800" b="1" dirty="0">
                <a:effectLst/>
                <a:latin typeface="Lato" panose="020F0502020204030203" pitchFamily="34" charset="0"/>
                <a:ea typeface="Lato" panose="020F0502020204030203" pitchFamily="34" charset="0"/>
                <a:cs typeface="Lato" panose="020F0502020204030203" pitchFamily="34" charset="0"/>
              </a:rPr>
              <a:t>ra</a:t>
            </a:r>
            <a:r>
              <a:rPr lang="en" altLang="ko-Kore-KR" sz="1800" dirty="0">
                <a:effectLst/>
                <a:latin typeface="Lato" panose="020F0502020204030203" pitchFamily="34" charset="0"/>
                <a:ea typeface="Lato" panose="020F0502020204030203" pitchFamily="34" charset="0"/>
                <a:cs typeface="Lato" panose="020F0502020204030203" pitchFamily="34" charset="0"/>
              </a:rPr>
              <a:t>tion stage</a:t>
            </a:r>
          </a:p>
          <a:p>
            <a:r>
              <a:rPr lang="en" altLang="ko-Kore-KR" sz="1800" dirty="0">
                <a:effectLst/>
                <a:latin typeface="Lato" panose="020F0502020204030203" pitchFamily="34" charset="0"/>
                <a:ea typeface="Lato" panose="020F0502020204030203" pitchFamily="34" charset="0"/>
                <a:cs typeface="Lato" panose="020F0502020204030203" pitchFamily="34" charset="0"/>
              </a:rPr>
              <a:t>due to low-</a:t>
            </a:r>
            <a:r>
              <a:rPr lang="en" altLang="ko-Kore-KR" sz="1800" b="1" dirty="0">
                <a:effectLst/>
                <a:latin typeface="Lato" panose="020F0502020204030203" pitchFamily="34" charset="0"/>
                <a:ea typeface="Lato" panose="020F0502020204030203" pitchFamily="34" charset="0"/>
                <a:cs typeface="Lato" panose="020F0502020204030203" pitchFamily="34" charset="0"/>
              </a:rPr>
              <a:t>th</a:t>
            </a:r>
            <a:r>
              <a:rPr lang="en" altLang="ko-Kore-KR" sz="1800" dirty="0">
                <a:effectLst/>
                <a:latin typeface="Lato" panose="020F0502020204030203" pitchFamily="34" charset="0"/>
                <a:ea typeface="Lato" panose="020F0502020204030203" pitchFamily="34" charset="0"/>
                <a:cs typeface="Lato" panose="020F0502020204030203" pitchFamily="34" charset="0"/>
              </a:rPr>
              <a:t>roughput image loading on the storage, and image de</a:t>
            </a:r>
            <a:r>
              <a:rPr lang="en" altLang="ko-Kore-KR" sz="1800" b="1" dirty="0">
                <a:effectLst/>
                <a:latin typeface="Lato" panose="020F0502020204030203" pitchFamily="34" charset="0"/>
                <a:ea typeface="Lato" panose="020F0502020204030203" pitchFamily="34" charset="0"/>
                <a:cs typeface="Lato" panose="020F0502020204030203" pitchFamily="34" charset="0"/>
              </a:rPr>
              <a:t>co</a:t>
            </a:r>
            <a:r>
              <a:rPr lang="en" altLang="ko-Kore-KR" sz="1800" dirty="0">
                <a:effectLst/>
                <a:latin typeface="Lato" panose="020F0502020204030203" pitchFamily="34" charset="0"/>
                <a:ea typeface="Lato" panose="020F0502020204030203" pitchFamily="34" charset="0"/>
                <a:cs typeface="Lato" panose="020F0502020204030203" pitchFamily="34" charset="0"/>
              </a:rPr>
              <a:t>ding on the CPU. </a:t>
            </a:r>
            <a:endParaRPr lang="en" altLang="ko-Kore-KR" dirty="0">
              <a:latin typeface="Lato" panose="020F0502020204030203" pitchFamily="34" charset="0"/>
              <a:ea typeface="Lato" panose="020F0502020204030203" pitchFamily="34" charset="0"/>
              <a:cs typeface="Lato" panose="020F0502020204030203" pitchFamily="34" charset="0"/>
            </a:endParaRPr>
          </a:p>
        </p:txBody>
      </p:sp>
      <p:sp>
        <p:nvSpPr>
          <p:cNvPr id="4" name="슬라이드 번호 개체 틀 3"/>
          <p:cNvSpPr>
            <a:spLocks noGrp="1"/>
          </p:cNvSpPr>
          <p:nvPr>
            <p:ph type="sldNum" idx="12"/>
          </p:nvPr>
        </p:nvSpPr>
        <p:spPr/>
        <p:txBody>
          <a:bodyPr/>
          <a:lstStyle/>
          <a:p>
            <a:pPr marL="0" marR="0" lvl="0" indent="76200" algn="l" rtl="0">
              <a:lnSpc>
                <a:spcPct val="100000"/>
              </a:lnSpc>
              <a:spcBef>
                <a:spcPts val="0"/>
              </a:spcBef>
              <a:spcAft>
                <a:spcPts val="0"/>
              </a:spcAft>
              <a:buClr>
                <a:srgbClr val="000000"/>
              </a:buClr>
              <a:buSzPts val="1200"/>
              <a:buFont typeface="Arial"/>
              <a:buNone/>
            </a:pPr>
            <a:endParaRPr lang="ko-Kore-KR" altLang="en-US" sz="1200" b="0" i="0" u="none" strike="noStrike" cap="none">
              <a:solidFill>
                <a:srgbClr val="000000"/>
              </a:solidFill>
              <a:latin typeface="Arial"/>
              <a:ea typeface="Arial"/>
              <a:cs typeface="Arial"/>
              <a:sym typeface="Arial"/>
            </a:endParaRPr>
          </a:p>
          <a:p>
            <a:pPr marL="0" marR="0" lvl="1"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2"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a:p>
            <a:pPr marL="0" marR="0" lvl="3" indent="88900" algn="l" rtl="0">
              <a:lnSpc>
                <a:spcPct val="100000"/>
              </a:lnSpc>
              <a:spcBef>
                <a:spcPts val="0"/>
              </a:spcBef>
              <a:spcAft>
                <a:spcPts val="0"/>
              </a:spcAft>
              <a:buClr>
                <a:srgbClr val="000000"/>
              </a:buClr>
              <a:buSzPts val="1400"/>
              <a:buFont typeface="Arial"/>
              <a:buNone/>
            </a:pPr>
            <a:endParaRPr lang="ko-Kore-KR" altLang="en-US" sz="1400" b="0" i="0" u="none" strike="noStrike" cap="none">
              <a:solidFill>
                <a:srgbClr val="000000"/>
              </a:solidFill>
              <a:latin typeface="Arial"/>
              <a:ea typeface="Arial"/>
              <a:cs typeface="Arial"/>
              <a:sym typeface="Arial"/>
            </a:endParaRPr>
          </a:p>
          <a:p>
            <a:pPr marL="0" marR="0" lvl="4"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5"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a:p>
            <a:pPr marL="0" marR="0" lvl="6" indent="88900" algn="l" rtl="0">
              <a:lnSpc>
                <a:spcPct val="100000"/>
              </a:lnSpc>
              <a:spcBef>
                <a:spcPts val="0"/>
              </a:spcBef>
              <a:spcAft>
                <a:spcPts val="0"/>
              </a:spcAft>
              <a:buClr>
                <a:srgbClr val="000000"/>
              </a:buClr>
              <a:buSzPts val="1400"/>
              <a:buFont typeface="Arial"/>
              <a:buNone/>
            </a:pPr>
            <a:endParaRPr lang="ko-Kore-KR" altLang="en-US" sz="1400" b="0" i="0" u="none" strike="noStrike" cap="none">
              <a:solidFill>
                <a:srgbClr val="000000"/>
              </a:solidFill>
              <a:latin typeface="Arial"/>
              <a:ea typeface="Arial"/>
              <a:cs typeface="Arial"/>
              <a:sym typeface="Arial"/>
            </a:endParaRPr>
          </a:p>
          <a:p>
            <a:pPr marL="0" marR="0" lvl="7"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8"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512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altLang="ko-Kore-KR" sz="1800" dirty="0">
                <a:effectLst/>
                <a:latin typeface="Lato" panose="020F0502020204030203" pitchFamily="34" charset="0"/>
                <a:ea typeface="Lato" panose="020F0502020204030203" pitchFamily="34" charset="0"/>
                <a:cs typeface="Lato" panose="020F0502020204030203" pitchFamily="34" charset="0"/>
              </a:rPr>
              <a:t>The graph com</a:t>
            </a:r>
            <a:r>
              <a:rPr lang="en" altLang="ko-Kore-KR" sz="1800" b="1" dirty="0">
                <a:effectLst/>
                <a:latin typeface="Lato" panose="020F0502020204030203" pitchFamily="34" charset="0"/>
                <a:ea typeface="Lato" panose="020F0502020204030203" pitchFamily="34" charset="0"/>
                <a:cs typeface="Lato" panose="020F0502020204030203" pitchFamily="34" charset="0"/>
              </a:rPr>
              <a:t>pa</a:t>
            </a:r>
            <a:r>
              <a:rPr lang="en" altLang="ko-Kore-KR" sz="1800" dirty="0">
                <a:effectLst/>
                <a:latin typeface="Lato" panose="020F0502020204030203" pitchFamily="34" charset="0"/>
                <a:ea typeface="Lato" panose="020F0502020204030203" pitchFamily="34" charset="0"/>
                <a:cs typeface="Lato" panose="020F0502020204030203" pitchFamily="34" charset="0"/>
              </a:rPr>
              <a:t>res the Load and De</a:t>
            </a:r>
            <a:r>
              <a:rPr lang="en" altLang="ko-Kore-KR" sz="1800" b="1" dirty="0">
                <a:effectLst/>
                <a:latin typeface="Lato" panose="020F0502020204030203" pitchFamily="34" charset="0"/>
                <a:ea typeface="Lato" panose="020F0502020204030203" pitchFamily="34" charset="0"/>
                <a:cs typeface="Lato" panose="020F0502020204030203" pitchFamily="34" charset="0"/>
              </a:rPr>
              <a:t>co</a:t>
            </a:r>
            <a:r>
              <a:rPr lang="en" altLang="ko-Kore-KR" sz="1800" dirty="0">
                <a:effectLst/>
                <a:latin typeface="Lato" panose="020F0502020204030203" pitchFamily="34" charset="0"/>
                <a:ea typeface="Lato" panose="020F0502020204030203" pitchFamily="34" charset="0"/>
                <a:cs typeface="Lato" panose="020F0502020204030203" pitchFamily="34" charset="0"/>
              </a:rPr>
              <a:t>de time with the Com</a:t>
            </a:r>
            <a:r>
              <a:rPr lang="en" altLang="ko-Kore-KR" sz="1800" b="1" dirty="0">
                <a:effectLst/>
                <a:latin typeface="Lato" panose="020F0502020204030203" pitchFamily="34" charset="0"/>
                <a:ea typeface="Lato" panose="020F0502020204030203" pitchFamily="34" charset="0"/>
                <a:cs typeface="Lato" panose="020F0502020204030203" pitchFamily="34" charset="0"/>
              </a:rPr>
              <a:t>pu</a:t>
            </a:r>
            <a:r>
              <a:rPr lang="en" altLang="ko-Kore-KR" sz="1800" dirty="0">
                <a:effectLst/>
                <a:latin typeface="Lato" panose="020F0502020204030203" pitchFamily="34" charset="0"/>
                <a:ea typeface="Lato" panose="020F0502020204030203" pitchFamily="34" charset="0"/>
                <a:cs typeface="Lato" panose="020F0502020204030203" pitchFamily="34" charset="0"/>
              </a:rPr>
              <a:t>te time for two segmen</a:t>
            </a:r>
            <a:r>
              <a:rPr lang="en" altLang="ko-Kore-KR" sz="1800" b="1" dirty="0">
                <a:effectLst/>
                <a:latin typeface="Lato" panose="020F0502020204030203" pitchFamily="34" charset="0"/>
                <a:ea typeface="Lato" panose="020F0502020204030203" pitchFamily="34" charset="0"/>
                <a:cs typeface="Lato" panose="020F0502020204030203" pitchFamily="34" charset="0"/>
              </a:rPr>
              <a:t>ta</a:t>
            </a:r>
            <a:r>
              <a:rPr lang="en" altLang="ko-Kore-KR" sz="1800" dirty="0">
                <a:effectLst/>
                <a:latin typeface="Lato" panose="020F0502020204030203" pitchFamily="34" charset="0"/>
                <a:ea typeface="Lato" panose="020F0502020204030203" pitchFamily="34" charset="0"/>
                <a:cs typeface="Lato" panose="020F0502020204030203" pitchFamily="34" charset="0"/>
              </a:rPr>
              <a:t>tion models, and one de</a:t>
            </a:r>
            <a:r>
              <a:rPr lang="en" altLang="ko-Kore-KR" sz="1800" b="1" dirty="0">
                <a:effectLst/>
                <a:latin typeface="Lato" panose="020F0502020204030203" pitchFamily="34" charset="0"/>
                <a:ea typeface="Lato" panose="020F0502020204030203" pitchFamily="34" charset="0"/>
                <a:cs typeface="Lato" panose="020F0502020204030203" pitchFamily="34" charset="0"/>
              </a:rPr>
              <a:t>tec</a:t>
            </a:r>
            <a:r>
              <a:rPr lang="en" altLang="ko-Kore-KR" sz="1800" dirty="0">
                <a:effectLst/>
                <a:latin typeface="Lato" panose="020F0502020204030203" pitchFamily="34" charset="0"/>
                <a:ea typeface="Lato" panose="020F0502020204030203" pitchFamily="34" charset="0"/>
                <a:cs typeface="Lato" panose="020F0502020204030203" pitchFamily="34" charset="0"/>
              </a:rPr>
              <a:t>tion model.</a:t>
            </a:r>
            <a:endParaRPr lang="en" altLang="ko-Kore-KR" sz="2800" dirty="0">
              <a:latin typeface="Lato" panose="020F0502020204030203" pitchFamily="34" charset="0"/>
              <a:ea typeface="Lato" panose="020F0502020204030203" pitchFamily="34" charset="0"/>
              <a:cs typeface="Lato" panose="020F050202020403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 altLang="ko-Kore-KR" sz="1800" dirty="0">
              <a:effectLst/>
              <a:latin typeface="Lato" panose="020F0502020204030203" pitchFamily="34" charset="0"/>
              <a:ea typeface="Lato" panose="020F0502020204030203" pitchFamily="34" charset="0"/>
              <a:cs typeface="Lato" panose="020F050202020403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altLang="ko-Kore-KR" sz="1800" dirty="0">
                <a:effectLst/>
                <a:latin typeface="Lato" panose="020F0502020204030203" pitchFamily="34" charset="0"/>
                <a:ea typeface="Lato" panose="020F0502020204030203" pitchFamily="34" charset="0"/>
                <a:cs typeface="Lato" panose="020F0502020204030203" pitchFamily="34" charset="0"/>
              </a:rPr>
              <a:t>As shown in the graph. the PNG, JP2, and lossless WebP which require a </a:t>
            </a:r>
            <a:r>
              <a:rPr lang="en" altLang="ko-Kore-KR" sz="1800" b="1" dirty="0">
                <a:effectLst/>
                <a:latin typeface="Lato" panose="020F0502020204030203" pitchFamily="34" charset="0"/>
                <a:ea typeface="Lato" panose="020F0502020204030203" pitchFamily="34" charset="0"/>
                <a:cs typeface="Lato" panose="020F0502020204030203" pitchFamily="34" charset="0"/>
              </a:rPr>
              <a:t>com</a:t>
            </a:r>
            <a:r>
              <a:rPr lang="en" altLang="ko-Kore-KR" sz="1800" dirty="0">
                <a:effectLst/>
                <a:latin typeface="Lato" panose="020F0502020204030203" pitchFamily="34" charset="0"/>
                <a:ea typeface="Lato" panose="020F0502020204030203" pitchFamily="34" charset="0"/>
                <a:cs typeface="Lato" panose="020F0502020204030203" pitchFamily="34" charset="0"/>
              </a:rPr>
              <a:t>plex de</a:t>
            </a:r>
            <a:r>
              <a:rPr lang="en" altLang="ko-Kore-KR" sz="1800" b="1" dirty="0">
                <a:effectLst/>
                <a:latin typeface="Lato" panose="020F0502020204030203" pitchFamily="34" charset="0"/>
                <a:ea typeface="Lato" panose="020F0502020204030203" pitchFamily="34" charset="0"/>
                <a:cs typeface="Lato" panose="020F0502020204030203" pitchFamily="34" charset="0"/>
              </a:rPr>
              <a:t>co</a:t>
            </a:r>
            <a:r>
              <a:rPr lang="en" altLang="ko-Kore-KR" sz="1800" dirty="0">
                <a:effectLst/>
                <a:latin typeface="Lato" panose="020F0502020204030203" pitchFamily="34" charset="0"/>
                <a:ea typeface="Lato" panose="020F0502020204030203" pitchFamily="34" charset="0"/>
                <a:cs typeface="Lato" panose="020F0502020204030203" pitchFamily="34" charset="0"/>
              </a:rPr>
              <a:t>ding process spend more time on De</a:t>
            </a:r>
            <a:r>
              <a:rPr lang="en" altLang="ko-Kore-KR" sz="1800" b="1" dirty="0">
                <a:effectLst/>
                <a:latin typeface="Lato" panose="020F0502020204030203" pitchFamily="34" charset="0"/>
                <a:ea typeface="Lato" panose="020F0502020204030203" pitchFamily="34" charset="0"/>
                <a:cs typeface="Lato" panose="020F0502020204030203" pitchFamily="34" charset="0"/>
              </a:rPr>
              <a:t>co</a:t>
            </a:r>
            <a:r>
              <a:rPr lang="en" altLang="ko-Kore-KR" sz="1800" dirty="0">
                <a:effectLst/>
                <a:latin typeface="Lato" panose="020F0502020204030203" pitchFamily="34" charset="0"/>
                <a:ea typeface="Lato" panose="020F0502020204030203" pitchFamily="34" charset="0"/>
                <a:cs typeface="Lato" panose="020F0502020204030203" pitchFamily="34" charset="0"/>
              </a:rPr>
              <a:t>de than Com</a:t>
            </a:r>
            <a:r>
              <a:rPr lang="en" altLang="ko-Kore-KR" sz="1800" b="1" dirty="0">
                <a:effectLst/>
                <a:latin typeface="Lato" panose="020F0502020204030203" pitchFamily="34" charset="0"/>
                <a:ea typeface="Lato" panose="020F0502020204030203" pitchFamily="34" charset="0"/>
                <a:cs typeface="Lato" panose="020F0502020204030203" pitchFamily="34" charset="0"/>
              </a:rPr>
              <a:t>pu</a:t>
            </a:r>
            <a:r>
              <a:rPr lang="en" altLang="ko-Kore-KR" sz="1800" dirty="0">
                <a:effectLst/>
                <a:latin typeface="Lato" panose="020F0502020204030203" pitchFamily="34" charset="0"/>
                <a:ea typeface="Lato" panose="020F0502020204030203" pitchFamily="34" charset="0"/>
                <a:cs typeface="Lato" panose="020F0502020204030203" pitchFamily="34" charset="0"/>
              </a:rPr>
              <a:t>te;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altLang="ko-Kore-KR" sz="1800" dirty="0">
                <a:effectLst/>
                <a:latin typeface="Lato" panose="020F0502020204030203" pitchFamily="34" charset="0"/>
                <a:ea typeface="Lato" panose="020F0502020204030203" pitchFamily="34" charset="0"/>
                <a:cs typeface="Lato" panose="020F0502020204030203" pitchFamily="34" charset="0"/>
              </a:rPr>
              <a:t>this im</a:t>
            </a:r>
            <a:r>
              <a:rPr lang="en" altLang="ko-Kore-KR" sz="1800" b="1" dirty="0">
                <a:effectLst/>
                <a:latin typeface="Lato" panose="020F0502020204030203" pitchFamily="34" charset="0"/>
                <a:ea typeface="Lato" panose="020F0502020204030203" pitchFamily="34" charset="0"/>
                <a:cs typeface="Lato" panose="020F0502020204030203" pitchFamily="34" charset="0"/>
              </a:rPr>
              <a:t>pli</a:t>
            </a:r>
            <a:r>
              <a:rPr lang="en" altLang="ko-Kore-KR" sz="1800" dirty="0">
                <a:effectLst/>
                <a:latin typeface="Lato" panose="020F0502020204030203" pitchFamily="34" charset="0"/>
                <a:ea typeface="Lato" panose="020F0502020204030203" pitchFamily="34" charset="0"/>
                <a:cs typeface="Lato" panose="020F0502020204030203" pitchFamily="34" charset="0"/>
              </a:rPr>
              <a:t>es that the DNN training pipeline is </a:t>
            </a:r>
            <a:r>
              <a:rPr lang="en" altLang="ko-Kore-KR" sz="1800" b="1" dirty="0">
                <a:effectLst/>
                <a:latin typeface="Lato" panose="020F0502020204030203" pitchFamily="34" charset="0"/>
                <a:ea typeface="Lato" panose="020F0502020204030203" pitchFamily="34" charset="0"/>
                <a:cs typeface="Lato" panose="020F0502020204030203" pitchFamily="34" charset="0"/>
              </a:rPr>
              <a:t>bot</a:t>
            </a:r>
            <a:r>
              <a:rPr lang="en" altLang="ko-Kore-KR" sz="1800" dirty="0">
                <a:effectLst/>
                <a:latin typeface="Lato" panose="020F0502020204030203" pitchFamily="34" charset="0"/>
                <a:ea typeface="Lato" panose="020F0502020204030203" pitchFamily="34" charset="0"/>
                <a:cs typeface="Lato" panose="020F0502020204030203" pitchFamily="34" charset="0"/>
              </a:rPr>
              <a:t>tlenecked by De</a:t>
            </a:r>
            <a:r>
              <a:rPr lang="en" altLang="ko-Kore-KR" sz="1800" b="1" dirty="0">
                <a:effectLst/>
                <a:latin typeface="Lato" panose="020F0502020204030203" pitchFamily="34" charset="0"/>
                <a:ea typeface="Lato" panose="020F0502020204030203" pitchFamily="34" charset="0"/>
                <a:cs typeface="Lato" panose="020F0502020204030203" pitchFamily="34" charset="0"/>
              </a:rPr>
              <a:t>co</a:t>
            </a:r>
            <a:r>
              <a:rPr lang="en" altLang="ko-Kore-KR" sz="1800" dirty="0">
                <a:effectLst/>
                <a:latin typeface="Lato" panose="020F0502020204030203" pitchFamily="34" charset="0"/>
                <a:ea typeface="Lato" panose="020F0502020204030203" pitchFamily="34" charset="0"/>
                <a:cs typeface="Lato" panose="020F0502020204030203" pitchFamily="34" charset="0"/>
              </a:rPr>
              <a:t>de.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 altLang="ko-Kore-KR" sz="1800" dirty="0">
              <a:effectLst/>
              <a:latin typeface="Lato" panose="020F0502020204030203" pitchFamily="34" charset="0"/>
              <a:ea typeface="Lato" panose="020F0502020204030203" pitchFamily="34" charset="0"/>
              <a:cs typeface="Lato" panose="020F050202020403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altLang="ko-Kore-KR" sz="1800" dirty="0">
                <a:effectLst/>
                <a:latin typeface="Lato" panose="020F0502020204030203" pitchFamily="34" charset="0"/>
                <a:ea typeface="Lato" panose="020F0502020204030203" pitchFamily="34" charset="0"/>
                <a:cs typeface="Lato" panose="020F0502020204030203" pitchFamily="34" charset="0"/>
              </a:rPr>
              <a:t>On the </a:t>
            </a:r>
            <a:r>
              <a:rPr lang="en" altLang="ko-Kore-KR" sz="1800" b="1" dirty="0">
                <a:effectLst/>
                <a:latin typeface="Lato" panose="020F0502020204030203" pitchFamily="34" charset="0"/>
                <a:ea typeface="Lato" panose="020F0502020204030203" pitchFamily="34" charset="0"/>
                <a:cs typeface="Lato" panose="020F0502020204030203" pitchFamily="34" charset="0"/>
              </a:rPr>
              <a:t>ot</a:t>
            </a:r>
            <a:r>
              <a:rPr lang="en" altLang="ko-Kore-KR" sz="1800" dirty="0">
                <a:effectLst/>
                <a:latin typeface="Lato" panose="020F0502020204030203" pitchFamily="34" charset="0"/>
                <a:ea typeface="Lato" panose="020F0502020204030203" pitchFamily="34" charset="0"/>
                <a:cs typeface="Lato" panose="020F0502020204030203" pitchFamily="34" charset="0"/>
              </a:rPr>
              <a:t>her hand,</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altLang="ko-Kore-KR" sz="1800" dirty="0">
                <a:effectLst/>
                <a:latin typeface="Lato" panose="020F0502020204030203" pitchFamily="34" charset="0"/>
                <a:ea typeface="Lato" panose="020F0502020204030203" pitchFamily="34" charset="0"/>
                <a:cs typeface="Lato" panose="020F0502020204030203" pitchFamily="34" charset="0"/>
              </a:rPr>
              <a:t>the BMP has a longer Load time than Com</a:t>
            </a:r>
            <a:r>
              <a:rPr lang="en" altLang="ko-Kore-KR" sz="1800" b="1" dirty="0">
                <a:effectLst/>
                <a:latin typeface="Lato" panose="020F0502020204030203" pitchFamily="34" charset="0"/>
                <a:ea typeface="Lato" panose="020F0502020204030203" pitchFamily="34" charset="0"/>
                <a:cs typeface="Lato" panose="020F0502020204030203" pitchFamily="34" charset="0"/>
              </a:rPr>
              <a:t>pu</a:t>
            </a:r>
            <a:r>
              <a:rPr lang="en" altLang="ko-Kore-KR" sz="1800" dirty="0">
                <a:effectLst/>
                <a:latin typeface="Lato" panose="020F0502020204030203" pitchFamily="34" charset="0"/>
                <a:ea typeface="Lato" panose="020F0502020204030203" pitchFamily="34" charset="0"/>
                <a:cs typeface="Lato" panose="020F0502020204030203" pitchFamily="34" charset="0"/>
              </a:rPr>
              <a:t>te time,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altLang="ko-Kore-KR" sz="1800" dirty="0">
                <a:effectLst/>
                <a:latin typeface="Lato" panose="020F0502020204030203" pitchFamily="34" charset="0"/>
                <a:ea typeface="Lato" panose="020F0502020204030203" pitchFamily="34" charset="0"/>
                <a:cs typeface="Lato" panose="020F0502020204030203" pitchFamily="34" charset="0"/>
              </a:rPr>
              <a:t>because the </a:t>
            </a:r>
            <a:r>
              <a:rPr lang="en" altLang="ko-Kore-KR" sz="1800" b="1" dirty="0">
                <a:effectLst/>
                <a:latin typeface="Lato" panose="020F0502020204030203" pitchFamily="34" charset="0"/>
                <a:ea typeface="Lato" panose="020F0502020204030203" pitchFamily="34" charset="0"/>
                <a:cs typeface="Lato" panose="020F0502020204030203" pitchFamily="34" charset="0"/>
              </a:rPr>
              <a:t>uncom</a:t>
            </a:r>
            <a:r>
              <a:rPr lang="en" altLang="ko-Kore-KR" sz="1800" dirty="0">
                <a:effectLst/>
                <a:latin typeface="Lato" panose="020F0502020204030203" pitchFamily="34" charset="0"/>
                <a:ea typeface="Lato" panose="020F0502020204030203" pitchFamily="34" charset="0"/>
                <a:cs typeface="Lato" panose="020F0502020204030203" pitchFamily="34" charset="0"/>
              </a:rPr>
              <a:t>pressed BMP data tends to be much </a:t>
            </a:r>
            <a:r>
              <a:rPr lang="en" altLang="ko-Kore-KR" sz="1800" b="1" dirty="0">
                <a:effectLst/>
                <a:latin typeface="Lato" panose="020F0502020204030203" pitchFamily="34" charset="0"/>
                <a:ea typeface="Lato" panose="020F0502020204030203" pitchFamily="34" charset="0"/>
                <a:cs typeface="Lato" panose="020F0502020204030203" pitchFamily="34" charset="0"/>
              </a:rPr>
              <a:t>lar</a:t>
            </a:r>
            <a:r>
              <a:rPr lang="en" altLang="ko-Kore-KR" sz="1800" dirty="0">
                <a:effectLst/>
                <a:latin typeface="Lato" panose="020F0502020204030203" pitchFamily="34" charset="0"/>
                <a:ea typeface="Lato" panose="020F0502020204030203" pitchFamily="34" charset="0"/>
                <a:cs typeface="Lato" panose="020F0502020204030203" pitchFamily="34" charset="0"/>
              </a:rPr>
              <a:t>ger than other compressed image formats.</a:t>
            </a:r>
            <a:endParaRPr lang="en" altLang="ko-Kore-KR" sz="2800" dirty="0">
              <a:effectLst/>
              <a:latin typeface="Lato" panose="020F0502020204030203" pitchFamily="34" charset="0"/>
              <a:ea typeface="Lato" panose="020F0502020204030203" pitchFamily="34" charset="0"/>
              <a:cs typeface="Lato" panose="020F050202020403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 altLang="ko-Kore-KR" sz="1800" dirty="0">
              <a:effectLst/>
              <a:latin typeface="Lato" panose="020F0502020204030203" pitchFamily="34" charset="0"/>
              <a:ea typeface="Lato" panose="020F0502020204030203" pitchFamily="34" charset="0"/>
              <a:cs typeface="Lato" panose="020F050202020403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altLang="ko-Kore-KR" sz="1800" dirty="0">
                <a:effectLst/>
                <a:latin typeface="Lato" panose="020F0502020204030203" pitchFamily="34" charset="0"/>
                <a:ea typeface="Lato" panose="020F0502020204030203" pitchFamily="34" charset="0"/>
                <a:cs typeface="Lato" panose="020F0502020204030203" pitchFamily="34" charset="0"/>
              </a:rPr>
              <a:t>A</a:t>
            </a:r>
            <a:r>
              <a:rPr lang="en" altLang="ko-Kore-KR" sz="1800" b="0" dirty="0">
                <a:effectLst/>
                <a:latin typeface="Lato" panose="020F0502020204030203" pitchFamily="34" charset="0"/>
                <a:ea typeface="Lato" panose="020F0502020204030203" pitchFamily="34" charset="0"/>
                <a:cs typeface="Lato" panose="020F0502020204030203" pitchFamily="34" charset="0"/>
              </a:rPr>
              <a:t>mo</a:t>
            </a:r>
            <a:r>
              <a:rPr lang="en" altLang="ko-Kore-KR" sz="1800" dirty="0">
                <a:effectLst/>
                <a:latin typeface="Lato" panose="020F0502020204030203" pitchFamily="34" charset="0"/>
                <a:ea typeface="Lato" panose="020F0502020204030203" pitchFamily="34" charset="0"/>
                <a:cs typeface="Lato" panose="020F0502020204030203" pitchFamily="34" charset="0"/>
              </a:rPr>
              <a:t>ng those </a:t>
            </a:r>
            <a:r>
              <a:rPr lang="en" altLang="ko-Kore-KR" sz="1800" b="1" dirty="0">
                <a:effectLst/>
                <a:latin typeface="Lato" panose="020F0502020204030203" pitchFamily="34" charset="0"/>
                <a:ea typeface="Lato" panose="020F0502020204030203" pitchFamily="34" charset="0"/>
                <a:cs typeface="Lato" panose="020F0502020204030203" pitchFamily="34" charset="0"/>
              </a:rPr>
              <a:t>mea</a:t>
            </a:r>
            <a:r>
              <a:rPr lang="en" altLang="ko-Kore-KR" sz="1800" dirty="0">
                <a:effectLst/>
                <a:latin typeface="Lato" panose="020F0502020204030203" pitchFamily="34" charset="0"/>
                <a:ea typeface="Lato" panose="020F0502020204030203" pitchFamily="34" charset="0"/>
                <a:cs typeface="Lato" panose="020F0502020204030203" pitchFamily="34" charset="0"/>
              </a:rPr>
              <a:t>sured, the JPEG is the only one that is not </a:t>
            </a:r>
            <a:r>
              <a:rPr lang="en" altLang="ko-Kore-KR" sz="1800" b="1" dirty="0">
                <a:effectLst/>
                <a:latin typeface="Lato" panose="020F0502020204030203" pitchFamily="34" charset="0"/>
                <a:ea typeface="Lato" panose="020F0502020204030203" pitchFamily="34" charset="0"/>
                <a:cs typeface="Lato" panose="020F0502020204030203" pitchFamily="34" charset="0"/>
              </a:rPr>
              <a:t>bot</a:t>
            </a:r>
            <a:r>
              <a:rPr lang="en" altLang="ko-Kore-KR" sz="1800" dirty="0">
                <a:effectLst/>
                <a:latin typeface="Lato" panose="020F0502020204030203" pitchFamily="34" charset="0"/>
                <a:ea typeface="Lato" panose="020F0502020204030203" pitchFamily="34" charset="0"/>
                <a:cs typeface="Lato" panose="020F0502020204030203" pitchFamily="34" charset="0"/>
              </a:rPr>
              <a:t>tlenecked in data pre</a:t>
            </a:r>
            <a:r>
              <a:rPr lang="en" altLang="ko-Kore-KR" sz="1800" b="1" dirty="0">
                <a:effectLst/>
                <a:latin typeface="Lato" panose="020F0502020204030203" pitchFamily="34" charset="0"/>
                <a:ea typeface="Lato" panose="020F0502020204030203" pitchFamily="34" charset="0"/>
                <a:cs typeface="Lato" panose="020F0502020204030203" pitchFamily="34" charset="0"/>
              </a:rPr>
              <a:t>pa</a:t>
            </a:r>
            <a:r>
              <a:rPr lang="en" altLang="ko-Kore-KR" sz="1800" dirty="0">
                <a:effectLst/>
                <a:latin typeface="Lato" panose="020F0502020204030203" pitchFamily="34" charset="0"/>
                <a:ea typeface="Lato" panose="020F0502020204030203" pitchFamily="34" charset="0"/>
                <a:cs typeface="Lato" panose="020F0502020204030203" pitchFamily="34" charset="0"/>
              </a:rPr>
              <a:t>ration.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 altLang="ko-Kore-KR" sz="1800" dirty="0">
              <a:effectLst/>
              <a:latin typeface="Lato" panose="020F0502020204030203" pitchFamily="34" charset="0"/>
              <a:ea typeface="Lato" panose="020F0502020204030203" pitchFamily="34" charset="0"/>
              <a:cs typeface="Lato" panose="020F050202020403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altLang="ko-Kore-KR" sz="1800" dirty="0">
                <a:effectLst/>
                <a:latin typeface="Lato" panose="020F0502020204030203" pitchFamily="34" charset="0"/>
                <a:ea typeface="Lato" panose="020F0502020204030203" pitchFamily="34" charset="0"/>
                <a:cs typeface="Lato" panose="020F0502020204030203" pitchFamily="34" charset="0"/>
              </a:rPr>
              <a:t>Ho</a:t>
            </a:r>
            <a:r>
              <a:rPr lang="en" altLang="ko-Kore-KR" sz="1800" b="1" dirty="0">
                <a:effectLst/>
                <a:latin typeface="Lato" panose="020F0502020204030203" pitchFamily="34" charset="0"/>
                <a:ea typeface="Lato" panose="020F0502020204030203" pitchFamily="34" charset="0"/>
                <a:cs typeface="Lato" panose="020F0502020204030203" pitchFamily="34" charset="0"/>
              </a:rPr>
              <a:t>wev</a:t>
            </a:r>
            <a:r>
              <a:rPr lang="en" altLang="ko-Kore-KR" sz="1800" dirty="0">
                <a:effectLst/>
                <a:latin typeface="Lato" panose="020F0502020204030203" pitchFamily="34" charset="0"/>
                <a:ea typeface="Lato" panose="020F0502020204030203" pitchFamily="34" charset="0"/>
                <a:cs typeface="Lato" panose="020F0502020204030203" pitchFamily="34" charset="0"/>
              </a:rPr>
              <a:t>er, JPEG is a lossy image format that loses some infor</a:t>
            </a:r>
            <a:r>
              <a:rPr lang="en" altLang="ko-Kore-KR" sz="1800" b="1" dirty="0">
                <a:effectLst/>
                <a:latin typeface="Lato" panose="020F0502020204030203" pitchFamily="34" charset="0"/>
                <a:ea typeface="Lato" panose="020F0502020204030203" pitchFamily="34" charset="0"/>
                <a:cs typeface="Lato" panose="020F0502020204030203" pitchFamily="34" charset="0"/>
              </a:rPr>
              <a:t>ma</a:t>
            </a:r>
            <a:r>
              <a:rPr lang="en" altLang="ko-Kore-KR" sz="1800" dirty="0">
                <a:effectLst/>
                <a:latin typeface="Lato" panose="020F0502020204030203" pitchFamily="34" charset="0"/>
                <a:ea typeface="Lato" panose="020F0502020204030203" pitchFamily="34" charset="0"/>
                <a:cs typeface="Lato" panose="020F0502020204030203" pitchFamily="34" charset="0"/>
              </a:rPr>
              <a:t>tion in the o</a:t>
            </a:r>
            <a:r>
              <a:rPr lang="en" altLang="ko-Kore-KR" sz="1800" b="1" dirty="0">
                <a:effectLst/>
                <a:latin typeface="Lato" panose="020F0502020204030203" pitchFamily="34" charset="0"/>
                <a:ea typeface="Lato" panose="020F0502020204030203" pitchFamily="34" charset="0"/>
                <a:cs typeface="Lato" panose="020F0502020204030203" pitchFamily="34" charset="0"/>
              </a:rPr>
              <a:t>ri</a:t>
            </a:r>
            <a:r>
              <a:rPr lang="en" altLang="ko-Kore-KR" sz="1800" dirty="0">
                <a:effectLst/>
                <a:latin typeface="Lato" panose="020F0502020204030203" pitchFamily="34" charset="0"/>
                <a:ea typeface="Lato" panose="020F0502020204030203" pitchFamily="34" charset="0"/>
                <a:cs typeface="Lato" panose="020F0502020204030203" pitchFamily="34" charset="0"/>
              </a:rPr>
              <a:t>ginal data.</a:t>
            </a:r>
            <a:endParaRPr lang="en" altLang="ko-Kore-KR" dirty="0">
              <a:latin typeface="Lato" panose="020F0502020204030203" pitchFamily="34" charset="0"/>
              <a:ea typeface="Lato" panose="020F0502020204030203" pitchFamily="34" charset="0"/>
              <a:cs typeface="Lato" panose="020F0502020204030203" pitchFamily="34" charset="0"/>
            </a:endParaRPr>
          </a:p>
        </p:txBody>
      </p:sp>
      <p:sp>
        <p:nvSpPr>
          <p:cNvPr id="4" name="슬라이드 번호 개체 틀 3"/>
          <p:cNvSpPr>
            <a:spLocks noGrp="1"/>
          </p:cNvSpPr>
          <p:nvPr>
            <p:ph type="sldNum" idx="12"/>
          </p:nvPr>
        </p:nvSpPr>
        <p:spPr/>
        <p:txBody>
          <a:bodyPr/>
          <a:lstStyle/>
          <a:p>
            <a:pPr marL="0" marR="0" lvl="0" indent="76200" algn="l" rtl="0">
              <a:lnSpc>
                <a:spcPct val="100000"/>
              </a:lnSpc>
              <a:spcBef>
                <a:spcPts val="0"/>
              </a:spcBef>
              <a:spcAft>
                <a:spcPts val="0"/>
              </a:spcAft>
              <a:buClr>
                <a:srgbClr val="000000"/>
              </a:buClr>
              <a:buSzPts val="1200"/>
              <a:buFont typeface="Arial"/>
              <a:buNone/>
            </a:pPr>
            <a:endParaRPr lang="ko-Kore-KR" altLang="en-US" sz="1200" b="0" i="0" u="none" strike="noStrike" cap="none">
              <a:solidFill>
                <a:srgbClr val="000000"/>
              </a:solidFill>
              <a:latin typeface="Arial"/>
              <a:ea typeface="Arial"/>
              <a:cs typeface="Arial"/>
              <a:sym typeface="Arial"/>
            </a:endParaRPr>
          </a:p>
          <a:p>
            <a:pPr marL="0" marR="0" lvl="1"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2"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a:p>
            <a:pPr marL="0" marR="0" lvl="3" indent="88900" algn="l" rtl="0">
              <a:lnSpc>
                <a:spcPct val="100000"/>
              </a:lnSpc>
              <a:spcBef>
                <a:spcPts val="0"/>
              </a:spcBef>
              <a:spcAft>
                <a:spcPts val="0"/>
              </a:spcAft>
              <a:buClr>
                <a:srgbClr val="000000"/>
              </a:buClr>
              <a:buSzPts val="1400"/>
              <a:buFont typeface="Arial"/>
              <a:buNone/>
            </a:pPr>
            <a:endParaRPr lang="ko-Kore-KR" altLang="en-US" sz="1400" b="0" i="0" u="none" strike="noStrike" cap="none">
              <a:solidFill>
                <a:srgbClr val="000000"/>
              </a:solidFill>
              <a:latin typeface="Arial"/>
              <a:ea typeface="Arial"/>
              <a:cs typeface="Arial"/>
              <a:sym typeface="Arial"/>
            </a:endParaRPr>
          </a:p>
          <a:p>
            <a:pPr marL="0" marR="0" lvl="4"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5"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a:p>
            <a:pPr marL="0" marR="0" lvl="6" indent="88900" algn="l" rtl="0">
              <a:lnSpc>
                <a:spcPct val="100000"/>
              </a:lnSpc>
              <a:spcBef>
                <a:spcPts val="0"/>
              </a:spcBef>
              <a:spcAft>
                <a:spcPts val="0"/>
              </a:spcAft>
              <a:buClr>
                <a:srgbClr val="000000"/>
              </a:buClr>
              <a:buSzPts val="1400"/>
              <a:buFont typeface="Arial"/>
              <a:buNone/>
            </a:pPr>
            <a:endParaRPr lang="ko-Kore-KR" altLang="en-US" sz="1400" b="0" i="0" u="none" strike="noStrike" cap="none">
              <a:solidFill>
                <a:srgbClr val="000000"/>
              </a:solidFill>
              <a:latin typeface="Arial"/>
              <a:ea typeface="Arial"/>
              <a:cs typeface="Arial"/>
              <a:sym typeface="Arial"/>
            </a:endParaRPr>
          </a:p>
          <a:p>
            <a:pPr marL="0" marR="0" lvl="7"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8"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23342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sz="1800" dirty="0">
                <a:effectLst/>
                <a:latin typeface="Lato" panose="020F0502020204030203" pitchFamily="34" charset="0"/>
                <a:ea typeface="Lato" panose="020F0502020204030203" pitchFamily="34" charset="0"/>
                <a:cs typeface="Lato" panose="020F0502020204030203" pitchFamily="34" charset="0"/>
              </a:rPr>
              <a:t>The table shows the </a:t>
            </a:r>
            <a:r>
              <a:rPr lang="en" altLang="ko-Kore-KR" sz="1800" b="1" dirty="0">
                <a:solidFill>
                  <a:srgbClr val="FF0000"/>
                </a:solidFill>
                <a:effectLst/>
                <a:latin typeface="Lato" panose="020F0502020204030203" pitchFamily="34" charset="0"/>
                <a:ea typeface="Lato" panose="020F0502020204030203" pitchFamily="34" charset="0"/>
                <a:cs typeface="Lato" panose="020F0502020204030203" pitchFamily="34" charset="0"/>
              </a:rPr>
              <a:t>im</a:t>
            </a:r>
            <a:r>
              <a:rPr lang="en" altLang="ko-Kore-KR" sz="1800" dirty="0">
                <a:effectLst/>
                <a:latin typeface="Lato" panose="020F0502020204030203" pitchFamily="34" charset="0"/>
                <a:ea typeface="Lato" panose="020F0502020204030203" pitchFamily="34" charset="0"/>
                <a:cs typeface="Lato" panose="020F0502020204030203" pitchFamily="34" charset="0"/>
              </a:rPr>
              <a:t>pact of lossy image format on the test set </a:t>
            </a:r>
            <a:r>
              <a:rPr lang="en" altLang="ko-Kore-KR" sz="1800" b="1" dirty="0">
                <a:effectLst/>
                <a:latin typeface="Lato" panose="020F0502020204030203" pitchFamily="34" charset="0"/>
                <a:ea typeface="Lato" panose="020F0502020204030203" pitchFamily="34" charset="0"/>
                <a:cs typeface="Lato" panose="020F0502020204030203" pitchFamily="34" charset="0"/>
              </a:rPr>
              <a:t>acc</a:t>
            </a:r>
            <a:r>
              <a:rPr lang="en" altLang="ko-Kore-KR" sz="1800" dirty="0">
                <a:effectLst/>
                <a:latin typeface="Lato" panose="020F0502020204030203" pitchFamily="34" charset="0"/>
                <a:ea typeface="Lato" panose="020F0502020204030203" pitchFamily="34" charset="0"/>
                <a:cs typeface="Lato" panose="020F0502020204030203" pitchFamily="34" charset="0"/>
              </a:rPr>
              <a:t>uracy of seven object de</a:t>
            </a:r>
            <a:r>
              <a:rPr lang="en" altLang="ko-Kore-KR" sz="1800" b="1" dirty="0">
                <a:effectLst/>
                <a:latin typeface="Lato" panose="020F0502020204030203" pitchFamily="34" charset="0"/>
                <a:ea typeface="Lato" panose="020F0502020204030203" pitchFamily="34" charset="0"/>
                <a:cs typeface="Lato" panose="020F0502020204030203" pitchFamily="34" charset="0"/>
              </a:rPr>
              <a:t>tec</a:t>
            </a:r>
            <a:r>
              <a:rPr lang="en" altLang="ko-Kore-KR" sz="1800" dirty="0">
                <a:effectLst/>
                <a:latin typeface="Lato" panose="020F0502020204030203" pitchFamily="34" charset="0"/>
                <a:ea typeface="Lato" panose="020F0502020204030203" pitchFamily="34" charset="0"/>
                <a:cs typeface="Lato" panose="020F0502020204030203" pitchFamily="34" charset="0"/>
              </a:rPr>
              <a:t>tion and se</a:t>
            </a:r>
            <a:r>
              <a:rPr lang="en" altLang="ko-Kore-KR" sz="1800" b="1" dirty="0">
                <a:effectLst/>
                <a:latin typeface="Lato" panose="020F0502020204030203" pitchFamily="34" charset="0"/>
                <a:ea typeface="Lato" panose="020F0502020204030203" pitchFamily="34" charset="0"/>
                <a:cs typeface="Lato" panose="020F0502020204030203" pitchFamily="34" charset="0"/>
              </a:rPr>
              <a:t>man</a:t>
            </a:r>
            <a:r>
              <a:rPr lang="en" altLang="ko-Kore-KR" sz="1800" dirty="0">
                <a:effectLst/>
                <a:latin typeface="Lato" panose="020F0502020204030203" pitchFamily="34" charset="0"/>
                <a:ea typeface="Lato" panose="020F0502020204030203" pitchFamily="34" charset="0"/>
                <a:cs typeface="Lato" panose="020F0502020204030203" pitchFamily="34" charset="0"/>
              </a:rPr>
              <a:t>tic segmen</a:t>
            </a:r>
            <a:r>
              <a:rPr lang="en" altLang="ko-Kore-KR" sz="1800" b="1" dirty="0">
                <a:effectLst/>
                <a:latin typeface="Lato" panose="020F0502020204030203" pitchFamily="34" charset="0"/>
                <a:ea typeface="Lato" panose="020F0502020204030203" pitchFamily="34" charset="0"/>
                <a:cs typeface="Lato" panose="020F0502020204030203" pitchFamily="34" charset="0"/>
              </a:rPr>
              <a:t>ta</a:t>
            </a:r>
            <a:r>
              <a:rPr lang="en" altLang="ko-Kore-KR" sz="1800" dirty="0">
                <a:effectLst/>
                <a:latin typeface="Lato" panose="020F0502020204030203" pitchFamily="34" charset="0"/>
                <a:ea typeface="Lato" panose="020F0502020204030203" pitchFamily="34" charset="0"/>
                <a:cs typeface="Lato" panose="020F0502020204030203" pitchFamily="34" charset="0"/>
              </a:rPr>
              <a:t>tion </a:t>
            </a:r>
            <a:r>
              <a:rPr lang="en" altLang="ko-Kore-KR" sz="1800" b="1" dirty="0">
                <a:effectLst/>
                <a:latin typeface="Lato" panose="020F0502020204030203" pitchFamily="34" charset="0"/>
                <a:ea typeface="Lato" panose="020F0502020204030203" pitchFamily="34" charset="0"/>
                <a:cs typeface="Lato" panose="020F0502020204030203" pitchFamily="34" charset="0"/>
              </a:rPr>
              <a:t>mo</a:t>
            </a:r>
            <a:r>
              <a:rPr lang="en" altLang="ko-Kore-KR" sz="1800" dirty="0">
                <a:effectLst/>
                <a:latin typeface="Lato" panose="020F0502020204030203" pitchFamily="34" charset="0"/>
                <a:ea typeface="Lato" panose="020F0502020204030203" pitchFamily="34" charset="0"/>
                <a:cs typeface="Lato" panose="020F0502020204030203" pitchFamily="34" charset="0"/>
              </a:rPr>
              <a:t>dels, which are often de</a:t>
            </a:r>
            <a:r>
              <a:rPr lang="en" altLang="ko-Kore-KR" sz="1800" b="1" dirty="0">
                <a:effectLst/>
                <a:latin typeface="Lato" panose="020F0502020204030203" pitchFamily="34" charset="0"/>
                <a:ea typeface="Lato" panose="020F0502020204030203" pitchFamily="34" charset="0"/>
                <a:cs typeface="Lato" panose="020F0502020204030203" pitchFamily="34" charset="0"/>
              </a:rPr>
              <a:t>plo</a:t>
            </a:r>
            <a:r>
              <a:rPr lang="en" altLang="ko-Kore-KR" sz="1800" dirty="0">
                <a:effectLst/>
                <a:latin typeface="Lato" panose="020F0502020204030203" pitchFamily="34" charset="0"/>
                <a:ea typeface="Lato" panose="020F0502020204030203" pitchFamily="34" charset="0"/>
                <a:cs typeface="Lato" panose="020F0502020204030203" pitchFamily="34" charset="0"/>
              </a:rPr>
              <a:t>yed for au</a:t>
            </a:r>
            <a:r>
              <a:rPr lang="en" altLang="ko-Kore-KR" sz="1800" b="1" dirty="0">
                <a:effectLst/>
                <a:latin typeface="Lato" panose="020F0502020204030203" pitchFamily="34" charset="0"/>
                <a:ea typeface="Lato" panose="020F0502020204030203" pitchFamily="34" charset="0"/>
                <a:cs typeface="Lato" panose="020F0502020204030203" pitchFamily="34" charset="0"/>
              </a:rPr>
              <a:t>to</a:t>
            </a:r>
            <a:r>
              <a:rPr lang="en" altLang="ko-Kore-KR" sz="1800" dirty="0">
                <a:effectLst/>
                <a:latin typeface="Lato" panose="020F0502020204030203" pitchFamily="34" charset="0"/>
                <a:ea typeface="Lato" panose="020F0502020204030203" pitchFamily="34" charset="0"/>
                <a:cs typeface="Lato" panose="020F0502020204030203" pitchFamily="34" charset="0"/>
              </a:rPr>
              <a:t>nomous </a:t>
            </a:r>
            <a:r>
              <a:rPr lang="en" altLang="ko-Kore-KR" sz="1800" b="1" dirty="0">
                <a:effectLst/>
                <a:latin typeface="Lato" panose="020F0502020204030203" pitchFamily="34" charset="0"/>
                <a:ea typeface="Lato" panose="020F0502020204030203" pitchFamily="34" charset="0"/>
                <a:cs typeface="Lato" panose="020F0502020204030203" pitchFamily="34" charset="0"/>
              </a:rPr>
              <a:t>dri</a:t>
            </a:r>
            <a:r>
              <a:rPr lang="en" altLang="ko-Kore-KR" sz="1800" dirty="0">
                <a:effectLst/>
                <a:latin typeface="Lato" panose="020F0502020204030203" pitchFamily="34" charset="0"/>
                <a:ea typeface="Lato" panose="020F0502020204030203" pitchFamily="34" charset="0"/>
                <a:cs typeface="Lato" panose="020F0502020204030203" pitchFamily="34" charset="0"/>
              </a:rPr>
              <a:t>ving.</a:t>
            </a:r>
          </a:p>
          <a:p>
            <a:endParaRPr lang="en" altLang="ko-Kore-KR" sz="1800" dirty="0">
              <a:effectLst/>
              <a:latin typeface="Lato" panose="020F0502020204030203" pitchFamily="34" charset="0"/>
              <a:ea typeface="Lato" panose="020F0502020204030203" pitchFamily="34" charset="0"/>
              <a:cs typeface="Lato" panose="020F050202020403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altLang="ko-Kore-KR" sz="1800" dirty="0">
                <a:effectLst/>
                <a:latin typeface="Lato" panose="020F0502020204030203" pitchFamily="34" charset="0"/>
                <a:ea typeface="Lato" panose="020F0502020204030203" pitchFamily="34" charset="0"/>
                <a:cs typeface="Lato" panose="020F0502020204030203" pitchFamily="34" charset="0"/>
              </a:rPr>
              <a:t>The use of the lossy image format re</a:t>
            </a:r>
            <a:r>
              <a:rPr lang="en" altLang="ko-Kore-KR" sz="1800" b="1" dirty="0">
                <a:effectLst/>
                <a:latin typeface="Lato" panose="020F0502020204030203" pitchFamily="34" charset="0"/>
                <a:ea typeface="Lato" panose="020F0502020204030203" pitchFamily="34" charset="0"/>
                <a:cs typeface="Lato" panose="020F0502020204030203" pitchFamily="34" charset="0"/>
              </a:rPr>
              <a:t>sul</a:t>
            </a:r>
            <a:r>
              <a:rPr lang="en" altLang="ko-Kore-KR" sz="1800" dirty="0">
                <a:effectLst/>
                <a:latin typeface="Lato" panose="020F0502020204030203" pitchFamily="34" charset="0"/>
                <a:ea typeface="Lato" panose="020F0502020204030203" pitchFamily="34" charset="0"/>
                <a:cs typeface="Lato" panose="020F0502020204030203" pitchFamily="34" charset="0"/>
              </a:rPr>
              <a:t>ts in degra</a:t>
            </a:r>
            <a:r>
              <a:rPr lang="en" altLang="ko-Kore-KR" sz="1800" b="1" dirty="0">
                <a:effectLst/>
                <a:latin typeface="Lato" panose="020F0502020204030203" pitchFamily="34" charset="0"/>
                <a:ea typeface="Lato" panose="020F0502020204030203" pitchFamily="34" charset="0"/>
                <a:cs typeface="Lato" panose="020F0502020204030203" pitchFamily="34" charset="0"/>
              </a:rPr>
              <a:t>da</a:t>
            </a:r>
            <a:r>
              <a:rPr lang="en" altLang="ko-Kore-KR" sz="1800" dirty="0">
                <a:effectLst/>
                <a:latin typeface="Lato" panose="020F0502020204030203" pitchFamily="34" charset="0"/>
                <a:ea typeface="Lato" panose="020F0502020204030203" pitchFamily="34" charset="0"/>
                <a:cs typeface="Lato" panose="020F0502020204030203" pitchFamily="34" charset="0"/>
              </a:rPr>
              <a:t>tion of the test set </a:t>
            </a:r>
            <a:r>
              <a:rPr lang="en" altLang="ko-Kore-KR" sz="1800" b="1" dirty="0">
                <a:effectLst/>
                <a:latin typeface="Lato" panose="020F0502020204030203" pitchFamily="34" charset="0"/>
                <a:ea typeface="Lato" panose="020F0502020204030203" pitchFamily="34" charset="0"/>
                <a:cs typeface="Lato" panose="020F0502020204030203" pitchFamily="34" charset="0"/>
              </a:rPr>
              <a:t>acc</a:t>
            </a:r>
            <a:r>
              <a:rPr lang="en" altLang="ko-Kore-KR" sz="1800" dirty="0">
                <a:effectLst/>
                <a:latin typeface="Lato" panose="020F0502020204030203" pitchFamily="34" charset="0"/>
                <a:ea typeface="Lato" panose="020F0502020204030203" pitchFamily="34" charset="0"/>
                <a:cs typeface="Lato" panose="020F0502020204030203" pitchFamily="34" charset="0"/>
              </a:rPr>
              <a:t>uracy in all models except DeepLabv3+, com</a:t>
            </a:r>
            <a:r>
              <a:rPr lang="en" altLang="ko-Kore-KR" sz="1800" b="0" dirty="0">
                <a:effectLst/>
                <a:latin typeface="Lato" panose="020F0502020204030203" pitchFamily="34" charset="0"/>
                <a:ea typeface="Lato" panose="020F0502020204030203" pitchFamily="34" charset="0"/>
                <a:cs typeface="Lato" panose="020F0502020204030203" pitchFamily="34" charset="0"/>
              </a:rPr>
              <a:t>pa</a:t>
            </a:r>
            <a:r>
              <a:rPr lang="en" altLang="ko-Kore-KR" sz="1800" dirty="0">
                <a:effectLst/>
                <a:latin typeface="Lato" panose="020F0502020204030203" pitchFamily="34" charset="0"/>
                <a:ea typeface="Lato" panose="020F0502020204030203" pitchFamily="34" charset="0"/>
                <a:cs typeface="Lato" panose="020F0502020204030203" pitchFamily="34" charset="0"/>
              </a:rPr>
              <a:t>red to a case where the lossless PNG format is used for en</a:t>
            </a:r>
            <a:r>
              <a:rPr lang="en" altLang="ko-Kore-KR" sz="1800" b="1" dirty="0">
                <a:effectLst/>
                <a:latin typeface="Lato" panose="020F0502020204030203" pitchFamily="34" charset="0"/>
                <a:ea typeface="Lato" panose="020F0502020204030203" pitchFamily="34" charset="0"/>
                <a:cs typeface="Lato" panose="020F0502020204030203" pitchFamily="34" charset="0"/>
              </a:rPr>
              <a:t>co</a:t>
            </a:r>
            <a:r>
              <a:rPr lang="en" altLang="ko-Kore-KR" sz="1800" b="0" dirty="0">
                <a:effectLst/>
                <a:latin typeface="Lato" panose="020F0502020204030203" pitchFamily="34" charset="0"/>
                <a:ea typeface="Lato" panose="020F0502020204030203" pitchFamily="34" charset="0"/>
                <a:cs typeface="Lato" panose="020F0502020204030203" pitchFamily="34" charset="0"/>
              </a:rPr>
              <a:t>d</a:t>
            </a:r>
            <a:r>
              <a:rPr lang="en" altLang="ko-Kore-KR" sz="1800" dirty="0">
                <a:effectLst/>
                <a:latin typeface="Lato" panose="020F0502020204030203" pitchFamily="34" charset="0"/>
                <a:ea typeface="Lato" panose="020F0502020204030203" pitchFamily="34" charset="0"/>
                <a:cs typeface="Lato" panose="020F0502020204030203" pitchFamily="34" charset="0"/>
              </a:rPr>
              <a:t>ing.</a:t>
            </a:r>
            <a:endParaRPr lang="en" altLang="ko-Kore-KR" dirty="0">
              <a:latin typeface="Lato" panose="020F0502020204030203" pitchFamily="34" charset="0"/>
              <a:ea typeface="Lato" panose="020F0502020204030203" pitchFamily="34" charset="0"/>
              <a:cs typeface="Lato" panose="020F0502020204030203" pitchFamily="34" charset="0"/>
            </a:endParaRPr>
          </a:p>
          <a:p>
            <a:endParaRPr lang="en" altLang="ko-Kore-KR" dirty="0">
              <a:latin typeface="Lato" panose="020F0502020204030203" pitchFamily="34" charset="0"/>
              <a:ea typeface="Lato" panose="020F0502020204030203" pitchFamily="34" charset="0"/>
              <a:cs typeface="Lato" panose="020F0502020204030203" pitchFamily="34" charset="0"/>
            </a:endParaRPr>
          </a:p>
        </p:txBody>
      </p:sp>
      <p:sp>
        <p:nvSpPr>
          <p:cNvPr id="4" name="슬라이드 번호 개체 틀 3"/>
          <p:cNvSpPr>
            <a:spLocks noGrp="1"/>
          </p:cNvSpPr>
          <p:nvPr>
            <p:ph type="sldNum" idx="12"/>
          </p:nvPr>
        </p:nvSpPr>
        <p:spPr/>
        <p:txBody>
          <a:bodyPr/>
          <a:lstStyle/>
          <a:p>
            <a:pPr marL="0" marR="0" lvl="0" indent="76200" algn="l" rtl="0">
              <a:lnSpc>
                <a:spcPct val="100000"/>
              </a:lnSpc>
              <a:spcBef>
                <a:spcPts val="0"/>
              </a:spcBef>
              <a:spcAft>
                <a:spcPts val="0"/>
              </a:spcAft>
              <a:buClr>
                <a:srgbClr val="000000"/>
              </a:buClr>
              <a:buSzPts val="1200"/>
              <a:buFont typeface="Arial"/>
              <a:buNone/>
            </a:pPr>
            <a:endParaRPr lang="ko-Kore-KR" altLang="en-US" sz="1200" b="0" i="0" u="none" strike="noStrike" cap="none">
              <a:solidFill>
                <a:srgbClr val="000000"/>
              </a:solidFill>
              <a:latin typeface="Arial"/>
              <a:ea typeface="Arial"/>
              <a:cs typeface="Arial"/>
              <a:sym typeface="Arial"/>
            </a:endParaRPr>
          </a:p>
          <a:p>
            <a:pPr marL="0" marR="0" lvl="1"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2"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a:p>
            <a:pPr marL="0" marR="0" lvl="3" indent="88900" algn="l" rtl="0">
              <a:lnSpc>
                <a:spcPct val="100000"/>
              </a:lnSpc>
              <a:spcBef>
                <a:spcPts val="0"/>
              </a:spcBef>
              <a:spcAft>
                <a:spcPts val="0"/>
              </a:spcAft>
              <a:buClr>
                <a:srgbClr val="000000"/>
              </a:buClr>
              <a:buSzPts val="1400"/>
              <a:buFont typeface="Arial"/>
              <a:buNone/>
            </a:pPr>
            <a:endParaRPr lang="ko-Kore-KR" altLang="en-US" sz="1400" b="0" i="0" u="none" strike="noStrike" cap="none">
              <a:solidFill>
                <a:srgbClr val="000000"/>
              </a:solidFill>
              <a:latin typeface="Arial"/>
              <a:ea typeface="Arial"/>
              <a:cs typeface="Arial"/>
              <a:sym typeface="Arial"/>
            </a:endParaRPr>
          </a:p>
          <a:p>
            <a:pPr marL="0" marR="0" lvl="4"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5"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a:p>
            <a:pPr marL="0" marR="0" lvl="6" indent="88900" algn="l" rtl="0">
              <a:lnSpc>
                <a:spcPct val="100000"/>
              </a:lnSpc>
              <a:spcBef>
                <a:spcPts val="0"/>
              </a:spcBef>
              <a:spcAft>
                <a:spcPts val="0"/>
              </a:spcAft>
              <a:buClr>
                <a:srgbClr val="000000"/>
              </a:buClr>
              <a:buSzPts val="1400"/>
              <a:buFont typeface="Arial"/>
              <a:buNone/>
            </a:pPr>
            <a:endParaRPr lang="ko-Kore-KR" altLang="en-US" sz="1400" b="0" i="0" u="none" strike="noStrike" cap="none">
              <a:solidFill>
                <a:srgbClr val="000000"/>
              </a:solidFill>
              <a:latin typeface="Arial"/>
              <a:ea typeface="Arial"/>
              <a:cs typeface="Arial"/>
              <a:sym typeface="Arial"/>
            </a:endParaRPr>
          </a:p>
          <a:p>
            <a:pPr marL="0" marR="0" lvl="7"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8"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1919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altLang="ko-Kore-KR" sz="1800" dirty="0">
                <a:effectLst/>
                <a:latin typeface="Lato" panose="020F0502020204030203" pitchFamily="34" charset="0"/>
                <a:ea typeface="Lato" panose="020F0502020204030203" pitchFamily="34" charset="0"/>
                <a:cs typeface="Lato" panose="020F0502020204030203" pitchFamily="34" charset="0"/>
              </a:rPr>
              <a:t>Therefore, the design goal of new image format is to e</a:t>
            </a:r>
            <a:r>
              <a:rPr lang="en" altLang="ko-Kore-KR" sz="1800" b="1" dirty="0">
                <a:effectLst/>
                <a:latin typeface="Lato" panose="020F0502020204030203" pitchFamily="34" charset="0"/>
                <a:ea typeface="Lato" panose="020F0502020204030203" pitchFamily="34" charset="0"/>
                <a:cs typeface="Lato" panose="020F0502020204030203" pitchFamily="34" charset="0"/>
              </a:rPr>
              <a:t>li</a:t>
            </a:r>
            <a:r>
              <a:rPr lang="en" altLang="ko-Kore-KR" sz="1800" dirty="0">
                <a:effectLst/>
                <a:latin typeface="Lato" panose="020F0502020204030203" pitchFamily="34" charset="0"/>
                <a:ea typeface="Lato" panose="020F0502020204030203" pitchFamily="34" charset="0"/>
                <a:cs typeface="Lato" panose="020F0502020204030203" pitchFamily="34" charset="0"/>
              </a:rPr>
              <a:t>minate the data prepa</a:t>
            </a:r>
            <a:r>
              <a:rPr lang="en" altLang="ko-Kore-KR" sz="1800" b="1" dirty="0">
                <a:effectLst/>
                <a:latin typeface="Lato" panose="020F0502020204030203" pitchFamily="34" charset="0"/>
                <a:ea typeface="Lato" panose="020F0502020204030203" pitchFamily="34" charset="0"/>
                <a:cs typeface="Lato" panose="020F0502020204030203" pitchFamily="34" charset="0"/>
              </a:rPr>
              <a:t>ra</a:t>
            </a:r>
            <a:r>
              <a:rPr lang="en" altLang="ko-Kore-KR" sz="1800" dirty="0">
                <a:effectLst/>
                <a:latin typeface="Lato" panose="020F0502020204030203" pitchFamily="34" charset="0"/>
                <a:ea typeface="Lato" panose="020F0502020204030203" pitchFamily="34" charset="0"/>
                <a:cs typeface="Lato" panose="020F0502020204030203" pitchFamily="34" charset="0"/>
              </a:rPr>
              <a:t>tion bottleneck by </a:t>
            </a:r>
            <a:r>
              <a:rPr lang="en" altLang="ko-Kore-KR" sz="1800" b="1" dirty="0">
                <a:effectLst/>
                <a:latin typeface="Lato" panose="020F0502020204030203" pitchFamily="34" charset="0"/>
                <a:ea typeface="Lato" panose="020F0502020204030203" pitchFamily="34" charset="0"/>
                <a:cs typeface="Lato" panose="020F0502020204030203" pitchFamily="34" charset="0"/>
              </a:rPr>
              <a:t>max</a:t>
            </a:r>
            <a:r>
              <a:rPr lang="en" altLang="ko-Kore-KR" sz="1800" dirty="0">
                <a:effectLst/>
                <a:latin typeface="Lato" panose="020F0502020204030203" pitchFamily="34" charset="0"/>
                <a:ea typeface="Lato" panose="020F0502020204030203" pitchFamily="34" charset="0"/>
                <a:cs typeface="Lato" panose="020F0502020204030203" pitchFamily="34" charset="0"/>
              </a:rPr>
              <a:t>i</a:t>
            </a:r>
            <a:r>
              <a:rPr lang="en" altLang="ko-Kore-KR" sz="1800" b="1" dirty="0">
                <a:effectLst/>
                <a:latin typeface="Lato" panose="020F0502020204030203" pitchFamily="34" charset="0"/>
                <a:ea typeface="Lato" panose="020F0502020204030203" pitchFamily="34" charset="0"/>
                <a:cs typeface="Lato" panose="020F0502020204030203" pitchFamily="34" charset="0"/>
              </a:rPr>
              <a:t>mi</a:t>
            </a:r>
            <a:r>
              <a:rPr lang="en" altLang="ko-Kore-KR" sz="1800" dirty="0">
                <a:effectLst/>
                <a:latin typeface="Lato" panose="020F0502020204030203" pitchFamily="34" charset="0"/>
                <a:ea typeface="Lato" panose="020F0502020204030203" pitchFamily="34" charset="0"/>
                <a:cs typeface="Lato" panose="020F0502020204030203" pitchFamily="34" charset="0"/>
              </a:rPr>
              <a:t>zing de</a:t>
            </a:r>
            <a:r>
              <a:rPr lang="en" altLang="ko-Kore-KR" sz="1800" b="1" dirty="0">
                <a:effectLst/>
                <a:latin typeface="Lato" panose="020F0502020204030203" pitchFamily="34" charset="0"/>
                <a:ea typeface="Lato" panose="020F0502020204030203" pitchFamily="34" charset="0"/>
                <a:cs typeface="Lato" panose="020F0502020204030203" pitchFamily="34" charset="0"/>
              </a:rPr>
              <a:t>co</a:t>
            </a:r>
            <a:r>
              <a:rPr lang="en" altLang="ko-Kore-KR" sz="1800" dirty="0">
                <a:effectLst/>
                <a:latin typeface="Lato" panose="020F0502020204030203" pitchFamily="34" charset="0"/>
                <a:ea typeface="Lato" panose="020F0502020204030203" pitchFamily="34" charset="0"/>
                <a:cs typeface="Lato" panose="020F0502020204030203" pitchFamily="34" charset="0"/>
              </a:rPr>
              <a:t>ding </a:t>
            </a:r>
            <a:r>
              <a:rPr lang="en" altLang="ko-Kore-KR" sz="1800" b="1" dirty="0">
                <a:effectLst/>
                <a:latin typeface="Lato" panose="020F0502020204030203" pitchFamily="34" charset="0"/>
                <a:ea typeface="Lato" panose="020F0502020204030203" pitchFamily="34" charset="0"/>
                <a:cs typeface="Lato" panose="020F0502020204030203" pitchFamily="34" charset="0"/>
              </a:rPr>
              <a:t>th</a:t>
            </a:r>
            <a:r>
              <a:rPr lang="en" altLang="ko-Kore-KR" sz="1800" dirty="0">
                <a:effectLst/>
                <a:latin typeface="Lato" panose="020F0502020204030203" pitchFamily="34" charset="0"/>
                <a:ea typeface="Lato" panose="020F0502020204030203" pitchFamily="34" charset="0"/>
                <a:cs typeface="Lato" panose="020F0502020204030203" pitchFamily="34" charset="0"/>
              </a:rPr>
              <a:t>roughput by leveraging the GPU</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altLang="ko-Kore-KR" sz="1800" dirty="0">
                <a:effectLst/>
                <a:latin typeface="Lato" panose="020F0502020204030203" pitchFamily="34" charset="0"/>
                <a:ea typeface="Lato" panose="020F0502020204030203" pitchFamily="34" charset="0"/>
                <a:cs typeface="Lato" panose="020F0502020204030203" pitchFamily="34" charset="0"/>
              </a:rPr>
              <a:t> while pro</a:t>
            </a:r>
            <a:r>
              <a:rPr lang="en" altLang="ko-Kore-KR" sz="1800" b="1" dirty="0">
                <a:effectLst/>
                <a:latin typeface="Lato" panose="020F0502020204030203" pitchFamily="34" charset="0"/>
                <a:ea typeface="Lato" panose="020F0502020204030203" pitchFamily="34" charset="0"/>
                <a:cs typeface="Lato" panose="020F0502020204030203" pitchFamily="34" charset="0"/>
              </a:rPr>
              <a:t>vi</a:t>
            </a:r>
            <a:r>
              <a:rPr lang="en" altLang="ko-Kore-KR" sz="1800" dirty="0">
                <a:effectLst/>
                <a:latin typeface="Lato" panose="020F0502020204030203" pitchFamily="34" charset="0"/>
                <a:ea typeface="Lato" panose="020F0502020204030203" pitchFamily="34" charset="0"/>
                <a:cs typeface="Lato" panose="020F0502020204030203" pitchFamily="34" charset="0"/>
              </a:rPr>
              <a:t>ding a good-enough com</a:t>
            </a:r>
            <a:r>
              <a:rPr lang="en" altLang="ko-Kore-KR" sz="1800" b="1" dirty="0">
                <a:effectLst/>
                <a:latin typeface="Lato" panose="020F0502020204030203" pitchFamily="34" charset="0"/>
                <a:ea typeface="Lato" panose="020F0502020204030203" pitchFamily="34" charset="0"/>
                <a:cs typeface="Lato" panose="020F0502020204030203" pitchFamily="34" charset="0"/>
              </a:rPr>
              <a:t>pre</a:t>
            </a:r>
            <a:r>
              <a:rPr lang="en" altLang="ko-Kore-KR" sz="1800" dirty="0">
                <a:effectLst/>
                <a:latin typeface="Lato" panose="020F0502020204030203" pitchFamily="34" charset="0"/>
                <a:ea typeface="Lato" panose="020F0502020204030203" pitchFamily="34" charset="0"/>
                <a:cs typeface="Lato" panose="020F0502020204030203" pitchFamily="34" charset="0"/>
              </a:rPr>
              <a:t>ssion ratio not to </a:t>
            </a:r>
            <a:r>
              <a:rPr lang="en" altLang="ko-Kore-KR" sz="1800" b="1" dirty="0">
                <a:effectLst/>
                <a:latin typeface="Lato" panose="020F0502020204030203" pitchFamily="34" charset="0"/>
                <a:ea typeface="Lato" panose="020F0502020204030203" pitchFamily="34" charset="0"/>
                <a:cs typeface="Lato" panose="020F0502020204030203" pitchFamily="34" charset="0"/>
              </a:rPr>
              <a:t>in</a:t>
            </a:r>
            <a:r>
              <a:rPr lang="en" altLang="ko-Kore-KR" sz="1800" dirty="0">
                <a:effectLst/>
                <a:latin typeface="Lato" panose="020F0502020204030203" pitchFamily="34" charset="0"/>
                <a:ea typeface="Lato" panose="020F0502020204030203" pitchFamily="34" charset="0"/>
                <a:cs typeface="Lato" panose="020F0502020204030203" pitchFamily="34" charset="0"/>
              </a:rPr>
              <a:t>troduce a new bottleneck in the Load stage. </a:t>
            </a:r>
            <a:endParaRPr lang="en" altLang="ko-Kore-KR" dirty="0">
              <a:latin typeface="Lato" panose="020F0502020204030203" pitchFamily="34" charset="0"/>
              <a:ea typeface="Lato" panose="020F0502020204030203" pitchFamily="34" charset="0"/>
              <a:cs typeface="Lato" panose="020F0502020204030203" pitchFamily="34" charset="0"/>
            </a:endParaRPr>
          </a:p>
          <a:p>
            <a:endParaRPr lang="en" altLang="ko-Kore-KR" dirty="0">
              <a:latin typeface="Lato" panose="020F0502020204030203" pitchFamily="34" charset="0"/>
              <a:ea typeface="Lato" panose="020F0502020204030203" pitchFamily="34" charset="0"/>
              <a:cs typeface="Lato" panose="020F0502020204030203" pitchFamily="34" charset="0"/>
            </a:endParaRPr>
          </a:p>
        </p:txBody>
      </p:sp>
      <p:sp>
        <p:nvSpPr>
          <p:cNvPr id="4" name="슬라이드 번호 개체 틀 3"/>
          <p:cNvSpPr>
            <a:spLocks noGrp="1"/>
          </p:cNvSpPr>
          <p:nvPr>
            <p:ph type="sldNum" idx="12"/>
          </p:nvPr>
        </p:nvSpPr>
        <p:spPr/>
        <p:txBody>
          <a:bodyPr/>
          <a:lstStyle/>
          <a:p>
            <a:pPr marL="0" marR="0" lvl="0" indent="76200" algn="l" rtl="0">
              <a:lnSpc>
                <a:spcPct val="100000"/>
              </a:lnSpc>
              <a:spcBef>
                <a:spcPts val="0"/>
              </a:spcBef>
              <a:spcAft>
                <a:spcPts val="0"/>
              </a:spcAft>
              <a:buClr>
                <a:srgbClr val="000000"/>
              </a:buClr>
              <a:buSzPts val="1200"/>
              <a:buFont typeface="Arial"/>
              <a:buNone/>
            </a:pPr>
            <a:endParaRPr lang="ko-Kore-KR" altLang="en-US" sz="1200" b="0" i="0" u="none" strike="noStrike" cap="none">
              <a:solidFill>
                <a:srgbClr val="000000"/>
              </a:solidFill>
              <a:latin typeface="Arial"/>
              <a:ea typeface="Arial"/>
              <a:cs typeface="Arial"/>
              <a:sym typeface="Arial"/>
            </a:endParaRPr>
          </a:p>
          <a:p>
            <a:pPr marL="0" marR="0" lvl="1"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2"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a:p>
            <a:pPr marL="0" marR="0" lvl="3" indent="88900" algn="l" rtl="0">
              <a:lnSpc>
                <a:spcPct val="100000"/>
              </a:lnSpc>
              <a:spcBef>
                <a:spcPts val="0"/>
              </a:spcBef>
              <a:spcAft>
                <a:spcPts val="0"/>
              </a:spcAft>
              <a:buClr>
                <a:srgbClr val="000000"/>
              </a:buClr>
              <a:buSzPts val="1400"/>
              <a:buFont typeface="Arial"/>
              <a:buNone/>
            </a:pPr>
            <a:endParaRPr lang="ko-Kore-KR" altLang="en-US" sz="1400" b="0" i="0" u="none" strike="noStrike" cap="none">
              <a:solidFill>
                <a:srgbClr val="000000"/>
              </a:solidFill>
              <a:latin typeface="Arial"/>
              <a:ea typeface="Arial"/>
              <a:cs typeface="Arial"/>
              <a:sym typeface="Arial"/>
            </a:endParaRPr>
          </a:p>
          <a:p>
            <a:pPr marL="0" marR="0" lvl="4"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5"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a:p>
            <a:pPr marL="0" marR="0" lvl="6" indent="88900" algn="l" rtl="0">
              <a:lnSpc>
                <a:spcPct val="100000"/>
              </a:lnSpc>
              <a:spcBef>
                <a:spcPts val="0"/>
              </a:spcBef>
              <a:spcAft>
                <a:spcPts val="0"/>
              </a:spcAft>
              <a:buClr>
                <a:srgbClr val="000000"/>
              </a:buClr>
              <a:buSzPts val="1400"/>
              <a:buFont typeface="Arial"/>
              <a:buNone/>
            </a:pPr>
            <a:endParaRPr lang="ko-Kore-KR" altLang="en-US" sz="1400" b="0" i="0" u="none" strike="noStrike" cap="none">
              <a:solidFill>
                <a:srgbClr val="000000"/>
              </a:solidFill>
              <a:latin typeface="Arial"/>
              <a:ea typeface="Arial"/>
              <a:cs typeface="Arial"/>
              <a:sym typeface="Arial"/>
            </a:endParaRPr>
          </a:p>
          <a:p>
            <a:pPr marL="0" marR="0" lvl="7"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8"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95697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sz="1800" dirty="0">
                <a:effectLst/>
                <a:latin typeface="Lato" panose="020F0502020204030203" pitchFamily="34" charset="0"/>
                <a:ea typeface="Lato" panose="020F0502020204030203" pitchFamily="34" charset="0"/>
                <a:cs typeface="Lato" panose="020F0502020204030203" pitchFamily="34" charset="0"/>
              </a:rPr>
              <a:t>Thus, we propose L3, a custom lightweight, lossless image format for high-resolution, high-throughput DNN training.</a:t>
            </a:r>
          </a:p>
          <a:p>
            <a:endParaRPr lang="en" altLang="ko-Kore-KR" sz="1800" dirty="0">
              <a:effectLst/>
              <a:latin typeface="Lato" panose="020F0502020204030203" pitchFamily="34" charset="0"/>
              <a:ea typeface="Lato" panose="020F0502020204030203" pitchFamily="34" charset="0"/>
              <a:cs typeface="Lato" panose="020F0502020204030203"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 altLang="ko-Kore-KR" sz="1800" dirty="0">
                <a:effectLst/>
                <a:latin typeface="Lato" panose="020F0502020204030203" pitchFamily="34" charset="0"/>
                <a:ea typeface="Lato" panose="020F0502020204030203" pitchFamily="34" charset="0"/>
                <a:cs typeface="Lato" panose="020F0502020204030203" pitchFamily="34" charset="0"/>
              </a:rPr>
              <a:t>While PNG decoder is not parallelized on GPU, the decoding process of L3 is effectively parallelized on the accelerator, thus minimizing CPU intervention for data preparation during DNN training. Thus, L3 yields much faster decoding than the existing lossless image formats whose decoders are mostly running on the CPU.</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 altLang="ko-Kore-KR" dirty="0">
              <a:latin typeface="Lato" panose="020F0502020204030203" pitchFamily="34" charset="0"/>
              <a:ea typeface="Lato" panose="020F0502020204030203" pitchFamily="34" charset="0"/>
              <a:cs typeface="Lato" panose="020F0502020204030203" pitchFamily="34" charset="0"/>
            </a:endParaRPr>
          </a:p>
        </p:txBody>
      </p:sp>
      <p:sp>
        <p:nvSpPr>
          <p:cNvPr id="4" name="슬라이드 번호 개체 틀 3"/>
          <p:cNvSpPr>
            <a:spLocks noGrp="1"/>
          </p:cNvSpPr>
          <p:nvPr>
            <p:ph type="sldNum" idx="12"/>
          </p:nvPr>
        </p:nvSpPr>
        <p:spPr/>
        <p:txBody>
          <a:bodyPr/>
          <a:lstStyle/>
          <a:p>
            <a:pPr marL="0" marR="0" lvl="0" indent="76200" algn="l" rtl="0">
              <a:lnSpc>
                <a:spcPct val="100000"/>
              </a:lnSpc>
              <a:spcBef>
                <a:spcPts val="0"/>
              </a:spcBef>
              <a:spcAft>
                <a:spcPts val="0"/>
              </a:spcAft>
              <a:buClr>
                <a:srgbClr val="000000"/>
              </a:buClr>
              <a:buSzPts val="1200"/>
              <a:buFont typeface="Arial"/>
              <a:buNone/>
            </a:pPr>
            <a:endParaRPr lang="ko-Kore-KR" altLang="en-US" sz="1200" b="0" i="0" u="none" strike="noStrike" cap="none">
              <a:solidFill>
                <a:srgbClr val="000000"/>
              </a:solidFill>
              <a:latin typeface="Arial"/>
              <a:ea typeface="Arial"/>
              <a:cs typeface="Arial"/>
              <a:sym typeface="Arial"/>
            </a:endParaRPr>
          </a:p>
          <a:p>
            <a:pPr marL="0" marR="0" lvl="1"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2"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a:p>
            <a:pPr marL="0" marR="0" lvl="3" indent="88900" algn="l" rtl="0">
              <a:lnSpc>
                <a:spcPct val="100000"/>
              </a:lnSpc>
              <a:spcBef>
                <a:spcPts val="0"/>
              </a:spcBef>
              <a:spcAft>
                <a:spcPts val="0"/>
              </a:spcAft>
              <a:buClr>
                <a:srgbClr val="000000"/>
              </a:buClr>
              <a:buSzPts val="1400"/>
              <a:buFont typeface="Arial"/>
              <a:buNone/>
            </a:pPr>
            <a:endParaRPr lang="ko-Kore-KR" altLang="en-US" sz="1400" b="0" i="0" u="none" strike="noStrike" cap="none">
              <a:solidFill>
                <a:srgbClr val="000000"/>
              </a:solidFill>
              <a:latin typeface="Arial"/>
              <a:ea typeface="Arial"/>
              <a:cs typeface="Arial"/>
              <a:sym typeface="Arial"/>
            </a:endParaRPr>
          </a:p>
          <a:p>
            <a:pPr marL="0" marR="0" lvl="4"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5"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a:p>
            <a:pPr marL="0" marR="0" lvl="6" indent="88900" algn="l" rtl="0">
              <a:lnSpc>
                <a:spcPct val="100000"/>
              </a:lnSpc>
              <a:spcBef>
                <a:spcPts val="0"/>
              </a:spcBef>
              <a:spcAft>
                <a:spcPts val="0"/>
              </a:spcAft>
              <a:buClr>
                <a:srgbClr val="000000"/>
              </a:buClr>
              <a:buSzPts val="1400"/>
              <a:buFont typeface="Arial"/>
              <a:buNone/>
            </a:pPr>
            <a:endParaRPr lang="ko-Kore-KR" altLang="en-US" sz="1400" b="0" i="0" u="none" strike="noStrike" cap="none">
              <a:solidFill>
                <a:srgbClr val="000000"/>
              </a:solidFill>
              <a:latin typeface="Arial"/>
              <a:ea typeface="Arial"/>
              <a:cs typeface="Arial"/>
              <a:sym typeface="Arial"/>
            </a:endParaRPr>
          </a:p>
          <a:p>
            <a:pPr marL="0" marR="0" lvl="7"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8"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22778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sz="1800" dirty="0">
                <a:effectLst/>
                <a:latin typeface="Lato" panose="020F0502020204030203" pitchFamily="34" charset="0"/>
                <a:ea typeface="Lato" panose="020F0502020204030203" pitchFamily="34" charset="0"/>
                <a:cs typeface="Lato" panose="020F0502020204030203" pitchFamily="34" charset="0"/>
              </a:rPr>
              <a:t>L3 achieves a 1.71x and 1.31x higher end-to-end training throughput than PNG and lossless WebP, the most popular lossless image formats on NVIDIA A100 GPU.</a:t>
            </a:r>
            <a:endParaRPr lang="en" altLang="ko-Kore-KR" dirty="0">
              <a:latin typeface="Lato" panose="020F0502020204030203" pitchFamily="34" charset="0"/>
              <a:ea typeface="Lato" panose="020F0502020204030203" pitchFamily="34" charset="0"/>
              <a:cs typeface="Lato" panose="020F0502020204030203" pitchFamily="34" charset="0"/>
            </a:endParaRPr>
          </a:p>
        </p:txBody>
      </p:sp>
      <p:sp>
        <p:nvSpPr>
          <p:cNvPr id="4" name="슬라이드 번호 개체 틀 3"/>
          <p:cNvSpPr>
            <a:spLocks noGrp="1"/>
          </p:cNvSpPr>
          <p:nvPr>
            <p:ph type="sldNum" idx="12"/>
          </p:nvPr>
        </p:nvSpPr>
        <p:spPr/>
        <p:txBody>
          <a:bodyPr/>
          <a:lstStyle/>
          <a:p>
            <a:pPr marL="0" lvl="0" indent="-88900">
              <a:spcBef>
                <a:spcPts val="0"/>
              </a:spcBef>
              <a:buClr>
                <a:srgbClr val="000000"/>
              </a:buClr>
              <a:buFont typeface="Arial"/>
              <a:buChar char="●"/>
            </a:pPr>
            <a:endParaRPr lang="ko-Kore-KR" altLang="en-US" sz="1200" b="0" i="0" u="none" strike="noStrike" cap="none" baseline="0"/>
          </a:p>
          <a:p>
            <a:pPr marL="0" lvl="1" indent="-88900">
              <a:spcBef>
                <a:spcPts val="0"/>
              </a:spcBef>
              <a:buClr>
                <a:srgbClr val="000000"/>
              </a:buClr>
              <a:buFont typeface="Courier New"/>
              <a:buChar char="o"/>
            </a:pPr>
            <a:endParaRPr lang="ko-Kore-KR" altLang="en-US"/>
          </a:p>
          <a:p>
            <a:pPr marL="0" lvl="2" indent="-88900">
              <a:spcBef>
                <a:spcPts val="0"/>
              </a:spcBef>
              <a:buClr>
                <a:srgbClr val="000000"/>
              </a:buClr>
              <a:buFont typeface="Wingdings"/>
              <a:buChar char="§"/>
            </a:pPr>
            <a:endParaRPr lang="ko-Kore-KR" altLang="en-US"/>
          </a:p>
          <a:p>
            <a:pPr marL="0" lvl="3" indent="-88900">
              <a:spcBef>
                <a:spcPts val="0"/>
              </a:spcBef>
              <a:buClr>
                <a:srgbClr val="000000"/>
              </a:buClr>
              <a:buFont typeface="Arial"/>
              <a:buChar char="●"/>
            </a:pPr>
            <a:endParaRPr lang="ko-Kore-KR" altLang="en-US"/>
          </a:p>
          <a:p>
            <a:pPr marL="0" lvl="4" indent="-88900">
              <a:spcBef>
                <a:spcPts val="0"/>
              </a:spcBef>
              <a:buClr>
                <a:srgbClr val="000000"/>
              </a:buClr>
              <a:buFont typeface="Courier New"/>
              <a:buChar char="o"/>
            </a:pPr>
            <a:endParaRPr lang="ko-Kore-KR" altLang="en-US"/>
          </a:p>
          <a:p>
            <a:pPr marL="0" lvl="5" indent="-88900">
              <a:spcBef>
                <a:spcPts val="0"/>
              </a:spcBef>
              <a:buClr>
                <a:srgbClr val="000000"/>
              </a:buClr>
              <a:buFont typeface="Wingdings"/>
              <a:buChar char="§"/>
            </a:pPr>
            <a:endParaRPr lang="ko-Kore-KR" altLang="en-US"/>
          </a:p>
          <a:p>
            <a:pPr marL="0" lvl="6" indent="-88900">
              <a:spcBef>
                <a:spcPts val="0"/>
              </a:spcBef>
              <a:buClr>
                <a:srgbClr val="000000"/>
              </a:buClr>
              <a:buFont typeface="Arial"/>
              <a:buChar char="●"/>
            </a:pPr>
            <a:endParaRPr lang="ko-Kore-KR" altLang="en-US"/>
          </a:p>
          <a:p>
            <a:pPr marL="0" lvl="7" indent="-88900">
              <a:spcBef>
                <a:spcPts val="0"/>
              </a:spcBef>
              <a:buClr>
                <a:srgbClr val="000000"/>
              </a:buClr>
              <a:buFont typeface="Courier New"/>
              <a:buChar char="o"/>
            </a:pPr>
            <a:endParaRPr lang="ko-Kore-KR" altLang="en-US"/>
          </a:p>
          <a:p>
            <a:pPr marL="0" lvl="8" indent="-88900">
              <a:spcBef>
                <a:spcPts val="0"/>
              </a:spcBef>
              <a:buClr>
                <a:srgbClr val="000000"/>
              </a:buClr>
              <a:buFont typeface="Wingdings"/>
              <a:buChar char="§"/>
            </a:pPr>
            <a:endParaRPr lang="ko-Kore-KR" altLang="en-US"/>
          </a:p>
        </p:txBody>
      </p:sp>
    </p:spTree>
    <p:extLst>
      <p:ext uri="{BB962C8B-B14F-4D97-AF65-F5344CB8AC3E}">
        <p14:creationId xmlns:p14="http://schemas.microsoft.com/office/powerpoint/2010/main" val="492993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sz="1800" dirty="0">
                <a:effectLst/>
                <a:latin typeface="Lato" panose="020F0502020204030203" pitchFamily="34" charset="0"/>
                <a:ea typeface="Lato" panose="020F0502020204030203" pitchFamily="34" charset="0"/>
                <a:cs typeface="Lato" panose="020F0502020204030203" pitchFamily="34" charset="0"/>
              </a:rPr>
              <a:t>In summary, L3 effectively eliminates data preparation bottlenecks in the DNN training pipeline.</a:t>
            </a:r>
          </a:p>
          <a:p>
            <a:endParaRPr lang="en" altLang="ko-Kore-KR" sz="1800" dirty="0">
              <a:effectLst/>
              <a:latin typeface="Lato" panose="020F0502020204030203" pitchFamily="34" charset="0"/>
              <a:ea typeface="Lato" panose="020F0502020204030203" pitchFamily="34" charset="0"/>
              <a:cs typeface="Lato" panose="020F0502020204030203" pitchFamily="34" charset="0"/>
            </a:endParaRPr>
          </a:p>
          <a:p>
            <a:r>
              <a:rPr lang="en" altLang="ko-Kore-KR" sz="1800" dirty="0">
                <a:effectLst/>
                <a:latin typeface="Lato" panose="020F0502020204030203" pitchFamily="34" charset="0"/>
                <a:ea typeface="Lato" panose="020F0502020204030203" pitchFamily="34" charset="0"/>
                <a:cs typeface="Lato" panose="020F0502020204030203" pitchFamily="34" charset="0"/>
              </a:rPr>
              <a:t>L3 can be readily deployed on GPU without requiring any support for specialized hardware.</a:t>
            </a:r>
          </a:p>
          <a:p>
            <a:endParaRPr lang="en" altLang="ko-Kore-KR" sz="1800" dirty="0">
              <a:effectLst/>
              <a:latin typeface="Lato" panose="020F0502020204030203" pitchFamily="34" charset="0"/>
              <a:ea typeface="Lato" panose="020F0502020204030203" pitchFamily="34" charset="0"/>
              <a:cs typeface="Lato" panose="020F0502020204030203" pitchFamily="34" charset="0"/>
            </a:endParaRPr>
          </a:p>
          <a:p>
            <a:r>
              <a:rPr lang="en" altLang="ko-Kore-KR" sz="1800" dirty="0">
                <a:effectLst/>
                <a:latin typeface="Lato" panose="020F0502020204030203" pitchFamily="34" charset="0"/>
                <a:ea typeface="Lato" panose="020F0502020204030203" pitchFamily="34" charset="0"/>
                <a:cs typeface="Lato" panose="020F0502020204030203" pitchFamily="34" charset="0"/>
              </a:rPr>
              <a:t>L3 can significantly reduce the end-to-end training time by providing higher throughput, higher accuracy, or both,</a:t>
            </a:r>
          </a:p>
          <a:p>
            <a:r>
              <a:rPr lang="en" altLang="ko-Kore-KR" sz="1800" dirty="0">
                <a:effectLst/>
                <a:latin typeface="Lato" panose="020F0502020204030203" pitchFamily="34" charset="0"/>
                <a:ea typeface="Lato" panose="020F0502020204030203" pitchFamily="34" charset="0"/>
                <a:cs typeface="Lato" panose="020F0502020204030203" pitchFamily="34" charset="0"/>
              </a:rPr>
              <a:t>compared to the existing lossless and lossy image formats at equivalent test set accuracy. </a:t>
            </a:r>
            <a:endParaRPr lang="en" altLang="ko-Kore-KR" sz="2800" dirty="0">
              <a:latin typeface="Lato" panose="020F0502020204030203" pitchFamily="34" charset="0"/>
              <a:ea typeface="Lato" panose="020F0502020204030203" pitchFamily="34" charset="0"/>
              <a:cs typeface="Lato" panose="020F0502020204030203" pitchFamily="34" charset="0"/>
            </a:endParaRPr>
          </a:p>
          <a:p>
            <a:endParaRPr kumimoji="1" lang="en-US" altLang="ko-KR" dirty="0">
              <a:latin typeface="Lato" panose="020F0502020204030203" pitchFamily="34" charset="0"/>
              <a:ea typeface="Lato" panose="020F0502020204030203" pitchFamily="34" charset="0"/>
              <a:cs typeface="Lato" panose="020F0502020204030203" pitchFamily="34" charset="0"/>
            </a:endParaRPr>
          </a:p>
          <a:p>
            <a:r>
              <a:rPr kumimoji="1" lang="en-US" altLang="ko-KR" dirty="0">
                <a:latin typeface="Lato" panose="020F0502020204030203" pitchFamily="34" charset="0"/>
                <a:ea typeface="Lato" panose="020F0502020204030203" pitchFamily="34" charset="0"/>
                <a:cs typeface="Lato" panose="020F0502020204030203" pitchFamily="34" charset="0"/>
              </a:rPr>
              <a:t>If you want to use L3, please visit the </a:t>
            </a:r>
            <a:r>
              <a:rPr kumimoji="1" lang="en-US" altLang="ko-KR" dirty="0" err="1">
                <a:latin typeface="Lato" panose="020F0502020204030203" pitchFamily="34" charset="0"/>
                <a:ea typeface="Lato" panose="020F0502020204030203" pitchFamily="34" charset="0"/>
                <a:cs typeface="Lato" panose="020F0502020204030203" pitchFamily="34" charset="0"/>
              </a:rPr>
              <a:t>github</a:t>
            </a:r>
            <a:r>
              <a:rPr kumimoji="1" lang="en-US" altLang="ko-KR" dirty="0">
                <a:latin typeface="Lato" panose="020F0502020204030203" pitchFamily="34" charset="0"/>
                <a:ea typeface="Lato" panose="020F0502020204030203" pitchFamily="34" charset="0"/>
                <a:cs typeface="Lato" panose="020F0502020204030203" pitchFamily="34" charset="0"/>
              </a:rPr>
              <a:t>.</a:t>
            </a:r>
          </a:p>
          <a:p>
            <a:r>
              <a:rPr kumimoji="1" lang="en-US" altLang="ko-Kore-KR" dirty="0">
                <a:latin typeface="Lato" panose="020F0502020204030203" pitchFamily="34" charset="0"/>
                <a:ea typeface="Lato" panose="020F0502020204030203" pitchFamily="34" charset="0"/>
                <a:cs typeface="Lato" panose="020F0502020204030203" pitchFamily="34" charset="0"/>
              </a:rPr>
              <a:t>Thank you.</a:t>
            </a:r>
          </a:p>
        </p:txBody>
      </p:sp>
      <p:sp>
        <p:nvSpPr>
          <p:cNvPr id="4" name="슬라이드 번호 개체 틀 3"/>
          <p:cNvSpPr>
            <a:spLocks noGrp="1"/>
          </p:cNvSpPr>
          <p:nvPr>
            <p:ph type="sldNum" idx="12"/>
          </p:nvPr>
        </p:nvSpPr>
        <p:spPr/>
        <p:txBody>
          <a:bodyPr/>
          <a:lstStyle/>
          <a:p>
            <a:pPr marL="0" marR="0" lvl="0" indent="76200" algn="l" rtl="0">
              <a:lnSpc>
                <a:spcPct val="100000"/>
              </a:lnSpc>
              <a:spcBef>
                <a:spcPts val="0"/>
              </a:spcBef>
              <a:spcAft>
                <a:spcPts val="0"/>
              </a:spcAft>
              <a:buClr>
                <a:srgbClr val="000000"/>
              </a:buClr>
              <a:buSzPts val="1200"/>
              <a:buFont typeface="Arial"/>
              <a:buNone/>
            </a:pPr>
            <a:endParaRPr lang="ko-Kore-KR" altLang="en-US" sz="1200" b="0" i="0" u="none" strike="noStrike" cap="none">
              <a:solidFill>
                <a:srgbClr val="000000"/>
              </a:solidFill>
              <a:latin typeface="Arial"/>
              <a:ea typeface="Arial"/>
              <a:cs typeface="Arial"/>
              <a:sym typeface="Arial"/>
            </a:endParaRPr>
          </a:p>
          <a:p>
            <a:pPr marL="0" marR="0" lvl="1"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2"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a:p>
            <a:pPr marL="0" marR="0" lvl="3" indent="88900" algn="l" rtl="0">
              <a:lnSpc>
                <a:spcPct val="100000"/>
              </a:lnSpc>
              <a:spcBef>
                <a:spcPts val="0"/>
              </a:spcBef>
              <a:spcAft>
                <a:spcPts val="0"/>
              </a:spcAft>
              <a:buClr>
                <a:srgbClr val="000000"/>
              </a:buClr>
              <a:buSzPts val="1400"/>
              <a:buFont typeface="Arial"/>
              <a:buNone/>
            </a:pPr>
            <a:endParaRPr lang="ko-Kore-KR" altLang="en-US" sz="1400" b="0" i="0" u="none" strike="noStrike" cap="none">
              <a:solidFill>
                <a:srgbClr val="000000"/>
              </a:solidFill>
              <a:latin typeface="Arial"/>
              <a:ea typeface="Arial"/>
              <a:cs typeface="Arial"/>
              <a:sym typeface="Arial"/>
            </a:endParaRPr>
          </a:p>
          <a:p>
            <a:pPr marL="0" marR="0" lvl="4"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5"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a:p>
            <a:pPr marL="0" marR="0" lvl="6" indent="88900" algn="l" rtl="0">
              <a:lnSpc>
                <a:spcPct val="100000"/>
              </a:lnSpc>
              <a:spcBef>
                <a:spcPts val="0"/>
              </a:spcBef>
              <a:spcAft>
                <a:spcPts val="0"/>
              </a:spcAft>
              <a:buClr>
                <a:srgbClr val="000000"/>
              </a:buClr>
              <a:buSzPts val="1400"/>
              <a:buFont typeface="Arial"/>
              <a:buNone/>
            </a:pPr>
            <a:endParaRPr lang="ko-Kore-KR" altLang="en-US" sz="1400" b="0" i="0" u="none" strike="noStrike" cap="none">
              <a:solidFill>
                <a:srgbClr val="000000"/>
              </a:solidFill>
              <a:latin typeface="Arial"/>
              <a:ea typeface="Arial"/>
              <a:cs typeface="Arial"/>
              <a:sym typeface="Arial"/>
            </a:endParaRPr>
          </a:p>
          <a:p>
            <a:pPr marL="0" marR="0" lvl="7" indent="88900" algn="l" rtl="0">
              <a:lnSpc>
                <a:spcPct val="100000"/>
              </a:lnSpc>
              <a:spcBef>
                <a:spcPts val="0"/>
              </a:spcBef>
              <a:spcAft>
                <a:spcPts val="0"/>
              </a:spcAft>
              <a:buClr>
                <a:srgbClr val="000000"/>
              </a:buClr>
              <a:buSzPts val="1400"/>
              <a:buFont typeface="Courier New"/>
              <a:buNone/>
            </a:pPr>
            <a:endParaRPr lang="ko-Kore-KR" altLang="en-US" sz="1400" b="0" i="0" u="none" strike="noStrike" cap="none">
              <a:solidFill>
                <a:srgbClr val="000000"/>
              </a:solidFill>
              <a:latin typeface="Arial"/>
              <a:ea typeface="Arial"/>
              <a:cs typeface="Arial"/>
              <a:sym typeface="Arial"/>
            </a:endParaRPr>
          </a:p>
          <a:p>
            <a:pPr marL="0" marR="0" lvl="8" indent="88900" algn="l" rtl="0">
              <a:lnSpc>
                <a:spcPct val="100000"/>
              </a:lnSpc>
              <a:spcBef>
                <a:spcPts val="0"/>
              </a:spcBef>
              <a:spcAft>
                <a:spcPts val="0"/>
              </a:spcAft>
              <a:buClr>
                <a:srgbClr val="000000"/>
              </a:buClr>
              <a:buSzPts val="1400"/>
              <a:buFont typeface="Noto Sans Symbols"/>
              <a:buNone/>
            </a:pPr>
            <a:endParaRPr lang="ko-Kore-KR" altLang="en-US"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54439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a:off x="311700" y="2150850"/>
            <a:ext cx="8520600" cy="841800"/>
          </a:xfrm>
          <a:prstGeom prst="rect">
            <a:avLst/>
          </a:prstGeom>
        </p:spPr>
        <p:txBody>
          <a:bodyPr spcFirstLastPara="1" wrap="square" lIns="94800" tIns="94800" rIns="94800" bIns="94800" anchor="ctr" anchorCtr="0">
            <a:normAutofit/>
          </a:bodyPr>
          <a:lstStyle>
            <a:lvl1pPr lvl="0" algn="ctr">
              <a:spcBef>
                <a:spcPts val="0"/>
              </a:spcBef>
              <a:spcAft>
                <a:spcPts val="0"/>
              </a:spcAft>
              <a:buSzPts val="3700"/>
              <a:buNone/>
              <a:defRPr sz="3700"/>
            </a:lvl1pPr>
            <a:lvl2pPr lvl="1" algn="ctr">
              <a:spcBef>
                <a:spcPts val="0"/>
              </a:spcBef>
              <a:spcAft>
                <a:spcPts val="0"/>
              </a:spcAft>
              <a:buSzPts val="3700"/>
              <a:buNone/>
              <a:defRPr sz="3700"/>
            </a:lvl2pPr>
            <a:lvl3pPr lvl="2" algn="ctr">
              <a:spcBef>
                <a:spcPts val="0"/>
              </a:spcBef>
              <a:spcAft>
                <a:spcPts val="0"/>
              </a:spcAft>
              <a:buSzPts val="3700"/>
              <a:buNone/>
              <a:defRPr sz="3700"/>
            </a:lvl3pPr>
            <a:lvl4pPr lvl="3" algn="ctr">
              <a:spcBef>
                <a:spcPts val="0"/>
              </a:spcBef>
              <a:spcAft>
                <a:spcPts val="0"/>
              </a:spcAft>
              <a:buSzPts val="3700"/>
              <a:buNone/>
              <a:defRPr sz="3700"/>
            </a:lvl4pPr>
            <a:lvl5pPr lvl="4" algn="ctr">
              <a:spcBef>
                <a:spcPts val="0"/>
              </a:spcBef>
              <a:spcAft>
                <a:spcPts val="0"/>
              </a:spcAft>
              <a:buSzPts val="3700"/>
              <a:buNone/>
              <a:defRPr sz="3700"/>
            </a:lvl5pPr>
            <a:lvl6pPr lvl="5" algn="ctr">
              <a:spcBef>
                <a:spcPts val="0"/>
              </a:spcBef>
              <a:spcAft>
                <a:spcPts val="0"/>
              </a:spcAft>
              <a:buSzPts val="3700"/>
              <a:buNone/>
              <a:defRPr sz="3700"/>
            </a:lvl6pPr>
            <a:lvl7pPr lvl="6" algn="ctr">
              <a:spcBef>
                <a:spcPts val="0"/>
              </a:spcBef>
              <a:spcAft>
                <a:spcPts val="0"/>
              </a:spcAft>
              <a:buSzPts val="3700"/>
              <a:buNone/>
              <a:defRPr sz="3700"/>
            </a:lvl7pPr>
            <a:lvl8pPr lvl="7" algn="ctr">
              <a:spcBef>
                <a:spcPts val="0"/>
              </a:spcBef>
              <a:spcAft>
                <a:spcPts val="0"/>
              </a:spcAft>
              <a:buSzPts val="3700"/>
              <a:buNone/>
              <a:defRPr sz="3700"/>
            </a:lvl8pPr>
            <a:lvl9pPr lvl="8" algn="ctr">
              <a:spcBef>
                <a:spcPts val="0"/>
              </a:spcBef>
              <a:spcAft>
                <a:spcPts val="0"/>
              </a:spcAft>
              <a:buSzPts val="3700"/>
              <a:buNone/>
              <a:defRPr sz="3700"/>
            </a:lvl9pPr>
          </a:lstStyle>
          <a:p>
            <a:endParaRPr/>
          </a:p>
        </p:txBody>
      </p:sp>
      <p:sp>
        <p:nvSpPr>
          <p:cNvPr id="22" name="Google Shape;22;p3"/>
          <p:cNvSpPr txBox="1">
            <a:spLocks noGrp="1"/>
          </p:cNvSpPr>
          <p:nvPr>
            <p:ph type="sldNum" idx="12"/>
          </p:nvPr>
        </p:nvSpPr>
        <p:spPr>
          <a:xfrm>
            <a:off x="8472458" y="4739417"/>
            <a:ext cx="548700" cy="393600"/>
          </a:xfrm>
          <a:prstGeom prst="rect">
            <a:avLst/>
          </a:prstGeom>
        </p:spPr>
        <p:txBody>
          <a:bodyPr spcFirstLastPara="1" wrap="square" lIns="94800" tIns="94800" rIns="94800" bIns="948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hasCustomPrompt="1"/>
          </p:nvPr>
        </p:nvSpPr>
        <p:spPr>
          <a:xfrm>
            <a:off x="342000" y="487860"/>
            <a:ext cx="8460000" cy="540000"/>
          </a:xfrm>
          <a:prstGeom prst="rect">
            <a:avLst/>
          </a:prstGeom>
          <a:noFill/>
          <a:ln>
            <a:noFill/>
          </a:ln>
        </p:spPr>
        <p:txBody>
          <a:bodyPr spcFirstLastPara="1" wrap="square" lIns="94800" tIns="47375" rIns="94800" bIns="47375" anchor="ctr" anchorCtr="0">
            <a:normAutofit/>
          </a:bodyPr>
          <a:lstStyle>
            <a:lvl1pPr lvl="0" algn="l">
              <a:spcBef>
                <a:spcPts val="0"/>
              </a:spcBef>
              <a:spcAft>
                <a:spcPts val="0"/>
              </a:spcAft>
              <a:buSzPts val="2800"/>
              <a:buNone/>
              <a:defRPr sz="2800"/>
            </a:lvl1pPr>
            <a:lvl2pPr lvl="1" algn="l">
              <a:spcBef>
                <a:spcPts val="0"/>
              </a:spcBef>
              <a:spcAft>
                <a:spcPts val="0"/>
              </a:spcAft>
              <a:buSzPts val="2800"/>
              <a:buNone/>
              <a:defRPr sz="2800"/>
            </a:lvl2pPr>
            <a:lvl3pPr lvl="2" algn="l">
              <a:spcBef>
                <a:spcPts val="0"/>
              </a:spcBef>
              <a:spcAft>
                <a:spcPts val="0"/>
              </a:spcAft>
              <a:buSzPts val="2800"/>
              <a:buNone/>
              <a:defRPr sz="2800"/>
            </a:lvl3pPr>
            <a:lvl4pPr lvl="3" algn="l">
              <a:spcBef>
                <a:spcPts val="0"/>
              </a:spcBef>
              <a:spcAft>
                <a:spcPts val="0"/>
              </a:spcAft>
              <a:buSzPts val="2800"/>
              <a:buNone/>
              <a:defRPr sz="2800"/>
            </a:lvl4pPr>
            <a:lvl5pPr lvl="4" algn="l">
              <a:spcBef>
                <a:spcPts val="0"/>
              </a:spcBef>
              <a:spcAft>
                <a:spcPts val="0"/>
              </a:spcAft>
              <a:buSzPts val="2800"/>
              <a:buNone/>
              <a:defRPr sz="2800"/>
            </a:lvl5pPr>
            <a:lvl6pPr lvl="5" algn="l">
              <a:spcBef>
                <a:spcPts val="0"/>
              </a:spcBef>
              <a:spcAft>
                <a:spcPts val="0"/>
              </a:spcAft>
              <a:buSzPts val="2800"/>
              <a:buNone/>
              <a:defRPr sz="2800"/>
            </a:lvl6pPr>
            <a:lvl7pPr lvl="6" algn="l">
              <a:spcBef>
                <a:spcPts val="0"/>
              </a:spcBef>
              <a:spcAft>
                <a:spcPts val="0"/>
              </a:spcAft>
              <a:buSzPts val="2800"/>
              <a:buNone/>
              <a:defRPr sz="2800"/>
            </a:lvl7pPr>
            <a:lvl8pPr lvl="7" algn="l">
              <a:spcBef>
                <a:spcPts val="0"/>
              </a:spcBef>
              <a:spcAft>
                <a:spcPts val="0"/>
              </a:spcAft>
              <a:buSzPts val="2800"/>
              <a:buNone/>
              <a:defRPr sz="2800"/>
            </a:lvl8pPr>
            <a:lvl9pPr lvl="8" algn="l">
              <a:spcBef>
                <a:spcPts val="0"/>
              </a:spcBef>
              <a:spcAft>
                <a:spcPts val="0"/>
              </a:spcAft>
              <a:buSzPts val="2800"/>
              <a:buNone/>
              <a:defRPr sz="2800"/>
            </a:lvl9pPr>
          </a:lstStyle>
          <a:p>
            <a:r>
              <a:rPr lang="en-US" dirty="0"/>
              <a:t>Title</a:t>
            </a:r>
            <a:endParaRPr dirty="0"/>
          </a:p>
        </p:txBody>
      </p:sp>
      <p:sp>
        <p:nvSpPr>
          <p:cNvPr id="25" name="Google Shape;25;p4"/>
          <p:cNvSpPr txBox="1">
            <a:spLocks noGrp="1"/>
          </p:cNvSpPr>
          <p:nvPr>
            <p:ph type="body" idx="1" hasCustomPrompt="1"/>
          </p:nvPr>
        </p:nvSpPr>
        <p:spPr>
          <a:xfrm>
            <a:off x="342000" y="1175688"/>
            <a:ext cx="8460000" cy="3420000"/>
          </a:xfrm>
          <a:prstGeom prst="rect">
            <a:avLst/>
          </a:prstGeom>
          <a:noFill/>
          <a:ln>
            <a:noFill/>
          </a:ln>
        </p:spPr>
        <p:txBody>
          <a:bodyPr spcFirstLastPara="1" wrap="square" lIns="94800" tIns="47375" rIns="94800" bIns="47375" anchor="t" anchorCtr="0">
            <a:normAutofit/>
          </a:bodyPr>
          <a:lstStyle>
            <a:lvl1pPr marL="457200" lvl="0" indent="-317500">
              <a:lnSpc>
                <a:spcPct val="150000"/>
              </a:lnSpc>
              <a:spcBef>
                <a:spcPts val="0"/>
              </a:spcBef>
              <a:spcAft>
                <a:spcPts val="0"/>
              </a:spcAft>
              <a:buSzPct val="120000"/>
              <a:buChar char="•"/>
              <a:defRPr sz="1600"/>
            </a:lvl1pPr>
            <a:lvl2pPr marL="914400" lvl="1" indent="-368300">
              <a:lnSpc>
                <a:spcPct val="150000"/>
              </a:lnSpc>
              <a:spcBef>
                <a:spcPts val="0"/>
              </a:spcBef>
              <a:spcAft>
                <a:spcPts val="0"/>
              </a:spcAft>
              <a:buSzPct val="120000"/>
              <a:buFont typeface="Courier New" panose="02070309020205020404" pitchFamily="49" charset="0"/>
              <a:buChar char="o"/>
              <a:defRPr sz="1400"/>
            </a:lvl2pPr>
            <a:lvl3pPr marL="1371600" lvl="2" indent="-317500" algn="l">
              <a:spcBef>
                <a:spcPts val="400"/>
              </a:spcBef>
              <a:spcAft>
                <a:spcPts val="0"/>
              </a:spcAft>
              <a:buClr>
                <a:schemeClr val="dk1"/>
              </a:buClr>
              <a:buSzPct val="120000"/>
              <a:buChar char="■"/>
              <a:defRPr sz="1400"/>
            </a:lvl3pPr>
            <a:lvl4pPr marL="1828800" lvl="3" indent="-355600" algn="l">
              <a:spcBef>
                <a:spcPts val="400"/>
              </a:spcBef>
              <a:spcAft>
                <a:spcPts val="0"/>
              </a:spcAft>
              <a:buClr>
                <a:schemeClr val="dk1"/>
              </a:buClr>
              <a:buSzPts val="2000"/>
              <a:buChar char="●"/>
              <a:defRPr sz="1400"/>
            </a:lvl4pPr>
            <a:lvl5pPr marL="2286000" lvl="4" indent="-355600" algn="l">
              <a:spcBef>
                <a:spcPts val="400"/>
              </a:spcBef>
              <a:spcAft>
                <a:spcPts val="0"/>
              </a:spcAft>
              <a:buClr>
                <a:schemeClr val="dk1"/>
              </a:buClr>
              <a:buSzPts val="2000"/>
              <a:buChar char="○"/>
              <a:defRPr sz="1400"/>
            </a:lvl5pPr>
            <a:lvl6pPr marL="2743200" lvl="5" indent="-342900" algn="l">
              <a:spcBef>
                <a:spcPts val="400"/>
              </a:spcBef>
              <a:spcAft>
                <a:spcPts val="0"/>
              </a:spcAft>
              <a:buClr>
                <a:schemeClr val="dk1"/>
              </a:buClr>
              <a:buSzPts val="1800"/>
              <a:buChar char="■"/>
              <a:defRPr sz="1400"/>
            </a:lvl6pPr>
            <a:lvl7pPr marL="3200400" lvl="6" indent="-342900" algn="l">
              <a:spcBef>
                <a:spcPts val="400"/>
              </a:spcBef>
              <a:spcAft>
                <a:spcPts val="0"/>
              </a:spcAft>
              <a:buClr>
                <a:schemeClr val="dk1"/>
              </a:buClr>
              <a:buSzPts val="1800"/>
              <a:buChar char="●"/>
              <a:defRPr sz="1400"/>
            </a:lvl7pPr>
            <a:lvl8pPr marL="3657600" lvl="7" indent="-342900" algn="l">
              <a:spcBef>
                <a:spcPts val="400"/>
              </a:spcBef>
              <a:spcAft>
                <a:spcPts val="0"/>
              </a:spcAft>
              <a:buClr>
                <a:schemeClr val="dk1"/>
              </a:buClr>
              <a:buSzPts val="1800"/>
              <a:buChar char="○"/>
              <a:defRPr sz="1400"/>
            </a:lvl8pPr>
            <a:lvl9pPr marL="4114800" lvl="8" indent="-342900" algn="l">
              <a:spcBef>
                <a:spcPts val="400"/>
              </a:spcBef>
              <a:spcAft>
                <a:spcPts val="0"/>
              </a:spcAft>
              <a:buClr>
                <a:schemeClr val="dk1"/>
              </a:buClr>
              <a:buSzPts val="1800"/>
              <a:buChar char="■"/>
              <a:defRPr sz="1400"/>
            </a:lvl9pPr>
          </a:lstStyle>
          <a:p>
            <a:r>
              <a:rPr lang="en-US" dirty="0" err="1"/>
              <a:t>asdf</a:t>
            </a:r>
            <a:endParaRPr lang="en-US" dirty="0"/>
          </a:p>
          <a:p>
            <a:pPr lvl="1"/>
            <a:r>
              <a:rPr lang="en-US" dirty="0" err="1"/>
              <a:t>asdf</a:t>
            </a:r>
            <a:endParaRPr lang="en-US" dirty="0"/>
          </a:p>
          <a:p>
            <a:pPr lvl="2"/>
            <a:r>
              <a:rPr lang="en-US" dirty="0" err="1"/>
              <a:t>asdf</a:t>
            </a:r>
            <a:endParaRPr dirty="0"/>
          </a:p>
        </p:txBody>
      </p:sp>
      <p:sp>
        <p:nvSpPr>
          <p:cNvPr id="26" name="Google Shape;26;p4"/>
          <p:cNvSpPr txBox="1">
            <a:spLocks noGrp="1"/>
          </p:cNvSpPr>
          <p:nvPr>
            <p:ph type="sldNum" idx="12"/>
          </p:nvPr>
        </p:nvSpPr>
        <p:spPr>
          <a:xfrm>
            <a:off x="8472458" y="4739417"/>
            <a:ext cx="548700" cy="393600"/>
          </a:xfrm>
          <a:prstGeom prst="rect">
            <a:avLst/>
          </a:prstGeom>
        </p:spPr>
        <p:txBody>
          <a:bodyPr spcFirstLastPara="1" wrap="square" lIns="94800" tIns="94800" rIns="94800" bIns="94800" anchor="ctr" anchorCtr="0">
            <a:norm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42000" y="441650"/>
            <a:ext cx="8460000" cy="540000"/>
          </a:xfrm>
          <a:prstGeom prst="rect">
            <a:avLst/>
          </a:prstGeom>
          <a:noFill/>
          <a:ln>
            <a:noFill/>
          </a:ln>
        </p:spPr>
        <p:txBody>
          <a:bodyPr spcFirstLastPara="1" wrap="square" lIns="94800" tIns="94800" rIns="94800" bIns="94800" anchor="t" anchorCtr="0">
            <a:noAutofit/>
          </a:bodyPr>
          <a:lstStyle>
            <a:lvl1pPr lvl="0">
              <a:spcBef>
                <a:spcPts val="0"/>
              </a:spcBef>
              <a:spcAft>
                <a:spcPts val="0"/>
              </a:spcAft>
              <a:buClr>
                <a:schemeClr val="dk1"/>
              </a:buClr>
              <a:buSzPts val="2800"/>
              <a:buFont typeface="Lato"/>
              <a:buNone/>
              <a:defRPr sz="2800">
                <a:solidFill>
                  <a:schemeClr val="dk1"/>
                </a:solidFill>
                <a:latin typeface="Lato"/>
                <a:ea typeface="Lato"/>
                <a:cs typeface="Lato"/>
                <a:sym typeface="Lato"/>
              </a:defRPr>
            </a:lvl1pPr>
            <a:lvl2pPr lvl="1">
              <a:spcBef>
                <a:spcPts val="0"/>
              </a:spcBef>
              <a:spcAft>
                <a:spcPts val="0"/>
              </a:spcAft>
              <a:buClr>
                <a:schemeClr val="dk1"/>
              </a:buClr>
              <a:buSzPts val="2900"/>
              <a:buFont typeface="Lato"/>
              <a:buNone/>
              <a:defRPr sz="2900">
                <a:solidFill>
                  <a:schemeClr val="dk1"/>
                </a:solidFill>
                <a:latin typeface="Lato"/>
                <a:ea typeface="Lato"/>
                <a:cs typeface="Lato"/>
                <a:sym typeface="Lato"/>
              </a:defRPr>
            </a:lvl2pPr>
            <a:lvl3pPr lvl="2">
              <a:spcBef>
                <a:spcPts val="0"/>
              </a:spcBef>
              <a:spcAft>
                <a:spcPts val="0"/>
              </a:spcAft>
              <a:buClr>
                <a:schemeClr val="dk1"/>
              </a:buClr>
              <a:buSzPts val="2900"/>
              <a:buFont typeface="Lato"/>
              <a:buNone/>
              <a:defRPr sz="2900">
                <a:solidFill>
                  <a:schemeClr val="dk1"/>
                </a:solidFill>
                <a:latin typeface="Lato"/>
                <a:ea typeface="Lato"/>
                <a:cs typeface="Lato"/>
                <a:sym typeface="Lato"/>
              </a:defRPr>
            </a:lvl3pPr>
            <a:lvl4pPr lvl="3">
              <a:spcBef>
                <a:spcPts val="0"/>
              </a:spcBef>
              <a:spcAft>
                <a:spcPts val="0"/>
              </a:spcAft>
              <a:buClr>
                <a:schemeClr val="dk1"/>
              </a:buClr>
              <a:buSzPts val="2900"/>
              <a:buFont typeface="Lato"/>
              <a:buNone/>
              <a:defRPr sz="2900">
                <a:solidFill>
                  <a:schemeClr val="dk1"/>
                </a:solidFill>
                <a:latin typeface="Lato"/>
                <a:ea typeface="Lato"/>
                <a:cs typeface="Lato"/>
                <a:sym typeface="Lato"/>
              </a:defRPr>
            </a:lvl4pPr>
            <a:lvl5pPr lvl="4">
              <a:spcBef>
                <a:spcPts val="0"/>
              </a:spcBef>
              <a:spcAft>
                <a:spcPts val="0"/>
              </a:spcAft>
              <a:buClr>
                <a:schemeClr val="dk1"/>
              </a:buClr>
              <a:buSzPts val="2900"/>
              <a:buFont typeface="Lato"/>
              <a:buNone/>
              <a:defRPr sz="2900">
                <a:solidFill>
                  <a:schemeClr val="dk1"/>
                </a:solidFill>
                <a:latin typeface="Lato"/>
                <a:ea typeface="Lato"/>
                <a:cs typeface="Lato"/>
                <a:sym typeface="Lato"/>
              </a:defRPr>
            </a:lvl5pPr>
            <a:lvl6pPr lvl="5">
              <a:spcBef>
                <a:spcPts val="0"/>
              </a:spcBef>
              <a:spcAft>
                <a:spcPts val="0"/>
              </a:spcAft>
              <a:buClr>
                <a:schemeClr val="dk1"/>
              </a:buClr>
              <a:buSzPts val="2900"/>
              <a:buFont typeface="Lato"/>
              <a:buNone/>
              <a:defRPr sz="2900">
                <a:solidFill>
                  <a:schemeClr val="dk1"/>
                </a:solidFill>
                <a:latin typeface="Lato"/>
                <a:ea typeface="Lato"/>
                <a:cs typeface="Lato"/>
                <a:sym typeface="Lato"/>
              </a:defRPr>
            </a:lvl6pPr>
            <a:lvl7pPr lvl="6">
              <a:spcBef>
                <a:spcPts val="0"/>
              </a:spcBef>
              <a:spcAft>
                <a:spcPts val="0"/>
              </a:spcAft>
              <a:buClr>
                <a:schemeClr val="dk1"/>
              </a:buClr>
              <a:buSzPts val="2900"/>
              <a:buFont typeface="Lato"/>
              <a:buNone/>
              <a:defRPr sz="2900">
                <a:solidFill>
                  <a:schemeClr val="dk1"/>
                </a:solidFill>
                <a:latin typeface="Lato"/>
                <a:ea typeface="Lato"/>
                <a:cs typeface="Lato"/>
                <a:sym typeface="Lato"/>
              </a:defRPr>
            </a:lvl7pPr>
            <a:lvl8pPr lvl="7">
              <a:spcBef>
                <a:spcPts val="0"/>
              </a:spcBef>
              <a:spcAft>
                <a:spcPts val="0"/>
              </a:spcAft>
              <a:buClr>
                <a:schemeClr val="dk1"/>
              </a:buClr>
              <a:buSzPts val="2900"/>
              <a:buFont typeface="Lato"/>
              <a:buNone/>
              <a:defRPr sz="2900">
                <a:solidFill>
                  <a:schemeClr val="dk1"/>
                </a:solidFill>
                <a:latin typeface="Lato"/>
                <a:ea typeface="Lato"/>
                <a:cs typeface="Lato"/>
                <a:sym typeface="Lato"/>
              </a:defRPr>
            </a:lvl8pPr>
            <a:lvl9pPr lvl="8">
              <a:spcBef>
                <a:spcPts val="0"/>
              </a:spcBef>
              <a:spcAft>
                <a:spcPts val="0"/>
              </a:spcAft>
              <a:buClr>
                <a:schemeClr val="dk1"/>
              </a:buClr>
              <a:buSzPts val="2900"/>
              <a:buFont typeface="Lato"/>
              <a:buNone/>
              <a:defRPr sz="2900">
                <a:solidFill>
                  <a:schemeClr val="dk1"/>
                </a:solidFill>
                <a:latin typeface="Lato"/>
                <a:ea typeface="Lato"/>
                <a:cs typeface="Lato"/>
                <a:sym typeface="Lato"/>
              </a:defRPr>
            </a:lvl9pPr>
          </a:lstStyle>
          <a:p>
            <a:endParaRPr dirty="0"/>
          </a:p>
        </p:txBody>
      </p:sp>
      <p:sp>
        <p:nvSpPr>
          <p:cNvPr id="11" name="Google Shape;11;p1"/>
          <p:cNvSpPr txBox="1">
            <a:spLocks noGrp="1"/>
          </p:cNvSpPr>
          <p:nvPr>
            <p:ph type="body" idx="1"/>
          </p:nvPr>
        </p:nvSpPr>
        <p:spPr>
          <a:xfrm>
            <a:off x="344357" y="1166321"/>
            <a:ext cx="8460000" cy="3420000"/>
          </a:xfrm>
          <a:prstGeom prst="rect">
            <a:avLst/>
          </a:prstGeom>
          <a:noFill/>
          <a:ln>
            <a:noFill/>
          </a:ln>
        </p:spPr>
        <p:txBody>
          <a:bodyPr spcFirstLastPara="1" wrap="square" lIns="94800" tIns="94800" rIns="94800" bIns="94800" anchor="t" anchorCtr="0">
            <a:normAutofit/>
          </a:bodyPr>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a:r>
              <a:rPr lang="en-US" dirty="0" err="1"/>
              <a:t>asdf</a:t>
            </a:r>
            <a:endParaRPr dirty="0"/>
          </a:p>
        </p:txBody>
      </p:sp>
      <p:sp>
        <p:nvSpPr>
          <p:cNvPr id="12" name="Google Shape;12;p1"/>
          <p:cNvSpPr txBox="1">
            <a:spLocks noGrp="1"/>
          </p:cNvSpPr>
          <p:nvPr>
            <p:ph type="sldNum" idx="12"/>
          </p:nvPr>
        </p:nvSpPr>
        <p:spPr>
          <a:xfrm>
            <a:off x="8472458" y="4739417"/>
            <a:ext cx="548700" cy="393600"/>
          </a:xfrm>
          <a:prstGeom prst="rect">
            <a:avLst/>
          </a:prstGeom>
          <a:noFill/>
          <a:ln>
            <a:noFill/>
          </a:ln>
        </p:spPr>
        <p:txBody>
          <a:bodyPr spcFirstLastPara="1" wrap="square" lIns="94800" tIns="94800" rIns="94800" bIns="94800" anchor="ctr" anchorCtr="0">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
          <p:cNvSpPr txBox="1"/>
          <p:nvPr/>
        </p:nvSpPr>
        <p:spPr>
          <a:xfrm>
            <a:off x="410700" y="4650875"/>
            <a:ext cx="4124400" cy="499200"/>
          </a:xfrm>
          <a:prstGeom prst="rect">
            <a:avLst/>
          </a:prstGeom>
          <a:noFill/>
          <a:ln>
            <a:noFill/>
          </a:ln>
        </p:spPr>
        <p:txBody>
          <a:bodyPr spcFirstLastPara="1" wrap="square" lIns="94800" tIns="94800" rIns="94800" bIns="94800" anchor="t" anchorCtr="0">
            <a:spAutoFit/>
          </a:bodyPr>
          <a:lstStyle/>
          <a:p>
            <a:pPr marL="0" lvl="0" indent="0" algn="l" rtl="0">
              <a:spcBef>
                <a:spcPts val="0"/>
              </a:spcBef>
              <a:spcAft>
                <a:spcPts val="0"/>
              </a:spcAft>
              <a:buNone/>
            </a:pPr>
            <a:r>
              <a:rPr lang="en-US" sz="1000">
                <a:latin typeface="Lato"/>
                <a:ea typeface="Lato"/>
                <a:cs typeface="Lato"/>
                <a:sym typeface="Lato"/>
              </a:rPr>
              <a:t>Department of CSE</a:t>
            </a:r>
            <a:endParaRPr sz="1000">
              <a:latin typeface="Lato"/>
              <a:ea typeface="Lato"/>
              <a:cs typeface="Lato"/>
              <a:sym typeface="Lato"/>
            </a:endParaRPr>
          </a:p>
          <a:p>
            <a:pPr marL="0" lvl="0" indent="0" algn="l" rtl="0">
              <a:spcBef>
                <a:spcPts val="0"/>
              </a:spcBef>
              <a:spcAft>
                <a:spcPts val="0"/>
              </a:spcAft>
              <a:buNone/>
            </a:pPr>
            <a:r>
              <a:rPr lang="en-US" sz="1000">
                <a:latin typeface="Lato"/>
                <a:ea typeface="Lato"/>
                <a:cs typeface="Lato"/>
                <a:sym typeface="Lato"/>
              </a:rPr>
              <a:t>Seoul National University</a:t>
            </a:r>
            <a:endParaRPr sz="1000">
              <a:latin typeface="Lato"/>
              <a:ea typeface="Lato"/>
              <a:cs typeface="Lato"/>
              <a:sym typeface="Lato"/>
            </a:endParaRPr>
          </a:p>
        </p:txBody>
      </p:sp>
      <p:pic>
        <p:nvPicPr>
          <p:cNvPr id="15" name="Google Shape;15;p1"/>
          <p:cNvPicPr preferRelativeResize="0"/>
          <p:nvPr/>
        </p:nvPicPr>
        <p:blipFill>
          <a:blip r:embed="rId4">
            <a:alphaModFix/>
          </a:blip>
          <a:stretch>
            <a:fillRect/>
          </a:stretch>
        </p:blipFill>
        <p:spPr>
          <a:xfrm>
            <a:off x="82000" y="4703623"/>
            <a:ext cx="335718" cy="332370"/>
          </a:xfrm>
          <a:prstGeom prst="rect">
            <a:avLst/>
          </a:prstGeom>
          <a:noFill/>
          <a:ln>
            <a:noFill/>
          </a:ln>
        </p:spPr>
      </p:pic>
      <p:pic>
        <p:nvPicPr>
          <p:cNvPr id="3" name="그림 2">
            <a:extLst>
              <a:ext uri="{FF2B5EF4-FFF2-40B4-BE49-F238E27FC236}">
                <a16:creationId xmlns:a16="http://schemas.microsoft.com/office/drawing/2014/main" id="{608E8224-BE2B-80A8-7F15-747EA9BB15B2}"/>
              </a:ext>
            </a:extLst>
          </p:cNvPr>
          <p:cNvPicPr>
            <a:picLocks noChangeAspect="1"/>
          </p:cNvPicPr>
          <p:nvPr userDrawn="1"/>
        </p:nvPicPr>
        <p:blipFill>
          <a:blip r:embed="rId5"/>
          <a:stretch>
            <a:fillRect/>
          </a:stretch>
        </p:blipFill>
        <p:spPr>
          <a:xfrm>
            <a:off x="7691831" y="4536397"/>
            <a:ext cx="1050288" cy="600482"/>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ct val="120000"/>
        <a:buFont typeface="Arial" panose="020B0604020202020204" pitchFamily="34" charset="0"/>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2;p5">
            <a:extLst>
              <a:ext uri="{FF2B5EF4-FFF2-40B4-BE49-F238E27FC236}">
                <a16:creationId xmlns:a16="http://schemas.microsoft.com/office/drawing/2014/main" id="{914BFEAE-0F40-0EC4-76B6-7B0485FB1BF0}"/>
              </a:ext>
            </a:extLst>
          </p:cNvPr>
          <p:cNvSpPr txBox="1">
            <a:spLocks/>
          </p:cNvSpPr>
          <p:nvPr/>
        </p:nvSpPr>
        <p:spPr>
          <a:xfrm>
            <a:off x="174978" y="1889991"/>
            <a:ext cx="8794044" cy="1102500"/>
          </a:xfrm>
          <a:prstGeom prst="rect">
            <a:avLst/>
          </a:prstGeom>
          <a:noFill/>
          <a:ln>
            <a:noFill/>
          </a:ln>
        </p:spPr>
        <p:txBody>
          <a:bodyPr spcFirstLastPara="1" wrap="square" lIns="0" tIns="72000" rIns="0" bIns="711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1pPr>
            <a:lvl2pPr marR="0" lvl="1"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2pPr>
            <a:lvl3pPr marR="0" lvl="2"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3pPr>
            <a:lvl4pPr marR="0" lvl="3"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4pPr>
            <a:lvl5pPr marR="0" lvl="4"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5pPr>
            <a:lvl6pPr marR="0" lvl="5"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6pPr>
            <a:lvl7pPr marR="0" lvl="6"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7pPr>
            <a:lvl8pPr marR="0" lvl="7"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8pPr>
            <a:lvl9pPr marR="0" lvl="8"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9pPr>
          </a:lstStyle>
          <a:p>
            <a:pPr>
              <a:buSzPts val="2500"/>
            </a:pPr>
            <a:r>
              <a:rPr lang="en-US" altLang="ko-KR" sz="3200" b="1" dirty="0">
                <a:solidFill>
                  <a:schemeClr val="tx1"/>
                </a:solidFill>
                <a:latin typeface="Lato" panose="020F0502020204030203" pitchFamily="34" charset="0"/>
                <a:ea typeface="Lato" panose="020F0502020204030203" pitchFamily="34" charset="0"/>
                <a:cs typeface="Lato" panose="020F0502020204030203" pitchFamily="34" charset="0"/>
              </a:rPr>
              <a:t>L3: Accelerator-Friendly Lossless Image Format for High-Resolution, High-Throughput</a:t>
            </a:r>
          </a:p>
          <a:p>
            <a:pPr>
              <a:buSzPts val="2500"/>
            </a:pPr>
            <a:r>
              <a:rPr lang="en-US" altLang="ko-KR" sz="3200" b="1" dirty="0">
                <a:solidFill>
                  <a:schemeClr val="tx1"/>
                </a:solidFill>
                <a:latin typeface="Lato" panose="020F0502020204030203" pitchFamily="34" charset="0"/>
                <a:ea typeface="Lato" panose="020F0502020204030203" pitchFamily="34" charset="0"/>
                <a:cs typeface="Lato" panose="020F0502020204030203" pitchFamily="34" charset="0"/>
              </a:rPr>
              <a:t>DNN Training</a:t>
            </a:r>
          </a:p>
        </p:txBody>
      </p:sp>
      <p:sp>
        <p:nvSpPr>
          <p:cNvPr id="4" name="Google Shape;33;p5">
            <a:extLst>
              <a:ext uri="{FF2B5EF4-FFF2-40B4-BE49-F238E27FC236}">
                <a16:creationId xmlns:a16="http://schemas.microsoft.com/office/drawing/2014/main" id="{4C7241D6-783A-32F7-47AB-214BE7414D66}"/>
              </a:ext>
            </a:extLst>
          </p:cNvPr>
          <p:cNvSpPr txBox="1">
            <a:spLocks/>
          </p:cNvSpPr>
          <p:nvPr/>
        </p:nvSpPr>
        <p:spPr>
          <a:xfrm>
            <a:off x="297181" y="3543701"/>
            <a:ext cx="8549640" cy="978043"/>
          </a:xfrm>
          <a:prstGeom prst="rect">
            <a:avLst/>
          </a:prstGeom>
          <a:noFill/>
          <a:ln>
            <a:noFill/>
          </a:ln>
        </p:spPr>
        <p:txBody>
          <a:bodyPr spcFirstLastPara="1" wrap="square" lIns="71100" tIns="71100" rIns="71100" bIns="711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rgbClr val="000000"/>
              </a:buClr>
              <a:buSzPct val="120000"/>
              <a:buFont typeface="Arial" panose="020B0604020202020204" pitchFamily="34" charset="0"/>
              <a:buChar char="•"/>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ctr">
              <a:lnSpc>
                <a:spcPct val="114000"/>
              </a:lnSpc>
              <a:buSzPts val="1700"/>
              <a:buFont typeface="Arial" panose="020B0604020202020204" pitchFamily="34" charset="0"/>
              <a:buNone/>
            </a:pPr>
            <a:r>
              <a:rPr lang="en-US" altLang="ko-KR" sz="1800" b="1" dirty="0" err="1">
                <a:solidFill>
                  <a:schemeClr val="dk1"/>
                </a:solidFill>
                <a:latin typeface="Lato" panose="020F0502020204030203" pitchFamily="34" charset="0"/>
                <a:ea typeface="Lato" panose="020F0502020204030203" pitchFamily="34" charset="0"/>
                <a:cs typeface="Lato" panose="020F0502020204030203" pitchFamily="34" charset="0"/>
              </a:rPr>
              <a:t>Jonghyun</a:t>
            </a:r>
            <a:r>
              <a:rPr lang="en-US" altLang="ko-KR" sz="1800" b="1" dirty="0">
                <a:solidFill>
                  <a:schemeClr val="dk1"/>
                </a:solidFill>
                <a:latin typeface="Lato" panose="020F0502020204030203" pitchFamily="34" charset="0"/>
                <a:ea typeface="Lato" panose="020F0502020204030203" pitchFamily="34" charset="0"/>
                <a:cs typeface="Lato" panose="020F0502020204030203" pitchFamily="34" charset="0"/>
              </a:rPr>
              <a:t> Bae      </a:t>
            </a:r>
            <a:r>
              <a:rPr lang="en-US" altLang="ko-KR" sz="1800" b="1" dirty="0" err="1">
                <a:solidFill>
                  <a:schemeClr val="dk1"/>
                </a:solidFill>
                <a:latin typeface="Lato" panose="020F0502020204030203" pitchFamily="34" charset="0"/>
                <a:ea typeface="Lato" panose="020F0502020204030203" pitchFamily="34" charset="0"/>
                <a:cs typeface="Lato" panose="020F0502020204030203" pitchFamily="34" charset="0"/>
              </a:rPr>
              <a:t>Woohyeon</a:t>
            </a:r>
            <a:r>
              <a:rPr lang="en-US" altLang="ko-KR" sz="1800" b="1" dirty="0">
                <a:solidFill>
                  <a:schemeClr val="dk1"/>
                </a:solidFill>
                <a:latin typeface="Lato" panose="020F0502020204030203" pitchFamily="34" charset="0"/>
                <a:ea typeface="Lato" panose="020F0502020204030203" pitchFamily="34" charset="0"/>
                <a:cs typeface="Lato" panose="020F0502020204030203" pitchFamily="34" charset="0"/>
              </a:rPr>
              <a:t> </a:t>
            </a:r>
            <a:r>
              <a:rPr lang="en-US" altLang="ko-KR" sz="1800" b="1" dirty="0" err="1">
                <a:solidFill>
                  <a:schemeClr val="dk1"/>
                </a:solidFill>
                <a:latin typeface="Lato" panose="020F0502020204030203" pitchFamily="34" charset="0"/>
                <a:ea typeface="Lato" panose="020F0502020204030203" pitchFamily="34" charset="0"/>
                <a:cs typeface="Lato" panose="020F0502020204030203" pitchFamily="34" charset="0"/>
              </a:rPr>
              <a:t>Baek</a:t>
            </a:r>
            <a:r>
              <a:rPr lang="en-US" altLang="ko-KR" sz="1800" b="1" dirty="0">
                <a:solidFill>
                  <a:schemeClr val="dk1"/>
                </a:solidFill>
                <a:latin typeface="Lato" panose="020F0502020204030203" pitchFamily="34" charset="0"/>
                <a:ea typeface="Lato" panose="020F0502020204030203" pitchFamily="34" charset="0"/>
                <a:cs typeface="Lato" panose="020F0502020204030203" pitchFamily="34" charset="0"/>
              </a:rPr>
              <a:t>      Tae Jun Ham      Jae W. Lee</a:t>
            </a:r>
          </a:p>
          <a:p>
            <a:pPr marL="0" indent="0" algn="ctr">
              <a:lnSpc>
                <a:spcPct val="114000"/>
              </a:lnSpc>
              <a:buSzPts val="1700"/>
              <a:buFont typeface="Arial" panose="020B0604020202020204" pitchFamily="34" charset="0"/>
              <a:buNone/>
            </a:pPr>
            <a:endParaRPr lang="en-US" altLang="ko-KR" sz="1800" dirty="0">
              <a:solidFill>
                <a:schemeClr val="dk1"/>
              </a:solidFill>
              <a:latin typeface="Lato" panose="020F0502020204030203" pitchFamily="34" charset="0"/>
              <a:ea typeface="Lato" panose="020F0502020204030203" pitchFamily="34" charset="0"/>
              <a:cs typeface="Lato" panose="020F0502020204030203" pitchFamily="34" charset="0"/>
            </a:endParaRPr>
          </a:p>
          <a:p>
            <a:pPr marL="0" indent="0" algn="ctr">
              <a:lnSpc>
                <a:spcPct val="114000"/>
              </a:lnSpc>
              <a:buSzPts val="1700"/>
              <a:buFont typeface="Arial" panose="020B0604020202020204" pitchFamily="34" charset="0"/>
              <a:buNone/>
            </a:pPr>
            <a:r>
              <a:rPr lang="en-US" altLang="ko-KR" sz="1800" dirty="0">
                <a:solidFill>
                  <a:schemeClr val="dk1"/>
                </a:solidFill>
                <a:latin typeface="Lato" panose="020F0502020204030203" pitchFamily="34" charset="0"/>
                <a:ea typeface="Lato" panose="020F0502020204030203" pitchFamily="34" charset="0"/>
                <a:cs typeface="Lato" panose="020F0502020204030203" pitchFamily="34" charset="0"/>
              </a:rPr>
              <a:t>Seoul National University, Korea</a:t>
            </a:r>
          </a:p>
        </p:txBody>
      </p:sp>
    </p:spTree>
    <p:extLst>
      <p:ext uri="{BB962C8B-B14F-4D97-AF65-F5344CB8AC3E}">
        <p14:creationId xmlns:p14="http://schemas.microsoft.com/office/powerpoint/2010/main" val="2730401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D37D4A-5C07-96D4-D501-37D2DD834745}"/>
              </a:ext>
            </a:extLst>
          </p:cNvPr>
          <p:cNvSpPr>
            <a:spLocks noGrp="1"/>
          </p:cNvSpPr>
          <p:nvPr>
            <p:ph type="title"/>
          </p:nvPr>
        </p:nvSpPr>
        <p:spPr/>
        <p:txBody>
          <a:bodyPr/>
          <a:lstStyle/>
          <a:p>
            <a:r>
              <a:rPr kumimoji="1" lang="en-US" altLang="ko-Kore-KR" dirty="0"/>
              <a:t>DNN Training Pipeline</a:t>
            </a:r>
            <a:endParaRPr kumimoji="1" lang="ko-Kore-KR" altLang="en-US" dirty="0"/>
          </a:p>
        </p:txBody>
      </p:sp>
      <p:sp>
        <p:nvSpPr>
          <p:cNvPr id="4" name="슬라이드 번호 개체 틀 3">
            <a:extLst>
              <a:ext uri="{FF2B5EF4-FFF2-40B4-BE49-F238E27FC236}">
                <a16:creationId xmlns:a16="http://schemas.microsoft.com/office/drawing/2014/main" id="{692E6D8C-96AF-F885-1A80-F03A0EC222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grpSp>
        <p:nvGrpSpPr>
          <p:cNvPr id="5" name="Google Shape;133;p4">
            <a:extLst>
              <a:ext uri="{FF2B5EF4-FFF2-40B4-BE49-F238E27FC236}">
                <a16:creationId xmlns:a16="http://schemas.microsoft.com/office/drawing/2014/main" id="{BB35D2FE-4D75-993E-FEE7-D58645B604F5}"/>
              </a:ext>
            </a:extLst>
          </p:cNvPr>
          <p:cNvGrpSpPr/>
          <p:nvPr/>
        </p:nvGrpSpPr>
        <p:grpSpPr>
          <a:xfrm>
            <a:off x="853114" y="1151397"/>
            <a:ext cx="7437771" cy="1493766"/>
            <a:chOff x="850825" y="3220520"/>
            <a:chExt cx="7437771" cy="1493766"/>
          </a:xfrm>
        </p:grpSpPr>
        <p:grpSp>
          <p:nvGrpSpPr>
            <p:cNvPr id="6" name="Google Shape;134;p4">
              <a:extLst>
                <a:ext uri="{FF2B5EF4-FFF2-40B4-BE49-F238E27FC236}">
                  <a16:creationId xmlns:a16="http://schemas.microsoft.com/office/drawing/2014/main" id="{A81A57C4-A70E-075C-DF98-3C892741DFF8}"/>
                </a:ext>
              </a:extLst>
            </p:cNvPr>
            <p:cNvGrpSpPr/>
            <p:nvPr/>
          </p:nvGrpSpPr>
          <p:grpSpPr>
            <a:xfrm>
              <a:off x="850825" y="3220520"/>
              <a:ext cx="7437771" cy="1493766"/>
              <a:chOff x="815017" y="3106687"/>
              <a:chExt cx="7437771" cy="1493766"/>
            </a:xfrm>
          </p:grpSpPr>
          <p:sp>
            <p:nvSpPr>
              <p:cNvPr id="8" name="Google Shape;135;p4">
                <a:extLst>
                  <a:ext uri="{FF2B5EF4-FFF2-40B4-BE49-F238E27FC236}">
                    <a16:creationId xmlns:a16="http://schemas.microsoft.com/office/drawing/2014/main" id="{5238DD59-ED7E-64A4-65B4-B1CDA5BF7D6F}"/>
                  </a:ext>
                </a:extLst>
              </p:cNvPr>
              <p:cNvSpPr/>
              <p:nvPr/>
            </p:nvSpPr>
            <p:spPr>
              <a:xfrm>
                <a:off x="2050248" y="3713842"/>
                <a:ext cx="338100" cy="178364"/>
              </a:xfrm>
              <a:prstGeom prst="roundRect">
                <a:avLst>
                  <a:gd name="adj" fmla="val 16667"/>
                </a:avLst>
              </a:prstGeom>
              <a:solidFill>
                <a:srgbClr val="D8D8D8"/>
              </a:solidFill>
              <a:ln>
                <a:noFill/>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9" name="Google Shape;136;p4">
                <a:extLst>
                  <a:ext uri="{FF2B5EF4-FFF2-40B4-BE49-F238E27FC236}">
                    <a16:creationId xmlns:a16="http://schemas.microsoft.com/office/drawing/2014/main" id="{E37EC04F-D2DB-323F-0F9D-26C32F6171CD}"/>
                  </a:ext>
                </a:extLst>
              </p:cNvPr>
              <p:cNvSpPr/>
              <p:nvPr/>
            </p:nvSpPr>
            <p:spPr>
              <a:xfrm>
                <a:off x="853372" y="3475711"/>
                <a:ext cx="783000" cy="196364"/>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Load 0</a:t>
                </a:r>
                <a:endParaRPr sz="1200" b="0" i="0" u="none" strike="noStrike" cap="none">
                  <a:solidFill>
                    <a:schemeClr val="dk1"/>
                  </a:solidFill>
                  <a:latin typeface="Lato"/>
                  <a:ea typeface="Lato"/>
                  <a:cs typeface="Lato"/>
                  <a:sym typeface="Lato"/>
                </a:endParaRPr>
              </a:p>
            </p:txBody>
          </p:sp>
          <p:sp>
            <p:nvSpPr>
              <p:cNvPr id="10" name="Google Shape;137;p4">
                <a:extLst>
                  <a:ext uri="{FF2B5EF4-FFF2-40B4-BE49-F238E27FC236}">
                    <a16:creationId xmlns:a16="http://schemas.microsoft.com/office/drawing/2014/main" id="{5C5CA08C-E3FE-63C6-4352-A109A2BB3D29}"/>
                  </a:ext>
                </a:extLst>
              </p:cNvPr>
              <p:cNvSpPr/>
              <p:nvPr/>
            </p:nvSpPr>
            <p:spPr>
              <a:xfrm>
                <a:off x="1638431" y="3704195"/>
                <a:ext cx="756000" cy="196364"/>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dirty="0">
                    <a:solidFill>
                      <a:schemeClr val="dk1"/>
                    </a:solidFill>
                    <a:latin typeface="Lato"/>
                    <a:ea typeface="Lato"/>
                    <a:cs typeface="Lato"/>
                    <a:sym typeface="Lato"/>
                  </a:rPr>
                  <a:t>Decode 0</a:t>
                </a:r>
                <a:endParaRPr sz="1200" b="0" i="0" u="none" strike="noStrike" cap="none" dirty="0">
                  <a:solidFill>
                    <a:schemeClr val="dk1"/>
                  </a:solidFill>
                  <a:latin typeface="Lato"/>
                  <a:ea typeface="Lato"/>
                  <a:cs typeface="Lato"/>
                  <a:sym typeface="Lato"/>
                </a:endParaRPr>
              </a:p>
            </p:txBody>
          </p:sp>
          <p:sp>
            <p:nvSpPr>
              <p:cNvPr id="11" name="Google Shape;138;p4">
                <a:extLst>
                  <a:ext uri="{FF2B5EF4-FFF2-40B4-BE49-F238E27FC236}">
                    <a16:creationId xmlns:a16="http://schemas.microsoft.com/office/drawing/2014/main" id="{3F8BB106-F58A-4B04-C377-95FBF5036D96}"/>
                  </a:ext>
                </a:extLst>
              </p:cNvPr>
              <p:cNvSpPr/>
              <p:nvPr/>
            </p:nvSpPr>
            <p:spPr>
              <a:xfrm>
                <a:off x="2395957" y="3943054"/>
                <a:ext cx="936900" cy="196364"/>
              </a:xfrm>
              <a:prstGeom prst="roundRect">
                <a:avLst>
                  <a:gd name="adj" fmla="val 16667"/>
                </a:avLst>
              </a:prstGeom>
              <a:solidFill>
                <a:srgbClr val="D8D8D8"/>
              </a:solidFill>
              <a:ln w="19050" cap="flat" cmpd="sng">
                <a:solidFill>
                  <a:schemeClr val="dk1"/>
                </a:solidFill>
                <a:prstDash val="solid"/>
                <a:round/>
                <a:headEnd type="none" w="sm" len="sm"/>
                <a:tailEnd type="none" w="sm" len="sm"/>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Lato"/>
                    <a:ea typeface="Lato"/>
                    <a:cs typeface="Lato"/>
                    <a:sym typeface="Lato"/>
                  </a:rPr>
                  <a:t>Compute 0</a:t>
                </a:r>
                <a:endParaRPr sz="1200" b="0" i="0" u="none" strike="noStrike" cap="none">
                  <a:solidFill>
                    <a:schemeClr val="dk1"/>
                  </a:solidFill>
                  <a:latin typeface="Lato"/>
                  <a:ea typeface="Lato"/>
                  <a:cs typeface="Lato"/>
                  <a:sym typeface="Lato"/>
                </a:endParaRPr>
              </a:p>
            </p:txBody>
          </p:sp>
          <p:sp>
            <p:nvSpPr>
              <p:cNvPr id="12" name="Google Shape;139;p4">
                <a:extLst>
                  <a:ext uri="{FF2B5EF4-FFF2-40B4-BE49-F238E27FC236}">
                    <a16:creationId xmlns:a16="http://schemas.microsoft.com/office/drawing/2014/main" id="{A75876F8-278B-425A-495E-6EA072B63A6C}"/>
                  </a:ext>
                </a:extLst>
              </p:cNvPr>
              <p:cNvSpPr txBox="1"/>
              <p:nvPr/>
            </p:nvSpPr>
            <p:spPr>
              <a:xfrm>
                <a:off x="815017" y="4313215"/>
                <a:ext cx="7301940" cy="287238"/>
              </a:xfrm>
              <a:prstGeom prst="rect">
                <a:avLst/>
              </a:prstGeom>
              <a:noFill/>
              <a:ln>
                <a:noFill/>
              </a:ln>
            </p:spPr>
            <p:txBody>
              <a:bodyPr spcFirstLastPara="1" wrap="square" lIns="71100" tIns="35550" rIns="71100" bIns="3555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b="1" i="0" u="none" strike="noStrike" cap="none" dirty="0">
                    <a:solidFill>
                      <a:srgbClr val="000000"/>
                    </a:solidFill>
                    <a:latin typeface="Lato"/>
                    <a:ea typeface="Lato"/>
                    <a:cs typeface="Lato"/>
                    <a:sym typeface="Lato"/>
                  </a:rPr>
                  <a:t>Ideal DNN training pipeline</a:t>
                </a:r>
                <a:endParaRPr b="1" i="0" u="none" strike="noStrike" cap="none" dirty="0">
                  <a:solidFill>
                    <a:srgbClr val="000000"/>
                  </a:solidFill>
                  <a:latin typeface="Lato"/>
                  <a:ea typeface="Lato"/>
                  <a:cs typeface="Lato"/>
                  <a:sym typeface="Lato"/>
                </a:endParaRPr>
              </a:p>
            </p:txBody>
          </p:sp>
          <p:cxnSp>
            <p:nvCxnSpPr>
              <p:cNvPr id="13" name="Google Shape;140;p4">
                <a:extLst>
                  <a:ext uri="{FF2B5EF4-FFF2-40B4-BE49-F238E27FC236}">
                    <a16:creationId xmlns:a16="http://schemas.microsoft.com/office/drawing/2014/main" id="{AE74C217-4E3C-76DD-B978-9A8B6D98DEFA}"/>
                  </a:ext>
                </a:extLst>
              </p:cNvPr>
              <p:cNvCxnSpPr/>
              <p:nvPr/>
            </p:nvCxnSpPr>
            <p:spPr>
              <a:xfrm>
                <a:off x="815017" y="4245458"/>
                <a:ext cx="6906600" cy="0"/>
              </a:xfrm>
              <a:prstGeom prst="straightConnector1">
                <a:avLst/>
              </a:prstGeom>
              <a:noFill/>
              <a:ln w="19050" cap="flat" cmpd="sng">
                <a:solidFill>
                  <a:schemeClr val="dk1"/>
                </a:solidFill>
                <a:prstDash val="solid"/>
                <a:round/>
                <a:headEnd type="none" w="sm" len="sm"/>
                <a:tailEnd type="triangle" w="med" len="med"/>
              </a:ln>
            </p:spPr>
          </p:cxnSp>
          <p:sp>
            <p:nvSpPr>
              <p:cNvPr id="14" name="Google Shape;141;p4">
                <a:extLst>
                  <a:ext uri="{FF2B5EF4-FFF2-40B4-BE49-F238E27FC236}">
                    <a16:creationId xmlns:a16="http://schemas.microsoft.com/office/drawing/2014/main" id="{C171C5AD-F49B-33D9-5839-20FB71AB0114}"/>
                  </a:ext>
                </a:extLst>
              </p:cNvPr>
              <p:cNvSpPr txBox="1"/>
              <p:nvPr/>
            </p:nvSpPr>
            <p:spPr>
              <a:xfrm>
                <a:off x="7651588" y="4112736"/>
                <a:ext cx="601200" cy="256500"/>
              </a:xfrm>
              <a:prstGeom prst="rect">
                <a:avLst/>
              </a:prstGeom>
              <a:noFill/>
              <a:ln>
                <a:noFill/>
              </a:ln>
            </p:spPr>
            <p:txBody>
              <a:bodyPr spcFirstLastPara="1" wrap="square" lIns="71100" tIns="35550" rIns="71100" bIns="3555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200" b="1" i="0" u="none" strike="noStrike" cap="none">
                    <a:solidFill>
                      <a:srgbClr val="000000"/>
                    </a:solidFill>
                    <a:latin typeface="Lato"/>
                    <a:ea typeface="Lato"/>
                    <a:cs typeface="Lato"/>
                    <a:sym typeface="Lato"/>
                  </a:rPr>
                  <a:t>Time</a:t>
                </a:r>
                <a:endParaRPr sz="1200" b="1" i="0" u="none" strike="noStrike" cap="none">
                  <a:solidFill>
                    <a:srgbClr val="000000"/>
                  </a:solidFill>
                  <a:latin typeface="Lato"/>
                  <a:ea typeface="Lato"/>
                  <a:cs typeface="Lato"/>
                  <a:sym typeface="Lato"/>
                </a:endParaRPr>
              </a:p>
            </p:txBody>
          </p:sp>
          <p:sp>
            <p:nvSpPr>
              <p:cNvPr id="15" name="Google Shape;142;p4">
                <a:extLst>
                  <a:ext uri="{FF2B5EF4-FFF2-40B4-BE49-F238E27FC236}">
                    <a16:creationId xmlns:a16="http://schemas.microsoft.com/office/drawing/2014/main" id="{8D5924CE-A03B-4BE3-8FB2-D9565BA2661A}"/>
                  </a:ext>
                </a:extLst>
              </p:cNvPr>
              <p:cNvSpPr/>
              <p:nvPr/>
            </p:nvSpPr>
            <p:spPr>
              <a:xfrm>
                <a:off x="3088663" y="3154571"/>
                <a:ext cx="119368" cy="166833"/>
              </a:xfrm>
              <a:prstGeom prst="roundRect">
                <a:avLst>
                  <a:gd name="adj" fmla="val 16667"/>
                </a:avLst>
              </a:prstGeom>
              <a:solidFill>
                <a:srgbClr val="D8D8D8"/>
              </a:solidFill>
              <a:ln>
                <a:noFill/>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16" name="Google Shape;143;p4">
                <a:extLst>
                  <a:ext uri="{FF2B5EF4-FFF2-40B4-BE49-F238E27FC236}">
                    <a16:creationId xmlns:a16="http://schemas.microsoft.com/office/drawing/2014/main" id="{33AE5049-9F35-D98E-607C-FB8BC34433C6}"/>
                  </a:ext>
                </a:extLst>
              </p:cNvPr>
              <p:cNvSpPr/>
              <p:nvPr/>
            </p:nvSpPr>
            <p:spPr>
              <a:xfrm>
                <a:off x="1039627" y="3159137"/>
                <a:ext cx="254700" cy="1716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sp>
            <p:nvSpPr>
              <p:cNvPr id="17" name="Google Shape;144;p4">
                <a:extLst>
                  <a:ext uri="{FF2B5EF4-FFF2-40B4-BE49-F238E27FC236}">
                    <a16:creationId xmlns:a16="http://schemas.microsoft.com/office/drawing/2014/main" id="{12333B3D-B31F-B700-9B21-96E8957AB4AC}"/>
                  </a:ext>
                </a:extLst>
              </p:cNvPr>
              <p:cNvSpPr txBox="1"/>
              <p:nvPr/>
            </p:nvSpPr>
            <p:spPr>
              <a:xfrm>
                <a:off x="1297305" y="3116767"/>
                <a:ext cx="1349100" cy="256500"/>
              </a:xfrm>
              <a:prstGeom prst="rect">
                <a:avLst/>
              </a:prstGeom>
              <a:noFill/>
              <a:ln>
                <a:noFill/>
              </a:ln>
            </p:spPr>
            <p:txBody>
              <a:bodyPr spcFirstLastPara="1" wrap="square" lIns="71100" tIns="35550" rIns="71100" bIns="3555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200" b="0" i="0" u="none" strike="noStrike" cap="none">
                    <a:solidFill>
                      <a:srgbClr val="000000"/>
                    </a:solidFill>
                    <a:latin typeface="Lato"/>
                    <a:ea typeface="Lato"/>
                    <a:cs typeface="Lato"/>
                    <a:sym typeface="Lato"/>
                  </a:rPr>
                  <a:t>Process on CPU</a:t>
                </a:r>
                <a:endParaRPr sz="1200" b="0" i="0" u="none" strike="noStrike" cap="none">
                  <a:solidFill>
                    <a:srgbClr val="000000"/>
                  </a:solidFill>
                  <a:latin typeface="Lato"/>
                  <a:ea typeface="Lato"/>
                  <a:cs typeface="Lato"/>
                  <a:sym typeface="Lato"/>
                </a:endParaRPr>
              </a:p>
            </p:txBody>
          </p:sp>
          <p:sp>
            <p:nvSpPr>
              <p:cNvPr id="18" name="Google Shape;145;p4">
                <a:extLst>
                  <a:ext uri="{FF2B5EF4-FFF2-40B4-BE49-F238E27FC236}">
                    <a16:creationId xmlns:a16="http://schemas.microsoft.com/office/drawing/2014/main" id="{A5A84889-2580-B5A2-CC8E-1B6702567090}"/>
                  </a:ext>
                </a:extLst>
              </p:cNvPr>
              <p:cNvSpPr/>
              <p:nvPr/>
            </p:nvSpPr>
            <p:spPr>
              <a:xfrm>
                <a:off x="5772372" y="3154015"/>
                <a:ext cx="254700" cy="171600"/>
              </a:xfrm>
              <a:prstGeom prst="roundRect">
                <a:avLst>
                  <a:gd name="adj" fmla="val 16667"/>
                </a:avLst>
              </a:prstGeom>
              <a:solidFill>
                <a:srgbClr val="D8D8D8"/>
              </a:solid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sp>
            <p:nvSpPr>
              <p:cNvPr id="19" name="Google Shape;146;p4">
                <a:extLst>
                  <a:ext uri="{FF2B5EF4-FFF2-40B4-BE49-F238E27FC236}">
                    <a16:creationId xmlns:a16="http://schemas.microsoft.com/office/drawing/2014/main" id="{6B99F947-B1B5-4A34-6C01-EC534189EF48}"/>
                  </a:ext>
                </a:extLst>
              </p:cNvPr>
              <p:cNvSpPr txBox="1"/>
              <p:nvPr/>
            </p:nvSpPr>
            <p:spPr>
              <a:xfrm>
                <a:off x="6015497" y="3106687"/>
                <a:ext cx="1358700" cy="256500"/>
              </a:xfrm>
              <a:prstGeom prst="rect">
                <a:avLst/>
              </a:prstGeom>
              <a:noFill/>
              <a:ln>
                <a:noFill/>
              </a:ln>
            </p:spPr>
            <p:txBody>
              <a:bodyPr spcFirstLastPara="1" wrap="square" lIns="71100" tIns="35550" rIns="71100" bIns="3555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200" b="0" i="0" u="none" strike="noStrike" cap="none">
                    <a:solidFill>
                      <a:srgbClr val="000000"/>
                    </a:solidFill>
                    <a:latin typeface="Lato"/>
                    <a:ea typeface="Lato"/>
                    <a:cs typeface="Lato"/>
                    <a:sym typeface="Lato"/>
                  </a:rPr>
                  <a:t>Process on GPU</a:t>
                </a:r>
                <a:endParaRPr sz="1200" b="0" i="0" u="none" strike="noStrike" cap="none">
                  <a:solidFill>
                    <a:srgbClr val="000000"/>
                  </a:solidFill>
                  <a:latin typeface="Lato"/>
                  <a:ea typeface="Lato"/>
                  <a:cs typeface="Lato"/>
                  <a:sym typeface="Lato"/>
                </a:endParaRPr>
              </a:p>
            </p:txBody>
          </p:sp>
          <p:sp>
            <p:nvSpPr>
              <p:cNvPr id="20" name="Google Shape;147;p4">
                <a:extLst>
                  <a:ext uri="{FF2B5EF4-FFF2-40B4-BE49-F238E27FC236}">
                    <a16:creationId xmlns:a16="http://schemas.microsoft.com/office/drawing/2014/main" id="{1A9780F9-7279-766B-E338-AB5F07703039}"/>
                  </a:ext>
                </a:extLst>
              </p:cNvPr>
              <p:cNvSpPr/>
              <p:nvPr/>
            </p:nvSpPr>
            <p:spPr>
              <a:xfrm>
                <a:off x="2954747" y="3154015"/>
                <a:ext cx="254700" cy="1716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sp>
            <p:nvSpPr>
              <p:cNvPr id="21" name="Google Shape;148;p4">
                <a:extLst>
                  <a:ext uri="{FF2B5EF4-FFF2-40B4-BE49-F238E27FC236}">
                    <a16:creationId xmlns:a16="http://schemas.microsoft.com/office/drawing/2014/main" id="{A8B58B37-BBAA-5382-E4A2-FA8C07DD7C19}"/>
                  </a:ext>
                </a:extLst>
              </p:cNvPr>
              <p:cNvSpPr txBox="1"/>
              <p:nvPr/>
            </p:nvSpPr>
            <p:spPr>
              <a:xfrm>
                <a:off x="3215916" y="3116692"/>
                <a:ext cx="2260500" cy="256500"/>
              </a:xfrm>
              <a:prstGeom prst="rect">
                <a:avLst/>
              </a:prstGeom>
              <a:noFill/>
              <a:ln>
                <a:noFill/>
              </a:ln>
            </p:spPr>
            <p:txBody>
              <a:bodyPr spcFirstLastPara="1" wrap="square" lIns="71100" tIns="35550" rIns="71100" bIns="3555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200" b="0" i="0" u="none" strike="noStrike" cap="none">
                    <a:solidFill>
                      <a:srgbClr val="000000"/>
                    </a:solidFill>
                    <a:latin typeface="Lato"/>
                    <a:ea typeface="Lato"/>
                    <a:cs typeface="Lato"/>
                    <a:sym typeface="Lato"/>
                  </a:rPr>
                  <a:t>Process on CPU and/or GPU</a:t>
                </a:r>
                <a:endParaRPr sz="1200" b="0" i="0" u="none" strike="noStrike" cap="none">
                  <a:solidFill>
                    <a:srgbClr val="000000"/>
                  </a:solidFill>
                  <a:latin typeface="Lato"/>
                  <a:ea typeface="Lato"/>
                  <a:cs typeface="Lato"/>
                  <a:sym typeface="Lato"/>
                </a:endParaRPr>
              </a:p>
            </p:txBody>
          </p:sp>
          <p:sp>
            <p:nvSpPr>
              <p:cNvPr id="22" name="Google Shape;149;p4">
                <a:extLst>
                  <a:ext uri="{FF2B5EF4-FFF2-40B4-BE49-F238E27FC236}">
                    <a16:creationId xmlns:a16="http://schemas.microsoft.com/office/drawing/2014/main" id="{F81C4581-363A-CF42-918F-EDC94F4930DD}"/>
                  </a:ext>
                </a:extLst>
              </p:cNvPr>
              <p:cNvSpPr/>
              <p:nvPr/>
            </p:nvSpPr>
            <p:spPr>
              <a:xfrm>
                <a:off x="2865107" y="3713842"/>
                <a:ext cx="338100" cy="178364"/>
              </a:xfrm>
              <a:prstGeom prst="roundRect">
                <a:avLst>
                  <a:gd name="adj" fmla="val 16667"/>
                </a:avLst>
              </a:prstGeom>
              <a:solidFill>
                <a:srgbClr val="D8D8D8"/>
              </a:solidFill>
              <a:ln>
                <a:noFill/>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23" name="Google Shape;150;p4">
                <a:extLst>
                  <a:ext uri="{FF2B5EF4-FFF2-40B4-BE49-F238E27FC236}">
                    <a16:creationId xmlns:a16="http://schemas.microsoft.com/office/drawing/2014/main" id="{3CE2E919-2060-0B83-F64F-52BBA24D03D3}"/>
                  </a:ext>
                </a:extLst>
              </p:cNvPr>
              <p:cNvSpPr/>
              <p:nvPr/>
            </p:nvSpPr>
            <p:spPr>
              <a:xfrm>
                <a:off x="1674857" y="3475711"/>
                <a:ext cx="783000" cy="196364"/>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Load 1</a:t>
                </a:r>
                <a:endParaRPr sz="1200" b="0" i="0" u="none" strike="noStrike" cap="none">
                  <a:solidFill>
                    <a:schemeClr val="dk1"/>
                  </a:solidFill>
                  <a:latin typeface="Lato"/>
                  <a:ea typeface="Lato"/>
                  <a:cs typeface="Lato"/>
                  <a:sym typeface="Lato"/>
                </a:endParaRPr>
              </a:p>
            </p:txBody>
          </p:sp>
          <p:sp>
            <p:nvSpPr>
              <p:cNvPr id="24" name="Google Shape;151;p4">
                <a:extLst>
                  <a:ext uri="{FF2B5EF4-FFF2-40B4-BE49-F238E27FC236}">
                    <a16:creationId xmlns:a16="http://schemas.microsoft.com/office/drawing/2014/main" id="{674011C7-6206-439C-2F65-ED5C429CF634}"/>
                  </a:ext>
                </a:extLst>
              </p:cNvPr>
              <p:cNvSpPr/>
              <p:nvPr/>
            </p:nvSpPr>
            <p:spPr>
              <a:xfrm>
                <a:off x="2453290" y="3704195"/>
                <a:ext cx="756000" cy="196364"/>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Decode 1</a:t>
                </a:r>
                <a:endParaRPr sz="1200" b="0" i="0" u="none" strike="noStrike" cap="none">
                  <a:solidFill>
                    <a:schemeClr val="dk1"/>
                  </a:solidFill>
                  <a:latin typeface="Lato"/>
                  <a:ea typeface="Lato"/>
                  <a:cs typeface="Lato"/>
                  <a:sym typeface="Lato"/>
                </a:endParaRPr>
              </a:p>
            </p:txBody>
          </p:sp>
          <p:sp>
            <p:nvSpPr>
              <p:cNvPr id="25" name="Google Shape;152;p4">
                <a:extLst>
                  <a:ext uri="{FF2B5EF4-FFF2-40B4-BE49-F238E27FC236}">
                    <a16:creationId xmlns:a16="http://schemas.microsoft.com/office/drawing/2014/main" id="{00538B00-A8AC-C659-8557-EA4E9379F2B2}"/>
                  </a:ext>
                </a:extLst>
              </p:cNvPr>
              <p:cNvSpPr/>
              <p:nvPr/>
            </p:nvSpPr>
            <p:spPr>
              <a:xfrm>
                <a:off x="3369840" y="3943054"/>
                <a:ext cx="936900" cy="196364"/>
              </a:xfrm>
              <a:prstGeom prst="roundRect">
                <a:avLst>
                  <a:gd name="adj" fmla="val 16667"/>
                </a:avLst>
              </a:prstGeom>
              <a:solidFill>
                <a:srgbClr val="D8D8D8"/>
              </a:solidFill>
              <a:ln w="19050" cap="flat" cmpd="sng">
                <a:solidFill>
                  <a:schemeClr val="dk1"/>
                </a:solidFill>
                <a:prstDash val="solid"/>
                <a:round/>
                <a:headEnd type="none" w="sm" len="sm"/>
                <a:tailEnd type="none" w="sm" len="sm"/>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Lato"/>
                    <a:ea typeface="Lato"/>
                    <a:cs typeface="Lato"/>
                    <a:sym typeface="Lato"/>
                  </a:rPr>
                  <a:t>Compute 1</a:t>
                </a:r>
                <a:endParaRPr sz="1200" b="0" i="0" u="none" strike="noStrike" cap="none">
                  <a:solidFill>
                    <a:schemeClr val="dk1"/>
                  </a:solidFill>
                  <a:latin typeface="Lato"/>
                  <a:ea typeface="Lato"/>
                  <a:cs typeface="Lato"/>
                  <a:sym typeface="Lato"/>
                </a:endParaRPr>
              </a:p>
            </p:txBody>
          </p:sp>
          <p:sp>
            <p:nvSpPr>
              <p:cNvPr id="26" name="Google Shape;153;p4">
                <a:extLst>
                  <a:ext uri="{FF2B5EF4-FFF2-40B4-BE49-F238E27FC236}">
                    <a16:creationId xmlns:a16="http://schemas.microsoft.com/office/drawing/2014/main" id="{ABD7931D-9951-DFD4-0AE8-8D8BABF96BB3}"/>
                  </a:ext>
                </a:extLst>
              </p:cNvPr>
              <p:cNvSpPr/>
              <p:nvPr/>
            </p:nvSpPr>
            <p:spPr>
              <a:xfrm>
                <a:off x="3693218" y="3714482"/>
                <a:ext cx="338100" cy="178364"/>
              </a:xfrm>
              <a:prstGeom prst="roundRect">
                <a:avLst>
                  <a:gd name="adj" fmla="val 16667"/>
                </a:avLst>
              </a:prstGeom>
              <a:solidFill>
                <a:srgbClr val="D8D8D8"/>
              </a:solidFill>
              <a:ln>
                <a:noFill/>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27" name="Google Shape;154;p4">
                <a:extLst>
                  <a:ext uri="{FF2B5EF4-FFF2-40B4-BE49-F238E27FC236}">
                    <a16:creationId xmlns:a16="http://schemas.microsoft.com/office/drawing/2014/main" id="{6706D0FD-4F1E-604E-3A98-594E2DA02FB8}"/>
                  </a:ext>
                </a:extLst>
              </p:cNvPr>
              <p:cNvSpPr/>
              <p:nvPr/>
            </p:nvSpPr>
            <p:spPr>
              <a:xfrm>
                <a:off x="2496342" y="3476351"/>
                <a:ext cx="783000" cy="196364"/>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Load 2</a:t>
                </a:r>
                <a:endParaRPr sz="1200" b="0" i="0" u="none" strike="noStrike" cap="none">
                  <a:solidFill>
                    <a:schemeClr val="dk1"/>
                  </a:solidFill>
                  <a:latin typeface="Lato"/>
                  <a:ea typeface="Lato"/>
                  <a:cs typeface="Lato"/>
                  <a:sym typeface="Lato"/>
                </a:endParaRPr>
              </a:p>
            </p:txBody>
          </p:sp>
          <p:sp>
            <p:nvSpPr>
              <p:cNvPr id="28" name="Google Shape;155;p4">
                <a:extLst>
                  <a:ext uri="{FF2B5EF4-FFF2-40B4-BE49-F238E27FC236}">
                    <a16:creationId xmlns:a16="http://schemas.microsoft.com/office/drawing/2014/main" id="{B9B768F4-3423-508F-DC80-46E44E71A316}"/>
                  </a:ext>
                </a:extLst>
              </p:cNvPr>
              <p:cNvSpPr/>
              <p:nvPr/>
            </p:nvSpPr>
            <p:spPr>
              <a:xfrm>
                <a:off x="3281401" y="3704835"/>
                <a:ext cx="756000" cy="196364"/>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Decode 2</a:t>
                </a:r>
                <a:endParaRPr sz="1200" b="0" i="0" u="none" strike="noStrike" cap="none">
                  <a:solidFill>
                    <a:schemeClr val="dk1"/>
                  </a:solidFill>
                  <a:latin typeface="Lato"/>
                  <a:ea typeface="Lato"/>
                  <a:cs typeface="Lato"/>
                  <a:sym typeface="Lato"/>
                </a:endParaRPr>
              </a:p>
            </p:txBody>
          </p:sp>
          <p:sp>
            <p:nvSpPr>
              <p:cNvPr id="29" name="Google Shape;156;p4">
                <a:extLst>
                  <a:ext uri="{FF2B5EF4-FFF2-40B4-BE49-F238E27FC236}">
                    <a16:creationId xmlns:a16="http://schemas.microsoft.com/office/drawing/2014/main" id="{6E8811DE-2463-89F1-D96B-AEC1DF576606}"/>
                  </a:ext>
                </a:extLst>
              </p:cNvPr>
              <p:cNvSpPr/>
              <p:nvPr/>
            </p:nvSpPr>
            <p:spPr>
              <a:xfrm>
                <a:off x="4343723" y="3943694"/>
                <a:ext cx="936900" cy="196364"/>
              </a:xfrm>
              <a:prstGeom prst="roundRect">
                <a:avLst>
                  <a:gd name="adj" fmla="val 16667"/>
                </a:avLst>
              </a:prstGeom>
              <a:solidFill>
                <a:srgbClr val="D8D8D8"/>
              </a:solidFill>
              <a:ln w="19050" cap="flat" cmpd="sng">
                <a:solidFill>
                  <a:schemeClr val="dk1"/>
                </a:solidFill>
                <a:prstDash val="solid"/>
                <a:round/>
                <a:headEnd type="none" w="sm" len="sm"/>
                <a:tailEnd type="none" w="sm" len="sm"/>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Lato"/>
                    <a:ea typeface="Lato"/>
                    <a:cs typeface="Lato"/>
                    <a:sym typeface="Lato"/>
                  </a:rPr>
                  <a:t>Compute 2</a:t>
                </a:r>
                <a:endParaRPr sz="1200" b="0" i="0" u="none" strike="noStrike" cap="none">
                  <a:solidFill>
                    <a:schemeClr val="dk1"/>
                  </a:solidFill>
                  <a:latin typeface="Lato"/>
                  <a:ea typeface="Lato"/>
                  <a:cs typeface="Lato"/>
                  <a:sym typeface="Lato"/>
                </a:endParaRPr>
              </a:p>
            </p:txBody>
          </p:sp>
          <p:sp>
            <p:nvSpPr>
              <p:cNvPr id="30" name="Google Shape;157;p4">
                <a:extLst>
                  <a:ext uri="{FF2B5EF4-FFF2-40B4-BE49-F238E27FC236}">
                    <a16:creationId xmlns:a16="http://schemas.microsoft.com/office/drawing/2014/main" id="{CCF631DF-51BF-55A3-B921-F3A18B48F393}"/>
                  </a:ext>
                </a:extLst>
              </p:cNvPr>
              <p:cNvSpPr/>
              <p:nvPr/>
            </p:nvSpPr>
            <p:spPr>
              <a:xfrm>
                <a:off x="4515689" y="3713842"/>
                <a:ext cx="338100" cy="178364"/>
              </a:xfrm>
              <a:prstGeom prst="roundRect">
                <a:avLst>
                  <a:gd name="adj" fmla="val 16667"/>
                </a:avLst>
              </a:prstGeom>
              <a:solidFill>
                <a:srgbClr val="D8D8D8"/>
              </a:solidFill>
              <a:ln>
                <a:noFill/>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31" name="Google Shape;158;p4">
                <a:extLst>
                  <a:ext uri="{FF2B5EF4-FFF2-40B4-BE49-F238E27FC236}">
                    <a16:creationId xmlns:a16="http://schemas.microsoft.com/office/drawing/2014/main" id="{7249E0C1-C090-4228-16AD-A615FB4FF284}"/>
                  </a:ext>
                </a:extLst>
              </p:cNvPr>
              <p:cNvSpPr/>
              <p:nvPr/>
            </p:nvSpPr>
            <p:spPr>
              <a:xfrm>
                <a:off x="3318813" y="3475711"/>
                <a:ext cx="783000" cy="196364"/>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Load 3</a:t>
                </a:r>
                <a:endParaRPr sz="1200" b="0" i="0" u="none" strike="noStrike" cap="none">
                  <a:solidFill>
                    <a:schemeClr val="dk1"/>
                  </a:solidFill>
                  <a:latin typeface="Lato"/>
                  <a:ea typeface="Lato"/>
                  <a:cs typeface="Lato"/>
                  <a:sym typeface="Lato"/>
                </a:endParaRPr>
              </a:p>
            </p:txBody>
          </p:sp>
          <p:sp>
            <p:nvSpPr>
              <p:cNvPr id="32" name="Google Shape;159;p4">
                <a:extLst>
                  <a:ext uri="{FF2B5EF4-FFF2-40B4-BE49-F238E27FC236}">
                    <a16:creationId xmlns:a16="http://schemas.microsoft.com/office/drawing/2014/main" id="{24D949F8-14E8-FFE6-8833-242860A5EF04}"/>
                  </a:ext>
                </a:extLst>
              </p:cNvPr>
              <p:cNvSpPr/>
              <p:nvPr/>
            </p:nvSpPr>
            <p:spPr>
              <a:xfrm>
                <a:off x="4103872" y="3704195"/>
                <a:ext cx="756000" cy="196364"/>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Decode 3</a:t>
                </a:r>
                <a:endParaRPr sz="1200" b="0" i="0" u="none" strike="noStrike" cap="none">
                  <a:solidFill>
                    <a:schemeClr val="dk1"/>
                  </a:solidFill>
                  <a:latin typeface="Lato"/>
                  <a:ea typeface="Lato"/>
                  <a:cs typeface="Lato"/>
                  <a:sym typeface="Lato"/>
                </a:endParaRPr>
              </a:p>
            </p:txBody>
          </p:sp>
          <p:sp>
            <p:nvSpPr>
              <p:cNvPr id="33" name="Google Shape;160;p4">
                <a:extLst>
                  <a:ext uri="{FF2B5EF4-FFF2-40B4-BE49-F238E27FC236}">
                    <a16:creationId xmlns:a16="http://schemas.microsoft.com/office/drawing/2014/main" id="{433B1324-7AA7-855A-6864-A7C14F77E5BD}"/>
                  </a:ext>
                </a:extLst>
              </p:cNvPr>
              <p:cNvSpPr/>
              <p:nvPr/>
            </p:nvSpPr>
            <p:spPr>
              <a:xfrm>
                <a:off x="5311968" y="3943054"/>
                <a:ext cx="936900" cy="196364"/>
              </a:xfrm>
              <a:prstGeom prst="roundRect">
                <a:avLst>
                  <a:gd name="adj" fmla="val 16667"/>
                </a:avLst>
              </a:prstGeom>
              <a:solidFill>
                <a:srgbClr val="D8D8D8"/>
              </a:solidFill>
              <a:ln w="19050" cap="flat" cmpd="sng">
                <a:solidFill>
                  <a:schemeClr val="dk1"/>
                </a:solidFill>
                <a:prstDash val="solid"/>
                <a:round/>
                <a:headEnd type="none" w="sm" len="sm"/>
                <a:tailEnd type="none" w="sm" len="sm"/>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Lato"/>
                    <a:ea typeface="Lato"/>
                    <a:cs typeface="Lato"/>
                    <a:sym typeface="Lato"/>
                  </a:rPr>
                  <a:t>Compute 3</a:t>
                </a:r>
                <a:endParaRPr sz="1200" b="0" i="0" u="none" strike="noStrike" cap="none">
                  <a:solidFill>
                    <a:schemeClr val="dk1"/>
                  </a:solidFill>
                  <a:latin typeface="Lato"/>
                  <a:ea typeface="Lato"/>
                  <a:cs typeface="Lato"/>
                  <a:sym typeface="Lato"/>
                </a:endParaRPr>
              </a:p>
            </p:txBody>
          </p:sp>
        </p:grpSp>
        <p:sp>
          <p:nvSpPr>
            <p:cNvPr id="7" name="Google Shape;161;p4">
              <a:extLst>
                <a:ext uri="{FF2B5EF4-FFF2-40B4-BE49-F238E27FC236}">
                  <a16:creationId xmlns:a16="http://schemas.microsoft.com/office/drawing/2014/main" id="{F3385A6A-009C-D75D-ACA6-7C130AA29A2F}"/>
                </a:ext>
              </a:extLst>
            </p:cNvPr>
            <p:cNvSpPr txBox="1"/>
            <p:nvPr/>
          </p:nvSpPr>
          <p:spPr>
            <a:xfrm>
              <a:off x="4907749" y="3637889"/>
              <a:ext cx="434636" cy="379571"/>
            </a:xfrm>
            <a:prstGeom prst="rect">
              <a:avLst/>
            </a:prstGeom>
            <a:noFill/>
            <a:ln>
              <a:noFill/>
            </a:ln>
          </p:spPr>
          <p:txBody>
            <a:bodyPr spcFirstLastPara="1" wrap="square" lIns="71100" tIns="35550" rIns="71100" bIns="3555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2000" b="1" i="0" u="none" strike="noStrike" cap="none">
                  <a:solidFill>
                    <a:srgbClr val="000000"/>
                  </a:solidFill>
                  <a:latin typeface="Lato"/>
                  <a:ea typeface="Lato"/>
                  <a:cs typeface="Lato"/>
                  <a:sym typeface="Lato"/>
                </a:rPr>
                <a:t>...</a:t>
              </a:r>
              <a:endParaRPr sz="2000" b="1" i="0" u="none" strike="noStrike" cap="none">
                <a:solidFill>
                  <a:srgbClr val="000000"/>
                </a:solidFill>
                <a:latin typeface="Lato"/>
                <a:ea typeface="Lato"/>
                <a:cs typeface="Lato"/>
                <a:sym typeface="Lato"/>
              </a:endParaRPr>
            </a:p>
          </p:txBody>
        </p:sp>
      </p:grpSp>
      <p:sp>
        <p:nvSpPr>
          <p:cNvPr id="34" name="텍스트 개체 틀 2">
            <a:extLst>
              <a:ext uri="{FF2B5EF4-FFF2-40B4-BE49-F238E27FC236}">
                <a16:creationId xmlns:a16="http://schemas.microsoft.com/office/drawing/2014/main" id="{447CCA1C-87B3-2EED-6DE0-3E0D5A5531FD}"/>
              </a:ext>
            </a:extLst>
          </p:cNvPr>
          <p:cNvSpPr txBox="1">
            <a:spLocks/>
          </p:cNvSpPr>
          <p:nvPr/>
        </p:nvSpPr>
        <p:spPr>
          <a:xfrm>
            <a:off x="342000" y="1177304"/>
            <a:ext cx="8460000" cy="3420000"/>
          </a:xfrm>
          <a:prstGeom prst="rect">
            <a:avLst/>
          </a:prstGeom>
          <a:noFill/>
          <a:ln>
            <a:noFill/>
          </a:ln>
        </p:spPr>
        <p:txBody>
          <a:bodyPr spcFirstLastPara="1" wrap="square" lIns="94800" tIns="47375" rIns="94800" bIns="47375" anchor="t" anchorCtr="0">
            <a:normAutofit/>
          </a:bodyPr>
          <a:lstStyle>
            <a:defPPr marR="0" lvl="0" algn="l" rtl="0">
              <a:lnSpc>
                <a:spcPct val="100000"/>
              </a:lnSpc>
              <a:spcBef>
                <a:spcPts val="0"/>
              </a:spcBef>
              <a:spcAft>
                <a:spcPts val="0"/>
              </a:spcAft>
            </a:defPPr>
            <a:lvl1pPr marL="457200" marR="0" lvl="0" indent="-317500" algn="l" rtl="0">
              <a:lnSpc>
                <a:spcPct val="150000"/>
              </a:lnSpc>
              <a:spcBef>
                <a:spcPts val="0"/>
              </a:spcBef>
              <a:spcAft>
                <a:spcPts val="0"/>
              </a:spcAft>
              <a:buClr>
                <a:schemeClr val="dk2"/>
              </a:buClr>
              <a:buSzPct val="120000"/>
              <a:buFont typeface="Lato"/>
              <a:buChar char="•"/>
              <a:defRPr sz="1600" b="0" i="0" u="none" strike="noStrike" cap="none">
                <a:solidFill>
                  <a:schemeClr val="dk2"/>
                </a:solidFill>
                <a:latin typeface="Lato"/>
                <a:ea typeface="Lato"/>
                <a:cs typeface="Lato"/>
                <a:sym typeface="Lato"/>
              </a:defRPr>
            </a:lvl1pPr>
            <a:lvl2pPr marL="914400" marR="0" lvl="1" indent="-368300" algn="l" rtl="0">
              <a:lnSpc>
                <a:spcPct val="150000"/>
              </a:lnSpc>
              <a:spcBef>
                <a:spcPts val="0"/>
              </a:spcBef>
              <a:spcAft>
                <a:spcPts val="0"/>
              </a:spcAft>
              <a:buClr>
                <a:schemeClr val="dk2"/>
              </a:buClr>
              <a:buSzPct val="120000"/>
              <a:buFont typeface="Courier New" panose="02070309020205020404" pitchFamily="49" charset="0"/>
              <a:buChar char="o"/>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400"/>
              </a:spcBef>
              <a:spcAft>
                <a:spcPts val="0"/>
              </a:spcAft>
              <a:buClr>
                <a:schemeClr val="dk1"/>
              </a:buClr>
              <a:buSzPct val="120000"/>
              <a:buFont typeface="Lato"/>
              <a:buChar char="■"/>
              <a:defRPr sz="1400" b="0" i="0" u="none" strike="noStrike" cap="none">
                <a:solidFill>
                  <a:schemeClr val="dk2"/>
                </a:solidFill>
                <a:latin typeface="Lato"/>
                <a:ea typeface="Lato"/>
                <a:cs typeface="Lato"/>
                <a:sym typeface="Lato"/>
              </a:defRPr>
            </a:lvl3pPr>
            <a:lvl4pPr marL="1828800" marR="0" lvl="3" indent="-355600" algn="l" rtl="0">
              <a:lnSpc>
                <a:spcPct val="115000"/>
              </a:lnSpc>
              <a:spcBef>
                <a:spcPts val="400"/>
              </a:spcBef>
              <a:spcAft>
                <a:spcPts val="0"/>
              </a:spcAft>
              <a:buClr>
                <a:schemeClr val="dk1"/>
              </a:buClr>
              <a:buSzPts val="2000"/>
              <a:buFont typeface="Lato"/>
              <a:buChar char="●"/>
              <a:defRPr sz="1400" b="0" i="0" u="none" strike="noStrike" cap="none">
                <a:solidFill>
                  <a:schemeClr val="dk2"/>
                </a:solidFill>
                <a:latin typeface="Lato"/>
                <a:ea typeface="Lato"/>
                <a:cs typeface="Lato"/>
                <a:sym typeface="Lato"/>
              </a:defRPr>
            </a:lvl4pPr>
            <a:lvl5pPr marL="2286000" marR="0" lvl="4" indent="-355600" algn="l" rtl="0">
              <a:lnSpc>
                <a:spcPct val="115000"/>
              </a:lnSpc>
              <a:spcBef>
                <a:spcPts val="400"/>
              </a:spcBef>
              <a:spcAft>
                <a:spcPts val="0"/>
              </a:spcAft>
              <a:buClr>
                <a:schemeClr val="dk1"/>
              </a:buClr>
              <a:buSzPts val="2000"/>
              <a:buFont typeface="Lato"/>
              <a:buChar char="○"/>
              <a:defRPr sz="1400" b="0" i="0" u="none" strike="noStrike" cap="none">
                <a:solidFill>
                  <a:schemeClr val="dk2"/>
                </a:solidFill>
                <a:latin typeface="Lato"/>
                <a:ea typeface="Lato"/>
                <a:cs typeface="Lato"/>
                <a:sym typeface="Lato"/>
              </a:defRPr>
            </a:lvl5pPr>
            <a:lvl6pPr marL="2743200" marR="0" lvl="5" indent="-342900" algn="l" rtl="0">
              <a:lnSpc>
                <a:spcPct val="115000"/>
              </a:lnSpc>
              <a:spcBef>
                <a:spcPts val="400"/>
              </a:spcBef>
              <a:spcAft>
                <a:spcPts val="0"/>
              </a:spcAft>
              <a:buClr>
                <a:schemeClr val="dk1"/>
              </a:buClr>
              <a:buSzPts val="1800"/>
              <a:buFont typeface="Lato"/>
              <a:buChar char="■"/>
              <a:defRPr sz="1400" b="0" i="0" u="none" strike="noStrike" cap="none">
                <a:solidFill>
                  <a:schemeClr val="dk2"/>
                </a:solidFill>
                <a:latin typeface="Lato"/>
                <a:ea typeface="Lato"/>
                <a:cs typeface="Lato"/>
                <a:sym typeface="Lato"/>
              </a:defRPr>
            </a:lvl6pPr>
            <a:lvl7pPr marL="3200400" marR="0" lvl="6" indent="-342900" algn="l" rtl="0">
              <a:lnSpc>
                <a:spcPct val="115000"/>
              </a:lnSpc>
              <a:spcBef>
                <a:spcPts val="400"/>
              </a:spcBef>
              <a:spcAft>
                <a:spcPts val="0"/>
              </a:spcAft>
              <a:buClr>
                <a:schemeClr val="dk1"/>
              </a:buClr>
              <a:buSzPts val="1800"/>
              <a:buFont typeface="Lato"/>
              <a:buChar char="●"/>
              <a:defRPr sz="1400" b="0" i="0" u="none" strike="noStrike" cap="none">
                <a:solidFill>
                  <a:schemeClr val="dk2"/>
                </a:solidFill>
                <a:latin typeface="Lato"/>
                <a:ea typeface="Lato"/>
                <a:cs typeface="Lato"/>
                <a:sym typeface="Lato"/>
              </a:defRPr>
            </a:lvl7pPr>
            <a:lvl8pPr marL="3657600" marR="0" lvl="7" indent="-342900" algn="l" rtl="0">
              <a:lnSpc>
                <a:spcPct val="115000"/>
              </a:lnSpc>
              <a:spcBef>
                <a:spcPts val="400"/>
              </a:spcBef>
              <a:spcAft>
                <a:spcPts val="0"/>
              </a:spcAft>
              <a:buClr>
                <a:schemeClr val="dk1"/>
              </a:buClr>
              <a:buSzPts val="1800"/>
              <a:buFont typeface="Lato"/>
              <a:buChar char="○"/>
              <a:defRPr sz="1400" b="0" i="0" u="none" strike="noStrike" cap="none">
                <a:solidFill>
                  <a:schemeClr val="dk2"/>
                </a:solidFill>
                <a:latin typeface="Lato"/>
                <a:ea typeface="Lato"/>
                <a:cs typeface="Lato"/>
                <a:sym typeface="Lato"/>
              </a:defRPr>
            </a:lvl8pPr>
            <a:lvl9pPr marL="4114800" marR="0" lvl="8" indent="-342900" algn="l" rtl="0">
              <a:lnSpc>
                <a:spcPct val="115000"/>
              </a:lnSpc>
              <a:spcBef>
                <a:spcPts val="400"/>
              </a:spcBef>
              <a:spcAft>
                <a:spcPts val="0"/>
              </a:spcAft>
              <a:buClr>
                <a:schemeClr val="dk1"/>
              </a:buClr>
              <a:buSzPts val="1800"/>
              <a:buFont typeface="Lato"/>
              <a:buChar char="■"/>
              <a:defRPr sz="1400" b="0" i="0" u="none" strike="noStrike" cap="none">
                <a:solidFill>
                  <a:schemeClr val="dk2"/>
                </a:solidFill>
                <a:latin typeface="Lato"/>
                <a:ea typeface="Lato"/>
                <a:cs typeface="Lato"/>
                <a:sym typeface="Lato"/>
              </a:defRPr>
            </a:lvl9pPr>
          </a:lstStyle>
          <a:p>
            <a:endParaRPr kumimoji="1" lang="en-US" altLang="ko-Kore-KR" dirty="0"/>
          </a:p>
          <a:p>
            <a:endParaRPr kumimoji="1" lang="en-US" altLang="ko-Kore-KR" dirty="0"/>
          </a:p>
          <a:p>
            <a:endParaRPr kumimoji="1" lang="en-US" altLang="ko-Kore-KR" dirty="0"/>
          </a:p>
          <a:p>
            <a:endParaRPr kumimoji="1" lang="en-US" altLang="ko-Kore-KR" dirty="0"/>
          </a:p>
          <a:p>
            <a:r>
              <a:rPr kumimoji="1" lang="en-US" altLang="ko-Kore-KR" dirty="0"/>
              <a:t>Ideal DNN training</a:t>
            </a:r>
          </a:p>
          <a:p>
            <a:pPr lvl="1"/>
            <a:r>
              <a:rPr kumimoji="1" lang="en-US" altLang="ko-Kore-KR" dirty="0"/>
              <a:t>Hiding data preparation (Load + Decode) by Compute </a:t>
            </a:r>
            <a:r>
              <a:rPr kumimoji="1" lang="en-US" altLang="ko-Kore-KR" dirty="0">
                <a:sym typeface="Wingdings" pitchFamily="2" charset="2"/>
              </a:rPr>
              <a:t> GPU-bound</a:t>
            </a:r>
          </a:p>
        </p:txBody>
      </p:sp>
    </p:spTree>
    <p:extLst>
      <p:ext uri="{BB962C8B-B14F-4D97-AF65-F5344CB8AC3E}">
        <p14:creationId xmlns:p14="http://schemas.microsoft.com/office/powerpoint/2010/main" val="1293171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F7E4DF-D50F-7C87-679A-F2DD260E2CC8}"/>
              </a:ext>
            </a:extLst>
          </p:cNvPr>
          <p:cNvSpPr>
            <a:spLocks noGrp="1"/>
          </p:cNvSpPr>
          <p:nvPr>
            <p:ph type="title"/>
          </p:nvPr>
        </p:nvSpPr>
        <p:spPr/>
        <p:txBody>
          <a:bodyPr/>
          <a:lstStyle/>
          <a:p>
            <a:r>
              <a:rPr kumimoji="1" lang="en-US" altLang="ko-Kore-KR" dirty="0"/>
              <a:t>DNN Training Pipeline with Data Stalls</a:t>
            </a:r>
            <a:endParaRPr kumimoji="1" lang="ko-Kore-KR" altLang="en-US" dirty="0"/>
          </a:p>
        </p:txBody>
      </p:sp>
      <p:sp>
        <p:nvSpPr>
          <p:cNvPr id="3" name="텍스트 개체 틀 2">
            <a:extLst>
              <a:ext uri="{FF2B5EF4-FFF2-40B4-BE49-F238E27FC236}">
                <a16:creationId xmlns:a16="http://schemas.microsoft.com/office/drawing/2014/main" id="{34852E8D-807C-8781-72D9-0109C5A5C7C8}"/>
              </a:ext>
            </a:extLst>
          </p:cNvPr>
          <p:cNvSpPr>
            <a:spLocks noGrp="1"/>
          </p:cNvSpPr>
          <p:nvPr>
            <p:ph type="body" idx="1"/>
          </p:nvPr>
        </p:nvSpPr>
        <p:spPr/>
        <p:txBody>
          <a:bodyPr/>
          <a:lstStyle/>
          <a:p>
            <a:endParaRPr kumimoji="1" lang="en-US" altLang="ko-Kore-KR" dirty="0"/>
          </a:p>
          <a:p>
            <a:endParaRPr kumimoji="1" lang="en-US" altLang="ko-Kore-KR" dirty="0"/>
          </a:p>
          <a:p>
            <a:endParaRPr kumimoji="1" lang="en-US" altLang="ko-Kore-KR" dirty="0"/>
          </a:p>
          <a:p>
            <a:endParaRPr kumimoji="1" lang="en-US" altLang="ko-Kore-KR" dirty="0"/>
          </a:p>
          <a:p>
            <a:r>
              <a:rPr kumimoji="1" lang="en-US" altLang="ko-Kore-KR" dirty="0"/>
              <a:t>Ideal DNN training</a:t>
            </a:r>
          </a:p>
          <a:p>
            <a:pPr lvl="1"/>
            <a:r>
              <a:rPr kumimoji="1" lang="en-US" altLang="ko-Kore-KR" dirty="0"/>
              <a:t>Hiding data preparation (Load + Decode) by Compute </a:t>
            </a:r>
            <a:r>
              <a:rPr kumimoji="1" lang="en-US" altLang="ko-Kore-KR" dirty="0">
                <a:sym typeface="Wingdings" pitchFamily="2" charset="2"/>
              </a:rPr>
              <a:t> GPU-bound</a:t>
            </a:r>
          </a:p>
          <a:p>
            <a:r>
              <a:rPr kumimoji="1" lang="en-US" altLang="ko-Kore-KR" dirty="0">
                <a:sym typeface="Wingdings" pitchFamily="2" charset="2"/>
              </a:rPr>
              <a:t>DNN training with data stalls</a:t>
            </a:r>
          </a:p>
          <a:p>
            <a:pPr lvl="1"/>
            <a:r>
              <a:rPr kumimoji="1" lang="en-US" altLang="ko-Kore-KR" dirty="0">
                <a:sym typeface="Wingdings" pitchFamily="2" charset="2"/>
              </a:rPr>
              <a:t>Data stall caused by Load or Decode  CPU-bound or I/O-bound</a:t>
            </a:r>
            <a:endParaRPr kumimoji="1" lang="ko-Kore-KR" altLang="en-US" dirty="0"/>
          </a:p>
        </p:txBody>
      </p:sp>
      <p:sp>
        <p:nvSpPr>
          <p:cNvPr id="4" name="슬라이드 번호 개체 틀 3">
            <a:extLst>
              <a:ext uri="{FF2B5EF4-FFF2-40B4-BE49-F238E27FC236}">
                <a16:creationId xmlns:a16="http://schemas.microsoft.com/office/drawing/2014/main" id="{F4D71F45-D0DB-01E4-92C5-0412AE3267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grpSp>
        <p:nvGrpSpPr>
          <p:cNvPr id="5" name="그룹 4">
            <a:extLst>
              <a:ext uri="{FF2B5EF4-FFF2-40B4-BE49-F238E27FC236}">
                <a16:creationId xmlns:a16="http://schemas.microsoft.com/office/drawing/2014/main" id="{F801EB49-008E-F357-F34D-35D48019AFF4}"/>
              </a:ext>
            </a:extLst>
          </p:cNvPr>
          <p:cNvGrpSpPr/>
          <p:nvPr/>
        </p:nvGrpSpPr>
        <p:grpSpPr>
          <a:xfrm>
            <a:off x="853114" y="1156323"/>
            <a:ext cx="7437771" cy="1262549"/>
            <a:chOff x="853114" y="1089211"/>
            <a:chExt cx="7437771" cy="1262549"/>
          </a:xfrm>
        </p:grpSpPr>
        <p:sp>
          <p:nvSpPr>
            <p:cNvPr id="6" name="Google Shape;316;p7">
              <a:extLst>
                <a:ext uri="{FF2B5EF4-FFF2-40B4-BE49-F238E27FC236}">
                  <a16:creationId xmlns:a16="http://schemas.microsoft.com/office/drawing/2014/main" id="{E80BF32A-5BE6-6CDE-D9A0-F11F4314AC4F}"/>
                </a:ext>
              </a:extLst>
            </p:cNvPr>
            <p:cNvSpPr txBox="1"/>
            <p:nvPr/>
          </p:nvSpPr>
          <p:spPr>
            <a:xfrm>
              <a:off x="7689685" y="2095260"/>
              <a:ext cx="601200" cy="256500"/>
            </a:xfrm>
            <a:prstGeom prst="rect">
              <a:avLst/>
            </a:prstGeom>
            <a:noFill/>
            <a:ln>
              <a:noFill/>
            </a:ln>
          </p:spPr>
          <p:txBody>
            <a:bodyPr spcFirstLastPara="1" wrap="square" lIns="71100" tIns="35550" rIns="71100" bIns="3555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200" b="1" i="0" u="none" strike="noStrike" cap="none">
                  <a:solidFill>
                    <a:srgbClr val="000000"/>
                  </a:solidFill>
                  <a:latin typeface="Lato"/>
                  <a:ea typeface="Lato"/>
                  <a:cs typeface="Lato"/>
                  <a:sym typeface="Lato"/>
                </a:rPr>
                <a:t>Time</a:t>
              </a:r>
              <a:endParaRPr sz="1200" b="1" i="0" u="none" strike="noStrike" cap="none">
                <a:solidFill>
                  <a:srgbClr val="000000"/>
                </a:solidFill>
                <a:latin typeface="Lato"/>
                <a:ea typeface="Lato"/>
                <a:cs typeface="Lato"/>
                <a:sym typeface="Lato"/>
              </a:endParaRPr>
            </a:p>
          </p:txBody>
        </p:sp>
        <p:sp>
          <p:nvSpPr>
            <p:cNvPr id="7" name="Google Shape;310;p7">
              <a:extLst>
                <a:ext uri="{FF2B5EF4-FFF2-40B4-BE49-F238E27FC236}">
                  <a16:creationId xmlns:a16="http://schemas.microsoft.com/office/drawing/2014/main" id="{E1F6CE71-CC0E-F278-9B55-0639235DAF47}"/>
                </a:ext>
              </a:extLst>
            </p:cNvPr>
            <p:cNvSpPr/>
            <p:nvPr/>
          </p:nvSpPr>
          <p:spPr>
            <a:xfrm>
              <a:off x="2745204" y="1696366"/>
              <a:ext cx="371910" cy="178364"/>
            </a:xfrm>
            <a:prstGeom prst="roundRect">
              <a:avLst>
                <a:gd name="adj" fmla="val 16667"/>
              </a:avLst>
            </a:prstGeom>
            <a:solidFill>
              <a:srgbClr val="D8D8D8"/>
            </a:solidFill>
            <a:ln>
              <a:noFill/>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8" name="Google Shape;311;p7">
              <a:extLst>
                <a:ext uri="{FF2B5EF4-FFF2-40B4-BE49-F238E27FC236}">
                  <a16:creationId xmlns:a16="http://schemas.microsoft.com/office/drawing/2014/main" id="{069376EA-1497-7CD8-DF04-871EF74FAAFB}"/>
                </a:ext>
              </a:extLst>
            </p:cNvPr>
            <p:cNvSpPr/>
            <p:nvPr/>
          </p:nvSpPr>
          <p:spPr>
            <a:xfrm>
              <a:off x="891469" y="1458235"/>
              <a:ext cx="783000" cy="196364"/>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Load 0</a:t>
              </a:r>
              <a:endParaRPr sz="1200" b="0" i="0" u="none" strike="noStrike" cap="none">
                <a:solidFill>
                  <a:schemeClr val="dk1"/>
                </a:solidFill>
                <a:latin typeface="Lato"/>
                <a:ea typeface="Lato"/>
                <a:cs typeface="Lato"/>
                <a:sym typeface="Lato"/>
              </a:endParaRPr>
            </a:p>
          </p:txBody>
        </p:sp>
        <p:sp>
          <p:nvSpPr>
            <p:cNvPr id="9" name="Google Shape;312;p7">
              <a:extLst>
                <a:ext uri="{FF2B5EF4-FFF2-40B4-BE49-F238E27FC236}">
                  <a16:creationId xmlns:a16="http://schemas.microsoft.com/office/drawing/2014/main" id="{B7EC75AF-5055-F814-D91E-1B502BABC090}"/>
                </a:ext>
              </a:extLst>
            </p:cNvPr>
            <p:cNvSpPr/>
            <p:nvPr/>
          </p:nvSpPr>
          <p:spPr>
            <a:xfrm>
              <a:off x="1676528" y="1686719"/>
              <a:ext cx="1450232" cy="196364"/>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Decode 0</a:t>
              </a:r>
              <a:endParaRPr sz="1200" b="0" i="0" u="none" strike="noStrike" cap="none">
                <a:solidFill>
                  <a:schemeClr val="dk1"/>
                </a:solidFill>
                <a:latin typeface="Lato"/>
                <a:ea typeface="Lato"/>
                <a:cs typeface="Lato"/>
                <a:sym typeface="Lato"/>
              </a:endParaRPr>
            </a:p>
          </p:txBody>
        </p:sp>
        <p:sp>
          <p:nvSpPr>
            <p:cNvPr id="10" name="Google Shape;313;p7">
              <a:extLst>
                <a:ext uri="{FF2B5EF4-FFF2-40B4-BE49-F238E27FC236}">
                  <a16:creationId xmlns:a16="http://schemas.microsoft.com/office/drawing/2014/main" id="{50A06CDE-F175-45E3-C6B6-5D05C880648B}"/>
                </a:ext>
              </a:extLst>
            </p:cNvPr>
            <p:cNvSpPr/>
            <p:nvPr/>
          </p:nvSpPr>
          <p:spPr>
            <a:xfrm>
              <a:off x="3142197" y="1925578"/>
              <a:ext cx="936900" cy="196364"/>
            </a:xfrm>
            <a:prstGeom prst="roundRect">
              <a:avLst>
                <a:gd name="adj" fmla="val 16667"/>
              </a:avLst>
            </a:prstGeom>
            <a:solidFill>
              <a:srgbClr val="D8D8D8"/>
            </a:solidFill>
            <a:ln w="19050" cap="flat" cmpd="sng">
              <a:solidFill>
                <a:schemeClr val="dk1"/>
              </a:solidFill>
              <a:prstDash val="solid"/>
              <a:round/>
              <a:headEnd type="none" w="sm" len="sm"/>
              <a:tailEnd type="none" w="sm" len="sm"/>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Compute 0</a:t>
              </a:r>
              <a:endParaRPr sz="1200" b="0" i="0" u="none" strike="noStrike" cap="none">
                <a:solidFill>
                  <a:schemeClr val="dk1"/>
                </a:solidFill>
                <a:latin typeface="Lato"/>
                <a:ea typeface="Lato"/>
                <a:cs typeface="Lato"/>
                <a:sym typeface="Lato"/>
              </a:endParaRPr>
            </a:p>
          </p:txBody>
        </p:sp>
        <p:cxnSp>
          <p:nvCxnSpPr>
            <p:cNvPr id="11" name="Google Shape;315;p7">
              <a:extLst>
                <a:ext uri="{FF2B5EF4-FFF2-40B4-BE49-F238E27FC236}">
                  <a16:creationId xmlns:a16="http://schemas.microsoft.com/office/drawing/2014/main" id="{5CC61A56-5A53-DCAC-9863-39E7F9E5D1EB}"/>
                </a:ext>
              </a:extLst>
            </p:cNvPr>
            <p:cNvCxnSpPr/>
            <p:nvPr/>
          </p:nvCxnSpPr>
          <p:spPr>
            <a:xfrm>
              <a:off x="853114" y="2227982"/>
              <a:ext cx="6906600" cy="0"/>
            </a:xfrm>
            <a:prstGeom prst="straightConnector1">
              <a:avLst/>
            </a:prstGeom>
            <a:noFill/>
            <a:ln w="19050" cap="flat" cmpd="sng">
              <a:solidFill>
                <a:schemeClr val="dk1"/>
              </a:solidFill>
              <a:prstDash val="solid"/>
              <a:round/>
              <a:headEnd type="none" w="sm" len="sm"/>
              <a:tailEnd type="triangle" w="med" len="med"/>
            </a:ln>
          </p:spPr>
        </p:cxnSp>
        <p:sp>
          <p:nvSpPr>
            <p:cNvPr id="12" name="Google Shape;317;p7">
              <a:extLst>
                <a:ext uri="{FF2B5EF4-FFF2-40B4-BE49-F238E27FC236}">
                  <a16:creationId xmlns:a16="http://schemas.microsoft.com/office/drawing/2014/main" id="{84C1226E-DA67-3D9D-C65E-9296CC3866B2}"/>
                </a:ext>
              </a:extLst>
            </p:cNvPr>
            <p:cNvSpPr/>
            <p:nvPr/>
          </p:nvSpPr>
          <p:spPr>
            <a:xfrm>
              <a:off x="3126760" y="1137095"/>
              <a:ext cx="119368" cy="166833"/>
            </a:xfrm>
            <a:prstGeom prst="roundRect">
              <a:avLst>
                <a:gd name="adj" fmla="val 16667"/>
              </a:avLst>
            </a:prstGeom>
            <a:solidFill>
              <a:srgbClr val="D8D8D8"/>
            </a:solidFill>
            <a:ln>
              <a:noFill/>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13" name="Google Shape;318;p7">
              <a:extLst>
                <a:ext uri="{FF2B5EF4-FFF2-40B4-BE49-F238E27FC236}">
                  <a16:creationId xmlns:a16="http://schemas.microsoft.com/office/drawing/2014/main" id="{A6F503C6-381A-3B16-9605-3DC62FAE983E}"/>
                </a:ext>
              </a:extLst>
            </p:cNvPr>
            <p:cNvSpPr/>
            <p:nvPr/>
          </p:nvSpPr>
          <p:spPr>
            <a:xfrm>
              <a:off x="1077724" y="1141661"/>
              <a:ext cx="254700" cy="1716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sp>
          <p:nvSpPr>
            <p:cNvPr id="14" name="Google Shape;319;p7">
              <a:extLst>
                <a:ext uri="{FF2B5EF4-FFF2-40B4-BE49-F238E27FC236}">
                  <a16:creationId xmlns:a16="http://schemas.microsoft.com/office/drawing/2014/main" id="{EC1070E5-FBA9-349D-F4A1-EC934195CE40}"/>
                </a:ext>
              </a:extLst>
            </p:cNvPr>
            <p:cNvSpPr txBox="1"/>
            <p:nvPr/>
          </p:nvSpPr>
          <p:spPr>
            <a:xfrm>
              <a:off x="1335402" y="1099291"/>
              <a:ext cx="1349100" cy="256500"/>
            </a:xfrm>
            <a:prstGeom prst="rect">
              <a:avLst/>
            </a:prstGeom>
            <a:noFill/>
            <a:ln>
              <a:noFill/>
            </a:ln>
          </p:spPr>
          <p:txBody>
            <a:bodyPr spcFirstLastPara="1" wrap="square" lIns="71100" tIns="35550" rIns="71100" bIns="3555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200" b="0" i="0" u="none" strike="noStrike" cap="none">
                  <a:solidFill>
                    <a:srgbClr val="000000"/>
                  </a:solidFill>
                  <a:latin typeface="Lato"/>
                  <a:ea typeface="Lato"/>
                  <a:cs typeface="Lato"/>
                  <a:sym typeface="Lato"/>
                </a:rPr>
                <a:t>Process on CPU</a:t>
              </a:r>
              <a:endParaRPr sz="1200" b="0" i="0" u="none" strike="noStrike" cap="none">
                <a:solidFill>
                  <a:srgbClr val="000000"/>
                </a:solidFill>
                <a:latin typeface="Lato"/>
                <a:ea typeface="Lato"/>
                <a:cs typeface="Lato"/>
                <a:sym typeface="Lato"/>
              </a:endParaRPr>
            </a:p>
          </p:txBody>
        </p:sp>
        <p:sp>
          <p:nvSpPr>
            <p:cNvPr id="15" name="Google Shape;320;p7">
              <a:extLst>
                <a:ext uri="{FF2B5EF4-FFF2-40B4-BE49-F238E27FC236}">
                  <a16:creationId xmlns:a16="http://schemas.microsoft.com/office/drawing/2014/main" id="{647D5FD3-C3CF-013E-5B7A-859C46FCA071}"/>
                </a:ext>
              </a:extLst>
            </p:cNvPr>
            <p:cNvSpPr/>
            <p:nvPr/>
          </p:nvSpPr>
          <p:spPr>
            <a:xfrm>
              <a:off x="5810469" y="1136539"/>
              <a:ext cx="254700" cy="171600"/>
            </a:xfrm>
            <a:prstGeom prst="roundRect">
              <a:avLst>
                <a:gd name="adj" fmla="val 16667"/>
              </a:avLst>
            </a:prstGeom>
            <a:solidFill>
              <a:srgbClr val="D8D8D8"/>
            </a:solid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sp>
          <p:nvSpPr>
            <p:cNvPr id="16" name="Google Shape;321;p7">
              <a:extLst>
                <a:ext uri="{FF2B5EF4-FFF2-40B4-BE49-F238E27FC236}">
                  <a16:creationId xmlns:a16="http://schemas.microsoft.com/office/drawing/2014/main" id="{AA6938D4-1A35-55A9-7653-329ADC3C0274}"/>
                </a:ext>
              </a:extLst>
            </p:cNvPr>
            <p:cNvSpPr txBox="1"/>
            <p:nvPr/>
          </p:nvSpPr>
          <p:spPr>
            <a:xfrm>
              <a:off x="6053594" y="1089211"/>
              <a:ext cx="1358700" cy="256500"/>
            </a:xfrm>
            <a:prstGeom prst="rect">
              <a:avLst/>
            </a:prstGeom>
            <a:noFill/>
            <a:ln>
              <a:noFill/>
            </a:ln>
          </p:spPr>
          <p:txBody>
            <a:bodyPr spcFirstLastPara="1" wrap="square" lIns="71100" tIns="35550" rIns="71100" bIns="3555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200" b="0" i="0" u="none" strike="noStrike" cap="none">
                  <a:solidFill>
                    <a:srgbClr val="000000"/>
                  </a:solidFill>
                  <a:latin typeface="Lato"/>
                  <a:ea typeface="Lato"/>
                  <a:cs typeface="Lato"/>
                  <a:sym typeface="Lato"/>
                </a:rPr>
                <a:t>Process on GPU</a:t>
              </a:r>
              <a:endParaRPr sz="1200" b="0" i="0" u="none" strike="noStrike" cap="none">
                <a:solidFill>
                  <a:srgbClr val="000000"/>
                </a:solidFill>
                <a:latin typeface="Lato"/>
                <a:ea typeface="Lato"/>
                <a:cs typeface="Lato"/>
                <a:sym typeface="Lato"/>
              </a:endParaRPr>
            </a:p>
          </p:txBody>
        </p:sp>
        <p:sp>
          <p:nvSpPr>
            <p:cNvPr id="17" name="Google Shape;322;p7">
              <a:extLst>
                <a:ext uri="{FF2B5EF4-FFF2-40B4-BE49-F238E27FC236}">
                  <a16:creationId xmlns:a16="http://schemas.microsoft.com/office/drawing/2014/main" id="{D2728E76-028B-2233-237C-B818A86D30D4}"/>
                </a:ext>
              </a:extLst>
            </p:cNvPr>
            <p:cNvSpPr/>
            <p:nvPr/>
          </p:nvSpPr>
          <p:spPr>
            <a:xfrm>
              <a:off x="2992844" y="1136539"/>
              <a:ext cx="254700" cy="1716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sp>
          <p:nvSpPr>
            <p:cNvPr id="18" name="Google Shape;323;p7">
              <a:extLst>
                <a:ext uri="{FF2B5EF4-FFF2-40B4-BE49-F238E27FC236}">
                  <a16:creationId xmlns:a16="http://schemas.microsoft.com/office/drawing/2014/main" id="{8E12E2F1-5568-2B87-8CA9-2FB72E1BD4DD}"/>
                </a:ext>
              </a:extLst>
            </p:cNvPr>
            <p:cNvSpPr txBox="1"/>
            <p:nvPr/>
          </p:nvSpPr>
          <p:spPr>
            <a:xfrm>
              <a:off x="3254013" y="1099216"/>
              <a:ext cx="2260500" cy="256500"/>
            </a:xfrm>
            <a:prstGeom prst="rect">
              <a:avLst/>
            </a:prstGeom>
            <a:noFill/>
            <a:ln>
              <a:noFill/>
            </a:ln>
          </p:spPr>
          <p:txBody>
            <a:bodyPr spcFirstLastPara="1" wrap="square" lIns="71100" tIns="35550" rIns="71100" bIns="3555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200" b="0" i="0" u="none" strike="noStrike" cap="none">
                  <a:solidFill>
                    <a:srgbClr val="000000"/>
                  </a:solidFill>
                  <a:latin typeface="Lato"/>
                  <a:ea typeface="Lato"/>
                  <a:cs typeface="Lato"/>
                  <a:sym typeface="Lato"/>
                </a:rPr>
                <a:t>Process on CPU and/or GPU</a:t>
              </a:r>
              <a:endParaRPr sz="1200" b="0" i="0" u="none" strike="noStrike" cap="none">
                <a:solidFill>
                  <a:srgbClr val="000000"/>
                </a:solidFill>
                <a:latin typeface="Lato"/>
                <a:ea typeface="Lato"/>
                <a:cs typeface="Lato"/>
                <a:sym typeface="Lato"/>
              </a:endParaRPr>
            </a:p>
          </p:txBody>
        </p:sp>
        <p:sp>
          <p:nvSpPr>
            <p:cNvPr id="19" name="Google Shape;324;p7">
              <a:extLst>
                <a:ext uri="{FF2B5EF4-FFF2-40B4-BE49-F238E27FC236}">
                  <a16:creationId xmlns:a16="http://schemas.microsoft.com/office/drawing/2014/main" id="{3B56BCD4-915B-AFAA-5D98-1436178F2995}"/>
                </a:ext>
              </a:extLst>
            </p:cNvPr>
            <p:cNvSpPr/>
            <p:nvPr/>
          </p:nvSpPr>
          <p:spPr>
            <a:xfrm>
              <a:off x="1712954" y="1458235"/>
              <a:ext cx="783000" cy="196364"/>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Load 1</a:t>
              </a:r>
              <a:endParaRPr sz="1200" b="0" i="0" u="none" strike="noStrike" cap="none">
                <a:solidFill>
                  <a:schemeClr val="dk1"/>
                </a:solidFill>
                <a:latin typeface="Lato"/>
                <a:ea typeface="Lato"/>
                <a:cs typeface="Lato"/>
                <a:sym typeface="Lato"/>
              </a:endParaRPr>
            </a:p>
          </p:txBody>
        </p:sp>
        <p:sp>
          <p:nvSpPr>
            <p:cNvPr id="20" name="Google Shape;325;p7">
              <a:extLst>
                <a:ext uri="{FF2B5EF4-FFF2-40B4-BE49-F238E27FC236}">
                  <a16:creationId xmlns:a16="http://schemas.microsoft.com/office/drawing/2014/main" id="{8F6F6BA0-B3BA-5971-CD80-8C6C36C08FCD}"/>
                </a:ext>
              </a:extLst>
            </p:cNvPr>
            <p:cNvSpPr/>
            <p:nvPr/>
          </p:nvSpPr>
          <p:spPr>
            <a:xfrm>
              <a:off x="4638598" y="1925578"/>
              <a:ext cx="936900" cy="196364"/>
            </a:xfrm>
            <a:prstGeom prst="roundRect">
              <a:avLst>
                <a:gd name="adj" fmla="val 16667"/>
              </a:avLst>
            </a:prstGeom>
            <a:solidFill>
              <a:srgbClr val="D8D8D8"/>
            </a:solidFill>
            <a:ln w="19050" cap="flat" cmpd="sng">
              <a:solidFill>
                <a:schemeClr val="dk1"/>
              </a:solidFill>
              <a:prstDash val="solid"/>
              <a:round/>
              <a:headEnd type="none" w="sm" len="sm"/>
              <a:tailEnd type="none" w="sm" len="sm"/>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Lato"/>
                  <a:ea typeface="Lato"/>
                  <a:cs typeface="Lato"/>
                  <a:sym typeface="Lato"/>
                </a:rPr>
                <a:t>Compute 1</a:t>
              </a:r>
              <a:endParaRPr sz="1200" b="0" i="0" u="none" strike="noStrike" cap="none">
                <a:solidFill>
                  <a:schemeClr val="dk1"/>
                </a:solidFill>
                <a:latin typeface="Lato"/>
                <a:ea typeface="Lato"/>
                <a:cs typeface="Lato"/>
                <a:sym typeface="Lato"/>
              </a:endParaRPr>
            </a:p>
          </p:txBody>
        </p:sp>
        <p:sp>
          <p:nvSpPr>
            <p:cNvPr id="21" name="Google Shape;326;p7">
              <a:extLst>
                <a:ext uri="{FF2B5EF4-FFF2-40B4-BE49-F238E27FC236}">
                  <a16:creationId xmlns:a16="http://schemas.microsoft.com/office/drawing/2014/main" id="{0EBC342D-49A2-824C-B375-17AC6423577C}"/>
                </a:ext>
              </a:extLst>
            </p:cNvPr>
            <p:cNvSpPr/>
            <p:nvPr/>
          </p:nvSpPr>
          <p:spPr>
            <a:xfrm>
              <a:off x="2534439" y="1458875"/>
              <a:ext cx="783000" cy="196364"/>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Load 2</a:t>
              </a:r>
              <a:endParaRPr sz="1200" b="0" i="0" u="none" strike="noStrike" cap="none">
                <a:solidFill>
                  <a:schemeClr val="dk1"/>
                </a:solidFill>
                <a:latin typeface="Lato"/>
                <a:ea typeface="Lato"/>
                <a:cs typeface="Lato"/>
                <a:sym typeface="Lato"/>
              </a:endParaRPr>
            </a:p>
          </p:txBody>
        </p:sp>
        <p:sp>
          <p:nvSpPr>
            <p:cNvPr id="22" name="Google Shape;327;p7">
              <a:extLst>
                <a:ext uri="{FF2B5EF4-FFF2-40B4-BE49-F238E27FC236}">
                  <a16:creationId xmlns:a16="http://schemas.microsoft.com/office/drawing/2014/main" id="{D40F66E5-330C-D8E7-CBA9-4EC568072312}"/>
                </a:ext>
              </a:extLst>
            </p:cNvPr>
            <p:cNvSpPr/>
            <p:nvPr/>
          </p:nvSpPr>
          <p:spPr>
            <a:xfrm>
              <a:off x="6155622" y="1926218"/>
              <a:ext cx="936900" cy="196364"/>
            </a:xfrm>
            <a:prstGeom prst="roundRect">
              <a:avLst>
                <a:gd name="adj" fmla="val 16667"/>
              </a:avLst>
            </a:prstGeom>
            <a:solidFill>
              <a:srgbClr val="D8D8D8"/>
            </a:solidFill>
            <a:ln w="19050" cap="flat" cmpd="sng">
              <a:solidFill>
                <a:schemeClr val="dk1"/>
              </a:solidFill>
              <a:prstDash val="solid"/>
              <a:round/>
              <a:headEnd type="none" w="sm" len="sm"/>
              <a:tailEnd type="none" w="sm" len="sm"/>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Lato"/>
                  <a:ea typeface="Lato"/>
                  <a:cs typeface="Lato"/>
                  <a:sym typeface="Lato"/>
                </a:rPr>
                <a:t>Compute 2</a:t>
              </a:r>
              <a:endParaRPr sz="1200" b="0" i="0" u="none" strike="noStrike" cap="none">
                <a:solidFill>
                  <a:schemeClr val="dk1"/>
                </a:solidFill>
                <a:latin typeface="Lato"/>
                <a:ea typeface="Lato"/>
                <a:cs typeface="Lato"/>
                <a:sym typeface="Lato"/>
              </a:endParaRPr>
            </a:p>
          </p:txBody>
        </p:sp>
        <p:sp>
          <p:nvSpPr>
            <p:cNvPr id="23" name="Google Shape;328;p7">
              <a:extLst>
                <a:ext uri="{FF2B5EF4-FFF2-40B4-BE49-F238E27FC236}">
                  <a16:creationId xmlns:a16="http://schemas.microsoft.com/office/drawing/2014/main" id="{6028C27B-CE7E-4E0F-00B7-E54B48F25B2A}"/>
                </a:ext>
              </a:extLst>
            </p:cNvPr>
            <p:cNvSpPr/>
            <p:nvPr/>
          </p:nvSpPr>
          <p:spPr>
            <a:xfrm>
              <a:off x="4241972" y="1697218"/>
              <a:ext cx="371910" cy="178364"/>
            </a:xfrm>
            <a:prstGeom prst="roundRect">
              <a:avLst>
                <a:gd name="adj" fmla="val 16667"/>
              </a:avLst>
            </a:prstGeom>
            <a:solidFill>
              <a:srgbClr val="D8D8D8"/>
            </a:solidFill>
            <a:ln>
              <a:noFill/>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24" name="Google Shape;329;p7">
              <a:extLst>
                <a:ext uri="{FF2B5EF4-FFF2-40B4-BE49-F238E27FC236}">
                  <a16:creationId xmlns:a16="http://schemas.microsoft.com/office/drawing/2014/main" id="{349204A2-2283-3846-5AD1-EB1A4684F474}"/>
                </a:ext>
              </a:extLst>
            </p:cNvPr>
            <p:cNvSpPr/>
            <p:nvPr/>
          </p:nvSpPr>
          <p:spPr>
            <a:xfrm>
              <a:off x="3173296" y="1687571"/>
              <a:ext cx="1450232" cy="196364"/>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Decode 1</a:t>
              </a:r>
              <a:endParaRPr sz="1200" b="0" i="0" u="none" strike="noStrike" cap="none">
                <a:solidFill>
                  <a:schemeClr val="dk1"/>
                </a:solidFill>
                <a:latin typeface="Lato"/>
                <a:ea typeface="Lato"/>
                <a:cs typeface="Lato"/>
                <a:sym typeface="Lato"/>
              </a:endParaRPr>
            </a:p>
          </p:txBody>
        </p:sp>
        <p:sp>
          <p:nvSpPr>
            <p:cNvPr id="25" name="Google Shape;330;p7">
              <a:extLst>
                <a:ext uri="{FF2B5EF4-FFF2-40B4-BE49-F238E27FC236}">
                  <a16:creationId xmlns:a16="http://schemas.microsoft.com/office/drawing/2014/main" id="{C892FF49-D5F4-4D71-D483-D242E2D74595}"/>
                </a:ext>
              </a:extLst>
            </p:cNvPr>
            <p:cNvSpPr/>
            <p:nvPr/>
          </p:nvSpPr>
          <p:spPr>
            <a:xfrm>
              <a:off x="5740744" y="1696429"/>
              <a:ext cx="371910" cy="178364"/>
            </a:xfrm>
            <a:prstGeom prst="roundRect">
              <a:avLst>
                <a:gd name="adj" fmla="val 16667"/>
              </a:avLst>
            </a:prstGeom>
            <a:solidFill>
              <a:srgbClr val="D8D8D8"/>
            </a:solidFill>
            <a:ln>
              <a:noFill/>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26" name="Google Shape;331;p7">
              <a:extLst>
                <a:ext uri="{FF2B5EF4-FFF2-40B4-BE49-F238E27FC236}">
                  <a16:creationId xmlns:a16="http://schemas.microsoft.com/office/drawing/2014/main" id="{643556C0-81E8-034C-A0F4-2463C78EF72F}"/>
                </a:ext>
              </a:extLst>
            </p:cNvPr>
            <p:cNvSpPr/>
            <p:nvPr/>
          </p:nvSpPr>
          <p:spPr>
            <a:xfrm>
              <a:off x="4672068" y="1686782"/>
              <a:ext cx="1450232" cy="196364"/>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Decode 2</a:t>
              </a:r>
              <a:endParaRPr sz="1200" b="0" i="0" u="none" strike="noStrike" cap="none">
                <a:solidFill>
                  <a:schemeClr val="dk1"/>
                </a:solidFill>
                <a:latin typeface="Lato"/>
                <a:ea typeface="Lato"/>
                <a:cs typeface="Lato"/>
                <a:sym typeface="Lato"/>
              </a:endParaRPr>
            </a:p>
          </p:txBody>
        </p:sp>
        <p:cxnSp>
          <p:nvCxnSpPr>
            <p:cNvPr id="27" name="Google Shape;332;p7">
              <a:extLst>
                <a:ext uri="{FF2B5EF4-FFF2-40B4-BE49-F238E27FC236}">
                  <a16:creationId xmlns:a16="http://schemas.microsoft.com/office/drawing/2014/main" id="{6E2AD216-351E-3274-63CE-3569139396BD}"/>
                </a:ext>
              </a:extLst>
            </p:cNvPr>
            <p:cNvCxnSpPr>
              <a:stCxn id="10" idx="3"/>
              <a:endCxn id="20" idx="1"/>
            </p:cNvCxnSpPr>
            <p:nvPr/>
          </p:nvCxnSpPr>
          <p:spPr>
            <a:xfrm>
              <a:off x="4079097" y="2023760"/>
              <a:ext cx="559500" cy="0"/>
            </a:xfrm>
            <a:prstGeom prst="straightConnector1">
              <a:avLst/>
            </a:prstGeom>
            <a:noFill/>
            <a:ln w="19050" cap="flat" cmpd="sng">
              <a:solidFill>
                <a:srgbClr val="FF0000"/>
              </a:solidFill>
              <a:prstDash val="solid"/>
              <a:round/>
              <a:headEnd type="triangle" w="med" len="med"/>
              <a:tailEnd type="triangle" w="med" len="med"/>
            </a:ln>
          </p:spPr>
        </p:cxnSp>
        <p:cxnSp>
          <p:nvCxnSpPr>
            <p:cNvPr id="28" name="Google Shape;333;p7">
              <a:extLst>
                <a:ext uri="{FF2B5EF4-FFF2-40B4-BE49-F238E27FC236}">
                  <a16:creationId xmlns:a16="http://schemas.microsoft.com/office/drawing/2014/main" id="{F9645F9B-3322-24F2-035A-5CEC41217476}"/>
                </a:ext>
              </a:extLst>
            </p:cNvPr>
            <p:cNvCxnSpPr>
              <a:stCxn id="20" idx="3"/>
              <a:endCxn id="22" idx="1"/>
            </p:cNvCxnSpPr>
            <p:nvPr/>
          </p:nvCxnSpPr>
          <p:spPr>
            <a:xfrm>
              <a:off x="5575498" y="2023760"/>
              <a:ext cx="580200" cy="600"/>
            </a:xfrm>
            <a:prstGeom prst="straightConnector1">
              <a:avLst/>
            </a:prstGeom>
            <a:noFill/>
            <a:ln w="19050" cap="flat" cmpd="sng">
              <a:solidFill>
                <a:srgbClr val="FF0000"/>
              </a:solidFill>
              <a:prstDash val="solid"/>
              <a:round/>
              <a:headEnd type="triangle" w="med" len="med"/>
              <a:tailEnd type="triangle" w="med" len="med"/>
            </a:ln>
          </p:spPr>
        </p:cxnSp>
        <p:cxnSp>
          <p:nvCxnSpPr>
            <p:cNvPr id="29" name="Google Shape;334;p7">
              <a:extLst>
                <a:ext uri="{FF2B5EF4-FFF2-40B4-BE49-F238E27FC236}">
                  <a16:creationId xmlns:a16="http://schemas.microsoft.com/office/drawing/2014/main" id="{59672C53-8CAF-00F8-971B-1A38A2C756AE}"/>
                </a:ext>
              </a:extLst>
            </p:cNvPr>
            <p:cNvCxnSpPr/>
            <p:nvPr/>
          </p:nvCxnSpPr>
          <p:spPr>
            <a:xfrm>
              <a:off x="5802503" y="1461408"/>
              <a:ext cx="270632" cy="640"/>
            </a:xfrm>
            <a:prstGeom prst="straightConnector1">
              <a:avLst/>
            </a:prstGeom>
            <a:noFill/>
            <a:ln w="19050" cap="flat" cmpd="sng">
              <a:solidFill>
                <a:srgbClr val="FF0000"/>
              </a:solidFill>
              <a:prstDash val="solid"/>
              <a:round/>
              <a:headEnd type="triangle" w="med" len="med"/>
              <a:tailEnd type="triangle" w="med" len="med"/>
            </a:ln>
          </p:spPr>
        </p:cxnSp>
        <p:sp>
          <p:nvSpPr>
            <p:cNvPr id="30" name="Google Shape;335;p7">
              <a:extLst>
                <a:ext uri="{FF2B5EF4-FFF2-40B4-BE49-F238E27FC236}">
                  <a16:creationId xmlns:a16="http://schemas.microsoft.com/office/drawing/2014/main" id="{71CB5B46-6CA1-FD52-9251-8E9FB5079E62}"/>
                </a:ext>
              </a:extLst>
            </p:cNvPr>
            <p:cNvSpPr txBox="1"/>
            <p:nvPr/>
          </p:nvSpPr>
          <p:spPr>
            <a:xfrm>
              <a:off x="6053594" y="1324882"/>
              <a:ext cx="1358700" cy="256500"/>
            </a:xfrm>
            <a:prstGeom prst="rect">
              <a:avLst/>
            </a:prstGeom>
            <a:noFill/>
            <a:ln>
              <a:noFill/>
            </a:ln>
          </p:spPr>
          <p:txBody>
            <a:bodyPr spcFirstLastPara="1" wrap="square" lIns="71100" tIns="35550" rIns="71100" bIns="3555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200" b="0" i="0" u="none" strike="noStrike" cap="none">
                  <a:solidFill>
                    <a:srgbClr val="000000"/>
                  </a:solidFill>
                  <a:latin typeface="Lato"/>
                  <a:ea typeface="Lato"/>
                  <a:cs typeface="Lato"/>
                  <a:sym typeface="Lato"/>
                </a:rPr>
                <a:t>Data stall</a:t>
              </a:r>
              <a:endParaRPr sz="1200" b="0" i="0" u="none" strike="noStrike" cap="none">
                <a:solidFill>
                  <a:srgbClr val="000000"/>
                </a:solidFill>
                <a:latin typeface="Lato"/>
                <a:ea typeface="Lato"/>
                <a:cs typeface="Lato"/>
                <a:sym typeface="Lato"/>
              </a:endParaRPr>
            </a:p>
          </p:txBody>
        </p:sp>
      </p:grpSp>
      <p:sp>
        <p:nvSpPr>
          <p:cNvPr id="32" name="Google Shape;314;p7">
            <a:extLst>
              <a:ext uri="{FF2B5EF4-FFF2-40B4-BE49-F238E27FC236}">
                <a16:creationId xmlns:a16="http://schemas.microsoft.com/office/drawing/2014/main" id="{022C629F-BBF9-CC58-B790-B2486E5EB808}"/>
              </a:ext>
            </a:extLst>
          </p:cNvPr>
          <p:cNvSpPr txBox="1"/>
          <p:nvPr/>
        </p:nvSpPr>
        <p:spPr>
          <a:xfrm>
            <a:off x="853115" y="2359927"/>
            <a:ext cx="7437770" cy="287238"/>
          </a:xfrm>
          <a:prstGeom prst="rect">
            <a:avLst/>
          </a:prstGeom>
          <a:noFill/>
          <a:ln>
            <a:noFill/>
          </a:ln>
        </p:spPr>
        <p:txBody>
          <a:bodyPr spcFirstLastPara="1" wrap="square" lIns="71100" tIns="35550" rIns="71100" bIns="3555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b="1" i="0" u="none" strike="noStrike" cap="none" dirty="0">
                <a:solidFill>
                  <a:srgbClr val="000000"/>
                </a:solidFill>
                <a:latin typeface="Lato"/>
                <a:ea typeface="Lato"/>
                <a:cs typeface="Lato"/>
                <a:sym typeface="Lato"/>
              </a:rPr>
              <a:t>Data pipeline with </a:t>
            </a:r>
            <a:r>
              <a:rPr lang="en-US" b="1" i="0" u="none" strike="noStrike" cap="none" dirty="0">
                <a:solidFill>
                  <a:srgbClr val="FF0000"/>
                </a:solidFill>
                <a:latin typeface="Lato"/>
                <a:ea typeface="Lato"/>
                <a:cs typeface="Lato"/>
                <a:sym typeface="Lato"/>
              </a:rPr>
              <a:t>data stalls</a:t>
            </a:r>
            <a:endParaRPr b="1" i="0" u="none" strike="noStrike" cap="none" dirty="0">
              <a:solidFill>
                <a:srgbClr val="FF0000"/>
              </a:solidFill>
              <a:latin typeface="Lato"/>
              <a:ea typeface="Lato"/>
              <a:cs typeface="Lato"/>
              <a:sym typeface="Lato"/>
            </a:endParaRPr>
          </a:p>
        </p:txBody>
      </p:sp>
    </p:spTree>
    <p:extLst>
      <p:ext uri="{BB962C8B-B14F-4D97-AF65-F5344CB8AC3E}">
        <p14:creationId xmlns:p14="http://schemas.microsoft.com/office/powerpoint/2010/main" val="139090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F7E4DF-D50F-7C87-679A-F2DD260E2CC8}"/>
              </a:ext>
            </a:extLst>
          </p:cNvPr>
          <p:cNvSpPr>
            <a:spLocks noGrp="1"/>
          </p:cNvSpPr>
          <p:nvPr>
            <p:ph type="title"/>
          </p:nvPr>
        </p:nvSpPr>
        <p:spPr/>
        <p:txBody>
          <a:bodyPr/>
          <a:lstStyle/>
          <a:p>
            <a:r>
              <a:rPr kumimoji="1" lang="en-US" altLang="ko-Kore-KR" dirty="0"/>
              <a:t>DNN Training Pipeline with Data Stalls</a:t>
            </a:r>
            <a:endParaRPr kumimoji="1" lang="ko-Kore-KR" altLang="en-US" dirty="0"/>
          </a:p>
        </p:txBody>
      </p:sp>
      <p:sp>
        <p:nvSpPr>
          <p:cNvPr id="4" name="슬라이드 번호 개체 틀 3">
            <a:extLst>
              <a:ext uri="{FF2B5EF4-FFF2-40B4-BE49-F238E27FC236}">
                <a16:creationId xmlns:a16="http://schemas.microsoft.com/office/drawing/2014/main" id="{F4D71F45-D0DB-01E4-92C5-0412AE3267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grpSp>
        <p:nvGrpSpPr>
          <p:cNvPr id="5" name="그룹 4">
            <a:extLst>
              <a:ext uri="{FF2B5EF4-FFF2-40B4-BE49-F238E27FC236}">
                <a16:creationId xmlns:a16="http://schemas.microsoft.com/office/drawing/2014/main" id="{F801EB49-008E-F357-F34D-35D48019AFF4}"/>
              </a:ext>
            </a:extLst>
          </p:cNvPr>
          <p:cNvGrpSpPr/>
          <p:nvPr/>
        </p:nvGrpSpPr>
        <p:grpSpPr>
          <a:xfrm>
            <a:off x="853114" y="1152115"/>
            <a:ext cx="7437771" cy="1262549"/>
            <a:chOff x="853114" y="1089211"/>
            <a:chExt cx="7437771" cy="1262549"/>
          </a:xfrm>
        </p:grpSpPr>
        <p:sp>
          <p:nvSpPr>
            <p:cNvPr id="6" name="Google Shape;316;p7">
              <a:extLst>
                <a:ext uri="{FF2B5EF4-FFF2-40B4-BE49-F238E27FC236}">
                  <a16:creationId xmlns:a16="http://schemas.microsoft.com/office/drawing/2014/main" id="{E80BF32A-5BE6-6CDE-D9A0-F11F4314AC4F}"/>
                </a:ext>
              </a:extLst>
            </p:cNvPr>
            <p:cNvSpPr txBox="1"/>
            <p:nvPr/>
          </p:nvSpPr>
          <p:spPr>
            <a:xfrm>
              <a:off x="7689685" y="2095260"/>
              <a:ext cx="601200" cy="256500"/>
            </a:xfrm>
            <a:prstGeom prst="rect">
              <a:avLst/>
            </a:prstGeom>
            <a:noFill/>
            <a:ln>
              <a:noFill/>
            </a:ln>
          </p:spPr>
          <p:txBody>
            <a:bodyPr spcFirstLastPara="1" wrap="square" lIns="71100" tIns="35550" rIns="71100" bIns="3555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200" b="1" i="0" u="none" strike="noStrike" cap="none">
                  <a:solidFill>
                    <a:srgbClr val="000000"/>
                  </a:solidFill>
                  <a:latin typeface="Lato"/>
                  <a:ea typeface="Lato"/>
                  <a:cs typeface="Lato"/>
                  <a:sym typeface="Lato"/>
                </a:rPr>
                <a:t>Time</a:t>
              </a:r>
              <a:endParaRPr sz="1200" b="1" i="0" u="none" strike="noStrike" cap="none">
                <a:solidFill>
                  <a:srgbClr val="000000"/>
                </a:solidFill>
                <a:latin typeface="Lato"/>
                <a:ea typeface="Lato"/>
                <a:cs typeface="Lato"/>
                <a:sym typeface="Lato"/>
              </a:endParaRPr>
            </a:p>
          </p:txBody>
        </p:sp>
        <p:sp>
          <p:nvSpPr>
            <p:cNvPr id="7" name="Google Shape;310;p7">
              <a:extLst>
                <a:ext uri="{FF2B5EF4-FFF2-40B4-BE49-F238E27FC236}">
                  <a16:creationId xmlns:a16="http://schemas.microsoft.com/office/drawing/2014/main" id="{E1F6CE71-CC0E-F278-9B55-0639235DAF47}"/>
                </a:ext>
              </a:extLst>
            </p:cNvPr>
            <p:cNvSpPr/>
            <p:nvPr/>
          </p:nvSpPr>
          <p:spPr>
            <a:xfrm>
              <a:off x="2745204" y="1696366"/>
              <a:ext cx="371910" cy="178364"/>
            </a:xfrm>
            <a:prstGeom prst="roundRect">
              <a:avLst>
                <a:gd name="adj" fmla="val 16667"/>
              </a:avLst>
            </a:prstGeom>
            <a:solidFill>
              <a:srgbClr val="D8D8D8"/>
            </a:solidFill>
            <a:ln>
              <a:noFill/>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8" name="Google Shape;311;p7">
              <a:extLst>
                <a:ext uri="{FF2B5EF4-FFF2-40B4-BE49-F238E27FC236}">
                  <a16:creationId xmlns:a16="http://schemas.microsoft.com/office/drawing/2014/main" id="{069376EA-1497-7CD8-DF04-871EF74FAAFB}"/>
                </a:ext>
              </a:extLst>
            </p:cNvPr>
            <p:cNvSpPr/>
            <p:nvPr/>
          </p:nvSpPr>
          <p:spPr>
            <a:xfrm>
              <a:off x="891469" y="1458235"/>
              <a:ext cx="783000" cy="196364"/>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Load 0</a:t>
              </a:r>
              <a:endParaRPr sz="1200" b="0" i="0" u="none" strike="noStrike" cap="none">
                <a:solidFill>
                  <a:schemeClr val="dk1"/>
                </a:solidFill>
                <a:latin typeface="Lato"/>
                <a:ea typeface="Lato"/>
                <a:cs typeface="Lato"/>
                <a:sym typeface="Lato"/>
              </a:endParaRPr>
            </a:p>
          </p:txBody>
        </p:sp>
        <p:sp>
          <p:nvSpPr>
            <p:cNvPr id="9" name="Google Shape;312;p7">
              <a:extLst>
                <a:ext uri="{FF2B5EF4-FFF2-40B4-BE49-F238E27FC236}">
                  <a16:creationId xmlns:a16="http://schemas.microsoft.com/office/drawing/2014/main" id="{B7EC75AF-5055-F814-D91E-1B502BABC090}"/>
                </a:ext>
              </a:extLst>
            </p:cNvPr>
            <p:cNvSpPr/>
            <p:nvPr/>
          </p:nvSpPr>
          <p:spPr>
            <a:xfrm>
              <a:off x="1676528" y="1686719"/>
              <a:ext cx="1450232" cy="196364"/>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Decode 0</a:t>
              </a:r>
              <a:endParaRPr sz="1200" b="0" i="0" u="none" strike="noStrike" cap="none">
                <a:solidFill>
                  <a:schemeClr val="dk1"/>
                </a:solidFill>
                <a:latin typeface="Lato"/>
                <a:ea typeface="Lato"/>
                <a:cs typeface="Lato"/>
                <a:sym typeface="Lato"/>
              </a:endParaRPr>
            </a:p>
          </p:txBody>
        </p:sp>
        <p:sp>
          <p:nvSpPr>
            <p:cNvPr id="10" name="Google Shape;313;p7">
              <a:extLst>
                <a:ext uri="{FF2B5EF4-FFF2-40B4-BE49-F238E27FC236}">
                  <a16:creationId xmlns:a16="http://schemas.microsoft.com/office/drawing/2014/main" id="{50A06CDE-F175-45E3-C6B6-5D05C880648B}"/>
                </a:ext>
              </a:extLst>
            </p:cNvPr>
            <p:cNvSpPr/>
            <p:nvPr/>
          </p:nvSpPr>
          <p:spPr>
            <a:xfrm>
              <a:off x="3142197" y="1925578"/>
              <a:ext cx="936900" cy="196364"/>
            </a:xfrm>
            <a:prstGeom prst="roundRect">
              <a:avLst>
                <a:gd name="adj" fmla="val 16667"/>
              </a:avLst>
            </a:prstGeom>
            <a:solidFill>
              <a:srgbClr val="D8D8D8"/>
            </a:solidFill>
            <a:ln w="19050" cap="flat" cmpd="sng">
              <a:solidFill>
                <a:schemeClr val="dk1"/>
              </a:solidFill>
              <a:prstDash val="solid"/>
              <a:round/>
              <a:headEnd type="none" w="sm" len="sm"/>
              <a:tailEnd type="none" w="sm" len="sm"/>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Compute 0</a:t>
              </a:r>
              <a:endParaRPr sz="1200" b="0" i="0" u="none" strike="noStrike" cap="none">
                <a:solidFill>
                  <a:schemeClr val="dk1"/>
                </a:solidFill>
                <a:latin typeface="Lato"/>
                <a:ea typeface="Lato"/>
                <a:cs typeface="Lato"/>
                <a:sym typeface="Lato"/>
              </a:endParaRPr>
            </a:p>
          </p:txBody>
        </p:sp>
        <p:cxnSp>
          <p:nvCxnSpPr>
            <p:cNvPr id="11" name="Google Shape;315;p7">
              <a:extLst>
                <a:ext uri="{FF2B5EF4-FFF2-40B4-BE49-F238E27FC236}">
                  <a16:creationId xmlns:a16="http://schemas.microsoft.com/office/drawing/2014/main" id="{5CC61A56-5A53-DCAC-9863-39E7F9E5D1EB}"/>
                </a:ext>
              </a:extLst>
            </p:cNvPr>
            <p:cNvCxnSpPr/>
            <p:nvPr/>
          </p:nvCxnSpPr>
          <p:spPr>
            <a:xfrm>
              <a:off x="853114" y="2227982"/>
              <a:ext cx="6906600" cy="0"/>
            </a:xfrm>
            <a:prstGeom prst="straightConnector1">
              <a:avLst/>
            </a:prstGeom>
            <a:noFill/>
            <a:ln w="19050" cap="flat" cmpd="sng">
              <a:solidFill>
                <a:schemeClr val="dk1"/>
              </a:solidFill>
              <a:prstDash val="solid"/>
              <a:round/>
              <a:headEnd type="none" w="sm" len="sm"/>
              <a:tailEnd type="triangle" w="med" len="med"/>
            </a:ln>
          </p:spPr>
        </p:cxnSp>
        <p:sp>
          <p:nvSpPr>
            <p:cNvPr id="12" name="Google Shape;317;p7">
              <a:extLst>
                <a:ext uri="{FF2B5EF4-FFF2-40B4-BE49-F238E27FC236}">
                  <a16:creationId xmlns:a16="http://schemas.microsoft.com/office/drawing/2014/main" id="{84C1226E-DA67-3D9D-C65E-9296CC3866B2}"/>
                </a:ext>
              </a:extLst>
            </p:cNvPr>
            <p:cNvSpPr/>
            <p:nvPr/>
          </p:nvSpPr>
          <p:spPr>
            <a:xfrm>
              <a:off x="3126760" y="1137095"/>
              <a:ext cx="119368" cy="166833"/>
            </a:xfrm>
            <a:prstGeom prst="roundRect">
              <a:avLst>
                <a:gd name="adj" fmla="val 16667"/>
              </a:avLst>
            </a:prstGeom>
            <a:solidFill>
              <a:srgbClr val="D8D8D8"/>
            </a:solidFill>
            <a:ln>
              <a:noFill/>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13" name="Google Shape;318;p7">
              <a:extLst>
                <a:ext uri="{FF2B5EF4-FFF2-40B4-BE49-F238E27FC236}">
                  <a16:creationId xmlns:a16="http://schemas.microsoft.com/office/drawing/2014/main" id="{A6F503C6-381A-3B16-9605-3DC62FAE983E}"/>
                </a:ext>
              </a:extLst>
            </p:cNvPr>
            <p:cNvSpPr/>
            <p:nvPr/>
          </p:nvSpPr>
          <p:spPr>
            <a:xfrm>
              <a:off x="1077724" y="1141661"/>
              <a:ext cx="254700" cy="171600"/>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sp>
          <p:nvSpPr>
            <p:cNvPr id="14" name="Google Shape;319;p7">
              <a:extLst>
                <a:ext uri="{FF2B5EF4-FFF2-40B4-BE49-F238E27FC236}">
                  <a16:creationId xmlns:a16="http://schemas.microsoft.com/office/drawing/2014/main" id="{EC1070E5-FBA9-349D-F4A1-EC934195CE40}"/>
                </a:ext>
              </a:extLst>
            </p:cNvPr>
            <p:cNvSpPr txBox="1"/>
            <p:nvPr/>
          </p:nvSpPr>
          <p:spPr>
            <a:xfrm>
              <a:off x="1335402" y="1099291"/>
              <a:ext cx="1349100" cy="256500"/>
            </a:xfrm>
            <a:prstGeom prst="rect">
              <a:avLst/>
            </a:prstGeom>
            <a:noFill/>
            <a:ln>
              <a:noFill/>
            </a:ln>
          </p:spPr>
          <p:txBody>
            <a:bodyPr spcFirstLastPara="1" wrap="square" lIns="71100" tIns="35550" rIns="71100" bIns="3555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200" b="0" i="0" u="none" strike="noStrike" cap="none">
                  <a:solidFill>
                    <a:srgbClr val="000000"/>
                  </a:solidFill>
                  <a:latin typeface="Lato"/>
                  <a:ea typeface="Lato"/>
                  <a:cs typeface="Lato"/>
                  <a:sym typeface="Lato"/>
                </a:rPr>
                <a:t>Process on CPU</a:t>
              </a:r>
              <a:endParaRPr sz="1200" b="0" i="0" u="none" strike="noStrike" cap="none">
                <a:solidFill>
                  <a:srgbClr val="000000"/>
                </a:solidFill>
                <a:latin typeface="Lato"/>
                <a:ea typeface="Lato"/>
                <a:cs typeface="Lato"/>
                <a:sym typeface="Lato"/>
              </a:endParaRPr>
            </a:p>
          </p:txBody>
        </p:sp>
        <p:sp>
          <p:nvSpPr>
            <p:cNvPr id="15" name="Google Shape;320;p7">
              <a:extLst>
                <a:ext uri="{FF2B5EF4-FFF2-40B4-BE49-F238E27FC236}">
                  <a16:creationId xmlns:a16="http://schemas.microsoft.com/office/drawing/2014/main" id="{647D5FD3-C3CF-013E-5B7A-859C46FCA071}"/>
                </a:ext>
              </a:extLst>
            </p:cNvPr>
            <p:cNvSpPr/>
            <p:nvPr/>
          </p:nvSpPr>
          <p:spPr>
            <a:xfrm>
              <a:off x="5810469" y="1136539"/>
              <a:ext cx="254700" cy="171600"/>
            </a:xfrm>
            <a:prstGeom prst="roundRect">
              <a:avLst>
                <a:gd name="adj" fmla="val 16667"/>
              </a:avLst>
            </a:prstGeom>
            <a:solidFill>
              <a:srgbClr val="D8D8D8"/>
            </a:solid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sp>
          <p:nvSpPr>
            <p:cNvPr id="16" name="Google Shape;321;p7">
              <a:extLst>
                <a:ext uri="{FF2B5EF4-FFF2-40B4-BE49-F238E27FC236}">
                  <a16:creationId xmlns:a16="http://schemas.microsoft.com/office/drawing/2014/main" id="{AA6938D4-1A35-55A9-7653-329ADC3C0274}"/>
                </a:ext>
              </a:extLst>
            </p:cNvPr>
            <p:cNvSpPr txBox="1"/>
            <p:nvPr/>
          </p:nvSpPr>
          <p:spPr>
            <a:xfrm>
              <a:off x="6053594" y="1089211"/>
              <a:ext cx="1358700" cy="256500"/>
            </a:xfrm>
            <a:prstGeom prst="rect">
              <a:avLst/>
            </a:prstGeom>
            <a:noFill/>
            <a:ln>
              <a:noFill/>
            </a:ln>
          </p:spPr>
          <p:txBody>
            <a:bodyPr spcFirstLastPara="1" wrap="square" lIns="71100" tIns="35550" rIns="71100" bIns="3555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200" b="0" i="0" u="none" strike="noStrike" cap="none">
                  <a:solidFill>
                    <a:srgbClr val="000000"/>
                  </a:solidFill>
                  <a:latin typeface="Lato"/>
                  <a:ea typeface="Lato"/>
                  <a:cs typeface="Lato"/>
                  <a:sym typeface="Lato"/>
                </a:rPr>
                <a:t>Process on GPU</a:t>
              </a:r>
              <a:endParaRPr sz="1200" b="0" i="0" u="none" strike="noStrike" cap="none">
                <a:solidFill>
                  <a:srgbClr val="000000"/>
                </a:solidFill>
                <a:latin typeface="Lato"/>
                <a:ea typeface="Lato"/>
                <a:cs typeface="Lato"/>
                <a:sym typeface="Lato"/>
              </a:endParaRPr>
            </a:p>
          </p:txBody>
        </p:sp>
        <p:sp>
          <p:nvSpPr>
            <p:cNvPr id="17" name="Google Shape;322;p7">
              <a:extLst>
                <a:ext uri="{FF2B5EF4-FFF2-40B4-BE49-F238E27FC236}">
                  <a16:creationId xmlns:a16="http://schemas.microsoft.com/office/drawing/2014/main" id="{D2728E76-028B-2233-237C-B818A86D30D4}"/>
                </a:ext>
              </a:extLst>
            </p:cNvPr>
            <p:cNvSpPr/>
            <p:nvPr/>
          </p:nvSpPr>
          <p:spPr>
            <a:xfrm>
              <a:off x="2992844" y="1136539"/>
              <a:ext cx="254700" cy="171600"/>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Arial"/>
                <a:ea typeface="Arial"/>
                <a:cs typeface="Arial"/>
                <a:sym typeface="Arial"/>
              </a:endParaRPr>
            </a:p>
          </p:txBody>
        </p:sp>
        <p:sp>
          <p:nvSpPr>
            <p:cNvPr id="18" name="Google Shape;323;p7">
              <a:extLst>
                <a:ext uri="{FF2B5EF4-FFF2-40B4-BE49-F238E27FC236}">
                  <a16:creationId xmlns:a16="http://schemas.microsoft.com/office/drawing/2014/main" id="{8E12E2F1-5568-2B87-8CA9-2FB72E1BD4DD}"/>
                </a:ext>
              </a:extLst>
            </p:cNvPr>
            <p:cNvSpPr txBox="1"/>
            <p:nvPr/>
          </p:nvSpPr>
          <p:spPr>
            <a:xfrm>
              <a:off x="3254013" y="1099216"/>
              <a:ext cx="2260500" cy="256500"/>
            </a:xfrm>
            <a:prstGeom prst="rect">
              <a:avLst/>
            </a:prstGeom>
            <a:noFill/>
            <a:ln>
              <a:noFill/>
            </a:ln>
          </p:spPr>
          <p:txBody>
            <a:bodyPr spcFirstLastPara="1" wrap="square" lIns="71100" tIns="35550" rIns="71100" bIns="3555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200" b="0" i="0" u="none" strike="noStrike" cap="none">
                  <a:solidFill>
                    <a:srgbClr val="000000"/>
                  </a:solidFill>
                  <a:latin typeface="Lato"/>
                  <a:ea typeface="Lato"/>
                  <a:cs typeface="Lato"/>
                  <a:sym typeface="Lato"/>
                </a:rPr>
                <a:t>Process on CPU and/or GPU</a:t>
              </a:r>
              <a:endParaRPr sz="1200" b="0" i="0" u="none" strike="noStrike" cap="none">
                <a:solidFill>
                  <a:srgbClr val="000000"/>
                </a:solidFill>
                <a:latin typeface="Lato"/>
                <a:ea typeface="Lato"/>
                <a:cs typeface="Lato"/>
                <a:sym typeface="Lato"/>
              </a:endParaRPr>
            </a:p>
          </p:txBody>
        </p:sp>
        <p:sp>
          <p:nvSpPr>
            <p:cNvPr id="19" name="Google Shape;324;p7">
              <a:extLst>
                <a:ext uri="{FF2B5EF4-FFF2-40B4-BE49-F238E27FC236}">
                  <a16:creationId xmlns:a16="http://schemas.microsoft.com/office/drawing/2014/main" id="{3B56BCD4-915B-AFAA-5D98-1436178F2995}"/>
                </a:ext>
              </a:extLst>
            </p:cNvPr>
            <p:cNvSpPr/>
            <p:nvPr/>
          </p:nvSpPr>
          <p:spPr>
            <a:xfrm>
              <a:off x="1712954" y="1458235"/>
              <a:ext cx="783000" cy="196364"/>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Load 1</a:t>
              </a:r>
              <a:endParaRPr sz="1200" b="0" i="0" u="none" strike="noStrike" cap="none">
                <a:solidFill>
                  <a:schemeClr val="dk1"/>
                </a:solidFill>
                <a:latin typeface="Lato"/>
                <a:ea typeface="Lato"/>
                <a:cs typeface="Lato"/>
                <a:sym typeface="Lato"/>
              </a:endParaRPr>
            </a:p>
          </p:txBody>
        </p:sp>
        <p:sp>
          <p:nvSpPr>
            <p:cNvPr id="20" name="Google Shape;325;p7">
              <a:extLst>
                <a:ext uri="{FF2B5EF4-FFF2-40B4-BE49-F238E27FC236}">
                  <a16:creationId xmlns:a16="http://schemas.microsoft.com/office/drawing/2014/main" id="{8F6F6BA0-B3BA-5971-CD80-8C6C36C08FCD}"/>
                </a:ext>
              </a:extLst>
            </p:cNvPr>
            <p:cNvSpPr/>
            <p:nvPr/>
          </p:nvSpPr>
          <p:spPr>
            <a:xfrm>
              <a:off x="4638598" y="1925578"/>
              <a:ext cx="936900" cy="196364"/>
            </a:xfrm>
            <a:prstGeom prst="roundRect">
              <a:avLst>
                <a:gd name="adj" fmla="val 16667"/>
              </a:avLst>
            </a:prstGeom>
            <a:solidFill>
              <a:srgbClr val="D8D8D8"/>
            </a:solidFill>
            <a:ln w="19050" cap="flat" cmpd="sng">
              <a:solidFill>
                <a:schemeClr val="dk1"/>
              </a:solidFill>
              <a:prstDash val="solid"/>
              <a:round/>
              <a:headEnd type="none" w="sm" len="sm"/>
              <a:tailEnd type="none" w="sm" len="sm"/>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Lato"/>
                  <a:ea typeface="Lato"/>
                  <a:cs typeface="Lato"/>
                  <a:sym typeface="Lato"/>
                </a:rPr>
                <a:t>Compute 1</a:t>
              </a:r>
              <a:endParaRPr sz="1200" b="0" i="0" u="none" strike="noStrike" cap="none">
                <a:solidFill>
                  <a:schemeClr val="dk1"/>
                </a:solidFill>
                <a:latin typeface="Lato"/>
                <a:ea typeface="Lato"/>
                <a:cs typeface="Lato"/>
                <a:sym typeface="Lato"/>
              </a:endParaRPr>
            </a:p>
          </p:txBody>
        </p:sp>
        <p:sp>
          <p:nvSpPr>
            <p:cNvPr id="21" name="Google Shape;326;p7">
              <a:extLst>
                <a:ext uri="{FF2B5EF4-FFF2-40B4-BE49-F238E27FC236}">
                  <a16:creationId xmlns:a16="http://schemas.microsoft.com/office/drawing/2014/main" id="{0EBC342D-49A2-824C-B375-17AC6423577C}"/>
                </a:ext>
              </a:extLst>
            </p:cNvPr>
            <p:cNvSpPr/>
            <p:nvPr/>
          </p:nvSpPr>
          <p:spPr>
            <a:xfrm>
              <a:off x="2534439" y="1458875"/>
              <a:ext cx="783000" cy="196364"/>
            </a:xfrm>
            <a:prstGeom prst="roundRect">
              <a:avLst>
                <a:gd name="adj" fmla="val 16667"/>
              </a:avLst>
            </a:prstGeom>
            <a:solidFill>
              <a:schemeClr val="lt1"/>
            </a:solid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Load 2</a:t>
              </a:r>
              <a:endParaRPr sz="1200" b="0" i="0" u="none" strike="noStrike" cap="none">
                <a:solidFill>
                  <a:schemeClr val="dk1"/>
                </a:solidFill>
                <a:latin typeface="Lato"/>
                <a:ea typeface="Lato"/>
                <a:cs typeface="Lato"/>
                <a:sym typeface="Lato"/>
              </a:endParaRPr>
            </a:p>
          </p:txBody>
        </p:sp>
        <p:sp>
          <p:nvSpPr>
            <p:cNvPr id="22" name="Google Shape;327;p7">
              <a:extLst>
                <a:ext uri="{FF2B5EF4-FFF2-40B4-BE49-F238E27FC236}">
                  <a16:creationId xmlns:a16="http://schemas.microsoft.com/office/drawing/2014/main" id="{D40F66E5-330C-D8E7-CBA9-4EC568072312}"/>
                </a:ext>
              </a:extLst>
            </p:cNvPr>
            <p:cNvSpPr/>
            <p:nvPr/>
          </p:nvSpPr>
          <p:spPr>
            <a:xfrm>
              <a:off x="6155622" y="1926218"/>
              <a:ext cx="936900" cy="196364"/>
            </a:xfrm>
            <a:prstGeom prst="roundRect">
              <a:avLst>
                <a:gd name="adj" fmla="val 16667"/>
              </a:avLst>
            </a:prstGeom>
            <a:solidFill>
              <a:srgbClr val="D8D8D8"/>
            </a:solidFill>
            <a:ln w="19050" cap="flat" cmpd="sng">
              <a:solidFill>
                <a:schemeClr val="dk1"/>
              </a:solidFill>
              <a:prstDash val="solid"/>
              <a:round/>
              <a:headEnd type="none" w="sm" len="sm"/>
              <a:tailEnd type="none" w="sm" len="sm"/>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dk1"/>
                  </a:solidFill>
                  <a:latin typeface="Lato"/>
                  <a:ea typeface="Lato"/>
                  <a:cs typeface="Lato"/>
                  <a:sym typeface="Lato"/>
                </a:rPr>
                <a:t>Compute 2</a:t>
              </a:r>
              <a:endParaRPr sz="1200" b="0" i="0" u="none" strike="noStrike" cap="none">
                <a:solidFill>
                  <a:schemeClr val="dk1"/>
                </a:solidFill>
                <a:latin typeface="Lato"/>
                <a:ea typeface="Lato"/>
                <a:cs typeface="Lato"/>
                <a:sym typeface="Lato"/>
              </a:endParaRPr>
            </a:p>
          </p:txBody>
        </p:sp>
        <p:sp>
          <p:nvSpPr>
            <p:cNvPr id="23" name="Google Shape;328;p7">
              <a:extLst>
                <a:ext uri="{FF2B5EF4-FFF2-40B4-BE49-F238E27FC236}">
                  <a16:creationId xmlns:a16="http://schemas.microsoft.com/office/drawing/2014/main" id="{6028C27B-CE7E-4E0F-00B7-E54B48F25B2A}"/>
                </a:ext>
              </a:extLst>
            </p:cNvPr>
            <p:cNvSpPr/>
            <p:nvPr/>
          </p:nvSpPr>
          <p:spPr>
            <a:xfrm>
              <a:off x="4241972" y="1697218"/>
              <a:ext cx="371910" cy="178364"/>
            </a:xfrm>
            <a:prstGeom prst="roundRect">
              <a:avLst>
                <a:gd name="adj" fmla="val 16667"/>
              </a:avLst>
            </a:prstGeom>
            <a:solidFill>
              <a:srgbClr val="D8D8D8"/>
            </a:solidFill>
            <a:ln>
              <a:noFill/>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24" name="Google Shape;329;p7">
              <a:extLst>
                <a:ext uri="{FF2B5EF4-FFF2-40B4-BE49-F238E27FC236}">
                  <a16:creationId xmlns:a16="http://schemas.microsoft.com/office/drawing/2014/main" id="{349204A2-2283-3846-5AD1-EB1A4684F474}"/>
                </a:ext>
              </a:extLst>
            </p:cNvPr>
            <p:cNvSpPr/>
            <p:nvPr/>
          </p:nvSpPr>
          <p:spPr>
            <a:xfrm>
              <a:off x="3173296" y="1687571"/>
              <a:ext cx="1450232" cy="196364"/>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Decode 1</a:t>
              </a:r>
              <a:endParaRPr sz="1200" b="0" i="0" u="none" strike="noStrike" cap="none">
                <a:solidFill>
                  <a:schemeClr val="dk1"/>
                </a:solidFill>
                <a:latin typeface="Lato"/>
                <a:ea typeface="Lato"/>
                <a:cs typeface="Lato"/>
                <a:sym typeface="Lato"/>
              </a:endParaRPr>
            </a:p>
          </p:txBody>
        </p:sp>
        <p:sp>
          <p:nvSpPr>
            <p:cNvPr id="25" name="Google Shape;330;p7">
              <a:extLst>
                <a:ext uri="{FF2B5EF4-FFF2-40B4-BE49-F238E27FC236}">
                  <a16:creationId xmlns:a16="http://schemas.microsoft.com/office/drawing/2014/main" id="{C892FF49-D5F4-4D71-D483-D242E2D74595}"/>
                </a:ext>
              </a:extLst>
            </p:cNvPr>
            <p:cNvSpPr/>
            <p:nvPr/>
          </p:nvSpPr>
          <p:spPr>
            <a:xfrm>
              <a:off x="5740744" y="1696429"/>
              <a:ext cx="371910" cy="178364"/>
            </a:xfrm>
            <a:prstGeom prst="roundRect">
              <a:avLst>
                <a:gd name="adj" fmla="val 16667"/>
              </a:avLst>
            </a:prstGeom>
            <a:solidFill>
              <a:srgbClr val="D8D8D8"/>
            </a:solidFill>
            <a:ln>
              <a:noFill/>
            </a:ln>
          </p:spPr>
          <p:txBody>
            <a:bodyPr spcFirstLastPara="1" wrap="square" lIns="71100" tIns="35550" rIns="71100" bIns="35550"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
          <p:nvSpPr>
            <p:cNvPr id="26" name="Google Shape;331;p7">
              <a:extLst>
                <a:ext uri="{FF2B5EF4-FFF2-40B4-BE49-F238E27FC236}">
                  <a16:creationId xmlns:a16="http://schemas.microsoft.com/office/drawing/2014/main" id="{643556C0-81E8-034C-A0F4-2463C78EF72F}"/>
                </a:ext>
              </a:extLst>
            </p:cNvPr>
            <p:cNvSpPr/>
            <p:nvPr/>
          </p:nvSpPr>
          <p:spPr>
            <a:xfrm>
              <a:off x="4672068" y="1686782"/>
              <a:ext cx="1450232" cy="196364"/>
            </a:xfrm>
            <a:prstGeom prst="roundRect">
              <a:avLst>
                <a:gd name="adj" fmla="val 16667"/>
              </a:avLst>
            </a:prstGeom>
            <a:noFill/>
            <a:ln w="19050" cap="flat" cmpd="sng">
              <a:solidFill>
                <a:schemeClr val="dk1"/>
              </a:solidFill>
              <a:prstDash val="solid"/>
              <a:round/>
              <a:headEnd type="none" w="sm" len="sm"/>
              <a:tailEnd type="none" w="sm" len="sm"/>
            </a:ln>
          </p:spPr>
          <p:txBody>
            <a:bodyPr spcFirstLastPara="1" wrap="square" lIns="0" tIns="35550" rIns="0" bIns="35550" anchor="ctr" anchorCtr="0">
              <a:noAutofit/>
            </a:bodyPr>
            <a:lstStyle/>
            <a:p>
              <a:pPr marL="0" marR="0" lvl="0" indent="0" algn="ctr"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Lato"/>
                  <a:ea typeface="Lato"/>
                  <a:cs typeface="Lato"/>
                  <a:sym typeface="Lato"/>
                </a:rPr>
                <a:t>Decode 2</a:t>
              </a:r>
              <a:endParaRPr sz="1200" b="0" i="0" u="none" strike="noStrike" cap="none">
                <a:solidFill>
                  <a:schemeClr val="dk1"/>
                </a:solidFill>
                <a:latin typeface="Lato"/>
                <a:ea typeface="Lato"/>
                <a:cs typeface="Lato"/>
                <a:sym typeface="Lato"/>
              </a:endParaRPr>
            </a:p>
          </p:txBody>
        </p:sp>
        <p:cxnSp>
          <p:nvCxnSpPr>
            <p:cNvPr id="27" name="Google Shape;332;p7">
              <a:extLst>
                <a:ext uri="{FF2B5EF4-FFF2-40B4-BE49-F238E27FC236}">
                  <a16:creationId xmlns:a16="http://schemas.microsoft.com/office/drawing/2014/main" id="{6E2AD216-351E-3274-63CE-3569139396BD}"/>
                </a:ext>
              </a:extLst>
            </p:cNvPr>
            <p:cNvCxnSpPr>
              <a:stCxn id="10" idx="3"/>
              <a:endCxn id="20" idx="1"/>
            </p:cNvCxnSpPr>
            <p:nvPr/>
          </p:nvCxnSpPr>
          <p:spPr>
            <a:xfrm>
              <a:off x="4079097" y="2023760"/>
              <a:ext cx="559500" cy="0"/>
            </a:xfrm>
            <a:prstGeom prst="straightConnector1">
              <a:avLst/>
            </a:prstGeom>
            <a:noFill/>
            <a:ln w="19050" cap="flat" cmpd="sng">
              <a:solidFill>
                <a:srgbClr val="FF0000"/>
              </a:solidFill>
              <a:prstDash val="solid"/>
              <a:round/>
              <a:headEnd type="triangle" w="med" len="med"/>
              <a:tailEnd type="triangle" w="med" len="med"/>
            </a:ln>
          </p:spPr>
        </p:cxnSp>
        <p:cxnSp>
          <p:nvCxnSpPr>
            <p:cNvPr id="28" name="Google Shape;333;p7">
              <a:extLst>
                <a:ext uri="{FF2B5EF4-FFF2-40B4-BE49-F238E27FC236}">
                  <a16:creationId xmlns:a16="http://schemas.microsoft.com/office/drawing/2014/main" id="{F9645F9B-3322-24F2-035A-5CEC41217476}"/>
                </a:ext>
              </a:extLst>
            </p:cNvPr>
            <p:cNvCxnSpPr>
              <a:stCxn id="20" idx="3"/>
              <a:endCxn id="22" idx="1"/>
            </p:cNvCxnSpPr>
            <p:nvPr/>
          </p:nvCxnSpPr>
          <p:spPr>
            <a:xfrm>
              <a:off x="5575498" y="2023760"/>
              <a:ext cx="580200" cy="600"/>
            </a:xfrm>
            <a:prstGeom prst="straightConnector1">
              <a:avLst/>
            </a:prstGeom>
            <a:noFill/>
            <a:ln w="19050" cap="flat" cmpd="sng">
              <a:solidFill>
                <a:srgbClr val="FF0000"/>
              </a:solidFill>
              <a:prstDash val="solid"/>
              <a:round/>
              <a:headEnd type="triangle" w="med" len="med"/>
              <a:tailEnd type="triangle" w="med" len="med"/>
            </a:ln>
          </p:spPr>
        </p:cxnSp>
        <p:cxnSp>
          <p:nvCxnSpPr>
            <p:cNvPr id="29" name="Google Shape;334;p7">
              <a:extLst>
                <a:ext uri="{FF2B5EF4-FFF2-40B4-BE49-F238E27FC236}">
                  <a16:creationId xmlns:a16="http://schemas.microsoft.com/office/drawing/2014/main" id="{59672C53-8CAF-00F8-971B-1A38A2C756AE}"/>
                </a:ext>
              </a:extLst>
            </p:cNvPr>
            <p:cNvCxnSpPr/>
            <p:nvPr/>
          </p:nvCxnSpPr>
          <p:spPr>
            <a:xfrm>
              <a:off x="5802503" y="1461408"/>
              <a:ext cx="270632" cy="640"/>
            </a:xfrm>
            <a:prstGeom prst="straightConnector1">
              <a:avLst/>
            </a:prstGeom>
            <a:noFill/>
            <a:ln w="19050" cap="flat" cmpd="sng">
              <a:solidFill>
                <a:srgbClr val="FF0000"/>
              </a:solidFill>
              <a:prstDash val="solid"/>
              <a:round/>
              <a:headEnd type="triangle" w="med" len="med"/>
              <a:tailEnd type="triangle" w="med" len="med"/>
            </a:ln>
          </p:spPr>
        </p:cxnSp>
        <p:sp>
          <p:nvSpPr>
            <p:cNvPr id="30" name="Google Shape;335;p7">
              <a:extLst>
                <a:ext uri="{FF2B5EF4-FFF2-40B4-BE49-F238E27FC236}">
                  <a16:creationId xmlns:a16="http://schemas.microsoft.com/office/drawing/2014/main" id="{71CB5B46-6CA1-FD52-9251-8E9FB5079E62}"/>
                </a:ext>
              </a:extLst>
            </p:cNvPr>
            <p:cNvSpPr txBox="1"/>
            <p:nvPr/>
          </p:nvSpPr>
          <p:spPr>
            <a:xfrm>
              <a:off x="6053594" y="1324882"/>
              <a:ext cx="1358700" cy="256500"/>
            </a:xfrm>
            <a:prstGeom prst="rect">
              <a:avLst/>
            </a:prstGeom>
            <a:noFill/>
            <a:ln>
              <a:noFill/>
            </a:ln>
          </p:spPr>
          <p:txBody>
            <a:bodyPr spcFirstLastPara="1" wrap="square" lIns="71100" tIns="35550" rIns="71100" bIns="3555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200" b="0" i="0" u="none" strike="noStrike" cap="none">
                  <a:solidFill>
                    <a:srgbClr val="000000"/>
                  </a:solidFill>
                  <a:latin typeface="Lato"/>
                  <a:ea typeface="Lato"/>
                  <a:cs typeface="Lato"/>
                  <a:sym typeface="Lato"/>
                </a:rPr>
                <a:t>Data stall</a:t>
              </a:r>
              <a:endParaRPr sz="1200" b="0" i="0" u="none" strike="noStrike" cap="none">
                <a:solidFill>
                  <a:srgbClr val="000000"/>
                </a:solidFill>
                <a:latin typeface="Lato"/>
                <a:ea typeface="Lato"/>
                <a:cs typeface="Lato"/>
                <a:sym typeface="Lato"/>
              </a:endParaRPr>
            </a:p>
          </p:txBody>
        </p:sp>
      </p:grpSp>
      <p:sp>
        <p:nvSpPr>
          <p:cNvPr id="32" name="Google Shape;314;p7">
            <a:extLst>
              <a:ext uri="{FF2B5EF4-FFF2-40B4-BE49-F238E27FC236}">
                <a16:creationId xmlns:a16="http://schemas.microsoft.com/office/drawing/2014/main" id="{022C629F-BBF9-CC58-B790-B2486E5EB808}"/>
              </a:ext>
            </a:extLst>
          </p:cNvPr>
          <p:cNvSpPr txBox="1"/>
          <p:nvPr/>
        </p:nvSpPr>
        <p:spPr>
          <a:xfrm>
            <a:off x="853115" y="2359927"/>
            <a:ext cx="7437770" cy="287238"/>
          </a:xfrm>
          <a:prstGeom prst="rect">
            <a:avLst/>
          </a:prstGeom>
          <a:noFill/>
          <a:ln>
            <a:noFill/>
          </a:ln>
        </p:spPr>
        <p:txBody>
          <a:bodyPr spcFirstLastPara="1" wrap="square" lIns="71100" tIns="35550" rIns="71100" bIns="3555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b="1" i="0" u="none" strike="noStrike" cap="none" dirty="0">
                <a:solidFill>
                  <a:srgbClr val="000000"/>
                </a:solidFill>
                <a:latin typeface="Lato"/>
                <a:ea typeface="Lato"/>
                <a:cs typeface="Lato"/>
                <a:sym typeface="Lato"/>
              </a:rPr>
              <a:t>Data pipeline with </a:t>
            </a:r>
            <a:r>
              <a:rPr lang="en-US" b="1" i="0" u="none" strike="noStrike" cap="none" dirty="0">
                <a:solidFill>
                  <a:srgbClr val="FF0000"/>
                </a:solidFill>
                <a:latin typeface="Lato"/>
                <a:ea typeface="Lato"/>
                <a:cs typeface="Lato"/>
                <a:sym typeface="Lato"/>
              </a:rPr>
              <a:t>data stalls</a:t>
            </a:r>
            <a:endParaRPr b="1" i="0" u="none" strike="noStrike" cap="none" dirty="0">
              <a:solidFill>
                <a:srgbClr val="FF0000"/>
              </a:solidFill>
              <a:latin typeface="Lato"/>
              <a:ea typeface="Lato"/>
              <a:cs typeface="Lato"/>
              <a:sym typeface="Lato"/>
            </a:endParaRPr>
          </a:p>
        </p:txBody>
      </p:sp>
      <p:pic>
        <p:nvPicPr>
          <p:cNvPr id="33" name="Google Shape;336;p7">
            <a:extLst>
              <a:ext uri="{FF2B5EF4-FFF2-40B4-BE49-F238E27FC236}">
                <a16:creationId xmlns:a16="http://schemas.microsoft.com/office/drawing/2014/main" id="{448E7DFF-EDF0-95DE-8CBB-B49C003CBEAC}"/>
              </a:ext>
            </a:extLst>
          </p:cNvPr>
          <p:cNvPicPr preferRelativeResize="0"/>
          <p:nvPr/>
        </p:nvPicPr>
        <p:blipFill rotWithShape="1">
          <a:blip r:embed="rId3">
            <a:alphaModFix/>
          </a:blip>
          <a:srcRect/>
          <a:stretch/>
        </p:blipFill>
        <p:spPr>
          <a:xfrm>
            <a:off x="868679" y="2784658"/>
            <a:ext cx="7406642" cy="1680382"/>
          </a:xfrm>
          <a:prstGeom prst="rect">
            <a:avLst/>
          </a:prstGeom>
          <a:noFill/>
          <a:ln>
            <a:noFill/>
          </a:ln>
        </p:spPr>
      </p:pic>
      <p:sp>
        <p:nvSpPr>
          <p:cNvPr id="34" name="Google Shape;337;p7">
            <a:extLst>
              <a:ext uri="{FF2B5EF4-FFF2-40B4-BE49-F238E27FC236}">
                <a16:creationId xmlns:a16="http://schemas.microsoft.com/office/drawing/2014/main" id="{E4319859-05D1-55F8-A023-E73ACD422E00}"/>
              </a:ext>
            </a:extLst>
          </p:cNvPr>
          <p:cNvSpPr txBox="1"/>
          <p:nvPr/>
        </p:nvSpPr>
        <p:spPr>
          <a:xfrm>
            <a:off x="921030" y="4530196"/>
            <a:ext cx="7301940" cy="287238"/>
          </a:xfrm>
          <a:prstGeom prst="rect">
            <a:avLst/>
          </a:prstGeom>
          <a:noFill/>
          <a:ln>
            <a:noFill/>
          </a:ln>
        </p:spPr>
        <p:txBody>
          <a:bodyPr spcFirstLastPara="1" wrap="square" lIns="71100" tIns="35550" rIns="71100" bIns="3555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b="1" i="0" u="none" strike="noStrike" cap="none" dirty="0">
                <a:solidFill>
                  <a:srgbClr val="000000"/>
                </a:solidFill>
                <a:latin typeface="Lato"/>
                <a:ea typeface="Lato"/>
                <a:cs typeface="Lato"/>
                <a:sym typeface="Lato"/>
              </a:rPr>
              <a:t>Load and Decode execution normalized to the Compute time</a:t>
            </a:r>
            <a:endParaRPr b="1" i="0" u="none" strike="noStrike" cap="none" dirty="0">
              <a:solidFill>
                <a:srgbClr val="FF0000"/>
              </a:solidFill>
              <a:latin typeface="Lato"/>
              <a:ea typeface="Lato"/>
              <a:cs typeface="Lato"/>
              <a:sym typeface="Lato"/>
            </a:endParaRPr>
          </a:p>
        </p:txBody>
      </p:sp>
    </p:spTree>
    <p:extLst>
      <p:ext uri="{BB962C8B-B14F-4D97-AF65-F5344CB8AC3E}">
        <p14:creationId xmlns:p14="http://schemas.microsoft.com/office/powerpoint/2010/main" val="671098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5F7E4DF-D50F-7C87-679A-F2DD260E2CC8}"/>
              </a:ext>
            </a:extLst>
          </p:cNvPr>
          <p:cNvSpPr>
            <a:spLocks noGrp="1"/>
          </p:cNvSpPr>
          <p:nvPr>
            <p:ph type="title"/>
          </p:nvPr>
        </p:nvSpPr>
        <p:spPr/>
        <p:txBody>
          <a:bodyPr/>
          <a:lstStyle/>
          <a:p>
            <a:r>
              <a:rPr kumimoji="1" lang="en-US" altLang="ko-Kore-KR" dirty="0"/>
              <a:t>Comparison of Lossless and Lossy Image Formats</a:t>
            </a:r>
            <a:endParaRPr kumimoji="1" lang="ko-Kore-KR" altLang="en-US" dirty="0"/>
          </a:p>
        </p:txBody>
      </p:sp>
      <p:sp>
        <p:nvSpPr>
          <p:cNvPr id="3" name="텍스트 개체 틀 2">
            <a:extLst>
              <a:ext uri="{FF2B5EF4-FFF2-40B4-BE49-F238E27FC236}">
                <a16:creationId xmlns:a16="http://schemas.microsoft.com/office/drawing/2014/main" id="{34852E8D-807C-8781-72D9-0109C5A5C7C8}"/>
              </a:ext>
            </a:extLst>
          </p:cNvPr>
          <p:cNvSpPr>
            <a:spLocks noGrp="1"/>
          </p:cNvSpPr>
          <p:nvPr>
            <p:ph type="body" idx="1"/>
          </p:nvPr>
        </p:nvSpPr>
        <p:spPr/>
        <p:txBody>
          <a:bodyPr>
            <a:normAutofit/>
          </a:bodyPr>
          <a:lstStyle/>
          <a:p>
            <a:r>
              <a:rPr kumimoji="1" lang="en-US" altLang="ko-Kore-KR" dirty="0"/>
              <a:t>Degradation of the test-set accuracy with the use of JPEG and </a:t>
            </a:r>
            <a:r>
              <a:rPr kumimoji="1" lang="en-US" altLang="ko-Kore-KR" dirty="0" err="1"/>
              <a:t>WebP</a:t>
            </a:r>
            <a:endParaRPr kumimoji="1" lang="ko-Kore-KR" altLang="en-US" dirty="0"/>
          </a:p>
        </p:txBody>
      </p:sp>
      <p:sp>
        <p:nvSpPr>
          <p:cNvPr id="4" name="슬라이드 번호 개체 틀 3">
            <a:extLst>
              <a:ext uri="{FF2B5EF4-FFF2-40B4-BE49-F238E27FC236}">
                <a16:creationId xmlns:a16="http://schemas.microsoft.com/office/drawing/2014/main" id="{F4D71F45-D0DB-01E4-92C5-0412AE32676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aphicFrame>
        <p:nvGraphicFramePr>
          <p:cNvPr id="5" name="Google Shape;344;p8">
            <a:extLst>
              <a:ext uri="{FF2B5EF4-FFF2-40B4-BE49-F238E27FC236}">
                <a16:creationId xmlns:a16="http://schemas.microsoft.com/office/drawing/2014/main" id="{C30EB2A4-1ACA-17E3-1CD1-CB9FDD54D8EC}"/>
              </a:ext>
            </a:extLst>
          </p:cNvPr>
          <p:cNvGraphicFramePr/>
          <p:nvPr/>
        </p:nvGraphicFramePr>
        <p:xfrm>
          <a:off x="1696181" y="1749374"/>
          <a:ext cx="5846150" cy="2584881"/>
        </p:xfrm>
        <a:graphic>
          <a:graphicData uri="http://schemas.openxmlformats.org/drawingml/2006/table">
            <a:tbl>
              <a:tblPr>
                <a:noFill/>
              </a:tblPr>
              <a:tblGrid>
                <a:gridCol w="1809200">
                  <a:extLst>
                    <a:ext uri="{9D8B030D-6E8A-4147-A177-3AD203B41FA5}">
                      <a16:colId xmlns:a16="http://schemas.microsoft.com/office/drawing/2014/main" val="20000"/>
                    </a:ext>
                  </a:extLst>
                </a:gridCol>
                <a:gridCol w="1350150">
                  <a:extLst>
                    <a:ext uri="{9D8B030D-6E8A-4147-A177-3AD203B41FA5}">
                      <a16:colId xmlns:a16="http://schemas.microsoft.com/office/drawing/2014/main" val="20001"/>
                    </a:ext>
                  </a:extLst>
                </a:gridCol>
                <a:gridCol w="1296150">
                  <a:extLst>
                    <a:ext uri="{9D8B030D-6E8A-4147-A177-3AD203B41FA5}">
                      <a16:colId xmlns:a16="http://schemas.microsoft.com/office/drawing/2014/main" val="20002"/>
                    </a:ext>
                  </a:extLst>
                </a:gridCol>
                <a:gridCol w="1390650">
                  <a:extLst>
                    <a:ext uri="{9D8B030D-6E8A-4147-A177-3AD203B41FA5}">
                      <a16:colId xmlns:a16="http://schemas.microsoft.com/office/drawing/2014/main" val="20003"/>
                    </a:ext>
                  </a:extLst>
                </a:gridCol>
              </a:tblGrid>
              <a:tr h="287209">
                <a:tc rowSpan="2">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Lato"/>
                          <a:ea typeface="Lato"/>
                          <a:cs typeface="Lato"/>
                          <a:sym typeface="Lato"/>
                        </a:rPr>
                        <a:t>Model (Metric)</a:t>
                      </a:r>
                      <a:endParaRPr sz="1200" b="1" u="none" strike="noStrike" cap="none">
                        <a:latin typeface="Lato"/>
                        <a:ea typeface="Lato"/>
                        <a:cs typeface="Lato"/>
                        <a:sym typeface="Lato"/>
                      </a:endParaRPr>
                    </a:p>
                  </a:txBody>
                  <a:tcPr marL="68600" marR="68600" marT="34300" marB="34300" anchor="ctr">
                    <a:solidFill>
                      <a:srgbClr val="F2F2F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Lato"/>
                          <a:ea typeface="Lato"/>
                          <a:cs typeface="Lato"/>
                          <a:sym typeface="Lato"/>
                        </a:rPr>
                        <a:t>Lossless</a:t>
                      </a:r>
                      <a:endParaRPr sz="1200" b="1" u="none" strike="noStrike" cap="none">
                        <a:latin typeface="Lato"/>
                        <a:ea typeface="Lato"/>
                        <a:cs typeface="Lato"/>
                        <a:sym typeface="Lato"/>
                      </a:endParaRPr>
                    </a:p>
                  </a:txBody>
                  <a:tcPr marL="68600" marR="68600" marT="34300" marB="34300" anchor="ctr">
                    <a:solidFill>
                      <a:srgbClr val="F2F2F2"/>
                    </a:solidFill>
                  </a:tcPr>
                </a:tc>
                <a:tc gridSpan="2">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Lato"/>
                          <a:ea typeface="Lato"/>
                          <a:cs typeface="Lato"/>
                          <a:sym typeface="Lato"/>
                        </a:rPr>
                        <a:t>Lossy</a:t>
                      </a:r>
                      <a:endParaRPr sz="1200" b="1" u="none" strike="noStrike" cap="none">
                        <a:latin typeface="Lato"/>
                        <a:ea typeface="Lato"/>
                        <a:cs typeface="Lato"/>
                        <a:sym typeface="Lato"/>
                      </a:endParaRPr>
                    </a:p>
                  </a:txBody>
                  <a:tcPr marL="68600" marR="68600" marT="34300" marB="34300" anchor="ctr">
                    <a:solidFill>
                      <a:srgbClr val="F2F2F2"/>
                    </a:solidFill>
                  </a:tcPr>
                </a:tc>
                <a:tc hMerge="1">
                  <a:txBody>
                    <a:bodyPr/>
                    <a:lstStyle/>
                    <a:p>
                      <a:endParaRPr lang="ko-Kore-KR"/>
                    </a:p>
                  </a:txBody>
                  <a:tcPr/>
                </a:tc>
                <a:extLst>
                  <a:ext uri="{0D108BD9-81ED-4DB2-BD59-A6C34878D82A}">
                    <a16:rowId xmlns:a16="http://schemas.microsoft.com/office/drawing/2014/main" val="10000"/>
                  </a:ext>
                </a:extLst>
              </a:tr>
              <a:tr h="287209">
                <a:tc vMerge="1">
                  <a:txBody>
                    <a:bodyPr/>
                    <a:lstStyle/>
                    <a:p>
                      <a:endParaRPr lang="ko-Kore-KR"/>
                    </a:p>
                  </a:txBody>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Lato"/>
                          <a:ea typeface="Lato"/>
                          <a:cs typeface="Lato"/>
                          <a:sym typeface="Lato"/>
                        </a:rPr>
                        <a:t>PNG</a:t>
                      </a:r>
                      <a:endParaRPr sz="1200" b="1" u="none" strike="noStrike" cap="none">
                        <a:latin typeface="Lato"/>
                        <a:ea typeface="Lato"/>
                        <a:cs typeface="Lato"/>
                        <a:sym typeface="Lato"/>
                      </a:endParaRPr>
                    </a:p>
                  </a:txBody>
                  <a:tcPr marL="68600" marR="68600" marT="34300" marB="34300" anchor="ctr">
                    <a:solidFill>
                      <a:srgbClr val="F2F2F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Lato"/>
                          <a:ea typeface="Lato"/>
                          <a:cs typeface="Lato"/>
                          <a:sym typeface="Lato"/>
                        </a:rPr>
                        <a:t>JPEG (Acc. diff)</a:t>
                      </a:r>
                      <a:endParaRPr sz="1100" u="none" strike="noStrike" cap="none">
                        <a:latin typeface="Lato"/>
                        <a:ea typeface="Lato"/>
                        <a:cs typeface="Lato"/>
                        <a:sym typeface="Lato"/>
                      </a:endParaRPr>
                    </a:p>
                  </a:txBody>
                  <a:tcPr marL="68600" marR="68600" marT="34300" marB="34300" anchor="ctr">
                    <a:solidFill>
                      <a:srgbClr val="F2F2F2"/>
                    </a:solidFill>
                  </a:tcP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b="1" u="none" strike="noStrike" cap="none">
                          <a:latin typeface="Lato"/>
                          <a:ea typeface="Lato"/>
                          <a:cs typeface="Lato"/>
                          <a:sym typeface="Lato"/>
                        </a:rPr>
                        <a:t>WebP (Acc. diff)</a:t>
                      </a:r>
                      <a:endParaRPr sz="1200" b="1" u="none" strike="noStrike" cap="none">
                        <a:latin typeface="Lato"/>
                        <a:ea typeface="Lato"/>
                        <a:cs typeface="Lato"/>
                        <a:sym typeface="Lato"/>
                      </a:endParaRPr>
                    </a:p>
                  </a:txBody>
                  <a:tcPr marL="68600" marR="68600" marT="34300" marB="34300" anchor="ctr">
                    <a:solidFill>
                      <a:srgbClr val="F2F2F2"/>
                    </a:solidFill>
                  </a:tcPr>
                </a:tc>
                <a:extLst>
                  <a:ext uri="{0D108BD9-81ED-4DB2-BD59-A6C34878D82A}">
                    <a16:rowId xmlns:a16="http://schemas.microsoft.com/office/drawing/2014/main" val="10001"/>
                  </a:ext>
                </a:extLst>
              </a:tr>
              <a:tr h="287209">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DDRNet23-slim (mIoU)</a:t>
                      </a:r>
                      <a:endParaRPr sz="1200" u="none" strike="noStrike" cap="none">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Lato"/>
                          <a:ea typeface="Lato"/>
                          <a:cs typeface="Lato"/>
                          <a:sym typeface="Lato"/>
                        </a:rPr>
                        <a:t>0.729</a:t>
                      </a:r>
                      <a:endParaRPr sz="1200" u="none" strike="noStrike" cap="none" dirty="0">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0.693 (</a:t>
                      </a:r>
                      <a:r>
                        <a:rPr lang="en-US" sz="1200" b="1" u="none" strike="noStrike" cap="none">
                          <a:solidFill>
                            <a:srgbClr val="FF0000"/>
                          </a:solidFill>
                          <a:latin typeface="Lato"/>
                          <a:ea typeface="Lato"/>
                          <a:cs typeface="Lato"/>
                          <a:sym typeface="Lato"/>
                        </a:rPr>
                        <a:t>-0.036</a:t>
                      </a:r>
                      <a:r>
                        <a:rPr lang="en-US" sz="1200" u="none" strike="noStrike" cap="none">
                          <a:latin typeface="Lato"/>
                          <a:ea typeface="Lato"/>
                          <a:cs typeface="Lato"/>
                          <a:sym typeface="Lato"/>
                        </a:rPr>
                        <a:t>)</a:t>
                      </a:r>
                      <a:endParaRPr sz="1100" u="none" strike="noStrike" cap="none">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0.689 (</a:t>
                      </a:r>
                      <a:r>
                        <a:rPr lang="en-US" sz="1200" b="1" u="none" strike="noStrike" cap="none">
                          <a:solidFill>
                            <a:srgbClr val="FF0000"/>
                          </a:solidFill>
                          <a:latin typeface="Lato"/>
                          <a:ea typeface="Lato"/>
                          <a:cs typeface="Lato"/>
                          <a:sym typeface="Lato"/>
                        </a:rPr>
                        <a:t>-0.04</a:t>
                      </a:r>
                      <a:r>
                        <a:rPr lang="en-US" sz="1200" u="none" strike="noStrike" cap="none">
                          <a:latin typeface="Lato"/>
                          <a:ea typeface="Lato"/>
                          <a:cs typeface="Lato"/>
                          <a:sym typeface="Lato"/>
                        </a:rPr>
                        <a:t>)</a:t>
                      </a:r>
                      <a:endParaRPr sz="1200" u="none" strike="noStrike" cap="none">
                        <a:latin typeface="Lato"/>
                        <a:ea typeface="Lato"/>
                        <a:cs typeface="Lato"/>
                        <a:sym typeface="Lato"/>
                      </a:endParaRPr>
                    </a:p>
                  </a:txBody>
                  <a:tcPr marL="68600" marR="68600" marT="34300" marB="34300" anchor="ctr"/>
                </a:tc>
                <a:extLst>
                  <a:ext uri="{0D108BD9-81ED-4DB2-BD59-A6C34878D82A}">
                    <a16:rowId xmlns:a16="http://schemas.microsoft.com/office/drawing/2014/main" val="10002"/>
                  </a:ext>
                </a:extLst>
              </a:tr>
              <a:tr h="287209">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a:latin typeface="Lato"/>
                          <a:ea typeface="Lato"/>
                          <a:cs typeface="Lato"/>
                          <a:sym typeface="Lato"/>
                        </a:rPr>
                        <a:t>DeepLabv3+ (</a:t>
                      </a:r>
                      <a:r>
                        <a:rPr lang="en-US" sz="1200" u="none" strike="noStrike" cap="none" dirty="0" err="1">
                          <a:latin typeface="Lato"/>
                          <a:ea typeface="Lato"/>
                          <a:cs typeface="Lato"/>
                          <a:sym typeface="Lato"/>
                        </a:rPr>
                        <a:t>mIoU</a:t>
                      </a:r>
                      <a:r>
                        <a:rPr lang="en-US" sz="1200" u="none" strike="noStrike" cap="none" dirty="0">
                          <a:latin typeface="Lato"/>
                          <a:ea typeface="Lato"/>
                          <a:cs typeface="Lato"/>
                          <a:sym typeface="Lato"/>
                        </a:rPr>
                        <a:t>)</a:t>
                      </a:r>
                      <a:endParaRPr sz="1200" u="none" strike="noStrike" cap="none" dirty="0">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Lato"/>
                          <a:ea typeface="Lato"/>
                          <a:cs typeface="Lato"/>
                          <a:sym typeface="Lato"/>
                        </a:rPr>
                        <a:t>0.801</a:t>
                      </a:r>
                      <a:endParaRPr sz="1200" u="none" strike="noStrike" cap="none" dirty="0">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0.801 (</a:t>
                      </a:r>
                      <a:r>
                        <a:rPr lang="en-US" sz="1200" b="0" u="none" strike="noStrike" cap="none">
                          <a:solidFill>
                            <a:schemeClr val="dk1"/>
                          </a:solidFill>
                          <a:latin typeface="Lato"/>
                          <a:ea typeface="Lato"/>
                          <a:cs typeface="Lato"/>
                          <a:sym typeface="Lato"/>
                        </a:rPr>
                        <a:t>0</a:t>
                      </a:r>
                      <a:r>
                        <a:rPr lang="en-US" sz="1200" u="none" strike="noStrike" cap="none">
                          <a:latin typeface="Lato"/>
                          <a:ea typeface="Lato"/>
                          <a:cs typeface="Lato"/>
                          <a:sym typeface="Lato"/>
                        </a:rPr>
                        <a:t>)</a:t>
                      </a:r>
                      <a:endParaRPr sz="1100" u="none" strike="noStrike" cap="none">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0.808 (</a:t>
                      </a:r>
                      <a:r>
                        <a:rPr lang="en-US" sz="1200" b="1" u="none" strike="noStrike" cap="none">
                          <a:solidFill>
                            <a:srgbClr val="00B0F0"/>
                          </a:solidFill>
                          <a:latin typeface="Lato"/>
                          <a:ea typeface="Lato"/>
                          <a:cs typeface="Lato"/>
                          <a:sym typeface="Lato"/>
                        </a:rPr>
                        <a:t>+0.007</a:t>
                      </a:r>
                      <a:r>
                        <a:rPr lang="en-US" sz="1200" u="none" strike="noStrike" cap="none">
                          <a:latin typeface="Lato"/>
                          <a:ea typeface="Lato"/>
                          <a:cs typeface="Lato"/>
                          <a:sym typeface="Lato"/>
                        </a:rPr>
                        <a:t>)</a:t>
                      </a:r>
                      <a:endParaRPr sz="1200" u="none" strike="noStrike" cap="none">
                        <a:latin typeface="Lato"/>
                        <a:ea typeface="Lato"/>
                        <a:cs typeface="Lato"/>
                        <a:sym typeface="Lato"/>
                      </a:endParaRPr>
                    </a:p>
                  </a:txBody>
                  <a:tcPr marL="68600" marR="68600" marT="34300" marB="34300" anchor="ctr"/>
                </a:tc>
                <a:extLst>
                  <a:ext uri="{0D108BD9-81ED-4DB2-BD59-A6C34878D82A}">
                    <a16:rowId xmlns:a16="http://schemas.microsoft.com/office/drawing/2014/main" val="10003"/>
                  </a:ext>
                </a:extLst>
              </a:tr>
              <a:tr h="287209">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err="1">
                          <a:latin typeface="Lato"/>
                          <a:ea typeface="Lato"/>
                          <a:cs typeface="Lato"/>
                          <a:sym typeface="Lato"/>
                        </a:rPr>
                        <a:t>MaskFormer</a:t>
                      </a:r>
                      <a:r>
                        <a:rPr lang="en-US" sz="1200" u="none" strike="noStrike" cap="none" dirty="0">
                          <a:latin typeface="Lato"/>
                          <a:ea typeface="Lato"/>
                          <a:cs typeface="Lato"/>
                          <a:sym typeface="Lato"/>
                        </a:rPr>
                        <a:t> (</a:t>
                      </a:r>
                      <a:r>
                        <a:rPr lang="en-US" sz="1200" u="none" strike="noStrike" cap="none" dirty="0" err="1">
                          <a:latin typeface="Lato"/>
                          <a:ea typeface="Lato"/>
                          <a:cs typeface="Lato"/>
                          <a:sym typeface="Lato"/>
                        </a:rPr>
                        <a:t>mIoU</a:t>
                      </a:r>
                      <a:r>
                        <a:rPr lang="en-US" sz="1200" u="none" strike="noStrike" cap="none" dirty="0">
                          <a:latin typeface="Lato"/>
                          <a:ea typeface="Lato"/>
                          <a:cs typeface="Lato"/>
                          <a:sym typeface="Lato"/>
                        </a:rPr>
                        <a:t>)</a:t>
                      </a:r>
                      <a:endParaRPr sz="1200" u="none" strike="noStrike" cap="none" dirty="0">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0.685</a:t>
                      </a:r>
                      <a:endParaRPr sz="1200" u="none" strike="noStrike" cap="none">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0.669 (</a:t>
                      </a:r>
                      <a:r>
                        <a:rPr lang="en-US" sz="1200" b="1" u="none" strike="noStrike" cap="none">
                          <a:solidFill>
                            <a:srgbClr val="FF0000"/>
                          </a:solidFill>
                          <a:latin typeface="Lato"/>
                          <a:ea typeface="Lato"/>
                          <a:cs typeface="Lato"/>
                          <a:sym typeface="Lato"/>
                        </a:rPr>
                        <a:t>-0.016</a:t>
                      </a:r>
                      <a:r>
                        <a:rPr lang="en-US" sz="1200" u="none" strike="noStrike" cap="none">
                          <a:latin typeface="Lato"/>
                          <a:ea typeface="Lato"/>
                          <a:cs typeface="Lato"/>
                          <a:sym typeface="Lato"/>
                        </a:rPr>
                        <a:t>)</a:t>
                      </a:r>
                      <a:endParaRPr sz="1100" u="none" strike="noStrike" cap="none">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Lato"/>
                          <a:ea typeface="Lato"/>
                          <a:cs typeface="Lato"/>
                          <a:sym typeface="Lato"/>
                        </a:rPr>
                        <a:t>0.651 (</a:t>
                      </a:r>
                      <a:r>
                        <a:rPr lang="en-US" sz="1200" b="1" u="none" strike="noStrike" cap="none" dirty="0">
                          <a:solidFill>
                            <a:srgbClr val="FF0000"/>
                          </a:solidFill>
                          <a:latin typeface="Lato"/>
                          <a:ea typeface="Lato"/>
                          <a:cs typeface="Lato"/>
                          <a:sym typeface="Lato"/>
                        </a:rPr>
                        <a:t>-0.034</a:t>
                      </a:r>
                      <a:r>
                        <a:rPr lang="en-US" sz="1200" u="none" strike="noStrike" cap="none" dirty="0">
                          <a:latin typeface="Lato"/>
                          <a:ea typeface="Lato"/>
                          <a:cs typeface="Lato"/>
                          <a:sym typeface="Lato"/>
                        </a:rPr>
                        <a:t>)</a:t>
                      </a:r>
                      <a:endParaRPr sz="1200" u="none" strike="noStrike" cap="none" dirty="0">
                        <a:latin typeface="Lato"/>
                        <a:ea typeface="Lato"/>
                        <a:cs typeface="Lato"/>
                        <a:sym typeface="Lato"/>
                      </a:endParaRPr>
                    </a:p>
                  </a:txBody>
                  <a:tcPr marL="68600" marR="68600" marT="34300" marB="34300" anchor="ctr"/>
                </a:tc>
                <a:extLst>
                  <a:ext uri="{0D108BD9-81ED-4DB2-BD59-A6C34878D82A}">
                    <a16:rowId xmlns:a16="http://schemas.microsoft.com/office/drawing/2014/main" val="10004"/>
                  </a:ext>
                </a:extLst>
              </a:tr>
              <a:tr h="287209">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PointRend (mIoU)</a:t>
                      </a:r>
                      <a:endParaRPr sz="1200" u="none" strike="noStrike" cap="none">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0.722</a:t>
                      </a:r>
                      <a:endParaRPr sz="1200" u="none" strike="noStrike" cap="none">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0.711 (</a:t>
                      </a:r>
                      <a:r>
                        <a:rPr lang="en-US" sz="1200" b="1" u="none" strike="noStrike" cap="none">
                          <a:solidFill>
                            <a:srgbClr val="FF0000"/>
                          </a:solidFill>
                          <a:latin typeface="Lato"/>
                          <a:ea typeface="Lato"/>
                          <a:cs typeface="Lato"/>
                          <a:sym typeface="Lato"/>
                        </a:rPr>
                        <a:t>-0.011</a:t>
                      </a:r>
                      <a:r>
                        <a:rPr lang="en-US" sz="1200" u="none" strike="noStrike" cap="none">
                          <a:latin typeface="Lato"/>
                          <a:ea typeface="Lato"/>
                          <a:cs typeface="Lato"/>
                          <a:sym typeface="Lato"/>
                        </a:rPr>
                        <a:t>)</a:t>
                      </a:r>
                      <a:endParaRPr sz="1200" u="none" strike="noStrike" cap="none">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0.712 (</a:t>
                      </a:r>
                      <a:r>
                        <a:rPr lang="en-US" sz="1200" b="1" u="none" strike="noStrike" cap="none">
                          <a:solidFill>
                            <a:srgbClr val="FF0000"/>
                          </a:solidFill>
                          <a:latin typeface="Lato"/>
                          <a:ea typeface="Lato"/>
                          <a:cs typeface="Lato"/>
                          <a:sym typeface="Lato"/>
                        </a:rPr>
                        <a:t>-0.01</a:t>
                      </a:r>
                      <a:r>
                        <a:rPr lang="en-US" sz="1200" u="none" strike="noStrike" cap="none">
                          <a:latin typeface="Lato"/>
                          <a:ea typeface="Lato"/>
                          <a:cs typeface="Lato"/>
                          <a:sym typeface="Lato"/>
                        </a:rPr>
                        <a:t>)</a:t>
                      </a:r>
                      <a:endParaRPr sz="1200" u="none" strike="noStrike" cap="none">
                        <a:latin typeface="Lato"/>
                        <a:ea typeface="Lato"/>
                        <a:cs typeface="Lato"/>
                        <a:sym typeface="Lato"/>
                      </a:endParaRPr>
                    </a:p>
                  </a:txBody>
                  <a:tcPr marL="68600" marR="68600" marT="34300" marB="34300" anchor="ctr"/>
                </a:tc>
                <a:extLst>
                  <a:ext uri="{0D108BD9-81ED-4DB2-BD59-A6C34878D82A}">
                    <a16:rowId xmlns:a16="http://schemas.microsoft.com/office/drawing/2014/main" val="10005"/>
                  </a:ext>
                </a:extLst>
              </a:tr>
              <a:tr h="287209">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EgoNet (PCK@0.1)</a:t>
                      </a:r>
                      <a:endParaRPr sz="1200" u="none" strike="noStrike" cap="none">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0.323</a:t>
                      </a:r>
                      <a:endParaRPr sz="1200" u="none" strike="noStrike" cap="none">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0.300 (</a:t>
                      </a:r>
                      <a:r>
                        <a:rPr lang="en-US" sz="1200" b="1" u="none" strike="noStrike" cap="none">
                          <a:solidFill>
                            <a:srgbClr val="FF0000"/>
                          </a:solidFill>
                          <a:latin typeface="Lato"/>
                          <a:ea typeface="Lato"/>
                          <a:cs typeface="Lato"/>
                          <a:sym typeface="Lato"/>
                        </a:rPr>
                        <a:t>-0.023</a:t>
                      </a:r>
                      <a:r>
                        <a:rPr lang="en-US" sz="1200" u="none" strike="noStrike" cap="none">
                          <a:latin typeface="Lato"/>
                          <a:ea typeface="Lato"/>
                          <a:cs typeface="Lato"/>
                          <a:sym typeface="Lato"/>
                        </a:rPr>
                        <a:t>)</a:t>
                      </a:r>
                      <a:endParaRPr sz="1200" u="none" strike="noStrike" cap="none">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0.305 (</a:t>
                      </a:r>
                      <a:r>
                        <a:rPr lang="en-US" sz="1200" b="1" u="none" strike="noStrike" cap="none">
                          <a:solidFill>
                            <a:srgbClr val="FF0000"/>
                          </a:solidFill>
                          <a:latin typeface="Lato"/>
                          <a:ea typeface="Lato"/>
                          <a:cs typeface="Lato"/>
                          <a:sym typeface="Lato"/>
                        </a:rPr>
                        <a:t>-0.018</a:t>
                      </a:r>
                      <a:r>
                        <a:rPr lang="en-US" sz="1200" u="none" strike="noStrike" cap="none">
                          <a:latin typeface="Lato"/>
                          <a:ea typeface="Lato"/>
                          <a:cs typeface="Lato"/>
                          <a:sym typeface="Lato"/>
                        </a:rPr>
                        <a:t>)</a:t>
                      </a:r>
                      <a:endParaRPr sz="1200" u="none" strike="noStrike" cap="none">
                        <a:latin typeface="Lato"/>
                        <a:ea typeface="Lato"/>
                        <a:cs typeface="Lato"/>
                        <a:sym typeface="Lato"/>
                      </a:endParaRPr>
                    </a:p>
                  </a:txBody>
                  <a:tcPr marL="68600" marR="68600" marT="34300" marB="34300" anchor="ctr"/>
                </a:tc>
                <a:extLst>
                  <a:ext uri="{0D108BD9-81ED-4DB2-BD59-A6C34878D82A}">
                    <a16:rowId xmlns:a16="http://schemas.microsoft.com/office/drawing/2014/main" val="10006"/>
                  </a:ext>
                </a:extLst>
              </a:tr>
              <a:tr h="287209">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dirty="0" err="1">
                          <a:latin typeface="Lato"/>
                          <a:ea typeface="Lato"/>
                          <a:cs typeface="Lato"/>
                          <a:sym typeface="Lato"/>
                        </a:rPr>
                        <a:t>PointPillars</a:t>
                      </a:r>
                      <a:r>
                        <a:rPr lang="en-US" sz="1200" u="none" strike="noStrike" cap="none" dirty="0">
                          <a:latin typeface="Lato"/>
                          <a:ea typeface="Lato"/>
                          <a:cs typeface="Lato"/>
                          <a:sym typeface="Lato"/>
                        </a:rPr>
                        <a:t> (</a:t>
                      </a:r>
                      <a:r>
                        <a:rPr lang="en-US" sz="1200" u="none" strike="noStrike" cap="none" dirty="0" err="1">
                          <a:latin typeface="Lato"/>
                          <a:ea typeface="Lato"/>
                          <a:cs typeface="Lato"/>
                          <a:sym typeface="Lato"/>
                        </a:rPr>
                        <a:t>mAP</a:t>
                      </a:r>
                      <a:r>
                        <a:rPr lang="en-US" sz="1200" u="none" strike="noStrike" cap="none" dirty="0">
                          <a:latin typeface="Lato"/>
                          <a:ea typeface="Lato"/>
                          <a:cs typeface="Lato"/>
                          <a:sym typeface="Lato"/>
                        </a:rPr>
                        <a:t>)</a:t>
                      </a:r>
                      <a:endParaRPr sz="1200" u="none" strike="noStrike" cap="none" dirty="0">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0.611</a:t>
                      </a:r>
                      <a:endParaRPr sz="1200" u="none" strike="noStrike" cap="none">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0.593 (</a:t>
                      </a:r>
                      <a:r>
                        <a:rPr lang="en-US" sz="1200" b="1" u="none" strike="noStrike" cap="none">
                          <a:solidFill>
                            <a:srgbClr val="FF0000"/>
                          </a:solidFill>
                          <a:latin typeface="Lato"/>
                          <a:ea typeface="Lato"/>
                          <a:cs typeface="Lato"/>
                          <a:sym typeface="Lato"/>
                        </a:rPr>
                        <a:t>-0.018</a:t>
                      </a:r>
                      <a:r>
                        <a:rPr lang="en-US" sz="1200" u="none" strike="noStrike" cap="none">
                          <a:latin typeface="Lato"/>
                          <a:ea typeface="Lato"/>
                          <a:cs typeface="Lato"/>
                          <a:sym typeface="Lato"/>
                        </a:rPr>
                        <a:t>)</a:t>
                      </a:r>
                      <a:endParaRPr sz="1200" u="none" strike="noStrike" cap="none">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0.582 (</a:t>
                      </a:r>
                      <a:r>
                        <a:rPr lang="en-US" sz="1200" b="1" u="none" strike="noStrike" cap="none">
                          <a:solidFill>
                            <a:srgbClr val="FF0000"/>
                          </a:solidFill>
                          <a:latin typeface="Lato"/>
                          <a:ea typeface="Lato"/>
                          <a:cs typeface="Lato"/>
                          <a:sym typeface="Lato"/>
                        </a:rPr>
                        <a:t>-0.029</a:t>
                      </a:r>
                      <a:r>
                        <a:rPr lang="en-US" sz="1200" u="none" strike="noStrike" cap="none">
                          <a:latin typeface="Lato"/>
                          <a:ea typeface="Lato"/>
                          <a:cs typeface="Lato"/>
                          <a:sym typeface="Lato"/>
                        </a:rPr>
                        <a:t>)</a:t>
                      </a:r>
                      <a:endParaRPr sz="1200" u="none" strike="noStrike" cap="none">
                        <a:latin typeface="Lato"/>
                        <a:ea typeface="Lato"/>
                        <a:cs typeface="Lato"/>
                        <a:sym typeface="Lato"/>
                      </a:endParaRPr>
                    </a:p>
                  </a:txBody>
                  <a:tcPr marL="68600" marR="68600" marT="34300" marB="34300" anchor="ctr"/>
                </a:tc>
                <a:extLst>
                  <a:ext uri="{0D108BD9-81ED-4DB2-BD59-A6C34878D82A}">
                    <a16:rowId xmlns:a16="http://schemas.microsoft.com/office/drawing/2014/main" val="10007"/>
                  </a:ext>
                </a:extLst>
              </a:tr>
              <a:tr h="287209">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YOLOv5 (mAP@50)</a:t>
                      </a:r>
                      <a:endParaRPr sz="1200" u="none" strike="noStrike" cap="none">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Lato"/>
                          <a:ea typeface="Lato"/>
                          <a:cs typeface="Lato"/>
                          <a:sym typeface="Lato"/>
                        </a:rPr>
                        <a:t>0.633</a:t>
                      </a:r>
                      <a:endParaRPr sz="1200" u="none" strike="noStrike" cap="none" dirty="0">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a:latin typeface="Lato"/>
                          <a:ea typeface="Lato"/>
                          <a:cs typeface="Lato"/>
                          <a:sym typeface="Lato"/>
                        </a:rPr>
                        <a:t>0.605 (</a:t>
                      </a:r>
                      <a:r>
                        <a:rPr lang="en-US" sz="1200" b="1" u="none" strike="noStrike" cap="none">
                          <a:solidFill>
                            <a:srgbClr val="FF0000"/>
                          </a:solidFill>
                          <a:latin typeface="Lato"/>
                          <a:ea typeface="Lato"/>
                          <a:cs typeface="Lato"/>
                          <a:sym typeface="Lato"/>
                        </a:rPr>
                        <a:t>-0.028</a:t>
                      </a:r>
                      <a:r>
                        <a:rPr lang="en-US" sz="1200" u="none" strike="noStrike" cap="none">
                          <a:latin typeface="Lato"/>
                          <a:ea typeface="Lato"/>
                          <a:cs typeface="Lato"/>
                          <a:sym typeface="Lato"/>
                        </a:rPr>
                        <a:t>)</a:t>
                      </a:r>
                      <a:endParaRPr sz="1200" u="none" strike="noStrike" cap="none">
                        <a:latin typeface="Lato"/>
                        <a:ea typeface="Lato"/>
                        <a:cs typeface="Lato"/>
                        <a:sym typeface="Lato"/>
                      </a:endParaRPr>
                    </a:p>
                  </a:txBody>
                  <a:tcPr marL="68600" marR="68600" marT="34300" marB="34300" anchor="ctr"/>
                </a:tc>
                <a:tc>
                  <a:txBody>
                    <a:bodyPr/>
                    <a:lstStyle/>
                    <a:p>
                      <a:pPr marL="0" marR="0" lvl="0" indent="0" algn="ctr" rtl="0">
                        <a:lnSpc>
                          <a:spcPct val="100000"/>
                        </a:lnSpc>
                        <a:spcBef>
                          <a:spcPts val="0"/>
                        </a:spcBef>
                        <a:spcAft>
                          <a:spcPts val="0"/>
                        </a:spcAft>
                        <a:buClr>
                          <a:srgbClr val="000000"/>
                        </a:buClr>
                        <a:buSzPts val="1200"/>
                        <a:buFont typeface="Arial"/>
                        <a:buNone/>
                      </a:pPr>
                      <a:r>
                        <a:rPr lang="en-US" sz="1200" u="none" strike="noStrike" cap="none" dirty="0">
                          <a:latin typeface="Lato"/>
                          <a:ea typeface="Lato"/>
                          <a:cs typeface="Lato"/>
                          <a:sym typeface="Lato"/>
                        </a:rPr>
                        <a:t>0.614 (</a:t>
                      </a:r>
                      <a:r>
                        <a:rPr lang="en-US" sz="1200" b="1" u="none" strike="noStrike" cap="none" dirty="0">
                          <a:solidFill>
                            <a:srgbClr val="FF0000"/>
                          </a:solidFill>
                          <a:latin typeface="Lato"/>
                          <a:ea typeface="Lato"/>
                          <a:cs typeface="Lato"/>
                          <a:sym typeface="Lato"/>
                        </a:rPr>
                        <a:t>-0.019</a:t>
                      </a:r>
                      <a:r>
                        <a:rPr lang="en-US" sz="1200" u="none" strike="noStrike" cap="none" dirty="0">
                          <a:latin typeface="Lato"/>
                          <a:ea typeface="Lato"/>
                          <a:cs typeface="Lato"/>
                          <a:sym typeface="Lato"/>
                        </a:rPr>
                        <a:t>)</a:t>
                      </a:r>
                      <a:endParaRPr sz="1200" u="none" strike="noStrike" cap="none" dirty="0">
                        <a:latin typeface="Lato"/>
                        <a:ea typeface="Lato"/>
                        <a:cs typeface="Lato"/>
                        <a:sym typeface="Lato"/>
                      </a:endParaRPr>
                    </a:p>
                  </a:txBody>
                  <a:tcPr marL="68600" marR="68600" marT="34300" marB="3430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3278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ABC917-E809-13E4-6DAC-486A4F4D1329}"/>
              </a:ext>
            </a:extLst>
          </p:cNvPr>
          <p:cNvSpPr>
            <a:spLocks noGrp="1"/>
          </p:cNvSpPr>
          <p:nvPr>
            <p:ph type="title"/>
          </p:nvPr>
        </p:nvSpPr>
        <p:spPr/>
        <p:txBody>
          <a:bodyPr/>
          <a:lstStyle/>
          <a:p>
            <a:r>
              <a:rPr kumimoji="1" lang="en-US" altLang="ko-Kore-KR" dirty="0"/>
              <a:t>Design Goal</a:t>
            </a:r>
            <a:endParaRPr kumimoji="1" lang="ko-Kore-KR" altLang="en-US" dirty="0"/>
          </a:p>
        </p:txBody>
      </p:sp>
      <p:sp>
        <p:nvSpPr>
          <p:cNvPr id="3" name="텍스트 개체 틀 2">
            <a:extLst>
              <a:ext uri="{FF2B5EF4-FFF2-40B4-BE49-F238E27FC236}">
                <a16:creationId xmlns:a16="http://schemas.microsoft.com/office/drawing/2014/main" id="{B0201E42-6297-5F21-9E64-9D00DF510FFF}"/>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C1F7E540-99EA-5BF1-6999-E5401952D8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6" name="모서리가 둥근 직사각형 5">
            <a:extLst>
              <a:ext uri="{FF2B5EF4-FFF2-40B4-BE49-F238E27FC236}">
                <a16:creationId xmlns:a16="http://schemas.microsoft.com/office/drawing/2014/main" id="{144FE912-7D28-F2E9-85D0-2A5C14CC4A59}"/>
              </a:ext>
            </a:extLst>
          </p:cNvPr>
          <p:cNvSpPr/>
          <p:nvPr/>
        </p:nvSpPr>
        <p:spPr>
          <a:xfrm>
            <a:off x="342001" y="1371600"/>
            <a:ext cx="8460000" cy="1050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400" dirty="0">
                <a:solidFill>
                  <a:schemeClr val="tx1"/>
                </a:solidFill>
                <a:latin typeface="Lato" panose="020F0502020204030203" pitchFamily="34" charset="0"/>
                <a:ea typeface="Lato" panose="020F0502020204030203" pitchFamily="34" charset="0"/>
                <a:cs typeface="Lato" panose="020F0502020204030203" pitchFamily="34" charset="0"/>
              </a:rPr>
              <a:t>Maximizing decoding throughput by leveraging the GPU</a:t>
            </a:r>
            <a:endParaRPr kumimoji="1" lang="ko-Kore-KR" altLang="en-US" sz="2400" dirty="0">
              <a:solidFill>
                <a:schemeClr val="tx1"/>
              </a:solidFill>
              <a:latin typeface="Lato" panose="020F0502020204030203" pitchFamily="34" charset="0"/>
              <a:cs typeface="Lato" panose="020F0502020204030203" pitchFamily="34" charset="0"/>
            </a:endParaRPr>
          </a:p>
        </p:txBody>
      </p:sp>
      <p:sp>
        <p:nvSpPr>
          <p:cNvPr id="7" name="모서리가 둥근 직사각형 6">
            <a:extLst>
              <a:ext uri="{FF2B5EF4-FFF2-40B4-BE49-F238E27FC236}">
                <a16:creationId xmlns:a16="http://schemas.microsoft.com/office/drawing/2014/main" id="{35EFC6CB-C307-A4A9-EB7D-E57E103C6D38}"/>
              </a:ext>
            </a:extLst>
          </p:cNvPr>
          <p:cNvSpPr/>
          <p:nvPr/>
        </p:nvSpPr>
        <p:spPr>
          <a:xfrm>
            <a:off x="342000" y="2987302"/>
            <a:ext cx="8460000" cy="1050324"/>
          </a:xfrm>
          <a:prstGeom prst="round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400" dirty="0">
                <a:solidFill>
                  <a:schemeClr val="tx1"/>
                </a:solidFill>
                <a:latin typeface="Lato" panose="020F0502020204030203" pitchFamily="34" charset="0"/>
                <a:ea typeface="Lato" panose="020F0502020204030203" pitchFamily="34" charset="0"/>
                <a:cs typeface="Lato" panose="020F0502020204030203" pitchFamily="34" charset="0"/>
              </a:rPr>
              <a:t>Providing a good-enough compression ratio not to introduce a new bottleneck in the Load stage</a:t>
            </a:r>
            <a:endParaRPr kumimoji="1" lang="ko-Kore-KR" altLang="en-US" sz="2400" dirty="0">
              <a:solidFill>
                <a:schemeClr val="tx1"/>
              </a:solidFill>
              <a:latin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47094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ABC917-E809-13E4-6DAC-486A4F4D1329}"/>
              </a:ext>
            </a:extLst>
          </p:cNvPr>
          <p:cNvSpPr>
            <a:spLocks noGrp="1"/>
          </p:cNvSpPr>
          <p:nvPr>
            <p:ph type="title"/>
          </p:nvPr>
        </p:nvSpPr>
        <p:spPr/>
        <p:txBody>
          <a:bodyPr/>
          <a:lstStyle/>
          <a:p>
            <a:r>
              <a:rPr kumimoji="1" lang="en-US" altLang="ko-Kore-KR" dirty="0"/>
              <a:t>Comparison of L3 Design to PNG and JPEG</a:t>
            </a:r>
            <a:endParaRPr kumimoji="1" lang="ko-Kore-KR" altLang="en-US" dirty="0"/>
          </a:p>
        </p:txBody>
      </p:sp>
      <p:sp>
        <p:nvSpPr>
          <p:cNvPr id="3" name="텍스트 개체 틀 2">
            <a:extLst>
              <a:ext uri="{FF2B5EF4-FFF2-40B4-BE49-F238E27FC236}">
                <a16:creationId xmlns:a16="http://schemas.microsoft.com/office/drawing/2014/main" id="{B0201E42-6297-5F21-9E64-9D00DF510FFF}"/>
              </a:ext>
            </a:extLst>
          </p:cNvPr>
          <p:cNvSpPr>
            <a:spLocks noGrp="1"/>
          </p:cNvSpPr>
          <p:nvPr>
            <p:ph type="body" idx="1"/>
          </p:nvPr>
        </p:nvSpPr>
        <p:spPr/>
        <p:txBody>
          <a:bodyPr/>
          <a:lstStyle/>
          <a:p>
            <a:endParaRPr kumimoji="1" lang="ko-Kore-KR" altLang="en-US" dirty="0"/>
          </a:p>
        </p:txBody>
      </p:sp>
      <p:sp>
        <p:nvSpPr>
          <p:cNvPr id="4" name="슬라이드 번호 개체 틀 3">
            <a:extLst>
              <a:ext uri="{FF2B5EF4-FFF2-40B4-BE49-F238E27FC236}">
                <a16:creationId xmlns:a16="http://schemas.microsoft.com/office/drawing/2014/main" id="{C1F7E540-99EA-5BF1-6999-E5401952D8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graphicFrame>
        <p:nvGraphicFramePr>
          <p:cNvPr id="5" name="표 5">
            <a:extLst>
              <a:ext uri="{FF2B5EF4-FFF2-40B4-BE49-F238E27FC236}">
                <a16:creationId xmlns:a16="http://schemas.microsoft.com/office/drawing/2014/main" id="{E8E2F8D5-8823-97CD-0AB6-5477D8A3A46C}"/>
              </a:ext>
            </a:extLst>
          </p:cNvPr>
          <p:cNvGraphicFramePr>
            <a:graphicFrameLocks noGrp="1"/>
          </p:cNvGraphicFramePr>
          <p:nvPr>
            <p:extLst>
              <p:ext uri="{D42A27DB-BD31-4B8C-83A1-F6EECF244321}">
                <p14:modId xmlns:p14="http://schemas.microsoft.com/office/powerpoint/2010/main" val="1595627134"/>
              </p:ext>
            </p:extLst>
          </p:nvPr>
        </p:nvGraphicFramePr>
        <p:xfrm>
          <a:off x="1441507" y="1667353"/>
          <a:ext cx="6260985" cy="2509520"/>
        </p:xfrm>
        <a:graphic>
          <a:graphicData uri="http://schemas.openxmlformats.org/drawingml/2006/table">
            <a:tbl>
              <a:tblPr firstRow="1" bandRow="1">
                <a:tableStyleId>{BBC5ED68-C3A6-4F04-AE79-5ADCC3DF644C}</a:tableStyleId>
              </a:tblPr>
              <a:tblGrid>
                <a:gridCol w="1057013">
                  <a:extLst>
                    <a:ext uri="{9D8B030D-6E8A-4147-A177-3AD203B41FA5}">
                      <a16:colId xmlns:a16="http://schemas.microsoft.com/office/drawing/2014/main" val="2612378109"/>
                    </a:ext>
                  </a:extLst>
                </a:gridCol>
                <a:gridCol w="1447381">
                  <a:extLst>
                    <a:ext uri="{9D8B030D-6E8A-4147-A177-3AD203B41FA5}">
                      <a16:colId xmlns:a16="http://schemas.microsoft.com/office/drawing/2014/main" val="3053866943"/>
                    </a:ext>
                  </a:extLst>
                </a:gridCol>
                <a:gridCol w="1438432">
                  <a:extLst>
                    <a:ext uri="{9D8B030D-6E8A-4147-A177-3AD203B41FA5}">
                      <a16:colId xmlns:a16="http://schemas.microsoft.com/office/drawing/2014/main" val="1293179214"/>
                    </a:ext>
                  </a:extLst>
                </a:gridCol>
                <a:gridCol w="1065962">
                  <a:extLst>
                    <a:ext uri="{9D8B030D-6E8A-4147-A177-3AD203B41FA5}">
                      <a16:colId xmlns:a16="http://schemas.microsoft.com/office/drawing/2014/main" val="77095085"/>
                    </a:ext>
                  </a:extLst>
                </a:gridCol>
                <a:gridCol w="1252197">
                  <a:extLst>
                    <a:ext uri="{9D8B030D-6E8A-4147-A177-3AD203B41FA5}">
                      <a16:colId xmlns:a16="http://schemas.microsoft.com/office/drawing/2014/main" val="2541753920"/>
                    </a:ext>
                  </a:extLst>
                </a:gridCol>
              </a:tblGrid>
              <a:tr h="370840">
                <a:tc rowSpan="2">
                  <a:txBody>
                    <a:bodyPr/>
                    <a:lstStyle/>
                    <a:p>
                      <a:endParaRPr lang="ko-Kore-KR" altLang="en-US" dirty="0"/>
                    </a:p>
                  </a:txBody>
                  <a:tcPr anchor="ctr"/>
                </a:tc>
                <a:tc gridSpan="2">
                  <a:txBody>
                    <a:bodyPr/>
                    <a:lstStyle/>
                    <a:p>
                      <a:pPr algn="ctr"/>
                      <a:r>
                        <a:rPr lang="en-US" altLang="ko-Kore-KR" dirty="0"/>
                        <a:t>Algorithm</a:t>
                      </a:r>
                      <a:endParaRPr lang="ko-Kore-KR" altLang="en-US" dirty="0"/>
                    </a:p>
                  </a:txBody>
                  <a:tcPr anchor="ctr"/>
                </a:tc>
                <a:tc hMerge="1">
                  <a:txBody>
                    <a:bodyPr/>
                    <a:lstStyle/>
                    <a:p>
                      <a:endParaRPr lang="ko-Kore-KR" altLang="en-US" dirty="0"/>
                    </a:p>
                  </a:txBody>
                  <a:tcPr/>
                </a:tc>
                <a:tc rowSpan="2">
                  <a:txBody>
                    <a:bodyPr/>
                    <a:lstStyle/>
                    <a:p>
                      <a:pPr algn="ctr"/>
                      <a:r>
                        <a:rPr lang="en-US" altLang="ko-Kore-KR" dirty="0"/>
                        <a:t>Lossless?</a:t>
                      </a:r>
                      <a:endParaRPr lang="ko-Kore-KR" altLang="en-US" dirty="0"/>
                    </a:p>
                  </a:txBody>
                  <a:tcPr anchor="ctr"/>
                </a:tc>
                <a:tc rowSpan="2">
                  <a:txBody>
                    <a:bodyPr/>
                    <a:lstStyle/>
                    <a:p>
                      <a:pPr algn="ctr"/>
                      <a:r>
                        <a:rPr lang="en-US" altLang="ko-Kore-KR" dirty="0"/>
                        <a:t>GPU-support?</a:t>
                      </a:r>
                      <a:endParaRPr lang="ko-Kore-KR" altLang="en-US" dirty="0"/>
                    </a:p>
                  </a:txBody>
                  <a:tcPr anchor="ctr"/>
                </a:tc>
                <a:extLst>
                  <a:ext uri="{0D108BD9-81ED-4DB2-BD59-A6C34878D82A}">
                    <a16:rowId xmlns:a16="http://schemas.microsoft.com/office/drawing/2014/main" val="1612854680"/>
                  </a:ext>
                </a:extLst>
              </a:tr>
              <a:tr h="370840">
                <a:tc vMerge="1">
                  <a:txBody>
                    <a:bodyPr/>
                    <a:lstStyle/>
                    <a:p>
                      <a:endParaRPr lang="ko-Kore-KR" altLang="en-US" dirty="0"/>
                    </a:p>
                  </a:txBody>
                  <a:tcPr anchor="ctr"/>
                </a:tc>
                <a:tc>
                  <a:txBody>
                    <a:bodyPr/>
                    <a:lstStyle/>
                    <a:p>
                      <a:pPr algn="ctr"/>
                      <a:r>
                        <a:rPr lang="en-US" altLang="ko-Kore-KR" dirty="0"/>
                        <a:t>Filter</a:t>
                      </a:r>
                      <a:endParaRPr lang="ko-Kore-KR" altLang="en-US" dirty="0"/>
                    </a:p>
                  </a:txBody>
                  <a:tcPr anchor="ctr"/>
                </a:tc>
                <a:tc>
                  <a:txBody>
                    <a:bodyPr/>
                    <a:lstStyle/>
                    <a:p>
                      <a:pPr algn="ctr"/>
                      <a:r>
                        <a:rPr lang="en-US" altLang="ko-Kore-KR" dirty="0"/>
                        <a:t>Compression</a:t>
                      </a:r>
                      <a:endParaRPr lang="ko-Kore-KR" altLang="en-US" dirty="0"/>
                    </a:p>
                  </a:txBody>
                  <a:tcPr anchor="ctr"/>
                </a:tc>
                <a:tc vMerge="1">
                  <a:txBody>
                    <a:bodyPr/>
                    <a:lstStyle/>
                    <a:p>
                      <a:pPr algn="ctr"/>
                      <a:endParaRPr lang="ko-Kore-KR" altLang="en-US" dirty="0"/>
                    </a:p>
                  </a:txBody>
                  <a:tcPr/>
                </a:tc>
                <a:tc vMerge="1">
                  <a:txBody>
                    <a:bodyPr/>
                    <a:lstStyle/>
                    <a:p>
                      <a:pPr algn="ctr"/>
                      <a:endParaRPr lang="ko-Kore-KR" altLang="en-US" dirty="0"/>
                    </a:p>
                  </a:txBody>
                  <a:tcPr/>
                </a:tc>
                <a:extLst>
                  <a:ext uri="{0D108BD9-81ED-4DB2-BD59-A6C34878D82A}">
                    <a16:rowId xmlns:a16="http://schemas.microsoft.com/office/drawing/2014/main" val="4262767370"/>
                  </a:ext>
                </a:extLst>
              </a:tr>
              <a:tr h="370840">
                <a:tc>
                  <a:txBody>
                    <a:bodyPr/>
                    <a:lstStyle/>
                    <a:p>
                      <a:r>
                        <a:rPr lang="en-US" altLang="ko-Kore-KR" dirty="0"/>
                        <a:t>PNG</a:t>
                      </a:r>
                      <a:endParaRPr lang="ko-Kore-KR" altLang="en-US" dirty="0"/>
                    </a:p>
                  </a:txBody>
                  <a:tcPr anchor="ctr"/>
                </a:tc>
                <a:tc>
                  <a:txBody>
                    <a:bodyPr/>
                    <a:lstStyle/>
                    <a:p>
                      <a:pPr algn="ctr"/>
                      <a:r>
                        <a:rPr lang="en-US" altLang="ko-Kore-KR" dirty="0"/>
                        <a:t>Five types</a:t>
                      </a:r>
                    </a:p>
                    <a:p>
                      <a:pPr algn="ctr"/>
                      <a:r>
                        <a:rPr lang="en-US" altLang="ko-Kore-KR" dirty="0"/>
                        <a:t>(None, Sub, Up, Avg, </a:t>
                      </a:r>
                      <a:r>
                        <a:rPr lang="en-US" altLang="ko-Kore-KR" dirty="0" err="1"/>
                        <a:t>Paeth</a:t>
                      </a:r>
                      <a:r>
                        <a:rPr lang="en-US" altLang="ko-Kore-KR" dirty="0"/>
                        <a:t>)</a:t>
                      </a:r>
                      <a:endParaRPr lang="ko-Kore-KR" altLang="en-US" dirty="0"/>
                    </a:p>
                  </a:txBody>
                  <a:tcPr anchor="ctr"/>
                </a:tc>
                <a:tc>
                  <a:txBody>
                    <a:bodyPr/>
                    <a:lstStyle/>
                    <a:p>
                      <a:pPr algn="ctr"/>
                      <a:r>
                        <a:rPr lang="en-US" altLang="ko-Kore-KR" dirty="0"/>
                        <a:t>Deflate</a:t>
                      </a:r>
                      <a:endParaRPr lang="ko-Kore-KR" altLang="en-US" dirty="0"/>
                    </a:p>
                  </a:txBody>
                  <a:tcPr anchor="ctr"/>
                </a:tc>
                <a:tc>
                  <a:txBody>
                    <a:bodyPr/>
                    <a:lstStyle/>
                    <a:p>
                      <a:pPr algn="ctr"/>
                      <a:r>
                        <a:rPr lang="en-US" altLang="ko-Kore-KR" sz="1800" dirty="0"/>
                        <a:t>O</a:t>
                      </a:r>
                      <a:endParaRPr lang="ko-Kore-KR" altLang="en-US" sz="1800" dirty="0"/>
                    </a:p>
                  </a:txBody>
                  <a:tcPr anchor="ctr"/>
                </a:tc>
                <a:tc>
                  <a:txBody>
                    <a:bodyPr/>
                    <a:lstStyle/>
                    <a:p>
                      <a:pPr algn="ctr"/>
                      <a:r>
                        <a:rPr lang="en-US" altLang="ko-Kore-KR" sz="1800" b="1" dirty="0">
                          <a:solidFill>
                            <a:srgbClr val="FF0000"/>
                          </a:solidFill>
                        </a:rPr>
                        <a:t>X</a:t>
                      </a:r>
                      <a:endParaRPr lang="ko-Kore-KR" altLang="en-US" sz="1800" b="1" dirty="0">
                        <a:solidFill>
                          <a:srgbClr val="FF0000"/>
                        </a:solidFill>
                      </a:endParaRPr>
                    </a:p>
                  </a:txBody>
                  <a:tcPr anchor="ctr"/>
                </a:tc>
                <a:extLst>
                  <a:ext uri="{0D108BD9-81ED-4DB2-BD59-A6C34878D82A}">
                    <a16:rowId xmlns:a16="http://schemas.microsoft.com/office/drawing/2014/main" val="2979806905"/>
                  </a:ext>
                </a:extLst>
              </a:tr>
              <a:tr h="370840">
                <a:tc>
                  <a:txBody>
                    <a:bodyPr/>
                    <a:lstStyle/>
                    <a:p>
                      <a:r>
                        <a:rPr lang="en-US" altLang="ko-Kore-KR" dirty="0"/>
                        <a:t>JPEG</a:t>
                      </a:r>
                      <a:endParaRPr lang="ko-Kore-KR" altLang="en-US" dirty="0"/>
                    </a:p>
                  </a:txBody>
                  <a:tcPr anchor="ctr"/>
                </a:tc>
                <a:tc>
                  <a:txBody>
                    <a:bodyPr/>
                    <a:lstStyle/>
                    <a:p>
                      <a:pPr algn="ctr"/>
                      <a:r>
                        <a:rPr lang="en-US" altLang="ko-Kore-KR" dirty="0"/>
                        <a:t>DCT,</a:t>
                      </a:r>
                    </a:p>
                    <a:p>
                      <a:pPr algn="ctr"/>
                      <a:r>
                        <a:rPr lang="en-US" altLang="ko-Kore-KR" dirty="0"/>
                        <a:t>Quantization</a:t>
                      </a:r>
                      <a:endParaRPr lang="ko-Kore-KR" altLang="en-US" dirty="0"/>
                    </a:p>
                  </a:txBody>
                  <a:tcPr anchor="ctr"/>
                </a:tc>
                <a:tc>
                  <a:txBody>
                    <a:bodyPr/>
                    <a:lstStyle/>
                    <a:p>
                      <a:pPr algn="ctr"/>
                      <a:r>
                        <a:rPr lang="en-US" altLang="ko-Kore-KR" dirty="0"/>
                        <a:t>Run-length +</a:t>
                      </a:r>
                    </a:p>
                    <a:p>
                      <a:pPr algn="ctr"/>
                      <a:r>
                        <a:rPr lang="en-US" altLang="ko-Kore-KR" dirty="0"/>
                        <a:t>Huffman coding</a:t>
                      </a:r>
                      <a:endParaRPr lang="ko-Kore-KR" altLang="en-US" dirty="0"/>
                    </a:p>
                  </a:txBody>
                  <a:tcPr anchor="ctr"/>
                </a:tc>
                <a:tc>
                  <a:txBody>
                    <a:bodyPr/>
                    <a:lstStyle/>
                    <a:p>
                      <a:pPr algn="ctr"/>
                      <a:r>
                        <a:rPr lang="en-US" altLang="ko-Kore-KR" sz="1800" b="1" dirty="0">
                          <a:solidFill>
                            <a:srgbClr val="FF0000"/>
                          </a:solidFill>
                        </a:rPr>
                        <a:t>X</a:t>
                      </a:r>
                      <a:endParaRPr lang="ko-Kore-KR" altLang="en-US" sz="1800" b="1" dirty="0">
                        <a:solidFill>
                          <a:srgbClr val="FF0000"/>
                        </a:solidFill>
                      </a:endParaRPr>
                    </a:p>
                  </a:txBody>
                  <a:tcPr anchor="ctr"/>
                </a:tc>
                <a:tc>
                  <a:txBody>
                    <a:bodyPr/>
                    <a:lstStyle/>
                    <a:p>
                      <a:pPr algn="ctr"/>
                      <a:r>
                        <a:rPr lang="en-US" altLang="ko-Kore-KR" sz="1800" dirty="0"/>
                        <a:t>⃤</a:t>
                      </a:r>
                      <a:endParaRPr lang="ko-Kore-KR" altLang="en-US" sz="1800" dirty="0"/>
                    </a:p>
                  </a:txBody>
                  <a:tcPr anchor="ctr"/>
                </a:tc>
                <a:extLst>
                  <a:ext uri="{0D108BD9-81ED-4DB2-BD59-A6C34878D82A}">
                    <a16:rowId xmlns:a16="http://schemas.microsoft.com/office/drawing/2014/main" val="1564091510"/>
                  </a:ext>
                </a:extLst>
              </a:tr>
              <a:tr h="370840">
                <a:tc>
                  <a:txBody>
                    <a:bodyPr/>
                    <a:lstStyle/>
                    <a:p>
                      <a:r>
                        <a:rPr lang="en-US" altLang="ko-Kore-KR" dirty="0"/>
                        <a:t>L3</a:t>
                      </a:r>
                      <a:endParaRPr lang="ko-Kore-KR" altLang="en-US" dirty="0"/>
                    </a:p>
                  </a:txBody>
                  <a:tcPr anchor="ctr"/>
                </a:tc>
                <a:tc>
                  <a:txBody>
                    <a:bodyPr/>
                    <a:lstStyle/>
                    <a:p>
                      <a:pPr algn="ctr"/>
                      <a:r>
                        <a:rPr lang="en-US" altLang="ko-Kore-KR" dirty="0"/>
                        <a:t>Custom </a:t>
                      </a:r>
                      <a:r>
                        <a:rPr lang="en-US" altLang="ko-Kore-KR" dirty="0" err="1"/>
                        <a:t>Paeth</a:t>
                      </a:r>
                      <a:endParaRPr lang="ko-Kore-KR" altLang="en-US" dirty="0"/>
                    </a:p>
                  </a:txBody>
                  <a:tcPr anchor="ctr"/>
                </a:tc>
                <a:tc>
                  <a:txBody>
                    <a:bodyPr/>
                    <a:lstStyle/>
                    <a:p>
                      <a:pPr algn="ctr"/>
                      <a:r>
                        <a:rPr lang="en-US" altLang="ko-Kore-KR" dirty="0"/>
                        <a:t>Base-delta coding</a:t>
                      </a:r>
                      <a:endParaRPr lang="ko-Kore-KR" altLang="en-US" dirty="0"/>
                    </a:p>
                  </a:txBody>
                  <a:tcPr anchor="ctr"/>
                </a:tc>
                <a:tc>
                  <a:txBody>
                    <a:bodyPr/>
                    <a:lstStyle/>
                    <a:p>
                      <a:pPr algn="ctr"/>
                      <a:r>
                        <a:rPr lang="en-US" altLang="ko-Kore-KR" sz="1800" b="1" dirty="0">
                          <a:solidFill>
                            <a:srgbClr val="00B0F0"/>
                          </a:solidFill>
                        </a:rPr>
                        <a:t>O</a:t>
                      </a:r>
                      <a:endParaRPr lang="ko-Kore-KR" altLang="en-US" sz="1800" b="1" dirty="0">
                        <a:solidFill>
                          <a:srgbClr val="00B0F0"/>
                        </a:solidFill>
                      </a:endParaRPr>
                    </a:p>
                  </a:txBody>
                  <a:tcPr anchor="ctr"/>
                </a:tc>
                <a:tc>
                  <a:txBody>
                    <a:bodyPr/>
                    <a:lstStyle/>
                    <a:p>
                      <a:pPr algn="ctr"/>
                      <a:r>
                        <a:rPr lang="en-US" altLang="ko-Kore-KR" sz="1800" b="1" dirty="0">
                          <a:solidFill>
                            <a:srgbClr val="00B0F0"/>
                          </a:solidFill>
                        </a:rPr>
                        <a:t>O</a:t>
                      </a:r>
                      <a:endParaRPr lang="ko-Kore-KR" altLang="en-US" sz="1800" b="1" dirty="0">
                        <a:solidFill>
                          <a:srgbClr val="00B0F0"/>
                        </a:solidFill>
                      </a:endParaRPr>
                    </a:p>
                  </a:txBody>
                  <a:tcPr anchor="ctr"/>
                </a:tc>
                <a:extLst>
                  <a:ext uri="{0D108BD9-81ED-4DB2-BD59-A6C34878D82A}">
                    <a16:rowId xmlns:a16="http://schemas.microsoft.com/office/drawing/2014/main" val="1760411601"/>
                  </a:ext>
                </a:extLst>
              </a:tr>
            </a:tbl>
          </a:graphicData>
        </a:graphic>
      </p:graphicFrame>
    </p:spTree>
    <p:extLst>
      <p:ext uri="{BB962C8B-B14F-4D97-AF65-F5344CB8AC3E}">
        <p14:creationId xmlns:p14="http://schemas.microsoft.com/office/powerpoint/2010/main" val="1106467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B2EBC0A-355E-2D4D-8B1B-30FC908EDDB8}"/>
              </a:ext>
            </a:extLst>
          </p:cNvPr>
          <p:cNvSpPr>
            <a:spLocks noGrp="1"/>
          </p:cNvSpPr>
          <p:nvPr>
            <p:ph type="title"/>
          </p:nvPr>
        </p:nvSpPr>
        <p:spPr/>
        <p:txBody>
          <a:bodyPr>
            <a:normAutofit/>
          </a:bodyPr>
          <a:lstStyle/>
          <a:p>
            <a:r>
              <a:rPr kumimoji="1" lang="en-US" altLang="ko-Kore-KR" dirty="0">
                <a:latin typeface="Lato" panose="020F0502020204030203" pitchFamily="34" charset="0"/>
                <a:ea typeface="Lato" panose="020F0502020204030203" pitchFamily="34" charset="0"/>
                <a:cs typeface="Lato" panose="020F0502020204030203" pitchFamily="34" charset="0"/>
              </a:rPr>
              <a:t>Throughput Comparison with Lossless Decoders</a:t>
            </a:r>
            <a:endParaRPr kumimoji="1" lang="ko-Kore-KR" altLang="en-US" dirty="0">
              <a:latin typeface="Lato" panose="020F0502020204030203" pitchFamily="34" charset="0"/>
              <a:cs typeface="Lato" panose="020F0502020204030203" pitchFamily="34" charset="0"/>
            </a:endParaRPr>
          </a:p>
        </p:txBody>
      </p:sp>
      <p:sp>
        <p:nvSpPr>
          <p:cNvPr id="11" name="TextBox 10">
            <a:extLst>
              <a:ext uri="{FF2B5EF4-FFF2-40B4-BE49-F238E27FC236}">
                <a16:creationId xmlns:a16="http://schemas.microsoft.com/office/drawing/2014/main" id="{AC977F69-EABF-E341-8064-9BB31ECDB980}"/>
              </a:ext>
            </a:extLst>
          </p:cNvPr>
          <p:cNvSpPr txBox="1"/>
          <p:nvPr/>
        </p:nvSpPr>
        <p:spPr>
          <a:xfrm>
            <a:off x="990601" y="3253572"/>
            <a:ext cx="7162800" cy="307777"/>
          </a:xfrm>
          <a:prstGeom prst="rect">
            <a:avLst/>
          </a:prstGeom>
          <a:noFill/>
        </p:spPr>
        <p:txBody>
          <a:bodyPr wrap="square" rtlCol="0">
            <a:spAutoFit/>
          </a:bodyPr>
          <a:lstStyle/>
          <a:p>
            <a:pPr algn="ctr"/>
            <a:r>
              <a:rPr kumimoji="1" lang="en-US" altLang="ko-Kore-KR" b="1" dirty="0">
                <a:latin typeface="Lato" panose="020F0502020204030203" pitchFamily="34" charset="0"/>
                <a:ea typeface="Lato" panose="020F0502020204030203" pitchFamily="34" charset="0"/>
                <a:cs typeface="Lato" panose="020F0502020204030203" pitchFamily="34" charset="0"/>
              </a:rPr>
              <a:t>Normalized training throughput with lossless-encoded datasets</a:t>
            </a:r>
            <a:endParaRPr kumimoji="1" lang="ko-Kore-KR" altLang="en-US" b="1" dirty="0">
              <a:latin typeface="Lato" panose="020F0502020204030203" pitchFamily="34" charset="0"/>
              <a:cs typeface="Lato" panose="020F0502020204030203" pitchFamily="34" charset="0"/>
            </a:endParaRPr>
          </a:p>
        </p:txBody>
      </p:sp>
      <p:pic>
        <p:nvPicPr>
          <p:cNvPr id="6" name="그림 5">
            <a:extLst>
              <a:ext uri="{FF2B5EF4-FFF2-40B4-BE49-F238E27FC236}">
                <a16:creationId xmlns:a16="http://schemas.microsoft.com/office/drawing/2014/main" id="{9E115A87-AB9C-8C42-9892-B2FCBAC3DA7D}"/>
              </a:ext>
            </a:extLst>
          </p:cNvPr>
          <p:cNvPicPr>
            <a:picLocks noChangeAspect="1"/>
          </p:cNvPicPr>
          <p:nvPr/>
        </p:nvPicPr>
        <p:blipFill>
          <a:blip r:embed="rId3"/>
          <a:stretch>
            <a:fillRect/>
          </a:stretch>
        </p:blipFill>
        <p:spPr>
          <a:xfrm>
            <a:off x="990600" y="1202028"/>
            <a:ext cx="7162800" cy="2000250"/>
          </a:xfrm>
          <a:prstGeom prst="rect">
            <a:avLst/>
          </a:prstGeom>
        </p:spPr>
      </p:pic>
      <p:sp>
        <p:nvSpPr>
          <p:cNvPr id="7" name="슬라이드 번호 개체 틀 3">
            <a:extLst>
              <a:ext uri="{FF2B5EF4-FFF2-40B4-BE49-F238E27FC236}">
                <a16:creationId xmlns:a16="http://schemas.microsoft.com/office/drawing/2014/main" id="{39252D78-FF53-B530-9DA9-510DA780EB2C}"/>
              </a:ext>
            </a:extLst>
          </p:cNvPr>
          <p:cNvSpPr>
            <a:spLocks noGrp="1"/>
          </p:cNvSpPr>
          <p:nvPr>
            <p:ph type="sldNum" idx="12"/>
          </p:nvPr>
        </p:nvSpPr>
        <p:spPr>
          <a:xfrm>
            <a:off x="8472458" y="4739417"/>
            <a:ext cx="548700" cy="393600"/>
          </a:xfrm>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10" name="텍스트 개체 틀 2">
            <a:extLst>
              <a:ext uri="{FF2B5EF4-FFF2-40B4-BE49-F238E27FC236}">
                <a16:creationId xmlns:a16="http://schemas.microsoft.com/office/drawing/2014/main" id="{241BD3AB-248F-F6B5-BAB7-3A78FD438C5A}"/>
              </a:ext>
            </a:extLst>
          </p:cNvPr>
          <p:cNvSpPr>
            <a:spLocks noGrp="1"/>
          </p:cNvSpPr>
          <p:nvPr>
            <p:ph type="body" idx="1"/>
          </p:nvPr>
        </p:nvSpPr>
        <p:spPr>
          <a:xfrm>
            <a:off x="342000" y="3612643"/>
            <a:ext cx="8460000" cy="983045"/>
          </a:xfrm>
        </p:spPr>
        <p:txBody>
          <a:bodyPr>
            <a:normAutofit/>
          </a:bodyPr>
          <a:lstStyle/>
          <a:p>
            <a:r>
              <a:rPr kumimoji="1" lang="en-US" altLang="ko-Kore-KR" b="1" dirty="0">
                <a:solidFill>
                  <a:srgbClr val="00B0F0"/>
                </a:solidFill>
                <a:latin typeface="Lato" panose="020F0502020204030203" pitchFamily="34" charset="0"/>
                <a:ea typeface="Lato" panose="020F0502020204030203" pitchFamily="34" charset="0"/>
                <a:cs typeface="Lato" panose="020F0502020204030203" pitchFamily="34" charset="0"/>
              </a:rPr>
              <a:t>1.71x</a:t>
            </a:r>
            <a:r>
              <a:rPr kumimoji="1" lang="en-US" altLang="ko-Kore-KR" dirty="0">
                <a:latin typeface="Lato" panose="020F0502020204030203" pitchFamily="34" charset="0"/>
                <a:ea typeface="Lato" panose="020F0502020204030203" pitchFamily="34" charset="0"/>
                <a:cs typeface="Lato" panose="020F0502020204030203" pitchFamily="34" charset="0"/>
              </a:rPr>
              <a:t> and </a:t>
            </a:r>
            <a:r>
              <a:rPr kumimoji="1" lang="en-US" altLang="ko-Kore-KR" b="1" dirty="0">
                <a:solidFill>
                  <a:srgbClr val="00B0F0"/>
                </a:solidFill>
                <a:latin typeface="Lato" panose="020F0502020204030203" pitchFamily="34" charset="0"/>
                <a:ea typeface="Lato" panose="020F0502020204030203" pitchFamily="34" charset="0"/>
                <a:cs typeface="Lato" panose="020F0502020204030203" pitchFamily="34" charset="0"/>
              </a:rPr>
              <a:t>1.31x</a:t>
            </a:r>
            <a:r>
              <a:rPr kumimoji="1" lang="en-US" altLang="ko-Kore-KR" dirty="0">
                <a:latin typeface="Lato" panose="020F0502020204030203" pitchFamily="34" charset="0"/>
                <a:ea typeface="Lato" panose="020F0502020204030203" pitchFamily="34" charset="0"/>
                <a:cs typeface="Lato" panose="020F0502020204030203" pitchFamily="34" charset="0"/>
              </a:rPr>
              <a:t> training throughput increment compared to PNG and WebP</a:t>
            </a:r>
          </a:p>
        </p:txBody>
      </p:sp>
    </p:spTree>
    <p:extLst>
      <p:ext uri="{BB962C8B-B14F-4D97-AF65-F5344CB8AC3E}">
        <p14:creationId xmlns:p14="http://schemas.microsoft.com/office/powerpoint/2010/main" val="2056178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2;p5">
            <a:extLst>
              <a:ext uri="{FF2B5EF4-FFF2-40B4-BE49-F238E27FC236}">
                <a16:creationId xmlns:a16="http://schemas.microsoft.com/office/drawing/2014/main" id="{914BFEAE-0F40-0EC4-76B6-7B0485FB1BF0}"/>
              </a:ext>
            </a:extLst>
          </p:cNvPr>
          <p:cNvSpPr txBox="1">
            <a:spLocks/>
          </p:cNvSpPr>
          <p:nvPr/>
        </p:nvSpPr>
        <p:spPr>
          <a:xfrm>
            <a:off x="297179" y="1298890"/>
            <a:ext cx="8549640" cy="1102500"/>
          </a:xfrm>
          <a:prstGeom prst="rect">
            <a:avLst/>
          </a:prstGeom>
          <a:noFill/>
          <a:ln>
            <a:noFill/>
          </a:ln>
        </p:spPr>
        <p:txBody>
          <a:bodyPr spcFirstLastPara="1" wrap="square" lIns="71100" tIns="71100" rIns="71100" bIns="711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1pPr>
            <a:lvl2pPr marR="0" lvl="1"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2pPr>
            <a:lvl3pPr marR="0" lvl="2"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3pPr>
            <a:lvl4pPr marR="0" lvl="3"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4pPr>
            <a:lvl5pPr marR="0" lvl="4"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5pPr>
            <a:lvl6pPr marR="0" lvl="5"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6pPr>
            <a:lvl7pPr marR="0" lvl="6"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7pPr>
            <a:lvl8pPr marR="0" lvl="7"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8pPr>
            <a:lvl9pPr marR="0" lvl="8" algn="ctr" rtl="0">
              <a:lnSpc>
                <a:spcPct val="100000"/>
              </a:lnSpc>
              <a:spcBef>
                <a:spcPts val="0"/>
              </a:spcBef>
              <a:spcAft>
                <a:spcPts val="0"/>
              </a:spcAft>
              <a:buClr>
                <a:schemeClr val="dk1"/>
              </a:buClr>
              <a:buSzPts val="3700"/>
              <a:buFont typeface="Lato"/>
              <a:buNone/>
              <a:defRPr sz="3700" b="0" i="0" u="none" strike="noStrike" cap="none">
                <a:solidFill>
                  <a:schemeClr val="dk1"/>
                </a:solidFill>
                <a:latin typeface="Lato"/>
                <a:ea typeface="Lato"/>
                <a:cs typeface="Lato"/>
                <a:sym typeface="Lato"/>
              </a:defRPr>
            </a:lvl9pPr>
          </a:lstStyle>
          <a:p>
            <a:pPr>
              <a:buSzPts val="2500"/>
            </a:pPr>
            <a:r>
              <a:rPr lang="en-US" altLang="ko-KR" sz="5400" b="1" dirty="0">
                <a:solidFill>
                  <a:schemeClr val="tx1"/>
                </a:solidFill>
              </a:rPr>
              <a:t>Thank You</a:t>
            </a:r>
          </a:p>
        </p:txBody>
      </p:sp>
      <p:sp>
        <p:nvSpPr>
          <p:cNvPr id="2" name="모서리가 둥근 직사각형 1">
            <a:extLst>
              <a:ext uri="{FF2B5EF4-FFF2-40B4-BE49-F238E27FC236}">
                <a16:creationId xmlns:a16="http://schemas.microsoft.com/office/drawing/2014/main" id="{CFB8DF99-31C8-FF4C-4114-652AF88DC819}"/>
              </a:ext>
            </a:extLst>
          </p:cNvPr>
          <p:cNvSpPr/>
          <p:nvPr/>
        </p:nvSpPr>
        <p:spPr>
          <a:xfrm>
            <a:off x="993227" y="2401390"/>
            <a:ext cx="7157545" cy="1587063"/>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2800" b="1" dirty="0">
                <a:solidFill>
                  <a:schemeClr val="tx1"/>
                </a:solidFill>
                <a:latin typeface="Lato" panose="020F0502020204030203" pitchFamily="34" charset="0"/>
                <a:ea typeface="Lato" panose="020F0502020204030203" pitchFamily="34" charset="0"/>
                <a:cs typeface="Lato" panose="020F0502020204030203" pitchFamily="34" charset="0"/>
              </a:rPr>
              <a:t>Source code of L3 is available at</a:t>
            </a:r>
          </a:p>
          <a:p>
            <a:pPr algn="ctr"/>
            <a:r>
              <a:rPr kumimoji="1" lang="en-US" altLang="ko-Kore-KR" sz="2800" b="1" dirty="0">
                <a:solidFill>
                  <a:schemeClr val="tx1"/>
                </a:solidFill>
                <a:latin typeface="Lato" panose="020F0502020204030203" pitchFamily="34" charset="0"/>
                <a:ea typeface="Lato" panose="020F0502020204030203" pitchFamily="34" charset="0"/>
                <a:cs typeface="Lato" panose="020F0502020204030203" pitchFamily="34" charset="0"/>
              </a:rPr>
              <a:t>https://</a:t>
            </a:r>
            <a:r>
              <a:rPr kumimoji="1" lang="en-US" altLang="ko-Kore-KR" sz="2800" b="1" dirty="0" err="1">
                <a:solidFill>
                  <a:schemeClr val="tx1"/>
                </a:solidFill>
                <a:latin typeface="Lato" panose="020F0502020204030203" pitchFamily="34" charset="0"/>
                <a:ea typeface="Lato" panose="020F0502020204030203" pitchFamily="34" charset="0"/>
                <a:cs typeface="Lato" panose="020F0502020204030203" pitchFamily="34" charset="0"/>
              </a:rPr>
              <a:t>github.com</a:t>
            </a:r>
            <a:r>
              <a:rPr kumimoji="1" lang="en-US" altLang="ko-Kore-KR" sz="2800" b="1" dirty="0">
                <a:solidFill>
                  <a:schemeClr val="tx1"/>
                </a:solidFill>
                <a:latin typeface="Lato" panose="020F0502020204030203" pitchFamily="34" charset="0"/>
                <a:ea typeface="Lato" panose="020F0502020204030203" pitchFamily="34" charset="0"/>
                <a:cs typeface="Lato" panose="020F0502020204030203" pitchFamily="34" charset="0"/>
              </a:rPr>
              <a:t>/SNU-ARC/L3.git</a:t>
            </a:r>
            <a:endParaRPr kumimoji="1" lang="ko-Kore-KR" altLang="en-US" sz="2800" b="1" dirty="0">
              <a:solidFill>
                <a:schemeClr val="tx1"/>
              </a:solidFill>
              <a:latin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373580789"/>
      </p:ext>
    </p:extLst>
  </p:cSld>
  <p:clrMapOvr>
    <a:masterClrMapping/>
  </p:clrMapOvr>
</p:sld>
</file>

<file path=ppt/theme/theme1.xml><?xml version="1.0" encoding="utf-8"?>
<a:theme xmlns:a="http://schemas.openxmlformats.org/drawingml/2006/main" name="SNU.ARC-simple (2021.1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18815</TotalTime>
  <Words>1044</Words>
  <Application>Microsoft Macintosh PowerPoint</Application>
  <PresentationFormat>화면 슬라이드 쇼(16:9)</PresentationFormat>
  <Paragraphs>253</Paragraphs>
  <Slides>9</Slides>
  <Notes>9</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9</vt:i4>
      </vt:variant>
    </vt:vector>
  </HeadingPairs>
  <TitlesOfParts>
    <vt:vector size="15" baseType="lpstr">
      <vt:lpstr>Noto Sans Symbols</vt:lpstr>
      <vt:lpstr>lato</vt:lpstr>
      <vt:lpstr>Arial</vt:lpstr>
      <vt:lpstr>Wingdings</vt:lpstr>
      <vt:lpstr>Courier New</vt:lpstr>
      <vt:lpstr>SNU.ARC-simple (2021.11)</vt:lpstr>
      <vt:lpstr>PowerPoint 프레젠테이션</vt:lpstr>
      <vt:lpstr>DNN Training Pipeline</vt:lpstr>
      <vt:lpstr>DNN Training Pipeline with Data Stalls</vt:lpstr>
      <vt:lpstr>DNN Training Pipeline with Data Stalls</vt:lpstr>
      <vt:lpstr>Comparison of Lossless and Lossy Image Formats</vt:lpstr>
      <vt:lpstr>Design Goal</vt:lpstr>
      <vt:lpstr>Comparison of L3 Design to PNG and JPEG</vt:lpstr>
      <vt:lpstr>Throughput Comparison with Lossless Decoders</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Large-Batch, High-Throughput Training System for Deep Neural Networks</dc:title>
  <cp:lastModifiedBy>Jonghyeon Bae</cp:lastModifiedBy>
  <cp:revision>274</cp:revision>
  <cp:lastPrinted>2022-09-28T01:17:53Z</cp:lastPrinted>
  <dcterms:modified xsi:type="dcterms:W3CDTF">2022-09-28T01:27:03Z</dcterms:modified>
</cp:coreProperties>
</file>