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1AA"/>
    <a:srgbClr val="0000FF"/>
    <a:srgbClr val="00CC66"/>
    <a:srgbClr val="FF7C80"/>
    <a:srgbClr val="FFFF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5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5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3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9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1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5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3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C43B-A0CF-4A0A-A8D2-E4E0B46452F2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2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265218" y="1330031"/>
            <a:ext cx="1558636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95854" y="126768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37218" y="1745667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823853" y="519541"/>
            <a:ext cx="1122220" cy="81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9518072" y="45719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18506" y="2265214"/>
            <a:ext cx="1278084" cy="1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96590" y="2265214"/>
            <a:ext cx="1267692" cy="6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190506" y="2379511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68590" y="220286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36282" y="282112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870359" y="457195"/>
            <a:ext cx="1641768" cy="81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452755" y="120533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94517" y="39484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899565" y="1330031"/>
            <a:ext cx="1558636" cy="4779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458200" y="519541"/>
            <a:ext cx="1122220" cy="8104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252853" y="2265214"/>
            <a:ext cx="1278084" cy="1766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530937" y="2265214"/>
            <a:ext cx="1267692" cy="6182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504706" y="457195"/>
            <a:ext cx="1641768" cy="8104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05996" y="95951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047758" y="180195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90459" y="1531014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54290" y="1049476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471313" y="24254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747" y="216485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437414" y="196921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694715" y="260291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99011" y="649563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14646" y="129379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25185" y="72394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101686" y="2085149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61610" y="2379511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72893"/>
              </p:ext>
            </p:extLst>
          </p:nvPr>
        </p:nvGraphicFramePr>
        <p:xfrm>
          <a:off x="3236767" y="3106872"/>
          <a:ext cx="594071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76"/>
                <a:gridCol w="1399309"/>
                <a:gridCol w="1686791"/>
                <a:gridCol w="1111827"/>
                <a:gridCol w="7972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#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1, 2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3,</a:t>
                      </a:r>
                      <a:r>
                        <a:rPr lang="en-US" altLang="ko-KR" baseline="0" dirty="0" smtClean="0"/>
                        <a:t>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6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92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8" y="0"/>
            <a:ext cx="12074942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1590675"/>
            <a:ext cx="48291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5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300287"/>
            <a:ext cx="6477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4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93390"/>
            <a:ext cx="12192000" cy="20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52050"/>
              </p:ext>
            </p:extLst>
          </p:nvPr>
        </p:nvGraphicFramePr>
        <p:xfrm>
          <a:off x="5009716" y="692431"/>
          <a:ext cx="3969114" cy="41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9"/>
                <a:gridCol w="661519"/>
                <a:gridCol w="661519"/>
                <a:gridCol w="661519"/>
                <a:gridCol w="661519"/>
                <a:gridCol w="661519"/>
              </a:tblGrid>
              <a:tr h="45688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n-1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8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2" y="428603"/>
            <a:ext cx="78706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Obj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&lt;- RIGHT({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plot(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conc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~Time,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Theoph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, color = color)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runServer.RIGHT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loessArray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, {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obj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&lt;- loess(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conc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~ Time, data =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Theoph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xRange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&lt;- range(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Theoph$conc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simArray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&lt;-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data.frame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conc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=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seq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xRange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[1],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xRange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[2],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length.out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= 100))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simArray$Time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&lt;- predict(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obj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newdata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=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simArray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     return(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simArray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})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lines(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loessArray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, Time,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conc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     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hist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(Time,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Theoph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  <a:p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}, </a:t>
            </a:r>
            <a:r>
              <a:rPr lang="en-US" altLang="ko-KR" dirty="0" err="1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Theoph</a:t>
            </a:r>
            <a:r>
              <a:rPr lang="en-US" altLang="ko-KR" dirty="0" smtClean="0">
                <a:latin typeface="Calibri Light" panose="020F0302020204030204" pitchFamily="34" charset="0"/>
                <a:ea typeface="SimSun" panose="02010600030101010101" pitchFamily="2" charset="-122"/>
                <a:cs typeface="Van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12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93" y="510208"/>
            <a:ext cx="63580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&lt;script&gt; </a:t>
            </a:r>
            <a:r>
              <a:rPr lang="en-US" altLang="ko-KR" b="1" dirty="0" err="1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>
                <a:latin typeface="Calibri Light" panose="020F0302020204030204" pitchFamily="34" charset="0"/>
              </a:rPr>
              <a:t> </a:t>
            </a:r>
            <a:r>
              <a:rPr lang="en-US" altLang="ko-KR" dirty="0" err="1"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latin typeface="Calibri Light" panose="020F0302020204030204" pitchFamily="34" charset="0"/>
              </a:rPr>
              <a:t> = </a:t>
            </a:r>
            <a:r>
              <a:rPr lang="en-US" altLang="ko-KR" dirty="0" err="1">
                <a:latin typeface="Calibri Light" panose="020F0302020204030204" pitchFamily="34" charset="0"/>
              </a:rPr>
              <a:t>createMainStructureE</a:t>
            </a:r>
            <a:r>
              <a:rPr lang="en-US" altLang="ko-KR" dirty="0">
                <a:latin typeface="Calibri Light" panose="020F0302020204030204" pitchFamily="34" charset="0"/>
              </a:rPr>
              <a:t>(rawArr1);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&lt;/script&gt;</a:t>
            </a:r>
          </a:p>
          <a:p>
            <a:r>
              <a:rPr lang="en-US" altLang="ko-KR" dirty="0" smtClean="0">
                <a:solidFill>
                  <a:srgbClr val="00CC66"/>
                </a:solidFill>
                <a:latin typeface="Calibri Light" panose="020F0302020204030204" pitchFamily="34" charset="0"/>
              </a:rPr>
              <a:t>&lt;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script&gt;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axis1 = 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new</a:t>
            </a:r>
            <a:r>
              <a:rPr lang="en-US" altLang="ko-KR" dirty="0">
                <a:latin typeface="Calibri Light" panose="020F0302020204030204" pitchFamily="34" charset="0"/>
              </a:rPr>
              <a:t> Axis(1, </a:t>
            </a:r>
            <a:r>
              <a:rPr lang="en-US" altLang="ko-KR" dirty="0" err="1"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err="1">
                <a:solidFill>
                  <a:srgbClr val="0000FF"/>
                </a:solidFill>
                <a:latin typeface="Calibri Light" panose="020F0302020204030204" pitchFamily="34" charset="0"/>
              </a:rPr>
              <a:t>conc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>
                <a:latin typeface="Calibri Light" panose="020F0302020204030204" pitchFamily="34" charset="0"/>
              </a:rPr>
              <a:t>, {legend: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'Subject'</a:t>
            </a:r>
            <a:r>
              <a:rPr lang="en-US" altLang="ko-KR" dirty="0">
                <a:latin typeface="Calibri Light" panose="020F0302020204030204" pitchFamily="34" charset="0"/>
              </a:rPr>
              <a:t>});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point1 = 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new</a:t>
            </a:r>
            <a:r>
              <a:rPr lang="en-US" altLang="ko-KR" dirty="0">
                <a:latin typeface="Calibri Light" panose="020F0302020204030204" pitchFamily="34" charset="0"/>
              </a:rPr>
              <a:t> Dot(axis1, </a:t>
            </a:r>
            <a:r>
              <a:rPr lang="en-US" altLang="ko-KR" dirty="0" err="1"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err="1">
                <a:solidFill>
                  <a:srgbClr val="0000FF"/>
                </a:solidFill>
                <a:latin typeface="Calibri Light" panose="020F0302020204030204" pitchFamily="34" charset="0"/>
              </a:rPr>
              <a:t>conc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>
                <a:latin typeface="Calibri Light" panose="020F0302020204030204" pitchFamily="34" charset="0"/>
              </a:rPr>
              <a:t>, {});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histObj1 = 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new</a:t>
            </a:r>
            <a:r>
              <a:rPr lang="en-US" altLang="ko-KR" dirty="0">
                <a:latin typeface="Calibri Light" panose="020F0302020204030204" pitchFamily="34" charset="0"/>
              </a:rPr>
              <a:t> </a:t>
            </a:r>
            <a:r>
              <a:rPr lang="en-US" altLang="ko-KR" dirty="0" err="1">
                <a:latin typeface="Calibri Light" panose="020F0302020204030204" pitchFamily="34" charset="0"/>
              </a:rPr>
              <a:t>ddply</a:t>
            </a:r>
            <a:r>
              <a:rPr lang="en-US" altLang="ko-KR" dirty="0">
                <a:latin typeface="Calibri Light" panose="020F0302020204030204" pitchFamily="34" charset="0"/>
              </a:rPr>
              <a:t>(</a:t>
            </a:r>
            <a:r>
              <a:rPr lang="en-US" altLang="ko-KR" dirty="0" err="1"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latin typeface="Calibri Light" panose="020F0302020204030204" pitchFamily="34" charset="0"/>
              </a:rPr>
              <a:t>, [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'Time'</a:t>
            </a:r>
            <a:r>
              <a:rPr lang="en-US" altLang="ko-KR" dirty="0">
                <a:latin typeface="Calibri Light" panose="020F0302020204030204" pitchFamily="34" charset="0"/>
              </a:rPr>
              <a:t>], {});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axis2 = 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new</a:t>
            </a:r>
            <a:r>
              <a:rPr lang="en-US" altLang="ko-KR" dirty="0">
                <a:latin typeface="Calibri Light" panose="020F0302020204030204" pitchFamily="34" charset="0"/>
              </a:rPr>
              <a:t> Axis(2, histObj1,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</a:t>
            </a:r>
            <a:r>
              <a:rPr lang="en-US" altLang="ko-KR" dirty="0" smtClean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smtClean="0">
                <a:latin typeface="Calibri Light" panose="020F0302020204030204" pitchFamily="34" charset="0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Calibri Light" panose="020F0302020204030204" pitchFamily="34" charset="0"/>
              </a:rPr>
              <a:t>'frequency'</a:t>
            </a:r>
            <a:r>
              <a:rPr lang="en-US" altLang="ko-KR" dirty="0" smtClean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latin typeface="Calibri Light" panose="020F0302020204030204" pitchFamily="34" charset="0"/>
              </a:rPr>
              <a:t>{});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hist1 = 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new</a:t>
            </a:r>
            <a:r>
              <a:rPr lang="en-US" altLang="ko-KR" dirty="0">
                <a:latin typeface="Calibri Light" panose="020F0302020204030204" pitchFamily="34" charset="0"/>
              </a:rPr>
              <a:t> Bar(axis2, histObj1,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</a:t>
            </a:r>
            <a:r>
              <a:rPr lang="en-US" altLang="ko-KR" dirty="0" smtClean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smtClean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'frequency'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 smtClean="0">
                <a:latin typeface="Calibri Light" panose="020F0302020204030204" pitchFamily="34" charset="0"/>
              </a:rPr>
              <a:t>{});</a:t>
            </a:r>
            <a:endParaRPr lang="en-US" altLang="ko-KR" dirty="0">
              <a:latin typeface="Calibri Light" panose="020F0302020204030204" pitchFamily="34" charset="0"/>
            </a:endParaRPr>
          </a:p>
          <a:p>
            <a:r>
              <a:rPr lang="en-US" altLang="ko-KR" dirty="0" smtClean="0">
                <a:latin typeface="Calibri Light" panose="020F0302020204030204" pitchFamily="34" charset="0"/>
              </a:rPr>
              <a:t>Theoph1.draw();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 err="1">
                <a:latin typeface="Calibri Light" panose="020F0302020204030204" pitchFamily="34" charset="0"/>
              </a:rPr>
              <a:t>AllAxisObjArr</a:t>
            </a:r>
            <a:r>
              <a:rPr lang="en-US" altLang="ko-KR" dirty="0">
                <a:latin typeface="Calibri Light" panose="020F0302020204030204" pitchFamily="34" charset="0"/>
              </a:rPr>
              <a:t> = [axis1, axis2]; </a:t>
            </a:r>
          </a:p>
          <a:p>
            <a:r>
              <a:rPr lang="en-US" altLang="ko-KR" dirty="0" err="1" smtClean="0">
                <a:latin typeface="Calibri Light" panose="020F0302020204030204" pitchFamily="34" charset="0"/>
              </a:rPr>
              <a:t>eventTrigger</a:t>
            </a:r>
            <a:r>
              <a:rPr lang="en-US" altLang="ko-KR" dirty="0" smtClean="0">
                <a:latin typeface="Calibri Light" panose="020F0302020204030204" pitchFamily="34" charset="0"/>
              </a:rPr>
              <a:t>(</a:t>
            </a:r>
            <a:r>
              <a:rPr lang="en-US" altLang="ko-KR" dirty="0" err="1" smtClean="0">
                <a:latin typeface="Calibri Light" panose="020F0302020204030204" pitchFamily="34" charset="0"/>
              </a:rPr>
              <a:t>AllAxisObjArr</a:t>
            </a:r>
            <a:r>
              <a:rPr lang="en-US" altLang="ko-KR" dirty="0">
                <a:latin typeface="Calibri Light" panose="020F0302020204030204" pitchFamily="34" charset="0"/>
              </a:rPr>
              <a:t>);</a:t>
            </a:r>
          </a:p>
          <a:p>
            <a:r>
              <a:rPr lang="en-US" altLang="ko-KR" dirty="0" smtClean="0">
                <a:solidFill>
                  <a:srgbClr val="00CC66"/>
                </a:solidFill>
                <a:latin typeface="Calibri Light" panose="020F0302020204030204" pitchFamily="34" charset="0"/>
              </a:rPr>
              <a:t>&lt;/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script&gt;</a:t>
            </a:r>
          </a:p>
          <a:p>
            <a:r>
              <a:rPr lang="en-US" altLang="ko-KR" dirty="0" smtClean="0">
                <a:solidFill>
                  <a:srgbClr val="00CC66"/>
                </a:solidFill>
                <a:latin typeface="Calibri Light" panose="020F0302020204030204" pitchFamily="34" charset="0"/>
              </a:rPr>
              <a:t>&lt;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script&gt;</a:t>
            </a:r>
          </a:p>
          <a:p>
            <a:r>
              <a:rPr lang="en-US" altLang="ko-KR" dirty="0" smtClean="0">
                <a:solidFill>
                  <a:srgbClr val="00CC66"/>
                </a:solidFill>
                <a:latin typeface="Calibri Light" panose="020F0302020204030204" pitchFamily="34" charset="0"/>
              </a:rPr>
              <a:t>// 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offload part.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 err="1">
                <a:latin typeface="Calibri Light" panose="020F0302020204030204" pitchFamily="34" charset="0"/>
              </a:rPr>
              <a:t>loessArray</a:t>
            </a:r>
            <a:r>
              <a:rPr lang="en-US" altLang="ko-KR" dirty="0">
                <a:latin typeface="Calibri Light" panose="020F0302020204030204" pitchFamily="34" charset="0"/>
              </a:rPr>
              <a:t> = </a:t>
            </a:r>
            <a:r>
              <a:rPr lang="en-US" altLang="ko-KR" dirty="0" err="1">
                <a:latin typeface="Calibri Light" panose="020F0302020204030204" pitchFamily="34" charset="0"/>
              </a:rPr>
              <a:t>createMainStructureE</a:t>
            </a:r>
            <a:r>
              <a:rPr lang="en-US" altLang="ko-KR" dirty="0">
                <a:latin typeface="Calibri Light" panose="020F0302020204030204" pitchFamily="34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err="1">
                <a:solidFill>
                  <a:srgbClr val="0000FF"/>
                </a:solidFill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>
                <a:latin typeface="Calibri Light" panose="020F0302020204030204" pitchFamily="34" charset="0"/>
              </a:rPr>
              <a:t>); 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loffObj1 = new </a:t>
            </a:r>
            <a:r>
              <a:rPr lang="en-US" altLang="ko-KR" dirty="0" err="1">
                <a:latin typeface="Calibri Light" panose="020F0302020204030204" pitchFamily="34" charset="0"/>
              </a:rPr>
              <a:t>MakeLineObj</a:t>
            </a:r>
            <a:r>
              <a:rPr lang="en-US" altLang="ko-KR" dirty="0">
                <a:latin typeface="Calibri Light" panose="020F0302020204030204" pitchFamily="34" charset="0"/>
              </a:rPr>
              <a:t>(</a:t>
            </a:r>
            <a:r>
              <a:rPr lang="en-US" altLang="ko-KR" dirty="0" err="1">
                <a:latin typeface="Calibri Light" panose="020F0302020204030204" pitchFamily="34" charset="0"/>
              </a:rPr>
              <a:t>loessArray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'Time'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err="1">
                <a:solidFill>
                  <a:srgbClr val="0000FF"/>
                </a:solidFill>
                <a:latin typeface="Calibri Light" panose="020F0302020204030204" pitchFamily="34" charset="0"/>
              </a:rPr>
              <a:t>conc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>
                <a:latin typeface="Calibri Light" panose="020F0302020204030204" pitchFamily="34" charset="0"/>
              </a:rPr>
              <a:t>, {});</a:t>
            </a:r>
          </a:p>
          <a:p>
            <a:r>
              <a:rPr lang="en-US" altLang="ko-KR" b="1" dirty="0" err="1" smtClean="0">
                <a:solidFill>
                  <a:srgbClr val="BF11AA"/>
                </a:solidFill>
                <a:latin typeface="Calibri Light" panose="020F0302020204030204" pitchFamily="34" charset="0"/>
              </a:rPr>
              <a:t>var</a:t>
            </a:r>
            <a:r>
              <a:rPr lang="en-US" altLang="ko-KR" dirty="0" smtClean="0">
                <a:latin typeface="Calibri Light" panose="020F0302020204030204" pitchFamily="34" charset="0"/>
              </a:rPr>
              <a:t> </a:t>
            </a:r>
            <a:r>
              <a:rPr lang="en-US" altLang="ko-KR" dirty="0">
                <a:latin typeface="Calibri Light" panose="020F0302020204030204" pitchFamily="34" charset="0"/>
              </a:rPr>
              <a:t>loff1 = new Line(axis1, </a:t>
            </a:r>
            <a:r>
              <a:rPr lang="en-US" altLang="ko-KR" dirty="0" smtClean="0">
                <a:latin typeface="Calibri Light" panose="020F0302020204030204" pitchFamily="34" charset="0"/>
              </a:rPr>
              <a:t>loffObj1, </a:t>
            </a:r>
            <a:r>
              <a:rPr lang="en-US" altLang="ko-KR" dirty="0" smtClean="0">
                <a:solidFill>
                  <a:srgbClr val="0000FF"/>
                </a:solidFill>
                <a:latin typeface="Calibri Light" panose="020F0302020204030204" pitchFamily="34" charset="0"/>
              </a:rPr>
              <a:t>'x1'</a:t>
            </a:r>
            <a:r>
              <a:rPr lang="en-US" altLang="ko-KR" dirty="0" smtClean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'x2'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'y1'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'y2'</a:t>
            </a:r>
            <a:r>
              <a:rPr lang="en-US" altLang="ko-KR" dirty="0">
                <a:latin typeface="Calibri Light" panose="020F0302020204030204" pitchFamily="34" charset="0"/>
              </a:rPr>
              <a:t>, {});</a:t>
            </a:r>
          </a:p>
          <a:p>
            <a:r>
              <a:rPr lang="en-US" altLang="ko-KR" dirty="0" smtClean="0">
                <a:latin typeface="Calibri Light" panose="020F0302020204030204" pitchFamily="34" charset="0"/>
              </a:rPr>
              <a:t>$(</a:t>
            </a:r>
            <a:r>
              <a:rPr lang="en-US" altLang="ko-KR" b="1" dirty="0">
                <a:solidFill>
                  <a:srgbClr val="BF11AA"/>
                </a:solidFill>
                <a:latin typeface="Calibri Light" panose="020F0302020204030204" pitchFamily="34" charset="0"/>
              </a:rPr>
              <a:t>function</a:t>
            </a:r>
            <a:r>
              <a:rPr lang="en-US" altLang="ko-KR" dirty="0">
                <a:latin typeface="Calibri Light" panose="020F0302020204030204" pitchFamily="34" charset="0"/>
              </a:rPr>
              <a:t>() {</a:t>
            </a:r>
          </a:p>
          <a:p>
            <a:r>
              <a:rPr lang="en-US" altLang="ko-KR" dirty="0" smtClean="0">
                <a:latin typeface="Calibri Light" panose="020F0302020204030204" pitchFamily="34" charset="0"/>
              </a:rPr>
              <a:t>           </a:t>
            </a:r>
            <a:r>
              <a:rPr lang="en-US" altLang="ko-KR" dirty="0" err="1" smtClean="0">
                <a:latin typeface="Calibri Light" panose="020F0302020204030204" pitchFamily="34" charset="0"/>
              </a:rPr>
              <a:t>setTimeout</a:t>
            </a:r>
            <a:r>
              <a:rPr lang="en-US" altLang="ko-KR" dirty="0" smtClean="0">
                <a:latin typeface="Calibri Light" panose="020F0302020204030204" pitchFamily="34" charset="0"/>
              </a:rPr>
              <a:t>(</a:t>
            </a:r>
            <a:r>
              <a:rPr lang="en-US" altLang="ko-KR" b="1" dirty="0" smtClean="0">
                <a:solidFill>
                  <a:srgbClr val="BF11AA"/>
                </a:solidFill>
                <a:latin typeface="Calibri Light" panose="020F0302020204030204" pitchFamily="34" charset="0"/>
              </a:rPr>
              <a:t>function</a:t>
            </a:r>
            <a:r>
              <a:rPr lang="en-US" altLang="ko-KR" dirty="0">
                <a:latin typeface="Calibri Light" panose="020F0302020204030204" pitchFamily="34" charset="0"/>
              </a:rPr>
              <a:t>() {</a:t>
            </a:r>
          </a:p>
          <a:p>
            <a:r>
              <a:rPr lang="en-US" altLang="ko-KR" dirty="0">
                <a:latin typeface="Calibri Light" panose="020F0302020204030204" pitchFamily="34" charset="0"/>
              </a:rPr>
              <a:t>            </a:t>
            </a:r>
            <a:r>
              <a:rPr lang="en-US" altLang="ko-KR" dirty="0" err="1">
                <a:latin typeface="Calibri Light" panose="020F0302020204030204" pitchFamily="34" charset="0"/>
              </a:rPr>
              <a:t>window.Shiny.onInputChange</a:t>
            </a:r>
            <a:r>
              <a:rPr lang="en-US" altLang="ko-KR" dirty="0">
                <a:latin typeface="Calibri Light" panose="020F0302020204030204" pitchFamily="34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 err="1">
                <a:solidFill>
                  <a:srgbClr val="0000FF"/>
                </a:solidFill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solidFill>
                  <a:srgbClr val="0000FF"/>
                </a:solidFill>
                <a:latin typeface="Calibri Light" panose="020F0302020204030204" pitchFamily="34" charset="0"/>
              </a:rPr>
              <a:t>'</a:t>
            </a:r>
            <a:r>
              <a:rPr lang="en-US" altLang="ko-KR" dirty="0">
                <a:latin typeface="Calibri Light" panose="020F0302020204030204" pitchFamily="34" charset="0"/>
              </a:rPr>
              <a:t>, </a:t>
            </a:r>
            <a:r>
              <a:rPr lang="en-US" altLang="ko-KR" dirty="0" err="1">
                <a:latin typeface="Calibri Light" panose="020F0302020204030204" pitchFamily="34" charset="0"/>
              </a:rPr>
              <a:t>Theoph</a:t>
            </a:r>
            <a:r>
              <a:rPr lang="en-US" altLang="ko-KR" dirty="0">
                <a:latin typeface="Calibri Light" panose="020F0302020204030204" pitchFamily="34" charset="0"/>
              </a:rPr>
              <a:t>.$</a:t>
            </a:r>
            <a:r>
              <a:rPr lang="en-US" altLang="ko-KR" dirty="0" err="1">
                <a:latin typeface="Calibri Light" panose="020F0302020204030204" pitchFamily="34" charset="0"/>
              </a:rPr>
              <a:t>isHidden</a:t>
            </a:r>
            <a:r>
              <a:rPr lang="en-US" altLang="ko-KR" dirty="0">
                <a:latin typeface="Calibri Light" panose="020F0302020204030204" pitchFamily="34" charset="0"/>
              </a:rPr>
              <a:t>);</a:t>
            </a:r>
          </a:p>
          <a:p>
            <a:r>
              <a:rPr lang="ko-KR" altLang="en-US" dirty="0">
                <a:latin typeface="Calibri Light" panose="020F0302020204030204" pitchFamily="34" charset="0"/>
              </a:rPr>
              <a:t>          </a:t>
            </a:r>
            <a:r>
              <a:rPr lang="en-US" altLang="ko-KR" dirty="0">
                <a:latin typeface="Calibri Light" panose="020F0302020204030204" pitchFamily="34" charset="0"/>
              </a:rPr>
              <a:t>}, 1)</a:t>
            </a:r>
          </a:p>
          <a:p>
            <a:r>
              <a:rPr lang="en-US" altLang="ko-KR" dirty="0" smtClean="0">
                <a:latin typeface="Calibri Light" panose="020F0302020204030204" pitchFamily="34" charset="0"/>
              </a:rPr>
              <a:t>});</a:t>
            </a:r>
            <a:endParaRPr lang="en-US" altLang="ko-KR" dirty="0">
              <a:latin typeface="Calibri Light" panose="020F0302020204030204" pitchFamily="34" charset="0"/>
            </a:endParaRPr>
          </a:p>
          <a:p>
            <a:r>
              <a:rPr lang="en-US" altLang="ko-KR" dirty="0" smtClean="0">
                <a:solidFill>
                  <a:srgbClr val="00CC66"/>
                </a:solidFill>
                <a:latin typeface="Calibri Light" panose="020F0302020204030204" pitchFamily="34" charset="0"/>
              </a:rPr>
              <a:t>&lt;/</a:t>
            </a:r>
            <a:r>
              <a:rPr lang="en-US" altLang="ko-KR" dirty="0">
                <a:solidFill>
                  <a:srgbClr val="00CC66"/>
                </a:solidFill>
                <a:latin typeface="Calibri Light" panose="020F0302020204030204" pitchFamily="34" charset="0"/>
              </a:rPr>
              <a:t>script&gt;</a:t>
            </a:r>
            <a:endParaRPr lang="ko-KR" altLang="en-US" dirty="0">
              <a:solidFill>
                <a:srgbClr val="00CC66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265218" y="1330031"/>
            <a:ext cx="1558636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95854" y="126768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37218" y="1745667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823853" y="519541"/>
            <a:ext cx="1122220" cy="81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9518072" y="45719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18506" y="2265214"/>
            <a:ext cx="1278084" cy="1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96590" y="2265214"/>
            <a:ext cx="1267692" cy="6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190506" y="2379511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68590" y="220286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36282" y="282112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870359" y="457195"/>
            <a:ext cx="1641768" cy="81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452755" y="120533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94517" y="39484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899565" y="1330031"/>
            <a:ext cx="1558636" cy="4779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458200" y="519541"/>
            <a:ext cx="1122220" cy="8104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252853" y="2265214"/>
            <a:ext cx="1278084" cy="1766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530937" y="2265214"/>
            <a:ext cx="1267692" cy="6182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504706" y="457195"/>
            <a:ext cx="1641768" cy="8104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05996" y="95951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047758" y="180195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90459" y="1531014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54290" y="1049476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471313" y="24254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747" y="216485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437414" y="196921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694715" y="260291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99011" y="649563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14646" y="129379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25185" y="72394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101686" y="2085149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61610" y="2379511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26928"/>
              </p:ext>
            </p:extLst>
          </p:nvPr>
        </p:nvGraphicFramePr>
        <p:xfrm>
          <a:off x="546966" y="3377040"/>
          <a:ext cx="499513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48"/>
                <a:gridCol w="1672936"/>
                <a:gridCol w="981943"/>
                <a:gridCol w="7972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func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</a:t>
                      </a:r>
                      <a:r>
                        <a:rPr lang="en-US" altLang="ko-KR" baseline="0" dirty="0" err="1" smtClean="0"/>
                        <a:t>func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1356011" y="4457700"/>
            <a:ext cx="114300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04409" y="1028700"/>
            <a:ext cx="2867891" cy="1091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331" y="1389556"/>
            <a:ext cx="15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browser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569027" y="2982191"/>
            <a:ext cx="2867891" cy="1091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40107" y="33430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>
          <a:xfrm flipV="1">
            <a:off x="3002973" y="1922318"/>
            <a:ext cx="1369793" cy="10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995" y="1832267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generation</a:t>
            </a:r>
          </a:p>
          <a:p>
            <a:pPr algn="ctr"/>
            <a:r>
              <a:rPr lang="en-US" altLang="ko-KR" dirty="0" smtClean="0"/>
              <a:t>(data.js)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7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03174" y="727364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148446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22619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76010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29401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0"/>
            <a:endCxn id="4" idx="2"/>
          </p:cNvCxnSpPr>
          <p:nvPr/>
        </p:nvCxnSpPr>
        <p:spPr>
          <a:xfrm flipV="1">
            <a:off x="3584864" y="1163782"/>
            <a:ext cx="101831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69428" y="1600200"/>
            <a:ext cx="135083" cy="6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4" idx="5"/>
          </p:cNvCxnSpPr>
          <p:nvPr/>
        </p:nvCxnSpPr>
        <p:spPr>
          <a:xfrm flipH="1" flipV="1">
            <a:off x="5348186" y="1472376"/>
            <a:ext cx="491502" cy="7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0"/>
          </p:cNvCxnSpPr>
          <p:nvPr/>
        </p:nvCxnSpPr>
        <p:spPr>
          <a:xfrm flipH="1" flipV="1">
            <a:off x="5476010" y="1163783"/>
            <a:ext cx="1589809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3452" y="99108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mainArr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115" y="1464502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drawing</a:t>
            </a:r>
            <a:br>
              <a:rPr lang="en-US" altLang="ko-KR" sz="1400" dirty="0" smtClean="0"/>
            </a:br>
            <a:r>
              <a:rPr lang="en-US" altLang="ko-KR" sz="1400" dirty="0" smtClean="0"/>
              <a:t>line</a:t>
            </a:r>
            <a:endParaRPr lang="ko-KR" altLang="en-US" sz="1400" dirty="0"/>
          </a:p>
        </p:txBody>
      </p:sp>
      <p:sp>
        <p:nvSpPr>
          <p:cNvPr id="2" name="이등변 삼각형 1"/>
          <p:cNvSpPr/>
          <p:nvPr/>
        </p:nvSpPr>
        <p:spPr>
          <a:xfrm>
            <a:off x="3114418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95516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5" idx="4"/>
            <a:endCxn id="3" idx="0"/>
          </p:cNvCxnSpPr>
          <p:nvPr/>
        </p:nvCxnSpPr>
        <p:spPr>
          <a:xfrm>
            <a:off x="3584864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3" idx="2"/>
            <a:endCxn id="2" idx="0"/>
          </p:cNvCxnSpPr>
          <p:nvPr/>
        </p:nvCxnSpPr>
        <p:spPr>
          <a:xfrm>
            <a:off x="3584864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95360" y="245699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95360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95360" y="485162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</a:t>
            </a:r>
            <a:endParaRPr lang="ko-KR" altLang="en-US" dirty="0"/>
          </a:p>
        </p:txBody>
      </p:sp>
      <p:sp>
        <p:nvSpPr>
          <p:cNvPr id="30" name="이등변 삼각형 29"/>
          <p:cNvSpPr/>
          <p:nvPr/>
        </p:nvSpPr>
        <p:spPr>
          <a:xfrm>
            <a:off x="4319163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00261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endCxn id="31" idx="0"/>
          </p:cNvCxnSpPr>
          <p:nvPr/>
        </p:nvCxnSpPr>
        <p:spPr>
          <a:xfrm>
            <a:off x="4789609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2"/>
            <a:endCxn id="30" idx="0"/>
          </p:cNvCxnSpPr>
          <p:nvPr/>
        </p:nvCxnSpPr>
        <p:spPr>
          <a:xfrm>
            <a:off x="4789609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105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36" name="이등변 삼각형 35"/>
          <p:cNvSpPr/>
          <p:nvPr/>
        </p:nvSpPr>
        <p:spPr>
          <a:xfrm>
            <a:off x="5502281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83379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endCxn id="37" idx="0"/>
          </p:cNvCxnSpPr>
          <p:nvPr/>
        </p:nvCxnSpPr>
        <p:spPr>
          <a:xfrm>
            <a:off x="5972727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7" idx="2"/>
            <a:endCxn id="36" idx="0"/>
          </p:cNvCxnSpPr>
          <p:nvPr/>
        </p:nvCxnSpPr>
        <p:spPr>
          <a:xfrm>
            <a:off x="5972727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3223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>
            <a:off x="6682148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763246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0"/>
          </p:cNvCxnSpPr>
          <p:nvPr/>
        </p:nvCxnSpPr>
        <p:spPr>
          <a:xfrm>
            <a:off x="7152594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2" idx="2"/>
            <a:endCxn id="41" idx="0"/>
          </p:cNvCxnSpPr>
          <p:nvPr/>
        </p:nvCxnSpPr>
        <p:spPr>
          <a:xfrm>
            <a:off x="7152594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63090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075706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270698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65604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41928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39091" y="1423555"/>
            <a:ext cx="945573" cy="56110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84664" y="1423555"/>
            <a:ext cx="374072" cy="8624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358736" y="1984664"/>
            <a:ext cx="1070264" cy="301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29000" y="1984664"/>
            <a:ext cx="627139" cy="76373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28750" y="2506814"/>
            <a:ext cx="1522268" cy="24158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74148" y="1919721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919721" y="1358612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04184" y="2221058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53666" y="192751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62621" y="2634105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350820" y="2441862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80879" y="268346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3439" y="1610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9615" y="1054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5007" y="1880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2957" y="1617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0487" y="23223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90170" y="2322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1860" y="20935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9891" y="13490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66798" y="22654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09355" y="1579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3506" y="1778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1583" y="20701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44266"/>
              </p:ext>
            </p:extLst>
          </p:nvPr>
        </p:nvGraphicFramePr>
        <p:xfrm>
          <a:off x="5009716" y="692431"/>
          <a:ext cx="3969114" cy="41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9"/>
                <a:gridCol w="661519"/>
                <a:gridCol w="661519"/>
                <a:gridCol w="661519"/>
                <a:gridCol w="661519"/>
                <a:gridCol w="661519"/>
              </a:tblGrid>
              <a:tr h="45688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351319" y="66410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98028" y="80958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8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 flipV="1">
            <a:off x="1039091" y="998817"/>
            <a:ext cx="945573" cy="5611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84664" y="998817"/>
            <a:ext cx="374072" cy="86244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358736" y="1559926"/>
            <a:ext cx="1070264" cy="3013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29000" y="1559926"/>
            <a:ext cx="627139" cy="7637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428750" y="2082076"/>
            <a:ext cx="1522268" cy="2415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39091" y="2940622"/>
            <a:ext cx="945573" cy="56110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84664" y="2940622"/>
            <a:ext cx="374072" cy="8624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358736" y="3501731"/>
            <a:ext cx="1070264" cy="301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29000" y="3501731"/>
            <a:ext cx="627139" cy="76373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28750" y="4023881"/>
            <a:ext cx="1522268" cy="24158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74148" y="1483299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919721" y="922190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04184" y="178463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53666" y="1491094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93794" y="2260029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350820" y="2005440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80879" y="2247044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3439" y="1173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9615" y="61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5007" y="1444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2957" y="11812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1269" y="19482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90170" y="1885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1860" y="16571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9891" y="2866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66798" y="3782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09355" y="3096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3506" y="3295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1583" y="35872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10180"/>
              </p:ext>
            </p:extLst>
          </p:nvPr>
        </p:nvGraphicFramePr>
        <p:xfrm>
          <a:off x="5009716" y="692431"/>
          <a:ext cx="3969114" cy="41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9"/>
                <a:gridCol w="661519"/>
                <a:gridCol w="661519"/>
                <a:gridCol w="661519"/>
                <a:gridCol w="661519"/>
                <a:gridCol w="661519"/>
              </a:tblGrid>
              <a:tr h="45688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351319" y="6641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98028" y="80958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974148" y="3436564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919721" y="2875455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304184" y="3737901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353666" y="3444359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983403" y="4192512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350820" y="3958705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880879" y="4200309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46291"/>
              </p:ext>
            </p:extLst>
          </p:nvPr>
        </p:nvGraphicFramePr>
        <p:xfrm>
          <a:off x="5677209" y="1946997"/>
          <a:ext cx="1622064" cy="178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44"/>
                <a:gridCol w="270344"/>
                <a:gridCol w="270344"/>
                <a:gridCol w="270344"/>
                <a:gridCol w="270344"/>
                <a:gridCol w="270344"/>
              </a:tblGrid>
              <a:tr h="197813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98923"/>
              </p:ext>
            </p:extLst>
          </p:nvPr>
        </p:nvGraphicFramePr>
        <p:xfrm>
          <a:off x="729521" y="2637559"/>
          <a:ext cx="314267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34"/>
                <a:gridCol w="392834"/>
                <a:gridCol w="392834"/>
                <a:gridCol w="392834"/>
                <a:gridCol w="392834"/>
                <a:gridCol w="392834"/>
                <a:gridCol w="392834"/>
                <a:gridCol w="392834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6745" y="2961409"/>
            <a:ext cx="2648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(1: selected, 0: unselected)</a:t>
            </a:r>
            <a:endParaRPr lang="ko-KR" altLang="en-US" sz="1600" dirty="0"/>
          </a:p>
        </p:txBody>
      </p:sp>
      <p:sp>
        <p:nvSpPr>
          <p:cNvPr id="7" name="곱셈 기호 6"/>
          <p:cNvSpPr/>
          <p:nvPr/>
        </p:nvSpPr>
        <p:spPr>
          <a:xfrm>
            <a:off x="4010891" y="2088573"/>
            <a:ext cx="1444336" cy="1444336"/>
          </a:xfrm>
          <a:prstGeom prst="mathMultiply">
            <a:avLst>
              <a:gd name="adj1" fmla="val 120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34440" y="3782291"/>
            <a:ext cx="216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&lt;Relationship Array&gt;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77583"/>
              </p:ext>
            </p:extLst>
          </p:nvPr>
        </p:nvGraphicFramePr>
        <p:xfrm>
          <a:off x="8959128" y="2635827"/>
          <a:ext cx="21175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7"/>
                <a:gridCol w="423517"/>
                <a:gridCol w="423517"/>
                <a:gridCol w="423517"/>
                <a:gridCol w="423517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9962" y="2088573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Dot update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09630" y="2088573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 update</a:t>
            </a:r>
            <a:endParaRPr lang="ko-KR" altLang="en-US" dirty="0"/>
          </a:p>
        </p:txBody>
      </p:sp>
      <p:sp>
        <p:nvSpPr>
          <p:cNvPr id="13" name="등호 12"/>
          <p:cNvSpPr/>
          <p:nvPr/>
        </p:nvSpPr>
        <p:spPr>
          <a:xfrm>
            <a:off x="7439891" y="2457905"/>
            <a:ext cx="1278082" cy="57624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38286"/>
              </p:ext>
            </p:extLst>
          </p:nvPr>
        </p:nvGraphicFramePr>
        <p:xfrm>
          <a:off x="5455228" y="1946997"/>
          <a:ext cx="1983797" cy="155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66"/>
                <a:gridCol w="262776"/>
                <a:gridCol w="262776"/>
                <a:gridCol w="304406"/>
                <a:gridCol w="304406"/>
                <a:gridCol w="461767"/>
              </a:tblGrid>
              <a:tr h="19237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n-1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7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︙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p-1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8480"/>
              </p:ext>
            </p:extLst>
          </p:nvPr>
        </p:nvGraphicFramePr>
        <p:xfrm>
          <a:off x="729521" y="2637559"/>
          <a:ext cx="314267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34"/>
                <a:gridCol w="392834"/>
                <a:gridCol w="392834"/>
                <a:gridCol w="392834"/>
                <a:gridCol w="392834"/>
                <a:gridCol w="785668"/>
                <a:gridCol w="392834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〮〮〮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6064" y="3034145"/>
            <a:ext cx="244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isSelected</a:t>
            </a:r>
            <a:r>
              <a:rPr lang="en-US" altLang="ko-KR" sz="1600" dirty="0" smtClean="0"/>
              <a:t> for dot graph</a:t>
            </a:r>
            <a:endParaRPr lang="ko-KR" altLang="en-US" sz="1600" dirty="0"/>
          </a:p>
        </p:txBody>
      </p:sp>
      <p:sp>
        <p:nvSpPr>
          <p:cNvPr id="8" name="곱셈 기호 7"/>
          <p:cNvSpPr/>
          <p:nvPr/>
        </p:nvSpPr>
        <p:spPr>
          <a:xfrm>
            <a:off x="4010891" y="2088573"/>
            <a:ext cx="1444336" cy="1444336"/>
          </a:xfrm>
          <a:prstGeom prst="mathMultiply">
            <a:avLst>
              <a:gd name="adj1" fmla="val 120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34440" y="3601316"/>
            <a:ext cx="216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&lt;Relationship Array&gt;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8332"/>
              </p:ext>
            </p:extLst>
          </p:nvPr>
        </p:nvGraphicFramePr>
        <p:xfrm>
          <a:off x="8959128" y="2635827"/>
          <a:ext cx="21175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7"/>
                <a:gridCol w="423517"/>
                <a:gridCol w="423517"/>
                <a:gridCol w="423517"/>
                <a:gridCol w="423517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〮〮〮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9962" y="1429594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Dot update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66729" y="1429594"/>
            <a:ext cx="211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Histogram Update</a:t>
            </a:r>
            <a:endParaRPr lang="ko-KR" altLang="en-US" dirty="0"/>
          </a:p>
        </p:txBody>
      </p:sp>
      <p:sp>
        <p:nvSpPr>
          <p:cNvPr id="13" name="등호 12"/>
          <p:cNvSpPr/>
          <p:nvPr/>
        </p:nvSpPr>
        <p:spPr>
          <a:xfrm>
            <a:off x="7439891" y="2457905"/>
            <a:ext cx="1278082" cy="57624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1857375" y="2219325"/>
            <a:ext cx="2016351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2124" y="198703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 nodes</a:t>
            </a:r>
            <a:endParaRPr lang="ko-KR" altLang="en-US" dirty="0"/>
          </a:p>
        </p:txBody>
      </p:sp>
      <p:sp>
        <p:nvSpPr>
          <p:cNvPr id="18" name="원호 17"/>
          <p:cNvSpPr/>
          <p:nvPr/>
        </p:nvSpPr>
        <p:spPr>
          <a:xfrm flipH="1">
            <a:off x="730505" y="2219325"/>
            <a:ext cx="2016351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88841" y="3029815"/>
            <a:ext cx="306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isSelected</a:t>
            </a:r>
            <a:r>
              <a:rPr lang="en-US" altLang="ko-KR" sz="1600" dirty="0" smtClean="0"/>
              <a:t> for histogram graph</a:t>
            </a:r>
            <a:endParaRPr lang="ko-KR" altLang="en-US" sz="1600" dirty="0"/>
          </a:p>
        </p:txBody>
      </p:sp>
      <p:sp>
        <p:nvSpPr>
          <p:cNvPr id="20" name="원호 19"/>
          <p:cNvSpPr/>
          <p:nvPr/>
        </p:nvSpPr>
        <p:spPr>
          <a:xfrm>
            <a:off x="10086975" y="2219325"/>
            <a:ext cx="990588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03413" y="198703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 nodes</a:t>
            </a:r>
            <a:endParaRPr lang="ko-KR" altLang="en-US" dirty="0"/>
          </a:p>
        </p:txBody>
      </p:sp>
      <p:sp>
        <p:nvSpPr>
          <p:cNvPr id="22" name="원호 21"/>
          <p:cNvSpPr/>
          <p:nvPr/>
        </p:nvSpPr>
        <p:spPr>
          <a:xfrm flipH="1">
            <a:off x="8966726" y="2210233"/>
            <a:ext cx="990588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2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79625" y="987425"/>
            <a:ext cx="1152525" cy="11525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Theoph</a:t>
            </a:r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27100" y="2644775"/>
            <a:ext cx="1152525" cy="11525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histObj1</a:t>
            </a:r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32150" y="3123692"/>
            <a:ext cx="1152525" cy="11525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loffObj1</a:t>
            </a:r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" name="직선 연결선 2"/>
          <p:cNvCxnSpPr>
            <a:stCxn id="4" idx="3"/>
            <a:endCxn id="5" idx="0"/>
          </p:cNvCxnSpPr>
          <p:nvPr/>
        </p:nvCxnSpPr>
        <p:spPr>
          <a:xfrm flipH="1">
            <a:off x="1503363" y="1971167"/>
            <a:ext cx="745045" cy="67360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9" idx="0"/>
          </p:cNvCxnSpPr>
          <p:nvPr/>
        </p:nvCxnSpPr>
        <p:spPr>
          <a:xfrm>
            <a:off x="3063367" y="1971167"/>
            <a:ext cx="745045" cy="27449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520281" y="2245666"/>
            <a:ext cx="576262" cy="57626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endCxn id="6" idx="0"/>
          </p:cNvCxnSpPr>
          <p:nvPr/>
        </p:nvCxnSpPr>
        <p:spPr>
          <a:xfrm>
            <a:off x="3808412" y="2835560"/>
            <a:ext cx="1" cy="28813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/>
          <p:cNvSpPr/>
          <p:nvPr/>
        </p:nvSpPr>
        <p:spPr>
          <a:xfrm>
            <a:off x="4623371" y="985823"/>
            <a:ext cx="1143000" cy="985344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dot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4" idx="6"/>
            <a:endCxn id="14" idx="1"/>
          </p:cNvCxnSpPr>
          <p:nvPr/>
        </p:nvCxnSpPr>
        <p:spPr>
          <a:xfrm flipV="1">
            <a:off x="3232150" y="1478495"/>
            <a:ext cx="1676971" cy="8519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>
            <a:off x="4784216" y="3123692"/>
            <a:ext cx="1143000" cy="985344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line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>
            <a:off x="4212716" y="4768889"/>
            <a:ext cx="1143000" cy="985344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bar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6" idx="6"/>
            <a:endCxn id="23" idx="1"/>
          </p:cNvCxnSpPr>
          <p:nvPr/>
        </p:nvCxnSpPr>
        <p:spPr>
          <a:xfrm flipV="1">
            <a:off x="4384675" y="3616364"/>
            <a:ext cx="685291" cy="8359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  <a:endCxn id="24" idx="1"/>
          </p:cNvCxnSpPr>
          <p:nvPr/>
        </p:nvCxnSpPr>
        <p:spPr>
          <a:xfrm>
            <a:off x="2079625" y="3221038"/>
            <a:ext cx="2418841" cy="204052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77100" y="985823"/>
            <a:ext cx="952500" cy="9525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Axis1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4" idx="5"/>
            <a:endCxn id="32" idx="1"/>
          </p:cNvCxnSpPr>
          <p:nvPr/>
        </p:nvCxnSpPr>
        <p:spPr>
          <a:xfrm flipV="1">
            <a:off x="5480621" y="1462073"/>
            <a:ext cx="1796479" cy="1642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3" idx="5"/>
            <a:endCxn id="32" idx="1"/>
          </p:cNvCxnSpPr>
          <p:nvPr/>
        </p:nvCxnSpPr>
        <p:spPr>
          <a:xfrm flipV="1">
            <a:off x="5641466" y="1462073"/>
            <a:ext cx="1635634" cy="215429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239000" y="3816389"/>
            <a:ext cx="952500" cy="9525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Axis2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24" idx="5"/>
            <a:endCxn id="38" idx="1"/>
          </p:cNvCxnSpPr>
          <p:nvPr/>
        </p:nvCxnSpPr>
        <p:spPr>
          <a:xfrm flipV="1">
            <a:off x="5069966" y="4292639"/>
            <a:ext cx="2169034" cy="96892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8863818" y="5126937"/>
            <a:ext cx="345708" cy="34570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>
            <a:off x="8863818" y="5604472"/>
            <a:ext cx="343606" cy="296212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863818" y="6053814"/>
            <a:ext cx="343606" cy="34360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59913" y="4969173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: Data Object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59913" y="5433227"/>
            <a:ext cx="291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: Graph Object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9913" y="5882292"/>
            <a:ext cx="25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: Axis Object</a:t>
            </a:r>
          </a:p>
        </p:txBody>
      </p:sp>
    </p:spTree>
    <p:extLst>
      <p:ext uri="{BB962C8B-B14F-4D97-AF65-F5344CB8AC3E}">
        <p14:creationId xmlns:p14="http://schemas.microsoft.com/office/powerpoint/2010/main" val="41429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665</Words>
  <Application>Microsoft Office PowerPoint</Application>
  <PresentationFormat>와이드스크린</PresentationFormat>
  <Paragraphs>402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 Unicode MS</vt:lpstr>
      <vt:lpstr>SimSun</vt:lpstr>
      <vt:lpstr>맑은 고딕</vt:lpstr>
      <vt:lpstr>Arial</vt:lpstr>
      <vt:lpstr>Calibri Light</vt:lpstr>
      <vt:lpstr>Vani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ChungHa</dc:creator>
  <cp:lastModifiedBy>Bae Jonghyeon</cp:lastModifiedBy>
  <cp:revision>38</cp:revision>
  <cp:lastPrinted>2014-06-24T17:40:05Z</cp:lastPrinted>
  <dcterms:created xsi:type="dcterms:W3CDTF">2014-05-27T13:44:39Z</dcterms:created>
  <dcterms:modified xsi:type="dcterms:W3CDTF">2014-06-25T17:39:32Z</dcterms:modified>
</cp:coreProperties>
</file>