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73" r:id="rId2"/>
    <p:sldId id="272" r:id="rId3"/>
    <p:sldId id="270" r:id="rId4"/>
    <p:sldId id="271" r:id="rId5"/>
  </p:sldIdLst>
  <p:sldSz cx="30279975" cy="42808525"/>
  <p:notesSz cx="6858000" cy="9144000"/>
  <p:defaultText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EF2E8"/>
    <a:srgbClr val="FF0000"/>
    <a:srgbClr val="33CC33"/>
    <a:srgbClr val="339933"/>
    <a:srgbClr val="008000"/>
    <a:srgbClr val="CC0000"/>
    <a:srgbClr val="FF9900"/>
    <a:srgbClr val="FF33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890" autoAdjust="0"/>
  </p:normalViewPr>
  <p:slideViewPr>
    <p:cSldViewPr>
      <p:cViewPr>
        <p:scale>
          <a:sx n="25" d="100"/>
          <a:sy n="25" d="100"/>
        </p:scale>
        <p:origin x="1602" y="-2556"/>
      </p:cViewPr>
      <p:guideLst>
        <p:guide orient="horz" pos="13483"/>
        <p:guide pos="9537"/>
      </p:guideLst>
    </p:cSldViewPr>
  </p:slideViewPr>
  <p:notesTextViewPr>
    <p:cViewPr>
      <p:scale>
        <a:sx n="1" d="1"/>
        <a:sy n="1" d="1"/>
      </p:scale>
      <p:origin x="0" y="0"/>
    </p:cViewPr>
  </p:notesTextViewPr>
  <p:notesViewPr>
    <p:cSldViewPr>
      <p:cViewPr varScale="1">
        <p:scale>
          <a:sx n="83" d="100"/>
          <a:sy n="83" d="100"/>
        </p:scale>
        <p:origin x="-396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710013-9CD6-4924-938E-62F8982C3A00}" type="datetimeFigureOut">
              <a:rPr lang="ko-KR" altLang="en-US" smtClean="0"/>
              <a:t>2014-06-16</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465BE9-3C4F-41FF-81D7-081641D86D95}" type="slidenum">
              <a:rPr lang="ko-KR" altLang="en-US" smtClean="0"/>
              <a:t>‹#›</a:t>
            </a:fld>
            <a:endParaRPr lang="ko-KR" altLang="en-US"/>
          </a:p>
        </p:txBody>
      </p:sp>
    </p:spTree>
    <p:extLst>
      <p:ext uri="{BB962C8B-B14F-4D97-AF65-F5344CB8AC3E}">
        <p14:creationId xmlns:p14="http://schemas.microsoft.com/office/powerpoint/2010/main" val="1037017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25242E-0E58-427D-AA38-6F327CB7A29E}" type="datetimeFigureOut">
              <a:rPr lang="ko-KR" altLang="en-US" smtClean="0"/>
              <a:t>2014-06-16</a:t>
            </a:fld>
            <a:endParaRPr lang="ko-KR" altLang="en-US"/>
          </a:p>
        </p:txBody>
      </p:sp>
      <p:sp>
        <p:nvSpPr>
          <p:cNvPr id="4" name="슬라이드 이미지 개체 틀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DB892E-B8EB-4B5E-9F6C-B66DBD7E19F8}" type="slidenum">
              <a:rPr lang="ko-KR" altLang="en-US" smtClean="0"/>
              <a:t>‹#›</a:t>
            </a:fld>
            <a:endParaRPr lang="ko-KR" altLang="en-US"/>
          </a:p>
        </p:txBody>
      </p:sp>
    </p:spTree>
    <p:extLst>
      <p:ext uri="{BB962C8B-B14F-4D97-AF65-F5344CB8AC3E}">
        <p14:creationId xmlns:p14="http://schemas.microsoft.com/office/powerpoint/2010/main" val="2753077732"/>
      </p:ext>
    </p:extLst>
  </p:cSld>
  <p:clrMap bg1="lt1" tx1="dk1" bg2="lt2" tx2="dk2" accent1="accent1" accent2="accent2" accent3="accent3" accent4="accent4" accent5="accent5" accent6="accent6" hlink="hlink" folHlink="folHlink"/>
  <p:notesStyle>
    <a:lvl1pPr marL="0" algn="l" defTabSz="4176431" rtl="0" eaLnBrk="1" latinLnBrk="1" hangingPunct="1">
      <a:defRPr sz="5500" kern="1200">
        <a:solidFill>
          <a:schemeClr val="tx1"/>
        </a:solidFill>
        <a:latin typeface="+mn-lt"/>
        <a:ea typeface="+mn-ea"/>
        <a:cs typeface="+mn-cs"/>
      </a:defRPr>
    </a:lvl1pPr>
    <a:lvl2pPr marL="2088215" algn="l" defTabSz="4176431" rtl="0" eaLnBrk="1" latinLnBrk="1" hangingPunct="1">
      <a:defRPr sz="5500" kern="1200">
        <a:solidFill>
          <a:schemeClr val="tx1"/>
        </a:solidFill>
        <a:latin typeface="+mn-lt"/>
        <a:ea typeface="+mn-ea"/>
        <a:cs typeface="+mn-cs"/>
      </a:defRPr>
    </a:lvl2pPr>
    <a:lvl3pPr marL="4176431" algn="l" defTabSz="4176431" rtl="0" eaLnBrk="1" latinLnBrk="1" hangingPunct="1">
      <a:defRPr sz="5500" kern="1200">
        <a:solidFill>
          <a:schemeClr val="tx1"/>
        </a:solidFill>
        <a:latin typeface="+mn-lt"/>
        <a:ea typeface="+mn-ea"/>
        <a:cs typeface="+mn-cs"/>
      </a:defRPr>
    </a:lvl3pPr>
    <a:lvl4pPr marL="6264646" algn="l" defTabSz="4176431" rtl="0" eaLnBrk="1" latinLnBrk="1" hangingPunct="1">
      <a:defRPr sz="5500" kern="1200">
        <a:solidFill>
          <a:schemeClr val="tx1"/>
        </a:solidFill>
        <a:latin typeface="+mn-lt"/>
        <a:ea typeface="+mn-ea"/>
        <a:cs typeface="+mn-cs"/>
      </a:defRPr>
    </a:lvl4pPr>
    <a:lvl5pPr marL="8352861" algn="l" defTabSz="4176431" rtl="0" eaLnBrk="1" latinLnBrk="1" hangingPunct="1">
      <a:defRPr sz="5500" kern="1200">
        <a:solidFill>
          <a:schemeClr val="tx1"/>
        </a:solidFill>
        <a:latin typeface="+mn-lt"/>
        <a:ea typeface="+mn-ea"/>
        <a:cs typeface="+mn-cs"/>
      </a:defRPr>
    </a:lvl5pPr>
    <a:lvl6pPr marL="10441076" algn="l" defTabSz="4176431" rtl="0" eaLnBrk="1" latinLnBrk="1" hangingPunct="1">
      <a:defRPr sz="5500" kern="1200">
        <a:solidFill>
          <a:schemeClr val="tx1"/>
        </a:solidFill>
        <a:latin typeface="+mn-lt"/>
        <a:ea typeface="+mn-ea"/>
        <a:cs typeface="+mn-cs"/>
      </a:defRPr>
    </a:lvl6pPr>
    <a:lvl7pPr marL="12529292" algn="l" defTabSz="4176431" rtl="0" eaLnBrk="1" latinLnBrk="1" hangingPunct="1">
      <a:defRPr sz="5500" kern="1200">
        <a:solidFill>
          <a:schemeClr val="tx1"/>
        </a:solidFill>
        <a:latin typeface="+mn-lt"/>
        <a:ea typeface="+mn-ea"/>
        <a:cs typeface="+mn-cs"/>
      </a:defRPr>
    </a:lvl7pPr>
    <a:lvl8pPr marL="14617507" algn="l" defTabSz="4176431" rtl="0" eaLnBrk="1" latinLnBrk="1" hangingPunct="1">
      <a:defRPr sz="5500" kern="1200">
        <a:solidFill>
          <a:schemeClr val="tx1"/>
        </a:solidFill>
        <a:latin typeface="+mn-lt"/>
        <a:ea typeface="+mn-ea"/>
        <a:cs typeface="+mn-cs"/>
      </a:defRPr>
    </a:lvl8pPr>
    <a:lvl9pPr marL="16705722" algn="l" defTabSz="4176431" rtl="0" eaLnBrk="1" latinLnBrk="1"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1</a:t>
            </a:fld>
            <a:endParaRPr lang="ko-KR" altLang="en-US"/>
          </a:p>
        </p:txBody>
      </p:sp>
    </p:spTree>
    <p:extLst>
      <p:ext uri="{BB962C8B-B14F-4D97-AF65-F5344CB8AC3E}">
        <p14:creationId xmlns:p14="http://schemas.microsoft.com/office/powerpoint/2010/main" val="389964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2</a:t>
            </a:fld>
            <a:endParaRPr lang="ko-KR" altLang="en-US"/>
          </a:p>
        </p:txBody>
      </p:sp>
    </p:spTree>
    <p:extLst>
      <p:ext uri="{BB962C8B-B14F-4D97-AF65-F5344CB8AC3E}">
        <p14:creationId xmlns:p14="http://schemas.microsoft.com/office/powerpoint/2010/main" val="3264783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3</a:t>
            </a:fld>
            <a:endParaRPr lang="ko-KR" altLang="en-US"/>
          </a:p>
        </p:txBody>
      </p:sp>
    </p:spTree>
    <p:extLst>
      <p:ext uri="{BB962C8B-B14F-4D97-AF65-F5344CB8AC3E}">
        <p14:creationId xmlns:p14="http://schemas.microsoft.com/office/powerpoint/2010/main" val="210460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CordiaUPC" pitchFamily="34" charset="-34"/>
              <a:cs typeface="CordiaUPC" pitchFamily="34" charset="-34"/>
            </a:endParaRPr>
          </a:p>
        </p:txBody>
      </p:sp>
      <p:sp>
        <p:nvSpPr>
          <p:cNvPr id="4" name="슬라이드 번호 개체 틀 3"/>
          <p:cNvSpPr>
            <a:spLocks noGrp="1"/>
          </p:cNvSpPr>
          <p:nvPr>
            <p:ph type="sldNum" sz="quarter" idx="10"/>
          </p:nvPr>
        </p:nvSpPr>
        <p:spPr/>
        <p:txBody>
          <a:bodyPr/>
          <a:lstStyle/>
          <a:p>
            <a:fld id="{A0DB892E-B8EB-4B5E-9F6C-B66DBD7E19F8}" type="slidenum">
              <a:rPr lang="ko-KR" altLang="en-US" smtClean="0"/>
              <a:t>4</a:t>
            </a:fld>
            <a:endParaRPr lang="ko-KR" altLang="en-US"/>
          </a:p>
        </p:txBody>
      </p:sp>
    </p:spTree>
    <p:extLst>
      <p:ext uri="{BB962C8B-B14F-4D97-AF65-F5344CB8AC3E}">
        <p14:creationId xmlns:p14="http://schemas.microsoft.com/office/powerpoint/2010/main" val="236100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270999" y="13298394"/>
            <a:ext cx="25737979" cy="9176087"/>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95242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8839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21952982" y="1714329"/>
            <a:ext cx="6812994" cy="36525979"/>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514000" y="1714329"/>
            <a:ext cx="19934317" cy="36525979"/>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63207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23830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391910" y="27508445"/>
            <a:ext cx="25737979" cy="8502249"/>
          </a:xfrm>
        </p:spPr>
        <p:txBody>
          <a:bodyPr anchor="t"/>
          <a:lstStyle>
            <a:lvl1pPr algn="l">
              <a:defRPr sz="183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2391910" y="18144082"/>
            <a:ext cx="25737979" cy="9364363"/>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3173691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51400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15392320"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76658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3999" y="9582376"/>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1513999" y="13575853"/>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15381808" y="9582376"/>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15381808" y="13575853"/>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2716166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14334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878421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514001" y="1704413"/>
            <a:ext cx="9961903" cy="7253667"/>
          </a:xfrm>
        </p:spPr>
        <p:txBody>
          <a:bodyPr anchor="b"/>
          <a:lstStyle>
            <a:lvl1pPr algn="l">
              <a:defRPr sz="91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11838630"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1514001"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3880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935088" y="29965968"/>
            <a:ext cx="18167985" cy="3537652"/>
          </a:xfrm>
        </p:spPr>
        <p:txBody>
          <a:bodyPr anchor="b"/>
          <a:lstStyle>
            <a:lvl1pPr algn="l">
              <a:defRPr sz="91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935088" y="3825022"/>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ko-KR" altLang="en-US"/>
          </a:p>
        </p:txBody>
      </p:sp>
      <p:sp>
        <p:nvSpPr>
          <p:cNvPr id="4" name="텍스트 개체 틀 3"/>
          <p:cNvSpPr>
            <a:spLocks noGrp="1"/>
          </p:cNvSpPr>
          <p:nvPr>
            <p:ph type="body" sz="half" idx="2"/>
          </p:nvPr>
        </p:nvSpPr>
        <p:spPr>
          <a:xfrm>
            <a:off x="5935088" y="33503621"/>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E059B02A-7401-45FD-B5BB-7C11F2C0056C}" type="datetimeFigureOut">
              <a:rPr lang="ko-KR" altLang="en-US" smtClean="0"/>
              <a:t>2014-06-16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174505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514000" y="1714326"/>
            <a:ext cx="27251978" cy="7134753"/>
          </a:xfrm>
          <a:prstGeom prst="rect">
            <a:avLst/>
          </a:prstGeom>
        </p:spPr>
        <p:txBody>
          <a:bodyPr vert="horz" lIns="417643" tIns="208822" rIns="417643" bIns="208822"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1514000" y="9988659"/>
            <a:ext cx="27251978" cy="28251648"/>
          </a:xfrm>
          <a:prstGeom prst="rect">
            <a:avLst/>
          </a:prstGeom>
        </p:spPr>
        <p:txBody>
          <a:bodyPr vert="horz" lIns="417643" tIns="208822" rIns="417643" bIns="208822"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1513999" y="39677164"/>
            <a:ext cx="7065328" cy="2279159"/>
          </a:xfrm>
          <a:prstGeom prst="rect">
            <a:avLst/>
          </a:prstGeom>
        </p:spPr>
        <p:txBody>
          <a:bodyPr vert="horz" lIns="417643" tIns="208822" rIns="417643" bIns="208822" rtlCol="0" anchor="ctr"/>
          <a:lstStyle>
            <a:lvl1pPr algn="l">
              <a:defRPr sz="5500">
                <a:solidFill>
                  <a:schemeClr val="tx1">
                    <a:tint val="75000"/>
                  </a:schemeClr>
                </a:solidFill>
              </a:defRPr>
            </a:lvl1pPr>
          </a:lstStyle>
          <a:p>
            <a:fld id="{E059B02A-7401-45FD-B5BB-7C11F2C0056C}" type="datetimeFigureOut">
              <a:rPr lang="ko-KR" altLang="en-US" smtClean="0"/>
              <a:t>2014-06-16</a:t>
            </a:fld>
            <a:endParaRPr lang="ko-KR" altLang="en-US"/>
          </a:p>
        </p:txBody>
      </p:sp>
      <p:sp>
        <p:nvSpPr>
          <p:cNvPr id="5" name="바닥글 개체 틀 4"/>
          <p:cNvSpPr>
            <a:spLocks noGrp="1"/>
          </p:cNvSpPr>
          <p:nvPr>
            <p:ph type="ftr" sz="quarter" idx="3"/>
          </p:nvPr>
        </p:nvSpPr>
        <p:spPr>
          <a:xfrm>
            <a:off x="10345659" y="39677164"/>
            <a:ext cx="9588659" cy="2279159"/>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1700649" y="39677164"/>
            <a:ext cx="7065328" cy="2279159"/>
          </a:xfrm>
          <a:prstGeom prst="rect">
            <a:avLst/>
          </a:prstGeom>
        </p:spPr>
        <p:txBody>
          <a:bodyPr vert="horz" lIns="417643" tIns="208822" rIns="417643" bIns="208822" rtlCol="0" anchor="ctr"/>
          <a:lstStyle>
            <a:lvl1pPr algn="r">
              <a:defRPr sz="5500">
                <a:solidFill>
                  <a:schemeClr val="tx1">
                    <a:tint val="75000"/>
                  </a:schemeClr>
                </a:solidFill>
              </a:defRPr>
            </a:lvl1pPr>
          </a:lstStyle>
          <a:p>
            <a:fld id="{16CF5A6E-7A99-4D9A-A17D-9A5BD25EF94E}" type="slidenum">
              <a:rPr lang="ko-KR" altLang="en-US" smtClean="0"/>
              <a:t>‹#›</a:t>
            </a:fld>
            <a:endParaRPr lang="ko-KR" altLang="en-US"/>
          </a:p>
        </p:txBody>
      </p:sp>
    </p:spTree>
    <p:extLst>
      <p:ext uri="{BB962C8B-B14F-4D97-AF65-F5344CB8AC3E}">
        <p14:creationId xmlns:p14="http://schemas.microsoft.com/office/powerpoint/2010/main" val="4209019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1"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1"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1"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1"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1"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ko-KR"/>
      </a:defPPr>
      <a:lvl1pPr marL="0" algn="l" defTabSz="4176431" rtl="0" eaLnBrk="1" latinLnBrk="1" hangingPunct="1">
        <a:defRPr sz="8200" kern="1200">
          <a:solidFill>
            <a:schemeClr val="tx1"/>
          </a:solidFill>
          <a:latin typeface="+mn-lt"/>
          <a:ea typeface="+mn-ea"/>
          <a:cs typeface="+mn-cs"/>
        </a:defRPr>
      </a:lvl1pPr>
      <a:lvl2pPr marL="2088215" algn="l" defTabSz="4176431" rtl="0" eaLnBrk="1" latinLnBrk="1" hangingPunct="1">
        <a:defRPr sz="8200" kern="1200">
          <a:solidFill>
            <a:schemeClr val="tx1"/>
          </a:solidFill>
          <a:latin typeface="+mn-lt"/>
          <a:ea typeface="+mn-ea"/>
          <a:cs typeface="+mn-cs"/>
        </a:defRPr>
      </a:lvl2pPr>
      <a:lvl3pPr marL="4176431" algn="l" defTabSz="4176431" rtl="0" eaLnBrk="1" latinLnBrk="1" hangingPunct="1">
        <a:defRPr sz="8200" kern="1200">
          <a:solidFill>
            <a:schemeClr val="tx1"/>
          </a:solidFill>
          <a:latin typeface="+mn-lt"/>
          <a:ea typeface="+mn-ea"/>
          <a:cs typeface="+mn-cs"/>
        </a:defRPr>
      </a:lvl3pPr>
      <a:lvl4pPr marL="6264646" algn="l" defTabSz="4176431" rtl="0" eaLnBrk="1" latinLnBrk="1" hangingPunct="1">
        <a:defRPr sz="8200" kern="1200">
          <a:solidFill>
            <a:schemeClr val="tx1"/>
          </a:solidFill>
          <a:latin typeface="+mn-lt"/>
          <a:ea typeface="+mn-ea"/>
          <a:cs typeface="+mn-cs"/>
        </a:defRPr>
      </a:lvl4pPr>
      <a:lvl5pPr marL="8352861" algn="l" defTabSz="4176431" rtl="0" eaLnBrk="1" latinLnBrk="1" hangingPunct="1">
        <a:defRPr sz="8200" kern="1200">
          <a:solidFill>
            <a:schemeClr val="tx1"/>
          </a:solidFill>
          <a:latin typeface="+mn-lt"/>
          <a:ea typeface="+mn-ea"/>
          <a:cs typeface="+mn-cs"/>
        </a:defRPr>
      </a:lvl5pPr>
      <a:lvl6pPr marL="10441076" algn="l" defTabSz="4176431" rtl="0" eaLnBrk="1" latinLnBrk="1" hangingPunct="1">
        <a:defRPr sz="8200" kern="1200">
          <a:solidFill>
            <a:schemeClr val="tx1"/>
          </a:solidFill>
          <a:latin typeface="+mn-lt"/>
          <a:ea typeface="+mn-ea"/>
          <a:cs typeface="+mn-cs"/>
        </a:defRPr>
      </a:lvl6pPr>
      <a:lvl7pPr marL="12529292" algn="l" defTabSz="4176431" rtl="0" eaLnBrk="1" latinLnBrk="1" hangingPunct="1">
        <a:defRPr sz="8200" kern="1200">
          <a:solidFill>
            <a:schemeClr val="tx1"/>
          </a:solidFill>
          <a:latin typeface="+mn-lt"/>
          <a:ea typeface="+mn-ea"/>
          <a:cs typeface="+mn-cs"/>
        </a:defRPr>
      </a:lvl7pPr>
      <a:lvl8pPr marL="14617507" algn="l" defTabSz="4176431" rtl="0" eaLnBrk="1" latinLnBrk="1" hangingPunct="1">
        <a:defRPr sz="8200" kern="1200">
          <a:solidFill>
            <a:schemeClr val="tx1"/>
          </a:solidFill>
          <a:latin typeface="+mn-lt"/>
          <a:ea typeface="+mn-ea"/>
          <a:cs typeface="+mn-cs"/>
        </a:defRPr>
      </a:lvl8pPr>
      <a:lvl9pPr marL="16705722" algn="l" defTabSz="4176431" rtl="0" eaLnBrk="1" latinLnBrk="1"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812883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9212253"/>
            <a:ext cx="14443244" cy="6863417"/>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R </a:t>
            </a:r>
            <a:r>
              <a:rPr lang="en-US" altLang="ko-KR" sz="4400" dirty="0">
                <a:latin typeface="Times New Roman" panose="02020603050405020304" pitchFamily="18" charset="0"/>
                <a:cs typeface="Times New Roman" panose="02020603050405020304" pitchFamily="18" charset="0"/>
              </a:rPr>
              <a:t>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(RIGHT) </a:t>
            </a:r>
            <a:r>
              <a:rPr lang="en-US" altLang="ko-KR" sz="4400" dirty="0" smtClean="0">
                <a:latin typeface="Times New Roman" panose="02020603050405020304" pitchFamily="18" charset="0"/>
                <a:cs typeface="Times New Roman" panose="02020603050405020304" pitchFamily="18" charset="0"/>
              </a:rPr>
              <a:t>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a:t>
            </a:r>
            <a:r>
              <a:rPr lang="en-US" altLang="ko-KR" sz="4400" dirty="0" smtClean="0">
                <a:latin typeface="Times New Roman" panose="02020603050405020304" pitchFamily="18" charset="0"/>
                <a:cs typeface="Times New Roman" panose="02020603050405020304" pitchFamily="18" charset="0"/>
              </a:rPr>
              <a:t>.</a:t>
            </a:r>
          </a:p>
          <a:p>
            <a:pPr algn="just"/>
            <a:r>
              <a:rPr lang="en-US" altLang="ko-KR" sz="4400" dirty="0">
                <a:latin typeface="Times New Roman" panose="02020603050405020304" pitchFamily="18" charset="0"/>
                <a:cs typeface="Times New Roman" panose="02020603050405020304" pitchFamily="18" charset="0"/>
              </a:rPr>
              <a:t>Also, HTML canvas and JavaScript make it possible to deliver the visualization to various platforms, including mobile devices, since they are standard web technologies supported by most modern web browsers. </a:t>
            </a:r>
            <a:endParaRPr lang="en-US" altLang="ko-KR" sz="4400" dirty="0" smtClean="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The </a:t>
            </a:r>
            <a:r>
              <a:rPr lang="en-US" altLang="ko-KR" sz="4400" dirty="0" smtClean="0">
                <a:latin typeface="Times New Roman" panose="02020603050405020304" pitchFamily="18" charset="0"/>
                <a:cs typeface="Times New Roman" panose="02020603050405020304" pitchFamily="18" charset="0"/>
              </a:rPr>
              <a:t>development of this project has been funded by Google Summer of Code - R project (GSOC-r) from 2013</a:t>
            </a:r>
            <a:r>
              <a:rPr lang="en-US" altLang="ko-KR" sz="4400" dirty="0" smtClean="0">
                <a:latin typeface="Times New Roman" panose="02020603050405020304" pitchFamily="18" charset="0"/>
                <a:cs typeface="Times New Roman" panose="02020603050405020304" pitchFamily="18" charset="0"/>
              </a:rPr>
              <a:t>.</a:t>
            </a:r>
            <a:endParaRPr lang="en-US" altLang="ko-KR" sz="4400" dirty="0">
              <a:latin typeface="Times New Roman" panose="02020603050405020304" pitchFamily="18" charset="0"/>
              <a:cs typeface="Times New Roman" panose="02020603050405020304"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4" name="Rounded Rectangle 1691"/>
          <p:cNvSpPr/>
          <p:nvPr/>
        </p:nvSpPr>
        <p:spPr bwMode="auto">
          <a:xfrm>
            <a:off x="15428594"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54905" y="6520923"/>
            <a:ext cx="14435273" cy="9553338"/>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2084422" y="7289787"/>
            <a:ext cx="7737527" cy="3510470"/>
          </a:xfrm>
          <a:prstGeom prst="rect">
            <a:avLst/>
          </a:prstGeom>
        </p:spPr>
      </p:pic>
      <p:sp>
        <p:nvSpPr>
          <p:cNvPr id="151" name="TextBox 150"/>
          <p:cNvSpPr txBox="1"/>
          <p:nvPr/>
        </p:nvSpPr>
        <p:spPr>
          <a:xfrm>
            <a:off x="15537689" y="6583347"/>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15537689" y="7189953"/>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sp>
        <p:nvSpPr>
          <p:cNvPr id="12" name="Rounded Rectangle 1691"/>
          <p:cNvSpPr/>
          <p:nvPr/>
        </p:nvSpPr>
        <p:spPr bwMode="auto">
          <a:xfrm>
            <a:off x="306338" y="1628955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How does work?</a:t>
            </a:r>
            <a:endParaRPr lang="en-US" sz="6000" b="1" dirty="0">
              <a:latin typeface="Times New Roman" pitchFamily="18" charset="0"/>
              <a:cs typeface="Times New Roman" pitchFamily="18" charset="0"/>
            </a:endParaRPr>
          </a:p>
        </p:txBody>
      </p:sp>
      <p:sp>
        <p:nvSpPr>
          <p:cNvPr id="133" name="직사각형 132"/>
          <p:cNvSpPr/>
          <p:nvPr/>
        </p:nvSpPr>
        <p:spPr>
          <a:xfrm>
            <a:off x="320276" y="17391457"/>
            <a:ext cx="29604343" cy="23670989"/>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22363" y="17570779"/>
            <a:ext cx="4084773" cy="830997"/>
          </a:xfrm>
          <a:prstGeom prst="rect">
            <a:avLst/>
          </a:prstGeom>
        </p:spPr>
        <p:txBody>
          <a:bodyPr wrap="none" rtlCol="0">
            <a:spAutoFit/>
          </a:bodyPr>
          <a:lstStyle/>
          <a:p>
            <a:r>
              <a:rPr lang="en-US" altLang="ko-KR" sz="4800" b="1" dirty="0" smtClean="0">
                <a:latin typeface="FrutigerNextLT Regular" pitchFamily="18" charset="0"/>
              </a:rPr>
              <a:t>&lt;R command&gt;</a:t>
            </a:r>
            <a:endParaRPr lang="ko-KR" altLang="en-US" sz="4800" b="1" dirty="0" smtClean="0">
              <a:latin typeface="FrutigerNextLT Regular" pitchFamily="18" charset="0"/>
            </a:endParaRPr>
          </a:p>
        </p:txBody>
      </p:sp>
      <p:sp>
        <p:nvSpPr>
          <p:cNvPr id="5" name="오른쪽 화살표 4"/>
          <p:cNvSpPr/>
          <p:nvPr/>
        </p:nvSpPr>
        <p:spPr>
          <a:xfrm>
            <a:off x="14384986" y="19388038"/>
            <a:ext cx="1152703" cy="38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672621" y="17570779"/>
            <a:ext cx="3725700" cy="830997"/>
          </a:xfrm>
          <a:prstGeom prst="rect">
            <a:avLst/>
          </a:prstGeom>
        </p:spPr>
        <p:txBody>
          <a:bodyPr wrap="none" rtlCol="0">
            <a:spAutoFit/>
          </a:bodyPr>
          <a:lstStyle/>
          <a:p>
            <a:pPr algn="just"/>
            <a:r>
              <a:rPr lang="en-US" altLang="ko-KR" sz="4800" b="1" dirty="0" smtClean="0">
                <a:latin typeface="FrutigerNextLT Regular" pitchFamily="18" charset="0"/>
              </a:rPr>
              <a:t>&lt;JavaScript&gt;</a:t>
            </a:r>
            <a:endParaRPr lang="ko-KR" altLang="en-US" sz="4800" b="1" dirty="0" smtClean="0">
              <a:latin typeface="FrutigerNextLT Regular" pitchFamily="18" charset="0"/>
            </a:endParaRPr>
          </a:p>
        </p:txBody>
      </p:sp>
      <p:pic>
        <p:nvPicPr>
          <p:cNvPr id="8" name="그림 7"/>
          <p:cNvPicPr>
            <a:picLocks noChangeAspect="1"/>
          </p:cNvPicPr>
          <p:nvPr/>
        </p:nvPicPr>
        <p:blipFill>
          <a:blip r:embed="rId4"/>
          <a:stretch>
            <a:fillRect/>
          </a:stretch>
        </p:blipFill>
        <p:spPr>
          <a:xfrm>
            <a:off x="15283979" y="31922396"/>
            <a:ext cx="13158890" cy="3872016"/>
          </a:xfrm>
          <a:prstGeom prst="rect">
            <a:avLst/>
          </a:prstGeom>
        </p:spPr>
      </p:pic>
      <p:pic>
        <p:nvPicPr>
          <p:cNvPr id="56" name="그림 55"/>
          <p:cNvPicPr>
            <a:picLocks noChangeAspect="1"/>
          </p:cNvPicPr>
          <p:nvPr/>
        </p:nvPicPr>
        <p:blipFill>
          <a:blip r:embed="rId5"/>
          <a:stretch>
            <a:fillRect/>
          </a:stretch>
        </p:blipFill>
        <p:spPr>
          <a:xfrm>
            <a:off x="617786" y="18733893"/>
            <a:ext cx="12807115" cy="5262657"/>
          </a:xfrm>
          <a:prstGeom prst="rect">
            <a:avLst/>
          </a:prstGeom>
        </p:spPr>
      </p:pic>
      <p:pic>
        <p:nvPicPr>
          <p:cNvPr id="57" name="그림 56"/>
          <p:cNvPicPr>
            <a:picLocks noChangeAspect="1"/>
          </p:cNvPicPr>
          <p:nvPr/>
        </p:nvPicPr>
        <p:blipFill>
          <a:blip r:embed="rId6"/>
          <a:stretch>
            <a:fillRect/>
          </a:stretch>
        </p:blipFill>
        <p:spPr>
          <a:xfrm>
            <a:off x="522363" y="25673797"/>
            <a:ext cx="13373200" cy="6762584"/>
          </a:xfrm>
          <a:prstGeom prst="rect">
            <a:avLst/>
          </a:prstGeom>
        </p:spPr>
      </p:pic>
      <p:sp>
        <p:nvSpPr>
          <p:cNvPr id="58" name="TextBox 57"/>
          <p:cNvSpPr txBox="1"/>
          <p:nvPr/>
        </p:nvSpPr>
        <p:spPr>
          <a:xfrm>
            <a:off x="522363" y="24716630"/>
            <a:ext cx="5418471" cy="830997"/>
          </a:xfrm>
          <a:prstGeom prst="rect">
            <a:avLst/>
          </a:prstGeom>
        </p:spPr>
        <p:txBody>
          <a:bodyPr wrap="none" rtlCol="0">
            <a:spAutoFit/>
          </a:bodyPr>
          <a:lstStyle/>
          <a:p>
            <a:pPr algn="just"/>
            <a:r>
              <a:rPr lang="en-US" altLang="ko-KR" sz="4800" b="1" dirty="0" smtClean="0">
                <a:latin typeface="FrutigerNextLT Regular" pitchFamily="18" charset="0"/>
              </a:rPr>
              <a:t>&lt;Update Sequence&gt;</a:t>
            </a:r>
            <a:endParaRPr lang="ko-KR" altLang="en-US" sz="4800" b="1" dirty="0" smtClean="0">
              <a:latin typeface="FrutigerNextLT Regular" pitchFamily="18" charset="0"/>
            </a:endParaRPr>
          </a:p>
        </p:txBody>
      </p:sp>
      <p:pic>
        <p:nvPicPr>
          <p:cNvPr id="59" name="그림 58"/>
          <p:cNvPicPr>
            <a:picLocks noChangeAspect="1"/>
          </p:cNvPicPr>
          <p:nvPr/>
        </p:nvPicPr>
        <p:blipFill>
          <a:blip r:embed="rId7"/>
          <a:stretch>
            <a:fillRect/>
          </a:stretch>
        </p:blipFill>
        <p:spPr>
          <a:xfrm>
            <a:off x="617786" y="34199187"/>
            <a:ext cx="13204236" cy="6647235"/>
          </a:xfrm>
          <a:prstGeom prst="rect">
            <a:avLst/>
          </a:prstGeom>
        </p:spPr>
      </p:pic>
      <p:sp>
        <p:nvSpPr>
          <p:cNvPr id="9" name="아래쪽 화살표 8"/>
          <p:cNvSpPr/>
          <p:nvPr/>
        </p:nvSpPr>
        <p:spPr>
          <a:xfrm>
            <a:off x="4231572" y="32591659"/>
            <a:ext cx="5976664" cy="14972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p:cNvPicPr>
            <a:picLocks noChangeAspect="1"/>
          </p:cNvPicPr>
          <p:nvPr/>
        </p:nvPicPr>
        <p:blipFill>
          <a:blip r:embed="rId8"/>
          <a:stretch>
            <a:fillRect/>
          </a:stretch>
        </p:blipFill>
        <p:spPr>
          <a:xfrm>
            <a:off x="16493081" y="18401775"/>
            <a:ext cx="11304682" cy="6962927"/>
          </a:xfrm>
          <a:prstGeom prst="rect">
            <a:avLst/>
          </a:prstGeom>
        </p:spPr>
      </p:pic>
      <p:pic>
        <p:nvPicPr>
          <p:cNvPr id="6" name="그림 5"/>
          <p:cNvPicPr>
            <a:picLocks noChangeAspect="1"/>
          </p:cNvPicPr>
          <p:nvPr/>
        </p:nvPicPr>
        <p:blipFill>
          <a:blip r:embed="rId9"/>
          <a:stretch>
            <a:fillRect/>
          </a:stretch>
        </p:blipFill>
        <p:spPr>
          <a:xfrm>
            <a:off x="16667342" y="25673797"/>
            <a:ext cx="11130421" cy="5939504"/>
          </a:xfrm>
          <a:prstGeom prst="rect">
            <a:avLst/>
          </a:prstGeom>
        </p:spPr>
      </p:pic>
      <p:pic>
        <p:nvPicPr>
          <p:cNvPr id="15" name="그림 14"/>
          <p:cNvPicPr>
            <a:picLocks noChangeAspect="1"/>
          </p:cNvPicPr>
          <p:nvPr/>
        </p:nvPicPr>
        <p:blipFill>
          <a:blip r:embed="rId10"/>
          <a:stretch>
            <a:fillRect/>
          </a:stretch>
        </p:blipFill>
        <p:spPr>
          <a:xfrm>
            <a:off x="320277" y="5500886"/>
            <a:ext cx="14329098" cy="2445670"/>
          </a:xfrm>
          <a:prstGeom prst="rect">
            <a:avLst/>
          </a:prstGeom>
        </p:spPr>
      </p:pic>
    </p:spTree>
    <p:extLst>
      <p:ext uri="{BB962C8B-B14F-4D97-AF65-F5344CB8AC3E}">
        <p14:creationId xmlns:p14="http://schemas.microsoft.com/office/powerpoint/2010/main" val="1585206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543798"/>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6627216"/>
            <a:ext cx="14443244" cy="6863417"/>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R </a:t>
            </a:r>
            <a:r>
              <a:rPr lang="en-US" altLang="ko-KR" sz="4400" dirty="0">
                <a:latin typeface="Times New Roman" panose="02020603050405020304" pitchFamily="18" charset="0"/>
                <a:cs typeface="Times New Roman" panose="02020603050405020304" pitchFamily="18" charset="0"/>
              </a:rPr>
              <a:t>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(RIGHT) </a:t>
            </a:r>
            <a:r>
              <a:rPr lang="en-US" altLang="ko-KR" sz="4400" dirty="0" smtClean="0">
                <a:latin typeface="Times New Roman" panose="02020603050405020304" pitchFamily="18" charset="0"/>
                <a:cs typeface="Times New Roman" panose="02020603050405020304" pitchFamily="18" charset="0"/>
              </a:rPr>
              <a:t>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a:t>
            </a:r>
            <a:r>
              <a:rPr lang="en-US" altLang="ko-KR" sz="4400" dirty="0" smtClean="0">
                <a:latin typeface="Times New Roman" panose="02020603050405020304" pitchFamily="18" charset="0"/>
                <a:cs typeface="Times New Roman" panose="02020603050405020304" pitchFamily="18" charset="0"/>
              </a:rPr>
              <a:t>.</a:t>
            </a:r>
          </a:p>
          <a:p>
            <a:pPr algn="just"/>
            <a:r>
              <a:rPr lang="en-US" altLang="ko-KR" sz="4400" dirty="0">
                <a:latin typeface="Times New Roman" panose="02020603050405020304" pitchFamily="18" charset="0"/>
                <a:cs typeface="Times New Roman" panose="02020603050405020304" pitchFamily="18" charset="0"/>
              </a:rPr>
              <a:t>Also, HTML canvas and JavaScript make it possible to deliver the visualization to various platforms, including mobile devices, since they are standard web technologies supported by most modern web browsers. </a:t>
            </a:r>
            <a:endParaRPr lang="en-US" altLang="ko-KR" sz="4400" dirty="0" smtClean="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The </a:t>
            </a:r>
            <a:r>
              <a:rPr lang="en-US" altLang="ko-KR" sz="4400" dirty="0" smtClean="0">
                <a:latin typeface="Times New Roman" panose="02020603050405020304" pitchFamily="18" charset="0"/>
                <a:cs typeface="Times New Roman" panose="02020603050405020304" pitchFamily="18" charset="0"/>
              </a:rPr>
              <a:t>development of this project has been funded by Google Summer of Code - R project (GSOC-r) from 2013</a:t>
            </a:r>
            <a:r>
              <a:rPr lang="en-US" altLang="ko-KR" sz="4400" dirty="0" smtClean="0">
                <a:latin typeface="Times New Roman" panose="02020603050405020304" pitchFamily="18" charset="0"/>
                <a:cs typeface="Times New Roman" panose="02020603050405020304" pitchFamily="18" charset="0"/>
              </a:rPr>
              <a:t>.</a:t>
            </a:r>
            <a:endParaRPr lang="en-US" altLang="ko-KR" sz="4400" dirty="0">
              <a:latin typeface="Times New Roman" panose="02020603050405020304" pitchFamily="18" charset="0"/>
              <a:cs typeface="Times New Roman" panose="02020603050405020304"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4" name="Rounded Rectangle 1691"/>
          <p:cNvSpPr/>
          <p:nvPr/>
        </p:nvSpPr>
        <p:spPr bwMode="auto">
          <a:xfrm>
            <a:off x="15428594"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54905" y="6520923"/>
            <a:ext cx="14435273" cy="9553338"/>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2084422" y="7289787"/>
            <a:ext cx="7737527" cy="3510470"/>
          </a:xfrm>
          <a:prstGeom prst="rect">
            <a:avLst/>
          </a:prstGeom>
        </p:spPr>
      </p:pic>
      <p:sp>
        <p:nvSpPr>
          <p:cNvPr id="151" name="TextBox 150"/>
          <p:cNvSpPr txBox="1"/>
          <p:nvPr/>
        </p:nvSpPr>
        <p:spPr>
          <a:xfrm>
            <a:off x="15537689" y="6583347"/>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15537689" y="7189953"/>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sp>
        <p:nvSpPr>
          <p:cNvPr id="12" name="Rounded Rectangle 1691"/>
          <p:cNvSpPr/>
          <p:nvPr/>
        </p:nvSpPr>
        <p:spPr bwMode="auto">
          <a:xfrm>
            <a:off x="306338" y="1628955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How does work?</a:t>
            </a:r>
            <a:endParaRPr lang="en-US" sz="6000" b="1" dirty="0">
              <a:latin typeface="Times New Roman" pitchFamily="18" charset="0"/>
              <a:cs typeface="Times New Roman" pitchFamily="18" charset="0"/>
            </a:endParaRPr>
          </a:p>
        </p:txBody>
      </p:sp>
      <p:sp>
        <p:nvSpPr>
          <p:cNvPr id="133" name="직사각형 132"/>
          <p:cNvSpPr/>
          <p:nvPr/>
        </p:nvSpPr>
        <p:spPr>
          <a:xfrm>
            <a:off x="320276" y="17391457"/>
            <a:ext cx="29604343" cy="23670989"/>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22363" y="17570779"/>
            <a:ext cx="4084773" cy="830997"/>
          </a:xfrm>
          <a:prstGeom prst="rect">
            <a:avLst/>
          </a:prstGeom>
        </p:spPr>
        <p:txBody>
          <a:bodyPr wrap="none" rtlCol="0">
            <a:spAutoFit/>
          </a:bodyPr>
          <a:lstStyle/>
          <a:p>
            <a:r>
              <a:rPr lang="en-US" altLang="ko-KR" sz="4800" b="1" dirty="0" smtClean="0">
                <a:latin typeface="FrutigerNextLT Regular" pitchFamily="18" charset="0"/>
              </a:rPr>
              <a:t>&lt;R command&gt;</a:t>
            </a:r>
            <a:endParaRPr lang="ko-KR" altLang="en-US" sz="4800" b="1" dirty="0" smtClean="0">
              <a:latin typeface="FrutigerNextLT Regular" pitchFamily="18" charset="0"/>
            </a:endParaRPr>
          </a:p>
        </p:txBody>
      </p:sp>
      <p:sp>
        <p:nvSpPr>
          <p:cNvPr id="5" name="오른쪽 화살표 4"/>
          <p:cNvSpPr/>
          <p:nvPr/>
        </p:nvSpPr>
        <p:spPr>
          <a:xfrm>
            <a:off x="14384986" y="19388038"/>
            <a:ext cx="1152703" cy="38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672621" y="17570779"/>
            <a:ext cx="3725700" cy="830997"/>
          </a:xfrm>
          <a:prstGeom prst="rect">
            <a:avLst/>
          </a:prstGeom>
        </p:spPr>
        <p:txBody>
          <a:bodyPr wrap="none" rtlCol="0">
            <a:spAutoFit/>
          </a:bodyPr>
          <a:lstStyle/>
          <a:p>
            <a:pPr algn="just"/>
            <a:r>
              <a:rPr lang="en-US" altLang="ko-KR" sz="4800" b="1" dirty="0" smtClean="0">
                <a:latin typeface="FrutigerNextLT Regular" pitchFamily="18" charset="0"/>
              </a:rPr>
              <a:t>&lt;JavaScript&gt;</a:t>
            </a:r>
            <a:endParaRPr lang="ko-KR" altLang="en-US" sz="4800" b="1" dirty="0" smtClean="0">
              <a:latin typeface="FrutigerNextLT Regular" pitchFamily="18" charset="0"/>
            </a:endParaRPr>
          </a:p>
        </p:txBody>
      </p:sp>
      <p:pic>
        <p:nvPicPr>
          <p:cNvPr id="56" name="그림 55"/>
          <p:cNvPicPr>
            <a:picLocks noChangeAspect="1"/>
          </p:cNvPicPr>
          <p:nvPr/>
        </p:nvPicPr>
        <p:blipFill>
          <a:blip r:embed="rId4"/>
          <a:stretch>
            <a:fillRect/>
          </a:stretch>
        </p:blipFill>
        <p:spPr>
          <a:xfrm>
            <a:off x="617786" y="18733893"/>
            <a:ext cx="12807115" cy="5262657"/>
          </a:xfrm>
          <a:prstGeom prst="rect">
            <a:avLst/>
          </a:prstGeom>
        </p:spPr>
      </p:pic>
      <p:pic>
        <p:nvPicPr>
          <p:cNvPr id="57" name="그림 56"/>
          <p:cNvPicPr>
            <a:picLocks noChangeAspect="1"/>
          </p:cNvPicPr>
          <p:nvPr/>
        </p:nvPicPr>
        <p:blipFill>
          <a:blip r:embed="rId5"/>
          <a:stretch>
            <a:fillRect/>
          </a:stretch>
        </p:blipFill>
        <p:spPr>
          <a:xfrm>
            <a:off x="522363" y="25673797"/>
            <a:ext cx="13373200" cy="6762584"/>
          </a:xfrm>
          <a:prstGeom prst="rect">
            <a:avLst/>
          </a:prstGeom>
        </p:spPr>
      </p:pic>
      <p:sp>
        <p:nvSpPr>
          <p:cNvPr id="58" name="TextBox 57"/>
          <p:cNvSpPr txBox="1"/>
          <p:nvPr/>
        </p:nvSpPr>
        <p:spPr>
          <a:xfrm>
            <a:off x="522363" y="24716630"/>
            <a:ext cx="5418471" cy="830997"/>
          </a:xfrm>
          <a:prstGeom prst="rect">
            <a:avLst/>
          </a:prstGeom>
        </p:spPr>
        <p:txBody>
          <a:bodyPr wrap="none" rtlCol="0">
            <a:spAutoFit/>
          </a:bodyPr>
          <a:lstStyle/>
          <a:p>
            <a:pPr algn="just"/>
            <a:r>
              <a:rPr lang="en-US" altLang="ko-KR" sz="4800" b="1" dirty="0" smtClean="0">
                <a:latin typeface="FrutigerNextLT Regular" pitchFamily="18" charset="0"/>
              </a:rPr>
              <a:t>&lt;Update Sequence&gt;</a:t>
            </a:r>
            <a:endParaRPr lang="ko-KR" altLang="en-US" sz="4800" b="1" dirty="0" smtClean="0">
              <a:latin typeface="FrutigerNextLT Regular" pitchFamily="18" charset="0"/>
            </a:endParaRPr>
          </a:p>
        </p:txBody>
      </p:sp>
      <p:pic>
        <p:nvPicPr>
          <p:cNvPr id="59" name="그림 58"/>
          <p:cNvPicPr>
            <a:picLocks noChangeAspect="1"/>
          </p:cNvPicPr>
          <p:nvPr/>
        </p:nvPicPr>
        <p:blipFill>
          <a:blip r:embed="rId6"/>
          <a:stretch>
            <a:fillRect/>
          </a:stretch>
        </p:blipFill>
        <p:spPr>
          <a:xfrm>
            <a:off x="617786" y="34199187"/>
            <a:ext cx="13204236" cy="6647235"/>
          </a:xfrm>
          <a:prstGeom prst="rect">
            <a:avLst/>
          </a:prstGeom>
        </p:spPr>
      </p:pic>
      <p:sp>
        <p:nvSpPr>
          <p:cNvPr id="9" name="아래쪽 화살표 8"/>
          <p:cNvSpPr/>
          <p:nvPr/>
        </p:nvSpPr>
        <p:spPr>
          <a:xfrm>
            <a:off x="4231572" y="32591659"/>
            <a:ext cx="5976664" cy="1497273"/>
          </a:xfrm>
          <a:prstGeom prst="downArrow">
            <a:avLst/>
          </a:prstGeom>
          <a:solidFill>
            <a:schemeClr val="accent3">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p:cNvPicPr>
            <a:picLocks noChangeAspect="1"/>
          </p:cNvPicPr>
          <p:nvPr/>
        </p:nvPicPr>
        <p:blipFill>
          <a:blip r:embed="rId7"/>
          <a:stretch>
            <a:fillRect/>
          </a:stretch>
        </p:blipFill>
        <p:spPr>
          <a:xfrm>
            <a:off x="16493081" y="18401775"/>
            <a:ext cx="11304682" cy="6962927"/>
          </a:xfrm>
          <a:prstGeom prst="rect">
            <a:avLst/>
          </a:prstGeom>
        </p:spPr>
      </p:pic>
      <p:pic>
        <p:nvPicPr>
          <p:cNvPr id="6" name="그림 5"/>
          <p:cNvPicPr>
            <a:picLocks noChangeAspect="1"/>
          </p:cNvPicPr>
          <p:nvPr/>
        </p:nvPicPr>
        <p:blipFill>
          <a:blip r:embed="rId8"/>
          <a:stretch>
            <a:fillRect/>
          </a:stretch>
        </p:blipFill>
        <p:spPr>
          <a:xfrm>
            <a:off x="16222395" y="25436710"/>
            <a:ext cx="11575368" cy="6243633"/>
          </a:xfrm>
          <a:prstGeom prst="rect">
            <a:avLst/>
          </a:prstGeom>
        </p:spPr>
      </p:pic>
      <p:pic>
        <p:nvPicPr>
          <p:cNvPr id="15" name="그림 14"/>
          <p:cNvPicPr>
            <a:picLocks noChangeAspect="1"/>
          </p:cNvPicPr>
          <p:nvPr/>
        </p:nvPicPr>
        <p:blipFill>
          <a:blip r:embed="rId9"/>
          <a:stretch>
            <a:fillRect/>
          </a:stretch>
        </p:blipFill>
        <p:spPr>
          <a:xfrm>
            <a:off x="420486" y="13766242"/>
            <a:ext cx="14329098" cy="2445670"/>
          </a:xfrm>
          <a:prstGeom prst="rect">
            <a:avLst/>
          </a:prstGeom>
        </p:spPr>
      </p:pic>
      <p:graphicFrame>
        <p:nvGraphicFramePr>
          <p:cNvPr id="31" name="표 30"/>
          <p:cNvGraphicFramePr>
            <a:graphicFrameLocks noGrp="1"/>
          </p:cNvGraphicFramePr>
          <p:nvPr>
            <p:extLst>
              <p:ext uri="{D42A27DB-BD31-4B8C-83A1-F6EECF244321}">
                <p14:modId xmlns:p14="http://schemas.microsoft.com/office/powerpoint/2010/main" val="532819726"/>
              </p:ext>
            </p:extLst>
          </p:nvPr>
        </p:nvGraphicFramePr>
        <p:xfrm>
          <a:off x="15115478" y="35096141"/>
          <a:ext cx="4999692" cy="5012145"/>
        </p:xfrm>
        <a:graphic>
          <a:graphicData uri="http://schemas.openxmlformats.org/drawingml/2006/table">
            <a:tbl>
              <a:tblPr firstRow="1" bandRow="1">
                <a:tableStyleId>{5C22544A-7EE6-4342-B048-85BDC9FD1C3A}</a:tableStyleId>
              </a:tblPr>
              <a:tblGrid>
                <a:gridCol w="833282"/>
                <a:gridCol w="833282"/>
                <a:gridCol w="833282"/>
                <a:gridCol w="833282"/>
                <a:gridCol w="833282"/>
                <a:gridCol w="833282"/>
              </a:tblGrid>
              <a:tr h="556905">
                <a:tc>
                  <a:txBody>
                    <a:bodyPr/>
                    <a:lstStyle/>
                    <a:p>
                      <a:pPr algn="ctr" latinLnBrk="1"/>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FFFF66"/>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dirty="0" smtClean="0">
                          <a:solidFill>
                            <a:schemeClr val="tx1"/>
                          </a:solidFill>
                          <a:latin typeface="+mj-lt"/>
                        </a:rPr>
                        <a:t>2</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latinLnBrk="1"/>
                      <a:r>
                        <a:rPr lang="en-US" altLang="ko-KR" sz="1800" b="0" dirty="0" smtClean="0">
                          <a:solidFill>
                            <a:schemeClr val="tx1"/>
                          </a:solidFill>
                          <a:latin typeface="+mj-lt"/>
                        </a:rPr>
                        <a:t>n-1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r>
              <a:tr h="556905">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2</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3</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4</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5</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800" b="0" kern="1200" dirty="0" smtClean="0">
                          <a:solidFill>
                            <a:schemeClr val="tx1"/>
                          </a:solidFill>
                          <a:latin typeface="+mn-lt"/>
                          <a:ea typeface="+mn-ea"/>
                          <a:cs typeface="+mn-cs"/>
                        </a:rPr>
                        <a:t>︙</a:t>
                      </a:r>
                      <a:endParaRPr lang="ko-KR" altLang="en-US" sz="1800" b="0"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56905">
                <a:tc>
                  <a:txBody>
                    <a:bodyPr/>
                    <a:lstStyle/>
                    <a:p>
                      <a:pPr algn="ctr" latinLnBrk="1"/>
                      <a:r>
                        <a:rPr lang="en-US" altLang="ko-KR" sz="1800" b="0" dirty="0" smtClean="0">
                          <a:solidFill>
                            <a:schemeClr val="tx1"/>
                          </a:solidFill>
                          <a:latin typeface="+mj-lt"/>
                        </a:rPr>
                        <a:t>p-1</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C80"/>
                    </a:solid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kern="1200" dirty="0" smtClean="0">
                          <a:solidFill>
                            <a:schemeClr val="tx1"/>
                          </a:solidFill>
                          <a:latin typeface="+mn-lt"/>
                          <a:ea typeface="+mn-ea"/>
                          <a:cs typeface="+mn-cs"/>
                        </a:rPr>
                        <a:t>…</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800" b="0" dirty="0" smtClean="0">
                          <a:solidFill>
                            <a:schemeClr val="tx1"/>
                          </a:solidFill>
                          <a:latin typeface="+mj-lt"/>
                        </a:rPr>
                        <a:t>0</a:t>
                      </a:r>
                      <a:endParaRPr lang="ko-KR" altLang="en-US" sz="18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그림 20"/>
          <p:cNvPicPr>
            <a:picLocks noChangeAspect="1"/>
          </p:cNvPicPr>
          <p:nvPr/>
        </p:nvPicPr>
        <p:blipFill>
          <a:blip r:embed="rId10"/>
          <a:stretch>
            <a:fillRect/>
          </a:stretch>
        </p:blipFill>
        <p:spPr>
          <a:xfrm>
            <a:off x="15765058" y="31680343"/>
            <a:ext cx="12216525" cy="2909507"/>
          </a:xfrm>
          <a:prstGeom prst="rect">
            <a:avLst/>
          </a:prstGeom>
        </p:spPr>
      </p:pic>
      <p:cxnSp>
        <p:nvCxnSpPr>
          <p:cNvPr id="20" name="직선 화살표 연결선 19"/>
          <p:cNvCxnSpPr/>
          <p:nvPr/>
        </p:nvCxnSpPr>
        <p:spPr>
          <a:xfrm flipH="1">
            <a:off x="19100427" y="34060538"/>
            <a:ext cx="2016809" cy="8812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5765058" y="40226397"/>
            <a:ext cx="4015651" cy="584775"/>
          </a:xfrm>
          <a:prstGeom prst="rect">
            <a:avLst/>
          </a:prstGeom>
        </p:spPr>
        <p:txBody>
          <a:bodyPr wrap="none" rtlCol="0">
            <a:spAutoFit/>
          </a:bodyPr>
          <a:lstStyle/>
          <a:p>
            <a:pPr algn="just"/>
            <a:r>
              <a:rPr lang="en-US" altLang="ko-KR" sz="3200" b="1" dirty="0" smtClean="0">
                <a:latin typeface="FrutigerNextLT Regular" pitchFamily="18" charset="0"/>
              </a:rPr>
              <a:t>&lt;Relationship Array&gt;</a:t>
            </a:r>
            <a:endParaRPr lang="ko-KR" altLang="en-US" sz="3200" b="1" dirty="0" smtClean="0">
              <a:latin typeface="FrutigerNextLT Regular" pitchFamily="18" charset="0"/>
            </a:endParaRPr>
          </a:p>
        </p:txBody>
      </p:sp>
      <p:sp>
        <p:nvSpPr>
          <p:cNvPr id="23" name="TextBox 22"/>
          <p:cNvSpPr txBox="1"/>
          <p:nvPr/>
        </p:nvSpPr>
        <p:spPr>
          <a:xfrm>
            <a:off x="20756611" y="35665929"/>
            <a:ext cx="8678642" cy="3416320"/>
          </a:xfrm>
          <a:prstGeom prst="rect">
            <a:avLst/>
          </a:prstGeom>
        </p:spPr>
        <p:txBody>
          <a:bodyPr wrap="square" rtlCol="0">
            <a:spAutoFit/>
          </a:bodyPr>
          <a:lstStyle/>
          <a:p>
            <a:r>
              <a:rPr lang="en-US" altLang="ko-KR" sz="3600" b="1" dirty="0" smtClean="0">
                <a:latin typeface="FrutigerNextLT Regular" pitchFamily="18" charset="0"/>
              </a:rPr>
              <a:t>&lt;Event Structure&gt;</a:t>
            </a:r>
          </a:p>
          <a:p>
            <a:r>
              <a:rPr lang="en-US" altLang="ko-KR" sz="3600" b="1" dirty="0" smtClean="0">
                <a:latin typeface="FrutigerNextLT Regular" pitchFamily="18" charset="0"/>
              </a:rPr>
              <a:t>- </a:t>
            </a:r>
            <a:r>
              <a:rPr lang="en-US" altLang="ko-KR" sz="3600" b="1" dirty="0" err="1" smtClean="0">
                <a:latin typeface="FrutigerNextLT Regular" pitchFamily="18" charset="0"/>
              </a:rPr>
              <a:t>isSelected</a:t>
            </a:r>
            <a:r>
              <a:rPr lang="en-US" altLang="ko-KR" sz="3600" b="1" dirty="0" smtClean="0">
                <a:latin typeface="FrutigerNextLT Regular" pitchFamily="18" charset="0"/>
              </a:rPr>
              <a:t> (length of nodes): array for checking selected nodes of graph</a:t>
            </a:r>
          </a:p>
          <a:p>
            <a:r>
              <a:rPr lang="en-US" altLang="ko-KR" sz="3600" b="1" dirty="0" smtClean="0">
                <a:latin typeface="FrutigerNextLT Regular" pitchFamily="18" charset="0"/>
              </a:rPr>
              <a:t>- </a:t>
            </a:r>
            <a:r>
              <a:rPr lang="en-US" altLang="ko-KR" sz="3600" b="1" dirty="0" err="1" smtClean="0">
                <a:latin typeface="FrutigerNextLT Regular" pitchFamily="18" charset="0"/>
              </a:rPr>
              <a:t>isHidden</a:t>
            </a:r>
            <a:r>
              <a:rPr lang="en-US" altLang="ko-KR" sz="3600" b="1" dirty="0" smtClean="0">
                <a:latin typeface="FrutigerNextLT Regular" pitchFamily="18" charset="0"/>
              </a:rPr>
              <a:t> (length of nodes): array for checking hidden nodes of graph</a:t>
            </a:r>
          </a:p>
          <a:p>
            <a:r>
              <a:rPr lang="en-US" altLang="ko-KR" sz="3600" b="1" dirty="0" smtClean="0">
                <a:latin typeface="FrutigerNextLT Regular" pitchFamily="18" charset="0"/>
              </a:rPr>
              <a:t>- Relationship Array (p nodes X n nodes)</a:t>
            </a:r>
            <a:endParaRPr lang="ko-KR" altLang="en-US" sz="3600" b="1" dirty="0" smtClean="0">
              <a:latin typeface="FrutigerNextLT Regular" pitchFamily="18" charset="0"/>
            </a:endParaRPr>
          </a:p>
        </p:txBody>
      </p:sp>
    </p:spTree>
    <p:extLst>
      <p:ext uri="{BB962C8B-B14F-4D97-AF65-F5344CB8AC3E}">
        <p14:creationId xmlns:p14="http://schemas.microsoft.com/office/powerpoint/2010/main" val="134445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Abstract</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9571851"/>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a:latin typeface="Times New Roman" panose="02020603050405020304" pitchFamily="18" charset="0"/>
                <a:cs typeface="Times New Roman" panose="02020603050405020304" pitchFamily="18" charset="0"/>
              </a:rPr>
              <a:t>This poster presents an overview of R Interactive Graphics via </a:t>
            </a:r>
            <a:r>
              <a:rPr lang="en-US" altLang="ko-KR" sz="4400" dirty="0" err="1">
                <a:latin typeface="Times New Roman" panose="02020603050405020304" pitchFamily="18" charset="0"/>
                <a:cs typeface="Times New Roman" panose="02020603050405020304" pitchFamily="18" charset="0"/>
              </a:rPr>
              <a:t>HTml</a:t>
            </a:r>
            <a:r>
              <a:rPr lang="en-US" altLang="ko-KR" sz="4400" dirty="0">
                <a:latin typeface="Times New Roman" panose="02020603050405020304" pitchFamily="18" charset="0"/>
                <a:cs typeface="Times New Roman" panose="02020603050405020304" pitchFamily="18" charset="0"/>
              </a:rPr>
              <a:t> (RIGHT) and the JavaScript data structure that perfectly enables efficient linked </a:t>
            </a:r>
            <a:r>
              <a:rPr lang="en-US" altLang="ko-KR" sz="4400" dirty="0" smtClean="0">
                <a:latin typeface="Times New Roman" panose="02020603050405020304" pitchFamily="18" charset="0"/>
                <a:cs typeface="Times New Roman" panose="02020603050405020304" pitchFamily="18" charset="0"/>
              </a:rPr>
              <a:t>graphics with interactivity.</a:t>
            </a:r>
          </a:p>
          <a:p>
            <a:pPr algn="just"/>
            <a:r>
              <a:rPr lang="en-US" altLang="ko-KR" sz="4400" dirty="0" smtClean="0">
                <a:latin typeface="Times New Roman" panose="02020603050405020304" pitchFamily="18" charset="0"/>
                <a:cs typeface="Times New Roman" panose="02020603050405020304" pitchFamily="18" charset="0"/>
              </a:rPr>
              <a:t>RIGHT is the first package that implements linked graphs using HTML canvas and JavaScript and supports </a:t>
            </a:r>
            <a:r>
              <a:rPr lang="en-US" altLang="ko-KR" sz="4400" dirty="0">
                <a:latin typeface="Times New Roman" panose="02020603050405020304" pitchFamily="18" charset="0"/>
                <a:cs typeface="Times New Roman" panose="02020603050405020304" pitchFamily="18" charset="0"/>
              </a:rPr>
              <a:t>efficient linked graphics that can </a:t>
            </a:r>
            <a:r>
              <a:rPr lang="en-US" altLang="ko-KR" sz="4400" dirty="0" smtClean="0">
                <a:latin typeface="Times New Roman" panose="02020603050405020304" pitchFamily="18" charset="0"/>
                <a:cs typeface="Times New Roman" panose="02020603050405020304" pitchFamily="18" charset="0"/>
              </a:rPr>
              <a:t>show obvious </a:t>
            </a:r>
            <a:r>
              <a:rPr lang="en-US" altLang="ko-KR" sz="4400" dirty="0">
                <a:latin typeface="Times New Roman" panose="02020603050405020304" pitchFamily="18" charset="0"/>
                <a:cs typeface="Times New Roman" panose="02020603050405020304" pitchFamily="18" charset="0"/>
              </a:rPr>
              <a:t>relationship between multiple plots using same data. </a:t>
            </a:r>
            <a:endParaRPr lang="en-US" altLang="ko-KR" sz="4400" dirty="0" smtClean="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Also,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endParaRPr lang="en-US" altLang="ko-KR" sz="4400" dirty="0">
              <a:latin typeface="Times New Roman" panose="02020603050405020304" pitchFamily="18" charset="0"/>
              <a:cs typeface="Times New Roman" panose="02020603050405020304" pitchFamily="18" charset="0"/>
            </a:endParaRPr>
          </a:p>
          <a:p>
            <a:pPr algn="just"/>
            <a:r>
              <a:rPr lang="en-US" altLang="ko-KR" sz="4400" dirty="0" smtClean="0">
                <a:latin typeface="Times New Roman" panose="02020603050405020304" pitchFamily="18" charset="0"/>
                <a:cs typeface="Times New Roman" panose="02020603050405020304" pitchFamily="18" charset="0"/>
              </a:rPr>
              <a:t>The development of this project has been funded by Google Summer of Code - R project (GSOC-r) from 2013.</a:t>
            </a:r>
          </a:p>
          <a:p>
            <a:pPr algn="just"/>
            <a:endParaRPr lang="en-US" altLang="ko-KR" sz="4400" dirty="0">
              <a:latin typeface="Times New Roman" panose="02020603050405020304" pitchFamily="18" charset="0"/>
              <a:cs typeface="Times New Roman" panose="02020603050405020304"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29" name="Rounded Rectangle 1691"/>
          <p:cNvSpPr/>
          <p:nvPr/>
        </p:nvSpPr>
        <p:spPr bwMode="auto">
          <a:xfrm>
            <a:off x="306338" y="34958432"/>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How to run?</a:t>
            </a:r>
            <a:endParaRPr lang="en-US" sz="6000" b="1" dirty="0">
              <a:latin typeface="Times New Roman" pitchFamily="18" charset="0"/>
              <a:cs typeface="Times New Roman" pitchFamily="18" charset="0"/>
            </a:endParaRPr>
          </a:p>
        </p:txBody>
      </p:sp>
      <p:sp>
        <p:nvSpPr>
          <p:cNvPr id="14" name="Rounded Rectangle 1691"/>
          <p:cNvSpPr/>
          <p:nvPr/>
        </p:nvSpPr>
        <p:spPr bwMode="auto">
          <a:xfrm>
            <a:off x="15428594"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115" name="직사각형 114"/>
          <p:cNvSpPr/>
          <p:nvPr/>
        </p:nvSpPr>
        <p:spPr>
          <a:xfrm>
            <a:off x="15454905" y="6520923"/>
            <a:ext cx="14435273" cy="9553338"/>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3"/>
          <a:stretch>
            <a:fillRect/>
          </a:stretch>
        </p:blipFill>
        <p:spPr>
          <a:xfrm>
            <a:off x="22084422" y="7289787"/>
            <a:ext cx="7737527" cy="3510470"/>
          </a:xfrm>
          <a:prstGeom prst="rect">
            <a:avLst/>
          </a:prstGeom>
        </p:spPr>
      </p:pic>
      <p:sp>
        <p:nvSpPr>
          <p:cNvPr id="151" name="TextBox 150"/>
          <p:cNvSpPr txBox="1"/>
          <p:nvPr/>
        </p:nvSpPr>
        <p:spPr>
          <a:xfrm>
            <a:off x="15537689" y="6583347"/>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15537689" y="7189953"/>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sp>
        <p:nvSpPr>
          <p:cNvPr id="12" name="Rounded Rectangle 1691"/>
          <p:cNvSpPr/>
          <p:nvPr/>
        </p:nvSpPr>
        <p:spPr bwMode="auto">
          <a:xfrm>
            <a:off x="306338" y="1628955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33" name="직사각형 132"/>
          <p:cNvSpPr/>
          <p:nvPr/>
        </p:nvSpPr>
        <p:spPr>
          <a:xfrm>
            <a:off x="320276" y="17391457"/>
            <a:ext cx="29604343" cy="1747830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511265" y="18517610"/>
            <a:ext cx="12097344" cy="4801308"/>
          </a:xfrm>
          <a:prstGeom prst="rect">
            <a:avLst/>
          </a:prstGeom>
        </p:spPr>
      </p:pic>
      <p:sp>
        <p:nvSpPr>
          <p:cNvPr id="17" name="TextBox 16"/>
          <p:cNvSpPr txBox="1"/>
          <p:nvPr/>
        </p:nvSpPr>
        <p:spPr>
          <a:xfrm>
            <a:off x="15344452" y="17511849"/>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360127" y="23201981"/>
            <a:ext cx="14360819" cy="4154984"/>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 As shown above, if two nodes from different graphs are connected (e.g. node 3 of dot &lt;-&gt; node 0, 1 of line), the appropriate value of the array is set by 1 (e.g. row number 3, and column number 0, 1). </a:t>
            </a:r>
          </a:p>
        </p:txBody>
      </p:sp>
      <p:sp>
        <p:nvSpPr>
          <p:cNvPr id="150" name="TextBox 149"/>
          <p:cNvSpPr txBox="1"/>
          <p:nvPr/>
        </p:nvSpPr>
        <p:spPr>
          <a:xfrm>
            <a:off x="414470" y="1751185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20" name="그림 19"/>
          <p:cNvPicPr>
            <a:picLocks noChangeAspect="1"/>
          </p:cNvPicPr>
          <p:nvPr/>
        </p:nvPicPr>
        <p:blipFill>
          <a:blip r:embed="rId5"/>
          <a:stretch>
            <a:fillRect/>
          </a:stretch>
        </p:blipFill>
        <p:spPr>
          <a:xfrm>
            <a:off x="624707" y="18759802"/>
            <a:ext cx="14189468" cy="3844635"/>
          </a:xfrm>
          <a:prstGeom prst="rect">
            <a:avLst/>
          </a:prstGeom>
        </p:spPr>
      </p:pic>
      <p:sp>
        <p:nvSpPr>
          <p:cNvPr id="153" name="TextBox 152"/>
          <p:cNvSpPr txBox="1"/>
          <p:nvPr/>
        </p:nvSpPr>
        <p:spPr>
          <a:xfrm>
            <a:off x="436323" y="23201981"/>
            <a:ext cx="14631656" cy="3477875"/>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can be used for update sequence. When some nodes of one graph is updated, the correlated node of another graph can be found by multiplying with Relationship Array. In this manner, we can simply propagate updated node numbers using </a:t>
            </a:r>
            <a:r>
              <a:rPr lang="en-US" altLang="ko-KR" sz="4400" dirty="0">
                <a:latin typeface="Times New Roman" panose="02020603050405020304" pitchFamily="18" charset="0"/>
                <a:cs typeface="Times New Roman" panose="02020603050405020304" pitchFamily="18" charset="0"/>
              </a:rPr>
              <a:t>array </a:t>
            </a:r>
            <a:r>
              <a:rPr lang="en-US" altLang="ko-KR" sz="4400" dirty="0" smtClean="0">
                <a:latin typeface="Times New Roman" panose="02020603050405020304" pitchFamily="18" charset="0"/>
                <a:cs typeface="Times New Roman" panose="02020603050405020304" pitchFamily="18" charset="0"/>
              </a:rPr>
              <a:t>multiplication.</a:t>
            </a:r>
          </a:p>
        </p:txBody>
      </p:sp>
      <p:sp>
        <p:nvSpPr>
          <p:cNvPr id="38" name="직사각형 37"/>
          <p:cNvSpPr/>
          <p:nvPr/>
        </p:nvSpPr>
        <p:spPr>
          <a:xfrm>
            <a:off x="320276" y="17386690"/>
            <a:ext cx="14846004" cy="10090839"/>
          </a:xfrm>
          <a:prstGeom prst="rect">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39" name="직사각형 38"/>
          <p:cNvSpPr/>
          <p:nvPr/>
        </p:nvSpPr>
        <p:spPr>
          <a:xfrm>
            <a:off x="15163800" y="17386691"/>
            <a:ext cx="14754256" cy="10100151"/>
          </a:xfrm>
          <a:prstGeom prst="rect">
            <a:avLst/>
          </a:prstGeom>
          <a:no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414470" y="27606066"/>
            <a:ext cx="5318507"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&lt;Event propagation&gt;</a:t>
            </a:r>
            <a:endParaRPr lang="ko-KR" altLang="en-US" sz="4400" b="1" dirty="0" smtClean="0">
              <a:latin typeface="Times New Roman" panose="02020603050405020304" pitchFamily="18" charset="0"/>
              <a:cs typeface="Times New Roman" panose="02020603050405020304" pitchFamily="18" charset="0"/>
            </a:endParaRPr>
          </a:p>
        </p:txBody>
      </p:sp>
      <p:sp>
        <p:nvSpPr>
          <p:cNvPr id="41" name="직사각형 40"/>
          <p:cNvSpPr/>
          <p:nvPr/>
        </p:nvSpPr>
        <p:spPr>
          <a:xfrm>
            <a:off x="306340" y="35987978"/>
            <a:ext cx="14443244" cy="618630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After installing RIGHT package</a:t>
            </a: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43" name="Rounded Rectangle 1691"/>
          <p:cNvSpPr/>
          <p:nvPr/>
        </p:nvSpPr>
        <p:spPr bwMode="auto">
          <a:xfrm>
            <a:off x="15537687" y="34958432"/>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44" name="직사각형 43"/>
          <p:cNvSpPr/>
          <p:nvPr/>
        </p:nvSpPr>
        <p:spPr>
          <a:xfrm>
            <a:off x="15537689" y="35987978"/>
            <a:ext cx="14443244" cy="618630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RIGHT can support 5 basic plots: dot, line, histogram, box-whisker, pie.</a:t>
            </a: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a:solidFill>
                <a:schemeClr val="tx1"/>
              </a:solidFill>
              <a:latin typeface="Times New Roman" panose="02020603050405020304" pitchFamily="18" charset="0"/>
              <a:cs typeface="Times New Roman" panose="02020603050405020304" pitchFamily="18" charset="0"/>
            </a:endParaRPr>
          </a:p>
          <a:p>
            <a:pPr algn="just"/>
            <a:endParaRPr lang="en-US" altLang="ko-KR" sz="4400" dirty="0" smtClean="0">
              <a:solidFill>
                <a:schemeClr val="tx1"/>
              </a:solidFill>
              <a:latin typeface="Times New Roman" panose="02020603050405020304" pitchFamily="18" charset="0"/>
              <a:cs typeface="Times New Roman" panose="02020603050405020304" pitchFamily="18" charset="0"/>
            </a:endParaRPr>
          </a:p>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647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1691"/>
          <p:cNvSpPr/>
          <p:nvPr/>
        </p:nvSpPr>
        <p:spPr bwMode="auto">
          <a:xfrm>
            <a:off x="306339"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Objective</a:t>
            </a:r>
            <a:endParaRPr lang="en-US" sz="6000" b="1" dirty="0">
              <a:latin typeface="Times New Roman" pitchFamily="18" charset="0"/>
              <a:cs typeface="Times New Roman" pitchFamily="18" charset="0"/>
            </a:endParaRPr>
          </a:p>
        </p:txBody>
      </p:sp>
      <p:sp>
        <p:nvSpPr>
          <p:cNvPr id="11" name="직사각형 10"/>
          <p:cNvSpPr/>
          <p:nvPr/>
        </p:nvSpPr>
        <p:spPr>
          <a:xfrm>
            <a:off x="306340" y="6502409"/>
            <a:ext cx="14443244" cy="14988719"/>
          </a:xfrm>
          <a:prstGeom prst="rect">
            <a:avLst/>
          </a:prstGeom>
          <a:solidFill>
            <a:schemeClr val="bg1"/>
          </a:solidFill>
          <a:ln w="50800">
            <a:solidFill>
              <a:schemeClr val="tx1">
                <a:lumMod val="50000"/>
                <a:lumOff val="50000"/>
              </a:schemeClr>
            </a:solid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ko-KR" sz="4400" dirty="0" smtClean="0">
                <a:latin typeface="Times New Roman" panose="02020603050405020304" pitchFamily="18" charset="0"/>
                <a:cs typeface="Times New Roman" panose="02020603050405020304" pitchFamily="18" charset="0"/>
              </a:rPr>
              <a:t>Interactive </a:t>
            </a:r>
            <a:r>
              <a:rPr lang="en-US" altLang="ko-KR" sz="4400" dirty="0">
                <a:latin typeface="Times New Roman" panose="02020603050405020304" pitchFamily="18" charset="0"/>
                <a:cs typeface="Times New Roman" panose="02020603050405020304" pitchFamily="18" charset="0"/>
              </a:rPr>
              <a:t>data visualization has received broad interest in the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community due to its obvious benefits over static visualization: more information can be delivered concisely and intuitively by user engagement. As a result, various </a:t>
            </a:r>
            <a:r>
              <a:rPr lang="en-US" altLang="ko-KR" sz="4400" i="1" dirty="0">
                <a:latin typeface="Times New Roman" panose="02020603050405020304" pitchFamily="18" charset="0"/>
                <a:cs typeface="Times New Roman" panose="02020603050405020304" pitchFamily="18" charset="0"/>
              </a:rPr>
              <a:t>R</a:t>
            </a:r>
            <a:r>
              <a:rPr lang="en-US" altLang="ko-KR" sz="4400" dirty="0">
                <a:latin typeface="Times New Roman" panose="02020603050405020304" pitchFamily="18" charset="0"/>
                <a:cs typeface="Times New Roman" panose="02020603050405020304" pitchFamily="18" charset="0"/>
              </a:rPr>
              <a:t> packages supporting single-layer, multi-layer, and linked graphics have been developed, including </a:t>
            </a:r>
            <a:r>
              <a:rPr lang="en-US" altLang="ko-KR" sz="4400" dirty="0" err="1">
                <a:latin typeface="Times New Roman" panose="02020603050405020304" pitchFamily="18" charset="0"/>
                <a:cs typeface="Times New Roman" panose="02020603050405020304" pitchFamily="18" charset="0"/>
              </a:rPr>
              <a:t>rCharts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iPlots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cranvas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ggvis</a:t>
            </a:r>
            <a:r>
              <a:rPr lang="en-US" altLang="ko-KR" sz="4400" dirty="0">
                <a:latin typeface="Times New Roman" panose="02020603050405020304" pitchFamily="18" charset="0"/>
                <a:cs typeface="Times New Roman" panose="02020603050405020304" pitchFamily="18" charset="0"/>
              </a:rPr>
              <a:t>, </a:t>
            </a:r>
            <a:r>
              <a:rPr lang="en-US" altLang="ko-KR" sz="4400" dirty="0" err="1">
                <a:latin typeface="Times New Roman" panose="02020603050405020304" pitchFamily="18" charset="0"/>
                <a:cs typeface="Times New Roman" panose="02020603050405020304" pitchFamily="18" charset="0"/>
              </a:rPr>
              <a:t>animint</a:t>
            </a:r>
            <a:r>
              <a:rPr lang="en-US" altLang="ko-KR" sz="4400" dirty="0">
                <a:latin typeface="Times New Roman" panose="02020603050405020304" pitchFamily="18" charset="0"/>
                <a:cs typeface="Times New Roman" panose="02020603050405020304" pitchFamily="18" charset="0"/>
              </a:rPr>
              <a:t> and </a:t>
            </a:r>
            <a:r>
              <a:rPr lang="en-US" altLang="ko-KR" sz="4400" dirty="0" err="1" smtClean="0">
                <a:latin typeface="Times New Roman" panose="02020603050405020304" pitchFamily="18" charset="0"/>
                <a:cs typeface="Times New Roman" panose="02020603050405020304" pitchFamily="18" charset="0"/>
              </a:rPr>
              <a:t>googleVis</a:t>
            </a:r>
            <a:r>
              <a:rPr lang="en-US" altLang="ko-KR" sz="4400" dirty="0" smtClean="0">
                <a:latin typeface="Times New Roman" panose="02020603050405020304" pitchFamily="18" charset="0"/>
                <a:cs typeface="Times New Roman" panose="02020603050405020304" pitchFamily="18" charset="0"/>
              </a:rPr>
              <a:t>. However, supporting efficient linked graphics that can help answer obvious relationship between multiple plots using same data is still left on the table since it is hard to provide linked graphs fully without specific event structure and event-driven platform. This poster presents an overview of R Interactive Graphics via </a:t>
            </a:r>
            <a:r>
              <a:rPr lang="en-US" altLang="ko-KR" sz="4400" dirty="0" err="1" smtClean="0">
                <a:latin typeface="Times New Roman" panose="02020603050405020304" pitchFamily="18" charset="0"/>
                <a:cs typeface="Times New Roman" panose="02020603050405020304" pitchFamily="18" charset="0"/>
              </a:rPr>
              <a:t>HTml</a:t>
            </a:r>
            <a:r>
              <a:rPr lang="en-US" altLang="ko-KR" sz="4400" dirty="0" smtClean="0">
                <a:latin typeface="Times New Roman" panose="02020603050405020304" pitchFamily="18" charset="0"/>
                <a:cs typeface="Times New Roman" panose="02020603050405020304" pitchFamily="18" charset="0"/>
              </a:rPr>
              <a:t> (RIGHT) and the JavaScript data structure that </a:t>
            </a:r>
            <a:r>
              <a:rPr lang="en-US" altLang="ko-KR" sz="4400" dirty="0">
                <a:latin typeface="Times New Roman" panose="02020603050405020304" pitchFamily="18" charset="0"/>
                <a:cs typeface="Times New Roman" panose="02020603050405020304" pitchFamily="18" charset="0"/>
              </a:rPr>
              <a:t>perfectly</a:t>
            </a:r>
            <a:r>
              <a:rPr lang="en-US" altLang="ko-KR" sz="4400" dirty="0" smtClean="0">
                <a:latin typeface="Times New Roman" panose="02020603050405020304" pitchFamily="18" charset="0"/>
                <a:cs typeface="Times New Roman" panose="02020603050405020304" pitchFamily="18" charset="0"/>
              </a:rPr>
              <a:t> enables efficient linked graphics. RIGHT is the first package that implements linked graphs using HTML canvas and JavaScript. Also, </a:t>
            </a:r>
            <a:r>
              <a:rPr lang="en-US" altLang="ko-KR" sz="4400" dirty="0">
                <a:latin typeface="Times New Roman" panose="02020603050405020304" pitchFamily="18" charset="0"/>
                <a:cs typeface="Times New Roman" panose="02020603050405020304" pitchFamily="18" charset="0"/>
              </a:rPr>
              <a:t>HTML canvas and JavaScript make it possible to deliver the visualization to various platforms, including mobile devices, since they are standard web technologies supported by most modern web </a:t>
            </a:r>
            <a:r>
              <a:rPr lang="en-US" altLang="ko-KR" sz="4400" dirty="0" smtClean="0">
                <a:latin typeface="Times New Roman" panose="02020603050405020304" pitchFamily="18" charset="0"/>
                <a:cs typeface="Times New Roman" panose="02020603050405020304" pitchFamily="18" charset="0"/>
              </a:rPr>
              <a:t>browsers. </a:t>
            </a:r>
            <a:r>
              <a:rPr lang="en-US" altLang="ko-KR" sz="4400" dirty="0">
                <a:latin typeface="Times New Roman" panose="02020603050405020304" pitchFamily="18" charset="0"/>
                <a:cs typeface="Times New Roman" panose="02020603050405020304" pitchFamily="18" charset="0"/>
              </a:rPr>
              <a:t>This approach can also benefit from the improvement of JavaScript performance every generation, driven by various web applications with ever increasing complexity and sophistication.</a:t>
            </a:r>
            <a:endParaRPr lang="ko-KR" altLang="en-US" sz="4400" dirty="0">
              <a:latin typeface="Times New Roman" pitchFamily="18" charset="0"/>
              <a:cs typeface="Times New Roman" pitchFamily="18" charset="0"/>
            </a:endParaRPr>
          </a:p>
        </p:txBody>
      </p:sp>
      <p:sp>
        <p:nvSpPr>
          <p:cNvPr id="12" name="Rounded Rectangle 1691"/>
          <p:cNvSpPr/>
          <p:nvPr/>
        </p:nvSpPr>
        <p:spPr bwMode="auto">
          <a:xfrm>
            <a:off x="15013238" y="5418991"/>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Event Structure</a:t>
            </a:r>
            <a:endParaRPr lang="en-US" sz="6000" b="1" dirty="0">
              <a:latin typeface="Times New Roman" pitchFamily="18" charset="0"/>
              <a:cs typeface="Times New Roman" pitchFamily="18" charset="0"/>
            </a:endParaRPr>
          </a:p>
        </p:txBody>
      </p:sp>
      <p:sp>
        <p:nvSpPr>
          <p:cNvPr id="14" name="Rounded Rectangle 1691"/>
          <p:cNvSpPr/>
          <p:nvPr/>
        </p:nvSpPr>
        <p:spPr bwMode="auto">
          <a:xfrm>
            <a:off x="288000" y="21693724"/>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Motivation</a:t>
            </a:r>
            <a:endParaRPr lang="en-US" sz="6000" b="1" dirty="0">
              <a:latin typeface="Times New Roman" pitchFamily="18" charset="0"/>
              <a:cs typeface="Times New Roman" pitchFamily="18" charset="0"/>
            </a:endParaRPr>
          </a:p>
        </p:txBody>
      </p:sp>
      <p:sp>
        <p:nvSpPr>
          <p:cNvPr id="74" name="Rounded Rectangle 1691"/>
          <p:cNvSpPr/>
          <p:nvPr/>
        </p:nvSpPr>
        <p:spPr bwMode="auto">
          <a:xfrm>
            <a:off x="306338" y="34188218"/>
            <a:ext cx="5721375"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lgn="ctr">
              <a:defRPr/>
            </a:pPr>
            <a:r>
              <a:rPr lang="en-US" sz="6000" b="1" dirty="0" smtClean="0">
                <a:latin typeface="Times New Roman" pitchFamily="18" charset="0"/>
                <a:cs typeface="Times New Roman" pitchFamily="18" charset="0"/>
              </a:rPr>
              <a:t>Supported plots</a:t>
            </a:r>
            <a:endParaRPr lang="en-US" sz="6000" b="1" dirty="0">
              <a:latin typeface="Times New Roman" pitchFamily="18" charset="0"/>
              <a:cs typeface="Times New Roman" pitchFamily="18" charset="0"/>
            </a:endParaRPr>
          </a:p>
        </p:txBody>
      </p:sp>
      <p:sp>
        <p:nvSpPr>
          <p:cNvPr id="120" name="Rectangle 28"/>
          <p:cNvSpPr txBox="1">
            <a:spLocks noChangeArrowheads="1"/>
          </p:cNvSpPr>
          <p:nvPr/>
        </p:nvSpPr>
        <p:spPr>
          <a:xfrm>
            <a:off x="306338" y="786082"/>
            <a:ext cx="29618281" cy="4367863"/>
          </a:xfrm>
          <a:prstGeom prst="rect">
            <a:avLst/>
          </a:prstGeom>
          <a:ln/>
        </p:spPr>
        <p:style>
          <a:lnRef idx="1">
            <a:schemeClr val="accent3"/>
          </a:lnRef>
          <a:fillRef idx="3">
            <a:schemeClr val="accent3"/>
          </a:fillRef>
          <a:effectRef idx="2">
            <a:schemeClr val="accent3"/>
          </a:effectRef>
          <a:fontRef idx="minor">
            <a:schemeClr val="lt1"/>
          </a:fontRef>
        </p:style>
        <p:txBody>
          <a:bodyPr/>
          <a:lstStyle>
            <a:lvl1pPr algn="ctr" defTabSz="4176431" rtl="0" eaLnBrk="1" latinLnBrk="1" hangingPunct="1">
              <a:spcBef>
                <a:spcPct val="0"/>
              </a:spcBef>
              <a:buNone/>
              <a:defRPr sz="20100" kern="1200">
                <a:solidFill>
                  <a:schemeClr val="tx1"/>
                </a:solidFill>
                <a:latin typeface="+mj-lt"/>
                <a:ea typeface="+mj-ea"/>
                <a:cs typeface="+mj-cs"/>
              </a:defRPr>
            </a:lvl1pPr>
          </a:lstStyle>
          <a:p>
            <a:endParaRPr lang="en-US" altLang="ko-KR" sz="6000" dirty="0">
              <a:latin typeface="FrutigerNextLT Regular" pitchFamily="18" charset="0"/>
            </a:endParaRPr>
          </a:p>
        </p:txBody>
      </p:sp>
      <p:sp>
        <p:nvSpPr>
          <p:cNvPr id="121" name="직사각형 120"/>
          <p:cNvSpPr/>
          <p:nvPr/>
        </p:nvSpPr>
        <p:spPr>
          <a:xfrm>
            <a:off x="1949727" y="810815"/>
            <a:ext cx="26380520" cy="4401205"/>
          </a:xfrm>
          <a:prstGeom prst="rect">
            <a:avLst/>
          </a:prstGeom>
        </p:spPr>
        <p:txBody>
          <a:bodyPr wrap="square">
            <a:spAutoFit/>
          </a:bodyPr>
          <a:lstStyle/>
          <a:p>
            <a:pPr algn="ctr"/>
            <a:r>
              <a:rPr lang="en-US" altLang="ko-KR" sz="8000" b="1" dirty="0" smtClean="0">
                <a:solidFill>
                  <a:schemeClr val="bg1"/>
                </a:solidFill>
                <a:latin typeface="Times New Roman" pitchFamily="18" charset="0"/>
                <a:ea typeface="Ebrima" pitchFamily="2" charset="0"/>
                <a:cs typeface="Times New Roman" pitchFamily="18" charset="0"/>
              </a:rPr>
              <a:t>RIGHT: an HTML canvas and JavaScript-based</a:t>
            </a:r>
            <a:br>
              <a:rPr lang="en-US" altLang="ko-KR" sz="8000" b="1" dirty="0" smtClean="0">
                <a:solidFill>
                  <a:schemeClr val="bg1"/>
                </a:solidFill>
                <a:latin typeface="Times New Roman" pitchFamily="18" charset="0"/>
                <a:ea typeface="Ebrima" pitchFamily="2" charset="0"/>
                <a:cs typeface="Times New Roman" pitchFamily="18" charset="0"/>
              </a:rPr>
            </a:br>
            <a:r>
              <a:rPr lang="en-US" altLang="ko-KR" sz="8000" b="1" dirty="0" smtClean="0">
                <a:solidFill>
                  <a:schemeClr val="bg1"/>
                </a:solidFill>
                <a:latin typeface="Times New Roman" pitchFamily="18" charset="0"/>
                <a:ea typeface="Ebrima" pitchFamily="2" charset="0"/>
                <a:cs typeface="Times New Roman" pitchFamily="18" charset="0"/>
              </a:rPr>
              <a:t>interactive data visualization package for linked graphics</a:t>
            </a:r>
            <a:r>
              <a:rPr lang="en-US" altLang="ko-KR" sz="5400" dirty="0">
                <a:solidFill>
                  <a:schemeClr val="bg1"/>
                </a:solidFill>
                <a:latin typeface="Times New Roman" pitchFamily="18" charset="0"/>
                <a:ea typeface="Ebrima" pitchFamily="2" charset="0"/>
                <a:cs typeface="Times New Roman" pitchFamily="18" charset="0"/>
              </a:rPr>
              <a:t/>
            </a:r>
            <a:br>
              <a:rPr lang="en-US" altLang="ko-KR" sz="5400" dirty="0">
                <a:solidFill>
                  <a:schemeClr val="bg1"/>
                </a:solidFill>
                <a:latin typeface="Times New Roman" pitchFamily="18" charset="0"/>
                <a:ea typeface="Ebrima" pitchFamily="2" charset="0"/>
                <a:cs typeface="Times New Roman" pitchFamily="18" charset="0"/>
              </a:rPr>
            </a:br>
            <a:r>
              <a:rPr lang="en-US" altLang="ko-KR" sz="4000" dirty="0" smtClean="0">
                <a:solidFill>
                  <a:schemeClr val="bg1"/>
                </a:solidFill>
                <a:latin typeface="Times New Roman" pitchFamily="18" charset="0"/>
                <a:ea typeface="Ebrima" pitchFamily="2" charset="0"/>
                <a:cs typeface="Times New Roman" pitchFamily="18" charset="0"/>
              </a:rPr>
              <a:t>ChungHa Sung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TaeJoon</a:t>
            </a:r>
            <a:r>
              <a:rPr lang="en-US" altLang="ko-KR" sz="4000" dirty="0" smtClean="0">
                <a:solidFill>
                  <a:schemeClr val="bg1"/>
                </a:solidFill>
                <a:latin typeface="Times New Roman" pitchFamily="18" charset="0"/>
                <a:ea typeface="Ebrima" pitchFamily="2" charset="0"/>
                <a:cs typeface="Times New Roman" pitchFamily="18" charset="0"/>
              </a:rPr>
              <a:t> Song</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Jae W. Lee</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smtClean="0">
                <a:solidFill>
                  <a:schemeClr val="bg1"/>
                </a:solidFill>
                <a:latin typeface="Times New Roman" pitchFamily="18" charset="0"/>
                <a:ea typeface="Ebrima" pitchFamily="2" charset="0"/>
                <a:cs typeface="Times New Roman" pitchFamily="18" charset="0"/>
              </a:rPr>
              <a:t>Junghoon</a:t>
            </a:r>
            <a:r>
              <a:rPr lang="en-US" altLang="ko-KR" sz="4000" dirty="0" smtClean="0">
                <a:solidFill>
                  <a:schemeClr val="bg1"/>
                </a:solidFill>
                <a:latin typeface="Times New Roman" pitchFamily="18" charset="0"/>
                <a:ea typeface="Ebrima" pitchFamily="2" charset="0"/>
                <a:cs typeface="Times New Roman" pitchFamily="18" charset="0"/>
              </a:rPr>
              <a:t> Lee</a:t>
            </a:r>
            <a:r>
              <a:rPr lang="en-US" altLang="ko-KR" sz="4000" baseline="30000" dirty="0">
                <a:solidFill>
                  <a:schemeClr val="bg1"/>
                </a:solidFill>
                <a:latin typeface="Times New Roman" pitchFamily="18" charset="0"/>
                <a:ea typeface="Ebrima" pitchFamily="2" charset="0"/>
                <a:cs typeface="Times New Roman" pitchFamily="18" charset="0"/>
              </a:rPr>
              <a:t> ‡</a:t>
            </a:r>
            <a:endParaRPr lang="en-US" altLang="ko-KR" sz="4000" baseline="30000" dirty="0" smtClean="0">
              <a:solidFill>
                <a:schemeClr val="bg1"/>
              </a:solidFill>
              <a:latin typeface="Times New Roman" pitchFamily="18" charset="0"/>
              <a:ea typeface="Ebrima" pitchFamily="2" charset="0"/>
              <a:cs typeface="Times New Roman" pitchFamily="18" charset="0"/>
            </a:endParaRPr>
          </a:p>
          <a:p>
            <a:pPr algn="ctr"/>
            <a:r>
              <a:rPr lang="en-US" altLang="ko-KR" sz="4000" baseline="30000" dirty="0">
                <a:solidFill>
                  <a:schemeClr val="bg1"/>
                </a:solidFill>
                <a:latin typeface="Times New Roman" pitchFamily="18" charset="0"/>
                <a:ea typeface="Ebrima" pitchFamily="2" charset="0"/>
                <a:cs typeface="Times New Roman" pitchFamily="18" charset="0"/>
              </a:rPr>
              <a:t>†</a:t>
            </a:r>
            <a:r>
              <a:rPr lang="en-US" altLang="ko-KR" sz="4000" dirty="0" err="1">
                <a:solidFill>
                  <a:schemeClr val="bg1"/>
                </a:solidFill>
                <a:latin typeface="Times New Roman" pitchFamily="18" charset="0"/>
                <a:ea typeface="Ebrima" pitchFamily="2" charset="0"/>
                <a:cs typeface="Times New Roman" pitchFamily="18" charset="0"/>
              </a:rPr>
              <a:t>Sungkyunkwan</a:t>
            </a:r>
            <a:r>
              <a:rPr lang="en-US" altLang="ko-KR" sz="4000" dirty="0">
                <a:solidFill>
                  <a:schemeClr val="bg1"/>
                </a:solidFill>
                <a:latin typeface="Times New Roman" pitchFamily="18" charset="0"/>
                <a:ea typeface="Ebrima" pitchFamily="2" charset="0"/>
                <a:cs typeface="Times New Roman" pitchFamily="18" charset="0"/>
              </a:rPr>
              <a:t> </a:t>
            </a:r>
            <a:r>
              <a:rPr lang="en-US" altLang="ko-KR" sz="4000" dirty="0" smtClean="0">
                <a:solidFill>
                  <a:schemeClr val="bg1"/>
                </a:solidFill>
                <a:latin typeface="Times New Roman" pitchFamily="18" charset="0"/>
                <a:ea typeface="Ebrima" pitchFamily="2" charset="0"/>
                <a:cs typeface="Times New Roman" pitchFamily="18" charset="0"/>
              </a:rPr>
              <a:t>University    </a:t>
            </a:r>
            <a:r>
              <a:rPr lang="en-US" altLang="ko-KR" sz="4000" baseline="30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chemeClr val="bg1"/>
                </a:solidFill>
                <a:latin typeface="Times New Roman" pitchFamily="18" charset="0"/>
                <a:ea typeface="Ebrima" pitchFamily="2" charset="0"/>
                <a:cs typeface="Times New Roman" pitchFamily="18" charset="0"/>
              </a:rPr>
              <a:t>Merck Research Laboratories</a:t>
            </a:r>
            <a:endParaRPr lang="en-US" altLang="ko-KR" sz="4000" dirty="0">
              <a:solidFill>
                <a:schemeClr val="bg1"/>
              </a:solidFill>
              <a:latin typeface="Times New Roman" pitchFamily="18" charset="0"/>
              <a:ea typeface="Ebrima" pitchFamily="2" charset="0"/>
              <a:cs typeface="Times New Roman" pitchFamily="18" charset="0"/>
            </a:endParaRPr>
          </a:p>
          <a:p>
            <a:pPr algn="ctr"/>
            <a:r>
              <a:rPr lang="en-US" altLang="ko-KR" sz="4000" dirty="0" smtClean="0">
                <a:solidFill>
                  <a:schemeClr val="bg1"/>
                </a:solidFill>
                <a:latin typeface="Times New Roman" pitchFamily="18" charset="0"/>
                <a:ea typeface="Ebrima" pitchFamily="2" charset="0"/>
                <a:cs typeface="Times New Roman" pitchFamily="18" charset="0"/>
              </a:rPr>
              <a:t>{</a:t>
            </a:r>
            <a:r>
              <a:rPr lang="en-US" altLang="ko-KR" sz="4000" dirty="0" smtClean="0">
                <a:solidFill>
                  <a:srgbClr val="FF0000"/>
                </a:solidFill>
                <a:latin typeface="Times New Roman" pitchFamily="18" charset="0"/>
                <a:ea typeface="Ebrima" pitchFamily="2" charset="0"/>
                <a:cs typeface="Times New Roman" pitchFamily="18" charset="0"/>
              </a:rPr>
              <a:t>sch8906, thepotter89</a:t>
            </a:r>
            <a:r>
              <a:rPr lang="en-US" altLang="ko-KR" sz="4000" dirty="0" smtClean="0">
                <a:solidFill>
                  <a:schemeClr val="bg1"/>
                </a:solidFill>
                <a:latin typeface="Times New Roman" pitchFamily="18" charset="0"/>
                <a:ea typeface="Ebrima" pitchFamily="2" charset="0"/>
                <a:cs typeface="Times New Roman" pitchFamily="18" charset="0"/>
              </a:rPr>
              <a:t>, </a:t>
            </a:r>
            <a:r>
              <a:rPr lang="en-US" altLang="ko-KR" sz="4000" dirty="0" err="1">
                <a:solidFill>
                  <a:schemeClr val="bg1"/>
                </a:solidFill>
                <a:latin typeface="Times New Roman" pitchFamily="18" charset="0"/>
                <a:ea typeface="Ebrima" pitchFamily="2" charset="0"/>
                <a:cs typeface="Times New Roman" pitchFamily="18" charset="0"/>
              </a:rPr>
              <a:t>jaewlee</a:t>
            </a:r>
            <a:r>
              <a:rPr lang="en-US" altLang="ko-KR" sz="4000" dirty="0" smtClean="0">
                <a:solidFill>
                  <a:schemeClr val="bg1"/>
                </a:solidFill>
                <a:latin typeface="Times New Roman" pitchFamily="18" charset="0"/>
                <a:ea typeface="Ebrima" pitchFamily="2" charset="0"/>
                <a:cs typeface="Times New Roman" pitchFamily="18" charset="0"/>
              </a:rPr>
              <a:t>}@gmail.com    jung_hoon_lee@merck.com</a:t>
            </a:r>
            <a:endParaRPr lang="en-US" altLang="ko-KR" sz="4000" dirty="0">
              <a:solidFill>
                <a:schemeClr val="bg1"/>
              </a:solidFill>
              <a:latin typeface="Times New Roman" pitchFamily="18" charset="0"/>
              <a:ea typeface="Ebrima" pitchFamily="2" charset="0"/>
              <a:cs typeface="Times New Roman" pitchFamily="18" charset="0"/>
            </a:endParaRPr>
          </a:p>
        </p:txBody>
      </p:sp>
      <p:sp>
        <p:nvSpPr>
          <p:cNvPr id="133" name="직사각형 132"/>
          <p:cNvSpPr/>
          <p:nvPr/>
        </p:nvSpPr>
        <p:spPr>
          <a:xfrm>
            <a:off x="15027176" y="6520897"/>
            <a:ext cx="14897443" cy="17478301"/>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6" name="직사각형 125"/>
          <p:cNvSpPr/>
          <p:nvPr/>
        </p:nvSpPr>
        <p:spPr>
          <a:xfrm>
            <a:off x="15027176" y="25375185"/>
            <a:ext cx="14897443" cy="854798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altLang="ko-KR" sz="4400" dirty="0" smtClean="0">
                <a:solidFill>
                  <a:schemeClr val="tx1"/>
                </a:solidFill>
                <a:latin typeface="Times New Roman" panose="02020603050405020304" pitchFamily="18" charset="0"/>
                <a:cs typeface="Times New Roman" panose="02020603050405020304" pitchFamily="18" charset="0"/>
              </a:rPr>
              <a:t>Server offload with shiny. </a:t>
            </a:r>
          </a:p>
          <a:p>
            <a:pPr algn="just"/>
            <a:r>
              <a:rPr lang="en-US" altLang="ko-KR" sz="4400" dirty="0" smtClean="0">
                <a:solidFill>
                  <a:schemeClr val="tx1"/>
                </a:solidFill>
                <a:latin typeface="Times New Roman" panose="02020603050405020304" pitchFamily="18" charset="0"/>
                <a:cs typeface="Times New Roman" panose="02020603050405020304" pitchFamily="18" charset="0"/>
              </a:rPr>
              <a:t>Using JavaScript-based platform can be extended to provide server-offload to users by taking advantage of </a:t>
            </a:r>
            <a:r>
              <a:rPr lang="en-US" altLang="ko-KR" sz="4400" smtClean="0">
                <a:solidFill>
                  <a:schemeClr val="tx1"/>
                </a:solidFill>
                <a:latin typeface="Times New Roman" panose="02020603050405020304" pitchFamily="18" charset="0"/>
                <a:cs typeface="Times New Roman" panose="02020603050405020304" pitchFamily="18" charset="0"/>
              </a:rPr>
              <a:t>Shiny package.</a:t>
            </a:r>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7" name="직사각형 126"/>
          <p:cNvSpPr/>
          <p:nvPr/>
        </p:nvSpPr>
        <p:spPr>
          <a:xfrm>
            <a:off x="306340" y="35204400"/>
            <a:ext cx="29618279" cy="6955880"/>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직사각형 114"/>
          <p:cNvSpPr/>
          <p:nvPr/>
        </p:nvSpPr>
        <p:spPr>
          <a:xfrm>
            <a:off x="314311" y="22795655"/>
            <a:ext cx="14435273" cy="11127517"/>
          </a:xfrm>
          <a:prstGeom prst="rect">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ko-KR" altLang="en-US" sz="4400" dirty="0">
              <a:solidFill>
                <a:schemeClr val="tx1"/>
              </a:solidFill>
              <a:latin typeface="Times New Roman" panose="02020603050405020304" pitchFamily="18" charset="0"/>
              <a:cs typeface="Times New Roman" panose="02020603050405020304" pitchFamily="18" charset="0"/>
            </a:endParaRPr>
          </a:p>
        </p:txBody>
      </p:sp>
      <p:sp>
        <p:nvSpPr>
          <p:cNvPr id="129" name="Rounded Rectangle 1691"/>
          <p:cNvSpPr/>
          <p:nvPr/>
        </p:nvSpPr>
        <p:spPr bwMode="auto">
          <a:xfrm>
            <a:off x="15013238" y="24286995"/>
            <a:ext cx="5760640" cy="1016182"/>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anchor="ctr" anchorCtr="1">
            <a:normAutofit fontScale="92500" lnSpcReduction="10000"/>
          </a:bodyPr>
          <a:lstStyle/>
          <a:p>
            <a:pPr>
              <a:defRPr/>
            </a:pPr>
            <a:r>
              <a:rPr lang="en-US" sz="6000" b="1" dirty="0" smtClean="0">
                <a:latin typeface="Times New Roman" pitchFamily="18" charset="0"/>
                <a:cs typeface="Times New Roman" pitchFamily="18" charset="0"/>
              </a:rPr>
              <a:t>Future Work</a:t>
            </a:r>
            <a:endParaRPr lang="en-US" sz="6000" b="1" dirty="0">
              <a:latin typeface="Times New Roman" pitchFamily="18" charset="0"/>
              <a:cs typeface="Times New Roman" pitchFamily="18" charset="0"/>
            </a:endParaRPr>
          </a:p>
        </p:txBody>
      </p:sp>
      <p:pic>
        <p:nvPicPr>
          <p:cNvPr id="13" name="그림 12"/>
          <p:cNvPicPr>
            <a:picLocks noChangeAspect="1"/>
          </p:cNvPicPr>
          <p:nvPr/>
        </p:nvPicPr>
        <p:blipFill>
          <a:blip r:embed="rId3"/>
          <a:stretch>
            <a:fillRect/>
          </a:stretch>
        </p:blipFill>
        <p:spPr>
          <a:xfrm>
            <a:off x="522363" y="35296076"/>
            <a:ext cx="5904656" cy="5794802"/>
          </a:xfrm>
          <a:prstGeom prst="rect">
            <a:avLst/>
          </a:prstGeom>
        </p:spPr>
      </p:pic>
      <p:pic>
        <p:nvPicPr>
          <p:cNvPr id="138" name="그림 137"/>
          <p:cNvPicPr>
            <a:picLocks noChangeAspect="1"/>
          </p:cNvPicPr>
          <p:nvPr/>
        </p:nvPicPr>
        <p:blipFill>
          <a:blip r:embed="rId3"/>
          <a:stretch>
            <a:fillRect/>
          </a:stretch>
        </p:blipFill>
        <p:spPr>
          <a:xfrm>
            <a:off x="6427019" y="35296076"/>
            <a:ext cx="5904656" cy="5794802"/>
          </a:xfrm>
          <a:prstGeom prst="rect">
            <a:avLst/>
          </a:prstGeom>
        </p:spPr>
      </p:pic>
      <p:pic>
        <p:nvPicPr>
          <p:cNvPr id="141" name="그림 140"/>
          <p:cNvPicPr>
            <a:picLocks noChangeAspect="1"/>
          </p:cNvPicPr>
          <p:nvPr/>
        </p:nvPicPr>
        <p:blipFill>
          <a:blip r:embed="rId3"/>
          <a:stretch>
            <a:fillRect/>
          </a:stretch>
        </p:blipFill>
        <p:spPr>
          <a:xfrm>
            <a:off x="12331675" y="35296076"/>
            <a:ext cx="5904656" cy="5794802"/>
          </a:xfrm>
          <a:prstGeom prst="rect">
            <a:avLst/>
          </a:prstGeom>
        </p:spPr>
      </p:pic>
      <p:pic>
        <p:nvPicPr>
          <p:cNvPr id="144" name="그림 143"/>
          <p:cNvPicPr>
            <a:picLocks noChangeAspect="1"/>
          </p:cNvPicPr>
          <p:nvPr/>
        </p:nvPicPr>
        <p:blipFill>
          <a:blip r:embed="rId3"/>
          <a:stretch>
            <a:fillRect/>
          </a:stretch>
        </p:blipFill>
        <p:spPr>
          <a:xfrm>
            <a:off x="18236331" y="35296076"/>
            <a:ext cx="5904656" cy="5794802"/>
          </a:xfrm>
          <a:prstGeom prst="rect">
            <a:avLst/>
          </a:prstGeom>
        </p:spPr>
      </p:pic>
      <p:pic>
        <p:nvPicPr>
          <p:cNvPr id="145" name="그림 144"/>
          <p:cNvPicPr>
            <a:picLocks noChangeAspect="1"/>
          </p:cNvPicPr>
          <p:nvPr/>
        </p:nvPicPr>
        <p:blipFill>
          <a:blip r:embed="rId3"/>
          <a:stretch>
            <a:fillRect/>
          </a:stretch>
        </p:blipFill>
        <p:spPr>
          <a:xfrm>
            <a:off x="23921661" y="35296076"/>
            <a:ext cx="5904656" cy="5794802"/>
          </a:xfrm>
          <a:prstGeom prst="rect">
            <a:avLst/>
          </a:prstGeom>
        </p:spPr>
      </p:pic>
      <p:sp>
        <p:nvSpPr>
          <p:cNvPr id="15" name="TextBox 14"/>
          <p:cNvSpPr txBox="1"/>
          <p:nvPr/>
        </p:nvSpPr>
        <p:spPr>
          <a:xfrm>
            <a:off x="2152053" y="41090878"/>
            <a:ext cx="2645276"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Dot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6" name="TextBox 145"/>
          <p:cNvSpPr txBox="1"/>
          <p:nvPr/>
        </p:nvSpPr>
        <p:spPr>
          <a:xfrm>
            <a:off x="7946102" y="41090878"/>
            <a:ext cx="286649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Line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7" name="TextBox 146"/>
          <p:cNvSpPr txBox="1"/>
          <p:nvPr/>
        </p:nvSpPr>
        <p:spPr>
          <a:xfrm>
            <a:off x="13781908" y="41090878"/>
            <a:ext cx="2667140"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Bar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8" name="TextBox 147"/>
          <p:cNvSpPr txBox="1"/>
          <p:nvPr/>
        </p:nvSpPr>
        <p:spPr>
          <a:xfrm>
            <a:off x="19928538" y="41090878"/>
            <a:ext cx="2520242"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Pie graph</a:t>
            </a:r>
            <a:endParaRPr lang="ko-KR" altLang="en-US" sz="4400" b="1" dirty="0" smtClean="0">
              <a:latin typeface="Times New Roman" panose="02020603050405020304" pitchFamily="18" charset="0"/>
              <a:cs typeface="Times New Roman" panose="02020603050405020304" pitchFamily="18" charset="0"/>
            </a:endParaRPr>
          </a:p>
        </p:txBody>
      </p:sp>
      <p:sp>
        <p:nvSpPr>
          <p:cNvPr id="149" name="TextBox 148"/>
          <p:cNvSpPr txBox="1"/>
          <p:nvPr/>
        </p:nvSpPr>
        <p:spPr>
          <a:xfrm>
            <a:off x="24474422" y="41090878"/>
            <a:ext cx="4799134" cy="769441"/>
          </a:xfrm>
          <a:prstGeom prst="rect">
            <a:avLst/>
          </a:prstGeom>
        </p:spPr>
        <p:txBody>
          <a:bodyPr wrap="none" rtlCol="0">
            <a:spAutoFit/>
          </a:bodyPr>
          <a:lstStyle/>
          <a:p>
            <a:r>
              <a:rPr lang="en-US" altLang="ko-KR" sz="4400" b="1" dirty="0" smtClean="0">
                <a:latin typeface="Times New Roman" panose="02020603050405020304" pitchFamily="18" charset="0"/>
                <a:cs typeface="Times New Roman" panose="02020603050405020304" pitchFamily="18" charset="0"/>
              </a:rPr>
              <a:t>Box-whisker graph</a:t>
            </a:r>
            <a:endParaRPr lang="ko-KR" altLang="en-US" sz="4400" b="1" dirty="0" smtClean="0">
              <a:latin typeface="Times New Roman" panose="02020603050405020304" pitchFamily="18" charset="0"/>
              <a:cs typeface="Times New Roman" panose="02020603050405020304" pitchFamily="18" charset="0"/>
            </a:endParaRPr>
          </a:p>
        </p:txBody>
      </p:sp>
      <p:pic>
        <p:nvPicPr>
          <p:cNvPr id="16" name="그림 15"/>
          <p:cNvPicPr>
            <a:picLocks noChangeAspect="1"/>
          </p:cNvPicPr>
          <p:nvPr/>
        </p:nvPicPr>
        <p:blipFill>
          <a:blip r:embed="rId4"/>
          <a:stretch>
            <a:fillRect/>
          </a:stretch>
        </p:blipFill>
        <p:spPr>
          <a:xfrm>
            <a:off x="16398476" y="7066268"/>
            <a:ext cx="12097344" cy="4801308"/>
          </a:xfrm>
          <a:prstGeom prst="rect">
            <a:avLst/>
          </a:prstGeom>
        </p:spPr>
      </p:pic>
      <p:sp>
        <p:nvSpPr>
          <p:cNvPr id="17" name="TextBox 16"/>
          <p:cNvSpPr txBox="1"/>
          <p:nvPr/>
        </p:nvSpPr>
        <p:spPr>
          <a:xfrm>
            <a:off x="15044194" y="6615931"/>
            <a:ext cx="5453031"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&lt;Relationship Array&gt;</a:t>
            </a:r>
            <a:endParaRPr lang="ko-KR" altLang="en-US" sz="4400" b="1" dirty="0" smtClean="0">
              <a:latin typeface="Times New Roman" panose="02020603050405020304" pitchFamily="18" charset="0"/>
              <a:cs typeface="Times New Roman" panose="02020603050405020304" pitchFamily="18" charset="0"/>
            </a:endParaRPr>
          </a:p>
        </p:txBody>
      </p:sp>
      <p:sp>
        <p:nvSpPr>
          <p:cNvPr id="18" name="TextBox 17"/>
          <p:cNvSpPr txBox="1"/>
          <p:nvPr/>
        </p:nvSpPr>
        <p:spPr>
          <a:xfrm>
            <a:off x="15067979" y="11578987"/>
            <a:ext cx="14758338" cy="4832092"/>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represents node relationship between two different graphs by</a:t>
            </a:r>
            <a:r>
              <a:rPr lang="ko-KR" altLang="en-US" sz="4400" dirty="0">
                <a:latin typeface="Times New Roman" panose="02020603050405020304" pitchFamily="18" charset="0"/>
                <a:cs typeface="Times New Roman" panose="02020603050405020304" pitchFamily="18" charset="0"/>
              </a:rPr>
              <a:t> </a:t>
            </a:r>
            <a:r>
              <a:rPr lang="en-US" altLang="ko-KR" sz="4400" dirty="0" smtClean="0">
                <a:latin typeface="Times New Roman" panose="02020603050405020304" pitchFamily="18" charset="0"/>
                <a:cs typeface="Times New Roman" panose="02020603050405020304" pitchFamily="18" charset="0"/>
              </a:rPr>
              <a:t>assigning 1 or 0 to the value of array. As shown above, if two nodes from different graphs are connected (e.g. node 3 of dot &lt;-&gt; node 0, 1 of line), the appropriate value of the array is set by 1 (e.g. row number 3, and column number 0, 1). Therefore, we can figure out how one point in the plot is related to another point in another plot by checking this array. </a:t>
            </a:r>
          </a:p>
        </p:txBody>
      </p:sp>
      <p:sp>
        <p:nvSpPr>
          <p:cNvPr id="150" name="TextBox 149"/>
          <p:cNvSpPr txBox="1"/>
          <p:nvPr/>
        </p:nvSpPr>
        <p:spPr>
          <a:xfrm>
            <a:off x="15067979" y="16504990"/>
            <a:ext cx="4982454" cy="769441"/>
          </a:xfrm>
          <a:prstGeom prst="rect">
            <a:avLst/>
          </a:prstGeom>
        </p:spPr>
        <p:txBody>
          <a:bodyPr wrap="none" rtlCol="0">
            <a:spAutoFit/>
          </a:bodyPr>
          <a:lstStyle/>
          <a:p>
            <a:pPr algn="just"/>
            <a:r>
              <a:rPr lang="en-US" altLang="ko-KR" sz="4400" b="1" dirty="0" smtClean="0">
                <a:latin typeface="Times New Roman" panose="02020603050405020304" pitchFamily="18" charset="0"/>
                <a:cs typeface="Times New Roman" panose="02020603050405020304" pitchFamily="18" charset="0"/>
              </a:rPr>
              <a:t>&lt;Update Sequence&gt;</a:t>
            </a:r>
            <a:endParaRPr lang="ko-KR" altLang="en-US" sz="4400" b="1" dirty="0" smtClean="0">
              <a:latin typeface="Times New Roman" panose="02020603050405020304" pitchFamily="18" charset="0"/>
              <a:cs typeface="Times New Roman" panose="02020603050405020304" pitchFamily="18" charset="0"/>
            </a:endParaRPr>
          </a:p>
        </p:txBody>
      </p:sp>
      <p:pic>
        <p:nvPicPr>
          <p:cNvPr id="19" name="그림 18"/>
          <p:cNvPicPr>
            <a:picLocks noChangeAspect="1"/>
          </p:cNvPicPr>
          <p:nvPr/>
        </p:nvPicPr>
        <p:blipFill>
          <a:blip r:embed="rId5"/>
          <a:stretch>
            <a:fillRect/>
          </a:stretch>
        </p:blipFill>
        <p:spPr>
          <a:xfrm>
            <a:off x="6943828" y="23564520"/>
            <a:ext cx="7737527" cy="3510470"/>
          </a:xfrm>
          <a:prstGeom prst="rect">
            <a:avLst/>
          </a:prstGeom>
        </p:spPr>
      </p:pic>
      <p:sp>
        <p:nvSpPr>
          <p:cNvPr id="151" name="TextBox 150"/>
          <p:cNvSpPr txBox="1"/>
          <p:nvPr/>
        </p:nvSpPr>
        <p:spPr>
          <a:xfrm>
            <a:off x="397095" y="22858080"/>
            <a:ext cx="14352489" cy="769441"/>
          </a:xfrm>
          <a:prstGeom prst="rect">
            <a:avLst/>
          </a:prstGeom>
        </p:spPr>
        <p:txBody>
          <a:bodyPr wrap="square" rtlCol="0">
            <a:spAutoFit/>
          </a:bodyPr>
          <a:lstStyle/>
          <a:p>
            <a:pPr algn="just"/>
            <a:r>
              <a:rPr lang="en-US" altLang="ko-KR" sz="4400" b="1" dirty="0" smtClean="0">
                <a:latin typeface="Times New Roman" panose="02020603050405020304" pitchFamily="18" charset="0"/>
                <a:cs typeface="Times New Roman" panose="02020603050405020304" pitchFamily="18" charset="0"/>
              </a:rPr>
              <a:t>Why linked graphs?</a:t>
            </a:r>
          </a:p>
        </p:txBody>
      </p:sp>
      <p:sp>
        <p:nvSpPr>
          <p:cNvPr id="152" name="TextBox 151"/>
          <p:cNvSpPr txBox="1"/>
          <p:nvPr/>
        </p:nvSpPr>
        <p:spPr>
          <a:xfrm>
            <a:off x="397095" y="23621670"/>
            <a:ext cx="14352489" cy="8894743"/>
          </a:xfrm>
          <a:prstGeom prst="rect">
            <a:avLst/>
          </a:prstGeom>
        </p:spPr>
        <p:txBody>
          <a:bodyPr wrap="square" rtlCol="0">
            <a:spAutoFit/>
          </a:bodyPr>
          <a:lstStyle/>
          <a:p>
            <a:r>
              <a:rPr lang="en-US" altLang="ko-KR" sz="4400" dirty="0" smtClean="0">
                <a:latin typeface="Times New Roman" panose="02020603050405020304" pitchFamily="18" charset="0"/>
                <a:cs typeface="Times New Roman" panose="02020603050405020304" pitchFamily="18" charset="0"/>
              </a:rPr>
              <a:t>Link between two graphs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can provide users with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deep insight when </a:t>
            </a:r>
            <a:r>
              <a:rPr lang="en-US" altLang="ko-KR" sz="4400" dirty="0" err="1" smtClean="0">
                <a:latin typeface="Times New Roman" panose="02020603050405020304" pitchFamily="18" charset="0"/>
                <a:cs typeface="Times New Roman" panose="02020603050405020304" pitchFamily="18" charset="0"/>
              </a:rPr>
              <a:t>analyz</a:t>
            </a:r>
            <a:r>
              <a:rPr lang="en-US" altLang="ko-KR" sz="4400" dirty="0" smtClean="0">
                <a:latin typeface="Times New Roman" panose="02020603050405020304" pitchFamily="18" charset="0"/>
                <a:cs typeface="Times New Roman" panose="02020603050405020304" pitchFamily="18" charset="0"/>
              </a:rPr>
              <a:t>-</a:t>
            </a:r>
            <a:br>
              <a:rPr lang="en-US" altLang="ko-KR" sz="4400" dirty="0" smtClean="0">
                <a:latin typeface="Times New Roman" panose="02020603050405020304" pitchFamily="18" charset="0"/>
                <a:cs typeface="Times New Roman" panose="02020603050405020304" pitchFamily="18" charset="0"/>
              </a:rPr>
            </a:br>
            <a:r>
              <a:rPr lang="en-US" altLang="ko-KR" sz="4400" dirty="0" err="1" smtClean="0">
                <a:latin typeface="Times New Roman" panose="02020603050405020304" pitchFamily="18" charset="0"/>
                <a:cs typeface="Times New Roman" panose="02020603050405020304" pitchFamily="18" charset="0"/>
              </a:rPr>
              <a:t>ing</a:t>
            </a:r>
            <a:r>
              <a:rPr lang="en-US" altLang="ko-KR" sz="4400" dirty="0" smtClean="0">
                <a:latin typeface="Times New Roman" panose="02020603050405020304" pitchFamily="18" charset="0"/>
                <a:cs typeface="Times New Roman" panose="02020603050405020304" pitchFamily="18" charset="0"/>
              </a:rPr>
              <a:t> the large set of data.</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By just clicking or dragging </a:t>
            </a:r>
            <a:br>
              <a:rPr lang="en-US" altLang="ko-KR" sz="4400" dirty="0" smtClean="0">
                <a:latin typeface="Times New Roman" panose="02020603050405020304" pitchFamily="18" charset="0"/>
                <a:cs typeface="Times New Roman" panose="02020603050405020304" pitchFamily="18" charset="0"/>
              </a:rPr>
            </a:br>
            <a:r>
              <a:rPr lang="en-US" altLang="ko-KR" sz="4400" dirty="0" smtClean="0">
                <a:latin typeface="Times New Roman" panose="02020603050405020304" pitchFamily="18" charset="0"/>
                <a:cs typeface="Times New Roman" panose="02020603050405020304" pitchFamily="18" charset="0"/>
              </a:rPr>
              <a:t>nodes from one graph would show the related nodes of another graph. Because it is common that there are more than 2 fields on one data in many research areas, drawing many graphs of same data can be a critical role for users by helping them to predict and analyze the tendency of data better. Therefore, the bigger the size of data,  the more time it takes for users to find connected node and relationship between graphs so that it can be a bottleneck of making a decision.</a:t>
            </a:r>
          </a:p>
        </p:txBody>
      </p:sp>
      <p:pic>
        <p:nvPicPr>
          <p:cNvPr id="20" name="그림 19"/>
          <p:cNvPicPr>
            <a:picLocks noChangeAspect="1"/>
          </p:cNvPicPr>
          <p:nvPr/>
        </p:nvPicPr>
        <p:blipFill>
          <a:blip r:embed="rId6"/>
          <a:stretch>
            <a:fillRect/>
          </a:stretch>
        </p:blipFill>
        <p:spPr>
          <a:xfrm>
            <a:off x="16289167" y="17232411"/>
            <a:ext cx="12373460" cy="3117213"/>
          </a:xfrm>
          <a:prstGeom prst="rect">
            <a:avLst/>
          </a:prstGeom>
        </p:spPr>
      </p:pic>
      <p:sp>
        <p:nvSpPr>
          <p:cNvPr id="153" name="TextBox 152"/>
          <p:cNvSpPr txBox="1"/>
          <p:nvPr/>
        </p:nvSpPr>
        <p:spPr>
          <a:xfrm>
            <a:off x="15067979" y="20349624"/>
            <a:ext cx="14758338" cy="3477875"/>
          </a:xfrm>
          <a:prstGeom prst="rect">
            <a:avLst/>
          </a:prstGeom>
        </p:spPr>
        <p:txBody>
          <a:bodyPr wrap="square" rtlCol="0">
            <a:spAutoFit/>
          </a:bodyPr>
          <a:lstStyle/>
          <a:p>
            <a:pPr algn="just"/>
            <a:r>
              <a:rPr lang="en-US" altLang="ko-KR" sz="4400" dirty="0" smtClean="0">
                <a:latin typeface="Times New Roman" panose="02020603050405020304" pitchFamily="18" charset="0"/>
                <a:cs typeface="Times New Roman" panose="02020603050405020304" pitchFamily="18" charset="0"/>
              </a:rPr>
              <a:t>Relationship Array also can be used for update sequence. When some nodes of one graph is updated, the correlated node of another graph can be found by multiplying with Relationship Array. In this manner, we can simply propagate updated node numbers using </a:t>
            </a:r>
            <a:r>
              <a:rPr lang="en-US" altLang="ko-KR" sz="4400" dirty="0">
                <a:latin typeface="Times New Roman" panose="02020603050405020304" pitchFamily="18" charset="0"/>
                <a:cs typeface="Times New Roman" panose="02020603050405020304" pitchFamily="18" charset="0"/>
              </a:rPr>
              <a:t>array </a:t>
            </a:r>
            <a:r>
              <a:rPr lang="en-US" altLang="ko-KR" sz="4400" dirty="0" smtClean="0">
                <a:latin typeface="Times New Roman" panose="02020603050405020304" pitchFamily="18" charset="0"/>
                <a:cs typeface="Times New Roman" panose="02020603050405020304" pitchFamily="18" charset="0"/>
              </a:rPr>
              <a:t>multiplication.</a:t>
            </a:r>
          </a:p>
        </p:txBody>
      </p:sp>
    </p:spTree>
    <p:extLst>
      <p:ext uri="{BB962C8B-B14F-4D97-AF65-F5344CB8AC3E}">
        <p14:creationId xmlns:p14="http://schemas.microsoft.com/office/powerpoint/2010/main" val="2530000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defRPr sz="7800" b="1" dirty="0" smtClean="0">
            <a:latin typeface="FrutigerNextLT Regular" pitchFamily="18" charset="0"/>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3931</TotalTime>
  <Words>1061</Words>
  <Application>Microsoft Office PowerPoint</Application>
  <PresentationFormat>사용자 지정</PresentationFormat>
  <Paragraphs>143</Paragraphs>
  <Slides>4</Slides>
  <Notes>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vt:i4>
      </vt:variant>
    </vt:vector>
  </HeadingPairs>
  <TitlesOfParts>
    <vt:vector size="11" baseType="lpstr">
      <vt:lpstr>FrutigerNextLT Regular</vt:lpstr>
      <vt:lpstr>맑은 고딕</vt:lpstr>
      <vt:lpstr>Arial</vt:lpstr>
      <vt:lpstr>CordiaUPC</vt:lpstr>
      <vt:lpstr>Ebrima</vt:lpstr>
      <vt:lpstr>Times New Roman</vt:lpstr>
      <vt:lpstr>Office 테마</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hyanglan</dc:creator>
  <cp:lastModifiedBy>ChungHa</cp:lastModifiedBy>
  <cp:revision>655</cp:revision>
  <dcterms:created xsi:type="dcterms:W3CDTF">2014-04-03T04:29:44Z</dcterms:created>
  <dcterms:modified xsi:type="dcterms:W3CDTF">2014-06-15T16:36:02Z</dcterms:modified>
</cp:coreProperties>
</file>