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1AA"/>
    <a:srgbClr val="0000FF"/>
    <a:srgbClr val="00CC66"/>
    <a:srgbClr val="FF7C80"/>
    <a:srgbClr val="FFFF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1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C43B-A0CF-4A0A-A8D2-E4E0B46452F2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2893"/>
              </p:ext>
            </p:extLst>
          </p:nvPr>
        </p:nvGraphicFramePr>
        <p:xfrm>
          <a:off x="3236767" y="3106872"/>
          <a:ext cx="594071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6"/>
                <a:gridCol w="1399309"/>
                <a:gridCol w="1686791"/>
                <a:gridCol w="1111827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1, 2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3,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82" y="1356014"/>
            <a:ext cx="7161088" cy="3621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726" y="2087708"/>
            <a:ext cx="166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drag select!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323975"/>
            <a:ext cx="8362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590675"/>
            <a:ext cx="48291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300287"/>
            <a:ext cx="6477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93390"/>
            <a:ext cx="12192000" cy="20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5205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2" y="428603"/>
            <a:ext cx="78706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Obj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RIGHT({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plot(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~Time,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color = color)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runServer.RIGHT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loessArray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{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obj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loess(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~ Time, data =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xRange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range(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Theoph$conc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data.frame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=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seq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xRange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[1],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xRange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[2],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length.out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= 100))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simArray$Time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predict(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obj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newdata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=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return(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})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lines(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loessArray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Time,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hist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(Time,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},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2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93" y="510208"/>
            <a:ext cx="63580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&lt;script&gt; </a:t>
            </a:r>
            <a:r>
              <a:rPr lang="en-US" altLang="ko-KR" b="1" dirty="0" err="1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 = </a:t>
            </a:r>
            <a:r>
              <a:rPr lang="en-US" altLang="ko-KR" dirty="0" err="1">
                <a:latin typeface="Calibri Light" panose="020F0302020204030204" pitchFamily="34" charset="0"/>
              </a:rPr>
              <a:t>createMainStructureE</a:t>
            </a:r>
            <a:r>
              <a:rPr lang="en-US" altLang="ko-KR" dirty="0">
                <a:latin typeface="Calibri Light" panose="020F0302020204030204" pitchFamily="34" charset="0"/>
              </a:rPr>
              <a:t>(rawArr1);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&lt;/script&gt;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axis1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Axis(1,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conc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{legend: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'Subject'</a:t>
            </a:r>
            <a:r>
              <a:rPr lang="en-US" altLang="ko-KR" dirty="0">
                <a:latin typeface="Calibri Light" panose="020F0302020204030204" pitchFamily="34" charset="0"/>
              </a:rPr>
              <a:t>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point1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Dot(axis1,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conc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histObj1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ddply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, [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], 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axis2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Axis(2, histObj1,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'frequency'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latin typeface="Calibri Light" panose="020F0302020204030204" pitchFamily="34" charset="0"/>
              </a:rPr>
              <a:t>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hist1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Bar(axis2, histObj1,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'frequency'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 smtClean="0">
                <a:latin typeface="Calibri Light" panose="020F0302020204030204" pitchFamily="34" charset="0"/>
              </a:rPr>
              <a:t>{});</a:t>
            </a:r>
            <a:endParaRPr lang="en-US" altLang="ko-KR" dirty="0">
              <a:latin typeface="Calibri Light" panose="020F0302020204030204" pitchFamily="34" charset="0"/>
            </a:endParaRP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Theoph1.draw();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AllAxisObjArr</a:t>
            </a:r>
            <a:r>
              <a:rPr lang="en-US" altLang="ko-KR" dirty="0">
                <a:latin typeface="Calibri Light" panose="020F0302020204030204" pitchFamily="34" charset="0"/>
              </a:rPr>
              <a:t> = [axis1, axis2]; </a:t>
            </a:r>
          </a:p>
          <a:p>
            <a:r>
              <a:rPr lang="en-US" altLang="ko-KR" dirty="0" err="1" smtClean="0">
                <a:latin typeface="Calibri Light" panose="020F0302020204030204" pitchFamily="34" charset="0"/>
              </a:rPr>
              <a:t>eventTrigger</a:t>
            </a:r>
            <a:r>
              <a:rPr lang="en-US" altLang="ko-KR" dirty="0" smtClean="0">
                <a:latin typeface="Calibri Light" panose="020F0302020204030204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</a:rPr>
              <a:t>AllAxisObjArr</a:t>
            </a:r>
            <a:r>
              <a:rPr lang="en-US" altLang="ko-KR" dirty="0">
                <a:latin typeface="Calibri Light" panose="020F0302020204030204" pitchFamily="34" charset="0"/>
              </a:rPr>
              <a:t>);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&lt;/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// 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offload part.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loessArray</a:t>
            </a:r>
            <a:r>
              <a:rPr lang="en-US" altLang="ko-KR" dirty="0">
                <a:latin typeface="Calibri Light" panose="020F0302020204030204" pitchFamily="34" charset="0"/>
              </a:rPr>
              <a:t> = </a:t>
            </a:r>
            <a:r>
              <a:rPr lang="en-US" altLang="ko-KR" dirty="0" err="1">
                <a:latin typeface="Calibri Light" panose="020F0302020204030204" pitchFamily="34" charset="0"/>
              </a:rPr>
              <a:t>createMainStructureE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); 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loffObj1 = new </a:t>
            </a:r>
            <a:r>
              <a:rPr lang="en-US" altLang="ko-KR" dirty="0" err="1">
                <a:latin typeface="Calibri Light" panose="020F0302020204030204" pitchFamily="34" charset="0"/>
              </a:rPr>
              <a:t>MakeLineObj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 err="1">
                <a:latin typeface="Calibri Light" panose="020F0302020204030204" pitchFamily="34" charset="0"/>
              </a:rPr>
              <a:t>loessArray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conc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loff1 = new Line(axis1, </a:t>
            </a:r>
            <a:r>
              <a:rPr lang="en-US" altLang="ko-KR" dirty="0" smtClean="0">
                <a:latin typeface="Calibri Light" panose="020F0302020204030204" pitchFamily="34" charset="0"/>
              </a:rPr>
              <a:t>loffObj1, 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'x1'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'x2'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'y1'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'y2'</a:t>
            </a:r>
            <a:r>
              <a:rPr lang="en-US" altLang="ko-KR" dirty="0">
                <a:latin typeface="Calibri Light" panose="020F0302020204030204" pitchFamily="34" charset="0"/>
              </a:rPr>
              <a:t>, {});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$(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function</a:t>
            </a:r>
            <a:r>
              <a:rPr lang="en-US" altLang="ko-KR" dirty="0">
                <a:latin typeface="Calibri Light" panose="020F0302020204030204" pitchFamily="34" charset="0"/>
              </a:rPr>
              <a:t>() {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</a:rPr>
              <a:t>setTimeout</a:t>
            </a:r>
            <a:r>
              <a:rPr lang="en-US" altLang="ko-KR" dirty="0" smtClean="0">
                <a:latin typeface="Calibri Light" panose="020F0302020204030204" pitchFamily="34" charset="0"/>
              </a:rPr>
              <a:t>(</a:t>
            </a:r>
            <a:r>
              <a:rPr lang="en-US" altLang="ko-KR" b="1" dirty="0" smtClean="0">
                <a:solidFill>
                  <a:srgbClr val="BF11AA"/>
                </a:solidFill>
                <a:latin typeface="Calibri Light" panose="020F0302020204030204" pitchFamily="34" charset="0"/>
              </a:rPr>
              <a:t>function</a:t>
            </a:r>
            <a:r>
              <a:rPr lang="en-US" altLang="ko-KR" dirty="0">
                <a:latin typeface="Calibri Light" panose="020F0302020204030204" pitchFamily="34" charset="0"/>
              </a:rPr>
              <a:t>() {</a:t>
            </a:r>
          </a:p>
          <a:p>
            <a:r>
              <a:rPr lang="en-US" altLang="ko-KR" dirty="0">
                <a:latin typeface="Calibri Light" panose="020F0302020204030204" pitchFamily="34" charset="0"/>
              </a:rPr>
              <a:t>            </a:t>
            </a:r>
            <a:r>
              <a:rPr lang="en-US" altLang="ko-KR" dirty="0" err="1">
                <a:latin typeface="Calibri Light" panose="020F0302020204030204" pitchFamily="34" charset="0"/>
              </a:rPr>
              <a:t>window.Shiny.onInputChange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.$</a:t>
            </a:r>
            <a:r>
              <a:rPr lang="en-US" altLang="ko-KR" dirty="0" err="1">
                <a:latin typeface="Calibri Light" panose="020F0302020204030204" pitchFamily="34" charset="0"/>
              </a:rPr>
              <a:t>isHidden</a:t>
            </a:r>
            <a:r>
              <a:rPr lang="en-US" altLang="ko-KR" dirty="0">
                <a:latin typeface="Calibri Light" panose="020F0302020204030204" pitchFamily="34" charset="0"/>
              </a:rPr>
              <a:t>);</a:t>
            </a:r>
          </a:p>
          <a:p>
            <a:r>
              <a:rPr lang="ko-KR" altLang="en-US" dirty="0">
                <a:latin typeface="Calibri Light" panose="020F0302020204030204" pitchFamily="34" charset="0"/>
              </a:rPr>
              <a:t>          </a:t>
            </a:r>
            <a:r>
              <a:rPr lang="en-US" altLang="ko-KR" dirty="0">
                <a:latin typeface="Calibri Light" panose="020F0302020204030204" pitchFamily="34" charset="0"/>
              </a:rPr>
              <a:t>}, 1)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});</a:t>
            </a:r>
            <a:endParaRPr lang="en-US" altLang="ko-KR" dirty="0">
              <a:latin typeface="Calibri Light" panose="020F0302020204030204" pitchFamily="34" charset="0"/>
            </a:endParaRP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&lt;/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  <a:endParaRPr lang="ko-KR" altLang="en-US" dirty="0">
              <a:solidFill>
                <a:srgbClr val="00CC66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26928"/>
              </p:ext>
            </p:extLst>
          </p:nvPr>
        </p:nvGraphicFramePr>
        <p:xfrm>
          <a:off x="546966" y="3377040"/>
          <a:ext cx="49951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48"/>
                <a:gridCol w="1672936"/>
                <a:gridCol w="981943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1356011" y="4457700"/>
            <a:ext cx="114300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04409" y="1028700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331" y="1389556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69027" y="2982191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0107" y="33430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V="1">
            <a:off x="3002973" y="1922318"/>
            <a:ext cx="1369793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995" y="183226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generation</a:t>
            </a:r>
          </a:p>
          <a:p>
            <a:pPr algn="ctr"/>
            <a:r>
              <a:rPr lang="en-US" altLang="ko-KR" dirty="0" smtClean="0"/>
              <a:t>(data.js)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3174" y="727364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48446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22619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76010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29401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3584864" y="1163782"/>
            <a:ext cx="101831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69428" y="1600200"/>
            <a:ext cx="135083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5"/>
          </p:cNvCxnSpPr>
          <p:nvPr/>
        </p:nvCxnSpPr>
        <p:spPr>
          <a:xfrm flipH="1" flipV="1">
            <a:off x="5348186" y="1472376"/>
            <a:ext cx="491502" cy="7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0"/>
          </p:cNvCxnSpPr>
          <p:nvPr/>
        </p:nvCxnSpPr>
        <p:spPr>
          <a:xfrm flipH="1" flipV="1">
            <a:off x="5476010" y="1163783"/>
            <a:ext cx="1589809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452" y="99108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mainArr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115" y="1464502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drawing</a:t>
            </a:r>
            <a:br>
              <a:rPr lang="en-US" altLang="ko-KR" sz="1400" dirty="0" smtClean="0"/>
            </a:br>
            <a:r>
              <a:rPr lang="en-US" altLang="ko-KR" sz="1400" dirty="0" smtClean="0"/>
              <a:t>line</a:t>
            </a:r>
            <a:endParaRPr lang="ko-KR" altLang="en-US" sz="1400" dirty="0"/>
          </a:p>
        </p:txBody>
      </p:sp>
      <p:sp>
        <p:nvSpPr>
          <p:cNvPr id="2" name="이등변 삼각형 1"/>
          <p:cNvSpPr/>
          <p:nvPr/>
        </p:nvSpPr>
        <p:spPr>
          <a:xfrm>
            <a:off x="311441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9551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4"/>
            <a:endCxn id="3" idx="0"/>
          </p:cNvCxnSpPr>
          <p:nvPr/>
        </p:nvCxnSpPr>
        <p:spPr>
          <a:xfrm>
            <a:off x="358486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  <a:endCxn id="2" idx="0"/>
          </p:cNvCxnSpPr>
          <p:nvPr/>
        </p:nvCxnSpPr>
        <p:spPr>
          <a:xfrm>
            <a:off x="358486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5360" y="24569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9536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95360" y="48516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</a:t>
            </a:r>
            <a:endParaRPr lang="ko-KR" altLang="en-US" dirty="0"/>
          </a:p>
        </p:txBody>
      </p:sp>
      <p:sp>
        <p:nvSpPr>
          <p:cNvPr id="30" name="이등변 삼각형 29"/>
          <p:cNvSpPr/>
          <p:nvPr/>
        </p:nvSpPr>
        <p:spPr>
          <a:xfrm>
            <a:off x="4319163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00261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>
            <a:off x="4789609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30" idx="0"/>
          </p:cNvCxnSpPr>
          <p:nvPr/>
        </p:nvCxnSpPr>
        <p:spPr>
          <a:xfrm>
            <a:off x="4789609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105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36" name="이등변 삼각형 35"/>
          <p:cNvSpPr/>
          <p:nvPr/>
        </p:nvSpPr>
        <p:spPr>
          <a:xfrm>
            <a:off x="5502281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83379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endCxn id="37" idx="0"/>
          </p:cNvCxnSpPr>
          <p:nvPr/>
        </p:nvCxnSpPr>
        <p:spPr>
          <a:xfrm>
            <a:off x="5972727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7" idx="2"/>
            <a:endCxn id="36" idx="0"/>
          </p:cNvCxnSpPr>
          <p:nvPr/>
        </p:nvCxnSpPr>
        <p:spPr>
          <a:xfrm>
            <a:off x="5972727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3223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668214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6324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0"/>
          </p:cNvCxnSpPr>
          <p:nvPr/>
        </p:nvCxnSpPr>
        <p:spPr>
          <a:xfrm>
            <a:off x="715259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2" idx="2"/>
            <a:endCxn id="41" idx="0"/>
          </p:cNvCxnSpPr>
          <p:nvPr/>
        </p:nvCxnSpPr>
        <p:spPr>
          <a:xfrm>
            <a:off x="715259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6309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75706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7069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65604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4192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39091" y="1423555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1423555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1984664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1984664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2506814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919721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135861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2221058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92751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62621" y="2634105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44186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68346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610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1054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880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617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487" y="2322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2322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2093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1349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2265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1579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1778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2070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44266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8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1039091" y="998817"/>
            <a:ext cx="945573" cy="5611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84664" y="998817"/>
            <a:ext cx="374072" cy="8624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358736" y="1559926"/>
            <a:ext cx="1070264" cy="30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9000" y="1559926"/>
            <a:ext cx="627139" cy="7637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28750" y="2082076"/>
            <a:ext cx="1522268" cy="2415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39091" y="2940622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2940622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3501731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3501731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4023881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48329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92219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178463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49109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93794" y="226002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00544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24704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173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61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444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1812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1269" y="19482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1885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16571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2866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378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3096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3295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3587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1018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74148" y="3436564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919721" y="287545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04184" y="3737901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53666" y="344435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983403" y="4192512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50820" y="395870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880879" y="420030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46291"/>
              </p:ext>
            </p:extLst>
          </p:nvPr>
        </p:nvGraphicFramePr>
        <p:xfrm>
          <a:off x="5677209" y="1946997"/>
          <a:ext cx="1622064" cy="17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4"/>
                <a:gridCol w="270344"/>
                <a:gridCol w="270344"/>
                <a:gridCol w="270344"/>
                <a:gridCol w="270344"/>
                <a:gridCol w="270344"/>
              </a:tblGrid>
              <a:tr h="197813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98923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745" y="2961409"/>
            <a:ext cx="264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(1: selected, 0: unselected)</a:t>
            </a:r>
            <a:endParaRPr lang="ko-KR" altLang="en-US" sz="1600" dirty="0"/>
          </a:p>
        </p:txBody>
      </p:sp>
      <p:sp>
        <p:nvSpPr>
          <p:cNvPr id="7" name="곱셈 기호 6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4440" y="3782291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77583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2088573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09630" y="2088573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38286"/>
              </p:ext>
            </p:extLst>
          </p:nvPr>
        </p:nvGraphicFramePr>
        <p:xfrm>
          <a:off x="5455228" y="1946997"/>
          <a:ext cx="1983797" cy="155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6"/>
                <a:gridCol w="262776"/>
                <a:gridCol w="262776"/>
                <a:gridCol w="304406"/>
                <a:gridCol w="304406"/>
                <a:gridCol w="461767"/>
              </a:tblGrid>
              <a:tr h="1923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n-1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7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︙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p-1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8480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785668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〮〮〮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064" y="3034145"/>
            <a:ext cx="244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isSelected</a:t>
            </a:r>
            <a:r>
              <a:rPr lang="en-US" altLang="ko-KR" sz="1600" dirty="0" smtClean="0"/>
              <a:t> for dot graph</a:t>
            </a:r>
            <a:endParaRPr lang="ko-KR" altLang="en-US" sz="1600" dirty="0"/>
          </a:p>
        </p:txBody>
      </p:sp>
      <p:sp>
        <p:nvSpPr>
          <p:cNvPr id="8" name="곱셈 기호 7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4440" y="3601316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332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〮〮〮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1429594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66729" y="1429594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Histogram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1857375" y="2219325"/>
            <a:ext cx="2016351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2124" y="19870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 nodes</a:t>
            </a:r>
            <a:endParaRPr lang="ko-KR" altLang="en-US" dirty="0"/>
          </a:p>
        </p:txBody>
      </p:sp>
      <p:sp>
        <p:nvSpPr>
          <p:cNvPr id="18" name="원호 17"/>
          <p:cNvSpPr/>
          <p:nvPr/>
        </p:nvSpPr>
        <p:spPr>
          <a:xfrm flipH="1">
            <a:off x="730505" y="2219325"/>
            <a:ext cx="2016351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88841" y="3029815"/>
            <a:ext cx="306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isSelected</a:t>
            </a:r>
            <a:r>
              <a:rPr lang="en-US" altLang="ko-KR" sz="1600" dirty="0" smtClean="0"/>
              <a:t> for histogram graph</a:t>
            </a:r>
            <a:endParaRPr lang="ko-KR" altLang="en-US" sz="1600" dirty="0"/>
          </a:p>
        </p:txBody>
      </p:sp>
      <p:sp>
        <p:nvSpPr>
          <p:cNvPr id="20" name="원호 19"/>
          <p:cNvSpPr/>
          <p:nvPr/>
        </p:nvSpPr>
        <p:spPr>
          <a:xfrm>
            <a:off x="10086975" y="2219325"/>
            <a:ext cx="990588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03413" y="19870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 nodes</a:t>
            </a:r>
            <a:endParaRPr lang="ko-KR" altLang="en-US" dirty="0"/>
          </a:p>
        </p:txBody>
      </p:sp>
      <p:sp>
        <p:nvSpPr>
          <p:cNvPr id="22" name="원호 21"/>
          <p:cNvSpPr/>
          <p:nvPr/>
        </p:nvSpPr>
        <p:spPr>
          <a:xfrm flipH="1">
            <a:off x="8966726" y="2210233"/>
            <a:ext cx="990588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79625" y="987425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Theoph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27100" y="2644775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histObj1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32150" y="3123692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loffObj1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연결선 2"/>
          <p:cNvCxnSpPr>
            <a:stCxn id="4" idx="3"/>
            <a:endCxn id="5" idx="0"/>
          </p:cNvCxnSpPr>
          <p:nvPr/>
        </p:nvCxnSpPr>
        <p:spPr>
          <a:xfrm flipH="1">
            <a:off x="1503363" y="1971167"/>
            <a:ext cx="745045" cy="67360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9" idx="0"/>
          </p:cNvCxnSpPr>
          <p:nvPr/>
        </p:nvCxnSpPr>
        <p:spPr>
          <a:xfrm>
            <a:off x="3063367" y="1971167"/>
            <a:ext cx="745045" cy="27449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520281" y="2245666"/>
            <a:ext cx="576262" cy="5762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3808412" y="2835560"/>
            <a:ext cx="1" cy="28813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>
          <a:xfrm>
            <a:off x="4623371" y="985823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4" idx="6"/>
            <a:endCxn id="14" idx="1"/>
          </p:cNvCxnSpPr>
          <p:nvPr/>
        </p:nvCxnSpPr>
        <p:spPr>
          <a:xfrm flipV="1">
            <a:off x="3232150" y="1478495"/>
            <a:ext cx="1676971" cy="8519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4784216" y="3123692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4212716" y="4768889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bar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6" idx="6"/>
            <a:endCxn id="23" idx="1"/>
          </p:cNvCxnSpPr>
          <p:nvPr/>
        </p:nvCxnSpPr>
        <p:spPr>
          <a:xfrm flipV="1">
            <a:off x="4384675" y="3616364"/>
            <a:ext cx="685291" cy="835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24" idx="1"/>
          </p:cNvCxnSpPr>
          <p:nvPr/>
        </p:nvCxnSpPr>
        <p:spPr>
          <a:xfrm>
            <a:off x="2079625" y="3221038"/>
            <a:ext cx="2418841" cy="204052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77100" y="985823"/>
            <a:ext cx="952500" cy="952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Axis1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4" idx="5"/>
            <a:endCxn id="32" idx="1"/>
          </p:cNvCxnSpPr>
          <p:nvPr/>
        </p:nvCxnSpPr>
        <p:spPr>
          <a:xfrm flipV="1">
            <a:off x="5480621" y="1462073"/>
            <a:ext cx="1796479" cy="1642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5"/>
            <a:endCxn id="32" idx="1"/>
          </p:cNvCxnSpPr>
          <p:nvPr/>
        </p:nvCxnSpPr>
        <p:spPr>
          <a:xfrm flipV="1">
            <a:off x="5641466" y="1462073"/>
            <a:ext cx="1635634" cy="21542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239000" y="3816389"/>
            <a:ext cx="952500" cy="952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Axis2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4" idx="5"/>
            <a:endCxn id="38" idx="1"/>
          </p:cNvCxnSpPr>
          <p:nvPr/>
        </p:nvCxnSpPr>
        <p:spPr>
          <a:xfrm flipV="1">
            <a:off x="5069966" y="4292639"/>
            <a:ext cx="2169034" cy="96892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863818" y="5126937"/>
            <a:ext cx="345708" cy="34570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>
            <a:off x="8863818" y="5604472"/>
            <a:ext cx="343606" cy="296212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63818" y="6053814"/>
            <a:ext cx="343606" cy="3436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59913" y="4969173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Data Object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59913" y="5433227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Graph Object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9913" y="5882292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Axis Object</a:t>
            </a:r>
          </a:p>
        </p:txBody>
      </p:sp>
    </p:spTree>
    <p:extLst>
      <p:ext uri="{BB962C8B-B14F-4D97-AF65-F5344CB8AC3E}">
        <p14:creationId xmlns:p14="http://schemas.microsoft.com/office/powerpoint/2010/main" val="41429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668</Words>
  <Application>Microsoft Office PowerPoint</Application>
  <PresentationFormat>Widescreen</PresentationFormat>
  <Paragraphs>403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SimSun</vt:lpstr>
      <vt:lpstr>맑은 고딕</vt:lpstr>
      <vt:lpstr>Arial</vt:lpstr>
      <vt:lpstr>Calibri Light</vt:lpstr>
      <vt:lpstr>Vani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ChungHa</dc:creator>
  <cp:lastModifiedBy>ChungHa</cp:lastModifiedBy>
  <cp:revision>37</cp:revision>
  <cp:lastPrinted>2014-06-24T17:40:05Z</cp:lastPrinted>
  <dcterms:created xsi:type="dcterms:W3CDTF">2014-05-27T13:44:39Z</dcterms:created>
  <dcterms:modified xsi:type="dcterms:W3CDTF">2014-06-24T18:05:48Z</dcterms:modified>
</cp:coreProperties>
</file>