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handoutMasterIdLst>
    <p:handoutMasterId r:id="rId8"/>
  </p:handoutMasterIdLst>
  <p:sldIdLst>
    <p:sldId id="274" r:id="rId2"/>
    <p:sldId id="272" r:id="rId3"/>
    <p:sldId id="273" r:id="rId4"/>
    <p:sldId id="270" r:id="rId5"/>
    <p:sldId id="271" r:id="rId6"/>
  </p:sldIdLst>
  <p:sldSz cx="30279975" cy="42808525"/>
  <p:notesSz cx="6858000" cy="9144000"/>
  <p:defaultTextStyle>
    <a:defPPr>
      <a:defRPr lang="ko-KR"/>
    </a:defPPr>
    <a:lvl1pPr marL="0" algn="l" defTabSz="4176431" rtl="0" eaLnBrk="1" latinLnBrk="1" hangingPunct="1">
      <a:defRPr sz="8200" kern="1200">
        <a:solidFill>
          <a:schemeClr val="tx1"/>
        </a:solidFill>
        <a:latin typeface="+mn-lt"/>
        <a:ea typeface="+mn-ea"/>
        <a:cs typeface="+mn-cs"/>
      </a:defRPr>
    </a:lvl1pPr>
    <a:lvl2pPr marL="2088215" algn="l" defTabSz="4176431" rtl="0" eaLnBrk="1" latinLnBrk="1" hangingPunct="1">
      <a:defRPr sz="8200" kern="1200">
        <a:solidFill>
          <a:schemeClr val="tx1"/>
        </a:solidFill>
        <a:latin typeface="+mn-lt"/>
        <a:ea typeface="+mn-ea"/>
        <a:cs typeface="+mn-cs"/>
      </a:defRPr>
    </a:lvl2pPr>
    <a:lvl3pPr marL="4176431" algn="l" defTabSz="4176431" rtl="0" eaLnBrk="1" latinLnBrk="1" hangingPunct="1">
      <a:defRPr sz="8200" kern="1200">
        <a:solidFill>
          <a:schemeClr val="tx1"/>
        </a:solidFill>
        <a:latin typeface="+mn-lt"/>
        <a:ea typeface="+mn-ea"/>
        <a:cs typeface="+mn-cs"/>
      </a:defRPr>
    </a:lvl3pPr>
    <a:lvl4pPr marL="6264646" algn="l" defTabSz="4176431" rtl="0" eaLnBrk="1" latinLnBrk="1" hangingPunct="1">
      <a:defRPr sz="8200" kern="1200">
        <a:solidFill>
          <a:schemeClr val="tx1"/>
        </a:solidFill>
        <a:latin typeface="+mn-lt"/>
        <a:ea typeface="+mn-ea"/>
        <a:cs typeface="+mn-cs"/>
      </a:defRPr>
    </a:lvl4pPr>
    <a:lvl5pPr marL="8352861" algn="l" defTabSz="4176431" rtl="0" eaLnBrk="1" latinLnBrk="1" hangingPunct="1">
      <a:defRPr sz="8200" kern="1200">
        <a:solidFill>
          <a:schemeClr val="tx1"/>
        </a:solidFill>
        <a:latin typeface="+mn-lt"/>
        <a:ea typeface="+mn-ea"/>
        <a:cs typeface="+mn-cs"/>
      </a:defRPr>
    </a:lvl5pPr>
    <a:lvl6pPr marL="10441076" algn="l" defTabSz="4176431" rtl="0" eaLnBrk="1" latinLnBrk="1" hangingPunct="1">
      <a:defRPr sz="8200" kern="1200">
        <a:solidFill>
          <a:schemeClr val="tx1"/>
        </a:solidFill>
        <a:latin typeface="+mn-lt"/>
        <a:ea typeface="+mn-ea"/>
        <a:cs typeface="+mn-cs"/>
      </a:defRPr>
    </a:lvl6pPr>
    <a:lvl7pPr marL="12529292" algn="l" defTabSz="4176431" rtl="0" eaLnBrk="1" latinLnBrk="1" hangingPunct="1">
      <a:defRPr sz="8200" kern="1200">
        <a:solidFill>
          <a:schemeClr val="tx1"/>
        </a:solidFill>
        <a:latin typeface="+mn-lt"/>
        <a:ea typeface="+mn-ea"/>
        <a:cs typeface="+mn-cs"/>
      </a:defRPr>
    </a:lvl7pPr>
    <a:lvl8pPr marL="14617507" algn="l" defTabSz="4176431" rtl="0" eaLnBrk="1" latinLnBrk="1" hangingPunct="1">
      <a:defRPr sz="8200" kern="1200">
        <a:solidFill>
          <a:schemeClr val="tx1"/>
        </a:solidFill>
        <a:latin typeface="+mn-lt"/>
        <a:ea typeface="+mn-ea"/>
        <a:cs typeface="+mn-cs"/>
      </a:defRPr>
    </a:lvl8pPr>
    <a:lvl9pPr marL="16705722" algn="l" defTabSz="4176431" rtl="0" eaLnBrk="1" latinLnBrk="1" hangingPunct="1">
      <a:defRPr sz="82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3483">
          <p15:clr>
            <a:srgbClr val="A4A3A4"/>
          </p15:clr>
        </p15:guide>
        <p15:guide id="2" pos="9537">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900"/>
    <a:srgbClr val="FFFFCC"/>
    <a:srgbClr val="FEF2E8"/>
    <a:srgbClr val="FF0000"/>
    <a:srgbClr val="33CC33"/>
    <a:srgbClr val="339933"/>
    <a:srgbClr val="008000"/>
    <a:srgbClr val="CC0000"/>
    <a:srgbClr val="FF99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2" autoAdjust="0"/>
    <p:restoredTop sz="94890" autoAdjust="0"/>
  </p:normalViewPr>
  <p:slideViewPr>
    <p:cSldViewPr>
      <p:cViewPr varScale="1">
        <p:scale>
          <a:sx n="22" d="100"/>
          <a:sy n="22" d="100"/>
        </p:scale>
        <p:origin x="-2328" y="-136"/>
      </p:cViewPr>
      <p:guideLst>
        <p:guide orient="horz" pos="13483"/>
        <p:guide pos="9537"/>
      </p:guideLst>
    </p:cSldViewPr>
  </p:slideViewPr>
  <p:notesTextViewPr>
    <p:cViewPr>
      <p:scale>
        <a:sx n="1" d="1"/>
        <a:sy n="1" d="1"/>
      </p:scale>
      <p:origin x="0" y="0"/>
    </p:cViewPr>
  </p:notesTextViewPr>
  <p:notesViewPr>
    <p:cSldViewPr>
      <p:cViewPr varScale="1">
        <p:scale>
          <a:sx n="83" d="100"/>
          <a:sy n="83" d="100"/>
        </p:scale>
        <p:origin x="-3960"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notesMaster" Target="notesMasters/notesMaster1.xml"/><Relationship Id="rId8" Type="http://schemas.openxmlformats.org/officeDocument/2006/relationships/handoutMaster" Target="handoutMasters/handoutMaster1.xml"/><Relationship Id="rId9" Type="http://schemas.openxmlformats.org/officeDocument/2006/relationships/printerSettings" Target="printerSettings/printerSettings1.bin"/><Relationship Id="rId1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8710013-9CD6-4924-938E-62F8982C3A00}" type="datetimeFigureOut">
              <a:rPr lang="ko-KR" altLang="en-US" smtClean="0"/>
              <a:t>6/27/14</a:t>
            </a:fld>
            <a:endParaRPr lang="ko-KR" altLang="en-US"/>
          </a:p>
        </p:txBody>
      </p:sp>
      <p:sp>
        <p:nvSpPr>
          <p:cNvPr id="4" name="바닥글 개체 틀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E465BE9-3C4F-41FF-81D7-081641D86D95}" type="slidenum">
              <a:rPr lang="ko-KR" altLang="en-US" smtClean="0"/>
              <a:t>‹#›</a:t>
            </a:fld>
            <a:endParaRPr lang="ko-KR" altLang="en-US"/>
          </a:p>
        </p:txBody>
      </p:sp>
    </p:spTree>
    <p:extLst>
      <p:ext uri="{BB962C8B-B14F-4D97-AF65-F5344CB8AC3E}">
        <p14:creationId xmlns:p14="http://schemas.microsoft.com/office/powerpoint/2010/main" val="10370176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025242E-0E58-427D-AA38-6F327CB7A29E}" type="datetimeFigureOut">
              <a:rPr lang="ko-KR" altLang="en-US" smtClean="0"/>
              <a:t>6/27/14</a:t>
            </a:fld>
            <a:endParaRPr lang="ko-KR" altLang="en-US"/>
          </a:p>
        </p:txBody>
      </p:sp>
      <p:sp>
        <p:nvSpPr>
          <p:cNvPr id="4" name="슬라이드 이미지 개체 틀 3"/>
          <p:cNvSpPr>
            <a:spLocks noGrp="1" noRot="1" noChangeAspect="1"/>
          </p:cNvSpPr>
          <p:nvPr>
            <p:ph type="sldImg" idx="2"/>
          </p:nvPr>
        </p:nvSpPr>
        <p:spPr>
          <a:xfrm>
            <a:off x="2216150" y="685800"/>
            <a:ext cx="24257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0DB892E-B8EB-4B5E-9F6C-B66DBD7E19F8}" type="slidenum">
              <a:rPr lang="ko-KR" altLang="en-US" smtClean="0"/>
              <a:t>‹#›</a:t>
            </a:fld>
            <a:endParaRPr lang="ko-KR" altLang="en-US"/>
          </a:p>
        </p:txBody>
      </p:sp>
    </p:spTree>
    <p:extLst>
      <p:ext uri="{BB962C8B-B14F-4D97-AF65-F5344CB8AC3E}">
        <p14:creationId xmlns:p14="http://schemas.microsoft.com/office/powerpoint/2010/main" val="2753077732"/>
      </p:ext>
    </p:extLst>
  </p:cSld>
  <p:clrMap bg1="lt1" tx1="dk1" bg2="lt2" tx2="dk2" accent1="accent1" accent2="accent2" accent3="accent3" accent4="accent4" accent5="accent5" accent6="accent6" hlink="hlink" folHlink="folHlink"/>
  <p:notesStyle>
    <a:lvl1pPr marL="0" algn="l" defTabSz="4176431" rtl="0" eaLnBrk="1" latinLnBrk="1" hangingPunct="1">
      <a:defRPr sz="5500" kern="1200">
        <a:solidFill>
          <a:schemeClr val="tx1"/>
        </a:solidFill>
        <a:latin typeface="+mn-lt"/>
        <a:ea typeface="+mn-ea"/>
        <a:cs typeface="+mn-cs"/>
      </a:defRPr>
    </a:lvl1pPr>
    <a:lvl2pPr marL="2088215" algn="l" defTabSz="4176431" rtl="0" eaLnBrk="1" latinLnBrk="1" hangingPunct="1">
      <a:defRPr sz="5500" kern="1200">
        <a:solidFill>
          <a:schemeClr val="tx1"/>
        </a:solidFill>
        <a:latin typeface="+mn-lt"/>
        <a:ea typeface="+mn-ea"/>
        <a:cs typeface="+mn-cs"/>
      </a:defRPr>
    </a:lvl2pPr>
    <a:lvl3pPr marL="4176431" algn="l" defTabSz="4176431" rtl="0" eaLnBrk="1" latinLnBrk="1" hangingPunct="1">
      <a:defRPr sz="5500" kern="1200">
        <a:solidFill>
          <a:schemeClr val="tx1"/>
        </a:solidFill>
        <a:latin typeface="+mn-lt"/>
        <a:ea typeface="+mn-ea"/>
        <a:cs typeface="+mn-cs"/>
      </a:defRPr>
    </a:lvl3pPr>
    <a:lvl4pPr marL="6264646" algn="l" defTabSz="4176431" rtl="0" eaLnBrk="1" latinLnBrk="1" hangingPunct="1">
      <a:defRPr sz="5500" kern="1200">
        <a:solidFill>
          <a:schemeClr val="tx1"/>
        </a:solidFill>
        <a:latin typeface="+mn-lt"/>
        <a:ea typeface="+mn-ea"/>
        <a:cs typeface="+mn-cs"/>
      </a:defRPr>
    </a:lvl4pPr>
    <a:lvl5pPr marL="8352861" algn="l" defTabSz="4176431" rtl="0" eaLnBrk="1" latinLnBrk="1" hangingPunct="1">
      <a:defRPr sz="5500" kern="1200">
        <a:solidFill>
          <a:schemeClr val="tx1"/>
        </a:solidFill>
        <a:latin typeface="+mn-lt"/>
        <a:ea typeface="+mn-ea"/>
        <a:cs typeface="+mn-cs"/>
      </a:defRPr>
    </a:lvl5pPr>
    <a:lvl6pPr marL="10441076" algn="l" defTabSz="4176431" rtl="0" eaLnBrk="1" latinLnBrk="1" hangingPunct="1">
      <a:defRPr sz="5500" kern="1200">
        <a:solidFill>
          <a:schemeClr val="tx1"/>
        </a:solidFill>
        <a:latin typeface="+mn-lt"/>
        <a:ea typeface="+mn-ea"/>
        <a:cs typeface="+mn-cs"/>
      </a:defRPr>
    </a:lvl6pPr>
    <a:lvl7pPr marL="12529292" algn="l" defTabSz="4176431" rtl="0" eaLnBrk="1" latinLnBrk="1" hangingPunct="1">
      <a:defRPr sz="5500" kern="1200">
        <a:solidFill>
          <a:schemeClr val="tx1"/>
        </a:solidFill>
        <a:latin typeface="+mn-lt"/>
        <a:ea typeface="+mn-ea"/>
        <a:cs typeface="+mn-cs"/>
      </a:defRPr>
    </a:lvl7pPr>
    <a:lvl8pPr marL="14617507" algn="l" defTabSz="4176431" rtl="0" eaLnBrk="1" latinLnBrk="1" hangingPunct="1">
      <a:defRPr sz="5500" kern="1200">
        <a:solidFill>
          <a:schemeClr val="tx1"/>
        </a:solidFill>
        <a:latin typeface="+mn-lt"/>
        <a:ea typeface="+mn-ea"/>
        <a:cs typeface="+mn-cs"/>
      </a:defRPr>
    </a:lvl8pPr>
    <a:lvl9pPr marL="16705722" algn="l" defTabSz="4176431" rtl="0" eaLnBrk="1" latinLnBrk="1" hangingPunct="1">
      <a:defRPr sz="55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latin typeface="CordiaUPC" pitchFamily="34" charset="-34"/>
              <a:cs typeface="CordiaUPC" pitchFamily="34" charset="-34"/>
            </a:endParaRPr>
          </a:p>
        </p:txBody>
      </p:sp>
      <p:sp>
        <p:nvSpPr>
          <p:cNvPr id="4" name="슬라이드 번호 개체 틀 3"/>
          <p:cNvSpPr>
            <a:spLocks noGrp="1"/>
          </p:cNvSpPr>
          <p:nvPr>
            <p:ph type="sldNum" sz="quarter" idx="10"/>
          </p:nvPr>
        </p:nvSpPr>
        <p:spPr/>
        <p:txBody>
          <a:bodyPr/>
          <a:lstStyle/>
          <a:p>
            <a:fld id="{A0DB892E-B8EB-4B5E-9F6C-B66DBD7E19F8}" type="slidenum">
              <a:rPr lang="ko-KR" altLang="en-US" smtClean="0"/>
              <a:t>1</a:t>
            </a:fld>
            <a:endParaRPr lang="ko-KR" altLang="en-US"/>
          </a:p>
        </p:txBody>
      </p:sp>
    </p:spTree>
    <p:extLst>
      <p:ext uri="{BB962C8B-B14F-4D97-AF65-F5344CB8AC3E}">
        <p14:creationId xmlns:p14="http://schemas.microsoft.com/office/powerpoint/2010/main" val="30191540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latin typeface="CordiaUPC" pitchFamily="34" charset="-34"/>
              <a:cs typeface="CordiaUPC" pitchFamily="34" charset="-34"/>
            </a:endParaRPr>
          </a:p>
        </p:txBody>
      </p:sp>
      <p:sp>
        <p:nvSpPr>
          <p:cNvPr id="4" name="슬라이드 번호 개체 틀 3"/>
          <p:cNvSpPr>
            <a:spLocks noGrp="1"/>
          </p:cNvSpPr>
          <p:nvPr>
            <p:ph type="sldNum" sz="quarter" idx="10"/>
          </p:nvPr>
        </p:nvSpPr>
        <p:spPr/>
        <p:txBody>
          <a:bodyPr/>
          <a:lstStyle/>
          <a:p>
            <a:fld id="{A0DB892E-B8EB-4B5E-9F6C-B66DBD7E19F8}" type="slidenum">
              <a:rPr lang="ko-KR" altLang="en-US" smtClean="0"/>
              <a:t>2</a:t>
            </a:fld>
            <a:endParaRPr lang="ko-KR" altLang="en-US"/>
          </a:p>
        </p:txBody>
      </p:sp>
    </p:spTree>
    <p:extLst>
      <p:ext uri="{BB962C8B-B14F-4D97-AF65-F5344CB8AC3E}">
        <p14:creationId xmlns:p14="http://schemas.microsoft.com/office/powerpoint/2010/main" val="32647838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latin typeface="CordiaUPC" pitchFamily="34" charset="-34"/>
              <a:cs typeface="CordiaUPC" pitchFamily="34" charset="-34"/>
            </a:endParaRPr>
          </a:p>
        </p:txBody>
      </p:sp>
      <p:sp>
        <p:nvSpPr>
          <p:cNvPr id="4" name="슬라이드 번호 개체 틀 3"/>
          <p:cNvSpPr>
            <a:spLocks noGrp="1"/>
          </p:cNvSpPr>
          <p:nvPr>
            <p:ph type="sldNum" sz="quarter" idx="10"/>
          </p:nvPr>
        </p:nvSpPr>
        <p:spPr/>
        <p:txBody>
          <a:bodyPr/>
          <a:lstStyle/>
          <a:p>
            <a:fld id="{A0DB892E-B8EB-4B5E-9F6C-B66DBD7E19F8}" type="slidenum">
              <a:rPr lang="ko-KR" altLang="en-US" smtClean="0"/>
              <a:t>3</a:t>
            </a:fld>
            <a:endParaRPr lang="ko-KR" altLang="en-US"/>
          </a:p>
        </p:txBody>
      </p:sp>
    </p:spTree>
    <p:extLst>
      <p:ext uri="{BB962C8B-B14F-4D97-AF65-F5344CB8AC3E}">
        <p14:creationId xmlns:p14="http://schemas.microsoft.com/office/powerpoint/2010/main" val="38996442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latin typeface="CordiaUPC" pitchFamily="34" charset="-34"/>
              <a:cs typeface="CordiaUPC" pitchFamily="34" charset="-34"/>
            </a:endParaRPr>
          </a:p>
        </p:txBody>
      </p:sp>
      <p:sp>
        <p:nvSpPr>
          <p:cNvPr id="4" name="슬라이드 번호 개체 틀 3"/>
          <p:cNvSpPr>
            <a:spLocks noGrp="1"/>
          </p:cNvSpPr>
          <p:nvPr>
            <p:ph type="sldNum" sz="quarter" idx="10"/>
          </p:nvPr>
        </p:nvSpPr>
        <p:spPr/>
        <p:txBody>
          <a:bodyPr/>
          <a:lstStyle/>
          <a:p>
            <a:fld id="{A0DB892E-B8EB-4B5E-9F6C-B66DBD7E19F8}" type="slidenum">
              <a:rPr lang="ko-KR" altLang="en-US" smtClean="0"/>
              <a:t>4</a:t>
            </a:fld>
            <a:endParaRPr lang="ko-KR" altLang="en-US"/>
          </a:p>
        </p:txBody>
      </p:sp>
    </p:spTree>
    <p:extLst>
      <p:ext uri="{BB962C8B-B14F-4D97-AF65-F5344CB8AC3E}">
        <p14:creationId xmlns:p14="http://schemas.microsoft.com/office/powerpoint/2010/main" val="21046015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latin typeface="CordiaUPC" pitchFamily="34" charset="-34"/>
              <a:cs typeface="CordiaUPC" pitchFamily="34" charset="-34"/>
            </a:endParaRPr>
          </a:p>
        </p:txBody>
      </p:sp>
      <p:sp>
        <p:nvSpPr>
          <p:cNvPr id="4" name="슬라이드 번호 개체 틀 3"/>
          <p:cNvSpPr>
            <a:spLocks noGrp="1"/>
          </p:cNvSpPr>
          <p:nvPr>
            <p:ph type="sldNum" sz="quarter" idx="10"/>
          </p:nvPr>
        </p:nvSpPr>
        <p:spPr/>
        <p:txBody>
          <a:bodyPr/>
          <a:lstStyle/>
          <a:p>
            <a:fld id="{A0DB892E-B8EB-4B5E-9F6C-B66DBD7E19F8}" type="slidenum">
              <a:rPr lang="ko-KR" altLang="en-US" smtClean="0"/>
              <a:t>5</a:t>
            </a:fld>
            <a:endParaRPr lang="ko-KR" altLang="en-US"/>
          </a:p>
        </p:txBody>
      </p:sp>
    </p:spTree>
    <p:extLst>
      <p:ext uri="{BB962C8B-B14F-4D97-AF65-F5344CB8AC3E}">
        <p14:creationId xmlns:p14="http://schemas.microsoft.com/office/powerpoint/2010/main" val="23610069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2270999" y="13298394"/>
            <a:ext cx="25737979" cy="9176087"/>
          </a:xfrm>
        </p:spPr>
        <p:txBody>
          <a:bodyPr/>
          <a:lstStyle/>
          <a:p>
            <a:r>
              <a:rPr lang="ko-KR" altLang="en-US" smtClean="0"/>
              <a:t>마스터 제목 스타일 편집</a:t>
            </a:r>
            <a:endParaRPr lang="ko-KR" altLang="en-US"/>
          </a:p>
        </p:txBody>
      </p:sp>
      <p:sp>
        <p:nvSpPr>
          <p:cNvPr id="3" name="부제목 2"/>
          <p:cNvSpPr>
            <a:spLocks noGrp="1"/>
          </p:cNvSpPr>
          <p:nvPr>
            <p:ph type="subTitle" idx="1"/>
          </p:nvPr>
        </p:nvSpPr>
        <p:spPr>
          <a:xfrm>
            <a:off x="4541996" y="24258163"/>
            <a:ext cx="21195983" cy="10939957"/>
          </a:xfrm>
        </p:spPr>
        <p:txBody>
          <a:bodyPr/>
          <a:lstStyle>
            <a:lvl1pPr marL="0" indent="0" algn="ctr">
              <a:buNone/>
              <a:defRPr>
                <a:solidFill>
                  <a:schemeClr val="tx1">
                    <a:tint val="75000"/>
                  </a:schemeClr>
                </a:solidFill>
              </a:defRPr>
            </a:lvl1pPr>
            <a:lvl2pPr marL="2088215" indent="0" algn="ctr">
              <a:buNone/>
              <a:defRPr>
                <a:solidFill>
                  <a:schemeClr val="tx1">
                    <a:tint val="75000"/>
                  </a:schemeClr>
                </a:solidFill>
              </a:defRPr>
            </a:lvl2pPr>
            <a:lvl3pPr marL="4176431" indent="0" algn="ctr">
              <a:buNone/>
              <a:defRPr>
                <a:solidFill>
                  <a:schemeClr val="tx1">
                    <a:tint val="75000"/>
                  </a:schemeClr>
                </a:solidFill>
              </a:defRPr>
            </a:lvl3pPr>
            <a:lvl4pPr marL="6264646" indent="0" algn="ctr">
              <a:buNone/>
              <a:defRPr>
                <a:solidFill>
                  <a:schemeClr val="tx1">
                    <a:tint val="75000"/>
                  </a:schemeClr>
                </a:solidFill>
              </a:defRPr>
            </a:lvl4pPr>
            <a:lvl5pPr marL="8352861" indent="0" algn="ctr">
              <a:buNone/>
              <a:defRPr>
                <a:solidFill>
                  <a:schemeClr val="tx1">
                    <a:tint val="75000"/>
                  </a:schemeClr>
                </a:solidFill>
              </a:defRPr>
            </a:lvl5pPr>
            <a:lvl6pPr marL="10441076" indent="0" algn="ctr">
              <a:buNone/>
              <a:defRPr>
                <a:solidFill>
                  <a:schemeClr val="tx1">
                    <a:tint val="75000"/>
                  </a:schemeClr>
                </a:solidFill>
              </a:defRPr>
            </a:lvl6pPr>
            <a:lvl7pPr marL="12529292" indent="0" algn="ctr">
              <a:buNone/>
              <a:defRPr>
                <a:solidFill>
                  <a:schemeClr val="tx1">
                    <a:tint val="75000"/>
                  </a:schemeClr>
                </a:solidFill>
              </a:defRPr>
            </a:lvl7pPr>
            <a:lvl8pPr marL="14617507" indent="0" algn="ctr">
              <a:buNone/>
              <a:defRPr>
                <a:solidFill>
                  <a:schemeClr val="tx1">
                    <a:tint val="75000"/>
                  </a:schemeClr>
                </a:solidFill>
              </a:defRPr>
            </a:lvl8pPr>
            <a:lvl9pPr marL="16705722" indent="0" algn="ctr">
              <a:buNone/>
              <a:defRPr>
                <a:solidFill>
                  <a:schemeClr val="tx1">
                    <a:tint val="75000"/>
                  </a:schemeClr>
                </a:solidFill>
              </a:defRPr>
            </a:lvl9pPr>
          </a:lstStyle>
          <a:p>
            <a:r>
              <a:rPr lang="ko-KR" altLang="en-US" smtClean="0"/>
              <a:t>마스터 부제목 스타일 편집</a:t>
            </a:r>
            <a:endParaRPr lang="ko-KR" altLang="en-US"/>
          </a:p>
        </p:txBody>
      </p:sp>
      <p:sp>
        <p:nvSpPr>
          <p:cNvPr id="4" name="날짜 개체 틀 3"/>
          <p:cNvSpPr>
            <a:spLocks noGrp="1"/>
          </p:cNvSpPr>
          <p:nvPr>
            <p:ph type="dt" sz="half" idx="10"/>
          </p:nvPr>
        </p:nvSpPr>
        <p:spPr/>
        <p:txBody>
          <a:bodyPr/>
          <a:lstStyle/>
          <a:p>
            <a:fld id="{E059B02A-7401-45FD-B5BB-7C11F2C0056C}" type="datetimeFigureOut">
              <a:rPr lang="ko-KR" altLang="en-US" smtClean="0"/>
              <a:t>6/27/14</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16CF5A6E-7A99-4D9A-A17D-9A5BD25EF94E}" type="slidenum">
              <a:rPr lang="ko-KR" altLang="en-US" smtClean="0"/>
              <a:t>‹#›</a:t>
            </a:fld>
            <a:endParaRPr lang="ko-KR" altLang="en-US"/>
          </a:p>
        </p:txBody>
      </p:sp>
    </p:spTree>
    <p:extLst>
      <p:ext uri="{BB962C8B-B14F-4D97-AF65-F5344CB8AC3E}">
        <p14:creationId xmlns:p14="http://schemas.microsoft.com/office/powerpoint/2010/main" val="29524278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E059B02A-7401-45FD-B5BB-7C11F2C0056C}" type="datetimeFigureOut">
              <a:rPr lang="ko-KR" altLang="en-US" smtClean="0"/>
              <a:t>6/27/14</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16CF5A6E-7A99-4D9A-A17D-9A5BD25EF94E}" type="slidenum">
              <a:rPr lang="ko-KR" altLang="en-US" smtClean="0"/>
              <a:t>‹#›</a:t>
            </a:fld>
            <a:endParaRPr lang="ko-KR" altLang="en-US"/>
          </a:p>
        </p:txBody>
      </p:sp>
    </p:spTree>
    <p:extLst>
      <p:ext uri="{BB962C8B-B14F-4D97-AF65-F5344CB8AC3E}">
        <p14:creationId xmlns:p14="http://schemas.microsoft.com/office/powerpoint/2010/main" val="3883946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21952982" y="1714329"/>
            <a:ext cx="6812994" cy="36525979"/>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1514000" y="1714329"/>
            <a:ext cx="19934317" cy="36525979"/>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E059B02A-7401-45FD-B5BB-7C11F2C0056C}" type="datetimeFigureOut">
              <a:rPr lang="ko-KR" altLang="en-US" smtClean="0"/>
              <a:t>6/27/14</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16CF5A6E-7A99-4D9A-A17D-9A5BD25EF94E}" type="slidenum">
              <a:rPr lang="ko-KR" altLang="en-US" smtClean="0"/>
              <a:t>‹#›</a:t>
            </a:fld>
            <a:endParaRPr lang="ko-KR" altLang="en-US"/>
          </a:p>
        </p:txBody>
      </p:sp>
    </p:spTree>
    <p:extLst>
      <p:ext uri="{BB962C8B-B14F-4D97-AF65-F5344CB8AC3E}">
        <p14:creationId xmlns:p14="http://schemas.microsoft.com/office/powerpoint/2010/main" val="6320768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E059B02A-7401-45FD-B5BB-7C11F2C0056C}" type="datetimeFigureOut">
              <a:rPr lang="ko-KR" altLang="en-US" smtClean="0"/>
              <a:t>6/27/14</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16CF5A6E-7A99-4D9A-A17D-9A5BD25EF94E}" type="slidenum">
              <a:rPr lang="ko-KR" altLang="en-US" smtClean="0"/>
              <a:t>‹#›</a:t>
            </a:fld>
            <a:endParaRPr lang="ko-KR" altLang="en-US"/>
          </a:p>
        </p:txBody>
      </p:sp>
    </p:spTree>
    <p:extLst>
      <p:ext uri="{BB962C8B-B14F-4D97-AF65-F5344CB8AC3E}">
        <p14:creationId xmlns:p14="http://schemas.microsoft.com/office/powerpoint/2010/main" val="32383038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2391910" y="27508445"/>
            <a:ext cx="25737979" cy="8502249"/>
          </a:xfrm>
        </p:spPr>
        <p:txBody>
          <a:bodyPr anchor="t"/>
          <a:lstStyle>
            <a:lvl1pPr algn="l">
              <a:defRPr sz="18300" b="1" cap="all"/>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2391910" y="18144082"/>
            <a:ext cx="25737979" cy="9364363"/>
          </a:xfrm>
        </p:spPr>
        <p:txBody>
          <a:bodyPr anchor="b"/>
          <a:lstStyle>
            <a:lvl1pPr marL="0" indent="0">
              <a:buNone/>
              <a:defRPr sz="9100">
                <a:solidFill>
                  <a:schemeClr val="tx1">
                    <a:tint val="75000"/>
                  </a:schemeClr>
                </a:solidFill>
              </a:defRPr>
            </a:lvl1pPr>
            <a:lvl2pPr marL="2088215" indent="0">
              <a:buNone/>
              <a:defRPr sz="8200">
                <a:solidFill>
                  <a:schemeClr val="tx1">
                    <a:tint val="75000"/>
                  </a:schemeClr>
                </a:solidFill>
              </a:defRPr>
            </a:lvl2pPr>
            <a:lvl3pPr marL="4176431" indent="0">
              <a:buNone/>
              <a:defRPr sz="7300">
                <a:solidFill>
                  <a:schemeClr val="tx1">
                    <a:tint val="75000"/>
                  </a:schemeClr>
                </a:solidFill>
              </a:defRPr>
            </a:lvl3pPr>
            <a:lvl4pPr marL="6264646" indent="0">
              <a:buNone/>
              <a:defRPr sz="6400">
                <a:solidFill>
                  <a:schemeClr val="tx1">
                    <a:tint val="75000"/>
                  </a:schemeClr>
                </a:solidFill>
              </a:defRPr>
            </a:lvl4pPr>
            <a:lvl5pPr marL="8352861" indent="0">
              <a:buNone/>
              <a:defRPr sz="6400">
                <a:solidFill>
                  <a:schemeClr val="tx1">
                    <a:tint val="75000"/>
                  </a:schemeClr>
                </a:solidFill>
              </a:defRPr>
            </a:lvl5pPr>
            <a:lvl6pPr marL="10441076" indent="0">
              <a:buNone/>
              <a:defRPr sz="6400">
                <a:solidFill>
                  <a:schemeClr val="tx1">
                    <a:tint val="75000"/>
                  </a:schemeClr>
                </a:solidFill>
              </a:defRPr>
            </a:lvl6pPr>
            <a:lvl7pPr marL="12529292" indent="0">
              <a:buNone/>
              <a:defRPr sz="6400">
                <a:solidFill>
                  <a:schemeClr val="tx1">
                    <a:tint val="75000"/>
                  </a:schemeClr>
                </a:solidFill>
              </a:defRPr>
            </a:lvl7pPr>
            <a:lvl8pPr marL="14617507" indent="0">
              <a:buNone/>
              <a:defRPr sz="6400">
                <a:solidFill>
                  <a:schemeClr val="tx1">
                    <a:tint val="75000"/>
                  </a:schemeClr>
                </a:solidFill>
              </a:defRPr>
            </a:lvl8pPr>
            <a:lvl9pPr marL="16705722" indent="0">
              <a:buNone/>
              <a:defRPr sz="6400">
                <a:solidFill>
                  <a:schemeClr val="tx1">
                    <a:tint val="75000"/>
                  </a:schemeClr>
                </a:solidFill>
              </a:defRPr>
            </a:lvl9pPr>
          </a:lstStyle>
          <a:p>
            <a:pPr lvl="0"/>
            <a:r>
              <a:rPr lang="ko-KR" altLang="en-US" smtClean="0"/>
              <a:t>마스터 텍스트 스타일을 편집합니다</a:t>
            </a:r>
          </a:p>
        </p:txBody>
      </p:sp>
      <p:sp>
        <p:nvSpPr>
          <p:cNvPr id="4" name="날짜 개체 틀 3"/>
          <p:cNvSpPr>
            <a:spLocks noGrp="1"/>
          </p:cNvSpPr>
          <p:nvPr>
            <p:ph type="dt" sz="half" idx="10"/>
          </p:nvPr>
        </p:nvSpPr>
        <p:spPr/>
        <p:txBody>
          <a:bodyPr/>
          <a:lstStyle/>
          <a:p>
            <a:fld id="{E059B02A-7401-45FD-B5BB-7C11F2C0056C}" type="datetimeFigureOut">
              <a:rPr lang="ko-KR" altLang="en-US" smtClean="0"/>
              <a:t>6/27/14</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16CF5A6E-7A99-4D9A-A17D-9A5BD25EF94E}" type="slidenum">
              <a:rPr lang="ko-KR" altLang="en-US" smtClean="0"/>
              <a:t>‹#›</a:t>
            </a:fld>
            <a:endParaRPr lang="ko-KR" altLang="en-US"/>
          </a:p>
        </p:txBody>
      </p:sp>
    </p:spTree>
    <p:extLst>
      <p:ext uri="{BB962C8B-B14F-4D97-AF65-F5344CB8AC3E}">
        <p14:creationId xmlns:p14="http://schemas.microsoft.com/office/powerpoint/2010/main" val="31736913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1514000" y="9988659"/>
            <a:ext cx="13373656" cy="28251648"/>
          </a:xfrm>
        </p:spPr>
        <p:txBody>
          <a:bodyPr/>
          <a:lstStyle>
            <a:lvl1pPr>
              <a:defRPr sz="12800"/>
            </a:lvl1pPr>
            <a:lvl2pPr>
              <a:defRPr sz="11000"/>
            </a:lvl2pPr>
            <a:lvl3pPr>
              <a:defRPr sz="9100"/>
            </a:lvl3pPr>
            <a:lvl4pPr>
              <a:defRPr sz="8200"/>
            </a:lvl4pPr>
            <a:lvl5pPr>
              <a:defRPr sz="8200"/>
            </a:lvl5pPr>
            <a:lvl6pPr>
              <a:defRPr sz="8200"/>
            </a:lvl6pPr>
            <a:lvl7pPr>
              <a:defRPr sz="8200"/>
            </a:lvl7pPr>
            <a:lvl8pPr>
              <a:defRPr sz="8200"/>
            </a:lvl8pPr>
            <a:lvl9pPr>
              <a:defRPr sz="82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15392320" y="9988659"/>
            <a:ext cx="13373656" cy="28251648"/>
          </a:xfrm>
        </p:spPr>
        <p:txBody>
          <a:bodyPr/>
          <a:lstStyle>
            <a:lvl1pPr>
              <a:defRPr sz="12800"/>
            </a:lvl1pPr>
            <a:lvl2pPr>
              <a:defRPr sz="11000"/>
            </a:lvl2pPr>
            <a:lvl3pPr>
              <a:defRPr sz="9100"/>
            </a:lvl3pPr>
            <a:lvl4pPr>
              <a:defRPr sz="8200"/>
            </a:lvl4pPr>
            <a:lvl5pPr>
              <a:defRPr sz="8200"/>
            </a:lvl5pPr>
            <a:lvl6pPr>
              <a:defRPr sz="8200"/>
            </a:lvl6pPr>
            <a:lvl7pPr>
              <a:defRPr sz="8200"/>
            </a:lvl7pPr>
            <a:lvl8pPr>
              <a:defRPr sz="8200"/>
            </a:lvl8pPr>
            <a:lvl9pPr>
              <a:defRPr sz="82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4"/>
          <p:cNvSpPr>
            <a:spLocks noGrp="1"/>
          </p:cNvSpPr>
          <p:nvPr>
            <p:ph type="dt" sz="half" idx="10"/>
          </p:nvPr>
        </p:nvSpPr>
        <p:spPr/>
        <p:txBody>
          <a:bodyPr/>
          <a:lstStyle/>
          <a:p>
            <a:fld id="{E059B02A-7401-45FD-B5BB-7C11F2C0056C}" type="datetimeFigureOut">
              <a:rPr lang="ko-KR" altLang="en-US" smtClean="0"/>
              <a:t>6/27/14</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16CF5A6E-7A99-4D9A-A17D-9A5BD25EF94E}" type="slidenum">
              <a:rPr lang="ko-KR" altLang="en-US" smtClean="0"/>
              <a:t>‹#›</a:t>
            </a:fld>
            <a:endParaRPr lang="ko-KR" altLang="en-US"/>
          </a:p>
        </p:txBody>
      </p:sp>
    </p:spTree>
    <p:extLst>
      <p:ext uri="{BB962C8B-B14F-4D97-AF65-F5344CB8AC3E}">
        <p14:creationId xmlns:p14="http://schemas.microsoft.com/office/powerpoint/2010/main" val="7665852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1513999" y="9582376"/>
            <a:ext cx="13378914" cy="3993477"/>
          </a:xfrm>
        </p:spPr>
        <p:txBody>
          <a:bodyPr anchor="b"/>
          <a:lstStyle>
            <a:lvl1pPr marL="0" indent="0">
              <a:buNone/>
              <a:defRPr sz="11000" b="1"/>
            </a:lvl1pPr>
            <a:lvl2pPr marL="2088215" indent="0">
              <a:buNone/>
              <a:defRPr sz="9100" b="1"/>
            </a:lvl2pPr>
            <a:lvl3pPr marL="4176431" indent="0">
              <a:buNone/>
              <a:defRPr sz="8200" b="1"/>
            </a:lvl3pPr>
            <a:lvl4pPr marL="6264646" indent="0">
              <a:buNone/>
              <a:defRPr sz="7300" b="1"/>
            </a:lvl4pPr>
            <a:lvl5pPr marL="8352861" indent="0">
              <a:buNone/>
              <a:defRPr sz="7300" b="1"/>
            </a:lvl5pPr>
            <a:lvl6pPr marL="10441076" indent="0">
              <a:buNone/>
              <a:defRPr sz="7300" b="1"/>
            </a:lvl6pPr>
            <a:lvl7pPr marL="12529292" indent="0">
              <a:buNone/>
              <a:defRPr sz="7300" b="1"/>
            </a:lvl7pPr>
            <a:lvl8pPr marL="14617507" indent="0">
              <a:buNone/>
              <a:defRPr sz="7300" b="1"/>
            </a:lvl8pPr>
            <a:lvl9pPr marL="16705722" indent="0">
              <a:buNone/>
              <a:defRPr sz="73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1513999" y="13575853"/>
            <a:ext cx="13378914" cy="24664452"/>
          </a:xfrm>
        </p:spPr>
        <p:txBody>
          <a:bodyPr/>
          <a:lstStyle>
            <a:lvl1pPr>
              <a:defRPr sz="11000"/>
            </a:lvl1pPr>
            <a:lvl2pPr>
              <a:defRPr sz="9100"/>
            </a:lvl2pPr>
            <a:lvl3pPr>
              <a:defRPr sz="8200"/>
            </a:lvl3pPr>
            <a:lvl4pPr>
              <a:defRPr sz="7300"/>
            </a:lvl4pPr>
            <a:lvl5pPr>
              <a:defRPr sz="7300"/>
            </a:lvl5pPr>
            <a:lvl6pPr>
              <a:defRPr sz="7300"/>
            </a:lvl6pPr>
            <a:lvl7pPr>
              <a:defRPr sz="7300"/>
            </a:lvl7pPr>
            <a:lvl8pPr>
              <a:defRPr sz="7300"/>
            </a:lvl8pPr>
            <a:lvl9pPr>
              <a:defRPr sz="73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15381808" y="9582376"/>
            <a:ext cx="13384170" cy="3993477"/>
          </a:xfrm>
        </p:spPr>
        <p:txBody>
          <a:bodyPr anchor="b"/>
          <a:lstStyle>
            <a:lvl1pPr marL="0" indent="0">
              <a:buNone/>
              <a:defRPr sz="11000" b="1"/>
            </a:lvl1pPr>
            <a:lvl2pPr marL="2088215" indent="0">
              <a:buNone/>
              <a:defRPr sz="9100" b="1"/>
            </a:lvl2pPr>
            <a:lvl3pPr marL="4176431" indent="0">
              <a:buNone/>
              <a:defRPr sz="8200" b="1"/>
            </a:lvl3pPr>
            <a:lvl4pPr marL="6264646" indent="0">
              <a:buNone/>
              <a:defRPr sz="7300" b="1"/>
            </a:lvl4pPr>
            <a:lvl5pPr marL="8352861" indent="0">
              <a:buNone/>
              <a:defRPr sz="7300" b="1"/>
            </a:lvl5pPr>
            <a:lvl6pPr marL="10441076" indent="0">
              <a:buNone/>
              <a:defRPr sz="7300" b="1"/>
            </a:lvl6pPr>
            <a:lvl7pPr marL="12529292" indent="0">
              <a:buNone/>
              <a:defRPr sz="7300" b="1"/>
            </a:lvl7pPr>
            <a:lvl8pPr marL="14617507" indent="0">
              <a:buNone/>
              <a:defRPr sz="7300" b="1"/>
            </a:lvl8pPr>
            <a:lvl9pPr marL="16705722" indent="0">
              <a:buNone/>
              <a:defRPr sz="73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15381808" y="13575853"/>
            <a:ext cx="13384170" cy="24664452"/>
          </a:xfrm>
        </p:spPr>
        <p:txBody>
          <a:bodyPr/>
          <a:lstStyle>
            <a:lvl1pPr>
              <a:defRPr sz="11000"/>
            </a:lvl1pPr>
            <a:lvl2pPr>
              <a:defRPr sz="9100"/>
            </a:lvl2pPr>
            <a:lvl3pPr>
              <a:defRPr sz="8200"/>
            </a:lvl3pPr>
            <a:lvl4pPr>
              <a:defRPr sz="7300"/>
            </a:lvl4pPr>
            <a:lvl5pPr>
              <a:defRPr sz="7300"/>
            </a:lvl5pPr>
            <a:lvl6pPr>
              <a:defRPr sz="7300"/>
            </a:lvl6pPr>
            <a:lvl7pPr>
              <a:defRPr sz="7300"/>
            </a:lvl7pPr>
            <a:lvl8pPr>
              <a:defRPr sz="7300"/>
            </a:lvl8pPr>
            <a:lvl9pPr>
              <a:defRPr sz="73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6"/>
          <p:cNvSpPr>
            <a:spLocks noGrp="1"/>
          </p:cNvSpPr>
          <p:nvPr>
            <p:ph type="dt" sz="half" idx="10"/>
          </p:nvPr>
        </p:nvSpPr>
        <p:spPr/>
        <p:txBody>
          <a:bodyPr/>
          <a:lstStyle/>
          <a:p>
            <a:fld id="{E059B02A-7401-45FD-B5BB-7C11F2C0056C}" type="datetimeFigureOut">
              <a:rPr lang="ko-KR" altLang="en-US" smtClean="0"/>
              <a:t>6/27/14</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16CF5A6E-7A99-4D9A-A17D-9A5BD25EF94E}" type="slidenum">
              <a:rPr lang="ko-KR" altLang="en-US" smtClean="0"/>
              <a:t>‹#›</a:t>
            </a:fld>
            <a:endParaRPr lang="ko-KR" altLang="en-US"/>
          </a:p>
        </p:txBody>
      </p:sp>
    </p:spTree>
    <p:extLst>
      <p:ext uri="{BB962C8B-B14F-4D97-AF65-F5344CB8AC3E}">
        <p14:creationId xmlns:p14="http://schemas.microsoft.com/office/powerpoint/2010/main" val="27161664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날짜 개체 틀 2"/>
          <p:cNvSpPr>
            <a:spLocks noGrp="1"/>
          </p:cNvSpPr>
          <p:nvPr>
            <p:ph type="dt" sz="half" idx="10"/>
          </p:nvPr>
        </p:nvSpPr>
        <p:spPr/>
        <p:txBody>
          <a:bodyPr/>
          <a:lstStyle/>
          <a:p>
            <a:fld id="{E059B02A-7401-45FD-B5BB-7C11F2C0056C}" type="datetimeFigureOut">
              <a:rPr lang="ko-KR" altLang="en-US" smtClean="0"/>
              <a:t>6/27/14</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16CF5A6E-7A99-4D9A-A17D-9A5BD25EF94E}" type="slidenum">
              <a:rPr lang="ko-KR" altLang="en-US" smtClean="0"/>
              <a:t>‹#›</a:t>
            </a:fld>
            <a:endParaRPr lang="ko-KR" altLang="en-US"/>
          </a:p>
        </p:txBody>
      </p:sp>
    </p:spTree>
    <p:extLst>
      <p:ext uri="{BB962C8B-B14F-4D97-AF65-F5344CB8AC3E}">
        <p14:creationId xmlns:p14="http://schemas.microsoft.com/office/powerpoint/2010/main" val="41433430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E059B02A-7401-45FD-B5BB-7C11F2C0056C}" type="datetimeFigureOut">
              <a:rPr lang="ko-KR" altLang="en-US" smtClean="0"/>
              <a:t>6/27/14</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16CF5A6E-7A99-4D9A-A17D-9A5BD25EF94E}" type="slidenum">
              <a:rPr lang="ko-KR" altLang="en-US" smtClean="0"/>
              <a:t>‹#›</a:t>
            </a:fld>
            <a:endParaRPr lang="ko-KR" altLang="en-US"/>
          </a:p>
        </p:txBody>
      </p:sp>
    </p:spTree>
    <p:extLst>
      <p:ext uri="{BB962C8B-B14F-4D97-AF65-F5344CB8AC3E}">
        <p14:creationId xmlns:p14="http://schemas.microsoft.com/office/powerpoint/2010/main" val="8784216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1514001" y="1704413"/>
            <a:ext cx="9961903" cy="7253667"/>
          </a:xfrm>
        </p:spPr>
        <p:txBody>
          <a:bodyPr anchor="b"/>
          <a:lstStyle>
            <a:lvl1pPr algn="l">
              <a:defRPr sz="9100" b="1"/>
            </a:lvl1pPr>
          </a:lstStyle>
          <a:p>
            <a:r>
              <a:rPr lang="ko-KR" altLang="en-US" smtClean="0"/>
              <a:t>마스터 제목 스타일 편집</a:t>
            </a:r>
            <a:endParaRPr lang="ko-KR" altLang="en-US"/>
          </a:p>
        </p:txBody>
      </p:sp>
      <p:sp>
        <p:nvSpPr>
          <p:cNvPr id="3" name="내용 개체 틀 2"/>
          <p:cNvSpPr>
            <a:spLocks noGrp="1"/>
          </p:cNvSpPr>
          <p:nvPr>
            <p:ph idx="1"/>
          </p:nvPr>
        </p:nvSpPr>
        <p:spPr>
          <a:xfrm>
            <a:off x="11838630" y="1704417"/>
            <a:ext cx="16927347" cy="36535890"/>
          </a:xfrm>
        </p:spPr>
        <p:txBody>
          <a:bodyPr/>
          <a:lstStyle>
            <a:lvl1pPr>
              <a:defRPr sz="14600"/>
            </a:lvl1pPr>
            <a:lvl2pPr>
              <a:defRPr sz="12800"/>
            </a:lvl2pPr>
            <a:lvl3pPr>
              <a:defRPr sz="11000"/>
            </a:lvl3pPr>
            <a:lvl4pPr>
              <a:defRPr sz="9100"/>
            </a:lvl4pPr>
            <a:lvl5pPr>
              <a:defRPr sz="9100"/>
            </a:lvl5pPr>
            <a:lvl6pPr>
              <a:defRPr sz="9100"/>
            </a:lvl6pPr>
            <a:lvl7pPr>
              <a:defRPr sz="9100"/>
            </a:lvl7pPr>
            <a:lvl8pPr>
              <a:defRPr sz="9100"/>
            </a:lvl8pPr>
            <a:lvl9pPr>
              <a:defRPr sz="91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1514001" y="8958084"/>
            <a:ext cx="9961903" cy="29282223"/>
          </a:xfrm>
        </p:spPr>
        <p:txBody>
          <a:bodyPr/>
          <a:lstStyle>
            <a:lvl1pPr marL="0" indent="0">
              <a:buNone/>
              <a:defRPr sz="6400"/>
            </a:lvl1pPr>
            <a:lvl2pPr marL="2088215" indent="0">
              <a:buNone/>
              <a:defRPr sz="5500"/>
            </a:lvl2pPr>
            <a:lvl3pPr marL="4176431" indent="0">
              <a:buNone/>
              <a:defRPr sz="4600"/>
            </a:lvl3pPr>
            <a:lvl4pPr marL="6264646" indent="0">
              <a:buNone/>
              <a:defRPr sz="4100"/>
            </a:lvl4pPr>
            <a:lvl5pPr marL="8352861" indent="0">
              <a:buNone/>
              <a:defRPr sz="4100"/>
            </a:lvl5pPr>
            <a:lvl6pPr marL="10441076" indent="0">
              <a:buNone/>
              <a:defRPr sz="4100"/>
            </a:lvl6pPr>
            <a:lvl7pPr marL="12529292" indent="0">
              <a:buNone/>
              <a:defRPr sz="4100"/>
            </a:lvl7pPr>
            <a:lvl8pPr marL="14617507" indent="0">
              <a:buNone/>
              <a:defRPr sz="4100"/>
            </a:lvl8pPr>
            <a:lvl9pPr marL="16705722" indent="0">
              <a:buNone/>
              <a:defRPr sz="41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E059B02A-7401-45FD-B5BB-7C11F2C0056C}" type="datetimeFigureOut">
              <a:rPr lang="ko-KR" altLang="en-US" smtClean="0"/>
              <a:t>6/27/14</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16CF5A6E-7A99-4D9A-A17D-9A5BD25EF94E}" type="slidenum">
              <a:rPr lang="ko-KR" altLang="en-US" smtClean="0"/>
              <a:t>‹#›</a:t>
            </a:fld>
            <a:endParaRPr lang="ko-KR" altLang="en-US"/>
          </a:p>
        </p:txBody>
      </p:sp>
    </p:spTree>
    <p:extLst>
      <p:ext uri="{BB962C8B-B14F-4D97-AF65-F5344CB8AC3E}">
        <p14:creationId xmlns:p14="http://schemas.microsoft.com/office/powerpoint/2010/main" val="1388023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5935088" y="29965968"/>
            <a:ext cx="18167985" cy="3537652"/>
          </a:xfrm>
        </p:spPr>
        <p:txBody>
          <a:bodyPr anchor="b"/>
          <a:lstStyle>
            <a:lvl1pPr algn="l">
              <a:defRPr sz="9100" b="1"/>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5935088" y="3825022"/>
            <a:ext cx="18167985" cy="25685115"/>
          </a:xfrm>
        </p:spPr>
        <p:txBody>
          <a:bodyPr/>
          <a:lstStyle>
            <a:lvl1pPr marL="0" indent="0">
              <a:buNone/>
              <a:defRPr sz="14600"/>
            </a:lvl1pPr>
            <a:lvl2pPr marL="2088215" indent="0">
              <a:buNone/>
              <a:defRPr sz="12800"/>
            </a:lvl2pPr>
            <a:lvl3pPr marL="4176431" indent="0">
              <a:buNone/>
              <a:defRPr sz="11000"/>
            </a:lvl3pPr>
            <a:lvl4pPr marL="6264646" indent="0">
              <a:buNone/>
              <a:defRPr sz="9100"/>
            </a:lvl4pPr>
            <a:lvl5pPr marL="8352861" indent="0">
              <a:buNone/>
              <a:defRPr sz="9100"/>
            </a:lvl5pPr>
            <a:lvl6pPr marL="10441076" indent="0">
              <a:buNone/>
              <a:defRPr sz="9100"/>
            </a:lvl6pPr>
            <a:lvl7pPr marL="12529292" indent="0">
              <a:buNone/>
              <a:defRPr sz="9100"/>
            </a:lvl7pPr>
            <a:lvl8pPr marL="14617507" indent="0">
              <a:buNone/>
              <a:defRPr sz="9100"/>
            </a:lvl8pPr>
            <a:lvl9pPr marL="16705722" indent="0">
              <a:buNone/>
              <a:defRPr sz="9100"/>
            </a:lvl9pPr>
          </a:lstStyle>
          <a:p>
            <a:endParaRPr lang="ko-KR" altLang="en-US"/>
          </a:p>
        </p:txBody>
      </p:sp>
      <p:sp>
        <p:nvSpPr>
          <p:cNvPr id="4" name="텍스트 개체 틀 3"/>
          <p:cNvSpPr>
            <a:spLocks noGrp="1"/>
          </p:cNvSpPr>
          <p:nvPr>
            <p:ph type="body" sz="half" idx="2"/>
          </p:nvPr>
        </p:nvSpPr>
        <p:spPr>
          <a:xfrm>
            <a:off x="5935088" y="33503621"/>
            <a:ext cx="18167985" cy="5024053"/>
          </a:xfrm>
        </p:spPr>
        <p:txBody>
          <a:bodyPr/>
          <a:lstStyle>
            <a:lvl1pPr marL="0" indent="0">
              <a:buNone/>
              <a:defRPr sz="6400"/>
            </a:lvl1pPr>
            <a:lvl2pPr marL="2088215" indent="0">
              <a:buNone/>
              <a:defRPr sz="5500"/>
            </a:lvl2pPr>
            <a:lvl3pPr marL="4176431" indent="0">
              <a:buNone/>
              <a:defRPr sz="4600"/>
            </a:lvl3pPr>
            <a:lvl4pPr marL="6264646" indent="0">
              <a:buNone/>
              <a:defRPr sz="4100"/>
            </a:lvl4pPr>
            <a:lvl5pPr marL="8352861" indent="0">
              <a:buNone/>
              <a:defRPr sz="4100"/>
            </a:lvl5pPr>
            <a:lvl6pPr marL="10441076" indent="0">
              <a:buNone/>
              <a:defRPr sz="4100"/>
            </a:lvl6pPr>
            <a:lvl7pPr marL="12529292" indent="0">
              <a:buNone/>
              <a:defRPr sz="4100"/>
            </a:lvl7pPr>
            <a:lvl8pPr marL="14617507" indent="0">
              <a:buNone/>
              <a:defRPr sz="4100"/>
            </a:lvl8pPr>
            <a:lvl9pPr marL="16705722" indent="0">
              <a:buNone/>
              <a:defRPr sz="41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E059B02A-7401-45FD-B5BB-7C11F2C0056C}" type="datetimeFigureOut">
              <a:rPr lang="ko-KR" altLang="en-US" smtClean="0"/>
              <a:t>6/27/14</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16CF5A6E-7A99-4D9A-A17D-9A5BD25EF94E}" type="slidenum">
              <a:rPr lang="ko-KR" altLang="en-US" smtClean="0"/>
              <a:t>‹#›</a:t>
            </a:fld>
            <a:endParaRPr lang="ko-KR" altLang="en-US"/>
          </a:p>
        </p:txBody>
      </p:sp>
    </p:spTree>
    <p:extLst>
      <p:ext uri="{BB962C8B-B14F-4D97-AF65-F5344CB8AC3E}">
        <p14:creationId xmlns:p14="http://schemas.microsoft.com/office/powerpoint/2010/main" val="174505253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1514000" y="1714326"/>
            <a:ext cx="27251978" cy="7134753"/>
          </a:xfrm>
          <a:prstGeom prst="rect">
            <a:avLst/>
          </a:prstGeom>
        </p:spPr>
        <p:txBody>
          <a:bodyPr vert="horz" lIns="417643" tIns="208822" rIns="417643" bIns="208822" rtlCol="0" anchor="ctr">
            <a:normAutofit/>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1514000" y="9988659"/>
            <a:ext cx="27251978" cy="28251648"/>
          </a:xfrm>
          <a:prstGeom prst="rect">
            <a:avLst/>
          </a:prstGeom>
        </p:spPr>
        <p:txBody>
          <a:bodyPr vert="horz" lIns="417643" tIns="208822" rIns="417643" bIns="208822" rtlCol="0">
            <a:normAutofit/>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2"/>
          </p:nvPr>
        </p:nvSpPr>
        <p:spPr>
          <a:xfrm>
            <a:off x="1513999" y="39677164"/>
            <a:ext cx="7065328" cy="2279159"/>
          </a:xfrm>
          <a:prstGeom prst="rect">
            <a:avLst/>
          </a:prstGeom>
        </p:spPr>
        <p:txBody>
          <a:bodyPr vert="horz" lIns="417643" tIns="208822" rIns="417643" bIns="208822" rtlCol="0" anchor="ctr"/>
          <a:lstStyle>
            <a:lvl1pPr algn="l">
              <a:defRPr sz="5500">
                <a:solidFill>
                  <a:schemeClr val="tx1">
                    <a:tint val="75000"/>
                  </a:schemeClr>
                </a:solidFill>
              </a:defRPr>
            </a:lvl1pPr>
          </a:lstStyle>
          <a:p>
            <a:fld id="{E059B02A-7401-45FD-B5BB-7C11F2C0056C}" type="datetimeFigureOut">
              <a:rPr lang="ko-KR" altLang="en-US" smtClean="0"/>
              <a:t>6/27/14</a:t>
            </a:fld>
            <a:endParaRPr lang="ko-KR" altLang="en-US"/>
          </a:p>
        </p:txBody>
      </p:sp>
      <p:sp>
        <p:nvSpPr>
          <p:cNvPr id="5" name="바닥글 개체 틀 4"/>
          <p:cNvSpPr>
            <a:spLocks noGrp="1"/>
          </p:cNvSpPr>
          <p:nvPr>
            <p:ph type="ftr" sz="quarter" idx="3"/>
          </p:nvPr>
        </p:nvSpPr>
        <p:spPr>
          <a:xfrm>
            <a:off x="10345659" y="39677164"/>
            <a:ext cx="9588659" cy="2279159"/>
          </a:xfrm>
          <a:prstGeom prst="rect">
            <a:avLst/>
          </a:prstGeom>
        </p:spPr>
        <p:txBody>
          <a:bodyPr vert="horz" lIns="417643" tIns="208822" rIns="417643" bIns="208822" rtlCol="0" anchor="ctr"/>
          <a:lstStyle>
            <a:lvl1pPr algn="ctr">
              <a:defRPr sz="55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21700649" y="39677164"/>
            <a:ext cx="7065328" cy="2279159"/>
          </a:xfrm>
          <a:prstGeom prst="rect">
            <a:avLst/>
          </a:prstGeom>
        </p:spPr>
        <p:txBody>
          <a:bodyPr vert="horz" lIns="417643" tIns="208822" rIns="417643" bIns="208822" rtlCol="0" anchor="ctr"/>
          <a:lstStyle>
            <a:lvl1pPr algn="r">
              <a:defRPr sz="5500">
                <a:solidFill>
                  <a:schemeClr val="tx1">
                    <a:tint val="75000"/>
                  </a:schemeClr>
                </a:solidFill>
              </a:defRPr>
            </a:lvl1pPr>
          </a:lstStyle>
          <a:p>
            <a:fld id="{16CF5A6E-7A99-4D9A-A17D-9A5BD25EF94E}" type="slidenum">
              <a:rPr lang="ko-KR" altLang="en-US" smtClean="0"/>
              <a:t>‹#›</a:t>
            </a:fld>
            <a:endParaRPr lang="ko-KR" altLang="en-US"/>
          </a:p>
        </p:txBody>
      </p:sp>
    </p:spTree>
    <p:extLst>
      <p:ext uri="{BB962C8B-B14F-4D97-AF65-F5344CB8AC3E}">
        <p14:creationId xmlns:p14="http://schemas.microsoft.com/office/powerpoint/2010/main" val="42090191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176431" rtl="0" eaLnBrk="1" latinLnBrk="1" hangingPunct="1">
        <a:spcBef>
          <a:spcPct val="0"/>
        </a:spcBef>
        <a:buNone/>
        <a:defRPr sz="20100" kern="1200">
          <a:solidFill>
            <a:schemeClr val="tx1"/>
          </a:solidFill>
          <a:latin typeface="+mj-lt"/>
          <a:ea typeface="+mj-ea"/>
          <a:cs typeface="+mj-cs"/>
        </a:defRPr>
      </a:lvl1pPr>
    </p:titleStyle>
    <p:bodyStyle>
      <a:lvl1pPr marL="1566161" indent="-1566161" algn="l" defTabSz="4176431" rtl="0" eaLnBrk="1" latinLnBrk="1" hangingPunct="1">
        <a:spcBef>
          <a:spcPct val="20000"/>
        </a:spcBef>
        <a:buFont typeface="Arial" pitchFamily="34" charset="0"/>
        <a:buChar char="•"/>
        <a:defRPr sz="14600" kern="1200">
          <a:solidFill>
            <a:schemeClr val="tx1"/>
          </a:solidFill>
          <a:latin typeface="+mn-lt"/>
          <a:ea typeface="+mn-ea"/>
          <a:cs typeface="+mn-cs"/>
        </a:defRPr>
      </a:lvl1pPr>
      <a:lvl2pPr marL="3393350" indent="-1305135" algn="l" defTabSz="4176431" rtl="0" eaLnBrk="1" latinLnBrk="1" hangingPunct="1">
        <a:spcBef>
          <a:spcPct val="20000"/>
        </a:spcBef>
        <a:buFont typeface="Arial" pitchFamily="34" charset="0"/>
        <a:buChar char="–"/>
        <a:defRPr sz="12800" kern="1200">
          <a:solidFill>
            <a:schemeClr val="tx1"/>
          </a:solidFill>
          <a:latin typeface="+mn-lt"/>
          <a:ea typeface="+mn-ea"/>
          <a:cs typeface="+mn-cs"/>
        </a:defRPr>
      </a:lvl2pPr>
      <a:lvl3pPr marL="5220538" indent="-1044108" algn="l" defTabSz="4176431" rtl="0" eaLnBrk="1" latinLnBrk="1" hangingPunct="1">
        <a:spcBef>
          <a:spcPct val="20000"/>
        </a:spcBef>
        <a:buFont typeface="Arial" pitchFamily="34" charset="0"/>
        <a:buChar char="•"/>
        <a:defRPr sz="11000" kern="1200">
          <a:solidFill>
            <a:schemeClr val="tx1"/>
          </a:solidFill>
          <a:latin typeface="+mn-lt"/>
          <a:ea typeface="+mn-ea"/>
          <a:cs typeface="+mn-cs"/>
        </a:defRPr>
      </a:lvl3pPr>
      <a:lvl4pPr marL="7308753" indent="-1044108" algn="l" defTabSz="4176431" rtl="0" eaLnBrk="1" latinLnBrk="1" hangingPunct="1">
        <a:spcBef>
          <a:spcPct val="20000"/>
        </a:spcBef>
        <a:buFont typeface="Arial" pitchFamily="34" charset="0"/>
        <a:buChar char="–"/>
        <a:defRPr sz="9100" kern="1200">
          <a:solidFill>
            <a:schemeClr val="tx1"/>
          </a:solidFill>
          <a:latin typeface="+mn-lt"/>
          <a:ea typeface="+mn-ea"/>
          <a:cs typeface="+mn-cs"/>
        </a:defRPr>
      </a:lvl4pPr>
      <a:lvl5pPr marL="9396969" indent="-1044108" algn="l" defTabSz="4176431" rtl="0" eaLnBrk="1" latinLnBrk="1" hangingPunct="1">
        <a:spcBef>
          <a:spcPct val="20000"/>
        </a:spcBef>
        <a:buFont typeface="Arial" pitchFamily="34" charset="0"/>
        <a:buChar char="»"/>
        <a:defRPr sz="9100" kern="1200">
          <a:solidFill>
            <a:schemeClr val="tx1"/>
          </a:solidFill>
          <a:latin typeface="+mn-lt"/>
          <a:ea typeface="+mn-ea"/>
          <a:cs typeface="+mn-cs"/>
        </a:defRPr>
      </a:lvl5pPr>
      <a:lvl6pPr marL="11485184" indent="-1044108" algn="l" defTabSz="4176431" rtl="0" eaLnBrk="1" latinLnBrk="1" hangingPunct="1">
        <a:spcBef>
          <a:spcPct val="20000"/>
        </a:spcBef>
        <a:buFont typeface="Arial" pitchFamily="34" charset="0"/>
        <a:buChar char="•"/>
        <a:defRPr sz="9100" kern="1200">
          <a:solidFill>
            <a:schemeClr val="tx1"/>
          </a:solidFill>
          <a:latin typeface="+mn-lt"/>
          <a:ea typeface="+mn-ea"/>
          <a:cs typeface="+mn-cs"/>
        </a:defRPr>
      </a:lvl6pPr>
      <a:lvl7pPr marL="13573399" indent="-1044108" algn="l" defTabSz="4176431" rtl="0" eaLnBrk="1" latinLnBrk="1" hangingPunct="1">
        <a:spcBef>
          <a:spcPct val="20000"/>
        </a:spcBef>
        <a:buFont typeface="Arial" pitchFamily="34" charset="0"/>
        <a:buChar char="•"/>
        <a:defRPr sz="9100" kern="1200">
          <a:solidFill>
            <a:schemeClr val="tx1"/>
          </a:solidFill>
          <a:latin typeface="+mn-lt"/>
          <a:ea typeface="+mn-ea"/>
          <a:cs typeface="+mn-cs"/>
        </a:defRPr>
      </a:lvl7pPr>
      <a:lvl8pPr marL="15661615" indent="-1044108" algn="l" defTabSz="4176431" rtl="0" eaLnBrk="1" latinLnBrk="1" hangingPunct="1">
        <a:spcBef>
          <a:spcPct val="20000"/>
        </a:spcBef>
        <a:buFont typeface="Arial" pitchFamily="34" charset="0"/>
        <a:buChar char="•"/>
        <a:defRPr sz="9100" kern="1200">
          <a:solidFill>
            <a:schemeClr val="tx1"/>
          </a:solidFill>
          <a:latin typeface="+mn-lt"/>
          <a:ea typeface="+mn-ea"/>
          <a:cs typeface="+mn-cs"/>
        </a:defRPr>
      </a:lvl8pPr>
      <a:lvl9pPr marL="17749830" indent="-1044108" algn="l" defTabSz="4176431" rtl="0" eaLnBrk="1" latinLnBrk="1" hangingPunct="1">
        <a:spcBef>
          <a:spcPct val="20000"/>
        </a:spcBef>
        <a:buFont typeface="Arial" pitchFamily="34" charset="0"/>
        <a:buChar char="•"/>
        <a:defRPr sz="9100" kern="1200">
          <a:solidFill>
            <a:schemeClr val="tx1"/>
          </a:solidFill>
          <a:latin typeface="+mn-lt"/>
          <a:ea typeface="+mn-ea"/>
          <a:cs typeface="+mn-cs"/>
        </a:defRPr>
      </a:lvl9pPr>
    </p:bodyStyle>
    <p:otherStyle>
      <a:defPPr>
        <a:defRPr lang="ko-KR"/>
      </a:defPPr>
      <a:lvl1pPr marL="0" algn="l" defTabSz="4176431" rtl="0" eaLnBrk="1" latinLnBrk="1" hangingPunct="1">
        <a:defRPr sz="8200" kern="1200">
          <a:solidFill>
            <a:schemeClr val="tx1"/>
          </a:solidFill>
          <a:latin typeface="+mn-lt"/>
          <a:ea typeface="+mn-ea"/>
          <a:cs typeface="+mn-cs"/>
        </a:defRPr>
      </a:lvl1pPr>
      <a:lvl2pPr marL="2088215" algn="l" defTabSz="4176431" rtl="0" eaLnBrk="1" latinLnBrk="1" hangingPunct="1">
        <a:defRPr sz="8200" kern="1200">
          <a:solidFill>
            <a:schemeClr val="tx1"/>
          </a:solidFill>
          <a:latin typeface="+mn-lt"/>
          <a:ea typeface="+mn-ea"/>
          <a:cs typeface="+mn-cs"/>
        </a:defRPr>
      </a:lvl2pPr>
      <a:lvl3pPr marL="4176431" algn="l" defTabSz="4176431" rtl="0" eaLnBrk="1" latinLnBrk="1" hangingPunct="1">
        <a:defRPr sz="8200" kern="1200">
          <a:solidFill>
            <a:schemeClr val="tx1"/>
          </a:solidFill>
          <a:latin typeface="+mn-lt"/>
          <a:ea typeface="+mn-ea"/>
          <a:cs typeface="+mn-cs"/>
        </a:defRPr>
      </a:lvl3pPr>
      <a:lvl4pPr marL="6264646" algn="l" defTabSz="4176431" rtl="0" eaLnBrk="1" latinLnBrk="1" hangingPunct="1">
        <a:defRPr sz="8200" kern="1200">
          <a:solidFill>
            <a:schemeClr val="tx1"/>
          </a:solidFill>
          <a:latin typeface="+mn-lt"/>
          <a:ea typeface="+mn-ea"/>
          <a:cs typeface="+mn-cs"/>
        </a:defRPr>
      </a:lvl4pPr>
      <a:lvl5pPr marL="8352861" algn="l" defTabSz="4176431" rtl="0" eaLnBrk="1" latinLnBrk="1" hangingPunct="1">
        <a:defRPr sz="8200" kern="1200">
          <a:solidFill>
            <a:schemeClr val="tx1"/>
          </a:solidFill>
          <a:latin typeface="+mn-lt"/>
          <a:ea typeface="+mn-ea"/>
          <a:cs typeface="+mn-cs"/>
        </a:defRPr>
      </a:lvl5pPr>
      <a:lvl6pPr marL="10441076" algn="l" defTabSz="4176431" rtl="0" eaLnBrk="1" latinLnBrk="1" hangingPunct="1">
        <a:defRPr sz="8200" kern="1200">
          <a:solidFill>
            <a:schemeClr val="tx1"/>
          </a:solidFill>
          <a:latin typeface="+mn-lt"/>
          <a:ea typeface="+mn-ea"/>
          <a:cs typeface="+mn-cs"/>
        </a:defRPr>
      </a:lvl6pPr>
      <a:lvl7pPr marL="12529292" algn="l" defTabSz="4176431" rtl="0" eaLnBrk="1" latinLnBrk="1" hangingPunct="1">
        <a:defRPr sz="8200" kern="1200">
          <a:solidFill>
            <a:schemeClr val="tx1"/>
          </a:solidFill>
          <a:latin typeface="+mn-lt"/>
          <a:ea typeface="+mn-ea"/>
          <a:cs typeface="+mn-cs"/>
        </a:defRPr>
      </a:lvl7pPr>
      <a:lvl8pPr marL="14617507" algn="l" defTabSz="4176431" rtl="0" eaLnBrk="1" latinLnBrk="1" hangingPunct="1">
        <a:defRPr sz="8200" kern="1200">
          <a:solidFill>
            <a:schemeClr val="tx1"/>
          </a:solidFill>
          <a:latin typeface="+mn-lt"/>
          <a:ea typeface="+mn-ea"/>
          <a:cs typeface="+mn-cs"/>
        </a:defRPr>
      </a:lvl8pPr>
      <a:lvl9pPr marL="16705722" algn="l" defTabSz="4176431" rtl="0" eaLnBrk="1" latinLnBrk="1" hangingPunct="1">
        <a:defRPr sz="8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emf"/><Relationship Id="rId6" Type="http://schemas.openxmlformats.org/officeDocument/2006/relationships/image" Target="../media/image4.emf"/><Relationship Id="rId7" Type="http://schemas.openxmlformats.org/officeDocument/2006/relationships/image" Target="../media/image5.emf"/><Relationship Id="rId8"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1.png"/><Relationship Id="rId7"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8.png"/><Relationship Id="rId7" Type="http://schemas.openxmlformats.org/officeDocument/2006/relationships/image" Target="../media/image9.png"/><Relationship Id="rId8" Type="http://schemas.openxmlformats.org/officeDocument/2006/relationships/image" Target="../media/image12.png"/><Relationship Id="rId9" Type="http://schemas.openxmlformats.org/officeDocument/2006/relationships/image" Target="../media/image13.png"/><Relationship Id="rId10" Type="http://schemas.openxmlformats.org/officeDocument/2006/relationships/image" Target="../media/image1.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14.png"/><Relationship Id="rId5"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4.png"/><Relationship Id="rId5" Type="http://schemas.openxmlformats.org/officeDocument/2006/relationships/image" Target="../media/image7.png"/><Relationship Id="rId6"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그룹 7"/>
          <p:cNvGrpSpPr/>
          <p:nvPr/>
        </p:nvGrpSpPr>
        <p:grpSpPr>
          <a:xfrm>
            <a:off x="320276" y="5542328"/>
            <a:ext cx="14443245" cy="5915510"/>
            <a:chOff x="-23837673" y="1674070"/>
            <a:chExt cx="14443245" cy="5915510"/>
          </a:xfrm>
        </p:grpSpPr>
        <p:sp>
          <p:nvSpPr>
            <p:cNvPr id="10" name="Rounded Rectangle 1691"/>
            <p:cNvSpPr/>
            <p:nvPr/>
          </p:nvSpPr>
          <p:spPr bwMode="auto">
            <a:xfrm>
              <a:off x="-23837673" y="1674070"/>
              <a:ext cx="5760640" cy="1016182"/>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anchor="ctr" anchorCtr="1">
              <a:normAutofit fontScale="92500" lnSpcReduction="10000"/>
            </a:bodyPr>
            <a:lstStyle/>
            <a:p>
              <a:pPr algn="ctr">
                <a:defRPr/>
              </a:pPr>
              <a:r>
                <a:rPr lang="en-US" sz="6000" b="1" dirty="0" smtClean="0">
                  <a:latin typeface="Times New Roman" pitchFamily="18" charset="0"/>
                  <a:cs typeface="Times New Roman" pitchFamily="18" charset="0"/>
                </a:rPr>
                <a:t>Abstract</a:t>
              </a:r>
              <a:endParaRPr lang="en-US" sz="6000" b="1" dirty="0">
                <a:latin typeface="Times New Roman" pitchFamily="18" charset="0"/>
                <a:cs typeface="Times New Roman" pitchFamily="18" charset="0"/>
              </a:endParaRPr>
            </a:p>
          </p:txBody>
        </p:sp>
        <p:sp>
          <p:nvSpPr>
            <p:cNvPr id="11" name="직사각형 10"/>
            <p:cNvSpPr/>
            <p:nvPr/>
          </p:nvSpPr>
          <p:spPr>
            <a:xfrm>
              <a:off x="-23837672" y="2757488"/>
              <a:ext cx="14443244" cy="4832092"/>
            </a:xfrm>
            <a:prstGeom prst="rect">
              <a:avLst/>
            </a:prstGeom>
            <a:solidFill>
              <a:schemeClr val="bg1"/>
            </a:solidFill>
            <a:ln w="50800">
              <a:solidFill>
                <a:schemeClr val="tx1">
                  <a:lumMod val="50000"/>
                  <a:lumOff val="50000"/>
                </a:schemeClr>
              </a:solidFill>
            </a:ln>
            <a:effectLst/>
          </p:spPr>
          <p:style>
            <a:lnRef idx="1">
              <a:schemeClr val="accent1"/>
            </a:lnRef>
            <a:fillRef idx="2">
              <a:schemeClr val="accent1"/>
            </a:fillRef>
            <a:effectRef idx="1">
              <a:schemeClr val="accent1"/>
            </a:effectRef>
            <a:fontRef idx="minor">
              <a:schemeClr val="dk1"/>
            </a:fontRef>
          </p:style>
          <p:txBody>
            <a:bodyPr wrap="square" numCol="1">
              <a:normAutofit/>
            </a:bodyPr>
            <a:lstStyle/>
            <a:p>
              <a:pPr algn="just"/>
              <a:r>
                <a:rPr lang="en-US" altLang="ko-KR" sz="4400" dirty="0" smtClean="0">
                  <a:latin typeface="Times New Roman" panose="02020603050405020304" pitchFamily="18" charset="0"/>
                  <a:cs typeface="Times New Roman" panose="02020603050405020304" pitchFamily="18" charset="0"/>
                </a:rPr>
                <a:t>R </a:t>
              </a:r>
              <a:r>
                <a:rPr lang="en-US" altLang="ko-KR" sz="4400" dirty="0">
                  <a:latin typeface="Times New Roman" panose="02020603050405020304" pitchFamily="18" charset="0"/>
                  <a:cs typeface="Times New Roman" panose="02020603050405020304" pitchFamily="18" charset="0"/>
                </a:rPr>
                <a:t>Interactive Graphics via </a:t>
              </a:r>
              <a:r>
                <a:rPr lang="en-US" altLang="ko-KR" sz="4400" dirty="0" err="1">
                  <a:latin typeface="Times New Roman" panose="02020603050405020304" pitchFamily="18" charset="0"/>
                  <a:cs typeface="Times New Roman" panose="02020603050405020304" pitchFamily="18" charset="0"/>
                </a:rPr>
                <a:t>HTml</a:t>
              </a:r>
              <a:r>
                <a:rPr lang="en-US" altLang="ko-KR" sz="4400" dirty="0">
                  <a:latin typeface="Times New Roman" panose="02020603050405020304" pitchFamily="18" charset="0"/>
                  <a:cs typeface="Times New Roman" panose="02020603050405020304" pitchFamily="18" charset="0"/>
                </a:rPr>
                <a:t> </a:t>
              </a:r>
              <a:r>
                <a:rPr lang="en-US" altLang="ko-KR" sz="4400" dirty="0" smtClean="0">
                  <a:latin typeface="Times New Roman" panose="02020603050405020304" pitchFamily="18" charset="0"/>
                  <a:cs typeface="Times New Roman" panose="02020603050405020304" pitchFamily="18" charset="0"/>
                </a:rPr>
                <a:t>(RIGHT) is the first package </a:t>
              </a:r>
              <a:r>
                <a:rPr lang="en-US" altLang="ko-KR" sz="4400" dirty="0" smtClean="0">
                  <a:latin typeface="Times New Roman" panose="02020603050405020304" pitchFamily="18" charset="0"/>
                  <a:cs typeface="Times New Roman" panose="02020603050405020304" pitchFamily="18" charset="0"/>
                </a:rPr>
                <a:t/>
              </a:r>
              <a:br>
                <a:rPr lang="en-US" altLang="ko-KR" sz="4400" dirty="0" smtClean="0">
                  <a:latin typeface="Times New Roman" panose="02020603050405020304" pitchFamily="18" charset="0"/>
                  <a:cs typeface="Times New Roman" panose="02020603050405020304" pitchFamily="18" charset="0"/>
                </a:rPr>
              </a:br>
              <a:r>
                <a:rPr lang="en-US" altLang="ko-KR" sz="4400" dirty="0" smtClean="0">
                  <a:latin typeface="Times New Roman" panose="02020603050405020304" pitchFamily="18" charset="0"/>
                  <a:cs typeface="Times New Roman" panose="02020603050405020304" pitchFamily="18" charset="0"/>
                </a:rPr>
                <a:t>that </a:t>
              </a:r>
              <a:r>
                <a:rPr lang="en-US" altLang="ko-KR" sz="4400" dirty="0" smtClean="0">
                  <a:latin typeface="Times New Roman" panose="02020603050405020304" pitchFamily="18" charset="0"/>
                  <a:cs typeface="Times New Roman" panose="02020603050405020304" pitchFamily="18" charset="0"/>
                </a:rPr>
                <a:t>implements linked graphs using HTML canvas and </a:t>
              </a:r>
              <a:r>
                <a:rPr lang="en-US" altLang="ko-KR" sz="4400" dirty="0" smtClean="0">
                  <a:latin typeface="Times New Roman" panose="02020603050405020304" pitchFamily="18" charset="0"/>
                  <a:cs typeface="Times New Roman" panose="02020603050405020304" pitchFamily="18" charset="0"/>
                </a:rPr>
                <a:t/>
              </a:r>
              <a:br>
                <a:rPr lang="en-US" altLang="ko-KR" sz="4400" dirty="0" smtClean="0">
                  <a:latin typeface="Times New Roman" panose="02020603050405020304" pitchFamily="18" charset="0"/>
                  <a:cs typeface="Times New Roman" panose="02020603050405020304" pitchFamily="18" charset="0"/>
                </a:rPr>
              </a:br>
              <a:r>
                <a:rPr lang="en-US" altLang="ko-KR" sz="4400" dirty="0" smtClean="0">
                  <a:latin typeface="Times New Roman" panose="02020603050405020304" pitchFamily="18" charset="0"/>
                  <a:cs typeface="Times New Roman" panose="02020603050405020304" pitchFamily="18" charset="0"/>
                </a:rPr>
                <a:t>JavaScript </a:t>
              </a:r>
              <a:r>
                <a:rPr lang="en-US" altLang="ko-KR" sz="4400" dirty="0" smtClean="0">
                  <a:latin typeface="Times New Roman" panose="02020603050405020304" pitchFamily="18" charset="0"/>
                  <a:cs typeface="Times New Roman" panose="02020603050405020304" pitchFamily="18" charset="0"/>
                </a:rPr>
                <a:t>and supports </a:t>
              </a:r>
              <a:r>
                <a:rPr lang="en-US" altLang="ko-KR" sz="4400" dirty="0">
                  <a:latin typeface="Times New Roman" panose="02020603050405020304" pitchFamily="18" charset="0"/>
                  <a:cs typeface="Times New Roman" panose="02020603050405020304" pitchFamily="18" charset="0"/>
                </a:rPr>
                <a:t>efficient linked graphics that can </a:t>
              </a:r>
              <a:r>
                <a:rPr lang="en-US" altLang="ko-KR" sz="4400" dirty="0" smtClean="0">
                  <a:latin typeface="Times New Roman" panose="02020603050405020304" pitchFamily="18" charset="0"/>
                  <a:cs typeface="Times New Roman" panose="02020603050405020304" pitchFamily="18" charset="0"/>
                </a:rPr>
                <a:t>show obvious </a:t>
              </a:r>
              <a:r>
                <a:rPr lang="en-US" altLang="ko-KR" sz="4400" dirty="0">
                  <a:latin typeface="Times New Roman" panose="02020603050405020304" pitchFamily="18" charset="0"/>
                  <a:cs typeface="Times New Roman" panose="02020603050405020304" pitchFamily="18" charset="0"/>
                </a:rPr>
                <a:t>relationship between multiple plots using same data</a:t>
              </a:r>
              <a:r>
                <a:rPr lang="en-US" altLang="ko-KR" sz="4400" dirty="0" smtClean="0">
                  <a:latin typeface="Times New Roman" panose="02020603050405020304" pitchFamily="18" charset="0"/>
                  <a:cs typeface="Times New Roman" panose="02020603050405020304" pitchFamily="18" charset="0"/>
                </a:rPr>
                <a:t>.</a:t>
              </a:r>
            </a:p>
            <a:p>
              <a:pPr algn="just"/>
              <a:r>
                <a:rPr lang="en-US" altLang="ko-KR" sz="4400" dirty="0">
                  <a:latin typeface="Times New Roman" panose="02020603050405020304" pitchFamily="18" charset="0"/>
                  <a:cs typeface="Times New Roman" panose="02020603050405020304" pitchFamily="18" charset="0"/>
                </a:rPr>
                <a:t>Also, HTML canvas and JavaScript make it possible to deliver the visualization to various platforms, including mobile devices since they are standard web </a:t>
              </a:r>
              <a:r>
                <a:rPr lang="en-US" altLang="ko-KR" sz="4400" dirty="0" smtClean="0">
                  <a:latin typeface="Times New Roman" panose="02020603050405020304" pitchFamily="18" charset="0"/>
                  <a:cs typeface="Times New Roman" panose="02020603050405020304" pitchFamily="18" charset="0"/>
                </a:rPr>
                <a:t>technologies.</a:t>
              </a:r>
              <a:endParaRPr lang="en-US" altLang="ko-KR" sz="4400" dirty="0" smtClean="0">
                <a:latin typeface="Times New Roman" panose="02020603050405020304" pitchFamily="18" charset="0"/>
                <a:cs typeface="Times New Roman" panose="02020603050405020304" pitchFamily="18" charset="0"/>
              </a:endParaRPr>
            </a:p>
          </p:txBody>
        </p:sp>
      </p:grpSp>
      <p:sp>
        <p:nvSpPr>
          <p:cNvPr id="120" name="Rectangle 28"/>
          <p:cNvSpPr txBox="1">
            <a:spLocks noChangeArrowheads="1"/>
          </p:cNvSpPr>
          <p:nvPr/>
        </p:nvSpPr>
        <p:spPr>
          <a:xfrm>
            <a:off x="306338" y="786082"/>
            <a:ext cx="29618281" cy="4367863"/>
          </a:xfrm>
          <a:prstGeom prst="rect">
            <a:avLst/>
          </a:prstGeom>
          <a:ln/>
        </p:spPr>
        <p:style>
          <a:lnRef idx="1">
            <a:schemeClr val="accent3"/>
          </a:lnRef>
          <a:fillRef idx="3">
            <a:schemeClr val="accent3"/>
          </a:fillRef>
          <a:effectRef idx="2">
            <a:schemeClr val="accent3"/>
          </a:effectRef>
          <a:fontRef idx="minor">
            <a:schemeClr val="lt1"/>
          </a:fontRef>
        </p:style>
        <p:txBody>
          <a:bodyPr/>
          <a:lstStyle>
            <a:lvl1pPr algn="ctr" defTabSz="4176431" rtl="0" eaLnBrk="1" latinLnBrk="1" hangingPunct="1">
              <a:spcBef>
                <a:spcPct val="0"/>
              </a:spcBef>
              <a:buNone/>
              <a:defRPr sz="20100" kern="1200">
                <a:solidFill>
                  <a:schemeClr val="tx1"/>
                </a:solidFill>
                <a:latin typeface="+mj-lt"/>
                <a:ea typeface="+mj-ea"/>
                <a:cs typeface="+mj-cs"/>
              </a:defRPr>
            </a:lvl1pPr>
          </a:lstStyle>
          <a:p>
            <a:endParaRPr lang="en-US" altLang="ko-KR" sz="6000" dirty="0">
              <a:latin typeface="FrutigerNextLT Regular" pitchFamily="18" charset="0"/>
            </a:endParaRPr>
          </a:p>
        </p:txBody>
      </p:sp>
      <p:sp>
        <p:nvSpPr>
          <p:cNvPr id="121" name="직사각형 120"/>
          <p:cNvSpPr/>
          <p:nvPr/>
        </p:nvSpPr>
        <p:spPr>
          <a:xfrm>
            <a:off x="378347" y="935981"/>
            <a:ext cx="29523279" cy="4770537"/>
          </a:xfrm>
          <a:prstGeom prst="rect">
            <a:avLst/>
          </a:prstGeom>
        </p:spPr>
        <p:txBody>
          <a:bodyPr wrap="square">
            <a:spAutoFit/>
          </a:bodyPr>
          <a:lstStyle/>
          <a:p>
            <a:pPr algn="ctr"/>
            <a:r>
              <a:rPr lang="en-US" altLang="ko-KR" sz="7200" b="1" dirty="0" smtClean="0">
                <a:solidFill>
                  <a:schemeClr val="bg1"/>
                </a:solidFill>
                <a:latin typeface="Times New Roman" pitchFamily="18" charset="0"/>
                <a:ea typeface="Ebrima" pitchFamily="2" charset="0"/>
                <a:cs typeface="Times New Roman" pitchFamily="18" charset="0"/>
              </a:rPr>
              <a:t>RIGHT: an HTML canvas and JavaScript-based</a:t>
            </a:r>
            <a:br>
              <a:rPr lang="en-US" altLang="ko-KR" sz="7200" b="1" dirty="0" smtClean="0">
                <a:solidFill>
                  <a:schemeClr val="bg1"/>
                </a:solidFill>
                <a:latin typeface="Times New Roman" pitchFamily="18" charset="0"/>
                <a:ea typeface="Ebrima" pitchFamily="2" charset="0"/>
                <a:cs typeface="Times New Roman" pitchFamily="18" charset="0"/>
              </a:rPr>
            </a:br>
            <a:r>
              <a:rPr lang="en-US" altLang="ko-KR" sz="7200" b="1" dirty="0" smtClean="0">
                <a:solidFill>
                  <a:schemeClr val="bg1"/>
                </a:solidFill>
                <a:latin typeface="Times New Roman" pitchFamily="18" charset="0"/>
                <a:ea typeface="Ebrima" pitchFamily="2" charset="0"/>
                <a:cs typeface="Times New Roman" pitchFamily="18" charset="0"/>
              </a:rPr>
              <a:t>interactive data visualization package for linked graphics</a:t>
            </a:r>
          </a:p>
          <a:p>
            <a:pPr algn="ctr"/>
            <a:r>
              <a:rPr lang="en-US" altLang="ko-KR" sz="4000" dirty="0">
                <a:solidFill>
                  <a:schemeClr val="bg1"/>
                </a:solidFill>
                <a:latin typeface="Times New Roman" pitchFamily="18" charset="0"/>
                <a:ea typeface="Ebrima" pitchFamily="2" charset="0"/>
                <a:cs typeface="Times New Roman" pitchFamily="18" charset="0"/>
              </a:rPr>
              <a:t>ChungHa Sung</a:t>
            </a:r>
            <a:r>
              <a:rPr lang="en-US" altLang="ko-KR" sz="4000" baseline="30000" dirty="0">
                <a:solidFill>
                  <a:schemeClr val="bg1"/>
                </a:solidFill>
                <a:latin typeface="Times New Roman" pitchFamily="18" charset="0"/>
                <a:ea typeface="Ebrima" pitchFamily="2" charset="0"/>
                <a:cs typeface="Times New Roman" pitchFamily="18" charset="0"/>
              </a:rPr>
              <a:t>†</a:t>
            </a:r>
            <a:r>
              <a:rPr lang="en-US" altLang="ko-KR" sz="4000" dirty="0">
                <a:solidFill>
                  <a:schemeClr val="bg1"/>
                </a:solidFill>
                <a:latin typeface="Times New Roman" pitchFamily="18" charset="0"/>
                <a:ea typeface="Ebrima" pitchFamily="2" charset="0"/>
                <a:cs typeface="Times New Roman" pitchFamily="18" charset="0"/>
              </a:rPr>
              <a:t>, </a:t>
            </a:r>
            <a:r>
              <a:rPr lang="en-US" altLang="ko-KR" sz="4000" dirty="0" err="1" smtClean="0">
                <a:solidFill>
                  <a:schemeClr val="bg1"/>
                </a:solidFill>
                <a:latin typeface="Times New Roman" pitchFamily="18" charset="0"/>
                <a:ea typeface="Ebrima" pitchFamily="2" charset="0"/>
                <a:cs typeface="Times New Roman" pitchFamily="18" charset="0"/>
              </a:rPr>
              <a:t>JongHyun</a:t>
            </a:r>
            <a:r>
              <a:rPr lang="en-US" altLang="ko-KR" sz="4000" dirty="0" smtClean="0">
                <a:solidFill>
                  <a:schemeClr val="bg1"/>
                </a:solidFill>
                <a:latin typeface="Times New Roman" pitchFamily="18" charset="0"/>
                <a:ea typeface="Ebrima" pitchFamily="2" charset="0"/>
                <a:cs typeface="Times New Roman" pitchFamily="18" charset="0"/>
              </a:rPr>
              <a:t> Bae</a:t>
            </a:r>
            <a:r>
              <a:rPr lang="en-US" altLang="ko-KR" sz="4000" baseline="30000" dirty="0">
                <a:solidFill>
                  <a:schemeClr val="bg1"/>
                </a:solidFill>
                <a:latin typeface="Times New Roman" pitchFamily="18" charset="0"/>
                <a:ea typeface="Ebrima" pitchFamily="2" charset="0"/>
                <a:cs typeface="Times New Roman" pitchFamily="18" charset="0"/>
              </a:rPr>
              <a:t>†</a:t>
            </a:r>
            <a:r>
              <a:rPr lang="en-US" altLang="ko-KR" sz="4000" dirty="0" smtClean="0">
                <a:solidFill>
                  <a:schemeClr val="bg1"/>
                </a:solidFill>
                <a:latin typeface="Times New Roman" pitchFamily="18" charset="0"/>
                <a:ea typeface="Ebrima" pitchFamily="2" charset="0"/>
                <a:cs typeface="Times New Roman" pitchFamily="18" charset="0"/>
              </a:rPr>
              <a:t>, </a:t>
            </a:r>
            <a:r>
              <a:rPr lang="en-US" altLang="ko-KR" sz="4000" dirty="0" err="1" smtClean="0">
                <a:solidFill>
                  <a:schemeClr val="bg1"/>
                </a:solidFill>
                <a:latin typeface="Times New Roman" pitchFamily="18" charset="0"/>
                <a:ea typeface="Ebrima" pitchFamily="2" charset="0"/>
                <a:cs typeface="Times New Roman" pitchFamily="18" charset="0"/>
              </a:rPr>
              <a:t>SangGi</a:t>
            </a:r>
            <a:r>
              <a:rPr lang="en-US" altLang="ko-KR" sz="4000" dirty="0" smtClean="0">
                <a:solidFill>
                  <a:schemeClr val="bg1"/>
                </a:solidFill>
                <a:latin typeface="Times New Roman" pitchFamily="18" charset="0"/>
                <a:ea typeface="Ebrima" pitchFamily="2" charset="0"/>
                <a:cs typeface="Times New Roman" pitchFamily="18" charset="0"/>
              </a:rPr>
              <a:t> Hong</a:t>
            </a:r>
            <a:r>
              <a:rPr lang="en-US" altLang="ko-KR" sz="4000" baseline="30000" dirty="0">
                <a:solidFill>
                  <a:schemeClr val="bg1"/>
                </a:solidFill>
                <a:latin typeface="Times New Roman" pitchFamily="18" charset="0"/>
                <a:ea typeface="Ebrima" pitchFamily="2" charset="0"/>
                <a:cs typeface="Times New Roman" pitchFamily="18" charset="0"/>
              </a:rPr>
              <a:t>†</a:t>
            </a:r>
            <a:r>
              <a:rPr lang="en-US" altLang="ko-KR" sz="4000" dirty="0" smtClean="0">
                <a:solidFill>
                  <a:schemeClr val="bg1"/>
                </a:solidFill>
                <a:latin typeface="Times New Roman" pitchFamily="18" charset="0"/>
                <a:ea typeface="Ebrima" pitchFamily="2" charset="0"/>
                <a:cs typeface="Times New Roman" pitchFamily="18" charset="0"/>
              </a:rPr>
              <a:t>, </a:t>
            </a:r>
            <a:r>
              <a:rPr lang="en-US" altLang="ko-KR" sz="4000" dirty="0" err="1" smtClean="0">
                <a:solidFill>
                  <a:schemeClr val="bg1"/>
                </a:solidFill>
                <a:latin typeface="Times New Roman" pitchFamily="18" charset="0"/>
                <a:ea typeface="Ebrima" pitchFamily="2" charset="0"/>
                <a:cs typeface="Times New Roman" pitchFamily="18" charset="0"/>
              </a:rPr>
              <a:t>TaeJoon</a:t>
            </a:r>
            <a:r>
              <a:rPr lang="en-US" altLang="ko-KR" sz="4000" dirty="0" smtClean="0">
                <a:solidFill>
                  <a:schemeClr val="bg1"/>
                </a:solidFill>
                <a:latin typeface="Times New Roman" pitchFamily="18" charset="0"/>
                <a:ea typeface="Ebrima" pitchFamily="2" charset="0"/>
                <a:cs typeface="Times New Roman" pitchFamily="18" charset="0"/>
              </a:rPr>
              <a:t> </a:t>
            </a:r>
            <a:r>
              <a:rPr lang="en-US" altLang="ko-KR" sz="4000" dirty="0">
                <a:solidFill>
                  <a:schemeClr val="bg1"/>
                </a:solidFill>
                <a:latin typeface="Times New Roman" pitchFamily="18" charset="0"/>
                <a:ea typeface="Ebrima" pitchFamily="2" charset="0"/>
                <a:cs typeface="Times New Roman" pitchFamily="18" charset="0"/>
              </a:rPr>
              <a:t>Song</a:t>
            </a:r>
            <a:r>
              <a:rPr lang="en-US" altLang="ko-KR" sz="4000" baseline="30000" dirty="0">
                <a:solidFill>
                  <a:schemeClr val="bg1"/>
                </a:solidFill>
                <a:latin typeface="Times New Roman" pitchFamily="18" charset="0"/>
                <a:ea typeface="Ebrima" pitchFamily="2" charset="0"/>
                <a:cs typeface="Times New Roman" pitchFamily="18" charset="0"/>
              </a:rPr>
              <a:t>†</a:t>
            </a:r>
            <a:r>
              <a:rPr lang="en-US" altLang="ko-KR" sz="4000" dirty="0">
                <a:solidFill>
                  <a:schemeClr val="bg1"/>
                </a:solidFill>
                <a:latin typeface="Times New Roman" pitchFamily="18" charset="0"/>
                <a:ea typeface="Ebrima" pitchFamily="2" charset="0"/>
                <a:cs typeface="Times New Roman" pitchFamily="18" charset="0"/>
              </a:rPr>
              <a:t>, Jae W. Lee</a:t>
            </a:r>
            <a:r>
              <a:rPr lang="en-US" altLang="ko-KR" sz="4000" baseline="30000" dirty="0">
                <a:solidFill>
                  <a:schemeClr val="bg1"/>
                </a:solidFill>
                <a:latin typeface="Times New Roman" pitchFamily="18" charset="0"/>
                <a:ea typeface="Ebrima" pitchFamily="2" charset="0"/>
                <a:cs typeface="Times New Roman" pitchFamily="18" charset="0"/>
              </a:rPr>
              <a:t>†</a:t>
            </a:r>
            <a:r>
              <a:rPr lang="en-US" altLang="ko-KR" sz="4000" dirty="0">
                <a:solidFill>
                  <a:schemeClr val="bg1"/>
                </a:solidFill>
                <a:latin typeface="Times New Roman" pitchFamily="18" charset="0"/>
                <a:ea typeface="Ebrima" pitchFamily="2" charset="0"/>
                <a:cs typeface="Times New Roman" pitchFamily="18" charset="0"/>
              </a:rPr>
              <a:t>, </a:t>
            </a:r>
            <a:r>
              <a:rPr lang="en-US" altLang="ko-KR" sz="4000" dirty="0" err="1">
                <a:solidFill>
                  <a:schemeClr val="bg1"/>
                </a:solidFill>
                <a:latin typeface="Times New Roman" pitchFamily="18" charset="0"/>
                <a:ea typeface="Ebrima" pitchFamily="2" charset="0"/>
                <a:cs typeface="Times New Roman" pitchFamily="18" charset="0"/>
              </a:rPr>
              <a:t>Junghoon</a:t>
            </a:r>
            <a:r>
              <a:rPr lang="en-US" altLang="ko-KR" sz="4000" dirty="0">
                <a:solidFill>
                  <a:schemeClr val="bg1"/>
                </a:solidFill>
                <a:latin typeface="Times New Roman" pitchFamily="18" charset="0"/>
                <a:ea typeface="Ebrima" pitchFamily="2" charset="0"/>
                <a:cs typeface="Times New Roman" pitchFamily="18" charset="0"/>
              </a:rPr>
              <a:t> Lee</a:t>
            </a:r>
            <a:r>
              <a:rPr lang="en-US" altLang="ko-KR" sz="4000" baseline="30000" dirty="0">
                <a:solidFill>
                  <a:schemeClr val="bg1"/>
                </a:solidFill>
                <a:latin typeface="Times New Roman" pitchFamily="18" charset="0"/>
                <a:ea typeface="Ebrima" pitchFamily="2" charset="0"/>
                <a:cs typeface="Times New Roman" pitchFamily="18" charset="0"/>
              </a:rPr>
              <a:t> ‡</a:t>
            </a:r>
          </a:p>
          <a:p>
            <a:pPr algn="ctr"/>
            <a:r>
              <a:rPr lang="en-US" altLang="ko-KR" sz="4000" baseline="30000" dirty="0">
                <a:solidFill>
                  <a:schemeClr val="bg1"/>
                </a:solidFill>
                <a:latin typeface="Times New Roman" pitchFamily="18" charset="0"/>
                <a:ea typeface="Ebrima" pitchFamily="2" charset="0"/>
                <a:cs typeface="Times New Roman" pitchFamily="18" charset="0"/>
              </a:rPr>
              <a:t>†</a:t>
            </a:r>
            <a:r>
              <a:rPr lang="en-US" altLang="ko-KR" sz="4000" dirty="0" err="1">
                <a:solidFill>
                  <a:schemeClr val="bg1"/>
                </a:solidFill>
                <a:latin typeface="Times New Roman" pitchFamily="18" charset="0"/>
                <a:ea typeface="Ebrima" pitchFamily="2" charset="0"/>
                <a:cs typeface="Times New Roman" pitchFamily="18" charset="0"/>
              </a:rPr>
              <a:t>Sungkyunkwan</a:t>
            </a:r>
            <a:r>
              <a:rPr lang="en-US" altLang="ko-KR" sz="4000" dirty="0">
                <a:solidFill>
                  <a:schemeClr val="bg1"/>
                </a:solidFill>
                <a:latin typeface="Times New Roman" pitchFamily="18" charset="0"/>
                <a:ea typeface="Ebrima" pitchFamily="2" charset="0"/>
                <a:cs typeface="Times New Roman" pitchFamily="18" charset="0"/>
              </a:rPr>
              <a:t> University    </a:t>
            </a:r>
            <a:r>
              <a:rPr lang="en-US" altLang="ko-KR" sz="4000" baseline="30000" dirty="0">
                <a:solidFill>
                  <a:schemeClr val="bg1"/>
                </a:solidFill>
                <a:latin typeface="Times New Roman" pitchFamily="18" charset="0"/>
                <a:ea typeface="Ebrima" pitchFamily="2" charset="0"/>
                <a:cs typeface="Times New Roman" pitchFamily="18" charset="0"/>
              </a:rPr>
              <a:t>‡</a:t>
            </a:r>
            <a:r>
              <a:rPr lang="en-US" altLang="ko-KR" sz="4000" dirty="0">
                <a:solidFill>
                  <a:schemeClr val="bg1"/>
                </a:solidFill>
                <a:latin typeface="Times New Roman" pitchFamily="18" charset="0"/>
                <a:ea typeface="Ebrima" pitchFamily="2" charset="0"/>
                <a:cs typeface="Times New Roman" pitchFamily="18" charset="0"/>
              </a:rPr>
              <a:t>Merck Research Laboratories</a:t>
            </a:r>
          </a:p>
          <a:p>
            <a:pPr algn="ctr"/>
            <a:r>
              <a:rPr lang="en-US" altLang="ko-KR" sz="4000" dirty="0">
                <a:solidFill>
                  <a:schemeClr val="bg1"/>
                </a:solidFill>
                <a:latin typeface="Times New Roman" pitchFamily="18" charset="0"/>
                <a:ea typeface="Ebrima" pitchFamily="2" charset="0"/>
                <a:cs typeface="Times New Roman" pitchFamily="18" charset="0"/>
              </a:rPr>
              <a:t>{sch8906, </a:t>
            </a:r>
            <a:r>
              <a:rPr lang="en-US" altLang="ko-KR" sz="4000" dirty="0" err="1" smtClean="0">
                <a:solidFill>
                  <a:schemeClr val="bg1"/>
                </a:solidFill>
                <a:latin typeface="Times New Roman" pitchFamily="18" charset="0"/>
                <a:ea typeface="Ebrima" pitchFamily="2" charset="0"/>
                <a:cs typeface="Times New Roman" pitchFamily="18" charset="0"/>
              </a:rPr>
              <a:t>bnbbkr</a:t>
            </a:r>
            <a:r>
              <a:rPr lang="en-US" altLang="ko-KR" sz="4000" dirty="0" smtClean="0">
                <a:solidFill>
                  <a:schemeClr val="bg1"/>
                </a:solidFill>
                <a:latin typeface="Times New Roman" pitchFamily="18" charset="0"/>
                <a:ea typeface="Ebrima" pitchFamily="2" charset="0"/>
                <a:cs typeface="Times New Roman" pitchFamily="18" charset="0"/>
              </a:rPr>
              <a:t>, </a:t>
            </a:r>
            <a:r>
              <a:rPr lang="en-US" altLang="ko-KR" sz="4000" dirty="0" err="1" smtClean="0">
                <a:solidFill>
                  <a:schemeClr val="bg1"/>
                </a:solidFill>
                <a:latin typeface="Times New Roman" pitchFamily="18" charset="0"/>
                <a:ea typeface="Ebrima" pitchFamily="2" charset="0"/>
                <a:cs typeface="Times New Roman" pitchFamily="18" charset="0"/>
              </a:rPr>
              <a:t>bethetaedu</a:t>
            </a:r>
            <a:r>
              <a:rPr lang="en-US" altLang="ko-KR" sz="4000" dirty="0" smtClean="0">
                <a:solidFill>
                  <a:schemeClr val="bg1"/>
                </a:solidFill>
                <a:latin typeface="Times New Roman" pitchFamily="18" charset="0"/>
                <a:ea typeface="Ebrima" pitchFamily="2" charset="0"/>
                <a:cs typeface="Times New Roman" pitchFamily="18" charset="0"/>
              </a:rPr>
              <a:t>, thepotter89</a:t>
            </a:r>
            <a:r>
              <a:rPr lang="en-US" altLang="ko-KR" sz="4000" dirty="0">
                <a:solidFill>
                  <a:schemeClr val="bg1"/>
                </a:solidFill>
                <a:latin typeface="Times New Roman" pitchFamily="18" charset="0"/>
                <a:ea typeface="Ebrima" pitchFamily="2" charset="0"/>
                <a:cs typeface="Times New Roman" pitchFamily="18" charset="0"/>
              </a:rPr>
              <a:t>, </a:t>
            </a:r>
            <a:r>
              <a:rPr lang="en-US" altLang="ko-KR" sz="4000" dirty="0" err="1">
                <a:solidFill>
                  <a:schemeClr val="bg1"/>
                </a:solidFill>
                <a:latin typeface="Times New Roman" pitchFamily="18" charset="0"/>
                <a:ea typeface="Ebrima" pitchFamily="2" charset="0"/>
                <a:cs typeface="Times New Roman" pitchFamily="18" charset="0"/>
              </a:rPr>
              <a:t>jaewlee</a:t>
            </a:r>
            <a:r>
              <a:rPr lang="en-US" altLang="ko-KR" sz="4000" dirty="0">
                <a:solidFill>
                  <a:schemeClr val="bg1"/>
                </a:solidFill>
                <a:latin typeface="Times New Roman" pitchFamily="18" charset="0"/>
                <a:ea typeface="Ebrima" pitchFamily="2" charset="0"/>
                <a:cs typeface="Times New Roman" pitchFamily="18" charset="0"/>
              </a:rPr>
              <a:t>, </a:t>
            </a:r>
            <a:r>
              <a:rPr lang="en-US" altLang="ko-KR" sz="4000" dirty="0" err="1">
                <a:solidFill>
                  <a:schemeClr val="bg1"/>
                </a:solidFill>
                <a:latin typeface="Times New Roman" pitchFamily="18" charset="0"/>
                <a:ea typeface="Ebrima" pitchFamily="2" charset="0"/>
                <a:cs typeface="Times New Roman" pitchFamily="18" charset="0"/>
              </a:rPr>
              <a:t>flammy</a:t>
            </a:r>
            <a:r>
              <a:rPr lang="en-US" altLang="ko-KR" sz="4000" dirty="0">
                <a:solidFill>
                  <a:schemeClr val="bg1"/>
                </a:solidFill>
                <a:latin typeface="Times New Roman" pitchFamily="18" charset="0"/>
                <a:ea typeface="Ebrima" pitchFamily="2" charset="0"/>
                <a:cs typeface="Times New Roman" pitchFamily="18" charset="0"/>
              </a:rPr>
              <a:t>}@gmail.com</a:t>
            </a:r>
            <a:endParaRPr lang="ko-KR" altLang="en-US" sz="4000" b="1" dirty="0">
              <a:latin typeface="FrutigerNextLT Regular" pitchFamily="18" charset="0"/>
            </a:endParaRPr>
          </a:p>
          <a:p>
            <a:pPr algn="ctr"/>
            <a:endParaRPr lang="en-US" altLang="ko-KR" sz="4000" dirty="0">
              <a:solidFill>
                <a:schemeClr val="bg1"/>
              </a:solidFill>
              <a:latin typeface="Times New Roman" pitchFamily="18" charset="0"/>
              <a:ea typeface="Ebrima" pitchFamily="2" charset="0"/>
              <a:cs typeface="Times New Roman" pitchFamily="18" charset="0"/>
            </a:endParaRPr>
          </a:p>
        </p:txBody>
      </p:sp>
      <p:sp>
        <p:nvSpPr>
          <p:cNvPr id="14" name="Rounded Rectangle 1691"/>
          <p:cNvSpPr/>
          <p:nvPr/>
        </p:nvSpPr>
        <p:spPr bwMode="auto">
          <a:xfrm>
            <a:off x="15537689" y="5542328"/>
            <a:ext cx="5760640" cy="1016182"/>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anchor="ctr" anchorCtr="1">
            <a:normAutofit fontScale="92500" lnSpcReduction="10000"/>
          </a:bodyPr>
          <a:lstStyle/>
          <a:p>
            <a:pPr>
              <a:defRPr/>
            </a:pPr>
            <a:r>
              <a:rPr lang="en-US" sz="6000" b="1" dirty="0" smtClean="0">
                <a:latin typeface="Times New Roman" pitchFamily="18" charset="0"/>
                <a:cs typeface="Times New Roman" pitchFamily="18" charset="0"/>
              </a:rPr>
              <a:t>Motivation</a:t>
            </a:r>
            <a:endParaRPr lang="en-US" sz="6000" b="1" dirty="0">
              <a:latin typeface="Times New Roman" pitchFamily="18" charset="0"/>
              <a:cs typeface="Times New Roman" pitchFamily="18" charset="0"/>
            </a:endParaRPr>
          </a:p>
        </p:txBody>
      </p:sp>
      <p:sp>
        <p:nvSpPr>
          <p:cNvPr id="115" name="직사각형 114"/>
          <p:cNvSpPr/>
          <p:nvPr/>
        </p:nvSpPr>
        <p:spPr>
          <a:xfrm>
            <a:off x="15473345" y="6612693"/>
            <a:ext cx="14435273" cy="4800890"/>
          </a:xfrm>
          <a:prstGeom prst="rect">
            <a:avLst/>
          </a:prstGeom>
          <a:solidFill>
            <a:schemeClr val="bg1"/>
          </a:solidFill>
          <a:ln w="508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ko-KR" sz="4400" b="1" dirty="0" smtClean="0">
                <a:solidFill>
                  <a:schemeClr val="tx1"/>
                </a:solidFill>
                <a:latin typeface="Times New Roman" panose="02020603050405020304" pitchFamily="18" charset="0"/>
                <a:cs typeface="Times New Roman" panose="02020603050405020304" pitchFamily="18" charset="0"/>
              </a:rPr>
              <a:t>Why linked graphs?</a:t>
            </a:r>
          </a:p>
          <a:p>
            <a:r>
              <a:rPr lang="en-US" altLang="ko-KR" sz="4400" dirty="0" smtClean="0">
                <a:solidFill>
                  <a:schemeClr val="tx1"/>
                </a:solidFill>
                <a:latin typeface="Times New Roman" panose="02020603050405020304" pitchFamily="18" charset="0"/>
                <a:cs typeface="Times New Roman" panose="02020603050405020304" pitchFamily="18" charset="0"/>
              </a:rPr>
              <a:t>Link between two graphs </a:t>
            </a:r>
            <a:br>
              <a:rPr lang="en-US" altLang="ko-KR" sz="4400" dirty="0" smtClean="0">
                <a:solidFill>
                  <a:schemeClr val="tx1"/>
                </a:solidFill>
                <a:latin typeface="Times New Roman" panose="02020603050405020304" pitchFamily="18" charset="0"/>
                <a:cs typeface="Times New Roman" panose="02020603050405020304" pitchFamily="18" charset="0"/>
              </a:rPr>
            </a:br>
            <a:r>
              <a:rPr lang="en-US" altLang="ko-KR" sz="4400" dirty="0" smtClean="0">
                <a:solidFill>
                  <a:schemeClr val="tx1"/>
                </a:solidFill>
                <a:latin typeface="Times New Roman" panose="02020603050405020304" pitchFamily="18" charset="0"/>
                <a:cs typeface="Times New Roman" panose="02020603050405020304" pitchFamily="18" charset="0"/>
              </a:rPr>
              <a:t>can provide users with  </a:t>
            </a:r>
            <a:br>
              <a:rPr lang="en-US" altLang="ko-KR" sz="4400" dirty="0" smtClean="0">
                <a:solidFill>
                  <a:schemeClr val="tx1"/>
                </a:solidFill>
                <a:latin typeface="Times New Roman" panose="02020603050405020304" pitchFamily="18" charset="0"/>
                <a:cs typeface="Times New Roman" panose="02020603050405020304" pitchFamily="18" charset="0"/>
              </a:rPr>
            </a:br>
            <a:r>
              <a:rPr lang="en-US" altLang="ko-KR" sz="4400" dirty="0" smtClean="0">
                <a:solidFill>
                  <a:schemeClr val="tx1"/>
                </a:solidFill>
                <a:latin typeface="Times New Roman" panose="02020603050405020304" pitchFamily="18" charset="0"/>
                <a:cs typeface="Times New Roman" panose="02020603050405020304" pitchFamily="18" charset="0"/>
              </a:rPr>
              <a:t>deep insight when </a:t>
            </a:r>
            <a:r>
              <a:rPr lang="en-US" altLang="ko-KR" sz="4400" dirty="0" smtClean="0">
                <a:solidFill>
                  <a:schemeClr val="tx1"/>
                </a:solidFill>
                <a:latin typeface="Times New Roman" panose="02020603050405020304" pitchFamily="18" charset="0"/>
                <a:cs typeface="Times New Roman" panose="02020603050405020304" pitchFamily="18" charset="0"/>
              </a:rPr>
              <a:t/>
            </a:r>
            <a:br>
              <a:rPr lang="en-US" altLang="ko-KR" sz="4400" dirty="0" smtClean="0">
                <a:solidFill>
                  <a:schemeClr val="tx1"/>
                </a:solidFill>
                <a:latin typeface="Times New Roman" panose="02020603050405020304" pitchFamily="18" charset="0"/>
                <a:cs typeface="Times New Roman" panose="02020603050405020304" pitchFamily="18" charset="0"/>
              </a:rPr>
            </a:br>
            <a:r>
              <a:rPr lang="en-US" altLang="ko-KR" sz="4400" dirty="0" smtClean="0">
                <a:solidFill>
                  <a:schemeClr val="tx1"/>
                </a:solidFill>
                <a:latin typeface="Times New Roman" panose="02020603050405020304" pitchFamily="18" charset="0"/>
                <a:cs typeface="Times New Roman" panose="02020603050405020304" pitchFamily="18" charset="0"/>
              </a:rPr>
              <a:t>analyzing </a:t>
            </a:r>
            <a:r>
              <a:rPr lang="en-US" altLang="ko-KR" sz="4400" dirty="0" smtClean="0">
                <a:solidFill>
                  <a:schemeClr val="tx1"/>
                </a:solidFill>
                <a:latin typeface="Times New Roman" panose="02020603050405020304" pitchFamily="18" charset="0"/>
                <a:cs typeface="Times New Roman" panose="02020603050405020304" pitchFamily="18" charset="0"/>
              </a:rPr>
              <a:t>the </a:t>
            </a:r>
            <a:r>
              <a:rPr lang="en-US" altLang="ko-KR" sz="4400" dirty="0" smtClean="0">
                <a:solidFill>
                  <a:schemeClr val="tx1"/>
                </a:solidFill>
                <a:latin typeface="Times New Roman" panose="02020603050405020304" pitchFamily="18" charset="0"/>
                <a:cs typeface="Times New Roman" panose="02020603050405020304" pitchFamily="18" charset="0"/>
              </a:rPr>
              <a:t>data large set.</a:t>
            </a:r>
            <a:r>
              <a:rPr lang="en-US" altLang="ko-KR" sz="4400" dirty="0" smtClean="0">
                <a:solidFill>
                  <a:schemeClr val="tx1"/>
                </a:solidFill>
                <a:latin typeface="Times New Roman" panose="02020603050405020304" pitchFamily="18" charset="0"/>
                <a:cs typeface="Times New Roman" panose="02020603050405020304" pitchFamily="18" charset="0"/>
              </a:rPr>
              <a:t/>
            </a:r>
            <a:br>
              <a:rPr lang="en-US" altLang="ko-KR" sz="4400" dirty="0" smtClean="0">
                <a:solidFill>
                  <a:schemeClr val="tx1"/>
                </a:solidFill>
                <a:latin typeface="Times New Roman" panose="02020603050405020304" pitchFamily="18" charset="0"/>
                <a:cs typeface="Times New Roman" panose="02020603050405020304" pitchFamily="18" charset="0"/>
              </a:rPr>
            </a:br>
            <a:r>
              <a:rPr lang="en-US" altLang="ko-KR" sz="4400" dirty="0" smtClean="0">
                <a:solidFill>
                  <a:schemeClr val="tx1"/>
                </a:solidFill>
                <a:latin typeface="Times New Roman" panose="02020603050405020304" pitchFamily="18" charset="0"/>
                <a:cs typeface="Times New Roman" panose="02020603050405020304" pitchFamily="18" charset="0"/>
              </a:rPr>
              <a:t>Clicking or dragging nodes </a:t>
            </a:r>
            <a:br>
              <a:rPr lang="en-US" altLang="ko-KR" sz="4400" dirty="0" smtClean="0">
                <a:solidFill>
                  <a:schemeClr val="tx1"/>
                </a:solidFill>
                <a:latin typeface="Times New Roman" panose="02020603050405020304" pitchFamily="18" charset="0"/>
                <a:cs typeface="Times New Roman" panose="02020603050405020304" pitchFamily="18" charset="0"/>
              </a:rPr>
            </a:br>
            <a:r>
              <a:rPr lang="en-US" altLang="ko-KR" sz="4400" dirty="0" smtClean="0">
                <a:solidFill>
                  <a:schemeClr val="tx1"/>
                </a:solidFill>
                <a:latin typeface="Times New Roman" panose="02020603050405020304" pitchFamily="18" charset="0"/>
                <a:cs typeface="Times New Roman" panose="02020603050405020304" pitchFamily="18" charset="0"/>
              </a:rPr>
              <a:t>from one graph just shows the related nodes of another graph.</a:t>
            </a:r>
            <a:endParaRPr lang="en-US" altLang="ko-KR" sz="4400" dirty="0">
              <a:solidFill>
                <a:schemeClr val="tx1"/>
              </a:solidFill>
              <a:latin typeface="Times New Roman" panose="02020603050405020304" pitchFamily="18" charset="0"/>
              <a:cs typeface="Times New Roman" panose="02020603050405020304" pitchFamily="18" charset="0"/>
            </a:endParaRPr>
          </a:p>
        </p:txBody>
      </p:sp>
      <p:sp>
        <p:nvSpPr>
          <p:cNvPr id="12" name="Rounded Rectangle 1691"/>
          <p:cNvSpPr/>
          <p:nvPr/>
        </p:nvSpPr>
        <p:spPr bwMode="auto">
          <a:xfrm>
            <a:off x="306338" y="11770425"/>
            <a:ext cx="5760640" cy="1016182"/>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anchor="ctr" anchorCtr="1">
            <a:normAutofit fontScale="92500" lnSpcReduction="10000"/>
          </a:bodyPr>
          <a:lstStyle/>
          <a:p>
            <a:pPr algn="ctr">
              <a:defRPr/>
            </a:pPr>
            <a:r>
              <a:rPr lang="en-US" sz="6000" b="1" dirty="0" smtClean="0">
                <a:latin typeface="Times New Roman" pitchFamily="18" charset="0"/>
                <a:cs typeface="Times New Roman" pitchFamily="18" charset="0"/>
              </a:rPr>
              <a:t>How does work?</a:t>
            </a:r>
            <a:endParaRPr lang="en-US" sz="6000" b="1" dirty="0">
              <a:latin typeface="Times New Roman" pitchFamily="18" charset="0"/>
              <a:cs typeface="Times New Roman" pitchFamily="18" charset="0"/>
            </a:endParaRPr>
          </a:p>
        </p:txBody>
      </p:sp>
      <p:sp>
        <p:nvSpPr>
          <p:cNvPr id="133" name="직사각형 132"/>
          <p:cNvSpPr/>
          <p:nvPr/>
        </p:nvSpPr>
        <p:spPr>
          <a:xfrm>
            <a:off x="304275" y="12872331"/>
            <a:ext cx="29604343" cy="23670989"/>
          </a:xfrm>
          <a:prstGeom prst="rect">
            <a:avLst/>
          </a:prstGeom>
          <a:solidFill>
            <a:schemeClr val="bg1"/>
          </a:solidFill>
          <a:ln w="508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endParaRPr lang="ko-KR" altLang="en-US" sz="4400" dirty="0">
              <a:solidFill>
                <a:schemeClr val="tx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522363" y="13051653"/>
            <a:ext cx="4084773" cy="830997"/>
          </a:xfrm>
          <a:prstGeom prst="rect">
            <a:avLst/>
          </a:prstGeom>
        </p:spPr>
        <p:txBody>
          <a:bodyPr wrap="none" rtlCol="0">
            <a:spAutoFit/>
          </a:bodyPr>
          <a:lstStyle/>
          <a:p>
            <a:r>
              <a:rPr lang="en-US" altLang="ko-KR" sz="4800" b="1" dirty="0" smtClean="0">
                <a:latin typeface="FrutigerNextLT Regular" pitchFamily="18" charset="0"/>
              </a:rPr>
              <a:t>&lt;R command&gt;</a:t>
            </a:r>
            <a:endParaRPr lang="ko-KR" altLang="en-US" sz="4800" b="1" dirty="0" smtClean="0">
              <a:latin typeface="FrutigerNextLT Regular" pitchFamily="18" charset="0"/>
            </a:endParaRPr>
          </a:p>
        </p:txBody>
      </p:sp>
      <p:sp>
        <p:nvSpPr>
          <p:cNvPr id="5" name="오른쪽 화살표 4"/>
          <p:cNvSpPr/>
          <p:nvPr/>
        </p:nvSpPr>
        <p:spPr>
          <a:xfrm>
            <a:off x="13720638" y="14868912"/>
            <a:ext cx="2452794" cy="3857200"/>
          </a:xfrm>
          <a:prstGeom prst="rightArrow">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TextBox 29"/>
          <p:cNvSpPr txBox="1"/>
          <p:nvPr/>
        </p:nvSpPr>
        <p:spPr>
          <a:xfrm>
            <a:off x="16672621" y="13051653"/>
            <a:ext cx="3725700" cy="830997"/>
          </a:xfrm>
          <a:prstGeom prst="rect">
            <a:avLst/>
          </a:prstGeom>
        </p:spPr>
        <p:txBody>
          <a:bodyPr wrap="none" rtlCol="0">
            <a:spAutoFit/>
          </a:bodyPr>
          <a:lstStyle/>
          <a:p>
            <a:pPr algn="just"/>
            <a:r>
              <a:rPr lang="en-US" altLang="ko-KR" sz="4800" b="1" dirty="0" smtClean="0">
                <a:latin typeface="FrutigerNextLT Regular" pitchFamily="18" charset="0"/>
              </a:rPr>
              <a:t>&lt;JavaScript&gt;</a:t>
            </a:r>
            <a:endParaRPr lang="ko-KR" altLang="en-US" sz="4800" b="1" dirty="0" smtClean="0">
              <a:latin typeface="FrutigerNextLT Regular" pitchFamily="18" charset="0"/>
            </a:endParaRPr>
          </a:p>
        </p:txBody>
      </p:sp>
      <p:sp>
        <p:nvSpPr>
          <p:cNvPr id="58" name="TextBox 57"/>
          <p:cNvSpPr txBox="1"/>
          <p:nvPr/>
        </p:nvSpPr>
        <p:spPr>
          <a:xfrm>
            <a:off x="522363" y="20197504"/>
            <a:ext cx="5418471" cy="830997"/>
          </a:xfrm>
          <a:prstGeom prst="rect">
            <a:avLst/>
          </a:prstGeom>
        </p:spPr>
        <p:txBody>
          <a:bodyPr wrap="none" rtlCol="0">
            <a:spAutoFit/>
          </a:bodyPr>
          <a:lstStyle/>
          <a:p>
            <a:pPr algn="just"/>
            <a:r>
              <a:rPr lang="en-US" altLang="ko-KR" sz="4800" b="1" dirty="0" smtClean="0">
                <a:latin typeface="FrutigerNextLT Regular" pitchFamily="18" charset="0"/>
              </a:rPr>
              <a:t>&lt;Update Sequence&gt;</a:t>
            </a:r>
            <a:endParaRPr lang="ko-KR" altLang="en-US" sz="4800" b="1" dirty="0" smtClean="0">
              <a:latin typeface="FrutigerNextLT Regular" pitchFamily="18" charset="0"/>
            </a:endParaRPr>
          </a:p>
        </p:txBody>
      </p:sp>
      <p:sp>
        <p:nvSpPr>
          <p:cNvPr id="9" name="아래쪽 화살표 8"/>
          <p:cNvSpPr/>
          <p:nvPr/>
        </p:nvSpPr>
        <p:spPr>
          <a:xfrm>
            <a:off x="4338787" y="27956990"/>
            <a:ext cx="5976664" cy="1497273"/>
          </a:xfrm>
          <a:prstGeom prst="downArrow">
            <a:avLst/>
          </a:pr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5" name="그림 14"/>
          <p:cNvPicPr>
            <a:picLocks noChangeAspect="1"/>
          </p:cNvPicPr>
          <p:nvPr/>
        </p:nvPicPr>
        <p:blipFill>
          <a:blip r:embed="rId3"/>
          <a:stretch>
            <a:fillRect/>
          </a:stretch>
        </p:blipFill>
        <p:spPr>
          <a:xfrm>
            <a:off x="306338" y="36882128"/>
            <a:ext cx="14435273" cy="2596142"/>
          </a:xfrm>
          <a:prstGeom prst="rect">
            <a:avLst/>
          </a:prstGeom>
        </p:spPr>
      </p:pic>
      <p:graphicFrame>
        <p:nvGraphicFramePr>
          <p:cNvPr id="31" name="표 30"/>
          <p:cNvGraphicFramePr>
            <a:graphicFrameLocks noGrp="1"/>
          </p:cNvGraphicFramePr>
          <p:nvPr>
            <p:extLst>
              <p:ext uri="{D42A27DB-BD31-4B8C-83A1-F6EECF244321}">
                <p14:modId xmlns:p14="http://schemas.microsoft.com/office/powerpoint/2010/main" val="3943789300"/>
              </p:ext>
            </p:extLst>
          </p:nvPr>
        </p:nvGraphicFramePr>
        <p:xfrm>
          <a:off x="15115478" y="30577015"/>
          <a:ext cx="4999692" cy="5012145"/>
        </p:xfrm>
        <a:graphic>
          <a:graphicData uri="http://schemas.openxmlformats.org/drawingml/2006/table">
            <a:tbl>
              <a:tblPr firstRow="1" bandRow="1">
                <a:tableStyleId>{5C22544A-7EE6-4342-B048-85BDC9FD1C3A}</a:tableStyleId>
              </a:tblPr>
              <a:tblGrid>
                <a:gridCol w="833282"/>
                <a:gridCol w="833282"/>
                <a:gridCol w="833282"/>
                <a:gridCol w="833282"/>
                <a:gridCol w="833282"/>
                <a:gridCol w="833282"/>
              </a:tblGrid>
              <a:tr h="556905">
                <a:tc>
                  <a:txBody>
                    <a:bodyPr/>
                    <a:lstStyle/>
                    <a:p>
                      <a:pPr algn="ctr" latinLnBrk="1"/>
                      <a:endParaRPr lang="ko-KR" altLang="en-US" sz="2400" b="1"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mpd="sng">
                      <a:noFill/>
                      <a:prstDash val="solid"/>
                    </a:lnBlToTr>
                    <a:solidFill>
                      <a:srgbClr val="FFFF66"/>
                    </a:solidFill>
                  </a:tcPr>
                </a:tc>
                <a:tc>
                  <a:txBody>
                    <a:bodyPr/>
                    <a:lstStyle/>
                    <a:p>
                      <a:pPr algn="ctr" latinLnBrk="1"/>
                      <a:r>
                        <a:rPr lang="en-US" altLang="ko-KR" sz="2400" b="1" dirty="0" smtClean="0">
                          <a:solidFill>
                            <a:schemeClr val="tx1"/>
                          </a:solidFill>
                          <a:latin typeface="+mj-lt"/>
                        </a:rPr>
                        <a:t>0</a:t>
                      </a:r>
                      <a:endParaRPr lang="ko-KR" altLang="en-US" sz="2400" b="1"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latinLnBrk="1"/>
                      <a:r>
                        <a:rPr lang="en-US" altLang="ko-KR" sz="2400" b="1" dirty="0" smtClean="0">
                          <a:solidFill>
                            <a:schemeClr val="tx1"/>
                          </a:solidFill>
                          <a:latin typeface="+mj-lt"/>
                        </a:rPr>
                        <a:t>1</a:t>
                      </a:r>
                      <a:endParaRPr lang="ko-KR" altLang="en-US" sz="2400" b="1"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latinLnBrk="1"/>
                      <a:r>
                        <a:rPr lang="en-US" altLang="ko-KR" sz="2400" b="1" dirty="0" smtClean="0">
                          <a:solidFill>
                            <a:schemeClr val="tx1"/>
                          </a:solidFill>
                          <a:latin typeface="+mj-lt"/>
                        </a:rPr>
                        <a:t>2</a:t>
                      </a:r>
                      <a:endParaRPr lang="ko-KR" altLang="en-US" sz="2400" b="1"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latinLnBrk="1"/>
                      <a:r>
                        <a:rPr lang="en-US" altLang="ko-KR" sz="2400" b="1" kern="1200" dirty="0" smtClean="0">
                          <a:solidFill>
                            <a:schemeClr val="tx1"/>
                          </a:solidFill>
                          <a:latin typeface="+mn-lt"/>
                          <a:ea typeface="+mn-ea"/>
                          <a:cs typeface="+mn-cs"/>
                        </a:rPr>
                        <a:t>…</a:t>
                      </a:r>
                      <a:endParaRPr lang="ko-KR" altLang="en-US" sz="2400" b="1"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latinLnBrk="1"/>
                      <a:r>
                        <a:rPr lang="en-US" altLang="ko-KR" sz="2400" b="1" dirty="0" smtClean="0">
                          <a:solidFill>
                            <a:schemeClr val="tx1"/>
                          </a:solidFill>
                          <a:latin typeface="+mj-lt"/>
                        </a:rPr>
                        <a:t>n-1</a:t>
                      </a:r>
                      <a:endParaRPr lang="ko-KR" altLang="en-US" sz="2400" b="1"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r>
              <a:tr h="556905">
                <a:tc>
                  <a:txBody>
                    <a:bodyPr/>
                    <a:lstStyle/>
                    <a:p>
                      <a:pPr algn="ctr" latinLnBrk="1"/>
                      <a:r>
                        <a:rPr lang="en-US" altLang="ko-KR" sz="2400" b="1" dirty="0" smtClean="0">
                          <a:solidFill>
                            <a:schemeClr val="tx1"/>
                          </a:solidFill>
                          <a:latin typeface="+mj-lt"/>
                        </a:rPr>
                        <a:t>0</a:t>
                      </a:r>
                      <a:endParaRPr lang="ko-KR" altLang="en-US" sz="2400" b="1"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7C80"/>
                    </a:solidFill>
                  </a:tcPr>
                </a:tc>
                <a:tc>
                  <a:txBody>
                    <a:bodyPr/>
                    <a:lstStyle/>
                    <a:p>
                      <a:pPr algn="ctr" latinLnBrk="1"/>
                      <a:r>
                        <a:rPr lang="en-US" altLang="ko-KR" sz="2400" b="1" dirty="0" smtClean="0">
                          <a:solidFill>
                            <a:schemeClr val="tx1"/>
                          </a:solidFill>
                          <a:latin typeface="+mj-lt"/>
                        </a:rPr>
                        <a:t>1</a:t>
                      </a:r>
                      <a:endParaRPr lang="ko-KR" altLang="en-US" sz="2400" b="1"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2400" b="1" dirty="0" smtClean="0">
                          <a:solidFill>
                            <a:schemeClr val="tx1"/>
                          </a:solidFill>
                          <a:latin typeface="+mj-lt"/>
                        </a:rPr>
                        <a:t>0</a:t>
                      </a:r>
                      <a:endParaRPr lang="ko-KR" altLang="en-US" sz="2400" b="1"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2400" b="1" dirty="0" smtClean="0">
                          <a:solidFill>
                            <a:schemeClr val="tx1"/>
                          </a:solidFill>
                          <a:latin typeface="+mj-lt"/>
                        </a:rPr>
                        <a:t>0</a:t>
                      </a:r>
                      <a:endParaRPr lang="ko-KR" altLang="en-US" sz="2400" b="1"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2400" b="1" kern="1200" dirty="0" smtClean="0">
                          <a:solidFill>
                            <a:schemeClr val="tx1"/>
                          </a:solidFill>
                          <a:latin typeface="+mn-lt"/>
                          <a:ea typeface="+mn-ea"/>
                          <a:cs typeface="+mn-cs"/>
                        </a:rPr>
                        <a:t>…</a:t>
                      </a:r>
                      <a:endParaRPr lang="ko-KR" altLang="en-US" sz="2400" b="1"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2400" b="1" dirty="0" smtClean="0">
                          <a:solidFill>
                            <a:schemeClr val="tx1"/>
                          </a:solidFill>
                          <a:latin typeface="+mj-lt"/>
                        </a:rPr>
                        <a:t>0</a:t>
                      </a:r>
                      <a:endParaRPr lang="ko-KR" altLang="en-US" sz="2400" b="1"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556905">
                <a:tc>
                  <a:txBody>
                    <a:bodyPr/>
                    <a:lstStyle/>
                    <a:p>
                      <a:pPr algn="ctr" latinLnBrk="1"/>
                      <a:r>
                        <a:rPr lang="en-US" altLang="ko-KR" sz="2400" b="1" dirty="0" smtClean="0">
                          <a:solidFill>
                            <a:schemeClr val="tx1"/>
                          </a:solidFill>
                          <a:latin typeface="+mj-lt"/>
                        </a:rPr>
                        <a:t>1</a:t>
                      </a:r>
                      <a:endParaRPr lang="ko-KR" altLang="en-US" sz="2400" b="1"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7C80"/>
                    </a:solidFill>
                  </a:tcPr>
                </a:tc>
                <a:tc>
                  <a:txBody>
                    <a:bodyPr/>
                    <a:lstStyle/>
                    <a:p>
                      <a:pPr algn="ctr" latinLnBrk="1"/>
                      <a:r>
                        <a:rPr lang="en-US" altLang="ko-KR" sz="2400" b="1" dirty="0" smtClean="0">
                          <a:solidFill>
                            <a:schemeClr val="tx1"/>
                          </a:solidFill>
                          <a:latin typeface="+mj-lt"/>
                        </a:rPr>
                        <a:t>0</a:t>
                      </a:r>
                      <a:endParaRPr lang="ko-KR" altLang="en-US" sz="2400" b="1"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2400" b="1" dirty="0" smtClean="0">
                          <a:solidFill>
                            <a:schemeClr val="tx1"/>
                          </a:solidFill>
                          <a:latin typeface="+mj-lt"/>
                        </a:rPr>
                        <a:t>1</a:t>
                      </a:r>
                      <a:endParaRPr lang="ko-KR" altLang="en-US" sz="2400" b="1"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2400" b="1" dirty="0" smtClean="0">
                          <a:solidFill>
                            <a:schemeClr val="tx1"/>
                          </a:solidFill>
                          <a:latin typeface="+mj-lt"/>
                        </a:rPr>
                        <a:t>1</a:t>
                      </a:r>
                      <a:endParaRPr lang="ko-KR" altLang="en-US" sz="2400" b="1"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2400" b="1" kern="1200" dirty="0" smtClean="0">
                          <a:solidFill>
                            <a:schemeClr val="tx1"/>
                          </a:solidFill>
                          <a:latin typeface="+mn-lt"/>
                          <a:ea typeface="+mn-ea"/>
                          <a:cs typeface="+mn-cs"/>
                        </a:rPr>
                        <a:t>…</a:t>
                      </a:r>
                      <a:endParaRPr lang="ko-KR" altLang="en-US" sz="2400" b="1"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2400" b="1" dirty="0" smtClean="0">
                          <a:solidFill>
                            <a:schemeClr val="tx1"/>
                          </a:solidFill>
                          <a:latin typeface="+mj-lt"/>
                        </a:rPr>
                        <a:t>0</a:t>
                      </a:r>
                      <a:endParaRPr lang="ko-KR" altLang="en-US" sz="2400" b="1"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556905">
                <a:tc>
                  <a:txBody>
                    <a:bodyPr/>
                    <a:lstStyle/>
                    <a:p>
                      <a:pPr algn="ctr" latinLnBrk="1"/>
                      <a:r>
                        <a:rPr lang="en-US" altLang="ko-KR" sz="2400" b="1" dirty="0" smtClean="0">
                          <a:solidFill>
                            <a:schemeClr val="tx1"/>
                          </a:solidFill>
                          <a:latin typeface="+mj-lt"/>
                        </a:rPr>
                        <a:t>2</a:t>
                      </a:r>
                      <a:endParaRPr lang="ko-KR" altLang="en-US" sz="2400" b="1"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7C80"/>
                    </a:solidFill>
                  </a:tcPr>
                </a:tc>
                <a:tc>
                  <a:txBody>
                    <a:bodyPr/>
                    <a:lstStyle/>
                    <a:p>
                      <a:pPr algn="ctr" latinLnBrk="1"/>
                      <a:r>
                        <a:rPr lang="en-US" altLang="ko-KR" sz="2400" b="1" dirty="0" smtClean="0">
                          <a:solidFill>
                            <a:schemeClr val="tx1"/>
                          </a:solidFill>
                          <a:latin typeface="+mj-lt"/>
                        </a:rPr>
                        <a:t>0</a:t>
                      </a:r>
                      <a:endParaRPr lang="ko-KR" altLang="en-US" sz="2400" b="1"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2400" b="1" dirty="0" smtClean="0">
                          <a:solidFill>
                            <a:schemeClr val="tx1"/>
                          </a:solidFill>
                          <a:latin typeface="+mj-lt"/>
                        </a:rPr>
                        <a:t>0</a:t>
                      </a:r>
                      <a:endParaRPr lang="ko-KR" altLang="en-US" sz="2400" b="1"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2400" b="1" dirty="0" smtClean="0">
                          <a:solidFill>
                            <a:schemeClr val="tx1"/>
                          </a:solidFill>
                          <a:latin typeface="+mj-lt"/>
                        </a:rPr>
                        <a:t>0</a:t>
                      </a:r>
                      <a:endParaRPr lang="ko-KR" altLang="en-US" sz="2400" b="1"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2400" b="1" kern="1200" dirty="0" smtClean="0">
                          <a:solidFill>
                            <a:schemeClr val="tx1"/>
                          </a:solidFill>
                          <a:latin typeface="+mn-lt"/>
                          <a:ea typeface="+mn-ea"/>
                          <a:cs typeface="+mn-cs"/>
                        </a:rPr>
                        <a:t>…</a:t>
                      </a:r>
                      <a:endParaRPr lang="ko-KR" altLang="en-US" sz="2400" b="1"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2400" b="1" dirty="0" smtClean="0">
                          <a:solidFill>
                            <a:schemeClr val="tx1"/>
                          </a:solidFill>
                          <a:latin typeface="+mj-lt"/>
                        </a:rPr>
                        <a:t>0</a:t>
                      </a:r>
                      <a:endParaRPr lang="ko-KR" altLang="en-US" sz="2400" b="1"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556905">
                <a:tc>
                  <a:txBody>
                    <a:bodyPr/>
                    <a:lstStyle/>
                    <a:p>
                      <a:pPr algn="ctr" latinLnBrk="1"/>
                      <a:r>
                        <a:rPr lang="en-US" altLang="ko-KR" sz="2400" b="1" dirty="0" smtClean="0">
                          <a:solidFill>
                            <a:schemeClr val="tx1"/>
                          </a:solidFill>
                          <a:latin typeface="+mj-lt"/>
                        </a:rPr>
                        <a:t>3</a:t>
                      </a:r>
                      <a:endParaRPr lang="ko-KR" altLang="en-US" sz="2400" b="1"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7C80"/>
                    </a:solidFill>
                  </a:tcPr>
                </a:tc>
                <a:tc>
                  <a:txBody>
                    <a:bodyPr/>
                    <a:lstStyle/>
                    <a:p>
                      <a:pPr algn="ctr" latinLnBrk="1"/>
                      <a:r>
                        <a:rPr lang="en-US" altLang="ko-KR" sz="2400" b="1" dirty="0" smtClean="0">
                          <a:solidFill>
                            <a:schemeClr val="tx1"/>
                          </a:solidFill>
                          <a:latin typeface="+mj-lt"/>
                        </a:rPr>
                        <a:t>1</a:t>
                      </a:r>
                      <a:endParaRPr lang="ko-KR" altLang="en-US" sz="2400" b="1"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2400" b="1" dirty="0" smtClean="0">
                          <a:solidFill>
                            <a:schemeClr val="tx1"/>
                          </a:solidFill>
                          <a:latin typeface="+mj-lt"/>
                        </a:rPr>
                        <a:t>1</a:t>
                      </a:r>
                      <a:endParaRPr lang="ko-KR" altLang="en-US" sz="2400" b="1"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2400" b="1" dirty="0" smtClean="0">
                          <a:solidFill>
                            <a:schemeClr val="tx1"/>
                          </a:solidFill>
                          <a:latin typeface="+mj-lt"/>
                        </a:rPr>
                        <a:t>0</a:t>
                      </a:r>
                      <a:endParaRPr lang="ko-KR" altLang="en-US" sz="2400" b="1"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2400" b="1" kern="1200" dirty="0" smtClean="0">
                          <a:solidFill>
                            <a:schemeClr val="tx1"/>
                          </a:solidFill>
                          <a:latin typeface="+mn-lt"/>
                          <a:ea typeface="+mn-ea"/>
                          <a:cs typeface="+mn-cs"/>
                        </a:rPr>
                        <a:t>…</a:t>
                      </a:r>
                      <a:endParaRPr lang="ko-KR" altLang="en-US" sz="2400" b="1"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2400" b="1" dirty="0" smtClean="0">
                          <a:solidFill>
                            <a:schemeClr val="tx1"/>
                          </a:solidFill>
                          <a:latin typeface="+mj-lt"/>
                        </a:rPr>
                        <a:t>0</a:t>
                      </a:r>
                      <a:endParaRPr lang="ko-KR" altLang="en-US" sz="2400" b="1"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556905">
                <a:tc>
                  <a:txBody>
                    <a:bodyPr/>
                    <a:lstStyle/>
                    <a:p>
                      <a:pPr algn="ctr" latinLnBrk="1"/>
                      <a:r>
                        <a:rPr lang="en-US" altLang="ko-KR" sz="2400" b="1" dirty="0" smtClean="0">
                          <a:solidFill>
                            <a:schemeClr val="tx1"/>
                          </a:solidFill>
                          <a:latin typeface="+mj-lt"/>
                        </a:rPr>
                        <a:t>4</a:t>
                      </a:r>
                      <a:endParaRPr lang="ko-KR" altLang="en-US" sz="2400" b="1"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7C80"/>
                    </a:solidFill>
                  </a:tcPr>
                </a:tc>
                <a:tc>
                  <a:txBody>
                    <a:bodyPr/>
                    <a:lstStyle/>
                    <a:p>
                      <a:pPr algn="ctr" latinLnBrk="1"/>
                      <a:r>
                        <a:rPr lang="en-US" altLang="ko-KR" sz="2400" b="1" dirty="0" smtClean="0">
                          <a:solidFill>
                            <a:schemeClr val="tx1"/>
                          </a:solidFill>
                          <a:latin typeface="+mj-lt"/>
                        </a:rPr>
                        <a:t>0</a:t>
                      </a:r>
                      <a:endParaRPr lang="ko-KR" altLang="en-US" sz="2400" b="1"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2400" b="1" dirty="0" smtClean="0">
                          <a:solidFill>
                            <a:schemeClr val="tx1"/>
                          </a:solidFill>
                          <a:latin typeface="+mj-lt"/>
                        </a:rPr>
                        <a:t>0</a:t>
                      </a:r>
                      <a:endParaRPr lang="ko-KR" altLang="en-US" sz="2400" b="1"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2400" b="1" dirty="0" smtClean="0">
                          <a:solidFill>
                            <a:schemeClr val="tx1"/>
                          </a:solidFill>
                          <a:latin typeface="+mj-lt"/>
                        </a:rPr>
                        <a:t>0</a:t>
                      </a:r>
                      <a:endParaRPr lang="ko-KR" altLang="en-US" sz="2400" b="1"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2400" b="1" kern="1200" dirty="0" smtClean="0">
                          <a:solidFill>
                            <a:schemeClr val="tx1"/>
                          </a:solidFill>
                          <a:latin typeface="+mn-lt"/>
                          <a:ea typeface="+mn-ea"/>
                          <a:cs typeface="+mn-cs"/>
                        </a:rPr>
                        <a:t>…</a:t>
                      </a:r>
                      <a:endParaRPr lang="ko-KR" altLang="en-US" sz="2400" b="1"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2400" b="1" dirty="0" smtClean="0">
                          <a:solidFill>
                            <a:schemeClr val="tx1"/>
                          </a:solidFill>
                          <a:latin typeface="+mj-lt"/>
                        </a:rPr>
                        <a:t>0</a:t>
                      </a:r>
                      <a:endParaRPr lang="ko-KR" altLang="en-US" sz="2400" b="1"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556905">
                <a:tc>
                  <a:txBody>
                    <a:bodyPr/>
                    <a:lstStyle/>
                    <a:p>
                      <a:pPr algn="ctr" latinLnBrk="1"/>
                      <a:r>
                        <a:rPr lang="en-US" altLang="ko-KR" sz="2400" b="1" dirty="0" smtClean="0">
                          <a:solidFill>
                            <a:schemeClr val="tx1"/>
                          </a:solidFill>
                          <a:latin typeface="+mj-lt"/>
                        </a:rPr>
                        <a:t>5</a:t>
                      </a:r>
                      <a:endParaRPr lang="ko-KR" altLang="en-US" sz="2400" b="1"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7C80"/>
                    </a:solidFill>
                  </a:tcPr>
                </a:tc>
                <a:tc>
                  <a:txBody>
                    <a:bodyPr/>
                    <a:lstStyle/>
                    <a:p>
                      <a:pPr algn="ctr" latinLnBrk="1"/>
                      <a:r>
                        <a:rPr lang="en-US" altLang="ko-KR" sz="2400" b="1" dirty="0" smtClean="0">
                          <a:solidFill>
                            <a:schemeClr val="tx1"/>
                          </a:solidFill>
                          <a:latin typeface="+mj-lt"/>
                        </a:rPr>
                        <a:t>0</a:t>
                      </a:r>
                      <a:endParaRPr lang="ko-KR" altLang="en-US" sz="2400" b="1"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2400" b="1" dirty="0" smtClean="0">
                          <a:solidFill>
                            <a:schemeClr val="tx1"/>
                          </a:solidFill>
                          <a:latin typeface="+mj-lt"/>
                        </a:rPr>
                        <a:t>0</a:t>
                      </a:r>
                      <a:endParaRPr lang="ko-KR" altLang="en-US" sz="2400" b="1"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2400" b="1" dirty="0" smtClean="0">
                          <a:solidFill>
                            <a:schemeClr val="tx1"/>
                          </a:solidFill>
                          <a:latin typeface="+mj-lt"/>
                        </a:rPr>
                        <a:t>1</a:t>
                      </a:r>
                      <a:endParaRPr lang="ko-KR" altLang="en-US" sz="2400" b="1"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2400" b="1" kern="1200" dirty="0" smtClean="0">
                          <a:solidFill>
                            <a:schemeClr val="tx1"/>
                          </a:solidFill>
                          <a:latin typeface="+mn-lt"/>
                          <a:ea typeface="+mn-ea"/>
                          <a:cs typeface="+mn-cs"/>
                        </a:rPr>
                        <a:t>…</a:t>
                      </a:r>
                      <a:endParaRPr lang="ko-KR" altLang="en-US" sz="2400" b="1"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2400" b="1" dirty="0" smtClean="0">
                          <a:solidFill>
                            <a:schemeClr val="tx1"/>
                          </a:solidFill>
                          <a:latin typeface="+mj-lt"/>
                        </a:rPr>
                        <a:t>1</a:t>
                      </a:r>
                      <a:endParaRPr lang="ko-KR" altLang="en-US" sz="2400" b="1"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556905">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2400" b="1" kern="1200" dirty="0" smtClean="0">
                          <a:solidFill>
                            <a:schemeClr val="tx1"/>
                          </a:solidFill>
                          <a:latin typeface="+mn-lt"/>
                          <a:ea typeface="+mn-ea"/>
                          <a:cs typeface="+mn-cs"/>
                        </a:rPr>
                        <a:t>︙</a:t>
                      </a:r>
                      <a:endParaRPr lang="ko-KR" altLang="en-US" sz="2400" b="1" kern="1200" dirty="0" smtClean="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7C80"/>
                    </a:solidFill>
                  </a:tcPr>
                </a:tc>
                <a:tc>
                  <a:txBody>
                    <a:bodyPr/>
                    <a:lstStyle/>
                    <a:p>
                      <a:pPr algn="ctr" latinLnBrk="1"/>
                      <a:r>
                        <a:rPr lang="en-US" altLang="ko-KR" sz="2400" b="1" kern="1200" dirty="0" smtClean="0">
                          <a:solidFill>
                            <a:schemeClr val="tx1"/>
                          </a:solidFill>
                          <a:latin typeface="+mn-lt"/>
                          <a:ea typeface="+mn-ea"/>
                          <a:cs typeface="+mn-cs"/>
                        </a:rPr>
                        <a:t>︙</a:t>
                      </a:r>
                      <a:endParaRPr lang="ko-KR" altLang="en-US" sz="2400" b="1"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2400" b="1" kern="1200" dirty="0" smtClean="0">
                          <a:solidFill>
                            <a:schemeClr val="tx1"/>
                          </a:solidFill>
                          <a:latin typeface="+mn-lt"/>
                          <a:ea typeface="+mn-ea"/>
                          <a:cs typeface="+mn-cs"/>
                        </a:rPr>
                        <a:t>︙</a:t>
                      </a:r>
                      <a:endParaRPr lang="ko-KR" altLang="en-US" sz="2400" b="1"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2400" b="1" kern="1200" dirty="0" smtClean="0">
                          <a:solidFill>
                            <a:schemeClr val="tx1"/>
                          </a:solidFill>
                          <a:latin typeface="+mn-lt"/>
                          <a:ea typeface="+mn-ea"/>
                          <a:cs typeface="+mn-cs"/>
                        </a:rPr>
                        <a:t>︙</a:t>
                      </a:r>
                      <a:endParaRPr lang="ko-KR" altLang="en-US" sz="2400" b="1"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2400" b="1"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2400" b="1" kern="1200" dirty="0" smtClean="0">
                          <a:solidFill>
                            <a:schemeClr val="tx1"/>
                          </a:solidFill>
                          <a:latin typeface="+mn-lt"/>
                          <a:ea typeface="+mn-ea"/>
                          <a:cs typeface="+mn-cs"/>
                        </a:rPr>
                        <a:t>︙</a:t>
                      </a:r>
                      <a:endParaRPr lang="ko-KR" altLang="en-US" sz="2400" b="1"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556905">
                <a:tc>
                  <a:txBody>
                    <a:bodyPr/>
                    <a:lstStyle/>
                    <a:p>
                      <a:pPr algn="ctr" latinLnBrk="1"/>
                      <a:r>
                        <a:rPr lang="en-US" altLang="ko-KR" sz="2400" b="1" dirty="0" smtClean="0">
                          <a:solidFill>
                            <a:schemeClr val="tx1"/>
                          </a:solidFill>
                          <a:latin typeface="+mj-lt"/>
                        </a:rPr>
                        <a:t>p-1</a:t>
                      </a:r>
                      <a:endParaRPr lang="ko-KR" altLang="en-US" sz="2400" b="1"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7C80"/>
                    </a:solidFill>
                  </a:tcPr>
                </a:tc>
                <a:tc>
                  <a:txBody>
                    <a:bodyPr/>
                    <a:lstStyle/>
                    <a:p>
                      <a:pPr algn="ctr" latinLnBrk="1"/>
                      <a:r>
                        <a:rPr lang="en-US" altLang="ko-KR" sz="2400" b="1" dirty="0" smtClean="0">
                          <a:solidFill>
                            <a:schemeClr val="tx1"/>
                          </a:solidFill>
                          <a:latin typeface="+mj-lt"/>
                        </a:rPr>
                        <a:t>0</a:t>
                      </a:r>
                      <a:endParaRPr lang="ko-KR" altLang="en-US" sz="2400" b="1"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2400" b="1" dirty="0" smtClean="0">
                          <a:solidFill>
                            <a:schemeClr val="tx1"/>
                          </a:solidFill>
                          <a:latin typeface="+mj-lt"/>
                        </a:rPr>
                        <a:t>0</a:t>
                      </a:r>
                      <a:endParaRPr lang="ko-KR" altLang="en-US" sz="2400" b="1"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2400" b="1" dirty="0" smtClean="0">
                          <a:solidFill>
                            <a:schemeClr val="tx1"/>
                          </a:solidFill>
                          <a:latin typeface="+mj-lt"/>
                        </a:rPr>
                        <a:t>0</a:t>
                      </a:r>
                      <a:endParaRPr lang="ko-KR" altLang="en-US" sz="2400" b="1"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2400" b="1" kern="1200" dirty="0" smtClean="0">
                          <a:solidFill>
                            <a:schemeClr val="tx1"/>
                          </a:solidFill>
                          <a:latin typeface="+mn-lt"/>
                          <a:ea typeface="+mn-ea"/>
                          <a:cs typeface="+mn-cs"/>
                        </a:rPr>
                        <a:t>…</a:t>
                      </a:r>
                      <a:endParaRPr lang="ko-KR" altLang="en-US" sz="2400" b="1"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2400" b="1" dirty="0" smtClean="0">
                          <a:solidFill>
                            <a:schemeClr val="tx1"/>
                          </a:solidFill>
                          <a:latin typeface="+mj-lt"/>
                        </a:rPr>
                        <a:t>0</a:t>
                      </a:r>
                      <a:endParaRPr lang="ko-KR" altLang="en-US" sz="2400" b="1"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cxnSp>
        <p:nvCxnSpPr>
          <p:cNvPr id="20" name="직선 화살표 연결선 19"/>
          <p:cNvCxnSpPr/>
          <p:nvPr/>
        </p:nvCxnSpPr>
        <p:spPr>
          <a:xfrm flipH="1">
            <a:off x="19100427" y="29541412"/>
            <a:ext cx="2016809" cy="88122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15765058" y="35707271"/>
            <a:ext cx="4015651" cy="584775"/>
          </a:xfrm>
          <a:prstGeom prst="rect">
            <a:avLst/>
          </a:prstGeom>
        </p:spPr>
        <p:txBody>
          <a:bodyPr wrap="none" rtlCol="0">
            <a:spAutoFit/>
          </a:bodyPr>
          <a:lstStyle/>
          <a:p>
            <a:pPr algn="just"/>
            <a:r>
              <a:rPr lang="en-US" altLang="ko-KR" sz="3200" b="1" dirty="0" smtClean="0">
                <a:latin typeface="FrutigerNextLT Regular" pitchFamily="18" charset="0"/>
              </a:rPr>
              <a:t>&lt;Relationship Array&gt;</a:t>
            </a:r>
            <a:endParaRPr lang="ko-KR" altLang="en-US" sz="3200" b="1" dirty="0" smtClean="0">
              <a:latin typeface="FrutigerNextLT Regular" pitchFamily="18" charset="0"/>
            </a:endParaRPr>
          </a:p>
        </p:txBody>
      </p:sp>
      <p:sp>
        <p:nvSpPr>
          <p:cNvPr id="23" name="TextBox 22"/>
          <p:cNvSpPr txBox="1"/>
          <p:nvPr/>
        </p:nvSpPr>
        <p:spPr>
          <a:xfrm>
            <a:off x="20756611" y="31146803"/>
            <a:ext cx="8678642" cy="3416320"/>
          </a:xfrm>
          <a:prstGeom prst="rect">
            <a:avLst/>
          </a:prstGeom>
        </p:spPr>
        <p:txBody>
          <a:bodyPr wrap="square" rtlCol="0">
            <a:spAutoFit/>
          </a:bodyPr>
          <a:lstStyle/>
          <a:p>
            <a:r>
              <a:rPr lang="en-US" altLang="ko-KR" sz="3600" b="1" dirty="0" smtClean="0">
                <a:latin typeface="FrutigerNextLT Regular" pitchFamily="18" charset="0"/>
              </a:rPr>
              <a:t>&lt;Event </a:t>
            </a:r>
            <a:r>
              <a:rPr lang="en-US" altLang="ko-KR" sz="3600" b="1" dirty="0" smtClean="0">
                <a:latin typeface="FrutigerNextLT Regular" pitchFamily="18" charset="0"/>
              </a:rPr>
              <a:t>Processing Data Structures&gt;</a:t>
            </a:r>
            <a:endParaRPr lang="en-US" altLang="ko-KR" sz="3600" b="1" dirty="0" smtClean="0">
              <a:latin typeface="FrutigerNextLT Regular" pitchFamily="18" charset="0"/>
            </a:endParaRPr>
          </a:p>
          <a:p>
            <a:r>
              <a:rPr lang="en-US" altLang="ko-KR" sz="3600" b="1" dirty="0" smtClean="0">
                <a:latin typeface="FrutigerNextLT Regular" pitchFamily="18" charset="0"/>
              </a:rPr>
              <a:t>- </a:t>
            </a:r>
            <a:r>
              <a:rPr lang="en-US" altLang="ko-KR" sz="3600" b="1" dirty="0" err="1" smtClean="0">
                <a:latin typeface="FrutigerNextLT Regular" pitchFamily="18" charset="0"/>
              </a:rPr>
              <a:t>isSelected</a:t>
            </a:r>
            <a:r>
              <a:rPr lang="en-US" altLang="ko-KR" sz="3600" b="1" dirty="0" smtClean="0">
                <a:latin typeface="FrutigerNextLT Regular" pitchFamily="18" charset="0"/>
              </a:rPr>
              <a:t> (length of nodes): array </a:t>
            </a:r>
            <a:r>
              <a:rPr lang="en-US" altLang="ko-KR" sz="3600" b="1" dirty="0" smtClean="0">
                <a:latin typeface="FrutigerNextLT Regular" pitchFamily="18" charset="0"/>
              </a:rPr>
              <a:t/>
            </a:r>
            <a:br>
              <a:rPr lang="en-US" altLang="ko-KR" sz="3600" b="1" dirty="0" smtClean="0">
                <a:latin typeface="FrutigerNextLT Regular" pitchFamily="18" charset="0"/>
              </a:rPr>
            </a:br>
            <a:r>
              <a:rPr lang="en-US" altLang="ko-KR" sz="3600" b="1" dirty="0" smtClean="0">
                <a:latin typeface="FrutigerNextLT Regular" pitchFamily="18" charset="0"/>
              </a:rPr>
              <a:t>for </a:t>
            </a:r>
            <a:r>
              <a:rPr lang="en-US" altLang="ko-KR" sz="3600" b="1" dirty="0" smtClean="0">
                <a:latin typeface="FrutigerNextLT Regular" pitchFamily="18" charset="0"/>
              </a:rPr>
              <a:t>checking selected nodes of graph</a:t>
            </a:r>
          </a:p>
          <a:p>
            <a:r>
              <a:rPr lang="en-US" altLang="ko-KR" sz="3600" b="1" dirty="0" smtClean="0">
                <a:latin typeface="FrutigerNextLT Regular" pitchFamily="18" charset="0"/>
              </a:rPr>
              <a:t>- </a:t>
            </a:r>
            <a:r>
              <a:rPr lang="en-US" altLang="ko-KR" sz="3600" b="1" dirty="0" err="1" smtClean="0">
                <a:latin typeface="FrutigerNextLT Regular" pitchFamily="18" charset="0"/>
              </a:rPr>
              <a:t>isHidden</a:t>
            </a:r>
            <a:r>
              <a:rPr lang="en-US" altLang="ko-KR" sz="3600" b="1" dirty="0" smtClean="0">
                <a:latin typeface="FrutigerNextLT Regular" pitchFamily="18" charset="0"/>
              </a:rPr>
              <a:t> (length of nodes): array for checking hidden nodes of graph</a:t>
            </a:r>
          </a:p>
          <a:p>
            <a:r>
              <a:rPr lang="en-US" altLang="ko-KR" sz="3600" b="1" dirty="0" smtClean="0">
                <a:latin typeface="FrutigerNextLT Regular" pitchFamily="18" charset="0"/>
              </a:rPr>
              <a:t>- Relationship Array (p </a:t>
            </a:r>
            <a:r>
              <a:rPr lang="en-US" altLang="ko-KR" sz="3600" b="1" dirty="0" smtClean="0">
                <a:latin typeface="FrutigerNextLT Regular" pitchFamily="18" charset="0"/>
              </a:rPr>
              <a:t>by n </a:t>
            </a:r>
            <a:r>
              <a:rPr lang="en-US" altLang="ko-KR" sz="3600" b="1" dirty="0" smtClean="0">
                <a:latin typeface="FrutigerNextLT Regular" pitchFamily="18" charset="0"/>
              </a:rPr>
              <a:t>nodes)</a:t>
            </a:r>
            <a:endParaRPr lang="ko-KR" altLang="en-US" sz="3600" b="1" dirty="0" smtClean="0">
              <a:latin typeface="FrutigerNextLT Regular" pitchFamily="18" charset="0"/>
            </a:endParaRPr>
          </a:p>
        </p:txBody>
      </p:sp>
      <p:pic>
        <p:nvPicPr>
          <p:cNvPr id="29" name="Picture 2" descr="C:\Users\hyanglan\Downloads\skku (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229219" y="1098006"/>
            <a:ext cx="3878271" cy="354762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320277" y="39679266"/>
            <a:ext cx="14386324" cy="2123658"/>
          </a:xfrm>
          <a:prstGeom prst="rect">
            <a:avLst/>
          </a:prstGeom>
        </p:spPr>
        <p:txBody>
          <a:bodyPr wrap="square" rtlCol="0">
            <a:spAutoFit/>
          </a:bodyPr>
          <a:lstStyle/>
          <a:p>
            <a:pPr algn="just"/>
            <a:r>
              <a:rPr lang="en-US" altLang="ko-KR" sz="4400" dirty="0" smtClean="0">
                <a:latin typeface="Times New Roman" panose="02020603050405020304" pitchFamily="18" charset="0"/>
                <a:cs typeface="Times New Roman" panose="02020603050405020304" pitchFamily="18" charset="0"/>
              </a:rPr>
              <a:t>This work was supported in part by the </a:t>
            </a:r>
            <a:r>
              <a:rPr lang="en-US" altLang="ko-KR" sz="4400" b="1" dirty="0" smtClean="0">
                <a:latin typeface="Times New Roman" panose="02020603050405020304" pitchFamily="18" charset="0"/>
                <a:cs typeface="Times New Roman" panose="02020603050405020304" pitchFamily="18" charset="0"/>
              </a:rPr>
              <a:t>Korean Ministry of </a:t>
            </a:r>
            <a:r>
              <a:rPr lang="en-US" altLang="ko-KR" sz="4400" b="1" dirty="0" smtClean="0">
                <a:latin typeface="Times New Roman" panose="02020603050405020304" pitchFamily="18" charset="0"/>
                <a:cs typeface="Times New Roman" panose="02020603050405020304" pitchFamily="18" charset="0"/>
              </a:rPr>
              <a:t/>
            </a:r>
            <a:br>
              <a:rPr lang="en-US" altLang="ko-KR" sz="4400" b="1" dirty="0" smtClean="0">
                <a:latin typeface="Times New Roman" panose="02020603050405020304" pitchFamily="18" charset="0"/>
                <a:cs typeface="Times New Roman" panose="02020603050405020304" pitchFamily="18" charset="0"/>
              </a:rPr>
            </a:br>
            <a:r>
              <a:rPr lang="en-US" altLang="ko-KR" sz="4400" b="1" dirty="0" smtClean="0">
                <a:latin typeface="Times New Roman" panose="02020603050405020304" pitchFamily="18" charset="0"/>
                <a:cs typeface="Times New Roman" panose="02020603050405020304" pitchFamily="18" charset="0"/>
              </a:rPr>
              <a:t>Science</a:t>
            </a:r>
            <a:r>
              <a:rPr lang="en-US" altLang="ko-KR" sz="4400" b="1" dirty="0" smtClean="0">
                <a:latin typeface="Times New Roman" panose="02020603050405020304" pitchFamily="18" charset="0"/>
                <a:cs typeface="Times New Roman" panose="02020603050405020304" pitchFamily="18" charset="0"/>
              </a:rPr>
              <a:t>, ICT &amp; </a:t>
            </a:r>
            <a:r>
              <a:rPr lang="en-US" altLang="ko-KR" sz="4400" b="1" dirty="0" smtClean="0">
                <a:latin typeface="Times New Roman" panose="02020603050405020304" pitchFamily="18" charset="0"/>
                <a:cs typeface="Times New Roman" panose="02020603050405020304" pitchFamily="18" charset="0"/>
              </a:rPr>
              <a:t>Future </a:t>
            </a:r>
            <a:r>
              <a:rPr lang="en-US" altLang="ko-KR" sz="4400" b="1" dirty="0" smtClean="0">
                <a:latin typeface="Times New Roman" panose="02020603050405020304" pitchFamily="18" charset="0"/>
                <a:cs typeface="Times New Roman" panose="02020603050405020304" pitchFamily="18" charset="0"/>
              </a:rPr>
              <a:t>Planning</a:t>
            </a:r>
            <a:r>
              <a:rPr lang="en-US" altLang="ko-KR" sz="4400" dirty="0" smtClean="0">
                <a:latin typeface="Times New Roman" panose="02020603050405020304" pitchFamily="18" charset="0"/>
                <a:cs typeface="Times New Roman" panose="02020603050405020304" pitchFamily="18" charset="0"/>
              </a:rPr>
              <a:t> (KEIT-10047038) and by </a:t>
            </a:r>
            <a:r>
              <a:rPr lang="en-US" altLang="ko-KR" sz="4400" dirty="0" smtClean="0">
                <a:latin typeface="Times New Roman" panose="02020603050405020304" pitchFamily="18" charset="0"/>
                <a:cs typeface="Times New Roman" panose="02020603050405020304" pitchFamily="18" charset="0"/>
              </a:rPr>
              <a:t/>
            </a:r>
            <a:br>
              <a:rPr lang="en-US" altLang="ko-KR" sz="4400" dirty="0" smtClean="0">
                <a:latin typeface="Times New Roman" panose="02020603050405020304" pitchFamily="18" charset="0"/>
                <a:cs typeface="Times New Roman" panose="02020603050405020304" pitchFamily="18" charset="0"/>
              </a:rPr>
            </a:br>
            <a:r>
              <a:rPr lang="en-US" altLang="ko-KR" sz="4400" b="1" dirty="0" smtClean="0">
                <a:latin typeface="Times New Roman" panose="02020603050405020304" pitchFamily="18" charset="0"/>
                <a:cs typeface="Times New Roman" panose="02020603050405020304" pitchFamily="18" charset="0"/>
              </a:rPr>
              <a:t>Google </a:t>
            </a:r>
            <a:r>
              <a:rPr lang="en-US" altLang="ko-KR" sz="4400" b="1" dirty="0" smtClean="0">
                <a:latin typeface="Times New Roman" panose="02020603050405020304" pitchFamily="18" charset="0"/>
                <a:cs typeface="Times New Roman" panose="02020603050405020304" pitchFamily="18" charset="0"/>
              </a:rPr>
              <a:t>Summer of Code </a:t>
            </a:r>
            <a:r>
              <a:rPr lang="en-US" altLang="ko-KR" sz="4400" dirty="0" smtClean="0">
                <a:latin typeface="Times New Roman" panose="02020603050405020304" pitchFamily="18" charset="0"/>
                <a:cs typeface="Times New Roman" panose="02020603050405020304" pitchFamily="18" charset="0"/>
              </a:rPr>
              <a:t>(</a:t>
            </a:r>
            <a:r>
              <a:rPr lang="en-US" altLang="ko-KR" sz="4400" dirty="0" err="1" smtClean="0">
                <a:latin typeface="Times New Roman" panose="02020603050405020304" pitchFamily="18" charset="0"/>
                <a:cs typeface="Times New Roman" panose="02020603050405020304" pitchFamily="18" charset="0"/>
              </a:rPr>
              <a:t>GSoC</a:t>
            </a:r>
            <a:r>
              <a:rPr lang="en-US" altLang="ko-KR" sz="4400" dirty="0" smtClean="0">
                <a:latin typeface="Times New Roman" panose="02020603050405020304" pitchFamily="18" charset="0"/>
                <a:cs typeface="Times New Roman" panose="02020603050405020304" pitchFamily="18" charset="0"/>
              </a:rPr>
              <a:t>) 2013 and 2014.</a:t>
            </a:r>
            <a:endParaRPr lang="en-US" altLang="ko-KR" sz="4400" dirty="0">
              <a:latin typeface="Times New Roman" panose="02020603050405020304" pitchFamily="18" charset="0"/>
              <a:cs typeface="Times New Roman" panose="02020603050405020304" pitchFamily="18" charset="0"/>
            </a:endParaRPr>
          </a:p>
        </p:txBody>
      </p:sp>
      <p:grpSp>
        <p:nvGrpSpPr>
          <p:cNvPr id="34" name="그룹 33"/>
          <p:cNvGrpSpPr/>
          <p:nvPr/>
        </p:nvGrpSpPr>
        <p:grpSpPr>
          <a:xfrm>
            <a:off x="15465373" y="36837232"/>
            <a:ext cx="14443245" cy="4561293"/>
            <a:chOff x="-23837673" y="1674070"/>
            <a:chExt cx="14443245" cy="4561293"/>
          </a:xfrm>
        </p:grpSpPr>
        <p:sp>
          <p:nvSpPr>
            <p:cNvPr id="35" name="Rounded Rectangle 1691"/>
            <p:cNvSpPr/>
            <p:nvPr/>
          </p:nvSpPr>
          <p:spPr bwMode="auto">
            <a:xfrm>
              <a:off x="-23837673" y="1674070"/>
              <a:ext cx="5760640" cy="1016182"/>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anchor="ctr" anchorCtr="1">
              <a:normAutofit fontScale="92500" lnSpcReduction="10000"/>
            </a:bodyPr>
            <a:lstStyle/>
            <a:p>
              <a:pPr algn="ctr">
                <a:defRPr/>
              </a:pPr>
              <a:r>
                <a:rPr lang="en-US" sz="6000" b="1" dirty="0" smtClean="0">
                  <a:latin typeface="Times New Roman" pitchFamily="18" charset="0"/>
                  <a:cs typeface="Times New Roman" pitchFamily="18" charset="0"/>
                </a:rPr>
                <a:t>Future Work</a:t>
              </a:r>
              <a:endParaRPr lang="en-US" sz="6000" b="1" dirty="0">
                <a:latin typeface="Times New Roman" pitchFamily="18" charset="0"/>
                <a:cs typeface="Times New Roman" pitchFamily="18" charset="0"/>
              </a:endParaRPr>
            </a:p>
          </p:txBody>
        </p:sp>
        <p:sp>
          <p:nvSpPr>
            <p:cNvPr id="37" name="직사각형 36"/>
            <p:cNvSpPr/>
            <p:nvPr/>
          </p:nvSpPr>
          <p:spPr>
            <a:xfrm>
              <a:off x="-23837672" y="2757488"/>
              <a:ext cx="14443244" cy="3477875"/>
            </a:xfrm>
            <a:prstGeom prst="rect">
              <a:avLst/>
            </a:prstGeom>
            <a:solidFill>
              <a:schemeClr val="bg1"/>
            </a:solidFill>
            <a:ln w="50800">
              <a:solidFill>
                <a:schemeClr val="tx1">
                  <a:lumMod val="50000"/>
                  <a:lumOff val="50000"/>
                </a:schemeClr>
              </a:solidFill>
            </a:ln>
            <a:effectLst/>
          </p:spPr>
          <p:style>
            <a:lnRef idx="1">
              <a:schemeClr val="accent1"/>
            </a:lnRef>
            <a:fillRef idx="2">
              <a:schemeClr val="accent1"/>
            </a:fillRef>
            <a:effectRef idx="1">
              <a:schemeClr val="accent1"/>
            </a:effectRef>
            <a:fontRef idx="minor">
              <a:schemeClr val="dk1"/>
            </a:fontRef>
          </p:style>
          <p:txBody>
            <a:bodyPr wrap="square">
              <a:spAutoFit/>
            </a:bodyPr>
            <a:lstStyle/>
            <a:p>
              <a:pPr algn="just"/>
              <a:r>
                <a:rPr lang="en-US" altLang="ko-KR" sz="4400" dirty="0" smtClean="0">
                  <a:latin typeface="Times New Roman" panose="02020603050405020304" pitchFamily="18" charset="0"/>
                  <a:cs typeface="Times New Roman" panose="02020603050405020304" pitchFamily="18" charset="0"/>
                </a:rPr>
                <a:t>This project is still under </a:t>
              </a:r>
              <a:r>
                <a:rPr lang="en-US" altLang="ko-KR" sz="4400" dirty="0" smtClean="0">
                  <a:latin typeface="Times New Roman" panose="02020603050405020304" pitchFamily="18" charset="0"/>
                  <a:cs typeface="Times New Roman" panose="02020603050405020304" pitchFamily="18" charset="0"/>
                </a:rPr>
                <a:t>active development:</a:t>
              </a:r>
              <a:endParaRPr lang="en-US" altLang="ko-KR" sz="4400" dirty="0" smtClean="0">
                <a:latin typeface="Times New Roman" panose="02020603050405020304" pitchFamily="18" charset="0"/>
                <a:cs typeface="Times New Roman" panose="02020603050405020304" pitchFamily="18" charset="0"/>
              </a:endParaRPr>
            </a:p>
            <a:p>
              <a:pPr algn="just"/>
              <a:r>
                <a:rPr lang="en-US" altLang="ko-KR" sz="4400" dirty="0" smtClean="0">
                  <a:latin typeface="Times New Roman" panose="02020603050405020304" pitchFamily="18" charset="0"/>
                  <a:cs typeface="Times New Roman" panose="02020603050405020304" pitchFamily="18" charset="0"/>
                </a:rPr>
                <a:t>- To provide server-offload using Shiny for users to help them </a:t>
              </a:r>
              <a:r>
                <a:rPr lang="en-US" altLang="ko-KR" sz="4400" dirty="0">
                  <a:latin typeface="Times New Roman" panose="02020603050405020304" pitchFamily="18" charset="0"/>
                  <a:cs typeface="Times New Roman" panose="02020603050405020304" pitchFamily="18" charset="0"/>
                </a:rPr>
                <a:t/>
              </a:r>
              <a:br>
                <a:rPr lang="en-US" altLang="ko-KR" sz="4400" dirty="0">
                  <a:latin typeface="Times New Roman" panose="02020603050405020304" pitchFamily="18" charset="0"/>
                  <a:cs typeface="Times New Roman" panose="02020603050405020304" pitchFamily="18" charset="0"/>
                </a:rPr>
              </a:br>
              <a:r>
                <a:rPr lang="en-US" altLang="ko-KR" sz="4400" dirty="0" smtClean="0">
                  <a:latin typeface="Times New Roman" panose="02020603050405020304" pitchFamily="18" charset="0"/>
                  <a:cs typeface="Times New Roman" panose="02020603050405020304" pitchFamily="18" charset="0"/>
                </a:rPr>
                <a:t>draw </a:t>
              </a:r>
              <a:r>
                <a:rPr lang="en-US" altLang="ko-KR" sz="4400" dirty="0" smtClean="0">
                  <a:latin typeface="Times New Roman" panose="02020603050405020304" pitchFamily="18" charset="0"/>
                  <a:cs typeface="Times New Roman" panose="02020603050405020304" pitchFamily="18" charset="0"/>
                </a:rPr>
                <a:t>graphs on low-computing devices, such as mobile.</a:t>
              </a:r>
            </a:p>
            <a:p>
              <a:pPr algn="just"/>
              <a:r>
                <a:rPr lang="en-US" altLang="ko-KR" sz="4400" dirty="0" smtClean="0">
                  <a:latin typeface="Times New Roman" panose="02020603050405020304" pitchFamily="18" charset="0"/>
                  <a:cs typeface="Times New Roman" panose="02020603050405020304" pitchFamily="18" charset="0"/>
                </a:rPr>
                <a:t>- To develop</a:t>
              </a:r>
              <a:r>
                <a:rPr lang="en-US" altLang="ko-KR" sz="4400" dirty="0" smtClean="0">
                  <a:latin typeface="Times New Roman" panose="02020603050405020304" pitchFamily="18" charset="0"/>
                  <a:cs typeface="Times New Roman" panose="02020603050405020304" pitchFamily="18" charset="0"/>
                </a:rPr>
                <a:t> an intuitive API to make it easy to draw graphs </a:t>
              </a:r>
            </a:p>
            <a:p>
              <a:pPr algn="just"/>
              <a:r>
                <a:rPr lang="en-US" altLang="ko-KR" sz="4400" dirty="0" smtClean="0">
                  <a:latin typeface="Times New Roman" panose="02020603050405020304" pitchFamily="18" charset="0"/>
                  <a:cs typeface="Times New Roman" panose="02020603050405020304" pitchFamily="18" charset="0"/>
                </a:rPr>
                <a:t>(e.g., ggplot2-based API)  </a:t>
              </a:r>
              <a:endParaRPr lang="en-US" altLang="ko-KR" sz="4400" dirty="0" smtClean="0">
                <a:latin typeface="Times New Roman" panose="02020603050405020304" pitchFamily="18" charset="0"/>
                <a:cs typeface="Times New Roman" panose="02020603050405020304" pitchFamily="18" charset="0"/>
              </a:endParaRPr>
            </a:p>
          </p:txBody>
        </p:sp>
      </p:grpSp>
      <p:sp>
        <p:nvSpPr>
          <p:cNvPr id="16" name="TextBox 15"/>
          <p:cNvSpPr txBox="1"/>
          <p:nvPr/>
        </p:nvSpPr>
        <p:spPr>
          <a:xfrm>
            <a:off x="13080491" y="16002204"/>
            <a:ext cx="3461556" cy="1323439"/>
          </a:xfrm>
          <a:prstGeom prst="rect">
            <a:avLst/>
          </a:prstGeom>
        </p:spPr>
        <p:txBody>
          <a:bodyPr wrap="square" rtlCol="0">
            <a:spAutoFit/>
          </a:bodyPr>
          <a:lstStyle/>
          <a:p>
            <a:pPr algn="ctr"/>
            <a:r>
              <a:rPr lang="en-US" altLang="ko-KR" sz="4000" dirty="0" smtClean="0">
                <a:latin typeface="FrutigerNextLT Regular" pitchFamily="18" charset="0"/>
              </a:rPr>
              <a:t>Code </a:t>
            </a:r>
            <a:r>
              <a:rPr lang="en-US" altLang="ko-KR" sz="4000" dirty="0" smtClean="0">
                <a:latin typeface="FrutigerNextLT Regular" pitchFamily="18" charset="0"/>
              </a:rPr>
              <a:t/>
            </a:r>
            <a:br>
              <a:rPr lang="en-US" altLang="ko-KR" sz="4000" dirty="0" smtClean="0">
                <a:latin typeface="FrutigerNextLT Regular" pitchFamily="18" charset="0"/>
              </a:rPr>
            </a:br>
            <a:r>
              <a:rPr lang="en-US" altLang="ko-KR" sz="4000" dirty="0" smtClean="0">
                <a:latin typeface="FrutigerNextLT Regular" pitchFamily="18" charset="0"/>
              </a:rPr>
              <a:t>generation</a:t>
            </a:r>
            <a:endParaRPr lang="ko-KR" altLang="en-US" sz="4000" dirty="0" smtClean="0">
              <a:latin typeface="FrutigerNextLT Regular" pitchFamily="18" charset="0"/>
            </a:endParaRPr>
          </a:p>
        </p:txBody>
      </p:sp>
      <p:grpSp>
        <p:nvGrpSpPr>
          <p:cNvPr id="17" name="그룹 16"/>
          <p:cNvGrpSpPr/>
          <p:nvPr/>
        </p:nvGrpSpPr>
        <p:grpSpPr>
          <a:xfrm>
            <a:off x="17845172" y="21827674"/>
            <a:ext cx="11145990" cy="5481245"/>
            <a:chOff x="16326251" y="21130845"/>
            <a:chExt cx="11145990" cy="5481245"/>
          </a:xfrm>
        </p:grpSpPr>
        <p:sp>
          <p:nvSpPr>
            <p:cNvPr id="38" name="타원 37"/>
            <p:cNvSpPr/>
            <p:nvPr/>
          </p:nvSpPr>
          <p:spPr>
            <a:xfrm>
              <a:off x="17478776" y="21132447"/>
              <a:ext cx="1152525" cy="1152525"/>
            </a:xfrm>
            <a:prstGeom prst="ellipse">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1700" b="1" dirty="0" err="1" smtClean="0">
                  <a:solidFill>
                    <a:schemeClr val="tx1"/>
                  </a:solidFill>
                  <a:latin typeface="+mj-lt"/>
                  <a:ea typeface="Arial Unicode MS" panose="020B0604020202020204" pitchFamily="50" charset="-127"/>
                  <a:cs typeface="Arial Unicode MS" panose="020B0604020202020204" pitchFamily="50" charset="-127"/>
                </a:rPr>
                <a:t>Theoph</a:t>
              </a:r>
              <a:endParaRPr lang="ko-KR" altLang="en-US" sz="1700" b="1" dirty="0">
                <a:solidFill>
                  <a:schemeClr val="tx1"/>
                </a:solidFill>
                <a:latin typeface="+mj-lt"/>
                <a:ea typeface="Arial Unicode MS" panose="020B0604020202020204" pitchFamily="50" charset="-127"/>
                <a:cs typeface="Arial Unicode MS" panose="020B0604020202020204" pitchFamily="50" charset="-127"/>
              </a:endParaRPr>
            </a:p>
          </p:txBody>
        </p:sp>
        <p:sp>
          <p:nvSpPr>
            <p:cNvPr id="39" name="타원 38"/>
            <p:cNvSpPr/>
            <p:nvPr/>
          </p:nvSpPr>
          <p:spPr>
            <a:xfrm>
              <a:off x="16326251" y="22789797"/>
              <a:ext cx="1152525" cy="1152525"/>
            </a:xfrm>
            <a:prstGeom prst="ellipse">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1800" b="1" dirty="0" smtClean="0">
                  <a:solidFill>
                    <a:schemeClr val="tx1"/>
                  </a:solidFill>
                  <a:latin typeface="+mj-lt"/>
                  <a:ea typeface="Arial Unicode MS" panose="020B0604020202020204" pitchFamily="50" charset="-127"/>
                  <a:cs typeface="Arial Unicode MS" panose="020B0604020202020204" pitchFamily="50" charset="-127"/>
                </a:rPr>
                <a:t>histObj1</a:t>
              </a:r>
              <a:endParaRPr lang="ko-KR" altLang="en-US" sz="1800" b="1" dirty="0">
                <a:solidFill>
                  <a:schemeClr val="tx1"/>
                </a:solidFill>
                <a:latin typeface="+mj-lt"/>
                <a:ea typeface="Arial Unicode MS" panose="020B0604020202020204" pitchFamily="50" charset="-127"/>
                <a:cs typeface="Arial Unicode MS" panose="020B0604020202020204" pitchFamily="50" charset="-127"/>
              </a:endParaRPr>
            </a:p>
          </p:txBody>
        </p:sp>
        <p:sp>
          <p:nvSpPr>
            <p:cNvPr id="40" name="타원 39"/>
            <p:cNvSpPr/>
            <p:nvPr/>
          </p:nvSpPr>
          <p:spPr>
            <a:xfrm>
              <a:off x="18631301" y="23268714"/>
              <a:ext cx="1152525" cy="1152525"/>
            </a:xfrm>
            <a:prstGeom prst="ellipse">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1800" b="1" dirty="0" smtClean="0">
                  <a:solidFill>
                    <a:schemeClr val="tx1"/>
                  </a:solidFill>
                  <a:latin typeface="+mj-lt"/>
                  <a:ea typeface="Arial Unicode MS" panose="020B0604020202020204" pitchFamily="50" charset="-127"/>
                  <a:cs typeface="Arial Unicode MS" panose="020B0604020202020204" pitchFamily="50" charset="-127"/>
                </a:rPr>
                <a:t>loffObj1</a:t>
              </a:r>
              <a:endParaRPr lang="ko-KR" altLang="en-US" sz="1800" b="1" dirty="0">
                <a:solidFill>
                  <a:schemeClr val="tx1"/>
                </a:solidFill>
                <a:latin typeface="+mj-lt"/>
                <a:ea typeface="Arial Unicode MS" panose="020B0604020202020204" pitchFamily="50" charset="-127"/>
                <a:cs typeface="Arial Unicode MS" panose="020B0604020202020204" pitchFamily="50" charset="-127"/>
              </a:endParaRPr>
            </a:p>
          </p:txBody>
        </p:sp>
        <p:cxnSp>
          <p:nvCxnSpPr>
            <p:cNvPr id="41" name="직선 연결선 40"/>
            <p:cNvCxnSpPr>
              <a:stCxn id="38" idx="3"/>
              <a:endCxn id="39" idx="0"/>
            </p:cNvCxnSpPr>
            <p:nvPr/>
          </p:nvCxnSpPr>
          <p:spPr>
            <a:xfrm flipH="1">
              <a:off x="16902514" y="22116189"/>
              <a:ext cx="745045" cy="673608"/>
            </a:xfrm>
            <a:prstGeom prst="line">
              <a:avLst/>
            </a:prstGeom>
            <a:ln w="28575">
              <a:solidFill>
                <a:schemeClr val="accent2">
                  <a:lumMod val="50000"/>
                </a:schemeClr>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2" name="직선 연결선 41"/>
            <p:cNvCxnSpPr>
              <a:stCxn id="38" idx="5"/>
              <a:endCxn id="43" idx="0"/>
            </p:cNvCxnSpPr>
            <p:nvPr/>
          </p:nvCxnSpPr>
          <p:spPr>
            <a:xfrm>
              <a:off x="18462518" y="22116189"/>
              <a:ext cx="745045" cy="274499"/>
            </a:xfrm>
            <a:prstGeom prst="line">
              <a:avLst/>
            </a:prstGeom>
            <a:ln w="28575">
              <a:solidFill>
                <a:schemeClr val="accent2">
                  <a:lumMod val="50000"/>
                </a:schemeClr>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43" name="모서리가 둥근 직사각형 42"/>
            <p:cNvSpPr/>
            <p:nvPr/>
          </p:nvSpPr>
          <p:spPr>
            <a:xfrm>
              <a:off x="18919432" y="22390688"/>
              <a:ext cx="576262" cy="576262"/>
            </a:xfrm>
            <a:prstGeom prst="roundRect">
              <a:avLst/>
            </a:prstGeom>
            <a:noFill/>
            <a:ln w="38100">
              <a:solidFill>
                <a:schemeClr val="accent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800" dirty="0">
                  <a:solidFill>
                    <a:schemeClr val="tx1"/>
                  </a:solidFill>
                </a:rPr>
                <a:t>R</a:t>
              </a:r>
              <a:endParaRPr lang="ko-KR" altLang="en-US" sz="2800" dirty="0">
                <a:solidFill>
                  <a:schemeClr val="tx1"/>
                </a:solidFill>
              </a:endParaRPr>
            </a:p>
          </p:txBody>
        </p:sp>
        <p:cxnSp>
          <p:nvCxnSpPr>
            <p:cNvPr id="44" name="직선 연결선 43"/>
            <p:cNvCxnSpPr>
              <a:endCxn id="40" idx="0"/>
            </p:cNvCxnSpPr>
            <p:nvPr/>
          </p:nvCxnSpPr>
          <p:spPr>
            <a:xfrm>
              <a:off x="19207563" y="22980582"/>
              <a:ext cx="1" cy="288132"/>
            </a:xfrm>
            <a:prstGeom prst="line">
              <a:avLst/>
            </a:prstGeom>
            <a:ln w="28575">
              <a:solidFill>
                <a:schemeClr val="accent2">
                  <a:lumMod val="50000"/>
                </a:schemeClr>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45" name="이등변 삼각형 44"/>
            <p:cNvSpPr/>
            <p:nvPr/>
          </p:nvSpPr>
          <p:spPr>
            <a:xfrm>
              <a:off x="20022522" y="21130845"/>
              <a:ext cx="1143000" cy="985344"/>
            </a:xfrm>
            <a:prstGeom prst="triangle">
              <a:avLst/>
            </a:prstGeom>
            <a:no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2000" dirty="0" smtClean="0">
                  <a:solidFill>
                    <a:schemeClr val="tx1"/>
                  </a:solidFill>
                </a:rPr>
                <a:t>dot</a:t>
              </a:r>
              <a:endParaRPr lang="ko-KR" altLang="en-US" sz="2000" dirty="0">
                <a:solidFill>
                  <a:schemeClr val="tx1"/>
                </a:solidFill>
              </a:endParaRPr>
            </a:p>
          </p:txBody>
        </p:sp>
        <p:cxnSp>
          <p:nvCxnSpPr>
            <p:cNvPr id="46" name="직선 화살표 연결선 45"/>
            <p:cNvCxnSpPr>
              <a:stCxn id="38" idx="6"/>
              <a:endCxn id="45" idx="1"/>
            </p:cNvCxnSpPr>
            <p:nvPr/>
          </p:nvCxnSpPr>
          <p:spPr>
            <a:xfrm flipV="1">
              <a:off x="18631301" y="21623517"/>
              <a:ext cx="1676971" cy="85193"/>
            </a:xfrm>
            <a:prstGeom prst="straightConnector1">
              <a:avLst/>
            </a:prstGeom>
            <a:ln w="28575">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47" name="이등변 삼각형 46"/>
            <p:cNvSpPr/>
            <p:nvPr/>
          </p:nvSpPr>
          <p:spPr>
            <a:xfrm>
              <a:off x="20183367" y="23268714"/>
              <a:ext cx="1143000" cy="985344"/>
            </a:xfrm>
            <a:prstGeom prst="triangle">
              <a:avLst/>
            </a:prstGeom>
            <a:no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2000" dirty="0" smtClean="0">
                  <a:solidFill>
                    <a:schemeClr val="tx1"/>
                  </a:solidFill>
                </a:rPr>
                <a:t>line</a:t>
              </a:r>
              <a:endParaRPr lang="ko-KR" altLang="en-US" sz="2000" dirty="0">
                <a:solidFill>
                  <a:schemeClr val="tx1"/>
                </a:solidFill>
              </a:endParaRPr>
            </a:p>
          </p:txBody>
        </p:sp>
        <p:sp>
          <p:nvSpPr>
            <p:cNvPr id="48" name="이등변 삼각형 47"/>
            <p:cNvSpPr/>
            <p:nvPr/>
          </p:nvSpPr>
          <p:spPr>
            <a:xfrm>
              <a:off x="19611867" y="24913911"/>
              <a:ext cx="1143000" cy="985344"/>
            </a:xfrm>
            <a:prstGeom prst="triangle">
              <a:avLst/>
            </a:prstGeom>
            <a:no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2000" dirty="0" smtClean="0">
                  <a:solidFill>
                    <a:schemeClr val="tx1"/>
                  </a:solidFill>
                </a:rPr>
                <a:t>bar</a:t>
              </a:r>
              <a:endParaRPr lang="ko-KR" altLang="en-US" sz="2000" dirty="0">
                <a:solidFill>
                  <a:schemeClr val="tx1"/>
                </a:solidFill>
              </a:endParaRPr>
            </a:p>
          </p:txBody>
        </p:sp>
        <p:cxnSp>
          <p:nvCxnSpPr>
            <p:cNvPr id="49" name="직선 화살표 연결선 48"/>
            <p:cNvCxnSpPr>
              <a:stCxn id="40" idx="6"/>
              <a:endCxn id="47" idx="1"/>
            </p:cNvCxnSpPr>
            <p:nvPr/>
          </p:nvCxnSpPr>
          <p:spPr>
            <a:xfrm flipV="1">
              <a:off x="19783826" y="23761386"/>
              <a:ext cx="685291" cy="83591"/>
            </a:xfrm>
            <a:prstGeom prst="straightConnector1">
              <a:avLst/>
            </a:prstGeom>
            <a:ln w="28575">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0" name="직선 화살표 연결선 49"/>
            <p:cNvCxnSpPr>
              <a:stCxn id="39" idx="6"/>
              <a:endCxn id="48" idx="1"/>
            </p:cNvCxnSpPr>
            <p:nvPr/>
          </p:nvCxnSpPr>
          <p:spPr>
            <a:xfrm>
              <a:off x="17478776" y="23366060"/>
              <a:ext cx="2418841" cy="2040523"/>
            </a:xfrm>
            <a:prstGeom prst="straightConnector1">
              <a:avLst/>
            </a:prstGeom>
            <a:ln w="28575">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1" name="직사각형 50"/>
            <p:cNvSpPr/>
            <p:nvPr/>
          </p:nvSpPr>
          <p:spPr>
            <a:xfrm>
              <a:off x="22676251" y="21130845"/>
              <a:ext cx="952500" cy="952500"/>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800" dirty="0" smtClean="0">
                  <a:solidFill>
                    <a:schemeClr val="tx1"/>
                  </a:solidFill>
                </a:rPr>
                <a:t>Axis1</a:t>
              </a:r>
              <a:endParaRPr lang="ko-KR" altLang="en-US" sz="2800" dirty="0">
                <a:solidFill>
                  <a:schemeClr val="tx1"/>
                </a:solidFill>
              </a:endParaRPr>
            </a:p>
          </p:txBody>
        </p:sp>
        <p:cxnSp>
          <p:nvCxnSpPr>
            <p:cNvPr id="52" name="직선 화살표 연결선 51"/>
            <p:cNvCxnSpPr>
              <a:stCxn id="45" idx="5"/>
              <a:endCxn id="51" idx="1"/>
            </p:cNvCxnSpPr>
            <p:nvPr/>
          </p:nvCxnSpPr>
          <p:spPr>
            <a:xfrm flipV="1">
              <a:off x="20879772" y="21607095"/>
              <a:ext cx="1796479" cy="16422"/>
            </a:xfrm>
            <a:prstGeom prst="straightConnector1">
              <a:avLst/>
            </a:prstGeom>
            <a:ln w="28575">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3" name="직선 화살표 연결선 52"/>
            <p:cNvCxnSpPr>
              <a:stCxn id="47" idx="5"/>
              <a:endCxn id="51" idx="1"/>
            </p:cNvCxnSpPr>
            <p:nvPr/>
          </p:nvCxnSpPr>
          <p:spPr>
            <a:xfrm flipV="1">
              <a:off x="21040617" y="21607095"/>
              <a:ext cx="1635634" cy="2154291"/>
            </a:xfrm>
            <a:prstGeom prst="straightConnector1">
              <a:avLst/>
            </a:prstGeom>
            <a:ln w="28575">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4" name="직사각형 53"/>
            <p:cNvSpPr/>
            <p:nvPr/>
          </p:nvSpPr>
          <p:spPr>
            <a:xfrm>
              <a:off x="22638151" y="23961411"/>
              <a:ext cx="952500" cy="952500"/>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800" dirty="0" smtClean="0">
                  <a:solidFill>
                    <a:schemeClr val="tx1"/>
                  </a:solidFill>
                </a:rPr>
                <a:t>Axis2</a:t>
              </a:r>
              <a:endParaRPr lang="ko-KR" altLang="en-US" sz="2800" dirty="0">
                <a:solidFill>
                  <a:schemeClr val="tx1"/>
                </a:solidFill>
              </a:endParaRPr>
            </a:p>
          </p:txBody>
        </p:sp>
        <p:cxnSp>
          <p:nvCxnSpPr>
            <p:cNvPr id="55" name="직선 화살표 연결선 54"/>
            <p:cNvCxnSpPr>
              <a:stCxn id="48" idx="5"/>
              <a:endCxn id="54" idx="1"/>
            </p:cNvCxnSpPr>
            <p:nvPr/>
          </p:nvCxnSpPr>
          <p:spPr>
            <a:xfrm flipV="1">
              <a:off x="20469117" y="24437661"/>
              <a:ext cx="2169034" cy="968922"/>
            </a:xfrm>
            <a:prstGeom prst="straightConnector1">
              <a:avLst/>
            </a:prstGeom>
            <a:ln w="28575">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60" name="타원 59"/>
            <p:cNvSpPr/>
            <p:nvPr/>
          </p:nvSpPr>
          <p:spPr>
            <a:xfrm>
              <a:off x="24262969" y="25271959"/>
              <a:ext cx="345708" cy="345708"/>
            </a:xfrm>
            <a:prstGeom prst="ellipse">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b="1" dirty="0">
                <a:solidFill>
                  <a:schemeClr val="tx1"/>
                </a:solidFill>
                <a:latin typeface="+mj-lt"/>
                <a:ea typeface="Arial Unicode MS" panose="020B0604020202020204" pitchFamily="50" charset="-127"/>
                <a:cs typeface="Arial Unicode MS" panose="020B0604020202020204" pitchFamily="50" charset="-127"/>
              </a:endParaRPr>
            </a:p>
          </p:txBody>
        </p:sp>
        <p:sp>
          <p:nvSpPr>
            <p:cNvPr id="61" name="이등변 삼각형 60"/>
            <p:cNvSpPr/>
            <p:nvPr/>
          </p:nvSpPr>
          <p:spPr>
            <a:xfrm>
              <a:off x="24262969" y="25749494"/>
              <a:ext cx="343606" cy="296212"/>
            </a:xfrm>
            <a:prstGeom prst="triangle">
              <a:avLst/>
            </a:prstGeom>
            <a:no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solidFill>
                  <a:schemeClr val="tx1"/>
                </a:solidFill>
              </a:endParaRPr>
            </a:p>
          </p:txBody>
        </p:sp>
        <p:sp>
          <p:nvSpPr>
            <p:cNvPr id="62" name="직사각형 61"/>
            <p:cNvSpPr/>
            <p:nvPr/>
          </p:nvSpPr>
          <p:spPr>
            <a:xfrm>
              <a:off x="24262969" y="26198836"/>
              <a:ext cx="343606" cy="343606"/>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1500" dirty="0">
                <a:solidFill>
                  <a:schemeClr val="tx1"/>
                </a:solidFill>
              </a:endParaRPr>
            </a:p>
          </p:txBody>
        </p:sp>
        <p:sp>
          <p:nvSpPr>
            <p:cNvPr id="63" name="TextBox 62"/>
            <p:cNvSpPr txBox="1"/>
            <p:nvPr/>
          </p:nvSpPr>
          <p:spPr>
            <a:xfrm>
              <a:off x="24559064" y="25114195"/>
              <a:ext cx="2645476" cy="584776"/>
            </a:xfrm>
            <a:prstGeom prst="rect">
              <a:avLst/>
            </a:prstGeom>
            <a:noFill/>
          </p:spPr>
          <p:txBody>
            <a:bodyPr wrap="none" rtlCol="0">
              <a:spAutoFit/>
            </a:bodyPr>
            <a:lstStyle/>
            <a:p>
              <a:r>
                <a:rPr lang="en-US" altLang="ko-KR" sz="3200" dirty="0" smtClean="0"/>
                <a:t>: Data Object</a:t>
              </a:r>
            </a:p>
          </p:txBody>
        </p:sp>
        <p:sp>
          <p:nvSpPr>
            <p:cNvPr id="64" name="TextBox 63"/>
            <p:cNvSpPr txBox="1"/>
            <p:nvPr/>
          </p:nvSpPr>
          <p:spPr>
            <a:xfrm>
              <a:off x="24559064" y="25578249"/>
              <a:ext cx="2913177" cy="584776"/>
            </a:xfrm>
            <a:prstGeom prst="rect">
              <a:avLst/>
            </a:prstGeom>
            <a:noFill/>
          </p:spPr>
          <p:txBody>
            <a:bodyPr wrap="none" rtlCol="0">
              <a:spAutoFit/>
            </a:bodyPr>
            <a:lstStyle/>
            <a:p>
              <a:r>
                <a:rPr lang="en-US" altLang="ko-KR" sz="3200" dirty="0" smtClean="0"/>
                <a:t>: Graph Object</a:t>
              </a:r>
            </a:p>
          </p:txBody>
        </p:sp>
        <p:sp>
          <p:nvSpPr>
            <p:cNvPr id="65" name="TextBox 64"/>
            <p:cNvSpPr txBox="1"/>
            <p:nvPr/>
          </p:nvSpPr>
          <p:spPr>
            <a:xfrm>
              <a:off x="24559064" y="26027314"/>
              <a:ext cx="2522445" cy="584776"/>
            </a:xfrm>
            <a:prstGeom prst="rect">
              <a:avLst/>
            </a:prstGeom>
            <a:noFill/>
          </p:spPr>
          <p:txBody>
            <a:bodyPr wrap="none" rtlCol="0">
              <a:spAutoFit/>
            </a:bodyPr>
            <a:lstStyle/>
            <a:p>
              <a:r>
                <a:rPr lang="en-US" altLang="ko-KR" sz="3200" dirty="0" smtClean="0"/>
                <a:t>: Axis Object</a:t>
              </a:r>
            </a:p>
          </p:txBody>
        </p:sp>
      </p:grpSp>
      <p:graphicFrame>
        <p:nvGraphicFramePr>
          <p:cNvPr id="66" name="표 65"/>
          <p:cNvGraphicFramePr>
            <a:graphicFrameLocks noGrp="1"/>
          </p:cNvGraphicFramePr>
          <p:nvPr>
            <p:extLst>
              <p:ext uri="{D42A27DB-BD31-4B8C-83A1-F6EECF244321}">
                <p14:modId xmlns:p14="http://schemas.microsoft.com/office/powerpoint/2010/main" val="1558851417"/>
              </p:ext>
            </p:extLst>
          </p:nvPr>
        </p:nvGraphicFramePr>
        <p:xfrm>
          <a:off x="21009508" y="27687983"/>
          <a:ext cx="2195375" cy="1853183"/>
        </p:xfrm>
        <a:graphic>
          <a:graphicData uri="http://schemas.openxmlformats.org/drawingml/2006/table">
            <a:tbl>
              <a:tblPr firstRow="1" bandRow="1">
                <a:tableStyleId>{5C22544A-7EE6-4342-B048-85BDC9FD1C3A}</a:tableStyleId>
              </a:tblPr>
              <a:tblGrid>
                <a:gridCol w="429011"/>
                <a:gridCol w="290802"/>
                <a:gridCol w="290802"/>
                <a:gridCol w="320665"/>
                <a:gridCol w="288032"/>
                <a:gridCol w="576063"/>
              </a:tblGrid>
              <a:tr h="192376">
                <a:tc>
                  <a:txBody>
                    <a:bodyPr/>
                    <a:lstStyle/>
                    <a:p>
                      <a:pPr algn="ctr" latinLnBrk="1"/>
                      <a:endParaRPr lang="ko-KR" altLang="en-US" sz="1400" b="1" dirty="0">
                        <a:solidFill>
                          <a:schemeClr val="tx1"/>
                        </a:solidFill>
                        <a:latin typeface="+mj-lt"/>
                      </a:endParaRPr>
                    </a:p>
                  </a:txBody>
                  <a:tcPr marL="118688" marR="118688" marT="9144" marB="91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mpd="sng">
                      <a:noFill/>
                      <a:prstDash val="solid"/>
                    </a:lnBlToTr>
                    <a:solidFill>
                      <a:srgbClr val="FFFF66"/>
                    </a:solidFill>
                  </a:tcPr>
                </a:tc>
                <a:tc>
                  <a:txBody>
                    <a:bodyPr/>
                    <a:lstStyle/>
                    <a:p>
                      <a:pPr algn="ctr" latinLnBrk="1"/>
                      <a:r>
                        <a:rPr lang="en-US" altLang="ko-KR" sz="1400" b="1" dirty="0" smtClean="0">
                          <a:solidFill>
                            <a:schemeClr val="tx1"/>
                          </a:solidFill>
                          <a:latin typeface="+mj-lt"/>
                        </a:rPr>
                        <a:t>0</a:t>
                      </a:r>
                      <a:endParaRPr lang="ko-KR" altLang="en-US" sz="1400" b="1" dirty="0">
                        <a:solidFill>
                          <a:schemeClr val="tx1"/>
                        </a:solidFill>
                        <a:latin typeface="+mj-lt"/>
                      </a:endParaRPr>
                    </a:p>
                  </a:txBody>
                  <a:tcPr marL="118688" marR="118688" marT="9144" marB="91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latinLnBrk="1"/>
                      <a:r>
                        <a:rPr lang="en-US" altLang="ko-KR" sz="1400" b="1" dirty="0" smtClean="0">
                          <a:solidFill>
                            <a:schemeClr val="tx1"/>
                          </a:solidFill>
                          <a:latin typeface="+mj-lt"/>
                        </a:rPr>
                        <a:t>1</a:t>
                      </a:r>
                      <a:endParaRPr lang="ko-KR" altLang="en-US" sz="1400" b="1" dirty="0">
                        <a:solidFill>
                          <a:schemeClr val="tx1"/>
                        </a:solidFill>
                        <a:latin typeface="+mj-lt"/>
                      </a:endParaRPr>
                    </a:p>
                  </a:txBody>
                  <a:tcPr marL="118688" marR="118688" marT="9144" marB="91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latinLnBrk="1"/>
                      <a:r>
                        <a:rPr lang="en-US" altLang="ko-KR" sz="1400" b="1" dirty="0" smtClean="0">
                          <a:solidFill>
                            <a:schemeClr val="tx1"/>
                          </a:solidFill>
                          <a:latin typeface="+mj-lt"/>
                        </a:rPr>
                        <a:t>2</a:t>
                      </a:r>
                      <a:endParaRPr lang="ko-KR" altLang="en-US" sz="1400" b="1" dirty="0">
                        <a:solidFill>
                          <a:schemeClr val="tx1"/>
                        </a:solidFill>
                        <a:latin typeface="+mj-lt"/>
                      </a:endParaRPr>
                    </a:p>
                  </a:txBody>
                  <a:tcPr marL="118688" marR="118688" marT="9144" marB="91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latinLnBrk="1"/>
                      <a:r>
                        <a:rPr lang="en-US" altLang="ko-KR" sz="1400" b="1" dirty="0" smtClean="0">
                          <a:solidFill>
                            <a:schemeClr val="tx1"/>
                          </a:solidFill>
                          <a:latin typeface="+mj-lt"/>
                        </a:rPr>
                        <a:t>…</a:t>
                      </a:r>
                      <a:endParaRPr lang="ko-KR" altLang="en-US" sz="1400" b="1" dirty="0">
                        <a:solidFill>
                          <a:schemeClr val="tx1"/>
                        </a:solidFill>
                        <a:latin typeface="+mj-lt"/>
                      </a:endParaRPr>
                    </a:p>
                  </a:txBody>
                  <a:tcPr marL="118688" marR="118688" marT="9144" marB="91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latinLnBrk="1"/>
                      <a:r>
                        <a:rPr lang="en-US" altLang="ko-KR" sz="1400" b="1" dirty="0" smtClean="0">
                          <a:solidFill>
                            <a:schemeClr val="tx1"/>
                          </a:solidFill>
                          <a:latin typeface="+mj-lt"/>
                        </a:rPr>
                        <a:t>n-1</a:t>
                      </a:r>
                      <a:endParaRPr lang="ko-KR" altLang="en-US" sz="1400" b="1" dirty="0">
                        <a:solidFill>
                          <a:schemeClr val="tx1"/>
                        </a:solidFill>
                        <a:latin typeface="+mj-lt"/>
                      </a:endParaRPr>
                    </a:p>
                  </a:txBody>
                  <a:tcPr marL="118688" marR="118688" marT="9144" marB="91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r>
              <a:tr h="192376">
                <a:tc>
                  <a:txBody>
                    <a:bodyPr/>
                    <a:lstStyle/>
                    <a:p>
                      <a:pPr algn="ctr" latinLnBrk="1"/>
                      <a:r>
                        <a:rPr lang="en-US" altLang="ko-KR" sz="1400" b="1" dirty="0" smtClean="0">
                          <a:solidFill>
                            <a:schemeClr val="tx1"/>
                          </a:solidFill>
                          <a:latin typeface="+mj-lt"/>
                        </a:rPr>
                        <a:t>0</a:t>
                      </a:r>
                      <a:endParaRPr lang="ko-KR" altLang="en-US" sz="1400" b="1" dirty="0">
                        <a:solidFill>
                          <a:schemeClr val="tx1"/>
                        </a:solidFill>
                        <a:latin typeface="+mj-lt"/>
                      </a:endParaRPr>
                    </a:p>
                  </a:txBody>
                  <a:tcPr marL="118688" marR="118688" marT="9144" marB="91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7C80"/>
                    </a:solidFill>
                  </a:tcPr>
                </a:tc>
                <a:tc>
                  <a:txBody>
                    <a:bodyPr/>
                    <a:lstStyle/>
                    <a:p>
                      <a:pPr algn="ctr" latinLnBrk="1"/>
                      <a:r>
                        <a:rPr lang="en-US" altLang="ko-KR" sz="1400" b="1" dirty="0" smtClean="0">
                          <a:solidFill>
                            <a:schemeClr val="tx1"/>
                          </a:solidFill>
                          <a:latin typeface="+mj-lt"/>
                        </a:rPr>
                        <a:t>1</a:t>
                      </a:r>
                      <a:endParaRPr lang="ko-KR" altLang="en-US" sz="1400" b="1" dirty="0">
                        <a:solidFill>
                          <a:schemeClr val="tx1"/>
                        </a:solidFill>
                        <a:latin typeface="+mj-lt"/>
                      </a:endParaRPr>
                    </a:p>
                  </a:txBody>
                  <a:tcPr marL="118688" marR="118688" marT="9144" marB="91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1" dirty="0" smtClean="0">
                          <a:solidFill>
                            <a:schemeClr val="tx1"/>
                          </a:solidFill>
                          <a:latin typeface="+mj-lt"/>
                        </a:rPr>
                        <a:t>0</a:t>
                      </a:r>
                      <a:endParaRPr lang="ko-KR" altLang="en-US" sz="1400" b="1" dirty="0">
                        <a:solidFill>
                          <a:schemeClr val="tx1"/>
                        </a:solidFill>
                        <a:latin typeface="+mj-lt"/>
                      </a:endParaRPr>
                    </a:p>
                  </a:txBody>
                  <a:tcPr marL="118688" marR="118688" marT="9144" marB="91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1" dirty="0" smtClean="0">
                          <a:solidFill>
                            <a:schemeClr val="tx1"/>
                          </a:solidFill>
                          <a:latin typeface="+mj-lt"/>
                        </a:rPr>
                        <a:t>0</a:t>
                      </a:r>
                      <a:endParaRPr lang="ko-KR" altLang="en-US" sz="1400" b="1" dirty="0">
                        <a:solidFill>
                          <a:schemeClr val="tx1"/>
                        </a:solidFill>
                        <a:latin typeface="+mj-lt"/>
                      </a:endParaRPr>
                    </a:p>
                  </a:txBody>
                  <a:tcPr marL="118688" marR="118688" marT="9144" marB="91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400" b="1" kern="1200" dirty="0" smtClean="0">
                          <a:solidFill>
                            <a:schemeClr val="tx1"/>
                          </a:solidFill>
                          <a:latin typeface="+mn-lt"/>
                          <a:ea typeface="+mn-ea"/>
                          <a:cs typeface="+mn-cs"/>
                        </a:rPr>
                        <a:t>…</a:t>
                      </a:r>
                      <a:endParaRPr lang="ko-KR" altLang="en-US" sz="1400" b="1" kern="1200" dirty="0" smtClean="0">
                        <a:solidFill>
                          <a:schemeClr val="tx1"/>
                        </a:solidFill>
                        <a:latin typeface="+mn-lt"/>
                        <a:ea typeface="+mn-ea"/>
                        <a:cs typeface="+mn-cs"/>
                      </a:endParaRPr>
                    </a:p>
                  </a:txBody>
                  <a:tcPr marL="118688" marR="118688" marT="9144" marB="91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1" dirty="0" smtClean="0">
                          <a:solidFill>
                            <a:schemeClr val="tx1"/>
                          </a:solidFill>
                          <a:latin typeface="+mj-lt"/>
                        </a:rPr>
                        <a:t>0</a:t>
                      </a:r>
                      <a:endParaRPr lang="ko-KR" altLang="en-US" sz="1400" b="1" dirty="0">
                        <a:solidFill>
                          <a:schemeClr val="tx1"/>
                        </a:solidFill>
                        <a:latin typeface="+mj-lt"/>
                      </a:endParaRPr>
                    </a:p>
                  </a:txBody>
                  <a:tcPr marL="118688" marR="118688" marT="9144" marB="91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92376">
                <a:tc>
                  <a:txBody>
                    <a:bodyPr/>
                    <a:lstStyle/>
                    <a:p>
                      <a:pPr algn="ctr" latinLnBrk="1"/>
                      <a:r>
                        <a:rPr lang="en-US" altLang="ko-KR" sz="1400" b="1" dirty="0" smtClean="0">
                          <a:solidFill>
                            <a:schemeClr val="tx1"/>
                          </a:solidFill>
                          <a:latin typeface="+mj-lt"/>
                        </a:rPr>
                        <a:t>1</a:t>
                      </a:r>
                      <a:endParaRPr lang="ko-KR" altLang="en-US" sz="1400" b="1" dirty="0">
                        <a:solidFill>
                          <a:schemeClr val="tx1"/>
                        </a:solidFill>
                        <a:latin typeface="+mj-lt"/>
                      </a:endParaRPr>
                    </a:p>
                  </a:txBody>
                  <a:tcPr marL="118688" marR="118688" marT="9144" marB="91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7C80"/>
                    </a:solidFill>
                  </a:tcPr>
                </a:tc>
                <a:tc>
                  <a:txBody>
                    <a:bodyPr/>
                    <a:lstStyle/>
                    <a:p>
                      <a:pPr algn="ctr" latinLnBrk="1"/>
                      <a:r>
                        <a:rPr lang="en-US" altLang="ko-KR" sz="1400" b="1" dirty="0" smtClean="0">
                          <a:solidFill>
                            <a:schemeClr val="tx1"/>
                          </a:solidFill>
                          <a:latin typeface="+mj-lt"/>
                        </a:rPr>
                        <a:t>0</a:t>
                      </a:r>
                      <a:endParaRPr lang="ko-KR" altLang="en-US" sz="1400" b="1" dirty="0">
                        <a:solidFill>
                          <a:schemeClr val="tx1"/>
                        </a:solidFill>
                        <a:latin typeface="+mj-lt"/>
                      </a:endParaRPr>
                    </a:p>
                  </a:txBody>
                  <a:tcPr marL="118688" marR="118688" marT="9144" marB="91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1" dirty="0" smtClean="0">
                          <a:solidFill>
                            <a:schemeClr val="tx1"/>
                          </a:solidFill>
                          <a:latin typeface="+mj-lt"/>
                        </a:rPr>
                        <a:t>1</a:t>
                      </a:r>
                      <a:endParaRPr lang="ko-KR" altLang="en-US" sz="1400" b="1" dirty="0">
                        <a:solidFill>
                          <a:schemeClr val="tx1"/>
                        </a:solidFill>
                        <a:latin typeface="+mj-lt"/>
                      </a:endParaRPr>
                    </a:p>
                  </a:txBody>
                  <a:tcPr marL="118688" marR="118688" marT="9144" marB="91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1" dirty="0" smtClean="0">
                          <a:solidFill>
                            <a:schemeClr val="tx1"/>
                          </a:solidFill>
                          <a:latin typeface="+mj-lt"/>
                        </a:rPr>
                        <a:t>1</a:t>
                      </a:r>
                      <a:endParaRPr lang="ko-KR" altLang="en-US" sz="1400" b="1" dirty="0">
                        <a:solidFill>
                          <a:schemeClr val="tx1"/>
                        </a:solidFill>
                        <a:latin typeface="+mj-lt"/>
                      </a:endParaRPr>
                    </a:p>
                  </a:txBody>
                  <a:tcPr marL="118688" marR="118688" marT="9144" marB="91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400" b="1" kern="1200" smtClean="0">
                          <a:solidFill>
                            <a:schemeClr val="tx1"/>
                          </a:solidFill>
                          <a:latin typeface="+mn-lt"/>
                          <a:ea typeface="+mn-ea"/>
                          <a:cs typeface="+mn-cs"/>
                        </a:rPr>
                        <a:t>…</a:t>
                      </a:r>
                      <a:endParaRPr lang="ko-KR" altLang="en-US" sz="1400" b="1" kern="1200" smtClean="0">
                        <a:solidFill>
                          <a:schemeClr val="tx1"/>
                        </a:solidFill>
                        <a:latin typeface="+mn-lt"/>
                        <a:ea typeface="+mn-ea"/>
                        <a:cs typeface="+mn-cs"/>
                      </a:endParaRPr>
                    </a:p>
                  </a:txBody>
                  <a:tcPr marL="118688" marR="118688" marT="9144" marB="91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1" dirty="0" smtClean="0">
                          <a:solidFill>
                            <a:schemeClr val="tx1"/>
                          </a:solidFill>
                          <a:latin typeface="+mj-lt"/>
                        </a:rPr>
                        <a:t>0</a:t>
                      </a:r>
                      <a:endParaRPr lang="ko-KR" altLang="en-US" sz="1400" b="1" dirty="0">
                        <a:solidFill>
                          <a:schemeClr val="tx1"/>
                        </a:solidFill>
                        <a:latin typeface="+mj-lt"/>
                      </a:endParaRPr>
                    </a:p>
                  </a:txBody>
                  <a:tcPr marL="118688" marR="118688" marT="9144" marB="91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92376">
                <a:tc>
                  <a:txBody>
                    <a:bodyPr/>
                    <a:lstStyle/>
                    <a:p>
                      <a:pPr algn="ctr" latinLnBrk="1"/>
                      <a:r>
                        <a:rPr lang="en-US" altLang="ko-KR" sz="1400" b="1" dirty="0" smtClean="0">
                          <a:solidFill>
                            <a:schemeClr val="tx1"/>
                          </a:solidFill>
                          <a:latin typeface="+mj-lt"/>
                        </a:rPr>
                        <a:t>2</a:t>
                      </a:r>
                      <a:endParaRPr lang="ko-KR" altLang="en-US" sz="1400" b="1" dirty="0">
                        <a:solidFill>
                          <a:schemeClr val="tx1"/>
                        </a:solidFill>
                        <a:latin typeface="+mj-lt"/>
                      </a:endParaRPr>
                    </a:p>
                  </a:txBody>
                  <a:tcPr marL="118688" marR="118688" marT="9144" marB="91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7C80"/>
                    </a:solidFill>
                  </a:tcPr>
                </a:tc>
                <a:tc>
                  <a:txBody>
                    <a:bodyPr/>
                    <a:lstStyle/>
                    <a:p>
                      <a:pPr algn="ctr" latinLnBrk="1"/>
                      <a:r>
                        <a:rPr lang="en-US" altLang="ko-KR" sz="1400" b="1" dirty="0" smtClean="0">
                          <a:solidFill>
                            <a:schemeClr val="tx1"/>
                          </a:solidFill>
                          <a:latin typeface="+mj-lt"/>
                        </a:rPr>
                        <a:t>0</a:t>
                      </a:r>
                      <a:endParaRPr lang="ko-KR" altLang="en-US" sz="1400" b="1" dirty="0">
                        <a:solidFill>
                          <a:schemeClr val="tx1"/>
                        </a:solidFill>
                        <a:latin typeface="+mj-lt"/>
                      </a:endParaRPr>
                    </a:p>
                  </a:txBody>
                  <a:tcPr marL="118688" marR="118688" marT="9144" marB="91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1" dirty="0" smtClean="0">
                          <a:solidFill>
                            <a:schemeClr val="tx1"/>
                          </a:solidFill>
                          <a:latin typeface="+mj-lt"/>
                        </a:rPr>
                        <a:t>0</a:t>
                      </a:r>
                      <a:endParaRPr lang="ko-KR" altLang="en-US" sz="1400" b="1" dirty="0">
                        <a:solidFill>
                          <a:schemeClr val="tx1"/>
                        </a:solidFill>
                        <a:latin typeface="+mj-lt"/>
                      </a:endParaRPr>
                    </a:p>
                  </a:txBody>
                  <a:tcPr marL="118688" marR="118688" marT="9144" marB="91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1" dirty="0" smtClean="0">
                          <a:solidFill>
                            <a:schemeClr val="tx1"/>
                          </a:solidFill>
                          <a:latin typeface="+mj-lt"/>
                        </a:rPr>
                        <a:t>0</a:t>
                      </a:r>
                      <a:endParaRPr lang="ko-KR" altLang="en-US" sz="1400" b="1" dirty="0">
                        <a:solidFill>
                          <a:schemeClr val="tx1"/>
                        </a:solidFill>
                        <a:latin typeface="+mj-lt"/>
                      </a:endParaRPr>
                    </a:p>
                  </a:txBody>
                  <a:tcPr marL="118688" marR="118688" marT="9144" marB="91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400" b="1" kern="1200" dirty="0" smtClean="0">
                          <a:solidFill>
                            <a:schemeClr val="tx1"/>
                          </a:solidFill>
                          <a:latin typeface="+mn-lt"/>
                          <a:ea typeface="+mn-ea"/>
                          <a:cs typeface="+mn-cs"/>
                        </a:rPr>
                        <a:t>…</a:t>
                      </a:r>
                      <a:endParaRPr lang="ko-KR" altLang="en-US" sz="1400" b="1" kern="1200" dirty="0" smtClean="0">
                        <a:solidFill>
                          <a:schemeClr val="tx1"/>
                        </a:solidFill>
                        <a:latin typeface="+mn-lt"/>
                        <a:ea typeface="+mn-ea"/>
                        <a:cs typeface="+mn-cs"/>
                      </a:endParaRPr>
                    </a:p>
                  </a:txBody>
                  <a:tcPr marL="118688" marR="118688" marT="9144" marB="91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1" dirty="0" smtClean="0">
                          <a:solidFill>
                            <a:schemeClr val="tx1"/>
                          </a:solidFill>
                          <a:latin typeface="+mj-lt"/>
                        </a:rPr>
                        <a:t>0</a:t>
                      </a:r>
                      <a:endParaRPr lang="ko-KR" altLang="en-US" sz="1400" b="1" dirty="0">
                        <a:solidFill>
                          <a:schemeClr val="tx1"/>
                        </a:solidFill>
                        <a:latin typeface="+mj-lt"/>
                      </a:endParaRPr>
                    </a:p>
                  </a:txBody>
                  <a:tcPr marL="118688" marR="118688" marT="9144" marB="91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92376">
                <a:tc>
                  <a:txBody>
                    <a:bodyPr/>
                    <a:lstStyle/>
                    <a:p>
                      <a:pPr algn="ctr" latinLnBrk="1"/>
                      <a:r>
                        <a:rPr lang="en-US" altLang="ko-KR" sz="1400" b="1" dirty="0" smtClean="0">
                          <a:solidFill>
                            <a:schemeClr val="tx1"/>
                          </a:solidFill>
                          <a:latin typeface="+mj-lt"/>
                        </a:rPr>
                        <a:t>3</a:t>
                      </a:r>
                      <a:endParaRPr lang="ko-KR" altLang="en-US" sz="1400" b="1" dirty="0">
                        <a:solidFill>
                          <a:schemeClr val="tx1"/>
                        </a:solidFill>
                        <a:latin typeface="+mj-lt"/>
                      </a:endParaRPr>
                    </a:p>
                  </a:txBody>
                  <a:tcPr marL="118688" marR="118688" marT="9144" marB="91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7C80"/>
                    </a:solidFill>
                  </a:tcPr>
                </a:tc>
                <a:tc>
                  <a:txBody>
                    <a:bodyPr/>
                    <a:lstStyle/>
                    <a:p>
                      <a:pPr algn="ctr" latinLnBrk="1"/>
                      <a:r>
                        <a:rPr lang="en-US" altLang="ko-KR" sz="1400" b="1" dirty="0" smtClean="0">
                          <a:solidFill>
                            <a:schemeClr val="tx1"/>
                          </a:solidFill>
                          <a:latin typeface="+mj-lt"/>
                        </a:rPr>
                        <a:t>1</a:t>
                      </a:r>
                      <a:endParaRPr lang="ko-KR" altLang="en-US" sz="1400" b="1" dirty="0">
                        <a:solidFill>
                          <a:schemeClr val="tx1"/>
                        </a:solidFill>
                        <a:latin typeface="+mj-lt"/>
                      </a:endParaRPr>
                    </a:p>
                  </a:txBody>
                  <a:tcPr marL="118688" marR="118688" marT="9144" marB="91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1" dirty="0" smtClean="0">
                          <a:solidFill>
                            <a:schemeClr val="tx1"/>
                          </a:solidFill>
                          <a:latin typeface="+mj-lt"/>
                        </a:rPr>
                        <a:t>1</a:t>
                      </a:r>
                      <a:endParaRPr lang="ko-KR" altLang="en-US" sz="1400" b="1" dirty="0">
                        <a:solidFill>
                          <a:schemeClr val="tx1"/>
                        </a:solidFill>
                        <a:latin typeface="+mj-lt"/>
                      </a:endParaRPr>
                    </a:p>
                  </a:txBody>
                  <a:tcPr marL="118688" marR="118688" marT="9144" marB="91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1" dirty="0" smtClean="0">
                          <a:solidFill>
                            <a:schemeClr val="tx1"/>
                          </a:solidFill>
                          <a:latin typeface="+mj-lt"/>
                        </a:rPr>
                        <a:t>0</a:t>
                      </a:r>
                      <a:endParaRPr lang="ko-KR" altLang="en-US" sz="1400" b="1" dirty="0">
                        <a:solidFill>
                          <a:schemeClr val="tx1"/>
                        </a:solidFill>
                        <a:latin typeface="+mj-lt"/>
                      </a:endParaRPr>
                    </a:p>
                  </a:txBody>
                  <a:tcPr marL="118688" marR="118688" marT="9144" marB="91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400" b="1" kern="1200" dirty="0" smtClean="0">
                          <a:solidFill>
                            <a:schemeClr val="tx1"/>
                          </a:solidFill>
                          <a:latin typeface="+mn-lt"/>
                          <a:ea typeface="+mn-ea"/>
                          <a:cs typeface="+mn-cs"/>
                        </a:rPr>
                        <a:t>…</a:t>
                      </a:r>
                      <a:endParaRPr lang="ko-KR" altLang="en-US" sz="1400" b="1" kern="1200" dirty="0" smtClean="0">
                        <a:solidFill>
                          <a:schemeClr val="tx1"/>
                        </a:solidFill>
                        <a:latin typeface="+mn-lt"/>
                        <a:ea typeface="+mn-ea"/>
                        <a:cs typeface="+mn-cs"/>
                      </a:endParaRPr>
                    </a:p>
                  </a:txBody>
                  <a:tcPr marL="118688" marR="118688" marT="9144" marB="91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1" dirty="0" smtClean="0">
                          <a:solidFill>
                            <a:schemeClr val="tx1"/>
                          </a:solidFill>
                          <a:latin typeface="+mj-lt"/>
                        </a:rPr>
                        <a:t>0</a:t>
                      </a:r>
                      <a:endParaRPr lang="ko-KR" altLang="en-US" sz="1400" b="1" dirty="0">
                        <a:solidFill>
                          <a:schemeClr val="tx1"/>
                        </a:solidFill>
                        <a:latin typeface="+mj-lt"/>
                      </a:endParaRPr>
                    </a:p>
                  </a:txBody>
                  <a:tcPr marL="118688" marR="118688" marT="9144" marB="91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92376">
                <a:tc>
                  <a:txBody>
                    <a:bodyPr/>
                    <a:lstStyle/>
                    <a:p>
                      <a:pPr algn="ctr" latinLnBrk="1"/>
                      <a:r>
                        <a:rPr lang="en-US" altLang="ko-KR" sz="1400" b="1" dirty="0" smtClean="0">
                          <a:solidFill>
                            <a:schemeClr val="tx1"/>
                          </a:solidFill>
                          <a:latin typeface="+mj-lt"/>
                        </a:rPr>
                        <a:t>4</a:t>
                      </a:r>
                      <a:endParaRPr lang="ko-KR" altLang="en-US" sz="1400" b="1" dirty="0">
                        <a:solidFill>
                          <a:schemeClr val="tx1"/>
                        </a:solidFill>
                        <a:latin typeface="+mj-lt"/>
                      </a:endParaRPr>
                    </a:p>
                  </a:txBody>
                  <a:tcPr marL="118688" marR="118688" marT="9144" marB="91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7C80"/>
                    </a:solidFill>
                  </a:tcPr>
                </a:tc>
                <a:tc>
                  <a:txBody>
                    <a:bodyPr/>
                    <a:lstStyle/>
                    <a:p>
                      <a:pPr algn="ctr" latinLnBrk="1"/>
                      <a:r>
                        <a:rPr lang="en-US" altLang="ko-KR" sz="1400" b="1" dirty="0" smtClean="0">
                          <a:solidFill>
                            <a:schemeClr val="tx1"/>
                          </a:solidFill>
                          <a:latin typeface="+mj-lt"/>
                        </a:rPr>
                        <a:t>0</a:t>
                      </a:r>
                      <a:endParaRPr lang="ko-KR" altLang="en-US" sz="1400" b="1" dirty="0">
                        <a:solidFill>
                          <a:schemeClr val="tx1"/>
                        </a:solidFill>
                        <a:latin typeface="+mj-lt"/>
                      </a:endParaRPr>
                    </a:p>
                  </a:txBody>
                  <a:tcPr marL="118688" marR="118688" marT="9144" marB="91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1" dirty="0" smtClean="0">
                          <a:solidFill>
                            <a:schemeClr val="tx1"/>
                          </a:solidFill>
                          <a:latin typeface="+mj-lt"/>
                        </a:rPr>
                        <a:t>0</a:t>
                      </a:r>
                      <a:endParaRPr lang="ko-KR" altLang="en-US" sz="1400" b="1" dirty="0">
                        <a:solidFill>
                          <a:schemeClr val="tx1"/>
                        </a:solidFill>
                        <a:latin typeface="+mj-lt"/>
                      </a:endParaRPr>
                    </a:p>
                  </a:txBody>
                  <a:tcPr marL="118688" marR="118688" marT="9144" marB="91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1" dirty="0" smtClean="0">
                          <a:solidFill>
                            <a:schemeClr val="tx1"/>
                          </a:solidFill>
                          <a:latin typeface="+mj-lt"/>
                        </a:rPr>
                        <a:t>0</a:t>
                      </a:r>
                      <a:endParaRPr lang="ko-KR" altLang="en-US" sz="1400" b="1" dirty="0">
                        <a:solidFill>
                          <a:schemeClr val="tx1"/>
                        </a:solidFill>
                        <a:latin typeface="+mj-lt"/>
                      </a:endParaRPr>
                    </a:p>
                  </a:txBody>
                  <a:tcPr marL="118688" marR="118688" marT="9144" marB="91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400" b="1" kern="1200" dirty="0" smtClean="0">
                          <a:solidFill>
                            <a:schemeClr val="tx1"/>
                          </a:solidFill>
                          <a:latin typeface="+mn-lt"/>
                          <a:ea typeface="+mn-ea"/>
                          <a:cs typeface="+mn-cs"/>
                        </a:rPr>
                        <a:t>…</a:t>
                      </a:r>
                      <a:endParaRPr lang="ko-KR" altLang="en-US" sz="1400" b="1" kern="1200" dirty="0" smtClean="0">
                        <a:solidFill>
                          <a:schemeClr val="tx1"/>
                        </a:solidFill>
                        <a:latin typeface="+mn-lt"/>
                        <a:ea typeface="+mn-ea"/>
                        <a:cs typeface="+mn-cs"/>
                      </a:endParaRPr>
                    </a:p>
                  </a:txBody>
                  <a:tcPr marL="118688" marR="118688" marT="9144" marB="91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1" dirty="0" smtClean="0">
                          <a:solidFill>
                            <a:schemeClr val="tx1"/>
                          </a:solidFill>
                          <a:latin typeface="+mj-lt"/>
                        </a:rPr>
                        <a:t>0</a:t>
                      </a:r>
                      <a:endParaRPr lang="ko-KR" altLang="en-US" sz="1400" b="1" dirty="0">
                        <a:solidFill>
                          <a:schemeClr val="tx1"/>
                        </a:solidFill>
                        <a:latin typeface="+mj-lt"/>
                      </a:endParaRPr>
                    </a:p>
                  </a:txBody>
                  <a:tcPr marL="118688" marR="118688" marT="9144" marB="91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77593">
                <a:tc>
                  <a:txBody>
                    <a:bodyPr/>
                    <a:lstStyle/>
                    <a:p>
                      <a:pPr algn="ctr" latinLnBrk="1"/>
                      <a:r>
                        <a:rPr lang="en-US" altLang="ko-KR" sz="1400" b="1" dirty="0" smtClean="0">
                          <a:solidFill>
                            <a:schemeClr val="tx1"/>
                          </a:solidFill>
                          <a:latin typeface="+mj-lt"/>
                        </a:rPr>
                        <a:t>︙</a:t>
                      </a:r>
                      <a:endParaRPr lang="ko-KR" altLang="en-US" sz="1400" b="1" dirty="0">
                        <a:solidFill>
                          <a:schemeClr val="tx1"/>
                        </a:solidFill>
                        <a:latin typeface="+mj-lt"/>
                      </a:endParaRPr>
                    </a:p>
                  </a:txBody>
                  <a:tcPr marL="118688" marR="118688" marT="9144" marB="91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7C80"/>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400" b="1" kern="1200" dirty="0" smtClean="0">
                          <a:solidFill>
                            <a:schemeClr val="tx1"/>
                          </a:solidFill>
                          <a:latin typeface="+mn-lt"/>
                          <a:ea typeface="+mn-ea"/>
                          <a:cs typeface="+mn-cs"/>
                        </a:rPr>
                        <a:t>︙</a:t>
                      </a:r>
                      <a:endParaRPr lang="ko-KR" altLang="en-US" sz="1400" b="1" kern="1200" dirty="0" smtClean="0">
                        <a:solidFill>
                          <a:schemeClr val="tx1"/>
                        </a:solidFill>
                        <a:latin typeface="+mn-lt"/>
                        <a:ea typeface="+mn-ea"/>
                        <a:cs typeface="+mn-cs"/>
                      </a:endParaRPr>
                    </a:p>
                  </a:txBody>
                  <a:tcPr marL="118688" marR="118688" marT="9144" marB="91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400" b="1" kern="1200" dirty="0" smtClean="0">
                          <a:solidFill>
                            <a:schemeClr val="tx1"/>
                          </a:solidFill>
                          <a:latin typeface="+mn-lt"/>
                          <a:ea typeface="+mn-ea"/>
                          <a:cs typeface="+mn-cs"/>
                        </a:rPr>
                        <a:t>︙</a:t>
                      </a:r>
                      <a:endParaRPr lang="ko-KR" altLang="en-US" sz="1400" b="1" kern="1200" dirty="0" smtClean="0">
                        <a:solidFill>
                          <a:schemeClr val="tx1"/>
                        </a:solidFill>
                        <a:latin typeface="+mn-lt"/>
                        <a:ea typeface="+mn-ea"/>
                        <a:cs typeface="+mn-cs"/>
                      </a:endParaRPr>
                    </a:p>
                  </a:txBody>
                  <a:tcPr marL="118688" marR="118688" marT="9144" marB="91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400" b="1" kern="1200" dirty="0" smtClean="0">
                          <a:solidFill>
                            <a:schemeClr val="tx1"/>
                          </a:solidFill>
                          <a:latin typeface="+mn-lt"/>
                          <a:ea typeface="+mn-ea"/>
                          <a:cs typeface="+mn-cs"/>
                        </a:rPr>
                        <a:t>︙</a:t>
                      </a:r>
                      <a:endParaRPr lang="ko-KR" altLang="en-US" sz="1400" b="1" kern="1200" dirty="0" smtClean="0">
                        <a:solidFill>
                          <a:schemeClr val="tx1"/>
                        </a:solidFill>
                        <a:latin typeface="+mn-lt"/>
                        <a:ea typeface="+mn-ea"/>
                        <a:cs typeface="+mn-cs"/>
                      </a:endParaRPr>
                    </a:p>
                  </a:txBody>
                  <a:tcPr marL="118688" marR="118688" marT="9144" marB="91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400" b="1" kern="1200" dirty="0" smtClean="0">
                          <a:solidFill>
                            <a:schemeClr val="tx1"/>
                          </a:solidFill>
                          <a:latin typeface="+mn-lt"/>
                          <a:ea typeface="+mn-ea"/>
                          <a:cs typeface="+mn-cs"/>
                        </a:rPr>
                        <a:t>︙</a:t>
                      </a:r>
                      <a:endParaRPr lang="ko-KR" altLang="en-US" sz="1400" b="1" kern="1200" dirty="0" smtClean="0">
                        <a:solidFill>
                          <a:schemeClr val="tx1"/>
                        </a:solidFill>
                        <a:latin typeface="+mn-lt"/>
                        <a:ea typeface="+mn-ea"/>
                        <a:cs typeface="+mn-cs"/>
                      </a:endParaRPr>
                    </a:p>
                  </a:txBody>
                  <a:tcPr marL="118688" marR="118688" marT="9144" marB="91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400" b="1" kern="1200" dirty="0" smtClean="0">
                          <a:solidFill>
                            <a:schemeClr val="tx1"/>
                          </a:solidFill>
                          <a:latin typeface="+mn-lt"/>
                          <a:ea typeface="+mn-ea"/>
                          <a:cs typeface="+mn-cs"/>
                        </a:rPr>
                        <a:t>︙</a:t>
                      </a:r>
                      <a:endParaRPr lang="ko-KR" altLang="en-US" sz="1400" b="1" kern="1200" dirty="0" smtClean="0">
                        <a:solidFill>
                          <a:schemeClr val="tx1"/>
                        </a:solidFill>
                        <a:latin typeface="+mn-lt"/>
                        <a:ea typeface="+mn-ea"/>
                        <a:cs typeface="+mn-cs"/>
                      </a:endParaRPr>
                    </a:p>
                  </a:txBody>
                  <a:tcPr marL="118688" marR="118688" marT="9144" marB="91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92376">
                <a:tc>
                  <a:txBody>
                    <a:bodyPr/>
                    <a:lstStyle/>
                    <a:p>
                      <a:pPr algn="ctr" latinLnBrk="1"/>
                      <a:r>
                        <a:rPr lang="en-US" altLang="ko-KR" sz="1400" b="1" dirty="0" smtClean="0">
                          <a:solidFill>
                            <a:schemeClr val="tx1"/>
                          </a:solidFill>
                          <a:latin typeface="+mj-lt"/>
                        </a:rPr>
                        <a:t>P-1</a:t>
                      </a:r>
                      <a:endParaRPr lang="ko-KR" altLang="en-US" sz="1400" b="1" dirty="0">
                        <a:solidFill>
                          <a:schemeClr val="tx1"/>
                        </a:solidFill>
                        <a:latin typeface="+mj-lt"/>
                      </a:endParaRPr>
                    </a:p>
                  </a:txBody>
                  <a:tcPr marL="0" marR="0" marT="9144" marB="91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7C80"/>
                    </a:solidFill>
                  </a:tcPr>
                </a:tc>
                <a:tc>
                  <a:txBody>
                    <a:bodyPr/>
                    <a:lstStyle/>
                    <a:p>
                      <a:pPr algn="ctr" latinLnBrk="1"/>
                      <a:r>
                        <a:rPr lang="en-US" altLang="ko-KR" sz="1400" b="1" dirty="0" smtClean="0">
                          <a:solidFill>
                            <a:schemeClr val="tx1"/>
                          </a:solidFill>
                          <a:latin typeface="+mj-lt"/>
                        </a:rPr>
                        <a:t>0</a:t>
                      </a:r>
                      <a:endParaRPr lang="ko-KR" altLang="en-US" sz="1400" b="1" dirty="0">
                        <a:solidFill>
                          <a:schemeClr val="tx1"/>
                        </a:solidFill>
                        <a:latin typeface="+mj-lt"/>
                      </a:endParaRPr>
                    </a:p>
                  </a:txBody>
                  <a:tcPr marL="118688" marR="118688" marT="9144" marB="91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1" dirty="0" smtClean="0">
                          <a:solidFill>
                            <a:schemeClr val="tx1"/>
                          </a:solidFill>
                          <a:latin typeface="+mj-lt"/>
                        </a:rPr>
                        <a:t>0</a:t>
                      </a:r>
                      <a:endParaRPr lang="ko-KR" altLang="en-US" sz="1400" b="1" dirty="0">
                        <a:solidFill>
                          <a:schemeClr val="tx1"/>
                        </a:solidFill>
                        <a:latin typeface="+mj-lt"/>
                      </a:endParaRPr>
                    </a:p>
                  </a:txBody>
                  <a:tcPr marL="118688" marR="118688" marT="9144" marB="91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1" dirty="0" smtClean="0">
                          <a:solidFill>
                            <a:schemeClr val="tx1"/>
                          </a:solidFill>
                          <a:latin typeface="+mj-lt"/>
                        </a:rPr>
                        <a:t>0</a:t>
                      </a:r>
                      <a:endParaRPr lang="ko-KR" altLang="en-US" sz="1400" b="1" dirty="0">
                        <a:solidFill>
                          <a:schemeClr val="tx1"/>
                        </a:solidFill>
                        <a:latin typeface="+mj-lt"/>
                      </a:endParaRPr>
                    </a:p>
                  </a:txBody>
                  <a:tcPr marL="118688" marR="118688" marT="9144" marB="91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1" kern="1200" dirty="0" smtClean="0">
                          <a:solidFill>
                            <a:schemeClr val="tx1"/>
                          </a:solidFill>
                          <a:latin typeface="+mn-lt"/>
                          <a:ea typeface="+mn-ea"/>
                          <a:cs typeface="+mn-cs"/>
                        </a:rPr>
                        <a:t>…</a:t>
                      </a:r>
                      <a:endParaRPr lang="ko-KR" altLang="en-US" sz="1400" b="1" kern="1200" dirty="0">
                        <a:solidFill>
                          <a:schemeClr val="tx1"/>
                        </a:solidFill>
                        <a:latin typeface="+mn-lt"/>
                        <a:ea typeface="+mn-ea"/>
                        <a:cs typeface="+mn-cs"/>
                      </a:endParaRPr>
                    </a:p>
                  </a:txBody>
                  <a:tcPr marL="118688" marR="118688" marT="9144" marB="91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1" dirty="0" smtClean="0">
                          <a:solidFill>
                            <a:schemeClr val="tx1"/>
                          </a:solidFill>
                          <a:latin typeface="+mj-lt"/>
                        </a:rPr>
                        <a:t>0</a:t>
                      </a:r>
                      <a:endParaRPr lang="ko-KR" altLang="en-US" sz="1400" b="1" dirty="0">
                        <a:solidFill>
                          <a:schemeClr val="tx1"/>
                        </a:solidFill>
                        <a:latin typeface="+mj-lt"/>
                      </a:endParaRPr>
                    </a:p>
                  </a:txBody>
                  <a:tcPr marL="118688" marR="118688" marT="9144" marB="91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67" name="표 66"/>
          <p:cNvGraphicFramePr>
            <a:graphicFrameLocks noGrp="1"/>
          </p:cNvGraphicFramePr>
          <p:nvPr>
            <p:extLst>
              <p:ext uri="{D42A27DB-BD31-4B8C-83A1-F6EECF244321}">
                <p14:modId xmlns:p14="http://schemas.microsoft.com/office/powerpoint/2010/main" val="2663791675"/>
              </p:ext>
            </p:extLst>
          </p:nvPr>
        </p:nvGraphicFramePr>
        <p:xfrm>
          <a:off x="16427816" y="28618180"/>
          <a:ext cx="3142672" cy="365760"/>
        </p:xfrm>
        <a:graphic>
          <a:graphicData uri="http://schemas.openxmlformats.org/drawingml/2006/table">
            <a:tbl>
              <a:tblPr firstRow="1" bandRow="1">
                <a:tableStyleId>{5C22544A-7EE6-4342-B048-85BDC9FD1C3A}</a:tableStyleId>
              </a:tblPr>
              <a:tblGrid>
                <a:gridCol w="392834"/>
                <a:gridCol w="392834"/>
                <a:gridCol w="392834"/>
                <a:gridCol w="392834"/>
                <a:gridCol w="392834"/>
                <a:gridCol w="785668"/>
                <a:gridCol w="392834"/>
              </a:tblGrid>
              <a:tr h="254577">
                <a:tc>
                  <a:txBody>
                    <a:bodyPr/>
                    <a:lstStyle/>
                    <a:p>
                      <a:pPr algn="ctr" latinLnBrk="1"/>
                      <a:r>
                        <a:rPr lang="en-US" altLang="ko-KR" sz="1800" b="1" dirty="0" smtClean="0">
                          <a:solidFill>
                            <a:schemeClr val="tx1"/>
                          </a:solidFill>
                          <a:latin typeface="+mn-ea"/>
                          <a:ea typeface="+mn-ea"/>
                        </a:rPr>
                        <a:t>1</a:t>
                      </a:r>
                      <a:endParaRPr lang="ko-KR" altLang="en-US" sz="1800" b="1" dirty="0">
                        <a:solidFill>
                          <a:schemeClr val="tx1"/>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C80"/>
                    </a:solidFill>
                  </a:tcPr>
                </a:tc>
                <a:tc>
                  <a:txBody>
                    <a:bodyPr/>
                    <a:lstStyle/>
                    <a:p>
                      <a:pPr algn="ctr" latinLnBrk="1"/>
                      <a:r>
                        <a:rPr lang="en-US" altLang="ko-KR" sz="1800" b="1" dirty="0" smtClean="0">
                          <a:solidFill>
                            <a:schemeClr val="tx1"/>
                          </a:solidFill>
                          <a:latin typeface="+mn-ea"/>
                          <a:ea typeface="+mn-ea"/>
                        </a:rPr>
                        <a:t>0</a:t>
                      </a:r>
                      <a:endParaRPr lang="ko-KR" altLang="en-US" sz="1800" b="1" dirty="0">
                        <a:solidFill>
                          <a:schemeClr val="tx1"/>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C80"/>
                    </a:solidFill>
                  </a:tcPr>
                </a:tc>
                <a:tc>
                  <a:txBody>
                    <a:bodyPr/>
                    <a:lstStyle/>
                    <a:p>
                      <a:pPr algn="ctr" latinLnBrk="1"/>
                      <a:r>
                        <a:rPr lang="en-US" altLang="ko-KR" sz="1800" b="1" dirty="0" smtClean="0">
                          <a:solidFill>
                            <a:schemeClr val="tx1"/>
                          </a:solidFill>
                          <a:latin typeface="+mn-ea"/>
                          <a:ea typeface="+mn-ea"/>
                        </a:rPr>
                        <a:t>0</a:t>
                      </a:r>
                      <a:endParaRPr lang="ko-KR" altLang="en-US" sz="1800" b="1" dirty="0">
                        <a:solidFill>
                          <a:schemeClr val="tx1"/>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C80"/>
                    </a:solidFill>
                  </a:tcPr>
                </a:tc>
                <a:tc>
                  <a:txBody>
                    <a:bodyPr/>
                    <a:lstStyle/>
                    <a:p>
                      <a:pPr algn="ctr" latinLnBrk="1"/>
                      <a:r>
                        <a:rPr lang="en-US" altLang="ko-KR" sz="1800" b="1" dirty="0" smtClean="0">
                          <a:solidFill>
                            <a:schemeClr val="tx1"/>
                          </a:solidFill>
                          <a:latin typeface="+mn-ea"/>
                          <a:ea typeface="+mn-ea"/>
                        </a:rPr>
                        <a:t>0</a:t>
                      </a:r>
                      <a:endParaRPr lang="ko-KR" altLang="en-US" sz="1800" b="1" dirty="0">
                        <a:solidFill>
                          <a:schemeClr val="tx1"/>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C80"/>
                    </a:solidFill>
                  </a:tcPr>
                </a:tc>
                <a:tc>
                  <a:txBody>
                    <a:bodyPr/>
                    <a:lstStyle/>
                    <a:p>
                      <a:pPr algn="ctr" latinLnBrk="1"/>
                      <a:r>
                        <a:rPr lang="en-US" altLang="ko-KR" sz="1800" b="1" dirty="0" smtClean="0">
                          <a:solidFill>
                            <a:schemeClr val="tx1"/>
                          </a:solidFill>
                          <a:latin typeface="+mn-ea"/>
                          <a:ea typeface="+mn-ea"/>
                        </a:rPr>
                        <a:t>0</a:t>
                      </a:r>
                      <a:endParaRPr lang="ko-KR" altLang="en-US" sz="1800" b="1" dirty="0">
                        <a:solidFill>
                          <a:schemeClr val="tx1"/>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C80"/>
                    </a:solidFill>
                  </a:tcPr>
                </a:tc>
                <a:tc>
                  <a:txBody>
                    <a:bodyPr/>
                    <a:lstStyle/>
                    <a:p>
                      <a:pPr algn="ctr" latinLnBrk="1"/>
                      <a:r>
                        <a:rPr lang="en-US" altLang="ko-KR" sz="1800" b="1" dirty="0" smtClean="0">
                          <a:solidFill>
                            <a:schemeClr val="tx1"/>
                          </a:solidFill>
                          <a:latin typeface="+mn-ea"/>
                          <a:ea typeface="+mn-ea"/>
                        </a:rPr>
                        <a:t> 〮〮</a:t>
                      </a:r>
                      <a:endParaRPr lang="ko-KR" altLang="en-US" sz="1800" b="1" dirty="0">
                        <a:solidFill>
                          <a:schemeClr val="tx1"/>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C80"/>
                    </a:solidFill>
                  </a:tcPr>
                </a:tc>
                <a:tc>
                  <a:txBody>
                    <a:bodyPr/>
                    <a:lstStyle/>
                    <a:p>
                      <a:pPr algn="ctr" latinLnBrk="1"/>
                      <a:r>
                        <a:rPr lang="en-US" altLang="ko-KR" sz="1800" b="1" dirty="0" smtClean="0">
                          <a:solidFill>
                            <a:schemeClr val="tx1"/>
                          </a:solidFill>
                          <a:latin typeface="+mn-ea"/>
                          <a:ea typeface="+mn-ea"/>
                        </a:rPr>
                        <a:t>1</a:t>
                      </a:r>
                      <a:endParaRPr lang="ko-KR" altLang="en-US" sz="1800" b="1" dirty="0">
                        <a:solidFill>
                          <a:schemeClr val="tx1"/>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C80"/>
                    </a:solidFill>
                  </a:tcPr>
                </a:tc>
              </a:tr>
            </a:tbl>
          </a:graphicData>
        </a:graphic>
      </p:graphicFrame>
      <p:sp>
        <p:nvSpPr>
          <p:cNvPr id="68" name="TextBox 67"/>
          <p:cNvSpPr txBox="1"/>
          <p:nvPr/>
        </p:nvSpPr>
        <p:spPr>
          <a:xfrm>
            <a:off x="16376368" y="29014766"/>
            <a:ext cx="3156107" cy="400110"/>
          </a:xfrm>
          <a:prstGeom prst="rect">
            <a:avLst/>
          </a:prstGeom>
          <a:noFill/>
        </p:spPr>
        <p:txBody>
          <a:bodyPr wrap="none" rtlCol="0">
            <a:spAutoFit/>
          </a:bodyPr>
          <a:lstStyle/>
          <a:p>
            <a:pPr algn="ctr"/>
            <a:r>
              <a:rPr lang="en-US" altLang="ko-KR" sz="2000" b="1" dirty="0" err="1" smtClean="0"/>
              <a:t>isSelected</a:t>
            </a:r>
            <a:r>
              <a:rPr lang="en-US" altLang="ko-KR" sz="2000" b="1" dirty="0" smtClean="0"/>
              <a:t> for dot graph</a:t>
            </a:r>
            <a:endParaRPr lang="ko-KR" altLang="en-US" sz="2000" b="1" dirty="0"/>
          </a:p>
        </p:txBody>
      </p:sp>
      <p:sp>
        <p:nvSpPr>
          <p:cNvPr id="69" name="곱셈 기호 68"/>
          <p:cNvSpPr/>
          <p:nvPr/>
        </p:nvSpPr>
        <p:spPr>
          <a:xfrm>
            <a:off x="19532475" y="28069194"/>
            <a:ext cx="1444336" cy="1444336"/>
          </a:xfrm>
          <a:prstGeom prst="mathMultiply">
            <a:avLst>
              <a:gd name="adj1" fmla="val 12009"/>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0" name="TextBox 69"/>
          <p:cNvSpPr txBox="1"/>
          <p:nvPr/>
        </p:nvSpPr>
        <p:spPr>
          <a:xfrm>
            <a:off x="20468579" y="29727573"/>
            <a:ext cx="3326902" cy="461665"/>
          </a:xfrm>
          <a:prstGeom prst="rect">
            <a:avLst/>
          </a:prstGeom>
          <a:noFill/>
        </p:spPr>
        <p:txBody>
          <a:bodyPr wrap="none" rtlCol="0">
            <a:spAutoFit/>
          </a:bodyPr>
          <a:lstStyle/>
          <a:p>
            <a:pPr algn="ctr"/>
            <a:r>
              <a:rPr lang="en-US" altLang="ko-KR" sz="2400" b="1" dirty="0" smtClean="0"/>
              <a:t>&lt;Relationship Array&gt;</a:t>
            </a:r>
            <a:endParaRPr lang="ko-KR" altLang="en-US" sz="2400" b="1" dirty="0"/>
          </a:p>
        </p:txBody>
      </p:sp>
      <p:graphicFrame>
        <p:nvGraphicFramePr>
          <p:cNvPr id="71" name="표 70"/>
          <p:cNvGraphicFramePr>
            <a:graphicFrameLocks noGrp="1"/>
          </p:cNvGraphicFramePr>
          <p:nvPr>
            <p:extLst>
              <p:ext uri="{D42A27DB-BD31-4B8C-83A1-F6EECF244321}">
                <p14:modId xmlns:p14="http://schemas.microsoft.com/office/powerpoint/2010/main" val="2076625019"/>
              </p:ext>
            </p:extLst>
          </p:nvPr>
        </p:nvGraphicFramePr>
        <p:xfrm>
          <a:off x="24573035" y="28605062"/>
          <a:ext cx="3384375" cy="365760"/>
        </p:xfrm>
        <a:graphic>
          <a:graphicData uri="http://schemas.openxmlformats.org/drawingml/2006/table">
            <a:tbl>
              <a:tblPr firstRow="1" bandRow="1">
                <a:tableStyleId>{5C22544A-7EE6-4342-B048-85BDC9FD1C3A}</a:tableStyleId>
              </a:tblPr>
              <a:tblGrid>
                <a:gridCol w="676875"/>
                <a:gridCol w="676875"/>
                <a:gridCol w="676875"/>
                <a:gridCol w="676875"/>
                <a:gridCol w="676875"/>
              </a:tblGrid>
              <a:tr h="254577">
                <a:tc>
                  <a:txBody>
                    <a:bodyPr/>
                    <a:lstStyle/>
                    <a:p>
                      <a:pPr algn="ctr" latinLnBrk="1"/>
                      <a:r>
                        <a:rPr lang="en-US" altLang="ko-KR" sz="1800" b="1" dirty="0" smtClean="0">
                          <a:solidFill>
                            <a:schemeClr val="tx1"/>
                          </a:solidFill>
                          <a:latin typeface="+mn-ea"/>
                          <a:ea typeface="+mn-ea"/>
                        </a:rPr>
                        <a:t>1</a:t>
                      </a:r>
                      <a:endParaRPr lang="ko-KR" altLang="en-US" sz="1800" b="1" dirty="0">
                        <a:solidFill>
                          <a:schemeClr val="tx1"/>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latinLnBrk="1"/>
                      <a:r>
                        <a:rPr lang="en-US" altLang="ko-KR" sz="1800" b="1" dirty="0" smtClean="0">
                          <a:solidFill>
                            <a:schemeClr val="tx1"/>
                          </a:solidFill>
                          <a:latin typeface="+mn-ea"/>
                          <a:ea typeface="+mn-ea"/>
                        </a:rPr>
                        <a:t>0</a:t>
                      </a:r>
                      <a:endParaRPr lang="ko-KR" altLang="en-US" sz="1800" b="1" dirty="0">
                        <a:solidFill>
                          <a:schemeClr val="tx1"/>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latinLnBrk="1"/>
                      <a:r>
                        <a:rPr lang="en-US" altLang="ko-KR" sz="1800" b="1" dirty="0" smtClean="0">
                          <a:solidFill>
                            <a:schemeClr val="tx1"/>
                          </a:solidFill>
                          <a:latin typeface="+mn-ea"/>
                          <a:ea typeface="+mn-ea"/>
                        </a:rPr>
                        <a:t>1</a:t>
                      </a:r>
                      <a:endParaRPr lang="ko-KR" altLang="en-US" sz="1800" b="1" dirty="0">
                        <a:solidFill>
                          <a:schemeClr val="tx1"/>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latinLnBrk="1"/>
                      <a:r>
                        <a:rPr lang="en-US" altLang="ko-KR" sz="1800" b="1" dirty="0" smtClean="0">
                          <a:solidFill>
                            <a:schemeClr val="tx1"/>
                          </a:solidFill>
                          <a:latin typeface="+mn-ea"/>
                          <a:ea typeface="+mn-ea"/>
                        </a:rPr>
                        <a:t>〮〮</a:t>
                      </a:r>
                      <a:endParaRPr lang="ko-KR" altLang="en-US" sz="1800" b="1" dirty="0">
                        <a:solidFill>
                          <a:schemeClr val="tx1"/>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latinLnBrk="1"/>
                      <a:r>
                        <a:rPr lang="en-US" altLang="ko-KR" sz="1800" b="1" dirty="0" smtClean="0">
                          <a:solidFill>
                            <a:schemeClr val="tx1"/>
                          </a:solidFill>
                          <a:latin typeface="+mn-ea"/>
                          <a:ea typeface="+mn-ea"/>
                        </a:rPr>
                        <a:t>1</a:t>
                      </a:r>
                      <a:endParaRPr lang="ko-KR" altLang="en-US" sz="1800" b="1" dirty="0">
                        <a:solidFill>
                          <a:schemeClr val="tx1"/>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r>
            </a:tbl>
          </a:graphicData>
        </a:graphic>
      </p:graphicFrame>
      <p:sp>
        <p:nvSpPr>
          <p:cNvPr id="72" name="TextBox 71"/>
          <p:cNvSpPr txBox="1"/>
          <p:nvPr/>
        </p:nvSpPr>
        <p:spPr>
          <a:xfrm>
            <a:off x="16931117" y="27410215"/>
            <a:ext cx="2136072" cy="523220"/>
          </a:xfrm>
          <a:prstGeom prst="rect">
            <a:avLst/>
          </a:prstGeom>
          <a:noFill/>
        </p:spPr>
        <p:txBody>
          <a:bodyPr wrap="none" rtlCol="0">
            <a:spAutoFit/>
          </a:bodyPr>
          <a:lstStyle/>
          <a:p>
            <a:pPr algn="ctr"/>
            <a:r>
              <a:rPr lang="en-US" altLang="ko-KR" sz="2800" b="1" dirty="0" smtClean="0"/>
              <a:t>Dot update</a:t>
            </a:r>
            <a:endParaRPr lang="ko-KR" altLang="en-US" sz="2800" b="1" dirty="0"/>
          </a:p>
        </p:txBody>
      </p:sp>
      <p:sp>
        <p:nvSpPr>
          <p:cNvPr id="73" name="TextBox 72"/>
          <p:cNvSpPr txBox="1"/>
          <p:nvPr/>
        </p:nvSpPr>
        <p:spPr>
          <a:xfrm>
            <a:off x="24653889" y="27410215"/>
            <a:ext cx="3344084" cy="523220"/>
          </a:xfrm>
          <a:prstGeom prst="rect">
            <a:avLst/>
          </a:prstGeom>
          <a:noFill/>
        </p:spPr>
        <p:txBody>
          <a:bodyPr wrap="none" rtlCol="0">
            <a:spAutoFit/>
          </a:bodyPr>
          <a:lstStyle/>
          <a:p>
            <a:pPr algn="ctr"/>
            <a:r>
              <a:rPr lang="en-US" altLang="ko-KR" sz="2800" b="1" dirty="0" smtClean="0"/>
              <a:t>Histogram Update</a:t>
            </a:r>
            <a:endParaRPr lang="ko-KR" altLang="en-US" sz="2800" b="1" dirty="0"/>
          </a:p>
        </p:txBody>
      </p:sp>
      <p:sp>
        <p:nvSpPr>
          <p:cNvPr id="74" name="등호 73"/>
          <p:cNvSpPr/>
          <p:nvPr/>
        </p:nvSpPr>
        <p:spPr>
          <a:xfrm>
            <a:off x="23138186" y="28438526"/>
            <a:ext cx="1278082" cy="576240"/>
          </a:xfrm>
          <a:prstGeom prst="mathEqual">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75" name="원호 74"/>
          <p:cNvSpPr/>
          <p:nvPr/>
        </p:nvSpPr>
        <p:spPr>
          <a:xfrm>
            <a:off x="17555670" y="28199946"/>
            <a:ext cx="2016351" cy="81482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dirty="0"/>
          </a:p>
        </p:txBody>
      </p:sp>
      <p:sp>
        <p:nvSpPr>
          <p:cNvPr id="76" name="TextBox 75"/>
          <p:cNvSpPr txBox="1"/>
          <p:nvPr/>
        </p:nvSpPr>
        <p:spPr>
          <a:xfrm>
            <a:off x="17300227" y="27884982"/>
            <a:ext cx="1367682" cy="461665"/>
          </a:xfrm>
          <a:prstGeom prst="rect">
            <a:avLst/>
          </a:prstGeom>
          <a:noFill/>
        </p:spPr>
        <p:txBody>
          <a:bodyPr wrap="none" rtlCol="0">
            <a:spAutoFit/>
          </a:bodyPr>
          <a:lstStyle/>
          <a:p>
            <a:r>
              <a:rPr lang="en-US" altLang="ko-KR" sz="2400" b="1" dirty="0" smtClean="0"/>
              <a:t>p nodes</a:t>
            </a:r>
            <a:endParaRPr lang="ko-KR" altLang="en-US" sz="2400" b="1" dirty="0"/>
          </a:p>
        </p:txBody>
      </p:sp>
      <p:sp>
        <p:nvSpPr>
          <p:cNvPr id="77" name="원호 76"/>
          <p:cNvSpPr/>
          <p:nvPr/>
        </p:nvSpPr>
        <p:spPr>
          <a:xfrm flipH="1">
            <a:off x="16428800" y="28199946"/>
            <a:ext cx="2016351" cy="81482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dirty="0"/>
          </a:p>
        </p:txBody>
      </p:sp>
      <p:sp>
        <p:nvSpPr>
          <p:cNvPr id="78" name="TextBox 77"/>
          <p:cNvSpPr txBox="1"/>
          <p:nvPr/>
        </p:nvSpPr>
        <p:spPr>
          <a:xfrm>
            <a:off x="24291832" y="29037110"/>
            <a:ext cx="3976519" cy="400110"/>
          </a:xfrm>
          <a:prstGeom prst="rect">
            <a:avLst/>
          </a:prstGeom>
          <a:noFill/>
        </p:spPr>
        <p:txBody>
          <a:bodyPr wrap="none" rtlCol="0">
            <a:spAutoFit/>
          </a:bodyPr>
          <a:lstStyle/>
          <a:p>
            <a:pPr algn="ctr"/>
            <a:r>
              <a:rPr lang="en-US" altLang="ko-KR" sz="2000" b="1" dirty="0" err="1" smtClean="0"/>
              <a:t>isSelected</a:t>
            </a:r>
            <a:r>
              <a:rPr lang="en-US" altLang="ko-KR" sz="2000" b="1" dirty="0" smtClean="0"/>
              <a:t> for histogram graph</a:t>
            </a:r>
            <a:endParaRPr lang="ko-KR" altLang="en-US" sz="2000" b="1" dirty="0"/>
          </a:p>
        </p:txBody>
      </p:sp>
      <p:sp>
        <p:nvSpPr>
          <p:cNvPr id="79" name="원호 78"/>
          <p:cNvSpPr/>
          <p:nvPr/>
        </p:nvSpPr>
        <p:spPr>
          <a:xfrm>
            <a:off x="26966823" y="28199946"/>
            <a:ext cx="990588" cy="81482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dirty="0"/>
          </a:p>
        </p:txBody>
      </p:sp>
      <p:sp>
        <p:nvSpPr>
          <p:cNvPr id="80" name="TextBox 79"/>
          <p:cNvSpPr txBox="1"/>
          <p:nvPr/>
        </p:nvSpPr>
        <p:spPr>
          <a:xfrm>
            <a:off x="25581147" y="27884982"/>
            <a:ext cx="1362122" cy="461665"/>
          </a:xfrm>
          <a:prstGeom prst="rect">
            <a:avLst/>
          </a:prstGeom>
          <a:noFill/>
        </p:spPr>
        <p:txBody>
          <a:bodyPr wrap="none" rtlCol="0">
            <a:spAutoFit/>
          </a:bodyPr>
          <a:lstStyle/>
          <a:p>
            <a:r>
              <a:rPr lang="en-US" altLang="ko-KR" sz="2400" b="1" dirty="0" smtClean="0"/>
              <a:t>n nodes</a:t>
            </a:r>
            <a:endParaRPr lang="ko-KR" altLang="en-US" sz="2400" b="1" dirty="0"/>
          </a:p>
        </p:txBody>
      </p:sp>
      <p:sp>
        <p:nvSpPr>
          <p:cNvPr id="81" name="원호 80"/>
          <p:cNvSpPr/>
          <p:nvPr/>
        </p:nvSpPr>
        <p:spPr>
          <a:xfrm flipH="1">
            <a:off x="24590559" y="28190854"/>
            <a:ext cx="990588" cy="81482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dirty="0"/>
          </a:p>
        </p:txBody>
      </p:sp>
      <p:sp>
        <p:nvSpPr>
          <p:cNvPr id="82" name="TextBox 81"/>
          <p:cNvSpPr txBox="1"/>
          <p:nvPr/>
        </p:nvSpPr>
        <p:spPr>
          <a:xfrm>
            <a:off x="794481" y="14100046"/>
            <a:ext cx="12833338" cy="5693867"/>
          </a:xfrm>
          <a:prstGeom prst="rect">
            <a:avLst/>
          </a:prstGeom>
          <a:noFill/>
        </p:spPr>
        <p:txBody>
          <a:bodyPr wrap="square" rtlCol="0">
            <a:spAutoFit/>
          </a:bodyPr>
          <a:lstStyle/>
          <a:p>
            <a:r>
              <a:rPr lang="en-US" altLang="ko-KR" sz="2800" dirty="0" err="1" smtClean="0">
                <a:solidFill>
                  <a:srgbClr val="0000FF"/>
                </a:solidFill>
                <a:latin typeface="Consolas"/>
                <a:ea typeface="SimSun" panose="02010600030101010101" pitchFamily="2" charset="-122"/>
                <a:cs typeface="Consolas"/>
              </a:rPr>
              <a:t>Obj</a:t>
            </a:r>
            <a:r>
              <a:rPr lang="en-US" altLang="ko-KR" sz="2800" dirty="0">
                <a:solidFill>
                  <a:srgbClr val="0000FF"/>
                </a:solidFill>
                <a:latin typeface="Consolas"/>
                <a:ea typeface="SimSun" panose="02010600030101010101" pitchFamily="2" charset="-122"/>
                <a:cs typeface="Consolas"/>
              </a:rPr>
              <a:t> </a:t>
            </a:r>
            <a:r>
              <a:rPr lang="en-US" altLang="ko-KR" sz="2800" dirty="0" smtClean="0">
                <a:solidFill>
                  <a:srgbClr val="0000FF"/>
                </a:solidFill>
                <a:latin typeface="Consolas"/>
                <a:ea typeface="SimSun" panose="02010600030101010101" pitchFamily="2" charset="-122"/>
                <a:cs typeface="Consolas"/>
              </a:rPr>
              <a:t>&lt;- RIGHT({</a:t>
            </a:r>
          </a:p>
          <a:p>
            <a:r>
              <a:rPr lang="en-US" altLang="ko-KR" sz="2800" dirty="0">
                <a:solidFill>
                  <a:srgbClr val="0000FF"/>
                </a:solidFill>
                <a:latin typeface="Consolas"/>
                <a:ea typeface="SimSun" panose="02010600030101010101" pitchFamily="2" charset="-122"/>
                <a:cs typeface="Consolas"/>
              </a:rPr>
              <a:t> </a:t>
            </a:r>
            <a:r>
              <a:rPr lang="en-US" altLang="ko-KR" sz="2800" dirty="0" smtClean="0">
                <a:solidFill>
                  <a:srgbClr val="0000FF"/>
                </a:solidFill>
                <a:latin typeface="Consolas"/>
                <a:ea typeface="SimSun" panose="02010600030101010101" pitchFamily="2" charset="-122"/>
                <a:cs typeface="Consolas"/>
              </a:rPr>
              <a:t>      plot(</a:t>
            </a:r>
            <a:r>
              <a:rPr lang="en-US" altLang="ko-KR" sz="2800" dirty="0" err="1" smtClean="0">
                <a:solidFill>
                  <a:srgbClr val="0000FF"/>
                </a:solidFill>
                <a:latin typeface="Consolas"/>
                <a:ea typeface="SimSun" panose="02010600030101010101" pitchFamily="2" charset="-122"/>
                <a:cs typeface="Consolas"/>
              </a:rPr>
              <a:t>conc</a:t>
            </a:r>
            <a:r>
              <a:rPr lang="en-US" altLang="ko-KR" sz="2800" dirty="0" smtClean="0">
                <a:solidFill>
                  <a:srgbClr val="0000FF"/>
                </a:solidFill>
                <a:latin typeface="Consolas"/>
                <a:ea typeface="SimSun" panose="02010600030101010101" pitchFamily="2" charset="-122"/>
                <a:cs typeface="Consolas"/>
              </a:rPr>
              <a:t> ~Time, </a:t>
            </a:r>
            <a:r>
              <a:rPr lang="en-US" altLang="ko-KR" sz="2800" dirty="0" err="1" smtClean="0">
                <a:solidFill>
                  <a:srgbClr val="0000FF"/>
                </a:solidFill>
                <a:latin typeface="Consolas"/>
                <a:ea typeface="SimSun" panose="02010600030101010101" pitchFamily="2" charset="-122"/>
                <a:cs typeface="Consolas"/>
              </a:rPr>
              <a:t>Theoph</a:t>
            </a:r>
            <a:r>
              <a:rPr lang="en-US" altLang="ko-KR" sz="2800" dirty="0" smtClean="0">
                <a:solidFill>
                  <a:srgbClr val="0000FF"/>
                </a:solidFill>
                <a:latin typeface="Consolas"/>
                <a:ea typeface="SimSun" panose="02010600030101010101" pitchFamily="2" charset="-122"/>
                <a:cs typeface="Consolas"/>
              </a:rPr>
              <a:t>, color = color)</a:t>
            </a:r>
          </a:p>
          <a:p>
            <a:r>
              <a:rPr lang="en-US" altLang="ko-KR" sz="2800" dirty="0">
                <a:solidFill>
                  <a:srgbClr val="0000FF"/>
                </a:solidFill>
                <a:latin typeface="Consolas"/>
                <a:ea typeface="SimSun" panose="02010600030101010101" pitchFamily="2" charset="-122"/>
                <a:cs typeface="Consolas"/>
              </a:rPr>
              <a:t> </a:t>
            </a:r>
            <a:r>
              <a:rPr lang="en-US" altLang="ko-KR" sz="2800" dirty="0" smtClean="0">
                <a:solidFill>
                  <a:srgbClr val="0000FF"/>
                </a:solidFill>
                <a:latin typeface="Consolas"/>
                <a:ea typeface="SimSun" panose="02010600030101010101" pitchFamily="2" charset="-122"/>
                <a:cs typeface="Consolas"/>
              </a:rPr>
              <a:t>      </a:t>
            </a:r>
            <a:r>
              <a:rPr lang="en-US" altLang="ko-KR" sz="2800" dirty="0" err="1" smtClean="0">
                <a:solidFill>
                  <a:srgbClr val="0000FF"/>
                </a:solidFill>
                <a:latin typeface="Consolas"/>
                <a:ea typeface="SimSun" panose="02010600030101010101" pitchFamily="2" charset="-122"/>
                <a:cs typeface="Consolas"/>
              </a:rPr>
              <a:t>runServer.RIGHT</a:t>
            </a:r>
            <a:r>
              <a:rPr lang="en-US" altLang="ko-KR" sz="2800" dirty="0" smtClean="0">
                <a:solidFill>
                  <a:srgbClr val="0000FF"/>
                </a:solidFill>
                <a:latin typeface="Consolas"/>
                <a:ea typeface="SimSun" panose="02010600030101010101" pitchFamily="2" charset="-122"/>
                <a:cs typeface="Consolas"/>
              </a:rPr>
              <a:t>(</a:t>
            </a:r>
            <a:r>
              <a:rPr lang="en-US" altLang="ko-KR" sz="2800" dirty="0" err="1" smtClean="0">
                <a:solidFill>
                  <a:srgbClr val="0000FF"/>
                </a:solidFill>
                <a:latin typeface="Consolas"/>
                <a:ea typeface="SimSun" panose="02010600030101010101" pitchFamily="2" charset="-122"/>
                <a:cs typeface="Consolas"/>
              </a:rPr>
              <a:t>loessArray</a:t>
            </a:r>
            <a:r>
              <a:rPr lang="en-US" altLang="ko-KR" sz="2800" dirty="0" smtClean="0">
                <a:solidFill>
                  <a:srgbClr val="0000FF"/>
                </a:solidFill>
                <a:latin typeface="Consolas"/>
                <a:ea typeface="SimSun" panose="02010600030101010101" pitchFamily="2" charset="-122"/>
                <a:cs typeface="Consolas"/>
              </a:rPr>
              <a:t>, {</a:t>
            </a:r>
          </a:p>
          <a:p>
            <a:r>
              <a:rPr lang="en-US" altLang="ko-KR" sz="2800" dirty="0">
                <a:solidFill>
                  <a:srgbClr val="0000FF"/>
                </a:solidFill>
                <a:latin typeface="Consolas"/>
                <a:ea typeface="SimSun" panose="02010600030101010101" pitchFamily="2" charset="-122"/>
                <a:cs typeface="Consolas"/>
              </a:rPr>
              <a:t>  </a:t>
            </a:r>
            <a:r>
              <a:rPr lang="en-US" altLang="ko-KR" sz="2800" dirty="0" smtClean="0">
                <a:solidFill>
                  <a:srgbClr val="0000FF"/>
                </a:solidFill>
                <a:latin typeface="Consolas"/>
                <a:ea typeface="SimSun" panose="02010600030101010101" pitchFamily="2" charset="-122"/>
                <a:cs typeface="Consolas"/>
              </a:rPr>
              <a:t>          </a:t>
            </a:r>
            <a:r>
              <a:rPr lang="en-US" altLang="ko-KR" sz="2800" dirty="0" err="1" smtClean="0">
                <a:solidFill>
                  <a:srgbClr val="0000FF"/>
                </a:solidFill>
                <a:latin typeface="Consolas"/>
                <a:ea typeface="SimSun" panose="02010600030101010101" pitchFamily="2" charset="-122"/>
                <a:cs typeface="Consolas"/>
              </a:rPr>
              <a:t>obj</a:t>
            </a:r>
            <a:r>
              <a:rPr lang="en-US" altLang="ko-KR" sz="2800" dirty="0" smtClean="0">
                <a:solidFill>
                  <a:srgbClr val="0000FF"/>
                </a:solidFill>
                <a:latin typeface="Consolas"/>
                <a:ea typeface="SimSun" panose="02010600030101010101" pitchFamily="2" charset="-122"/>
                <a:cs typeface="Consolas"/>
              </a:rPr>
              <a:t> &lt;- loess(</a:t>
            </a:r>
            <a:r>
              <a:rPr lang="en-US" altLang="ko-KR" sz="2800" dirty="0" err="1" smtClean="0">
                <a:solidFill>
                  <a:srgbClr val="0000FF"/>
                </a:solidFill>
                <a:latin typeface="Consolas"/>
                <a:ea typeface="SimSun" panose="02010600030101010101" pitchFamily="2" charset="-122"/>
                <a:cs typeface="Consolas"/>
              </a:rPr>
              <a:t>conc</a:t>
            </a:r>
            <a:r>
              <a:rPr lang="en-US" altLang="ko-KR" sz="2800" dirty="0" smtClean="0">
                <a:solidFill>
                  <a:srgbClr val="0000FF"/>
                </a:solidFill>
                <a:latin typeface="Consolas"/>
                <a:ea typeface="SimSun" panose="02010600030101010101" pitchFamily="2" charset="-122"/>
                <a:cs typeface="Consolas"/>
              </a:rPr>
              <a:t> ~ Time, data = </a:t>
            </a:r>
            <a:r>
              <a:rPr lang="en-US" altLang="ko-KR" sz="2800" dirty="0" err="1" smtClean="0">
                <a:solidFill>
                  <a:srgbClr val="0000FF"/>
                </a:solidFill>
                <a:latin typeface="Consolas"/>
                <a:ea typeface="SimSun" panose="02010600030101010101" pitchFamily="2" charset="-122"/>
                <a:cs typeface="Consolas"/>
              </a:rPr>
              <a:t>Theoph</a:t>
            </a:r>
            <a:r>
              <a:rPr lang="en-US" altLang="ko-KR" sz="2800" dirty="0" smtClean="0">
                <a:solidFill>
                  <a:srgbClr val="0000FF"/>
                </a:solidFill>
                <a:latin typeface="Consolas"/>
                <a:ea typeface="SimSun" panose="02010600030101010101" pitchFamily="2" charset="-122"/>
                <a:cs typeface="Consolas"/>
              </a:rPr>
              <a:t>)</a:t>
            </a:r>
          </a:p>
          <a:p>
            <a:r>
              <a:rPr lang="en-US" altLang="ko-KR" sz="2800" dirty="0">
                <a:solidFill>
                  <a:srgbClr val="0000FF"/>
                </a:solidFill>
                <a:latin typeface="Consolas"/>
                <a:ea typeface="SimSun" panose="02010600030101010101" pitchFamily="2" charset="-122"/>
                <a:cs typeface="Consolas"/>
              </a:rPr>
              <a:t> </a:t>
            </a:r>
            <a:r>
              <a:rPr lang="en-US" altLang="ko-KR" sz="2800" dirty="0" smtClean="0">
                <a:solidFill>
                  <a:srgbClr val="0000FF"/>
                </a:solidFill>
                <a:latin typeface="Consolas"/>
                <a:ea typeface="SimSun" panose="02010600030101010101" pitchFamily="2" charset="-122"/>
                <a:cs typeface="Consolas"/>
              </a:rPr>
              <a:t>           </a:t>
            </a:r>
            <a:r>
              <a:rPr lang="en-US" altLang="ko-KR" sz="2800" dirty="0" err="1" smtClean="0">
                <a:solidFill>
                  <a:srgbClr val="0000FF"/>
                </a:solidFill>
                <a:latin typeface="Consolas"/>
                <a:ea typeface="SimSun" panose="02010600030101010101" pitchFamily="2" charset="-122"/>
                <a:cs typeface="Consolas"/>
              </a:rPr>
              <a:t>xRange</a:t>
            </a:r>
            <a:r>
              <a:rPr lang="en-US" altLang="ko-KR" sz="2800" dirty="0" smtClean="0">
                <a:solidFill>
                  <a:srgbClr val="0000FF"/>
                </a:solidFill>
                <a:latin typeface="Consolas"/>
                <a:ea typeface="SimSun" panose="02010600030101010101" pitchFamily="2" charset="-122"/>
                <a:cs typeface="Consolas"/>
              </a:rPr>
              <a:t> &lt;- range(</a:t>
            </a:r>
            <a:r>
              <a:rPr lang="en-US" altLang="ko-KR" sz="2800" dirty="0" err="1" smtClean="0">
                <a:solidFill>
                  <a:srgbClr val="0000FF"/>
                </a:solidFill>
                <a:latin typeface="Consolas"/>
                <a:ea typeface="SimSun" panose="02010600030101010101" pitchFamily="2" charset="-122"/>
                <a:cs typeface="Consolas"/>
              </a:rPr>
              <a:t>Theoph$conc</a:t>
            </a:r>
            <a:r>
              <a:rPr lang="en-US" altLang="ko-KR" sz="2800" dirty="0" smtClean="0">
                <a:solidFill>
                  <a:srgbClr val="0000FF"/>
                </a:solidFill>
                <a:latin typeface="Consolas"/>
                <a:ea typeface="SimSun" panose="02010600030101010101" pitchFamily="2" charset="-122"/>
                <a:cs typeface="Consolas"/>
              </a:rPr>
              <a:t>)</a:t>
            </a:r>
          </a:p>
          <a:p>
            <a:r>
              <a:rPr lang="en-US" altLang="ko-KR" sz="2800" dirty="0">
                <a:solidFill>
                  <a:srgbClr val="0000FF"/>
                </a:solidFill>
                <a:latin typeface="Consolas"/>
                <a:ea typeface="SimSun" panose="02010600030101010101" pitchFamily="2" charset="-122"/>
                <a:cs typeface="Consolas"/>
              </a:rPr>
              <a:t> </a:t>
            </a:r>
            <a:r>
              <a:rPr lang="en-US" altLang="ko-KR" sz="2800" dirty="0" smtClean="0">
                <a:solidFill>
                  <a:srgbClr val="0000FF"/>
                </a:solidFill>
                <a:latin typeface="Consolas"/>
                <a:ea typeface="SimSun" panose="02010600030101010101" pitchFamily="2" charset="-122"/>
                <a:cs typeface="Consolas"/>
              </a:rPr>
              <a:t>           </a:t>
            </a:r>
            <a:r>
              <a:rPr lang="en-US" altLang="ko-KR" sz="2800" dirty="0" err="1" smtClean="0">
                <a:solidFill>
                  <a:srgbClr val="0000FF"/>
                </a:solidFill>
                <a:latin typeface="Consolas"/>
                <a:ea typeface="SimSun" panose="02010600030101010101" pitchFamily="2" charset="-122"/>
                <a:cs typeface="Consolas"/>
              </a:rPr>
              <a:t>simArray</a:t>
            </a:r>
            <a:r>
              <a:rPr lang="en-US" altLang="ko-KR" sz="2800" dirty="0" smtClean="0">
                <a:solidFill>
                  <a:srgbClr val="0000FF"/>
                </a:solidFill>
                <a:latin typeface="Consolas"/>
                <a:ea typeface="SimSun" panose="02010600030101010101" pitchFamily="2" charset="-122"/>
                <a:cs typeface="Consolas"/>
              </a:rPr>
              <a:t> &lt;- </a:t>
            </a:r>
            <a:r>
              <a:rPr lang="en-US" altLang="ko-KR" sz="2800" dirty="0" err="1" smtClean="0">
                <a:solidFill>
                  <a:srgbClr val="0000FF"/>
                </a:solidFill>
                <a:latin typeface="Consolas"/>
                <a:ea typeface="SimSun" panose="02010600030101010101" pitchFamily="2" charset="-122"/>
                <a:cs typeface="Consolas"/>
              </a:rPr>
              <a:t>data.frame</a:t>
            </a:r>
            <a:r>
              <a:rPr lang="en-US" altLang="ko-KR" sz="2800" dirty="0" smtClean="0">
                <a:solidFill>
                  <a:srgbClr val="0000FF"/>
                </a:solidFill>
                <a:latin typeface="Consolas"/>
                <a:ea typeface="SimSun" panose="02010600030101010101" pitchFamily="2" charset="-122"/>
                <a:cs typeface="Consolas"/>
              </a:rPr>
              <a:t>(</a:t>
            </a:r>
            <a:r>
              <a:rPr lang="en-US" altLang="ko-KR" sz="2800" dirty="0" err="1" smtClean="0">
                <a:solidFill>
                  <a:srgbClr val="0000FF"/>
                </a:solidFill>
                <a:latin typeface="Consolas"/>
                <a:ea typeface="SimSun" panose="02010600030101010101" pitchFamily="2" charset="-122"/>
                <a:cs typeface="Consolas"/>
              </a:rPr>
              <a:t>conc</a:t>
            </a:r>
            <a:r>
              <a:rPr lang="en-US" altLang="ko-KR" sz="2800" dirty="0" smtClean="0">
                <a:solidFill>
                  <a:srgbClr val="0000FF"/>
                </a:solidFill>
                <a:latin typeface="Consolas"/>
                <a:ea typeface="SimSun" panose="02010600030101010101" pitchFamily="2" charset="-122"/>
                <a:cs typeface="Consolas"/>
              </a:rPr>
              <a:t> = </a:t>
            </a:r>
            <a:r>
              <a:rPr lang="en-US" altLang="ko-KR" sz="2800" dirty="0" err="1" smtClean="0">
                <a:solidFill>
                  <a:srgbClr val="0000FF"/>
                </a:solidFill>
                <a:latin typeface="Consolas"/>
                <a:ea typeface="SimSun" panose="02010600030101010101" pitchFamily="2" charset="-122"/>
                <a:cs typeface="Consolas"/>
              </a:rPr>
              <a:t>seq</a:t>
            </a:r>
            <a:r>
              <a:rPr lang="en-US" altLang="ko-KR" sz="2800" dirty="0" smtClean="0">
                <a:solidFill>
                  <a:srgbClr val="0000FF"/>
                </a:solidFill>
                <a:latin typeface="Consolas"/>
                <a:ea typeface="SimSun" panose="02010600030101010101" pitchFamily="2" charset="-122"/>
                <a:cs typeface="Consolas"/>
              </a:rPr>
              <a:t>(</a:t>
            </a:r>
            <a:r>
              <a:rPr lang="en-US" altLang="ko-KR" sz="2800" dirty="0" err="1" smtClean="0">
                <a:solidFill>
                  <a:srgbClr val="0000FF"/>
                </a:solidFill>
                <a:latin typeface="Consolas"/>
                <a:ea typeface="SimSun" panose="02010600030101010101" pitchFamily="2" charset="-122"/>
                <a:cs typeface="Consolas"/>
              </a:rPr>
              <a:t>xRange</a:t>
            </a:r>
            <a:r>
              <a:rPr lang="en-US" altLang="ko-KR" sz="2800" dirty="0" smtClean="0">
                <a:solidFill>
                  <a:srgbClr val="0000FF"/>
                </a:solidFill>
                <a:latin typeface="Consolas"/>
                <a:ea typeface="SimSun" panose="02010600030101010101" pitchFamily="2" charset="-122"/>
                <a:cs typeface="Consolas"/>
              </a:rPr>
              <a:t>[1], </a:t>
            </a:r>
            <a:endParaRPr lang="en-US" altLang="ko-KR" sz="2800" dirty="0" smtClean="0">
              <a:solidFill>
                <a:srgbClr val="0000FF"/>
              </a:solidFill>
              <a:latin typeface="Consolas"/>
              <a:ea typeface="SimSun" panose="02010600030101010101" pitchFamily="2" charset="-122"/>
              <a:cs typeface="Consolas"/>
            </a:endParaRPr>
          </a:p>
          <a:p>
            <a:r>
              <a:rPr lang="en-US" altLang="ko-KR" sz="2800" dirty="0">
                <a:solidFill>
                  <a:srgbClr val="0000FF"/>
                </a:solidFill>
                <a:latin typeface="Consolas"/>
                <a:ea typeface="SimSun" panose="02010600030101010101" pitchFamily="2" charset="-122"/>
                <a:cs typeface="Consolas"/>
              </a:rPr>
              <a:t> </a:t>
            </a:r>
            <a:r>
              <a:rPr lang="en-US" altLang="ko-KR" sz="2800" dirty="0" smtClean="0">
                <a:solidFill>
                  <a:srgbClr val="0000FF"/>
                </a:solidFill>
                <a:latin typeface="Consolas"/>
                <a:ea typeface="SimSun" panose="02010600030101010101" pitchFamily="2" charset="-122"/>
                <a:cs typeface="Consolas"/>
              </a:rPr>
              <a:t>                                  </a:t>
            </a:r>
            <a:r>
              <a:rPr lang="en-US" altLang="ko-KR" sz="2800" dirty="0" err="1" smtClean="0">
                <a:solidFill>
                  <a:srgbClr val="0000FF"/>
                </a:solidFill>
                <a:latin typeface="Consolas"/>
                <a:ea typeface="SimSun" panose="02010600030101010101" pitchFamily="2" charset="-122"/>
                <a:cs typeface="Consolas"/>
              </a:rPr>
              <a:t>xRange</a:t>
            </a:r>
            <a:r>
              <a:rPr lang="en-US" altLang="ko-KR" sz="2800" dirty="0" smtClean="0">
                <a:solidFill>
                  <a:srgbClr val="0000FF"/>
                </a:solidFill>
                <a:latin typeface="Consolas"/>
                <a:ea typeface="SimSun" panose="02010600030101010101" pitchFamily="2" charset="-122"/>
                <a:cs typeface="Consolas"/>
              </a:rPr>
              <a:t>[2], </a:t>
            </a:r>
            <a:r>
              <a:rPr lang="en-US" altLang="ko-KR" sz="2800" dirty="0" err="1" smtClean="0">
                <a:solidFill>
                  <a:srgbClr val="0000FF"/>
                </a:solidFill>
                <a:latin typeface="Consolas"/>
                <a:ea typeface="SimSun" panose="02010600030101010101" pitchFamily="2" charset="-122"/>
                <a:cs typeface="Consolas"/>
              </a:rPr>
              <a:t>length.out</a:t>
            </a:r>
            <a:r>
              <a:rPr lang="en-US" altLang="ko-KR" sz="2800" dirty="0" smtClean="0">
                <a:solidFill>
                  <a:srgbClr val="0000FF"/>
                </a:solidFill>
                <a:latin typeface="Consolas"/>
                <a:ea typeface="SimSun" panose="02010600030101010101" pitchFamily="2" charset="-122"/>
                <a:cs typeface="Consolas"/>
              </a:rPr>
              <a:t> = 100))</a:t>
            </a:r>
          </a:p>
          <a:p>
            <a:r>
              <a:rPr lang="en-US" altLang="ko-KR" sz="2800" dirty="0">
                <a:solidFill>
                  <a:srgbClr val="0000FF"/>
                </a:solidFill>
                <a:latin typeface="Consolas"/>
                <a:ea typeface="SimSun" panose="02010600030101010101" pitchFamily="2" charset="-122"/>
                <a:cs typeface="Consolas"/>
              </a:rPr>
              <a:t> </a:t>
            </a:r>
            <a:r>
              <a:rPr lang="en-US" altLang="ko-KR" sz="2800" dirty="0" smtClean="0">
                <a:solidFill>
                  <a:srgbClr val="0000FF"/>
                </a:solidFill>
                <a:latin typeface="Consolas"/>
                <a:ea typeface="SimSun" panose="02010600030101010101" pitchFamily="2" charset="-122"/>
                <a:cs typeface="Consolas"/>
              </a:rPr>
              <a:t>           </a:t>
            </a:r>
            <a:r>
              <a:rPr lang="en-US" altLang="ko-KR" sz="2800" dirty="0" err="1" smtClean="0">
                <a:solidFill>
                  <a:srgbClr val="0000FF"/>
                </a:solidFill>
                <a:latin typeface="Consolas"/>
                <a:ea typeface="SimSun" panose="02010600030101010101" pitchFamily="2" charset="-122"/>
                <a:cs typeface="Consolas"/>
              </a:rPr>
              <a:t>simArray$Time</a:t>
            </a:r>
            <a:r>
              <a:rPr lang="en-US" altLang="ko-KR" sz="2800" dirty="0" smtClean="0">
                <a:solidFill>
                  <a:srgbClr val="0000FF"/>
                </a:solidFill>
                <a:latin typeface="Consolas"/>
                <a:ea typeface="SimSun" panose="02010600030101010101" pitchFamily="2" charset="-122"/>
                <a:cs typeface="Consolas"/>
              </a:rPr>
              <a:t> &lt;- predict(</a:t>
            </a:r>
            <a:r>
              <a:rPr lang="en-US" altLang="ko-KR" sz="2800" dirty="0" err="1" smtClean="0">
                <a:solidFill>
                  <a:srgbClr val="0000FF"/>
                </a:solidFill>
                <a:latin typeface="Consolas"/>
                <a:ea typeface="SimSun" panose="02010600030101010101" pitchFamily="2" charset="-122"/>
                <a:cs typeface="Consolas"/>
              </a:rPr>
              <a:t>obj</a:t>
            </a:r>
            <a:r>
              <a:rPr lang="en-US" altLang="ko-KR" sz="2800" dirty="0" smtClean="0">
                <a:solidFill>
                  <a:srgbClr val="0000FF"/>
                </a:solidFill>
                <a:latin typeface="Consolas"/>
                <a:ea typeface="SimSun" panose="02010600030101010101" pitchFamily="2" charset="-122"/>
                <a:cs typeface="Consolas"/>
              </a:rPr>
              <a:t>, </a:t>
            </a:r>
            <a:r>
              <a:rPr lang="en-US" altLang="ko-KR" sz="2800" dirty="0" err="1" smtClean="0">
                <a:solidFill>
                  <a:srgbClr val="0000FF"/>
                </a:solidFill>
                <a:latin typeface="Consolas"/>
                <a:ea typeface="SimSun" panose="02010600030101010101" pitchFamily="2" charset="-122"/>
                <a:cs typeface="Consolas"/>
              </a:rPr>
              <a:t>newdata</a:t>
            </a:r>
            <a:r>
              <a:rPr lang="en-US" altLang="ko-KR" sz="2800" dirty="0" smtClean="0">
                <a:solidFill>
                  <a:srgbClr val="0000FF"/>
                </a:solidFill>
                <a:latin typeface="Consolas"/>
                <a:ea typeface="SimSun" panose="02010600030101010101" pitchFamily="2" charset="-122"/>
                <a:cs typeface="Consolas"/>
              </a:rPr>
              <a:t> = </a:t>
            </a:r>
            <a:r>
              <a:rPr lang="en-US" altLang="ko-KR" sz="2800" dirty="0" err="1" smtClean="0">
                <a:solidFill>
                  <a:srgbClr val="0000FF"/>
                </a:solidFill>
                <a:latin typeface="Consolas"/>
                <a:ea typeface="SimSun" panose="02010600030101010101" pitchFamily="2" charset="-122"/>
                <a:cs typeface="Consolas"/>
              </a:rPr>
              <a:t>simArray</a:t>
            </a:r>
            <a:r>
              <a:rPr lang="en-US" altLang="ko-KR" sz="2800" dirty="0" smtClean="0">
                <a:solidFill>
                  <a:srgbClr val="0000FF"/>
                </a:solidFill>
                <a:latin typeface="Consolas"/>
                <a:ea typeface="SimSun" panose="02010600030101010101" pitchFamily="2" charset="-122"/>
                <a:cs typeface="Consolas"/>
              </a:rPr>
              <a:t>)</a:t>
            </a:r>
          </a:p>
          <a:p>
            <a:r>
              <a:rPr lang="en-US" altLang="ko-KR" sz="2800" dirty="0">
                <a:solidFill>
                  <a:srgbClr val="0000FF"/>
                </a:solidFill>
                <a:latin typeface="Consolas"/>
                <a:ea typeface="SimSun" panose="02010600030101010101" pitchFamily="2" charset="-122"/>
                <a:cs typeface="Consolas"/>
              </a:rPr>
              <a:t> </a:t>
            </a:r>
            <a:r>
              <a:rPr lang="en-US" altLang="ko-KR" sz="2800" dirty="0" smtClean="0">
                <a:solidFill>
                  <a:srgbClr val="0000FF"/>
                </a:solidFill>
                <a:latin typeface="Consolas"/>
                <a:ea typeface="SimSun" panose="02010600030101010101" pitchFamily="2" charset="-122"/>
                <a:cs typeface="Consolas"/>
              </a:rPr>
              <a:t>           return(</a:t>
            </a:r>
            <a:r>
              <a:rPr lang="en-US" altLang="ko-KR" sz="2800" dirty="0" err="1" smtClean="0">
                <a:solidFill>
                  <a:srgbClr val="0000FF"/>
                </a:solidFill>
                <a:latin typeface="Consolas"/>
                <a:ea typeface="SimSun" panose="02010600030101010101" pitchFamily="2" charset="-122"/>
                <a:cs typeface="Consolas"/>
              </a:rPr>
              <a:t>simArray</a:t>
            </a:r>
            <a:r>
              <a:rPr lang="en-US" altLang="ko-KR" sz="2800" dirty="0" smtClean="0">
                <a:solidFill>
                  <a:srgbClr val="0000FF"/>
                </a:solidFill>
                <a:latin typeface="Consolas"/>
                <a:ea typeface="SimSun" panose="02010600030101010101" pitchFamily="2" charset="-122"/>
                <a:cs typeface="Consolas"/>
              </a:rPr>
              <a:t>)</a:t>
            </a:r>
          </a:p>
          <a:p>
            <a:r>
              <a:rPr lang="en-US" altLang="ko-KR" sz="2800" dirty="0">
                <a:solidFill>
                  <a:srgbClr val="0000FF"/>
                </a:solidFill>
                <a:latin typeface="Consolas"/>
                <a:ea typeface="SimSun" panose="02010600030101010101" pitchFamily="2" charset="-122"/>
                <a:cs typeface="Consolas"/>
              </a:rPr>
              <a:t> </a:t>
            </a:r>
            <a:r>
              <a:rPr lang="en-US" altLang="ko-KR" sz="2800" dirty="0" smtClean="0">
                <a:solidFill>
                  <a:srgbClr val="0000FF"/>
                </a:solidFill>
                <a:latin typeface="Consolas"/>
                <a:ea typeface="SimSun" panose="02010600030101010101" pitchFamily="2" charset="-122"/>
                <a:cs typeface="Consolas"/>
              </a:rPr>
              <a:t>      })</a:t>
            </a:r>
          </a:p>
          <a:p>
            <a:r>
              <a:rPr lang="en-US" altLang="ko-KR" sz="2800" dirty="0">
                <a:solidFill>
                  <a:srgbClr val="0000FF"/>
                </a:solidFill>
                <a:latin typeface="Consolas"/>
                <a:ea typeface="SimSun" panose="02010600030101010101" pitchFamily="2" charset="-122"/>
                <a:cs typeface="Consolas"/>
              </a:rPr>
              <a:t> </a:t>
            </a:r>
            <a:r>
              <a:rPr lang="en-US" altLang="ko-KR" sz="2800" dirty="0" smtClean="0">
                <a:solidFill>
                  <a:srgbClr val="0000FF"/>
                </a:solidFill>
                <a:latin typeface="Consolas"/>
                <a:ea typeface="SimSun" panose="02010600030101010101" pitchFamily="2" charset="-122"/>
                <a:cs typeface="Consolas"/>
              </a:rPr>
              <a:t>      lines(</a:t>
            </a:r>
            <a:r>
              <a:rPr lang="en-US" altLang="ko-KR" sz="2800" dirty="0" err="1" smtClean="0">
                <a:solidFill>
                  <a:srgbClr val="0000FF"/>
                </a:solidFill>
                <a:latin typeface="Consolas"/>
                <a:ea typeface="SimSun" panose="02010600030101010101" pitchFamily="2" charset="-122"/>
                <a:cs typeface="Consolas"/>
              </a:rPr>
              <a:t>loessArray</a:t>
            </a:r>
            <a:r>
              <a:rPr lang="en-US" altLang="ko-KR" sz="2800" dirty="0" smtClean="0">
                <a:solidFill>
                  <a:srgbClr val="0000FF"/>
                </a:solidFill>
                <a:latin typeface="Consolas"/>
                <a:ea typeface="SimSun" panose="02010600030101010101" pitchFamily="2" charset="-122"/>
                <a:cs typeface="Consolas"/>
              </a:rPr>
              <a:t>, Time, </a:t>
            </a:r>
            <a:r>
              <a:rPr lang="en-US" altLang="ko-KR" sz="2800" dirty="0" err="1" smtClean="0">
                <a:solidFill>
                  <a:srgbClr val="0000FF"/>
                </a:solidFill>
                <a:latin typeface="Consolas"/>
                <a:ea typeface="SimSun" panose="02010600030101010101" pitchFamily="2" charset="-122"/>
                <a:cs typeface="Consolas"/>
              </a:rPr>
              <a:t>conc</a:t>
            </a:r>
            <a:r>
              <a:rPr lang="en-US" altLang="ko-KR" sz="2800" dirty="0" smtClean="0">
                <a:solidFill>
                  <a:srgbClr val="0000FF"/>
                </a:solidFill>
                <a:latin typeface="Consolas"/>
                <a:ea typeface="SimSun" panose="02010600030101010101" pitchFamily="2" charset="-122"/>
                <a:cs typeface="Consolas"/>
              </a:rPr>
              <a:t>)</a:t>
            </a:r>
          </a:p>
          <a:p>
            <a:r>
              <a:rPr lang="en-US" altLang="ko-KR" sz="2800" dirty="0">
                <a:solidFill>
                  <a:srgbClr val="0000FF"/>
                </a:solidFill>
                <a:latin typeface="Consolas"/>
                <a:ea typeface="SimSun" panose="02010600030101010101" pitchFamily="2" charset="-122"/>
                <a:cs typeface="Consolas"/>
              </a:rPr>
              <a:t> </a:t>
            </a:r>
            <a:r>
              <a:rPr lang="en-US" altLang="ko-KR" sz="2800" dirty="0" smtClean="0">
                <a:solidFill>
                  <a:srgbClr val="0000FF"/>
                </a:solidFill>
                <a:latin typeface="Consolas"/>
                <a:ea typeface="SimSun" panose="02010600030101010101" pitchFamily="2" charset="-122"/>
                <a:cs typeface="Consolas"/>
              </a:rPr>
              <a:t>      </a:t>
            </a:r>
            <a:r>
              <a:rPr lang="en-US" altLang="ko-KR" sz="2800" dirty="0" err="1" smtClean="0">
                <a:solidFill>
                  <a:srgbClr val="0000FF"/>
                </a:solidFill>
                <a:latin typeface="Consolas"/>
                <a:ea typeface="SimSun" panose="02010600030101010101" pitchFamily="2" charset="-122"/>
                <a:cs typeface="Consolas"/>
              </a:rPr>
              <a:t>hist</a:t>
            </a:r>
            <a:r>
              <a:rPr lang="en-US" altLang="ko-KR" sz="2800" dirty="0" smtClean="0">
                <a:solidFill>
                  <a:srgbClr val="0000FF"/>
                </a:solidFill>
                <a:latin typeface="Consolas"/>
                <a:ea typeface="SimSun" panose="02010600030101010101" pitchFamily="2" charset="-122"/>
                <a:cs typeface="Consolas"/>
              </a:rPr>
              <a:t>(Time, </a:t>
            </a:r>
            <a:r>
              <a:rPr lang="en-US" altLang="ko-KR" sz="2800" dirty="0" err="1" smtClean="0">
                <a:solidFill>
                  <a:srgbClr val="0000FF"/>
                </a:solidFill>
                <a:latin typeface="Consolas"/>
                <a:ea typeface="SimSun" panose="02010600030101010101" pitchFamily="2" charset="-122"/>
                <a:cs typeface="Consolas"/>
              </a:rPr>
              <a:t>Theoph</a:t>
            </a:r>
            <a:r>
              <a:rPr lang="en-US" altLang="ko-KR" sz="2800" dirty="0" smtClean="0">
                <a:solidFill>
                  <a:srgbClr val="0000FF"/>
                </a:solidFill>
                <a:latin typeface="Consolas"/>
                <a:ea typeface="SimSun" panose="02010600030101010101" pitchFamily="2" charset="-122"/>
                <a:cs typeface="Consolas"/>
              </a:rPr>
              <a:t>)</a:t>
            </a:r>
          </a:p>
          <a:p>
            <a:r>
              <a:rPr lang="en-US" altLang="ko-KR" sz="2800" dirty="0" smtClean="0">
                <a:solidFill>
                  <a:srgbClr val="0000FF"/>
                </a:solidFill>
                <a:latin typeface="Consolas"/>
                <a:ea typeface="SimSun" panose="02010600030101010101" pitchFamily="2" charset="-122"/>
                <a:cs typeface="Consolas"/>
              </a:rPr>
              <a:t>}, </a:t>
            </a:r>
            <a:r>
              <a:rPr lang="en-US" altLang="ko-KR" sz="2800" dirty="0" err="1" smtClean="0">
                <a:solidFill>
                  <a:srgbClr val="0000FF"/>
                </a:solidFill>
                <a:latin typeface="Consolas"/>
                <a:ea typeface="SimSun" panose="02010600030101010101" pitchFamily="2" charset="-122"/>
                <a:cs typeface="Consolas"/>
              </a:rPr>
              <a:t>Theoph</a:t>
            </a:r>
            <a:r>
              <a:rPr lang="en-US" altLang="ko-KR" sz="2800" dirty="0" smtClean="0">
                <a:solidFill>
                  <a:srgbClr val="0000FF"/>
                </a:solidFill>
                <a:latin typeface="Consolas"/>
                <a:ea typeface="SimSun" panose="02010600030101010101" pitchFamily="2" charset="-122"/>
                <a:cs typeface="Consolas"/>
              </a:rPr>
              <a:t>)</a:t>
            </a:r>
          </a:p>
        </p:txBody>
      </p:sp>
      <p:sp>
        <p:nvSpPr>
          <p:cNvPr id="83" name="TextBox 82"/>
          <p:cNvSpPr txBox="1"/>
          <p:nvPr/>
        </p:nvSpPr>
        <p:spPr>
          <a:xfrm>
            <a:off x="16813579" y="13786085"/>
            <a:ext cx="12151944" cy="8217634"/>
          </a:xfrm>
          <a:prstGeom prst="rect">
            <a:avLst/>
          </a:prstGeom>
          <a:noFill/>
        </p:spPr>
        <p:txBody>
          <a:bodyPr wrap="square" rtlCol="0">
            <a:spAutoFit/>
          </a:bodyPr>
          <a:lstStyle/>
          <a:p>
            <a:r>
              <a:rPr lang="en-US" altLang="ko-KR" sz="2400" dirty="0">
                <a:solidFill>
                  <a:srgbClr val="004900"/>
                </a:solidFill>
                <a:latin typeface="Consolas"/>
                <a:cs typeface="Consolas"/>
              </a:rPr>
              <a:t>&lt;script&gt; </a:t>
            </a:r>
            <a:r>
              <a:rPr lang="en-US" altLang="ko-KR" sz="2400" b="1" dirty="0" err="1">
                <a:solidFill>
                  <a:srgbClr val="BF11AA"/>
                </a:solidFill>
                <a:latin typeface="Consolas"/>
                <a:cs typeface="Consolas"/>
              </a:rPr>
              <a:t>var</a:t>
            </a:r>
            <a:r>
              <a:rPr lang="en-US" altLang="ko-KR" sz="2400" dirty="0">
                <a:latin typeface="Consolas"/>
                <a:cs typeface="Consolas"/>
              </a:rPr>
              <a:t> </a:t>
            </a:r>
            <a:r>
              <a:rPr lang="en-US" altLang="ko-KR" sz="2400" dirty="0" err="1">
                <a:latin typeface="Consolas"/>
                <a:cs typeface="Consolas"/>
              </a:rPr>
              <a:t>Theoph</a:t>
            </a:r>
            <a:r>
              <a:rPr lang="en-US" altLang="ko-KR" sz="2400" dirty="0">
                <a:latin typeface="Consolas"/>
                <a:cs typeface="Consolas"/>
              </a:rPr>
              <a:t> = </a:t>
            </a:r>
            <a:r>
              <a:rPr lang="en-US" altLang="ko-KR" sz="2400" dirty="0" err="1">
                <a:latin typeface="Consolas"/>
                <a:cs typeface="Consolas"/>
              </a:rPr>
              <a:t>createMainStructureE</a:t>
            </a:r>
            <a:r>
              <a:rPr lang="en-US" altLang="ko-KR" sz="2400" dirty="0">
                <a:latin typeface="Consolas"/>
                <a:cs typeface="Consolas"/>
              </a:rPr>
              <a:t>(rawArr1);</a:t>
            </a:r>
            <a:r>
              <a:rPr lang="en-US" altLang="ko-KR" sz="2400" dirty="0">
                <a:solidFill>
                  <a:srgbClr val="004900"/>
                </a:solidFill>
                <a:latin typeface="Consolas"/>
                <a:cs typeface="Consolas"/>
              </a:rPr>
              <a:t>&lt;/script&gt;</a:t>
            </a:r>
          </a:p>
          <a:p>
            <a:r>
              <a:rPr lang="en-US" altLang="ko-KR" sz="2400" dirty="0" smtClean="0">
                <a:solidFill>
                  <a:srgbClr val="004900"/>
                </a:solidFill>
                <a:latin typeface="Consolas"/>
                <a:cs typeface="Consolas"/>
              </a:rPr>
              <a:t>&lt;</a:t>
            </a:r>
            <a:r>
              <a:rPr lang="en-US" altLang="ko-KR" sz="2400" dirty="0">
                <a:solidFill>
                  <a:srgbClr val="004900"/>
                </a:solidFill>
                <a:latin typeface="Consolas"/>
                <a:cs typeface="Consolas"/>
              </a:rPr>
              <a:t>script&gt;</a:t>
            </a:r>
          </a:p>
          <a:p>
            <a:r>
              <a:rPr lang="en-US" altLang="ko-KR" sz="2400" b="1" dirty="0" err="1" smtClean="0">
                <a:solidFill>
                  <a:srgbClr val="BF11AA"/>
                </a:solidFill>
                <a:latin typeface="Consolas"/>
                <a:cs typeface="Consolas"/>
              </a:rPr>
              <a:t>var</a:t>
            </a:r>
            <a:r>
              <a:rPr lang="en-US" altLang="ko-KR" sz="2400" dirty="0" smtClean="0">
                <a:latin typeface="Consolas"/>
                <a:cs typeface="Consolas"/>
              </a:rPr>
              <a:t> </a:t>
            </a:r>
            <a:r>
              <a:rPr lang="en-US" altLang="ko-KR" sz="2400" dirty="0">
                <a:latin typeface="Consolas"/>
                <a:cs typeface="Consolas"/>
              </a:rPr>
              <a:t>axis1 = </a:t>
            </a:r>
            <a:r>
              <a:rPr lang="en-US" altLang="ko-KR" sz="2400" b="1" dirty="0">
                <a:solidFill>
                  <a:srgbClr val="BF11AA"/>
                </a:solidFill>
                <a:latin typeface="Consolas"/>
                <a:cs typeface="Consolas"/>
              </a:rPr>
              <a:t>new</a:t>
            </a:r>
            <a:r>
              <a:rPr lang="en-US" altLang="ko-KR" sz="2400" dirty="0">
                <a:latin typeface="Consolas"/>
                <a:cs typeface="Consolas"/>
              </a:rPr>
              <a:t> Axis(1, </a:t>
            </a:r>
            <a:r>
              <a:rPr lang="en-US" altLang="ko-KR" sz="2400" dirty="0" err="1">
                <a:latin typeface="Consolas"/>
                <a:cs typeface="Consolas"/>
              </a:rPr>
              <a:t>Theoph</a:t>
            </a:r>
            <a:r>
              <a:rPr lang="en-US" altLang="ko-KR" sz="2400" dirty="0">
                <a:latin typeface="Consolas"/>
                <a:cs typeface="Consolas"/>
              </a:rPr>
              <a:t>, </a:t>
            </a:r>
            <a:r>
              <a:rPr lang="en-US" altLang="ko-KR" sz="2400" dirty="0">
                <a:solidFill>
                  <a:srgbClr val="0000FF"/>
                </a:solidFill>
                <a:latin typeface="Consolas"/>
                <a:cs typeface="Consolas"/>
              </a:rPr>
              <a:t>'Time'</a:t>
            </a:r>
            <a:r>
              <a:rPr lang="en-US" altLang="ko-KR" sz="2400" dirty="0">
                <a:latin typeface="Consolas"/>
                <a:cs typeface="Consolas"/>
              </a:rPr>
              <a:t>, </a:t>
            </a:r>
            <a:r>
              <a:rPr lang="en-US" altLang="ko-KR" sz="2400" dirty="0">
                <a:solidFill>
                  <a:srgbClr val="0000FF"/>
                </a:solidFill>
                <a:latin typeface="Consolas"/>
                <a:cs typeface="Consolas"/>
              </a:rPr>
              <a:t>'</a:t>
            </a:r>
            <a:r>
              <a:rPr lang="en-US" altLang="ko-KR" sz="2400" dirty="0" err="1">
                <a:solidFill>
                  <a:srgbClr val="0000FF"/>
                </a:solidFill>
                <a:latin typeface="Consolas"/>
                <a:cs typeface="Consolas"/>
              </a:rPr>
              <a:t>conc</a:t>
            </a:r>
            <a:r>
              <a:rPr lang="en-US" altLang="ko-KR" sz="2400" dirty="0">
                <a:solidFill>
                  <a:srgbClr val="0000FF"/>
                </a:solidFill>
                <a:latin typeface="Consolas"/>
                <a:cs typeface="Consolas"/>
              </a:rPr>
              <a:t>'</a:t>
            </a:r>
            <a:r>
              <a:rPr lang="en-US" altLang="ko-KR" sz="2400" dirty="0">
                <a:latin typeface="Consolas"/>
                <a:cs typeface="Consolas"/>
              </a:rPr>
              <a:t>, {legend: </a:t>
            </a:r>
            <a:r>
              <a:rPr lang="en-US" altLang="ko-KR" sz="2400" dirty="0">
                <a:solidFill>
                  <a:srgbClr val="0000FF"/>
                </a:solidFill>
                <a:latin typeface="Consolas"/>
                <a:cs typeface="Consolas"/>
              </a:rPr>
              <a:t>'Subject'</a:t>
            </a:r>
            <a:r>
              <a:rPr lang="en-US" altLang="ko-KR" sz="2400" dirty="0">
                <a:latin typeface="Consolas"/>
                <a:cs typeface="Consolas"/>
              </a:rPr>
              <a:t>});</a:t>
            </a:r>
          </a:p>
          <a:p>
            <a:r>
              <a:rPr lang="en-US" altLang="ko-KR" sz="2400" b="1" dirty="0" err="1" smtClean="0">
                <a:solidFill>
                  <a:srgbClr val="BF11AA"/>
                </a:solidFill>
                <a:latin typeface="Consolas"/>
                <a:cs typeface="Consolas"/>
              </a:rPr>
              <a:t>var</a:t>
            </a:r>
            <a:r>
              <a:rPr lang="en-US" altLang="ko-KR" sz="2400" dirty="0" smtClean="0">
                <a:latin typeface="Consolas"/>
                <a:cs typeface="Consolas"/>
              </a:rPr>
              <a:t> </a:t>
            </a:r>
            <a:r>
              <a:rPr lang="en-US" altLang="ko-KR" sz="2400" dirty="0">
                <a:latin typeface="Consolas"/>
                <a:cs typeface="Consolas"/>
              </a:rPr>
              <a:t>point1 = </a:t>
            </a:r>
            <a:r>
              <a:rPr lang="en-US" altLang="ko-KR" sz="2400" b="1" dirty="0">
                <a:solidFill>
                  <a:srgbClr val="BF11AA"/>
                </a:solidFill>
                <a:latin typeface="Consolas"/>
                <a:cs typeface="Consolas"/>
              </a:rPr>
              <a:t>new</a:t>
            </a:r>
            <a:r>
              <a:rPr lang="en-US" altLang="ko-KR" sz="2400" dirty="0">
                <a:latin typeface="Consolas"/>
                <a:cs typeface="Consolas"/>
              </a:rPr>
              <a:t> Dot(axis1, </a:t>
            </a:r>
            <a:r>
              <a:rPr lang="en-US" altLang="ko-KR" sz="2400" dirty="0" err="1">
                <a:latin typeface="Consolas"/>
                <a:cs typeface="Consolas"/>
              </a:rPr>
              <a:t>Theoph</a:t>
            </a:r>
            <a:r>
              <a:rPr lang="en-US" altLang="ko-KR" sz="2400" dirty="0">
                <a:latin typeface="Consolas"/>
                <a:cs typeface="Consolas"/>
              </a:rPr>
              <a:t>, </a:t>
            </a:r>
            <a:r>
              <a:rPr lang="en-US" altLang="ko-KR" sz="2400" dirty="0">
                <a:solidFill>
                  <a:srgbClr val="0000FF"/>
                </a:solidFill>
                <a:latin typeface="Consolas"/>
                <a:cs typeface="Consolas"/>
              </a:rPr>
              <a:t>'Time'</a:t>
            </a:r>
            <a:r>
              <a:rPr lang="en-US" altLang="ko-KR" sz="2400" dirty="0">
                <a:latin typeface="Consolas"/>
                <a:cs typeface="Consolas"/>
              </a:rPr>
              <a:t>, </a:t>
            </a:r>
            <a:r>
              <a:rPr lang="en-US" altLang="ko-KR" sz="2400" dirty="0">
                <a:solidFill>
                  <a:srgbClr val="0000FF"/>
                </a:solidFill>
                <a:latin typeface="Consolas"/>
                <a:cs typeface="Consolas"/>
              </a:rPr>
              <a:t>'</a:t>
            </a:r>
            <a:r>
              <a:rPr lang="en-US" altLang="ko-KR" sz="2400" dirty="0" err="1">
                <a:solidFill>
                  <a:srgbClr val="0000FF"/>
                </a:solidFill>
                <a:latin typeface="Consolas"/>
                <a:cs typeface="Consolas"/>
              </a:rPr>
              <a:t>conc</a:t>
            </a:r>
            <a:r>
              <a:rPr lang="en-US" altLang="ko-KR" sz="2400" dirty="0">
                <a:solidFill>
                  <a:srgbClr val="0000FF"/>
                </a:solidFill>
                <a:latin typeface="Consolas"/>
                <a:cs typeface="Consolas"/>
              </a:rPr>
              <a:t>'</a:t>
            </a:r>
            <a:r>
              <a:rPr lang="en-US" altLang="ko-KR" sz="2400" dirty="0">
                <a:latin typeface="Consolas"/>
                <a:cs typeface="Consolas"/>
              </a:rPr>
              <a:t>, {});</a:t>
            </a:r>
          </a:p>
          <a:p>
            <a:r>
              <a:rPr lang="en-US" altLang="ko-KR" sz="2400" b="1" dirty="0" err="1" smtClean="0">
                <a:solidFill>
                  <a:srgbClr val="BF11AA"/>
                </a:solidFill>
                <a:latin typeface="Consolas"/>
                <a:cs typeface="Consolas"/>
              </a:rPr>
              <a:t>var</a:t>
            </a:r>
            <a:r>
              <a:rPr lang="en-US" altLang="ko-KR" sz="2400" dirty="0" smtClean="0">
                <a:latin typeface="Consolas"/>
                <a:cs typeface="Consolas"/>
              </a:rPr>
              <a:t> </a:t>
            </a:r>
            <a:r>
              <a:rPr lang="en-US" altLang="ko-KR" sz="2400" dirty="0">
                <a:latin typeface="Consolas"/>
                <a:cs typeface="Consolas"/>
              </a:rPr>
              <a:t>histObj1 = </a:t>
            </a:r>
            <a:r>
              <a:rPr lang="en-US" altLang="ko-KR" sz="2400" b="1" dirty="0">
                <a:solidFill>
                  <a:srgbClr val="BF11AA"/>
                </a:solidFill>
                <a:latin typeface="Consolas"/>
                <a:cs typeface="Consolas"/>
              </a:rPr>
              <a:t>new</a:t>
            </a:r>
            <a:r>
              <a:rPr lang="en-US" altLang="ko-KR" sz="2400" dirty="0">
                <a:latin typeface="Consolas"/>
                <a:cs typeface="Consolas"/>
              </a:rPr>
              <a:t> </a:t>
            </a:r>
            <a:r>
              <a:rPr lang="en-US" altLang="ko-KR" sz="2400" dirty="0" err="1">
                <a:latin typeface="Consolas"/>
                <a:cs typeface="Consolas"/>
              </a:rPr>
              <a:t>ddply</a:t>
            </a:r>
            <a:r>
              <a:rPr lang="en-US" altLang="ko-KR" sz="2400" dirty="0">
                <a:latin typeface="Consolas"/>
                <a:cs typeface="Consolas"/>
              </a:rPr>
              <a:t>(</a:t>
            </a:r>
            <a:r>
              <a:rPr lang="en-US" altLang="ko-KR" sz="2400" dirty="0" err="1">
                <a:latin typeface="Consolas"/>
                <a:cs typeface="Consolas"/>
              </a:rPr>
              <a:t>Theoph</a:t>
            </a:r>
            <a:r>
              <a:rPr lang="en-US" altLang="ko-KR" sz="2400" dirty="0">
                <a:latin typeface="Consolas"/>
                <a:cs typeface="Consolas"/>
              </a:rPr>
              <a:t>, [</a:t>
            </a:r>
            <a:r>
              <a:rPr lang="en-US" altLang="ko-KR" sz="2400" dirty="0">
                <a:solidFill>
                  <a:srgbClr val="0000FF"/>
                </a:solidFill>
                <a:latin typeface="Consolas"/>
                <a:cs typeface="Consolas"/>
              </a:rPr>
              <a:t>'Time'</a:t>
            </a:r>
            <a:r>
              <a:rPr lang="en-US" altLang="ko-KR" sz="2400" dirty="0">
                <a:latin typeface="Consolas"/>
                <a:cs typeface="Consolas"/>
              </a:rPr>
              <a:t>], {});</a:t>
            </a:r>
          </a:p>
          <a:p>
            <a:r>
              <a:rPr lang="en-US" altLang="ko-KR" sz="2400" b="1" dirty="0" err="1" smtClean="0">
                <a:solidFill>
                  <a:srgbClr val="BF11AA"/>
                </a:solidFill>
                <a:latin typeface="Consolas"/>
                <a:cs typeface="Consolas"/>
              </a:rPr>
              <a:t>var</a:t>
            </a:r>
            <a:r>
              <a:rPr lang="en-US" altLang="ko-KR" sz="2400" dirty="0" smtClean="0">
                <a:latin typeface="Consolas"/>
                <a:cs typeface="Consolas"/>
              </a:rPr>
              <a:t> </a:t>
            </a:r>
            <a:r>
              <a:rPr lang="en-US" altLang="ko-KR" sz="2400" dirty="0">
                <a:latin typeface="Consolas"/>
                <a:cs typeface="Consolas"/>
              </a:rPr>
              <a:t>axis2 = </a:t>
            </a:r>
            <a:r>
              <a:rPr lang="en-US" altLang="ko-KR" sz="2400" b="1" dirty="0">
                <a:solidFill>
                  <a:srgbClr val="BF11AA"/>
                </a:solidFill>
                <a:latin typeface="Consolas"/>
                <a:cs typeface="Consolas"/>
              </a:rPr>
              <a:t>new</a:t>
            </a:r>
            <a:r>
              <a:rPr lang="en-US" altLang="ko-KR" sz="2400" dirty="0">
                <a:latin typeface="Consolas"/>
                <a:cs typeface="Consolas"/>
              </a:rPr>
              <a:t> Axis(2, histObj1, </a:t>
            </a:r>
            <a:r>
              <a:rPr lang="en-US" altLang="ko-KR" sz="2400" dirty="0">
                <a:solidFill>
                  <a:srgbClr val="0000FF"/>
                </a:solidFill>
                <a:latin typeface="Consolas"/>
                <a:cs typeface="Consolas"/>
              </a:rPr>
              <a:t>'Time</a:t>
            </a:r>
            <a:r>
              <a:rPr lang="en-US" altLang="ko-KR" sz="2400" dirty="0" smtClean="0">
                <a:solidFill>
                  <a:srgbClr val="0000FF"/>
                </a:solidFill>
                <a:latin typeface="Consolas"/>
                <a:cs typeface="Consolas"/>
              </a:rPr>
              <a:t>'</a:t>
            </a:r>
            <a:r>
              <a:rPr lang="en-US" altLang="ko-KR" sz="2400" dirty="0" smtClean="0">
                <a:latin typeface="Consolas"/>
                <a:cs typeface="Consolas"/>
              </a:rPr>
              <a:t>, </a:t>
            </a:r>
            <a:r>
              <a:rPr lang="en-US" altLang="ko-KR" sz="2400" dirty="0" smtClean="0">
                <a:solidFill>
                  <a:srgbClr val="0000FF"/>
                </a:solidFill>
                <a:latin typeface="Consolas"/>
                <a:cs typeface="Consolas"/>
              </a:rPr>
              <a:t>'frequency'</a:t>
            </a:r>
            <a:r>
              <a:rPr lang="en-US" altLang="ko-KR" sz="2400" dirty="0" smtClean="0">
                <a:latin typeface="Consolas"/>
                <a:cs typeface="Consolas"/>
              </a:rPr>
              <a:t>, </a:t>
            </a:r>
            <a:r>
              <a:rPr lang="en-US" altLang="ko-KR" sz="2400" dirty="0">
                <a:latin typeface="Consolas"/>
                <a:cs typeface="Consolas"/>
              </a:rPr>
              <a:t>{});</a:t>
            </a:r>
          </a:p>
          <a:p>
            <a:r>
              <a:rPr lang="en-US" altLang="ko-KR" sz="2400" b="1" dirty="0" err="1" smtClean="0">
                <a:solidFill>
                  <a:srgbClr val="BF11AA"/>
                </a:solidFill>
                <a:latin typeface="Consolas"/>
                <a:cs typeface="Consolas"/>
              </a:rPr>
              <a:t>var</a:t>
            </a:r>
            <a:r>
              <a:rPr lang="en-US" altLang="ko-KR" sz="2400" dirty="0" smtClean="0">
                <a:latin typeface="Consolas"/>
                <a:cs typeface="Consolas"/>
              </a:rPr>
              <a:t> </a:t>
            </a:r>
            <a:r>
              <a:rPr lang="en-US" altLang="ko-KR" sz="2400" dirty="0">
                <a:latin typeface="Consolas"/>
                <a:cs typeface="Consolas"/>
              </a:rPr>
              <a:t>hist1 = </a:t>
            </a:r>
            <a:r>
              <a:rPr lang="en-US" altLang="ko-KR" sz="2400" b="1" dirty="0">
                <a:solidFill>
                  <a:srgbClr val="BF11AA"/>
                </a:solidFill>
                <a:latin typeface="Consolas"/>
                <a:cs typeface="Consolas"/>
              </a:rPr>
              <a:t>new</a:t>
            </a:r>
            <a:r>
              <a:rPr lang="en-US" altLang="ko-KR" sz="2400" dirty="0">
                <a:latin typeface="Consolas"/>
                <a:cs typeface="Consolas"/>
              </a:rPr>
              <a:t> Bar(axis2, histObj1, </a:t>
            </a:r>
            <a:r>
              <a:rPr lang="en-US" altLang="ko-KR" sz="2400" dirty="0">
                <a:solidFill>
                  <a:srgbClr val="0000FF"/>
                </a:solidFill>
                <a:latin typeface="Consolas"/>
                <a:cs typeface="Consolas"/>
              </a:rPr>
              <a:t>'Time</a:t>
            </a:r>
            <a:r>
              <a:rPr lang="en-US" altLang="ko-KR" sz="2400" dirty="0" smtClean="0">
                <a:solidFill>
                  <a:srgbClr val="0000FF"/>
                </a:solidFill>
                <a:latin typeface="Consolas"/>
                <a:cs typeface="Consolas"/>
              </a:rPr>
              <a:t>'</a:t>
            </a:r>
            <a:r>
              <a:rPr lang="en-US" altLang="ko-KR" sz="2400" dirty="0" smtClean="0">
                <a:latin typeface="Consolas"/>
                <a:cs typeface="Consolas"/>
              </a:rPr>
              <a:t>, </a:t>
            </a:r>
            <a:r>
              <a:rPr lang="en-US" altLang="ko-KR" sz="2400" dirty="0">
                <a:solidFill>
                  <a:srgbClr val="0000FF"/>
                </a:solidFill>
                <a:latin typeface="Consolas"/>
                <a:cs typeface="Consolas"/>
              </a:rPr>
              <a:t>'frequency'</a:t>
            </a:r>
            <a:r>
              <a:rPr lang="en-US" altLang="ko-KR" sz="2400" dirty="0">
                <a:latin typeface="Consolas"/>
                <a:cs typeface="Consolas"/>
              </a:rPr>
              <a:t>, </a:t>
            </a:r>
            <a:r>
              <a:rPr lang="en-US" altLang="ko-KR" sz="2400" dirty="0" smtClean="0">
                <a:latin typeface="Consolas"/>
                <a:cs typeface="Consolas"/>
              </a:rPr>
              <a:t>{});</a:t>
            </a:r>
            <a:endParaRPr lang="en-US" altLang="ko-KR" sz="2400" dirty="0">
              <a:latin typeface="Consolas"/>
              <a:cs typeface="Consolas"/>
            </a:endParaRPr>
          </a:p>
          <a:p>
            <a:r>
              <a:rPr lang="en-US" altLang="ko-KR" sz="2400" dirty="0" err="1" smtClean="0">
                <a:latin typeface="Consolas"/>
                <a:cs typeface="Consolas"/>
              </a:rPr>
              <a:t>Theoph.draw</a:t>
            </a:r>
            <a:r>
              <a:rPr lang="en-US" altLang="ko-KR" sz="2400" dirty="0" smtClean="0">
                <a:latin typeface="Consolas"/>
                <a:cs typeface="Consolas"/>
              </a:rPr>
              <a:t>();</a:t>
            </a:r>
          </a:p>
          <a:p>
            <a:r>
              <a:rPr lang="en-US" altLang="ko-KR" sz="2400" b="1" dirty="0" err="1" smtClean="0">
                <a:solidFill>
                  <a:srgbClr val="BF11AA"/>
                </a:solidFill>
                <a:latin typeface="Consolas"/>
                <a:cs typeface="Consolas"/>
              </a:rPr>
              <a:t>var</a:t>
            </a:r>
            <a:r>
              <a:rPr lang="en-US" altLang="ko-KR" sz="2400" dirty="0" smtClean="0">
                <a:latin typeface="Consolas"/>
                <a:cs typeface="Consolas"/>
              </a:rPr>
              <a:t> </a:t>
            </a:r>
            <a:r>
              <a:rPr lang="en-US" altLang="ko-KR" sz="2400" dirty="0" err="1" smtClean="0">
                <a:latin typeface="Consolas"/>
                <a:cs typeface="Consolas"/>
              </a:rPr>
              <a:t>AllAxisObjArr</a:t>
            </a:r>
            <a:r>
              <a:rPr lang="en-US" altLang="ko-KR" sz="2400" dirty="0" smtClean="0">
                <a:latin typeface="Consolas"/>
                <a:cs typeface="Consolas"/>
              </a:rPr>
              <a:t> = [axis1, axis2]; </a:t>
            </a:r>
          </a:p>
          <a:p>
            <a:r>
              <a:rPr lang="en-US" altLang="ko-KR" sz="2400" dirty="0" err="1" smtClean="0">
                <a:latin typeface="Consolas"/>
                <a:cs typeface="Consolas"/>
              </a:rPr>
              <a:t>eventTrigger</a:t>
            </a:r>
            <a:r>
              <a:rPr lang="en-US" altLang="ko-KR" sz="2400" dirty="0" smtClean="0">
                <a:latin typeface="Consolas"/>
                <a:cs typeface="Consolas"/>
              </a:rPr>
              <a:t>(</a:t>
            </a:r>
            <a:r>
              <a:rPr lang="en-US" altLang="ko-KR" sz="2400" dirty="0" err="1" smtClean="0">
                <a:latin typeface="Consolas"/>
                <a:cs typeface="Consolas"/>
              </a:rPr>
              <a:t>AllAxisObjArr</a:t>
            </a:r>
            <a:r>
              <a:rPr lang="en-US" altLang="ko-KR" sz="2400" dirty="0">
                <a:latin typeface="Consolas"/>
                <a:cs typeface="Consolas"/>
              </a:rPr>
              <a:t>);</a:t>
            </a:r>
          </a:p>
          <a:p>
            <a:r>
              <a:rPr lang="en-US" altLang="ko-KR" sz="2400" dirty="0" smtClean="0">
                <a:solidFill>
                  <a:srgbClr val="004900"/>
                </a:solidFill>
                <a:latin typeface="Consolas"/>
                <a:cs typeface="Consolas"/>
              </a:rPr>
              <a:t>&lt;/</a:t>
            </a:r>
            <a:r>
              <a:rPr lang="en-US" altLang="ko-KR" sz="2400" dirty="0">
                <a:solidFill>
                  <a:srgbClr val="004900"/>
                </a:solidFill>
                <a:latin typeface="Consolas"/>
                <a:cs typeface="Consolas"/>
              </a:rPr>
              <a:t>script&gt;</a:t>
            </a:r>
          </a:p>
          <a:p>
            <a:r>
              <a:rPr lang="en-US" altLang="ko-KR" sz="2400" dirty="0" smtClean="0">
                <a:solidFill>
                  <a:srgbClr val="004900"/>
                </a:solidFill>
                <a:latin typeface="Consolas"/>
                <a:cs typeface="Consolas"/>
              </a:rPr>
              <a:t>&lt;</a:t>
            </a:r>
            <a:r>
              <a:rPr lang="en-US" altLang="ko-KR" sz="2400" dirty="0">
                <a:solidFill>
                  <a:srgbClr val="004900"/>
                </a:solidFill>
                <a:latin typeface="Consolas"/>
                <a:cs typeface="Consolas"/>
              </a:rPr>
              <a:t>script&gt;</a:t>
            </a:r>
          </a:p>
          <a:p>
            <a:r>
              <a:rPr lang="en-US" altLang="ko-KR" sz="2400" dirty="0" smtClean="0">
                <a:solidFill>
                  <a:srgbClr val="004900"/>
                </a:solidFill>
                <a:latin typeface="Consolas"/>
                <a:cs typeface="Consolas"/>
              </a:rPr>
              <a:t>// </a:t>
            </a:r>
            <a:r>
              <a:rPr lang="en-US" altLang="ko-KR" sz="2400" dirty="0">
                <a:solidFill>
                  <a:srgbClr val="004900"/>
                </a:solidFill>
                <a:latin typeface="Consolas"/>
                <a:cs typeface="Consolas"/>
              </a:rPr>
              <a:t>offload part.</a:t>
            </a:r>
          </a:p>
          <a:p>
            <a:r>
              <a:rPr lang="en-US" altLang="ko-KR" sz="2400" b="1" dirty="0" err="1" smtClean="0">
                <a:solidFill>
                  <a:srgbClr val="BF11AA"/>
                </a:solidFill>
                <a:latin typeface="Consolas"/>
                <a:cs typeface="Consolas"/>
              </a:rPr>
              <a:t>var</a:t>
            </a:r>
            <a:r>
              <a:rPr lang="en-US" altLang="ko-KR" sz="2400" dirty="0" smtClean="0">
                <a:latin typeface="Consolas"/>
                <a:cs typeface="Consolas"/>
              </a:rPr>
              <a:t> </a:t>
            </a:r>
            <a:r>
              <a:rPr lang="en-US" altLang="ko-KR" sz="2400" dirty="0" err="1">
                <a:latin typeface="Consolas"/>
                <a:cs typeface="Consolas"/>
              </a:rPr>
              <a:t>loessArray</a:t>
            </a:r>
            <a:r>
              <a:rPr lang="en-US" altLang="ko-KR" sz="2400" dirty="0">
                <a:latin typeface="Consolas"/>
                <a:cs typeface="Consolas"/>
              </a:rPr>
              <a:t> = </a:t>
            </a:r>
            <a:r>
              <a:rPr lang="en-US" altLang="ko-KR" sz="2400" dirty="0" err="1">
                <a:latin typeface="Consolas"/>
                <a:cs typeface="Consolas"/>
              </a:rPr>
              <a:t>createMainStructureE</a:t>
            </a:r>
            <a:r>
              <a:rPr lang="en-US" altLang="ko-KR" sz="2400" dirty="0">
                <a:latin typeface="Consolas"/>
                <a:cs typeface="Consolas"/>
              </a:rPr>
              <a:t>(</a:t>
            </a:r>
            <a:r>
              <a:rPr lang="en-US" altLang="ko-KR" sz="2400" dirty="0">
                <a:solidFill>
                  <a:srgbClr val="0000FF"/>
                </a:solidFill>
                <a:latin typeface="Consolas"/>
                <a:cs typeface="Consolas"/>
              </a:rPr>
              <a:t>'</a:t>
            </a:r>
            <a:r>
              <a:rPr lang="en-US" altLang="ko-KR" sz="2400" dirty="0" err="1">
                <a:solidFill>
                  <a:srgbClr val="0000FF"/>
                </a:solidFill>
                <a:latin typeface="Consolas"/>
                <a:cs typeface="Consolas"/>
              </a:rPr>
              <a:t>Theoph</a:t>
            </a:r>
            <a:r>
              <a:rPr lang="en-US" altLang="ko-KR" sz="2400" dirty="0">
                <a:solidFill>
                  <a:srgbClr val="0000FF"/>
                </a:solidFill>
                <a:latin typeface="Consolas"/>
                <a:cs typeface="Consolas"/>
              </a:rPr>
              <a:t>'</a:t>
            </a:r>
            <a:r>
              <a:rPr lang="en-US" altLang="ko-KR" sz="2400" dirty="0">
                <a:latin typeface="Consolas"/>
                <a:cs typeface="Consolas"/>
              </a:rPr>
              <a:t>); </a:t>
            </a:r>
          </a:p>
          <a:p>
            <a:r>
              <a:rPr lang="en-US" altLang="ko-KR" sz="2400" b="1" dirty="0" err="1" smtClean="0">
                <a:solidFill>
                  <a:srgbClr val="BF11AA"/>
                </a:solidFill>
                <a:latin typeface="Consolas"/>
                <a:cs typeface="Consolas"/>
              </a:rPr>
              <a:t>var</a:t>
            </a:r>
            <a:r>
              <a:rPr lang="en-US" altLang="ko-KR" sz="2400" dirty="0" smtClean="0">
                <a:latin typeface="Consolas"/>
                <a:cs typeface="Consolas"/>
              </a:rPr>
              <a:t> </a:t>
            </a:r>
            <a:r>
              <a:rPr lang="en-US" altLang="ko-KR" sz="2400" dirty="0">
                <a:latin typeface="Consolas"/>
                <a:cs typeface="Consolas"/>
              </a:rPr>
              <a:t>loffObj1 = new </a:t>
            </a:r>
            <a:r>
              <a:rPr lang="en-US" altLang="ko-KR" sz="2400" dirty="0" err="1">
                <a:latin typeface="Consolas"/>
                <a:cs typeface="Consolas"/>
              </a:rPr>
              <a:t>MakeLineObj</a:t>
            </a:r>
            <a:r>
              <a:rPr lang="en-US" altLang="ko-KR" sz="2400" dirty="0">
                <a:latin typeface="Consolas"/>
                <a:cs typeface="Consolas"/>
              </a:rPr>
              <a:t>(</a:t>
            </a:r>
            <a:r>
              <a:rPr lang="en-US" altLang="ko-KR" sz="2400" dirty="0" err="1">
                <a:latin typeface="Consolas"/>
                <a:cs typeface="Consolas"/>
              </a:rPr>
              <a:t>loessArray</a:t>
            </a:r>
            <a:r>
              <a:rPr lang="en-US" altLang="ko-KR" sz="2400" dirty="0">
                <a:latin typeface="Consolas"/>
                <a:cs typeface="Consolas"/>
              </a:rPr>
              <a:t>, </a:t>
            </a:r>
            <a:r>
              <a:rPr lang="en-US" altLang="ko-KR" sz="2400" dirty="0">
                <a:solidFill>
                  <a:srgbClr val="0000FF"/>
                </a:solidFill>
                <a:latin typeface="Consolas"/>
                <a:cs typeface="Consolas"/>
              </a:rPr>
              <a:t>'Time'</a:t>
            </a:r>
            <a:r>
              <a:rPr lang="en-US" altLang="ko-KR" sz="2400" dirty="0">
                <a:latin typeface="Consolas"/>
                <a:cs typeface="Consolas"/>
              </a:rPr>
              <a:t>, </a:t>
            </a:r>
            <a:r>
              <a:rPr lang="en-US" altLang="ko-KR" sz="2400" dirty="0">
                <a:solidFill>
                  <a:srgbClr val="0000FF"/>
                </a:solidFill>
                <a:latin typeface="Consolas"/>
                <a:cs typeface="Consolas"/>
              </a:rPr>
              <a:t>'</a:t>
            </a:r>
            <a:r>
              <a:rPr lang="en-US" altLang="ko-KR" sz="2400" dirty="0" err="1">
                <a:solidFill>
                  <a:srgbClr val="0000FF"/>
                </a:solidFill>
                <a:latin typeface="Consolas"/>
                <a:cs typeface="Consolas"/>
              </a:rPr>
              <a:t>conc</a:t>
            </a:r>
            <a:r>
              <a:rPr lang="en-US" altLang="ko-KR" sz="2400" dirty="0">
                <a:solidFill>
                  <a:srgbClr val="0000FF"/>
                </a:solidFill>
                <a:latin typeface="Consolas"/>
                <a:cs typeface="Consolas"/>
              </a:rPr>
              <a:t>'</a:t>
            </a:r>
            <a:r>
              <a:rPr lang="en-US" altLang="ko-KR" sz="2400" dirty="0">
                <a:latin typeface="Consolas"/>
                <a:cs typeface="Consolas"/>
              </a:rPr>
              <a:t>, {});</a:t>
            </a:r>
          </a:p>
          <a:p>
            <a:r>
              <a:rPr lang="en-US" altLang="ko-KR" sz="2400" b="1" dirty="0" err="1" smtClean="0">
                <a:solidFill>
                  <a:srgbClr val="BF11AA"/>
                </a:solidFill>
                <a:latin typeface="Consolas"/>
                <a:cs typeface="Consolas"/>
              </a:rPr>
              <a:t>var</a:t>
            </a:r>
            <a:r>
              <a:rPr lang="en-US" altLang="ko-KR" sz="2400" dirty="0" smtClean="0">
                <a:latin typeface="Consolas"/>
                <a:cs typeface="Consolas"/>
              </a:rPr>
              <a:t> </a:t>
            </a:r>
            <a:r>
              <a:rPr lang="en-US" altLang="ko-KR" sz="2400" dirty="0">
                <a:latin typeface="Consolas"/>
                <a:cs typeface="Consolas"/>
              </a:rPr>
              <a:t>loff1 = new Line(axis1, </a:t>
            </a:r>
            <a:r>
              <a:rPr lang="en-US" altLang="ko-KR" sz="2400" dirty="0" smtClean="0">
                <a:latin typeface="Consolas"/>
                <a:cs typeface="Consolas"/>
              </a:rPr>
              <a:t>loffObj1, </a:t>
            </a:r>
            <a:r>
              <a:rPr lang="en-US" altLang="ko-KR" sz="2400" dirty="0" smtClean="0">
                <a:solidFill>
                  <a:srgbClr val="0000FF"/>
                </a:solidFill>
                <a:latin typeface="Consolas"/>
                <a:cs typeface="Consolas"/>
              </a:rPr>
              <a:t>'x1'</a:t>
            </a:r>
            <a:r>
              <a:rPr lang="en-US" altLang="ko-KR" sz="2400" dirty="0" smtClean="0">
                <a:latin typeface="Consolas"/>
                <a:cs typeface="Consolas"/>
              </a:rPr>
              <a:t>, </a:t>
            </a:r>
            <a:r>
              <a:rPr lang="en-US" altLang="ko-KR" sz="2400" dirty="0">
                <a:solidFill>
                  <a:srgbClr val="0000FF"/>
                </a:solidFill>
                <a:latin typeface="Consolas"/>
                <a:cs typeface="Consolas"/>
              </a:rPr>
              <a:t>'x2'</a:t>
            </a:r>
            <a:r>
              <a:rPr lang="en-US" altLang="ko-KR" sz="2400" dirty="0">
                <a:latin typeface="Consolas"/>
                <a:cs typeface="Consolas"/>
              </a:rPr>
              <a:t>, </a:t>
            </a:r>
            <a:r>
              <a:rPr lang="en-US" altLang="ko-KR" sz="2400" dirty="0">
                <a:solidFill>
                  <a:srgbClr val="0000FF"/>
                </a:solidFill>
                <a:latin typeface="Consolas"/>
                <a:cs typeface="Consolas"/>
              </a:rPr>
              <a:t>'y1'</a:t>
            </a:r>
            <a:r>
              <a:rPr lang="en-US" altLang="ko-KR" sz="2400" dirty="0">
                <a:latin typeface="Consolas"/>
                <a:cs typeface="Consolas"/>
              </a:rPr>
              <a:t>, </a:t>
            </a:r>
            <a:r>
              <a:rPr lang="en-US" altLang="ko-KR" sz="2400" dirty="0">
                <a:solidFill>
                  <a:srgbClr val="0000FF"/>
                </a:solidFill>
                <a:latin typeface="Consolas"/>
                <a:cs typeface="Consolas"/>
              </a:rPr>
              <a:t>'y2'</a:t>
            </a:r>
            <a:r>
              <a:rPr lang="en-US" altLang="ko-KR" sz="2400" dirty="0">
                <a:latin typeface="Consolas"/>
                <a:cs typeface="Consolas"/>
              </a:rPr>
              <a:t>, {});</a:t>
            </a:r>
          </a:p>
          <a:p>
            <a:r>
              <a:rPr lang="en-US" altLang="ko-KR" sz="2400" dirty="0" smtClean="0">
                <a:latin typeface="Consolas"/>
                <a:cs typeface="Consolas"/>
              </a:rPr>
              <a:t>$(</a:t>
            </a:r>
            <a:r>
              <a:rPr lang="en-US" altLang="ko-KR" sz="2400" b="1" dirty="0">
                <a:solidFill>
                  <a:srgbClr val="BF11AA"/>
                </a:solidFill>
                <a:latin typeface="Consolas"/>
                <a:cs typeface="Consolas"/>
              </a:rPr>
              <a:t>function</a:t>
            </a:r>
            <a:r>
              <a:rPr lang="en-US" altLang="ko-KR" sz="2400" dirty="0">
                <a:latin typeface="Consolas"/>
                <a:cs typeface="Consolas"/>
              </a:rPr>
              <a:t>() {</a:t>
            </a:r>
          </a:p>
          <a:p>
            <a:r>
              <a:rPr lang="en-US" altLang="ko-KR" sz="2400" dirty="0" smtClean="0">
                <a:latin typeface="Consolas"/>
                <a:cs typeface="Consolas"/>
              </a:rPr>
              <a:t>           </a:t>
            </a:r>
            <a:r>
              <a:rPr lang="en-US" altLang="ko-KR" sz="2400" dirty="0" err="1" smtClean="0">
                <a:latin typeface="Consolas"/>
                <a:cs typeface="Consolas"/>
              </a:rPr>
              <a:t>setTimeout</a:t>
            </a:r>
            <a:r>
              <a:rPr lang="en-US" altLang="ko-KR" sz="2400" dirty="0" smtClean="0">
                <a:latin typeface="Consolas"/>
                <a:cs typeface="Consolas"/>
              </a:rPr>
              <a:t>(</a:t>
            </a:r>
            <a:r>
              <a:rPr lang="en-US" altLang="ko-KR" sz="2400" b="1" dirty="0" smtClean="0">
                <a:solidFill>
                  <a:srgbClr val="BF11AA"/>
                </a:solidFill>
                <a:latin typeface="Consolas"/>
                <a:cs typeface="Consolas"/>
              </a:rPr>
              <a:t>function</a:t>
            </a:r>
            <a:r>
              <a:rPr lang="en-US" altLang="ko-KR" sz="2400" dirty="0">
                <a:latin typeface="Consolas"/>
                <a:cs typeface="Consolas"/>
              </a:rPr>
              <a:t>() {</a:t>
            </a:r>
          </a:p>
          <a:p>
            <a:r>
              <a:rPr lang="en-US" altLang="ko-KR" sz="2400" dirty="0">
                <a:latin typeface="Consolas"/>
                <a:cs typeface="Consolas"/>
              </a:rPr>
              <a:t>            </a:t>
            </a:r>
            <a:r>
              <a:rPr lang="en-US" altLang="ko-KR" sz="2400" dirty="0" err="1">
                <a:latin typeface="Consolas"/>
                <a:cs typeface="Consolas"/>
              </a:rPr>
              <a:t>window.Shiny.onInputChange</a:t>
            </a:r>
            <a:r>
              <a:rPr lang="en-US" altLang="ko-KR" sz="2400" dirty="0">
                <a:latin typeface="Consolas"/>
                <a:cs typeface="Consolas"/>
              </a:rPr>
              <a:t>(</a:t>
            </a:r>
            <a:r>
              <a:rPr lang="en-US" altLang="ko-KR" sz="2400" dirty="0">
                <a:solidFill>
                  <a:srgbClr val="0000FF"/>
                </a:solidFill>
                <a:latin typeface="Consolas"/>
                <a:cs typeface="Consolas"/>
              </a:rPr>
              <a:t>'</a:t>
            </a:r>
            <a:r>
              <a:rPr lang="en-US" altLang="ko-KR" sz="2400" dirty="0" err="1">
                <a:solidFill>
                  <a:srgbClr val="0000FF"/>
                </a:solidFill>
                <a:latin typeface="Consolas"/>
                <a:cs typeface="Consolas"/>
              </a:rPr>
              <a:t>Theoph</a:t>
            </a:r>
            <a:r>
              <a:rPr lang="en-US" altLang="ko-KR" sz="2400" dirty="0">
                <a:solidFill>
                  <a:srgbClr val="0000FF"/>
                </a:solidFill>
                <a:latin typeface="Consolas"/>
                <a:cs typeface="Consolas"/>
              </a:rPr>
              <a:t>'</a:t>
            </a:r>
            <a:r>
              <a:rPr lang="en-US" altLang="ko-KR" sz="2400" dirty="0">
                <a:latin typeface="Consolas"/>
                <a:cs typeface="Consolas"/>
              </a:rPr>
              <a:t>, </a:t>
            </a:r>
            <a:r>
              <a:rPr lang="en-US" altLang="ko-KR" sz="2400" dirty="0" err="1">
                <a:latin typeface="Consolas"/>
                <a:cs typeface="Consolas"/>
              </a:rPr>
              <a:t>Theoph</a:t>
            </a:r>
            <a:r>
              <a:rPr lang="en-US" altLang="ko-KR" sz="2400" dirty="0">
                <a:latin typeface="Consolas"/>
                <a:cs typeface="Consolas"/>
              </a:rPr>
              <a:t>.$</a:t>
            </a:r>
            <a:r>
              <a:rPr lang="en-US" altLang="ko-KR" sz="2400" dirty="0" err="1">
                <a:latin typeface="Consolas"/>
                <a:cs typeface="Consolas"/>
              </a:rPr>
              <a:t>isHidden</a:t>
            </a:r>
            <a:r>
              <a:rPr lang="en-US" altLang="ko-KR" sz="2400" dirty="0">
                <a:latin typeface="Consolas"/>
                <a:cs typeface="Consolas"/>
              </a:rPr>
              <a:t>);</a:t>
            </a:r>
          </a:p>
          <a:p>
            <a:r>
              <a:rPr lang="ko-KR" altLang="en-US" sz="2400" dirty="0">
                <a:latin typeface="Consolas"/>
                <a:cs typeface="Consolas"/>
              </a:rPr>
              <a:t>          </a:t>
            </a:r>
            <a:r>
              <a:rPr lang="en-US" altLang="ko-KR" sz="2400" dirty="0">
                <a:latin typeface="Consolas"/>
                <a:cs typeface="Consolas"/>
              </a:rPr>
              <a:t>}, 1)</a:t>
            </a:r>
          </a:p>
          <a:p>
            <a:r>
              <a:rPr lang="en-US" altLang="ko-KR" sz="2400" dirty="0" smtClean="0">
                <a:latin typeface="Consolas"/>
                <a:cs typeface="Consolas"/>
              </a:rPr>
              <a:t>});</a:t>
            </a:r>
            <a:endParaRPr lang="en-US" altLang="ko-KR" sz="2400" dirty="0">
              <a:latin typeface="Consolas"/>
              <a:cs typeface="Consolas"/>
            </a:endParaRPr>
          </a:p>
          <a:p>
            <a:r>
              <a:rPr lang="en-US" altLang="ko-KR" sz="2400" dirty="0" smtClean="0">
                <a:solidFill>
                  <a:srgbClr val="004900"/>
                </a:solidFill>
                <a:latin typeface="Consolas"/>
                <a:cs typeface="Consolas"/>
              </a:rPr>
              <a:t>&lt;/</a:t>
            </a:r>
            <a:r>
              <a:rPr lang="en-US" altLang="ko-KR" sz="2400" dirty="0">
                <a:solidFill>
                  <a:srgbClr val="004900"/>
                </a:solidFill>
                <a:latin typeface="Consolas"/>
                <a:cs typeface="Consolas"/>
              </a:rPr>
              <a:t>script&gt;</a:t>
            </a:r>
            <a:endParaRPr lang="ko-KR" altLang="en-US" sz="2400" dirty="0">
              <a:solidFill>
                <a:srgbClr val="004900"/>
              </a:solidFill>
              <a:latin typeface="Consolas"/>
              <a:cs typeface="Consolas"/>
            </a:endParaRPr>
          </a:p>
        </p:txBody>
      </p:sp>
      <p:pic>
        <p:nvPicPr>
          <p:cNvPr id="24" name="그림 23"/>
          <p:cNvPicPr>
            <a:picLocks/>
          </p:cNvPicPr>
          <p:nvPr/>
        </p:nvPicPr>
        <p:blipFill>
          <a:blip r:embed="rId5"/>
          <a:stretch>
            <a:fillRect/>
          </a:stretch>
        </p:blipFill>
        <p:spPr>
          <a:xfrm>
            <a:off x="612459" y="21083425"/>
            <a:ext cx="13374000" cy="6764400"/>
          </a:xfrm>
          <a:prstGeom prst="rect">
            <a:avLst/>
          </a:prstGeom>
        </p:spPr>
      </p:pic>
      <p:pic>
        <p:nvPicPr>
          <p:cNvPr id="25" name="그림 24"/>
          <p:cNvPicPr>
            <a:picLocks/>
          </p:cNvPicPr>
          <p:nvPr/>
        </p:nvPicPr>
        <p:blipFill>
          <a:blip r:embed="rId6"/>
          <a:stretch>
            <a:fillRect/>
          </a:stretch>
        </p:blipFill>
        <p:spPr>
          <a:xfrm>
            <a:off x="594371" y="29568224"/>
            <a:ext cx="13374000" cy="6764400"/>
          </a:xfrm>
          <a:prstGeom prst="rect">
            <a:avLst/>
          </a:prstGeom>
        </p:spPr>
      </p:pic>
      <p:pic>
        <p:nvPicPr>
          <p:cNvPr id="27" name="그림 26"/>
          <p:cNvPicPr>
            <a:picLocks/>
          </p:cNvPicPr>
          <p:nvPr/>
        </p:nvPicPr>
        <p:blipFill>
          <a:blip r:embed="rId7"/>
          <a:stretch>
            <a:fillRect/>
          </a:stretch>
        </p:blipFill>
        <p:spPr>
          <a:xfrm>
            <a:off x="21877195" y="6971919"/>
            <a:ext cx="7736400" cy="3510000"/>
          </a:xfrm>
          <a:prstGeom prst="rect">
            <a:avLst/>
          </a:prstGeom>
        </p:spPr>
      </p:pic>
      <p:pic>
        <p:nvPicPr>
          <p:cNvPr id="3" name="Picture 2"/>
          <p:cNvPicPr>
            <a:picLocks noChangeAspect="1"/>
          </p:cNvPicPr>
          <p:nvPr/>
        </p:nvPicPr>
        <p:blipFill>
          <a:blip r:embed="rId8"/>
          <a:stretch>
            <a:fillRect/>
          </a:stretch>
        </p:blipFill>
        <p:spPr>
          <a:xfrm>
            <a:off x="493469" y="1602062"/>
            <a:ext cx="3269254" cy="2480124"/>
          </a:xfrm>
          <a:prstGeom prst="rect">
            <a:avLst/>
          </a:prstGeom>
        </p:spPr>
      </p:pic>
    </p:spTree>
    <p:extLst>
      <p:ext uri="{BB962C8B-B14F-4D97-AF65-F5344CB8AC3E}">
        <p14:creationId xmlns:p14="http://schemas.microsoft.com/office/powerpoint/2010/main" val="3244654379"/>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그룹 7"/>
          <p:cNvGrpSpPr/>
          <p:nvPr/>
        </p:nvGrpSpPr>
        <p:grpSpPr>
          <a:xfrm>
            <a:off x="320276" y="5542328"/>
            <a:ext cx="14443245" cy="5915510"/>
            <a:chOff x="-23837673" y="1674070"/>
            <a:chExt cx="14443245" cy="5915510"/>
          </a:xfrm>
        </p:grpSpPr>
        <p:sp>
          <p:nvSpPr>
            <p:cNvPr id="10" name="Rounded Rectangle 1691"/>
            <p:cNvSpPr/>
            <p:nvPr/>
          </p:nvSpPr>
          <p:spPr bwMode="auto">
            <a:xfrm>
              <a:off x="-23837673" y="1674070"/>
              <a:ext cx="5760640" cy="1016182"/>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anchor="ctr" anchorCtr="1">
              <a:normAutofit fontScale="92500" lnSpcReduction="10000"/>
            </a:bodyPr>
            <a:lstStyle/>
            <a:p>
              <a:pPr algn="ctr">
                <a:defRPr/>
              </a:pPr>
              <a:r>
                <a:rPr lang="en-US" sz="6000" b="1" dirty="0" smtClean="0">
                  <a:latin typeface="Times New Roman" pitchFamily="18" charset="0"/>
                  <a:cs typeface="Times New Roman" pitchFamily="18" charset="0"/>
                </a:rPr>
                <a:t>Abstract</a:t>
              </a:r>
              <a:endParaRPr lang="en-US" sz="6000" b="1" dirty="0">
                <a:latin typeface="Times New Roman" pitchFamily="18" charset="0"/>
                <a:cs typeface="Times New Roman" pitchFamily="18" charset="0"/>
              </a:endParaRPr>
            </a:p>
          </p:txBody>
        </p:sp>
        <p:sp>
          <p:nvSpPr>
            <p:cNvPr id="11" name="직사각형 10"/>
            <p:cNvSpPr/>
            <p:nvPr/>
          </p:nvSpPr>
          <p:spPr>
            <a:xfrm>
              <a:off x="-23837672" y="2757488"/>
              <a:ext cx="14443244" cy="4832092"/>
            </a:xfrm>
            <a:prstGeom prst="rect">
              <a:avLst/>
            </a:prstGeom>
            <a:solidFill>
              <a:schemeClr val="bg1"/>
            </a:solidFill>
            <a:ln w="50800">
              <a:solidFill>
                <a:schemeClr val="tx1">
                  <a:lumMod val="50000"/>
                  <a:lumOff val="50000"/>
                </a:schemeClr>
              </a:solidFill>
            </a:ln>
            <a:effectLst/>
          </p:spPr>
          <p:style>
            <a:lnRef idx="1">
              <a:schemeClr val="accent1"/>
            </a:lnRef>
            <a:fillRef idx="2">
              <a:schemeClr val="accent1"/>
            </a:fillRef>
            <a:effectRef idx="1">
              <a:schemeClr val="accent1"/>
            </a:effectRef>
            <a:fontRef idx="minor">
              <a:schemeClr val="dk1"/>
            </a:fontRef>
          </p:style>
          <p:txBody>
            <a:bodyPr wrap="square">
              <a:spAutoFit/>
            </a:bodyPr>
            <a:lstStyle/>
            <a:p>
              <a:pPr algn="just"/>
              <a:r>
                <a:rPr lang="en-US" altLang="ko-KR" sz="4400" dirty="0" smtClean="0">
                  <a:latin typeface="Times New Roman" panose="02020603050405020304" pitchFamily="18" charset="0"/>
                  <a:cs typeface="Times New Roman" panose="02020603050405020304" pitchFamily="18" charset="0"/>
                </a:rPr>
                <a:t>R </a:t>
              </a:r>
              <a:r>
                <a:rPr lang="en-US" altLang="ko-KR" sz="4400" dirty="0">
                  <a:latin typeface="Times New Roman" panose="02020603050405020304" pitchFamily="18" charset="0"/>
                  <a:cs typeface="Times New Roman" panose="02020603050405020304" pitchFamily="18" charset="0"/>
                </a:rPr>
                <a:t>Interactive Graphics via </a:t>
              </a:r>
              <a:r>
                <a:rPr lang="en-US" altLang="ko-KR" sz="4400" dirty="0" err="1">
                  <a:latin typeface="Times New Roman" panose="02020603050405020304" pitchFamily="18" charset="0"/>
                  <a:cs typeface="Times New Roman" panose="02020603050405020304" pitchFamily="18" charset="0"/>
                </a:rPr>
                <a:t>HTml</a:t>
              </a:r>
              <a:r>
                <a:rPr lang="en-US" altLang="ko-KR" sz="4400" dirty="0">
                  <a:latin typeface="Times New Roman" panose="02020603050405020304" pitchFamily="18" charset="0"/>
                  <a:cs typeface="Times New Roman" panose="02020603050405020304" pitchFamily="18" charset="0"/>
                </a:rPr>
                <a:t> </a:t>
              </a:r>
              <a:r>
                <a:rPr lang="en-US" altLang="ko-KR" sz="4400" dirty="0" smtClean="0">
                  <a:latin typeface="Times New Roman" panose="02020603050405020304" pitchFamily="18" charset="0"/>
                  <a:cs typeface="Times New Roman" panose="02020603050405020304" pitchFamily="18" charset="0"/>
                </a:rPr>
                <a:t>(RIGHT) is the first package that implements linked graphs using HTML canvas and JavaScript and supports </a:t>
              </a:r>
              <a:r>
                <a:rPr lang="en-US" altLang="ko-KR" sz="4400" dirty="0">
                  <a:latin typeface="Times New Roman" panose="02020603050405020304" pitchFamily="18" charset="0"/>
                  <a:cs typeface="Times New Roman" panose="02020603050405020304" pitchFamily="18" charset="0"/>
                </a:rPr>
                <a:t>efficient linked graphics that can </a:t>
              </a:r>
              <a:r>
                <a:rPr lang="en-US" altLang="ko-KR" sz="4400" dirty="0" smtClean="0">
                  <a:latin typeface="Times New Roman" panose="02020603050405020304" pitchFamily="18" charset="0"/>
                  <a:cs typeface="Times New Roman" panose="02020603050405020304" pitchFamily="18" charset="0"/>
                </a:rPr>
                <a:t>show obvious </a:t>
              </a:r>
              <a:r>
                <a:rPr lang="en-US" altLang="ko-KR" sz="4400" dirty="0">
                  <a:latin typeface="Times New Roman" panose="02020603050405020304" pitchFamily="18" charset="0"/>
                  <a:cs typeface="Times New Roman" panose="02020603050405020304" pitchFamily="18" charset="0"/>
                </a:rPr>
                <a:t>relationship between multiple plots using same data</a:t>
              </a:r>
              <a:r>
                <a:rPr lang="en-US" altLang="ko-KR" sz="4400" dirty="0" smtClean="0">
                  <a:latin typeface="Times New Roman" panose="02020603050405020304" pitchFamily="18" charset="0"/>
                  <a:cs typeface="Times New Roman" panose="02020603050405020304" pitchFamily="18" charset="0"/>
                </a:rPr>
                <a:t>.</a:t>
              </a:r>
            </a:p>
            <a:p>
              <a:pPr algn="just"/>
              <a:r>
                <a:rPr lang="en-US" altLang="ko-KR" sz="4400" dirty="0">
                  <a:latin typeface="Times New Roman" panose="02020603050405020304" pitchFamily="18" charset="0"/>
                  <a:cs typeface="Times New Roman" panose="02020603050405020304" pitchFamily="18" charset="0"/>
                </a:rPr>
                <a:t>Also, HTML canvas and JavaScript make it possible to deliver the visualization to various platforms, including mobile devices since they are standard web technologies </a:t>
              </a:r>
              <a:r>
                <a:rPr lang="en-US" altLang="ko-KR" sz="4400" dirty="0" smtClean="0">
                  <a:latin typeface="Times New Roman" panose="02020603050405020304" pitchFamily="18" charset="0"/>
                  <a:cs typeface="Times New Roman" panose="02020603050405020304" pitchFamily="18" charset="0"/>
                </a:rPr>
                <a:t>.</a:t>
              </a:r>
            </a:p>
          </p:txBody>
        </p:sp>
      </p:grpSp>
      <p:sp>
        <p:nvSpPr>
          <p:cNvPr id="120" name="Rectangle 28"/>
          <p:cNvSpPr txBox="1">
            <a:spLocks noChangeArrowheads="1"/>
          </p:cNvSpPr>
          <p:nvPr/>
        </p:nvSpPr>
        <p:spPr>
          <a:xfrm>
            <a:off x="306338" y="786082"/>
            <a:ext cx="29618281" cy="4367863"/>
          </a:xfrm>
          <a:prstGeom prst="rect">
            <a:avLst/>
          </a:prstGeom>
          <a:ln/>
        </p:spPr>
        <p:style>
          <a:lnRef idx="1">
            <a:schemeClr val="accent3"/>
          </a:lnRef>
          <a:fillRef idx="3">
            <a:schemeClr val="accent3"/>
          </a:fillRef>
          <a:effectRef idx="2">
            <a:schemeClr val="accent3"/>
          </a:effectRef>
          <a:fontRef idx="minor">
            <a:schemeClr val="lt1"/>
          </a:fontRef>
        </p:style>
        <p:txBody>
          <a:bodyPr/>
          <a:lstStyle>
            <a:lvl1pPr algn="ctr" defTabSz="4176431" rtl="0" eaLnBrk="1" latinLnBrk="1" hangingPunct="1">
              <a:spcBef>
                <a:spcPct val="0"/>
              </a:spcBef>
              <a:buNone/>
              <a:defRPr sz="20100" kern="1200">
                <a:solidFill>
                  <a:schemeClr val="tx1"/>
                </a:solidFill>
                <a:latin typeface="+mj-lt"/>
                <a:ea typeface="+mj-ea"/>
                <a:cs typeface="+mj-cs"/>
              </a:defRPr>
            </a:lvl1pPr>
          </a:lstStyle>
          <a:p>
            <a:endParaRPr lang="en-US" altLang="ko-KR" sz="6000" dirty="0">
              <a:latin typeface="FrutigerNextLT Regular" pitchFamily="18" charset="0"/>
            </a:endParaRPr>
          </a:p>
        </p:txBody>
      </p:sp>
      <p:sp>
        <p:nvSpPr>
          <p:cNvPr id="121" name="직사각형 120"/>
          <p:cNvSpPr/>
          <p:nvPr/>
        </p:nvSpPr>
        <p:spPr>
          <a:xfrm>
            <a:off x="700554" y="935981"/>
            <a:ext cx="25448693" cy="4770537"/>
          </a:xfrm>
          <a:prstGeom prst="rect">
            <a:avLst/>
          </a:prstGeom>
        </p:spPr>
        <p:txBody>
          <a:bodyPr wrap="square">
            <a:spAutoFit/>
          </a:bodyPr>
          <a:lstStyle/>
          <a:p>
            <a:pPr algn="ctr"/>
            <a:r>
              <a:rPr lang="en-US" altLang="ko-KR" sz="7200" b="1" dirty="0" smtClean="0">
                <a:solidFill>
                  <a:schemeClr val="bg1"/>
                </a:solidFill>
                <a:latin typeface="Times New Roman" pitchFamily="18" charset="0"/>
                <a:ea typeface="Ebrima" pitchFamily="2" charset="0"/>
                <a:cs typeface="Times New Roman" pitchFamily="18" charset="0"/>
              </a:rPr>
              <a:t>RIGHT: an HTML canvas and JavaScript-based</a:t>
            </a:r>
            <a:br>
              <a:rPr lang="en-US" altLang="ko-KR" sz="7200" b="1" dirty="0" smtClean="0">
                <a:solidFill>
                  <a:schemeClr val="bg1"/>
                </a:solidFill>
                <a:latin typeface="Times New Roman" pitchFamily="18" charset="0"/>
                <a:ea typeface="Ebrima" pitchFamily="2" charset="0"/>
                <a:cs typeface="Times New Roman" pitchFamily="18" charset="0"/>
              </a:rPr>
            </a:br>
            <a:r>
              <a:rPr lang="en-US" altLang="ko-KR" sz="7200" b="1" dirty="0" smtClean="0">
                <a:solidFill>
                  <a:schemeClr val="bg1"/>
                </a:solidFill>
                <a:latin typeface="Times New Roman" pitchFamily="18" charset="0"/>
                <a:ea typeface="Ebrima" pitchFamily="2" charset="0"/>
                <a:cs typeface="Times New Roman" pitchFamily="18" charset="0"/>
              </a:rPr>
              <a:t>interactive data visualization package for linked graphics</a:t>
            </a:r>
          </a:p>
          <a:p>
            <a:pPr algn="ctr"/>
            <a:r>
              <a:rPr lang="en-US" altLang="ko-KR" sz="4000" dirty="0" err="1">
                <a:solidFill>
                  <a:schemeClr val="bg1"/>
                </a:solidFill>
                <a:latin typeface="Times New Roman" pitchFamily="18" charset="0"/>
                <a:ea typeface="Ebrima" pitchFamily="2" charset="0"/>
                <a:cs typeface="Times New Roman" pitchFamily="18" charset="0"/>
              </a:rPr>
              <a:t>ChungHa</a:t>
            </a:r>
            <a:r>
              <a:rPr lang="en-US" altLang="ko-KR" sz="4000" dirty="0">
                <a:solidFill>
                  <a:schemeClr val="bg1"/>
                </a:solidFill>
                <a:latin typeface="Times New Roman" pitchFamily="18" charset="0"/>
                <a:ea typeface="Ebrima" pitchFamily="2" charset="0"/>
                <a:cs typeface="Times New Roman" pitchFamily="18" charset="0"/>
              </a:rPr>
              <a:t> Sung</a:t>
            </a:r>
            <a:r>
              <a:rPr lang="en-US" altLang="ko-KR" sz="4000" baseline="30000" dirty="0">
                <a:solidFill>
                  <a:schemeClr val="bg1"/>
                </a:solidFill>
                <a:latin typeface="Times New Roman" pitchFamily="18" charset="0"/>
                <a:ea typeface="Ebrima" pitchFamily="2" charset="0"/>
                <a:cs typeface="Times New Roman" pitchFamily="18" charset="0"/>
              </a:rPr>
              <a:t>†</a:t>
            </a:r>
            <a:r>
              <a:rPr lang="en-US" altLang="ko-KR" sz="4000" dirty="0">
                <a:solidFill>
                  <a:schemeClr val="bg1"/>
                </a:solidFill>
                <a:latin typeface="Times New Roman" pitchFamily="18" charset="0"/>
                <a:ea typeface="Ebrima" pitchFamily="2" charset="0"/>
                <a:cs typeface="Times New Roman" pitchFamily="18" charset="0"/>
              </a:rPr>
              <a:t>, </a:t>
            </a:r>
            <a:r>
              <a:rPr lang="en-US" altLang="ko-KR" sz="4000" dirty="0" err="1">
                <a:solidFill>
                  <a:schemeClr val="bg1"/>
                </a:solidFill>
                <a:latin typeface="Times New Roman" pitchFamily="18" charset="0"/>
                <a:ea typeface="Ebrima" pitchFamily="2" charset="0"/>
                <a:cs typeface="Times New Roman" pitchFamily="18" charset="0"/>
              </a:rPr>
              <a:t>JongHyun</a:t>
            </a:r>
            <a:r>
              <a:rPr lang="en-US" altLang="ko-KR" sz="4000" dirty="0">
                <a:solidFill>
                  <a:schemeClr val="bg1"/>
                </a:solidFill>
                <a:latin typeface="Times New Roman" pitchFamily="18" charset="0"/>
                <a:ea typeface="Ebrima" pitchFamily="2" charset="0"/>
                <a:cs typeface="Times New Roman" pitchFamily="18" charset="0"/>
              </a:rPr>
              <a:t> Bae</a:t>
            </a:r>
            <a:r>
              <a:rPr lang="en-US" altLang="ko-KR" sz="4000" baseline="30000" dirty="0">
                <a:solidFill>
                  <a:schemeClr val="bg1"/>
                </a:solidFill>
                <a:latin typeface="Times New Roman" pitchFamily="18" charset="0"/>
                <a:ea typeface="Ebrima" pitchFamily="2" charset="0"/>
                <a:cs typeface="Times New Roman" pitchFamily="18" charset="0"/>
              </a:rPr>
              <a:t>†</a:t>
            </a:r>
            <a:r>
              <a:rPr lang="en-US" altLang="ko-KR" sz="4000" dirty="0">
                <a:solidFill>
                  <a:schemeClr val="bg1"/>
                </a:solidFill>
                <a:latin typeface="Times New Roman" pitchFamily="18" charset="0"/>
                <a:ea typeface="Ebrima" pitchFamily="2" charset="0"/>
                <a:cs typeface="Times New Roman" pitchFamily="18" charset="0"/>
              </a:rPr>
              <a:t>, </a:t>
            </a:r>
            <a:r>
              <a:rPr lang="en-US" altLang="ko-KR" sz="4000" dirty="0" err="1">
                <a:solidFill>
                  <a:schemeClr val="bg1"/>
                </a:solidFill>
                <a:latin typeface="Times New Roman" pitchFamily="18" charset="0"/>
                <a:ea typeface="Ebrima" pitchFamily="2" charset="0"/>
                <a:cs typeface="Times New Roman" pitchFamily="18" charset="0"/>
              </a:rPr>
              <a:t>SangGi</a:t>
            </a:r>
            <a:r>
              <a:rPr lang="en-US" altLang="ko-KR" sz="4000" dirty="0">
                <a:solidFill>
                  <a:schemeClr val="bg1"/>
                </a:solidFill>
                <a:latin typeface="Times New Roman" pitchFamily="18" charset="0"/>
                <a:ea typeface="Ebrima" pitchFamily="2" charset="0"/>
                <a:cs typeface="Times New Roman" pitchFamily="18" charset="0"/>
              </a:rPr>
              <a:t> Hong</a:t>
            </a:r>
            <a:r>
              <a:rPr lang="en-US" altLang="ko-KR" sz="4000" baseline="30000" dirty="0">
                <a:solidFill>
                  <a:schemeClr val="bg1"/>
                </a:solidFill>
                <a:latin typeface="Times New Roman" pitchFamily="18" charset="0"/>
                <a:ea typeface="Ebrima" pitchFamily="2" charset="0"/>
                <a:cs typeface="Times New Roman" pitchFamily="18" charset="0"/>
              </a:rPr>
              <a:t>†</a:t>
            </a:r>
            <a:r>
              <a:rPr lang="en-US" altLang="ko-KR" sz="4000" dirty="0">
                <a:solidFill>
                  <a:schemeClr val="bg1"/>
                </a:solidFill>
                <a:latin typeface="Times New Roman" pitchFamily="18" charset="0"/>
                <a:ea typeface="Ebrima" pitchFamily="2" charset="0"/>
                <a:cs typeface="Times New Roman" pitchFamily="18" charset="0"/>
              </a:rPr>
              <a:t>, </a:t>
            </a:r>
            <a:r>
              <a:rPr lang="en-US" altLang="ko-KR" sz="4000" dirty="0" err="1">
                <a:solidFill>
                  <a:schemeClr val="bg1"/>
                </a:solidFill>
                <a:latin typeface="Times New Roman" pitchFamily="18" charset="0"/>
                <a:ea typeface="Ebrima" pitchFamily="2" charset="0"/>
                <a:cs typeface="Times New Roman" pitchFamily="18" charset="0"/>
              </a:rPr>
              <a:t>TaeJoon</a:t>
            </a:r>
            <a:r>
              <a:rPr lang="en-US" altLang="ko-KR" sz="4000" dirty="0">
                <a:solidFill>
                  <a:schemeClr val="bg1"/>
                </a:solidFill>
                <a:latin typeface="Times New Roman" pitchFamily="18" charset="0"/>
                <a:ea typeface="Ebrima" pitchFamily="2" charset="0"/>
                <a:cs typeface="Times New Roman" pitchFamily="18" charset="0"/>
              </a:rPr>
              <a:t> Song</a:t>
            </a:r>
            <a:r>
              <a:rPr lang="en-US" altLang="ko-KR" sz="4000" baseline="30000" dirty="0">
                <a:solidFill>
                  <a:schemeClr val="bg1"/>
                </a:solidFill>
                <a:latin typeface="Times New Roman" pitchFamily="18" charset="0"/>
                <a:ea typeface="Ebrima" pitchFamily="2" charset="0"/>
                <a:cs typeface="Times New Roman" pitchFamily="18" charset="0"/>
              </a:rPr>
              <a:t>†</a:t>
            </a:r>
            <a:r>
              <a:rPr lang="en-US" altLang="ko-KR" sz="4000" dirty="0">
                <a:solidFill>
                  <a:schemeClr val="bg1"/>
                </a:solidFill>
                <a:latin typeface="Times New Roman" pitchFamily="18" charset="0"/>
                <a:ea typeface="Ebrima" pitchFamily="2" charset="0"/>
                <a:cs typeface="Times New Roman" pitchFamily="18" charset="0"/>
              </a:rPr>
              <a:t>, Jae W. Lee</a:t>
            </a:r>
            <a:r>
              <a:rPr lang="en-US" altLang="ko-KR" sz="4000" baseline="30000" dirty="0">
                <a:solidFill>
                  <a:schemeClr val="bg1"/>
                </a:solidFill>
                <a:latin typeface="Times New Roman" pitchFamily="18" charset="0"/>
                <a:ea typeface="Ebrima" pitchFamily="2" charset="0"/>
                <a:cs typeface="Times New Roman" pitchFamily="18" charset="0"/>
              </a:rPr>
              <a:t>†</a:t>
            </a:r>
            <a:r>
              <a:rPr lang="en-US" altLang="ko-KR" sz="4000" dirty="0">
                <a:solidFill>
                  <a:schemeClr val="bg1"/>
                </a:solidFill>
                <a:latin typeface="Times New Roman" pitchFamily="18" charset="0"/>
                <a:ea typeface="Ebrima" pitchFamily="2" charset="0"/>
                <a:cs typeface="Times New Roman" pitchFamily="18" charset="0"/>
              </a:rPr>
              <a:t>, </a:t>
            </a:r>
            <a:r>
              <a:rPr lang="en-US" altLang="ko-KR" sz="4000" dirty="0" err="1">
                <a:solidFill>
                  <a:schemeClr val="bg1"/>
                </a:solidFill>
                <a:latin typeface="Times New Roman" pitchFamily="18" charset="0"/>
                <a:ea typeface="Ebrima" pitchFamily="2" charset="0"/>
                <a:cs typeface="Times New Roman" pitchFamily="18" charset="0"/>
              </a:rPr>
              <a:t>Junghoon</a:t>
            </a:r>
            <a:r>
              <a:rPr lang="en-US" altLang="ko-KR" sz="4000" dirty="0">
                <a:solidFill>
                  <a:schemeClr val="bg1"/>
                </a:solidFill>
                <a:latin typeface="Times New Roman" pitchFamily="18" charset="0"/>
                <a:ea typeface="Ebrima" pitchFamily="2" charset="0"/>
                <a:cs typeface="Times New Roman" pitchFamily="18" charset="0"/>
              </a:rPr>
              <a:t> Lee</a:t>
            </a:r>
            <a:r>
              <a:rPr lang="en-US" altLang="ko-KR" sz="4000" baseline="30000" dirty="0">
                <a:solidFill>
                  <a:schemeClr val="bg1"/>
                </a:solidFill>
                <a:latin typeface="Times New Roman" pitchFamily="18" charset="0"/>
                <a:ea typeface="Ebrima" pitchFamily="2" charset="0"/>
                <a:cs typeface="Times New Roman" pitchFamily="18" charset="0"/>
              </a:rPr>
              <a:t> ‡</a:t>
            </a:r>
          </a:p>
          <a:p>
            <a:pPr algn="ctr"/>
            <a:r>
              <a:rPr lang="en-US" altLang="ko-KR" sz="4000" baseline="30000" dirty="0">
                <a:solidFill>
                  <a:schemeClr val="bg1"/>
                </a:solidFill>
                <a:latin typeface="Times New Roman" pitchFamily="18" charset="0"/>
                <a:ea typeface="Ebrima" pitchFamily="2" charset="0"/>
                <a:cs typeface="Times New Roman" pitchFamily="18" charset="0"/>
              </a:rPr>
              <a:t>†</a:t>
            </a:r>
            <a:r>
              <a:rPr lang="en-US" altLang="ko-KR" sz="4000" dirty="0" err="1">
                <a:solidFill>
                  <a:schemeClr val="bg1"/>
                </a:solidFill>
                <a:latin typeface="Times New Roman" pitchFamily="18" charset="0"/>
                <a:ea typeface="Ebrima" pitchFamily="2" charset="0"/>
                <a:cs typeface="Times New Roman" pitchFamily="18" charset="0"/>
              </a:rPr>
              <a:t>Sungkyunkwan</a:t>
            </a:r>
            <a:r>
              <a:rPr lang="en-US" altLang="ko-KR" sz="4000" dirty="0">
                <a:solidFill>
                  <a:schemeClr val="bg1"/>
                </a:solidFill>
                <a:latin typeface="Times New Roman" pitchFamily="18" charset="0"/>
                <a:ea typeface="Ebrima" pitchFamily="2" charset="0"/>
                <a:cs typeface="Times New Roman" pitchFamily="18" charset="0"/>
              </a:rPr>
              <a:t> University    </a:t>
            </a:r>
            <a:r>
              <a:rPr lang="en-US" altLang="ko-KR" sz="4000" baseline="30000" dirty="0">
                <a:solidFill>
                  <a:schemeClr val="bg1"/>
                </a:solidFill>
                <a:latin typeface="Times New Roman" pitchFamily="18" charset="0"/>
                <a:ea typeface="Ebrima" pitchFamily="2" charset="0"/>
                <a:cs typeface="Times New Roman" pitchFamily="18" charset="0"/>
              </a:rPr>
              <a:t>‡</a:t>
            </a:r>
            <a:r>
              <a:rPr lang="en-US" altLang="ko-KR" sz="4000" dirty="0">
                <a:solidFill>
                  <a:schemeClr val="bg1"/>
                </a:solidFill>
                <a:latin typeface="Times New Roman" pitchFamily="18" charset="0"/>
                <a:ea typeface="Ebrima" pitchFamily="2" charset="0"/>
                <a:cs typeface="Times New Roman" pitchFamily="18" charset="0"/>
              </a:rPr>
              <a:t>Merck Research Laboratories</a:t>
            </a:r>
          </a:p>
          <a:p>
            <a:pPr algn="ctr"/>
            <a:r>
              <a:rPr lang="en-US" altLang="ko-KR" sz="4000" dirty="0">
                <a:solidFill>
                  <a:schemeClr val="bg1"/>
                </a:solidFill>
                <a:latin typeface="Times New Roman" pitchFamily="18" charset="0"/>
                <a:ea typeface="Ebrima" pitchFamily="2" charset="0"/>
                <a:cs typeface="Times New Roman" pitchFamily="18" charset="0"/>
              </a:rPr>
              <a:t>{sch8906, </a:t>
            </a:r>
            <a:r>
              <a:rPr lang="en-US" altLang="ko-KR" sz="4000" dirty="0" err="1">
                <a:solidFill>
                  <a:schemeClr val="bg1"/>
                </a:solidFill>
                <a:latin typeface="Times New Roman" pitchFamily="18" charset="0"/>
                <a:ea typeface="Ebrima" pitchFamily="2" charset="0"/>
                <a:cs typeface="Times New Roman" pitchFamily="18" charset="0"/>
              </a:rPr>
              <a:t>bnbbkr</a:t>
            </a:r>
            <a:r>
              <a:rPr lang="en-US" altLang="ko-KR" sz="4000" dirty="0">
                <a:solidFill>
                  <a:schemeClr val="bg1"/>
                </a:solidFill>
                <a:latin typeface="Times New Roman" pitchFamily="18" charset="0"/>
                <a:ea typeface="Ebrima" pitchFamily="2" charset="0"/>
                <a:cs typeface="Times New Roman" pitchFamily="18" charset="0"/>
              </a:rPr>
              <a:t>, </a:t>
            </a:r>
            <a:r>
              <a:rPr lang="en-US" altLang="ko-KR" sz="4000" dirty="0" err="1">
                <a:solidFill>
                  <a:schemeClr val="bg1"/>
                </a:solidFill>
                <a:latin typeface="Times New Roman" pitchFamily="18" charset="0"/>
                <a:ea typeface="Ebrima" pitchFamily="2" charset="0"/>
                <a:cs typeface="Times New Roman" pitchFamily="18" charset="0"/>
              </a:rPr>
              <a:t>bethetaedu</a:t>
            </a:r>
            <a:r>
              <a:rPr lang="en-US" altLang="ko-KR" sz="4000" dirty="0">
                <a:solidFill>
                  <a:schemeClr val="bg1"/>
                </a:solidFill>
                <a:latin typeface="Times New Roman" pitchFamily="18" charset="0"/>
                <a:ea typeface="Ebrima" pitchFamily="2" charset="0"/>
                <a:cs typeface="Times New Roman" pitchFamily="18" charset="0"/>
              </a:rPr>
              <a:t>, thepotter89, </a:t>
            </a:r>
            <a:r>
              <a:rPr lang="en-US" altLang="ko-KR" sz="4000" dirty="0" err="1">
                <a:solidFill>
                  <a:schemeClr val="bg1"/>
                </a:solidFill>
                <a:latin typeface="Times New Roman" pitchFamily="18" charset="0"/>
                <a:ea typeface="Ebrima" pitchFamily="2" charset="0"/>
                <a:cs typeface="Times New Roman" pitchFamily="18" charset="0"/>
              </a:rPr>
              <a:t>jaewlee</a:t>
            </a:r>
            <a:r>
              <a:rPr lang="en-US" altLang="ko-KR" sz="4000" dirty="0">
                <a:solidFill>
                  <a:schemeClr val="bg1"/>
                </a:solidFill>
                <a:latin typeface="Times New Roman" pitchFamily="18" charset="0"/>
                <a:ea typeface="Ebrima" pitchFamily="2" charset="0"/>
                <a:cs typeface="Times New Roman" pitchFamily="18" charset="0"/>
              </a:rPr>
              <a:t>, </a:t>
            </a:r>
            <a:r>
              <a:rPr lang="en-US" altLang="ko-KR" sz="4000" dirty="0" err="1">
                <a:solidFill>
                  <a:schemeClr val="bg1"/>
                </a:solidFill>
                <a:latin typeface="Times New Roman" pitchFamily="18" charset="0"/>
                <a:ea typeface="Ebrima" pitchFamily="2" charset="0"/>
                <a:cs typeface="Times New Roman" pitchFamily="18" charset="0"/>
              </a:rPr>
              <a:t>flammy</a:t>
            </a:r>
            <a:r>
              <a:rPr lang="en-US" altLang="ko-KR" sz="4000" dirty="0">
                <a:solidFill>
                  <a:schemeClr val="bg1"/>
                </a:solidFill>
                <a:latin typeface="Times New Roman" pitchFamily="18" charset="0"/>
                <a:ea typeface="Ebrima" pitchFamily="2" charset="0"/>
                <a:cs typeface="Times New Roman" pitchFamily="18" charset="0"/>
              </a:rPr>
              <a:t>}@gmail.com</a:t>
            </a:r>
            <a:endParaRPr lang="ko-KR" altLang="en-US" sz="4000" b="1">
              <a:latin typeface="FrutigerNextLT Regular" pitchFamily="18" charset="0"/>
            </a:endParaRPr>
          </a:p>
          <a:p>
            <a:pPr algn="ctr"/>
            <a:endParaRPr lang="en-US" altLang="ko-KR" sz="4000" dirty="0">
              <a:solidFill>
                <a:schemeClr val="bg1"/>
              </a:solidFill>
              <a:latin typeface="Times New Roman" pitchFamily="18" charset="0"/>
              <a:ea typeface="Ebrima" pitchFamily="2" charset="0"/>
              <a:cs typeface="Times New Roman" pitchFamily="18" charset="0"/>
            </a:endParaRPr>
          </a:p>
        </p:txBody>
      </p:sp>
      <p:sp>
        <p:nvSpPr>
          <p:cNvPr id="14" name="Rounded Rectangle 1691"/>
          <p:cNvSpPr/>
          <p:nvPr/>
        </p:nvSpPr>
        <p:spPr bwMode="auto">
          <a:xfrm>
            <a:off x="15537689" y="5542328"/>
            <a:ext cx="5760640" cy="1016182"/>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anchor="ctr" anchorCtr="1">
            <a:normAutofit fontScale="92500" lnSpcReduction="10000"/>
          </a:bodyPr>
          <a:lstStyle/>
          <a:p>
            <a:pPr>
              <a:defRPr/>
            </a:pPr>
            <a:r>
              <a:rPr lang="en-US" sz="6000" b="1" dirty="0" smtClean="0">
                <a:latin typeface="Times New Roman" pitchFamily="18" charset="0"/>
                <a:cs typeface="Times New Roman" pitchFamily="18" charset="0"/>
              </a:rPr>
              <a:t>Motivation</a:t>
            </a:r>
            <a:endParaRPr lang="en-US" sz="6000" b="1" dirty="0">
              <a:latin typeface="Times New Roman" pitchFamily="18" charset="0"/>
              <a:cs typeface="Times New Roman" pitchFamily="18" charset="0"/>
            </a:endParaRPr>
          </a:p>
        </p:txBody>
      </p:sp>
      <p:sp>
        <p:nvSpPr>
          <p:cNvPr id="115" name="직사각형 114"/>
          <p:cNvSpPr/>
          <p:nvPr/>
        </p:nvSpPr>
        <p:spPr>
          <a:xfrm>
            <a:off x="15473345" y="6612693"/>
            <a:ext cx="14435273" cy="4800890"/>
          </a:xfrm>
          <a:prstGeom prst="rect">
            <a:avLst/>
          </a:prstGeom>
          <a:solidFill>
            <a:schemeClr val="bg1"/>
          </a:solidFill>
          <a:ln w="508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ko-KR" sz="4400" b="1" dirty="0" smtClean="0">
                <a:solidFill>
                  <a:schemeClr val="tx1"/>
                </a:solidFill>
                <a:latin typeface="Times New Roman" panose="02020603050405020304" pitchFamily="18" charset="0"/>
                <a:cs typeface="Times New Roman" panose="02020603050405020304" pitchFamily="18" charset="0"/>
              </a:rPr>
              <a:t>Why linked graphs?</a:t>
            </a:r>
          </a:p>
          <a:p>
            <a:r>
              <a:rPr lang="en-US" altLang="ko-KR" sz="4400" dirty="0" smtClean="0">
                <a:solidFill>
                  <a:schemeClr val="tx1"/>
                </a:solidFill>
                <a:latin typeface="Times New Roman" panose="02020603050405020304" pitchFamily="18" charset="0"/>
                <a:cs typeface="Times New Roman" panose="02020603050405020304" pitchFamily="18" charset="0"/>
              </a:rPr>
              <a:t>Link between two graphs </a:t>
            </a:r>
            <a:br>
              <a:rPr lang="en-US" altLang="ko-KR" sz="4400" dirty="0" smtClean="0">
                <a:solidFill>
                  <a:schemeClr val="tx1"/>
                </a:solidFill>
                <a:latin typeface="Times New Roman" panose="02020603050405020304" pitchFamily="18" charset="0"/>
                <a:cs typeface="Times New Roman" panose="02020603050405020304" pitchFamily="18" charset="0"/>
              </a:rPr>
            </a:br>
            <a:r>
              <a:rPr lang="en-US" altLang="ko-KR" sz="4400" dirty="0" smtClean="0">
                <a:solidFill>
                  <a:schemeClr val="tx1"/>
                </a:solidFill>
                <a:latin typeface="Times New Roman" panose="02020603050405020304" pitchFamily="18" charset="0"/>
                <a:cs typeface="Times New Roman" panose="02020603050405020304" pitchFamily="18" charset="0"/>
              </a:rPr>
              <a:t>can provide users with  </a:t>
            </a:r>
            <a:br>
              <a:rPr lang="en-US" altLang="ko-KR" sz="4400" dirty="0" smtClean="0">
                <a:solidFill>
                  <a:schemeClr val="tx1"/>
                </a:solidFill>
                <a:latin typeface="Times New Roman" panose="02020603050405020304" pitchFamily="18" charset="0"/>
                <a:cs typeface="Times New Roman" panose="02020603050405020304" pitchFamily="18" charset="0"/>
              </a:rPr>
            </a:br>
            <a:r>
              <a:rPr lang="en-US" altLang="ko-KR" sz="4400" dirty="0" smtClean="0">
                <a:solidFill>
                  <a:schemeClr val="tx1"/>
                </a:solidFill>
                <a:latin typeface="Times New Roman" panose="02020603050405020304" pitchFamily="18" charset="0"/>
                <a:cs typeface="Times New Roman" panose="02020603050405020304" pitchFamily="18" charset="0"/>
              </a:rPr>
              <a:t>deep insight when </a:t>
            </a:r>
            <a:r>
              <a:rPr lang="en-US" altLang="ko-KR" sz="4400" dirty="0" err="1" smtClean="0">
                <a:solidFill>
                  <a:schemeClr val="tx1"/>
                </a:solidFill>
                <a:latin typeface="Times New Roman" panose="02020603050405020304" pitchFamily="18" charset="0"/>
                <a:cs typeface="Times New Roman" panose="02020603050405020304" pitchFamily="18" charset="0"/>
              </a:rPr>
              <a:t>analyz</a:t>
            </a:r>
            <a:r>
              <a:rPr lang="en-US" altLang="ko-KR" sz="4400" dirty="0" smtClean="0">
                <a:solidFill>
                  <a:schemeClr val="tx1"/>
                </a:solidFill>
                <a:latin typeface="Times New Roman" panose="02020603050405020304" pitchFamily="18" charset="0"/>
                <a:cs typeface="Times New Roman" panose="02020603050405020304" pitchFamily="18" charset="0"/>
              </a:rPr>
              <a:t>-</a:t>
            </a:r>
            <a:br>
              <a:rPr lang="en-US" altLang="ko-KR" sz="4400" dirty="0" smtClean="0">
                <a:solidFill>
                  <a:schemeClr val="tx1"/>
                </a:solidFill>
                <a:latin typeface="Times New Roman" panose="02020603050405020304" pitchFamily="18" charset="0"/>
                <a:cs typeface="Times New Roman" panose="02020603050405020304" pitchFamily="18" charset="0"/>
              </a:rPr>
            </a:br>
            <a:r>
              <a:rPr lang="en-US" altLang="ko-KR" sz="4400" dirty="0" err="1" smtClean="0">
                <a:solidFill>
                  <a:schemeClr val="tx1"/>
                </a:solidFill>
                <a:latin typeface="Times New Roman" panose="02020603050405020304" pitchFamily="18" charset="0"/>
                <a:cs typeface="Times New Roman" panose="02020603050405020304" pitchFamily="18" charset="0"/>
              </a:rPr>
              <a:t>ing</a:t>
            </a:r>
            <a:r>
              <a:rPr lang="en-US" altLang="ko-KR" sz="4400" dirty="0" smtClean="0">
                <a:solidFill>
                  <a:schemeClr val="tx1"/>
                </a:solidFill>
                <a:latin typeface="Times New Roman" panose="02020603050405020304" pitchFamily="18" charset="0"/>
                <a:cs typeface="Times New Roman" panose="02020603050405020304" pitchFamily="18" charset="0"/>
              </a:rPr>
              <a:t> the large set of data.</a:t>
            </a:r>
            <a:br>
              <a:rPr lang="en-US" altLang="ko-KR" sz="4400" dirty="0" smtClean="0">
                <a:solidFill>
                  <a:schemeClr val="tx1"/>
                </a:solidFill>
                <a:latin typeface="Times New Roman" panose="02020603050405020304" pitchFamily="18" charset="0"/>
                <a:cs typeface="Times New Roman" panose="02020603050405020304" pitchFamily="18" charset="0"/>
              </a:rPr>
            </a:br>
            <a:r>
              <a:rPr lang="en-US" altLang="ko-KR" sz="4400" dirty="0" smtClean="0">
                <a:solidFill>
                  <a:schemeClr val="tx1"/>
                </a:solidFill>
                <a:latin typeface="Times New Roman" panose="02020603050405020304" pitchFamily="18" charset="0"/>
                <a:cs typeface="Times New Roman" panose="02020603050405020304" pitchFamily="18" charset="0"/>
              </a:rPr>
              <a:t>Clicking or dragging nodes </a:t>
            </a:r>
            <a:br>
              <a:rPr lang="en-US" altLang="ko-KR" sz="4400" dirty="0" smtClean="0">
                <a:solidFill>
                  <a:schemeClr val="tx1"/>
                </a:solidFill>
                <a:latin typeface="Times New Roman" panose="02020603050405020304" pitchFamily="18" charset="0"/>
                <a:cs typeface="Times New Roman" panose="02020603050405020304" pitchFamily="18" charset="0"/>
              </a:rPr>
            </a:br>
            <a:r>
              <a:rPr lang="en-US" altLang="ko-KR" sz="4400" dirty="0" smtClean="0">
                <a:solidFill>
                  <a:schemeClr val="tx1"/>
                </a:solidFill>
                <a:latin typeface="Times New Roman" panose="02020603050405020304" pitchFamily="18" charset="0"/>
                <a:cs typeface="Times New Roman" panose="02020603050405020304" pitchFamily="18" charset="0"/>
              </a:rPr>
              <a:t>from one graph just shows the related nodes of another graph.</a:t>
            </a:r>
            <a:endParaRPr lang="en-US" altLang="ko-KR" sz="4400" dirty="0">
              <a:solidFill>
                <a:schemeClr val="tx1"/>
              </a:solidFill>
              <a:latin typeface="Times New Roman" panose="02020603050405020304" pitchFamily="18" charset="0"/>
              <a:cs typeface="Times New Roman" panose="02020603050405020304" pitchFamily="18" charset="0"/>
            </a:endParaRPr>
          </a:p>
        </p:txBody>
      </p:sp>
      <p:pic>
        <p:nvPicPr>
          <p:cNvPr id="19" name="그림 18"/>
          <p:cNvPicPr>
            <a:picLocks noChangeAspect="1"/>
          </p:cNvPicPr>
          <p:nvPr/>
        </p:nvPicPr>
        <p:blipFill>
          <a:blip r:embed="rId3"/>
          <a:stretch>
            <a:fillRect/>
          </a:stretch>
        </p:blipFill>
        <p:spPr>
          <a:xfrm>
            <a:off x="21873320" y="7002303"/>
            <a:ext cx="7737527" cy="3510470"/>
          </a:xfrm>
          <a:prstGeom prst="rect">
            <a:avLst/>
          </a:prstGeom>
        </p:spPr>
      </p:pic>
      <p:sp>
        <p:nvSpPr>
          <p:cNvPr id="12" name="Rounded Rectangle 1691"/>
          <p:cNvSpPr/>
          <p:nvPr/>
        </p:nvSpPr>
        <p:spPr bwMode="auto">
          <a:xfrm>
            <a:off x="306338" y="11770425"/>
            <a:ext cx="5760640" cy="1016182"/>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anchor="ctr" anchorCtr="1">
            <a:normAutofit fontScale="92500" lnSpcReduction="10000"/>
          </a:bodyPr>
          <a:lstStyle/>
          <a:p>
            <a:pPr algn="ctr">
              <a:defRPr/>
            </a:pPr>
            <a:r>
              <a:rPr lang="en-US" sz="6000" b="1" dirty="0" smtClean="0">
                <a:latin typeface="Times New Roman" pitchFamily="18" charset="0"/>
                <a:cs typeface="Times New Roman" pitchFamily="18" charset="0"/>
              </a:rPr>
              <a:t>How does work?</a:t>
            </a:r>
            <a:endParaRPr lang="en-US" sz="6000" b="1" dirty="0">
              <a:latin typeface="Times New Roman" pitchFamily="18" charset="0"/>
              <a:cs typeface="Times New Roman" pitchFamily="18" charset="0"/>
            </a:endParaRPr>
          </a:p>
        </p:txBody>
      </p:sp>
      <p:sp>
        <p:nvSpPr>
          <p:cNvPr id="133" name="직사각형 132"/>
          <p:cNvSpPr/>
          <p:nvPr/>
        </p:nvSpPr>
        <p:spPr>
          <a:xfrm>
            <a:off x="304275" y="12872331"/>
            <a:ext cx="29604343" cy="23670989"/>
          </a:xfrm>
          <a:prstGeom prst="rect">
            <a:avLst/>
          </a:prstGeom>
          <a:solidFill>
            <a:schemeClr val="bg1"/>
          </a:solidFill>
          <a:ln w="508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endParaRPr lang="ko-KR" altLang="en-US" sz="4400" dirty="0">
              <a:solidFill>
                <a:schemeClr val="tx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522363" y="13051653"/>
            <a:ext cx="4084773" cy="830997"/>
          </a:xfrm>
          <a:prstGeom prst="rect">
            <a:avLst/>
          </a:prstGeom>
        </p:spPr>
        <p:txBody>
          <a:bodyPr wrap="none" rtlCol="0">
            <a:spAutoFit/>
          </a:bodyPr>
          <a:lstStyle/>
          <a:p>
            <a:r>
              <a:rPr lang="en-US" altLang="ko-KR" sz="4800" b="1" dirty="0" smtClean="0">
                <a:latin typeface="FrutigerNextLT Regular" pitchFamily="18" charset="0"/>
              </a:rPr>
              <a:t>&lt;R command&gt;</a:t>
            </a:r>
            <a:endParaRPr lang="ko-KR" altLang="en-US" sz="4800" b="1" dirty="0" smtClean="0">
              <a:latin typeface="FrutigerNextLT Regular" pitchFamily="18" charset="0"/>
            </a:endParaRPr>
          </a:p>
        </p:txBody>
      </p:sp>
      <p:sp>
        <p:nvSpPr>
          <p:cNvPr id="5" name="오른쪽 화살표 4"/>
          <p:cNvSpPr/>
          <p:nvPr/>
        </p:nvSpPr>
        <p:spPr>
          <a:xfrm>
            <a:off x="13720638" y="14868912"/>
            <a:ext cx="2452794" cy="3857200"/>
          </a:xfrm>
          <a:prstGeom prst="rightArrow">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TextBox 29"/>
          <p:cNvSpPr txBox="1"/>
          <p:nvPr/>
        </p:nvSpPr>
        <p:spPr>
          <a:xfrm>
            <a:off x="16672621" y="13051653"/>
            <a:ext cx="3725700" cy="830997"/>
          </a:xfrm>
          <a:prstGeom prst="rect">
            <a:avLst/>
          </a:prstGeom>
        </p:spPr>
        <p:txBody>
          <a:bodyPr wrap="none" rtlCol="0">
            <a:spAutoFit/>
          </a:bodyPr>
          <a:lstStyle/>
          <a:p>
            <a:pPr algn="just"/>
            <a:r>
              <a:rPr lang="en-US" altLang="ko-KR" sz="4800" b="1" dirty="0" smtClean="0">
                <a:latin typeface="FrutigerNextLT Regular" pitchFamily="18" charset="0"/>
              </a:rPr>
              <a:t>&lt;JavaScript&gt;</a:t>
            </a:r>
            <a:endParaRPr lang="ko-KR" altLang="en-US" sz="4800" b="1" dirty="0" smtClean="0">
              <a:latin typeface="FrutigerNextLT Regular" pitchFamily="18" charset="0"/>
            </a:endParaRPr>
          </a:p>
        </p:txBody>
      </p:sp>
      <p:pic>
        <p:nvPicPr>
          <p:cNvPr id="57" name="그림 56"/>
          <p:cNvPicPr>
            <a:picLocks noChangeAspect="1"/>
          </p:cNvPicPr>
          <p:nvPr/>
        </p:nvPicPr>
        <p:blipFill>
          <a:blip r:embed="rId4"/>
          <a:stretch>
            <a:fillRect/>
          </a:stretch>
        </p:blipFill>
        <p:spPr>
          <a:xfrm>
            <a:off x="522363" y="21154671"/>
            <a:ext cx="13373200" cy="6762584"/>
          </a:xfrm>
          <a:prstGeom prst="rect">
            <a:avLst/>
          </a:prstGeom>
        </p:spPr>
      </p:pic>
      <p:sp>
        <p:nvSpPr>
          <p:cNvPr id="58" name="TextBox 57"/>
          <p:cNvSpPr txBox="1"/>
          <p:nvPr/>
        </p:nvSpPr>
        <p:spPr>
          <a:xfrm>
            <a:off x="522363" y="20197504"/>
            <a:ext cx="5418471" cy="830997"/>
          </a:xfrm>
          <a:prstGeom prst="rect">
            <a:avLst/>
          </a:prstGeom>
        </p:spPr>
        <p:txBody>
          <a:bodyPr wrap="none" rtlCol="0">
            <a:spAutoFit/>
          </a:bodyPr>
          <a:lstStyle/>
          <a:p>
            <a:pPr algn="just"/>
            <a:r>
              <a:rPr lang="en-US" altLang="ko-KR" sz="4800" b="1" dirty="0" smtClean="0">
                <a:latin typeface="FrutigerNextLT Regular" pitchFamily="18" charset="0"/>
              </a:rPr>
              <a:t>&lt;Update Sequence&gt;</a:t>
            </a:r>
            <a:endParaRPr lang="ko-KR" altLang="en-US" sz="4800" b="1" dirty="0" smtClean="0">
              <a:latin typeface="FrutigerNextLT Regular" pitchFamily="18" charset="0"/>
            </a:endParaRPr>
          </a:p>
        </p:txBody>
      </p:sp>
      <p:pic>
        <p:nvPicPr>
          <p:cNvPr id="59" name="그림 58"/>
          <p:cNvPicPr>
            <a:picLocks noChangeAspect="1"/>
          </p:cNvPicPr>
          <p:nvPr/>
        </p:nvPicPr>
        <p:blipFill>
          <a:blip r:embed="rId5"/>
          <a:stretch>
            <a:fillRect/>
          </a:stretch>
        </p:blipFill>
        <p:spPr>
          <a:xfrm>
            <a:off x="617786" y="29680061"/>
            <a:ext cx="13204236" cy="6647235"/>
          </a:xfrm>
          <a:prstGeom prst="rect">
            <a:avLst/>
          </a:prstGeom>
        </p:spPr>
      </p:pic>
      <p:sp>
        <p:nvSpPr>
          <p:cNvPr id="9" name="아래쪽 화살표 8"/>
          <p:cNvSpPr/>
          <p:nvPr/>
        </p:nvSpPr>
        <p:spPr>
          <a:xfrm>
            <a:off x="4231572" y="28072533"/>
            <a:ext cx="5976664" cy="1497273"/>
          </a:xfrm>
          <a:prstGeom prst="downArrow">
            <a:avLst/>
          </a:pr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5" name="그림 14"/>
          <p:cNvPicPr>
            <a:picLocks noChangeAspect="1"/>
          </p:cNvPicPr>
          <p:nvPr/>
        </p:nvPicPr>
        <p:blipFill>
          <a:blip r:embed="rId6"/>
          <a:stretch>
            <a:fillRect/>
          </a:stretch>
        </p:blipFill>
        <p:spPr>
          <a:xfrm>
            <a:off x="306338" y="36882128"/>
            <a:ext cx="14435273" cy="2596142"/>
          </a:xfrm>
          <a:prstGeom prst="rect">
            <a:avLst/>
          </a:prstGeom>
        </p:spPr>
      </p:pic>
      <p:graphicFrame>
        <p:nvGraphicFramePr>
          <p:cNvPr id="31" name="표 30"/>
          <p:cNvGraphicFramePr>
            <a:graphicFrameLocks noGrp="1"/>
          </p:cNvGraphicFramePr>
          <p:nvPr>
            <p:extLst>
              <p:ext uri="{D42A27DB-BD31-4B8C-83A1-F6EECF244321}">
                <p14:modId xmlns:p14="http://schemas.microsoft.com/office/powerpoint/2010/main" val="2224911503"/>
              </p:ext>
            </p:extLst>
          </p:nvPr>
        </p:nvGraphicFramePr>
        <p:xfrm>
          <a:off x="15115478" y="30577015"/>
          <a:ext cx="4999692" cy="5012145"/>
        </p:xfrm>
        <a:graphic>
          <a:graphicData uri="http://schemas.openxmlformats.org/drawingml/2006/table">
            <a:tbl>
              <a:tblPr firstRow="1" bandRow="1">
                <a:tableStyleId>{5C22544A-7EE6-4342-B048-85BDC9FD1C3A}</a:tableStyleId>
              </a:tblPr>
              <a:tblGrid>
                <a:gridCol w="833282"/>
                <a:gridCol w="833282"/>
                <a:gridCol w="833282"/>
                <a:gridCol w="833282"/>
                <a:gridCol w="833282"/>
                <a:gridCol w="833282"/>
              </a:tblGrid>
              <a:tr h="556905">
                <a:tc>
                  <a:txBody>
                    <a:bodyPr/>
                    <a:lstStyle/>
                    <a:p>
                      <a:pPr algn="ctr" latinLnBrk="1"/>
                      <a:endParaRPr lang="ko-KR" altLang="en-US" sz="2400" b="1"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mpd="sng">
                      <a:noFill/>
                      <a:prstDash val="solid"/>
                    </a:lnBlToTr>
                    <a:solidFill>
                      <a:srgbClr val="FFFF66"/>
                    </a:solidFill>
                  </a:tcPr>
                </a:tc>
                <a:tc>
                  <a:txBody>
                    <a:bodyPr/>
                    <a:lstStyle/>
                    <a:p>
                      <a:pPr algn="ctr" latinLnBrk="1"/>
                      <a:r>
                        <a:rPr lang="en-US" altLang="ko-KR" sz="2400" b="1" dirty="0" smtClean="0">
                          <a:solidFill>
                            <a:schemeClr val="tx1"/>
                          </a:solidFill>
                          <a:latin typeface="+mj-lt"/>
                        </a:rPr>
                        <a:t>0</a:t>
                      </a:r>
                      <a:endParaRPr lang="ko-KR" altLang="en-US" sz="2400" b="1"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latinLnBrk="1"/>
                      <a:r>
                        <a:rPr lang="en-US" altLang="ko-KR" sz="2400" b="1" dirty="0" smtClean="0">
                          <a:solidFill>
                            <a:schemeClr val="tx1"/>
                          </a:solidFill>
                          <a:latin typeface="+mj-lt"/>
                        </a:rPr>
                        <a:t>1</a:t>
                      </a:r>
                      <a:endParaRPr lang="ko-KR" altLang="en-US" sz="2400" b="1"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latinLnBrk="1"/>
                      <a:r>
                        <a:rPr lang="en-US" altLang="ko-KR" sz="2400" b="1" dirty="0" smtClean="0">
                          <a:solidFill>
                            <a:schemeClr val="tx1"/>
                          </a:solidFill>
                          <a:latin typeface="+mj-lt"/>
                        </a:rPr>
                        <a:t>2</a:t>
                      </a:r>
                      <a:endParaRPr lang="ko-KR" altLang="en-US" sz="2400" b="1"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latinLnBrk="1"/>
                      <a:r>
                        <a:rPr lang="en-US" altLang="ko-KR" sz="2400" b="1" kern="1200" dirty="0" smtClean="0">
                          <a:solidFill>
                            <a:schemeClr val="tx1"/>
                          </a:solidFill>
                          <a:latin typeface="+mn-lt"/>
                          <a:ea typeface="+mn-ea"/>
                          <a:cs typeface="+mn-cs"/>
                        </a:rPr>
                        <a:t>…</a:t>
                      </a:r>
                      <a:endParaRPr lang="ko-KR" altLang="en-US" sz="2400" b="1"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latinLnBrk="1"/>
                      <a:r>
                        <a:rPr lang="en-US" altLang="ko-KR" sz="2400" b="1" dirty="0" smtClean="0">
                          <a:solidFill>
                            <a:schemeClr val="tx1"/>
                          </a:solidFill>
                          <a:latin typeface="+mj-lt"/>
                        </a:rPr>
                        <a:t>n-1</a:t>
                      </a:r>
                      <a:endParaRPr lang="ko-KR" altLang="en-US" sz="2400" b="1"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r>
              <a:tr h="556905">
                <a:tc>
                  <a:txBody>
                    <a:bodyPr/>
                    <a:lstStyle/>
                    <a:p>
                      <a:pPr algn="ctr" latinLnBrk="1"/>
                      <a:r>
                        <a:rPr lang="en-US" altLang="ko-KR" sz="2400" b="1" dirty="0" smtClean="0">
                          <a:solidFill>
                            <a:schemeClr val="tx1"/>
                          </a:solidFill>
                          <a:latin typeface="+mj-lt"/>
                        </a:rPr>
                        <a:t>0</a:t>
                      </a:r>
                      <a:endParaRPr lang="ko-KR" altLang="en-US" sz="2400" b="1"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7C80"/>
                    </a:solidFill>
                  </a:tcPr>
                </a:tc>
                <a:tc>
                  <a:txBody>
                    <a:bodyPr/>
                    <a:lstStyle/>
                    <a:p>
                      <a:pPr algn="ctr" latinLnBrk="1"/>
                      <a:r>
                        <a:rPr lang="en-US" altLang="ko-KR" sz="2400" b="1" dirty="0" smtClean="0">
                          <a:solidFill>
                            <a:schemeClr val="tx1"/>
                          </a:solidFill>
                          <a:latin typeface="+mj-lt"/>
                        </a:rPr>
                        <a:t>1</a:t>
                      </a:r>
                      <a:endParaRPr lang="ko-KR" altLang="en-US" sz="2400" b="1"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2400" b="1" dirty="0" smtClean="0">
                          <a:solidFill>
                            <a:schemeClr val="tx1"/>
                          </a:solidFill>
                          <a:latin typeface="+mj-lt"/>
                        </a:rPr>
                        <a:t>0</a:t>
                      </a:r>
                      <a:endParaRPr lang="ko-KR" altLang="en-US" sz="2400" b="1"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2400" b="1" dirty="0" smtClean="0">
                          <a:solidFill>
                            <a:schemeClr val="tx1"/>
                          </a:solidFill>
                          <a:latin typeface="+mj-lt"/>
                        </a:rPr>
                        <a:t>0</a:t>
                      </a:r>
                      <a:endParaRPr lang="ko-KR" altLang="en-US" sz="2400" b="1"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2400" b="1" kern="1200" dirty="0" smtClean="0">
                          <a:solidFill>
                            <a:schemeClr val="tx1"/>
                          </a:solidFill>
                          <a:latin typeface="+mn-lt"/>
                          <a:ea typeface="+mn-ea"/>
                          <a:cs typeface="+mn-cs"/>
                        </a:rPr>
                        <a:t>…</a:t>
                      </a:r>
                      <a:endParaRPr lang="ko-KR" altLang="en-US" sz="2400" b="1"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2400" b="1" dirty="0" smtClean="0">
                          <a:solidFill>
                            <a:schemeClr val="tx1"/>
                          </a:solidFill>
                          <a:latin typeface="+mj-lt"/>
                        </a:rPr>
                        <a:t>0</a:t>
                      </a:r>
                      <a:endParaRPr lang="ko-KR" altLang="en-US" sz="2400" b="1"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556905">
                <a:tc>
                  <a:txBody>
                    <a:bodyPr/>
                    <a:lstStyle/>
                    <a:p>
                      <a:pPr algn="ctr" latinLnBrk="1"/>
                      <a:r>
                        <a:rPr lang="en-US" altLang="ko-KR" sz="2400" b="1" dirty="0" smtClean="0">
                          <a:solidFill>
                            <a:schemeClr val="tx1"/>
                          </a:solidFill>
                          <a:latin typeface="+mj-lt"/>
                        </a:rPr>
                        <a:t>1</a:t>
                      </a:r>
                      <a:endParaRPr lang="ko-KR" altLang="en-US" sz="2400" b="1"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7C80"/>
                    </a:solidFill>
                  </a:tcPr>
                </a:tc>
                <a:tc>
                  <a:txBody>
                    <a:bodyPr/>
                    <a:lstStyle/>
                    <a:p>
                      <a:pPr algn="ctr" latinLnBrk="1"/>
                      <a:r>
                        <a:rPr lang="en-US" altLang="ko-KR" sz="2400" b="1" dirty="0" smtClean="0">
                          <a:solidFill>
                            <a:schemeClr val="tx1"/>
                          </a:solidFill>
                          <a:latin typeface="+mj-lt"/>
                        </a:rPr>
                        <a:t>0</a:t>
                      </a:r>
                      <a:endParaRPr lang="ko-KR" altLang="en-US" sz="2400" b="1"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2400" b="1" dirty="0" smtClean="0">
                          <a:solidFill>
                            <a:schemeClr val="tx1"/>
                          </a:solidFill>
                          <a:latin typeface="+mj-lt"/>
                        </a:rPr>
                        <a:t>1</a:t>
                      </a:r>
                      <a:endParaRPr lang="ko-KR" altLang="en-US" sz="2400" b="1"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2400" b="1" dirty="0" smtClean="0">
                          <a:solidFill>
                            <a:schemeClr val="tx1"/>
                          </a:solidFill>
                          <a:latin typeface="+mj-lt"/>
                        </a:rPr>
                        <a:t>1</a:t>
                      </a:r>
                      <a:endParaRPr lang="ko-KR" altLang="en-US" sz="2400" b="1"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2400" b="1" kern="1200" dirty="0" smtClean="0">
                          <a:solidFill>
                            <a:schemeClr val="tx1"/>
                          </a:solidFill>
                          <a:latin typeface="+mn-lt"/>
                          <a:ea typeface="+mn-ea"/>
                          <a:cs typeface="+mn-cs"/>
                        </a:rPr>
                        <a:t>…</a:t>
                      </a:r>
                      <a:endParaRPr lang="ko-KR" altLang="en-US" sz="2400" b="1"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2400" b="1" dirty="0" smtClean="0">
                          <a:solidFill>
                            <a:schemeClr val="tx1"/>
                          </a:solidFill>
                          <a:latin typeface="+mj-lt"/>
                        </a:rPr>
                        <a:t>0</a:t>
                      </a:r>
                      <a:endParaRPr lang="ko-KR" altLang="en-US" sz="2400" b="1"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556905">
                <a:tc>
                  <a:txBody>
                    <a:bodyPr/>
                    <a:lstStyle/>
                    <a:p>
                      <a:pPr algn="ctr" latinLnBrk="1"/>
                      <a:r>
                        <a:rPr lang="en-US" altLang="ko-KR" sz="2400" b="1" dirty="0" smtClean="0">
                          <a:solidFill>
                            <a:schemeClr val="tx1"/>
                          </a:solidFill>
                          <a:latin typeface="+mj-lt"/>
                        </a:rPr>
                        <a:t>2</a:t>
                      </a:r>
                      <a:endParaRPr lang="ko-KR" altLang="en-US" sz="2400" b="1"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7C80"/>
                    </a:solidFill>
                  </a:tcPr>
                </a:tc>
                <a:tc>
                  <a:txBody>
                    <a:bodyPr/>
                    <a:lstStyle/>
                    <a:p>
                      <a:pPr algn="ctr" latinLnBrk="1"/>
                      <a:r>
                        <a:rPr lang="en-US" altLang="ko-KR" sz="2400" b="1" dirty="0" smtClean="0">
                          <a:solidFill>
                            <a:schemeClr val="tx1"/>
                          </a:solidFill>
                          <a:latin typeface="+mj-lt"/>
                        </a:rPr>
                        <a:t>0</a:t>
                      </a:r>
                      <a:endParaRPr lang="ko-KR" altLang="en-US" sz="2400" b="1"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2400" b="1" dirty="0" smtClean="0">
                          <a:solidFill>
                            <a:schemeClr val="tx1"/>
                          </a:solidFill>
                          <a:latin typeface="+mj-lt"/>
                        </a:rPr>
                        <a:t>0</a:t>
                      </a:r>
                      <a:endParaRPr lang="ko-KR" altLang="en-US" sz="2400" b="1"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2400" b="1" dirty="0" smtClean="0">
                          <a:solidFill>
                            <a:schemeClr val="tx1"/>
                          </a:solidFill>
                          <a:latin typeface="+mj-lt"/>
                        </a:rPr>
                        <a:t>0</a:t>
                      </a:r>
                      <a:endParaRPr lang="ko-KR" altLang="en-US" sz="2400" b="1"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2400" b="1" kern="1200" dirty="0" smtClean="0">
                          <a:solidFill>
                            <a:schemeClr val="tx1"/>
                          </a:solidFill>
                          <a:latin typeface="+mn-lt"/>
                          <a:ea typeface="+mn-ea"/>
                          <a:cs typeface="+mn-cs"/>
                        </a:rPr>
                        <a:t>…</a:t>
                      </a:r>
                      <a:endParaRPr lang="ko-KR" altLang="en-US" sz="2400" b="1"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2400" b="1" dirty="0" smtClean="0">
                          <a:solidFill>
                            <a:schemeClr val="tx1"/>
                          </a:solidFill>
                          <a:latin typeface="+mj-lt"/>
                        </a:rPr>
                        <a:t>0</a:t>
                      </a:r>
                      <a:endParaRPr lang="ko-KR" altLang="en-US" sz="2400" b="1"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556905">
                <a:tc>
                  <a:txBody>
                    <a:bodyPr/>
                    <a:lstStyle/>
                    <a:p>
                      <a:pPr algn="ctr" latinLnBrk="1"/>
                      <a:r>
                        <a:rPr lang="en-US" altLang="ko-KR" sz="2400" b="1" dirty="0" smtClean="0">
                          <a:solidFill>
                            <a:schemeClr val="tx1"/>
                          </a:solidFill>
                          <a:latin typeface="+mj-lt"/>
                        </a:rPr>
                        <a:t>3</a:t>
                      </a:r>
                      <a:endParaRPr lang="ko-KR" altLang="en-US" sz="2400" b="1"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7C80"/>
                    </a:solidFill>
                  </a:tcPr>
                </a:tc>
                <a:tc>
                  <a:txBody>
                    <a:bodyPr/>
                    <a:lstStyle/>
                    <a:p>
                      <a:pPr algn="ctr" latinLnBrk="1"/>
                      <a:r>
                        <a:rPr lang="en-US" altLang="ko-KR" sz="2400" b="1" dirty="0" smtClean="0">
                          <a:solidFill>
                            <a:schemeClr val="tx1"/>
                          </a:solidFill>
                          <a:latin typeface="+mj-lt"/>
                        </a:rPr>
                        <a:t>1</a:t>
                      </a:r>
                      <a:endParaRPr lang="ko-KR" altLang="en-US" sz="2400" b="1"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2400" b="1" dirty="0" smtClean="0">
                          <a:solidFill>
                            <a:schemeClr val="tx1"/>
                          </a:solidFill>
                          <a:latin typeface="+mj-lt"/>
                        </a:rPr>
                        <a:t>1</a:t>
                      </a:r>
                      <a:endParaRPr lang="ko-KR" altLang="en-US" sz="2400" b="1"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2400" b="1" dirty="0" smtClean="0">
                          <a:solidFill>
                            <a:schemeClr val="tx1"/>
                          </a:solidFill>
                          <a:latin typeface="+mj-lt"/>
                        </a:rPr>
                        <a:t>0</a:t>
                      </a:r>
                      <a:endParaRPr lang="ko-KR" altLang="en-US" sz="2400" b="1"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2400" b="1" kern="1200" dirty="0" smtClean="0">
                          <a:solidFill>
                            <a:schemeClr val="tx1"/>
                          </a:solidFill>
                          <a:latin typeface="+mn-lt"/>
                          <a:ea typeface="+mn-ea"/>
                          <a:cs typeface="+mn-cs"/>
                        </a:rPr>
                        <a:t>…</a:t>
                      </a:r>
                      <a:endParaRPr lang="ko-KR" altLang="en-US" sz="2400" b="1"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2400" b="1" dirty="0" smtClean="0">
                          <a:solidFill>
                            <a:schemeClr val="tx1"/>
                          </a:solidFill>
                          <a:latin typeface="+mj-lt"/>
                        </a:rPr>
                        <a:t>0</a:t>
                      </a:r>
                      <a:endParaRPr lang="ko-KR" altLang="en-US" sz="2400" b="1"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556905">
                <a:tc>
                  <a:txBody>
                    <a:bodyPr/>
                    <a:lstStyle/>
                    <a:p>
                      <a:pPr algn="ctr" latinLnBrk="1"/>
                      <a:r>
                        <a:rPr lang="en-US" altLang="ko-KR" sz="2400" b="1" dirty="0" smtClean="0">
                          <a:solidFill>
                            <a:schemeClr val="tx1"/>
                          </a:solidFill>
                          <a:latin typeface="+mj-lt"/>
                        </a:rPr>
                        <a:t>4</a:t>
                      </a:r>
                      <a:endParaRPr lang="ko-KR" altLang="en-US" sz="2400" b="1"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7C80"/>
                    </a:solidFill>
                  </a:tcPr>
                </a:tc>
                <a:tc>
                  <a:txBody>
                    <a:bodyPr/>
                    <a:lstStyle/>
                    <a:p>
                      <a:pPr algn="ctr" latinLnBrk="1"/>
                      <a:r>
                        <a:rPr lang="en-US" altLang="ko-KR" sz="2400" b="1" dirty="0" smtClean="0">
                          <a:solidFill>
                            <a:schemeClr val="tx1"/>
                          </a:solidFill>
                          <a:latin typeface="+mj-lt"/>
                        </a:rPr>
                        <a:t>0</a:t>
                      </a:r>
                      <a:endParaRPr lang="ko-KR" altLang="en-US" sz="2400" b="1"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2400" b="1" dirty="0" smtClean="0">
                          <a:solidFill>
                            <a:schemeClr val="tx1"/>
                          </a:solidFill>
                          <a:latin typeface="+mj-lt"/>
                        </a:rPr>
                        <a:t>0</a:t>
                      </a:r>
                      <a:endParaRPr lang="ko-KR" altLang="en-US" sz="2400" b="1"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2400" b="1" dirty="0" smtClean="0">
                          <a:solidFill>
                            <a:schemeClr val="tx1"/>
                          </a:solidFill>
                          <a:latin typeface="+mj-lt"/>
                        </a:rPr>
                        <a:t>0</a:t>
                      </a:r>
                      <a:endParaRPr lang="ko-KR" altLang="en-US" sz="2400" b="1"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2400" b="1" kern="1200" dirty="0" smtClean="0">
                          <a:solidFill>
                            <a:schemeClr val="tx1"/>
                          </a:solidFill>
                          <a:latin typeface="+mn-lt"/>
                          <a:ea typeface="+mn-ea"/>
                          <a:cs typeface="+mn-cs"/>
                        </a:rPr>
                        <a:t>…</a:t>
                      </a:r>
                      <a:endParaRPr lang="ko-KR" altLang="en-US" sz="2400" b="1"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2400" b="1" dirty="0" smtClean="0">
                          <a:solidFill>
                            <a:schemeClr val="tx1"/>
                          </a:solidFill>
                          <a:latin typeface="+mj-lt"/>
                        </a:rPr>
                        <a:t>0</a:t>
                      </a:r>
                      <a:endParaRPr lang="ko-KR" altLang="en-US" sz="2400" b="1"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556905">
                <a:tc>
                  <a:txBody>
                    <a:bodyPr/>
                    <a:lstStyle/>
                    <a:p>
                      <a:pPr algn="ctr" latinLnBrk="1"/>
                      <a:r>
                        <a:rPr lang="en-US" altLang="ko-KR" sz="2400" b="1" dirty="0" smtClean="0">
                          <a:solidFill>
                            <a:schemeClr val="tx1"/>
                          </a:solidFill>
                          <a:latin typeface="+mj-lt"/>
                        </a:rPr>
                        <a:t>5</a:t>
                      </a:r>
                      <a:endParaRPr lang="ko-KR" altLang="en-US" sz="2400" b="1"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7C80"/>
                    </a:solidFill>
                  </a:tcPr>
                </a:tc>
                <a:tc>
                  <a:txBody>
                    <a:bodyPr/>
                    <a:lstStyle/>
                    <a:p>
                      <a:pPr algn="ctr" latinLnBrk="1"/>
                      <a:r>
                        <a:rPr lang="en-US" altLang="ko-KR" sz="2400" b="1" dirty="0" smtClean="0">
                          <a:solidFill>
                            <a:schemeClr val="tx1"/>
                          </a:solidFill>
                          <a:latin typeface="+mj-lt"/>
                        </a:rPr>
                        <a:t>0</a:t>
                      </a:r>
                      <a:endParaRPr lang="ko-KR" altLang="en-US" sz="2400" b="1"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2400" b="1" dirty="0" smtClean="0">
                          <a:solidFill>
                            <a:schemeClr val="tx1"/>
                          </a:solidFill>
                          <a:latin typeface="+mj-lt"/>
                        </a:rPr>
                        <a:t>0</a:t>
                      </a:r>
                      <a:endParaRPr lang="ko-KR" altLang="en-US" sz="2400" b="1"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2400" b="1" dirty="0" smtClean="0">
                          <a:solidFill>
                            <a:schemeClr val="tx1"/>
                          </a:solidFill>
                          <a:latin typeface="+mj-lt"/>
                        </a:rPr>
                        <a:t>1</a:t>
                      </a:r>
                      <a:endParaRPr lang="ko-KR" altLang="en-US" sz="2400" b="1"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2400" b="1" kern="1200" dirty="0" smtClean="0">
                          <a:solidFill>
                            <a:schemeClr val="tx1"/>
                          </a:solidFill>
                          <a:latin typeface="+mn-lt"/>
                          <a:ea typeface="+mn-ea"/>
                          <a:cs typeface="+mn-cs"/>
                        </a:rPr>
                        <a:t>…</a:t>
                      </a:r>
                      <a:endParaRPr lang="ko-KR" altLang="en-US" sz="2400" b="1"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2400" b="1" dirty="0" smtClean="0">
                          <a:solidFill>
                            <a:schemeClr val="tx1"/>
                          </a:solidFill>
                          <a:latin typeface="+mj-lt"/>
                        </a:rPr>
                        <a:t>1</a:t>
                      </a:r>
                      <a:endParaRPr lang="ko-KR" altLang="en-US" sz="2400" b="1"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556905">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2400" b="1" kern="1200" dirty="0" smtClean="0">
                          <a:solidFill>
                            <a:schemeClr val="tx1"/>
                          </a:solidFill>
                          <a:latin typeface="+mn-lt"/>
                          <a:ea typeface="+mn-ea"/>
                          <a:cs typeface="+mn-cs"/>
                        </a:rPr>
                        <a:t>︙</a:t>
                      </a:r>
                      <a:endParaRPr lang="ko-KR" altLang="en-US" sz="2400" b="1" kern="1200" dirty="0" smtClean="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7C80"/>
                    </a:solidFill>
                  </a:tcPr>
                </a:tc>
                <a:tc>
                  <a:txBody>
                    <a:bodyPr/>
                    <a:lstStyle/>
                    <a:p>
                      <a:pPr algn="ctr" latinLnBrk="1"/>
                      <a:r>
                        <a:rPr lang="en-US" altLang="ko-KR" sz="2400" b="1" kern="1200" dirty="0" smtClean="0">
                          <a:solidFill>
                            <a:schemeClr val="tx1"/>
                          </a:solidFill>
                          <a:latin typeface="+mn-lt"/>
                          <a:ea typeface="+mn-ea"/>
                          <a:cs typeface="+mn-cs"/>
                        </a:rPr>
                        <a:t>︙</a:t>
                      </a:r>
                      <a:endParaRPr lang="ko-KR" altLang="en-US" sz="2400" b="1"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2400" b="1" kern="1200" dirty="0" smtClean="0">
                          <a:solidFill>
                            <a:schemeClr val="tx1"/>
                          </a:solidFill>
                          <a:latin typeface="+mn-lt"/>
                          <a:ea typeface="+mn-ea"/>
                          <a:cs typeface="+mn-cs"/>
                        </a:rPr>
                        <a:t>︙</a:t>
                      </a:r>
                      <a:endParaRPr lang="ko-KR" altLang="en-US" sz="2400" b="1"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2400" b="1" kern="1200" dirty="0" smtClean="0">
                          <a:solidFill>
                            <a:schemeClr val="tx1"/>
                          </a:solidFill>
                          <a:latin typeface="+mn-lt"/>
                          <a:ea typeface="+mn-ea"/>
                          <a:cs typeface="+mn-cs"/>
                        </a:rPr>
                        <a:t>︙</a:t>
                      </a:r>
                      <a:endParaRPr lang="ko-KR" altLang="en-US" sz="2400" b="1"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2400" b="1"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2400" b="1" kern="1200" dirty="0" smtClean="0">
                          <a:solidFill>
                            <a:schemeClr val="tx1"/>
                          </a:solidFill>
                          <a:latin typeface="+mn-lt"/>
                          <a:ea typeface="+mn-ea"/>
                          <a:cs typeface="+mn-cs"/>
                        </a:rPr>
                        <a:t>︙</a:t>
                      </a:r>
                      <a:endParaRPr lang="ko-KR" altLang="en-US" sz="2400" b="1"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556905">
                <a:tc>
                  <a:txBody>
                    <a:bodyPr/>
                    <a:lstStyle/>
                    <a:p>
                      <a:pPr algn="ctr" latinLnBrk="1"/>
                      <a:r>
                        <a:rPr lang="en-US" altLang="ko-KR" sz="2400" b="1" dirty="0" smtClean="0">
                          <a:solidFill>
                            <a:schemeClr val="tx1"/>
                          </a:solidFill>
                          <a:latin typeface="+mj-lt"/>
                        </a:rPr>
                        <a:t>p-1</a:t>
                      </a:r>
                      <a:endParaRPr lang="ko-KR" altLang="en-US" sz="2400" b="1"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7C80"/>
                    </a:solidFill>
                  </a:tcPr>
                </a:tc>
                <a:tc>
                  <a:txBody>
                    <a:bodyPr/>
                    <a:lstStyle/>
                    <a:p>
                      <a:pPr algn="ctr" latinLnBrk="1"/>
                      <a:r>
                        <a:rPr lang="en-US" altLang="ko-KR" sz="2400" b="1" dirty="0" smtClean="0">
                          <a:solidFill>
                            <a:schemeClr val="tx1"/>
                          </a:solidFill>
                          <a:latin typeface="+mj-lt"/>
                        </a:rPr>
                        <a:t>0</a:t>
                      </a:r>
                      <a:endParaRPr lang="ko-KR" altLang="en-US" sz="2400" b="1"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2400" b="1" dirty="0" smtClean="0">
                          <a:solidFill>
                            <a:schemeClr val="tx1"/>
                          </a:solidFill>
                          <a:latin typeface="+mj-lt"/>
                        </a:rPr>
                        <a:t>0</a:t>
                      </a:r>
                      <a:endParaRPr lang="ko-KR" altLang="en-US" sz="2400" b="1"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2400" b="1" dirty="0" smtClean="0">
                          <a:solidFill>
                            <a:schemeClr val="tx1"/>
                          </a:solidFill>
                          <a:latin typeface="+mj-lt"/>
                        </a:rPr>
                        <a:t>0</a:t>
                      </a:r>
                      <a:endParaRPr lang="ko-KR" altLang="en-US" sz="2400" b="1"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2400" b="1" kern="1200" dirty="0" smtClean="0">
                          <a:solidFill>
                            <a:schemeClr val="tx1"/>
                          </a:solidFill>
                          <a:latin typeface="+mn-lt"/>
                          <a:ea typeface="+mn-ea"/>
                          <a:cs typeface="+mn-cs"/>
                        </a:rPr>
                        <a:t>…</a:t>
                      </a:r>
                      <a:endParaRPr lang="ko-KR" altLang="en-US" sz="2400" b="1"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2400" b="1" dirty="0" smtClean="0">
                          <a:solidFill>
                            <a:schemeClr val="tx1"/>
                          </a:solidFill>
                          <a:latin typeface="+mj-lt"/>
                        </a:rPr>
                        <a:t>0</a:t>
                      </a:r>
                      <a:endParaRPr lang="ko-KR" altLang="en-US" sz="2400" b="1"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cxnSp>
        <p:nvCxnSpPr>
          <p:cNvPr id="20" name="직선 화살표 연결선 19"/>
          <p:cNvCxnSpPr/>
          <p:nvPr/>
        </p:nvCxnSpPr>
        <p:spPr>
          <a:xfrm flipH="1">
            <a:off x="19100427" y="29541412"/>
            <a:ext cx="2016809" cy="88122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15765058" y="35707271"/>
            <a:ext cx="4015651" cy="584775"/>
          </a:xfrm>
          <a:prstGeom prst="rect">
            <a:avLst/>
          </a:prstGeom>
        </p:spPr>
        <p:txBody>
          <a:bodyPr wrap="none" rtlCol="0">
            <a:spAutoFit/>
          </a:bodyPr>
          <a:lstStyle/>
          <a:p>
            <a:pPr algn="just"/>
            <a:r>
              <a:rPr lang="en-US" altLang="ko-KR" sz="3200" b="1" dirty="0" smtClean="0">
                <a:latin typeface="FrutigerNextLT Regular" pitchFamily="18" charset="0"/>
              </a:rPr>
              <a:t>&lt;Relationship Array&gt;</a:t>
            </a:r>
            <a:endParaRPr lang="ko-KR" altLang="en-US" sz="3200" b="1" dirty="0" smtClean="0">
              <a:latin typeface="FrutigerNextLT Regular" pitchFamily="18" charset="0"/>
            </a:endParaRPr>
          </a:p>
        </p:txBody>
      </p:sp>
      <p:sp>
        <p:nvSpPr>
          <p:cNvPr id="23" name="TextBox 22"/>
          <p:cNvSpPr txBox="1"/>
          <p:nvPr/>
        </p:nvSpPr>
        <p:spPr>
          <a:xfrm>
            <a:off x="20756611" y="31146803"/>
            <a:ext cx="8678642" cy="3416320"/>
          </a:xfrm>
          <a:prstGeom prst="rect">
            <a:avLst/>
          </a:prstGeom>
        </p:spPr>
        <p:txBody>
          <a:bodyPr wrap="square" rtlCol="0">
            <a:spAutoFit/>
          </a:bodyPr>
          <a:lstStyle/>
          <a:p>
            <a:r>
              <a:rPr lang="en-US" altLang="ko-KR" sz="3600" b="1" dirty="0" smtClean="0">
                <a:latin typeface="FrutigerNextLT Regular" pitchFamily="18" charset="0"/>
              </a:rPr>
              <a:t>&lt;Event Structure&gt;</a:t>
            </a:r>
          </a:p>
          <a:p>
            <a:r>
              <a:rPr lang="en-US" altLang="ko-KR" sz="3600" b="1" dirty="0" smtClean="0">
                <a:latin typeface="FrutigerNextLT Regular" pitchFamily="18" charset="0"/>
              </a:rPr>
              <a:t>- </a:t>
            </a:r>
            <a:r>
              <a:rPr lang="en-US" altLang="ko-KR" sz="3600" b="1" dirty="0" err="1" smtClean="0">
                <a:latin typeface="FrutigerNextLT Regular" pitchFamily="18" charset="0"/>
              </a:rPr>
              <a:t>isSelected</a:t>
            </a:r>
            <a:r>
              <a:rPr lang="en-US" altLang="ko-KR" sz="3600" b="1" dirty="0" smtClean="0">
                <a:latin typeface="FrutigerNextLT Regular" pitchFamily="18" charset="0"/>
              </a:rPr>
              <a:t> (length of nodes): array for checking selected nodes of graph</a:t>
            </a:r>
          </a:p>
          <a:p>
            <a:r>
              <a:rPr lang="en-US" altLang="ko-KR" sz="3600" b="1" dirty="0" smtClean="0">
                <a:latin typeface="FrutigerNextLT Regular" pitchFamily="18" charset="0"/>
              </a:rPr>
              <a:t>- </a:t>
            </a:r>
            <a:r>
              <a:rPr lang="en-US" altLang="ko-KR" sz="3600" b="1" dirty="0" err="1" smtClean="0">
                <a:latin typeface="FrutigerNextLT Regular" pitchFamily="18" charset="0"/>
              </a:rPr>
              <a:t>isHidden</a:t>
            </a:r>
            <a:r>
              <a:rPr lang="en-US" altLang="ko-KR" sz="3600" b="1" dirty="0" smtClean="0">
                <a:latin typeface="FrutigerNextLT Regular" pitchFamily="18" charset="0"/>
              </a:rPr>
              <a:t> (length of nodes): array for checking hidden nodes of graph</a:t>
            </a:r>
          </a:p>
          <a:p>
            <a:r>
              <a:rPr lang="en-US" altLang="ko-KR" sz="3600" b="1" dirty="0" smtClean="0">
                <a:latin typeface="FrutigerNextLT Regular" pitchFamily="18" charset="0"/>
              </a:rPr>
              <a:t>- Relationship Array (p nodes by n nodes)</a:t>
            </a:r>
            <a:endParaRPr lang="ko-KR" altLang="en-US" sz="3600" b="1" dirty="0" smtClean="0">
              <a:latin typeface="FrutigerNextLT Regular" pitchFamily="18" charset="0"/>
            </a:endParaRPr>
          </a:p>
        </p:txBody>
      </p:sp>
      <p:pic>
        <p:nvPicPr>
          <p:cNvPr id="29" name="Picture 2" descr="C:\Users\hyanglan\Downloads\skku (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5213819" y="783140"/>
            <a:ext cx="4694799" cy="429453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320277" y="39679266"/>
            <a:ext cx="14386324" cy="1754326"/>
          </a:xfrm>
          <a:prstGeom prst="rect">
            <a:avLst/>
          </a:prstGeom>
        </p:spPr>
        <p:txBody>
          <a:bodyPr wrap="square" rtlCol="0">
            <a:spAutoFit/>
          </a:bodyPr>
          <a:lstStyle/>
          <a:p>
            <a:pPr algn="just"/>
            <a:r>
              <a:rPr lang="en-US" altLang="ko-KR" sz="3600" b="1" dirty="0" smtClean="0">
                <a:latin typeface="Times New Roman" panose="02020603050405020304" pitchFamily="18" charset="0"/>
                <a:cs typeface="Times New Roman" panose="02020603050405020304" pitchFamily="18" charset="0"/>
              </a:rPr>
              <a:t>This work was supported in part by the Korean Ministry of Science, ICT &amp; Future Planning (KEIT-10047038) and by Google Summer of Code (</a:t>
            </a:r>
            <a:r>
              <a:rPr lang="en-US" altLang="ko-KR" sz="3600" b="1" dirty="0" err="1" smtClean="0">
                <a:latin typeface="Times New Roman" panose="02020603050405020304" pitchFamily="18" charset="0"/>
                <a:cs typeface="Times New Roman" panose="02020603050405020304" pitchFamily="18" charset="0"/>
              </a:rPr>
              <a:t>GSoC</a:t>
            </a:r>
            <a:r>
              <a:rPr lang="en-US" altLang="ko-KR" sz="3600" b="1" dirty="0" smtClean="0">
                <a:latin typeface="Times New Roman" panose="02020603050405020304" pitchFamily="18" charset="0"/>
                <a:cs typeface="Times New Roman" panose="02020603050405020304" pitchFamily="18" charset="0"/>
              </a:rPr>
              <a:t>) 2013 and 2014.</a:t>
            </a:r>
            <a:endParaRPr lang="en-US" altLang="ko-KR" sz="3600" b="1" dirty="0">
              <a:latin typeface="Times New Roman" panose="02020603050405020304" pitchFamily="18" charset="0"/>
              <a:cs typeface="Times New Roman" panose="02020603050405020304" pitchFamily="18" charset="0"/>
            </a:endParaRPr>
          </a:p>
        </p:txBody>
      </p:sp>
      <p:grpSp>
        <p:nvGrpSpPr>
          <p:cNvPr id="34" name="그룹 33"/>
          <p:cNvGrpSpPr/>
          <p:nvPr/>
        </p:nvGrpSpPr>
        <p:grpSpPr>
          <a:xfrm>
            <a:off x="15465373" y="36837232"/>
            <a:ext cx="14443245" cy="4561293"/>
            <a:chOff x="-23837673" y="1674070"/>
            <a:chExt cx="14443245" cy="4561293"/>
          </a:xfrm>
        </p:grpSpPr>
        <p:sp>
          <p:nvSpPr>
            <p:cNvPr id="35" name="Rounded Rectangle 1691"/>
            <p:cNvSpPr/>
            <p:nvPr/>
          </p:nvSpPr>
          <p:spPr bwMode="auto">
            <a:xfrm>
              <a:off x="-23837673" y="1674070"/>
              <a:ext cx="5760640" cy="1016182"/>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anchor="ctr" anchorCtr="1">
              <a:normAutofit fontScale="92500" lnSpcReduction="10000"/>
            </a:bodyPr>
            <a:lstStyle/>
            <a:p>
              <a:pPr algn="ctr">
                <a:defRPr/>
              </a:pPr>
              <a:r>
                <a:rPr lang="en-US" sz="6000" b="1" dirty="0" smtClean="0">
                  <a:latin typeface="Times New Roman" pitchFamily="18" charset="0"/>
                  <a:cs typeface="Times New Roman" pitchFamily="18" charset="0"/>
                </a:rPr>
                <a:t>Future Work</a:t>
              </a:r>
              <a:endParaRPr lang="en-US" sz="6000" b="1" dirty="0">
                <a:latin typeface="Times New Roman" pitchFamily="18" charset="0"/>
                <a:cs typeface="Times New Roman" pitchFamily="18" charset="0"/>
              </a:endParaRPr>
            </a:p>
          </p:txBody>
        </p:sp>
        <p:sp>
          <p:nvSpPr>
            <p:cNvPr id="37" name="직사각형 36"/>
            <p:cNvSpPr/>
            <p:nvPr/>
          </p:nvSpPr>
          <p:spPr>
            <a:xfrm>
              <a:off x="-23837672" y="2757488"/>
              <a:ext cx="14443244" cy="3477875"/>
            </a:xfrm>
            <a:prstGeom prst="rect">
              <a:avLst/>
            </a:prstGeom>
            <a:solidFill>
              <a:schemeClr val="bg1"/>
            </a:solidFill>
            <a:ln w="50800">
              <a:solidFill>
                <a:schemeClr val="tx1">
                  <a:lumMod val="50000"/>
                  <a:lumOff val="50000"/>
                </a:schemeClr>
              </a:solidFill>
            </a:ln>
            <a:effectLst/>
          </p:spPr>
          <p:style>
            <a:lnRef idx="1">
              <a:schemeClr val="accent1"/>
            </a:lnRef>
            <a:fillRef idx="2">
              <a:schemeClr val="accent1"/>
            </a:fillRef>
            <a:effectRef idx="1">
              <a:schemeClr val="accent1"/>
            </a:effectRef>
            <a:fontRef idx="minor">
              <a:schemeClr val="dk1"/>
            </a:fontRef>
          </p:style>
          <p:txBody>
            <a:bodyPr wrap="square">
              <a:spAutoFit/>
            </a:bodyPr>
            <a:lstStyle/>
            <a:p>
              <a:pPr algn="just"/>
              <a:r>
                <a:rPr lang="en-US" altLang="ko-KR" sz="4400" dirty="0" smtClean="0">
                  <a:latin typeface="Times New Roman" panose="02020603050405020304" pitchFamily="18" charset="0"/>
                  <a:cs typeface="Times New Roman" panose="02020603050405020304" pitchFamily="18" charset="0"/>
                </a:rPr>
                <a:t>This project is still under development</a:t>
              </a:r>
            </a:p>
            <a:p>
              <a:pPr algn="just"/>
              <a:r>
                <a:rPr lang="en-US" altLang="ko-KR" sz="4400" dirty="0" smtClean="0">
                  <a:latin typeface="Times New Roman" panose="02020603050405020304" pitchFamily="18" charset="0"/>
                  <a:cs typeface="Times New Roman" panose="02020603050405020304" pitchFamily="18" charset="0"/>
                </a:rPr>
                <a:t>- To provide server-offload using Shiny for users to help them to draw graphs on low-computing devices, such as mobile.</a:t>
              </a:r>
            </a:p>
            <a:p>
              <a:pPr algn="just"/>
              <a:r>
                <a:rPr lang="en-US" altLang="ko-KR" sz="4400" dirty="0" smtClean="0">
                  <a:latin typeface="Times New Roman" panose="02020603050405020304" pitchFamily="18" charset="0"/>
                  <a:cs typeface="Times New Roman" panose="02020603050405020304" pitchFamily="18" charset="0"/>
                </a:rPr>
                <a:t>- To improve API to be intuitive for making drawing graphs easy such as ggplot2.</a:t>
              </a:r>
            </a:p>
          </p:txBody>
        </p:sp>
      </p:grpSp>
      <p:sp>
        <p:nvSpPr>
          <p:cNvPr id="16" name="TextBox 15"/>
          <p:cNvSpPr txBox="1"/>
          <p:nvPr/>
        </p:nvSpPr>
        <p:spPr>
          <a:xfrm>
            <a:off x="13080491" y="16002204"/>
            <a:ext cx="3461556" cy="1323439"/>
          </a:xfrm>
          <a:prstGeom prst="rect">
            <a:avLst/>
          </a:prstGeom>
        </p:spPr>
        <p:txBody>
          <a:bodyPr wrap="square" rtlCol="0">
            <a:spAutoFit/>
          </a:bodyPr>
          <a:lstStyle/>
          <a:p>
            <a:pPr algn="ctr"/>
            <a:r>
              <a:rPr lang="en-US" altLang="ko-KR" sz="4000" dirty="0" smtClean="0">
                <a:latin typeface="FrutigerNextLT Regular" pitchFamily="18" charset="0"/>
              </a:rPr>
              <a:t>Code generation</a:t>
            </a:r>
            <a:endParaRPr lang="ko-KR" altLang="en-US" sz="4000" dirty="0" smtClean="0">
              <a:latin typeface="FrutigerNextLT Regular" pitchFamily="18" charset="0"/>
            </a:endParaRPr>
          </a:p>
        </p:txBody>
      </p:sp>
      <p:grpSp>
        <p:nvGrpSpPr>
          <p:cNvPr id="17" name="그룹 16"/>
          <p:cNvGrpSpPr/>
          <p:nvPr/>
        </p:nvGrpSpPr>
        <p:grpSpPr>
          <a:xfrm>
            <a:off x="17845172" y="21635059"/>
            <a:ext cx="11147393" cy="5481244"/>
            <a:chOff x="16326251" y="21130845"/>
            <a:chExt cx="11147393" cy="5481244"/>
          </a:xfrm>
        </p:grpSpPr>
        <p:sp>
          <p:nvSpPr>
            <p:cNvPr id="38" name="타원 37"/>
            <p:cNvSpPr/>
            <p:nvPr/>
          </p:nvSpPr>
          <p:spPr>
            <a:xfrm>
              <a:off x="17478776" y="21132447"/>
              <a:ext cx="1152525" cy="1152525"/>
            </a:xfrm>
            <a:prstGeom prst="ellipse">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err="1" smtClean="0">
                  <a:solidFill>
                    <a:schemeClr val="tx1"/>
                  </a:solidFill>
                  <a:latin typeface="+mj-lt"/>
                  <a:ea typeface="Arial Unicode MS" panose="020B0604020202020204" pitchFamily="50" charset="-127"/>
                  <a:cs typeface="Arial Unicode MS" panose="020B0604020202020204" pitchFamily="50" charset="-127"/>
                </a:rPr>
                <a:t>Theoph</a:t>
              </a:r>
              <a:endParaRPr lang="ko-KR" altLang="en-US" sz="1200" b="1" dirty="0">
                <a:solidFill>
                  <a:schemeClr val="tx1"/>
                </a:solidFill>
                <a:latin typeface="+mj-lt"/>
                <a:ea typeface="Arial Unicode MS" panose="020B0604020202020204" pitchFamily="50" charset="-127"/>
                <a:cs typeface="Arial Unicode MS" panose="020B0604020202020204" pitchFamily="50" charset="-127"/>
              </a:endParaRPr>
            </a:p>
          </p:txBody>
        </p:sp>
        <p:sp>
          <p:nvSpPr>
            <p:cNvPr id="39" name="타원 38"/>
            <p:cNvSpPr/>
            <p:nvPr/>
          </p:nvSpPr>
          <p:spPr>
            <a:xfrm>
              <a:off x="16326251" y="22789797"/>
              <a:ext cx="1152525" cy="1152525"/>
            </a:xfrm>
            <a:prstGeom prst="ellipse">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tx1"/>
                  </a:solidFill>
                  <a:latin typeface="+mj-lt"/>
                  <a:ea typeface="Arial Unicode MS" panose="020B0604020202020204" pitchFamily="50" charset="-127"/>
                  <a:cs typeface="Arial Unicode MS" panose="020B0604020202020204" pitchFamily="50" charset="-127"/>
                </a:rPr>
                <a:t>histObj1</a:t>
              </a:r>
              <a:endParaRPr lang="ko-KR" altLang="en-US" sz="1200" b="1" dirty="0">
                <a:solidFill>
                  <a:schemeClr val="tx1"/>
                </a:solidFill>
                <a:latin typeface="+mj-lt"/>
                <a:ea typeface="Arial Unicode MS" panose="020B0604020202020204" pitchFamily="50" charset="-127"/>
                <a:cs typeface="Arial Unicode MS" panose="020B0604020202020204" pitchFamily="50" charset="-127"/>
              </a:endParaRPr>
            </a:p>
          </p:txBody>
        </p:sp>
        <p:sp>
          <p:nvSpPr>
            <p:cNvPr id="40" name="타원 39"/>
            <p:cNvSpPr/>
            <p:nvPr/>
          </p:nvSpPr>
          <p:spPr>
            <a:xfrm>
              <a:off x="18631301" y="23268714"/>
              <a:ext cx="1152525" cy="1152525"/>
            </a:xfrm>
            <a:prstGeom prst="ellipse">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tx1"/>
                  </a:solidFill>
                  <a:latin typeface="+mj-lt"/>
                  <a:ea typeface="Arial Unicode MS" panose="020B0604020202020204" pitchFamily="50" charset="-127"/>
                  <a:cs typeface="Arial Unicode MS" panose="020B0604020202020204" pitchFamily="50" charset="-127"/>
                </a:rPr>
                <a:t>loffObj1</a:t>
              </a:r>
              <a:endParaRPr lang="ko-KR" altLang="en-US" sz="1200" b="1" dirty="0">
                <a:solidFill>
                  <a:schemeClr val="tx1"/>
                </a:solidFill>
                <a:latin typeface="+mj-lt"/>
                <a:ea typeface="Arial Unicode MS" panose="020B0604020202020204" pitchFamily="50" charset="-127"/>
                <a:cs typeface="Arial Unicode MS" panose="020B0604020202020204" pitchFamily="50" charset="-127"/>
              </a:endParaRPr>
            </a:p>
          </p:txBody>
        </p:sp>
        <p:cxnSp>
          <p:nvCxnSpPr>
            <p:cNvPr id="41" name="직선 연결선 40"/>
            <p:cNvCxnSpPr>
              <a:stCxn id="38" idx="3"/>
              <a:endCxn id="39" idx="0"/>
            </p:cNvCxnSpPr>
            <p:nvPr/>
          </p:nvCxnSpPr>
          <p:spPr>
            <a:xfrm flipH="1">
              <a:off x="16902514" y="22116189"/>
              <a:ext cx="745045" cy="673608"/>
            </a:xfrm>
            <a:prstGeom prst="line">
              <a:avLst/>
            </a:prstGeom>
            <a:ln w="28575">
              <a:solidFill>
                <a:schemeClr val="accent2">
                  <a:lumMod val="50000"/>
                </a:schemeClr>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2" name="직선 연결선 41"/>
            <p:cNvCxnSpPr>
              <a:stCxn id="38" idx="5"/>
              <a:endCxn id="43" idx="0"/>
            </p:cNvCxnSpPr>
            <p:nvPr/>
          </p:nvCxnSpPr>
          <p:spPr>
            <a:xfrm>
              <a:off x="18462518" y="22116189"/>
              <a:ext cx="745045" cy="274499"/>
            </a:xfrm>
            <a:prstGeom prst="line">
              <a:avLst/>
            </a:prstGeom>
            <a:ln w="28575">
              <a:solidFill>
                <a:schemeClr val="accent2">
                  <a:lumMod val="50000"/>
                </a:schemeClr>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43" name="모서리가 둥근 직사각형 42"/>
            <p:cNvSpPr/>
            <p:nvPr/>
          </p:nvSpPr>
          <p:spPr>
            <a:xfrm>
              <a:off x="18919432" y="22390688"/>
              <a:ext cx="576262" cy="576262"/>
            </a:xfrm>
            <a:prstGeom prst="roundRect">
              <a:avLst/>
            </a:prstGeom>
            <a:noFill/>
            <a:ln w="38100">
              <a:solidFill>
                <a:schemeClr val="accent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800" dirty="0">
                  <a:solidFill>
                    <a:schemeClr val="tx1"/>
                  </a:solidFill>
                </a:rPr>
                <a:t>R</a:t>
              </a:r>
              <a:endParaRPr lang="ko-KR" altLang="en-US" sz="1800" dirty="0">
                <a:solidFill>
                  <a:schemeClr val="tx1"/>
                </a:solidFill>
              </a:endParaRPr>
            </a:p>
          </p:txBody>
        </p:sp>
        <p:cxnSp>
          <p:nvCxnSpPr>
            <p:cNvPr id="44" name="직선 연결선 43"/>
            <p:cNvCxnSpPr>
              <a:endCxn id="40" idx="0"/>
            </p:cNvCxnSpPr>
            <p:nvPr/>
          </p:nvCxnSpPr>
          <p:spPr>
            <a:xfrm>
              <a:off x="19207563" y="22980582"/>
              <a:ext cx="1" cy="288132"/>
            </a:xfrm>
            <a:prstGeom prst="line">
              <a:avLst/>
            </a:prstGeom>
            <a:ln w="28575">
              <a:solidFill>
                <a:schemeClr val="accent2">
                  <a:lumMod val="50000"/>
                </a:schemeClr>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45" name="이등변 삼각형 44"/>
            <p:cNvSpPr/>
            <p:nvPr/>
          </p:nvSpPr>
          <p:spPr>
            <a:xfrm>
              <a:off x="20022522" y="21130845"/>
              <a:ext cx="1143000" cy="985344"/>
            </a:xfrm>
            <a:prstGeom prst="triangle">
              <a:avLst/>
            </a:prstGeom>
            <a:no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smtClean="0">
                  <a:solidFill>
                    <a:schemeClr val="tx1"/>
                  </a:solidFill>
                </a:rPr>
                <a:t>dot</a:t>
              </a:r>
              <a:endParaRPr lang="ko-KR" altLang="en-US" sz="1400" dirty="0">
                <a:solidFill>
                  <a:schemeClr val="tx1"/>
                </a:solidFill>
              </a:endParaRPr>
            </a:p>
          </p:txBody>
        </p:sp>
        <p:cxnSp>
          <p:nvCxnSpPr>
            <p:cNvPr id="46" name="직선 화살표 연결선 45"/>
            <p:cNvCxnSpPr>
              <a:stCxn id="38" idx="6"/>
              <a:endCxn id="45" idx="1"/>
            </p:cNvCxnSpPr>
            <p:nvPr/>
          </p:nvCxnSpPr>
          <p:spPr>
            <a:xfrm flipV="1">
              <a:off x="18631301" y="21623517"/>
              <a:ext cx="1676971" cy="85193"/>
            </a:xfrm>
            <a:prstGeom prst="straightConnector1">
              <a:avLst/>
            </a:prstGeom>
            <a:ln w="28575">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47" name="이등변 삼각형 46"/>
            <p:cNvSpPr/>
            <p:nvPr/>
          </p:nvSpPr>
          <p:spPr>
            <a:xfrm>
              <a:off x="20183367" y="23268714"/>
              <a:ext cx="1143000" cy="985344"/>
            </a:xfrm>
            <a:prstGeom prst="triangle">
              <a:avLst/>
            </a:prstGeom>
            <a:no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smtClean="0">
                  <a:solidFill>
                    <a:schemeClr val="tx1"/>
                  </a:solidFill>
                </a:rPr>
                <a:t>line</a:t>
              </a:r>
              <a:endParaRPr lang="ko-KR" altLang="en-US" sz="1400" dirty="0">
                <a:solidFill>
                  <a:schemeClr val="tx1"/>
                </a:solidFill>
              </a:endParaRPr>
            </a:p>
          </p:txBody>
        </p:sp>
        <p:sp>
          <p:nvSpPr>
            <p:cNvPr id="48" name="이등변 삼각형 47"/>
            <p:cNvSpPr/>
            <p:nvPr/>
          </p:nvSpPr>
          <p:spPr>
            <a:xfrm>
              <a:off x="19611867" y="24913911"/>
              <a:ext cx="1143000" cy="985344"/>
            </a:xfrm>
            <a:prstGeom prst="triangle">
              <a:avLst/>
            </a:prstGeom>
            <a:no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smtClean="0">
                  <a:solidFill>
                    <a:schemeClr val="tx1"/>
                  </a:solidFill>
                </a:rPr>
                <a:t>bar</a:t>
              </a:r>
              <a:endParaRPr lang="ko-KR" altLang="en-US" sz="1400" dirty="0">
                <a:solidFill>
                  <a:schemeClr val="tx1"/>
                </a:solidFill>
              </a:endParaRPr>
            </a:p>
          </p:txBody>
        </p:sp>
        <p:cxnSp>
          <p:nvCxnSpPr>
            <p:cNvPr id="49" name="직선 화살표 연결선 48"/>
            <p:cNvCxnSpPr>
              <a:stCxn id="40" idx="6"/>
              <a:endCxn id="47" idx="1"/>
            </p:cNvCxnSpPr>
            <p:nvPr/>
          </p:nvCxnSpPr>
          <p:spPr>
            <a:xfrm flipV="1">
              <a:off x="19783826" y="23761386"/>
              <a:ext cx="685291" cy="83591"/>
            </a:xfrm>
            <a:prstGeom prst="straightConnector1">
              <a:avLst/>
            </a:prstGeom>
            <a:ln w="28575">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0" name="직선 화살표 연결선 49"/>
            <p:cNvCxnSpPr>
              <a:stCxn id="39" idx="6"/>
              <a:endCxn id="48" idx="1"/>
            </p:cNvCxnSpPr>
            <p:nvPr/>
          </p:nvCxnSpPr>
          <p:spPr>
            <a:xfrm>
              <a:off x="17478776" y="23366060"/>
              <a:ext cx="2418841" cy="2040523"/>
            </a:xfrm>
            <a:prstGeom prst="straightConnector1">
              <a:avLst/>
            </a:prstGeom>
            <a:ln w="28575">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1" name="직사각형 50"/>
            <p:cNvSpPr/>
            <p:nvPr/>
          </p:nvSpPr>
          <p:spPr>
            <a:xfrm>
              <a:off x="22676251" y="21130845"/>
              <a:ext cx="952500" cy="952500"/>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800" dirty="0" smtClean="0">
                  <a:solidFill>
                    <a:schemeClr val="tx1"/>
                  </a:solidFill>
                </a:rPr>
                <a:t>Axis1</a:t>
              </a:r>
              <a:endParaRPr lang="ko-KR" altLang="en-US" sz="1800" dirty="0">
                <a:solidFill>
                  <a:schemeClr val="tx1"/>
                </a:solidFill>
              </a:endParaRPr>
            </a:p>
          </p:txBody>
        </p:sp>
        <p:cxnSp>
          <p:nvCxnSpPr>
            <p:cNvPr id="52" name="직선 화살표 연결선 51"/>
            <p:cNvCxnSpPr>
              <a:stCxn id="45" idx="5"/>
              <a:endCxn id="51" idx="1"/>
            </p:cNvCxnSpPr>
            <p:nvPr/>
          </p:nvCxnSpPr>
          <p:spPr>
            <a:xfrm flipV="1">
              <a:off x="20879772" y="21607095"/>
              <a:ext cx="1796479" cy="16422"/>
            </a:xfrm>
            <a:prstGeom prst="straightConnector1">
              <a:avLst/>
            </a:prstGeom>
            <a:ln w="28575">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3" name="직선 화살표 연결선 52"/>
            <p:cNvCxnSpPr>
              <a:stCxn id="47" idx="5"/>
              <a:endCxn id="51" idx="1"/>
            </p:cNvCxnSpPr>
            <p:nvPr/>
          </p:nvCxnSpPr>
          <p:spPr>
            <a:xfrm flipV="1">
              <a:off x="21040617" y="21607095"/>
              <a:ext cx="1635634" cy="2154291"/>
            </a:xfrm>
            <a:prstGeom prst="straightConnector1">
              <a:avLst/>
            </a:prstGeom>
            <a:ln w="28575">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4" name="직사각형 53"/>
            <p:cNvSpPr/>
            <p:nvPr/>
          </p:nvSpPr>
          <p:spPr>
            <a:xfrm>
              <a:off x="22638151" y="23961411"/>
              <a:ext cx="952500" cy="952500"/>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800" dirty="0" smtClean="0">
                  <a:solidFill>
                    <a:schemeClr val="tx1"/>
                  </a:solidFill>
                </a:rPr>
                <a:t>Axis2</a:t>
              </a:r>
              <a:endParaRPr lang="ko-KR" altLang="en-US" sz="1800" dirty="0">
                <a:solidFill>
                  <a:schemeClr val="tx1"/>
                </a:solidFill>
              </a:endParaRPr>
            </a:p>
          </p:txBody>
        </p:sp>
        <p:cxnSp>
          <p:nvCxnSpPr>
            <p:cNvPr id="55" name="직선 화살표 연결선 54"/>
            <p:cNvCxnSpPr>
              <a:stCxn id="48" idx="5"/>
              <a:endCxn id="54" idx="1"/>
            </p:cNvCxnSpPr>
            <p:nvPr/>
          </p:nvCxnSpPr>
          <p:spPr>
            <a:xfrm flipV="1">
              <a:off x="20469117" y="24437661"/>
              <a:ext cx="2169034" cy="968922"/>
            </a:xfrm>
            <a:prstGeom prst="straightConnector1">
              <a:avLst/>
            </a:prstGeom>
            <a:ln w="28575">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60" name="타원 59"/>
            <p:cNvSpPr/>
            <p:nvPr/>
          </p:nvSpPr>
          <p:spPr>
            <a:xfrm>
              <a:off x="24262969" y="25271959"/>
              <a:ext cx="345708" cy="345708"/>
            </a:xfrm>
            <a:prstGeom prst="ellipse">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b="1" dirty="0">
                <a:solidFill>
                  <a:schemeClr val="tx1"/>
                </a:solidFill>
                <a:latin typeface="+mj-lt"/>
                <a:ea typeface="Arial Unicode MS" panose="020B0604020202020204" pitchFamily="50" charset="-127"/>
                <a:cs typeface="Arial Unicode MS" panose="020B0604020202020204" pitchFamily="50" charset="-127"/>
              </a:endParaRPr>
            </a:p>
          </p:txBody>
        </p:sp>
        <p:sp>
          <p:nvSpPr>
            <p:cNvPr id="61" name="이등변 삼각형 60"/>
            <p:cNvSpPr/>
            <p:nvPr/>
          </p:nvSpPr>
          <p:spPr>
            <a:xfrm>
              <a:off x="24262969" y="25749494"/>
              <a:ext cx="343606" cy="296212"/>
            </a:xfrm>
            <a:prstGeom prst="triangle">
              <a:avLst/>
            </a:prstGeom>
            <a:no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tx1"/>
                </a:solidFill>
              </a:endParaRPr>
            </a:p>
          </p:txBody>
        </p:sp>
        <p:sp>
          <p:nvSpPr>
            <p:cNvPr id="62" name="직사각형 61"/>
            <p:cNvSpPr/>
            <p:nvPr/>
          </p:nvSpPr>
          <p:spPr>
            <a:xfrm>
              <a:off x="24262969" y="26198836"/>
              <a:ext cx="343606" cy="343606"/>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63" name="TextBox 62"/>
            <p:cNvSpPr txBox="1"/>
            <p:nvPr/>
          </p:nvSpPr>
          <p:spPr>
            <a:xfrm>
              <a:off x="24559064" y="25114195"/>
              <a:ext cx="2645276" cy="584775"/>
            </a:xfrm>
            <a:prstGeom prst="rect">
              <a:avLst/>
            </a:prstGeom>
            <a:noFill/>
          </p:spPr>
          <p:txBody>
            <a:bodyPr wrap="none" rtlCol="0">
              <a:spAutoFit/>
            </a:bodyPr>
            <a:lstStyle/>
            <a:p>
              <a:r>
                <a:rPr lang="en-US" altLang="ko-KR" sz="3200" dirty="0" smtClean="0"/>
                <a:t>: Data Object</a:t>
              </a:r>
            </a:p>
          </p:txBody>
        </p:sp>
        <p:sp>
          <p:nvSpPr>
            <p:cNvPr id="64" name="TextBox 63"/>
            <p:cNvSpPr txBox="1"/>
            <p:nvPr/>
          </p:nvSpPr>
          <p:spPr>
            <a:xfrm>
              <a:off x="24559064" y="25578249"/>
              <a:ext cx="2914580" cy="584775"/>
            </a:xfrm>
            <a:prstGeom prst="rect">
              <a:avLst/>
            </a:prstGeom>
            <a:noFill/>
          </p:spPr>
          <p:txBody>
            <a:bodyPr wrap="none" rtlCol="0">
              <a:spAutoFit/>
            </a:bodyPr>
            <a:lstStyle/>
            <a:p>
              <a:r>
                <a:rPr lang="en-US" altLang="ko-KR" sz="3200" dirty="0" smtClean="0"/>
                <a:t>: Graph Object</a:t>
              </a:r>
            </a:p>
          </p:txBody>
        </p:sp>
        <p:sp>
          <p:nvSpPr>
            <p:cNvPr id="65" name="TextBox 64"/>
            <p:cNvSpPr txBox="1"/>
            <p:nvPr/>
          </p:nvSpPr>
          <p:spPr>
            <a:xfrm>
              <a:off x="24559064" y="26027314"/>
              <a:ext cx="2523448" cy="584775"/>
            </a:xfrm>
            <a:prstGeom prst="rect">
              <a:avLst/>
            </a:prstGeom>
            <a:noFill/>
          </p:spPr>
          <p:txBody>
            <a:bodyPr wrap="none" rtlCol="0">
              <a:spAutoFit/>
            </a:bodyPr>
            <a:lstStyle/>
            <a:p>
              <a:r>
                <a:rPr lang="en-US" altLang="ko-KR" sz="3200" dirty="0" smtClean="0"/>
                <a:t>: Axis Object</a:t>
              </a:r>
            </a:p>
          </p:txBody>
        </p:sp>
      </p:grpSp>
      <p:graphicFrame>
        <p:nvGraphicFramePr>
          <p:cNvPr id="66" name="표 65"/>
          <p:cNvGraphicFramePr>
            <a:graphicFrameLocks noGrp="1"/>
          </p:cNvGraphicFramePr>
          <p:nvPr>
            <p:extLst>
              <p:ext uri="{D42A27DB-BD31-4B8C-83A1-F6EECF244321}">
                <p14:modId xmlns:p14="http://schemas.microsoft.com/office/powerpoint/2010/main" val="789064070"/>
              </p:ext>
            </p:extLst>
          </p:nvPr>
        </p:nvGraphicFramePr>
        <p:xfrm>
          <a:off x="21153523" y="27927618"/>
          <a:ext cx="1983797" cy="1559103"/>
        </p:xfrm>
        <a:graphic>
          <a:graphicData uri="http://schemas.openxmlformats.org/drawingml/2006/table">
            <a:tbl>
              <a:tblPr firstRow="1" bandRow="1">
                <a:tableStyleId>{5C22544A-7EE6-4342-B048-85BDC9FD1C3A}</a:tableStyleId>
              </a:tblPr>
              <a:tblGrid>
                <a:gridCol w="387666"/>
                <a:gridCol w="262776"/>
                <a:gridCol w="262776"/>
                <a:gridCol w="304406"/>
                <a:gridCol w="304406"/>
                <a:gridCol w="461767"/>
              </a:tblGrid>
              <a:tr h="192376">
                <a:tc>
                  <a:txBody>
                    <a:bodyPr/>
                    <a:lstStyle/>
                    <a:p>
                      <a:pPr algn="ctr" latinLnBrk="1"/>
                      <a:endParaRPr lang="ko-KR" altLang="en-US" sz="500" b="0" dirty="0">
                        <a:solidFill>
                          <a:schemeClr val="tx1"/>
                        </a:solidFill>
                        <a:latin typeface="+mj-lt"/>
                      </a:endParaRPr>
                    </a:p>
                  </a:txBody>
                  <a:tcPr marL="118688" marR="118688" marT="59344" marB="593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mpd="sng">
                      <a:noFill/>
                      <a:prstDash val="solid"/>
                    </a:lnBlToTr>
                    <a:solidFill>
                      <a:srgbClr val="FFFF66"/>
                    </a:solidFill>
                  </a:tcPr>
                </a:tc>
                <a:tc>
                  <a:txBody>
                    <a:bodyPr/>
                    <a:lstStyle/>
                    <a:p>
                      <a:pPr algn="ctr" latinLnBrk="1"/>
                      <a:r>
                        <a:rPr lang="en-US" altLang="ko-KR" sz="500" b="0" dirty="0" smtClean="0">
                          <a:solidFill>
                            <a:schemeClr val="tx1"/>
                          </a:solidFill>
                          <a:latin typeface="+mj-lt"/>
                        </a:rPr>
                        <a:t>0</a:t>
                      </a:r>
                      <a:endParaRPr lang="ko-KR" altLang="en-US" sz="500" b="0" dirty="0">
                        <a:solidFill>
                          <a:schemeClr val="tx1"/>
                        </a:solidFill>
                        <a:latin typeface="+mj-lt"/>
                      </a:endParaRPr>
                    </a:p>
                  </a:txBody>
                  <a:tcPr marL="118688" marR="118688" marT="59344" marB="593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latinLnBrk="1"/>
                      <a:r>
                        <a:rPr lang="en-US" altLang="ko-KR" sz="500" b="0" dirty="0" smtClean="0">
                          <a:solidFill>
                            <a:schemeClr val="tx1"/>
                          </a:solidFill>
                          <a:latin typeface="+mj-lt"/>
                        </a:rPr>
                        <a:t>1</a:t>
                      </a:r>
                      <a:endParaRPr lang="ko-KR" altLang="en-US" sz="500" b="0" dirty="0">
                        <a:solidFill>
                          <a:schemeClr val="tx1"/>
                        </a:solidFill>
                        <a:latin typeface="+mj-lt"/>
                      </a:endParaRPr>
                    </a:p>
                  </a:txBody>
                  <a:tcPr marL="118688" marR="118688" marT="59344" marB="593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latinLnBrk="1"/>
                      <a:r>
                        <a:rPr lang="en-US" altLang="ko-KR" sz="500" b="0" dirty="0" smtClean="0">
                          <a:solidFill>
                            <a:schemeClr val="tx1"/>
                          </a:solidFill>
                          <a:latin typeface="+mj-lt"/>
                        </a:rPr>
                        <a:t>2</a:t>
                      </a:r>
                      <a:endParaRPr lang="ko-KR" altLang="en-US" sz="500" b="0" dirty="0">
                        <a:solidFill>
                          <a:schemeClr val="tx1"/>
                        </a:solidFill>
                        <a:latin typeface="+mj-lt"/>
                      </a:endParaRPr>
                    </a:p>
                  </a:txBody>
                  <a:tcPr marL="118688" marR="118688" marT="59344" marB="593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latinLnBrk="1"/>
                      <a:r>
                        <a:rPr lang="en-US" altLang="ko-KR" sz="500" b="0" dirty="0" smtClean="0">
                          <a:solidFill>
                            <a:schemeClr val="tx1"/>
                          </a:solidFill>
                          <a:latin typeface="+mj-lt"/>
                        </a:rPr>
                        <a:t>…</a:t>
                      </a:r>
                      <a:endParaRPr lang="ko-KR" altLang="en-US" sz="500" b="0" dirty="0">
                        <a:solidFill>
                          <a:schemeClr val="tx1"/>
                        </a:solidFill>
                        <a:latin typeface="+mj-lt"/>
                      </a:endParaRPr>
                    </a:p>
                  </a:txBody>
                  <a:tcPr marL="118688" marR="118688" marT="59344" marB="593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latinLnBrk="1"/>
                      <a:r>
                        <a:rPr lang="en-US" altLang="ko-KR" sz="500" b="0" dirty="0" smtClean="0">
                          <a:solidFill>
                            <a:schemeClr val="tx1"/>
                          </a:solidFill>
                          <a:latin typeface="+mj-lt"/>
                        </a:rPr>
                        <a:t>n-1</a:t>
                      </a:r>
                      <a:endParaRPr lang="ko-KR" altLang="en-US" sz="500" b="0" dirty="0">
                        <a:solidFill>
                          <a:schemeClr val="tx1"/>
                        </a:solidFill>
                        <a:latin typeface="+mj-lt"/>
                      </a:endParaRPr>
                    </a:p>
                  </a:txBody>
                  <a:tcPr marL="118688" marR="118688" marT="59344" marB="593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r>
              <a:tr h="192376">
                <a:tc>
                  <a:txBody>
                    <a:bodyPr/>
                    <a:lstStyle/>
                    <a:p>
                      <a:pPr algn="ctr" latinLnBrk="1"/>
                      <a:r>
                        <a:rPr lang="en-US" altLang="ko-KR" sz="500" b="0" dirty="0" smtClean="0">
                          <a:solidFill>
                            <a:schemeClr val="tx1"/>
                          </a:solidFill>
                          <a:latin typeface="+mj-lt"/>
                        </a:rPr>
                        <a:t>0</a:t>
                      </a:r>
                      <a:endParaRPr lang="ko-KR" altLang="en-US" sz="500" b="0" dirty="0">
                        <a:solidFill>
                          <a:schemeClr val="tx1"/>
                        </a:solidFill>
                        <a:latin typeface="+mj-lt"/>
                      </a:endParaRPr>
                    </a:p>
                  </a:txBody>
                  <a:tcPr marL="118688" marR="118688" marT="59344" marB="593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7C80"/>
                    </a:solidFill>
                  </a:tcPr>
                </a:tc>
                <a:tc>
                  <a:txBody>
                    <a:bodyPr/>
                    <a:lstStyle/>
                    <a:p>
                      <a:pPr algn="ctr" latinLnBrk="1"/>
                      <a:r>
                        <a:rPr lang="en-US" altLang="ko-KR" sz="500" b="0" dirty="0" smtClean="0">
                          <a:solidFill>
                            <a:schemeClr val="tx1"/>
                          </a:solidFill>
                          <a:latin typeface="+mj-lt"/>
                        </a:rPr>
                        <a:t>1</a:t>
                      </a:r>
                      <a:endParaRPr lang="ko-KR" altLang="en-US" sz="500" b="0" dirty="0">
                        <a:solidFill>
                          <a:schemeClr val="tx1"/>
                        </a:solidFill>
                        <a:latin typeface="+mj-lt"/>
                      </a:endParaRPr>
                    </a:p>
                  </a:txBody>
                  <a:tcPr marL="118688" marR="118688" marT="59344" marB="593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500" b="0" dirty="0" smtClean="0">
                          <a:solidFill>
                            <a:schemeClr val="tx1"/>
                          </a:solidFill>
                          <a:latin typeface="+mj-lt"/>
                        </a:rPr>
                        <a:t>0</a:t>
                      </a:r>
                      <a:endParaRPr lang="ko-KR" altLang="en-US" sz="500" b="0" dirty="0">
                        <a:solidFill>
                          <a:schemeClr val="tx1"/>
                        </a:solidFill>
                        <a:latin typeface="+mj-lt"/>
                      </a:endParaRPr>
                    </a:p>
                  </a:txBody>
                  <a:tcPr marL="118688" marR="118688" marT="59344" marB="593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500" b="0" dirty="0" smtClean="0">
                          <a:solidFill>
                            <a:schemeClr val="tx1"/>
                          </a:solidFill>
                          <a:latin typeface="+mj-lt"/>
                        </a:rPr>
                        <a:t>0</a:t>
                      </a:r>
                      <a:endParaRPr lang="ko-KR" altLang="en-US" sz="500" b="0" dirty="0">
                        <a:solidFill>
                          <a:schemeClr val="tx1"/>
                        </a:solidFill>
                        <a:latin typeface="+mj-lt"/>
                      </a:endParaRPr>
                    </a:p>
                  </a:txBody>
                  <a:tcPr marL="118688" marR="118688" marT="59344" marB="593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500" b="0" kern="1200" dirty="0" smtClean="0">
                          <a:solidFill>
                            <a:schemeClr val="tx1"/>
                          </a:solidFill>
                          <a:latin typeface="+mn-lt"/>
                          <a:ea typeface="+mn-ea"/>
                          <a:cs typeface="+mn-cs"/>
                        </a:rPr>
                        <a:t>…</a:t>
                      </a:r>
                      <a:endParaRPr lang="ko-KR" altLang="en-US" sz="500" b="0" kern="1200" dirty="0" smtClean="0">
                        <a:solidFill>
                          <a:schemeClr val="tx1"/>
                        </a:solidFill>
                        <a:latin typeface="+mn-lt"/>
                        <a:ea typeface="+mn-ea"/>
                        <a:cs typeface="+mn-cs"/>
                      </a:endParaRPr>
                    </a:p>
                  </a:txBody>
                  <a:tcPr marL="118688" marR="118688" marT="59344" marB="593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500" b="0" dirty="0" smtClean="0">
                          <a:solidFill>
                            <a:schemeClr val="tx1"/>
                          </a:solidFill>
                          <a:latin typeface="+mj-lt"/>
                        </a:rPr>
                        <a:t>0</a:t>
                      </a:r>
                      <a:endParaRPr lang="ko-KR" altLang="en-US" sz="500" b="0" dirty="0">
                        <a:solidFill>
                          <a:schemeClr val="tx1"/>
                        </a:solidFill>
                        <a:latin typeface="+mj-lt"/>
                      </a:endParaRPr>
                    </a:p>
                  </a:txBody>
                  <a:tcPr marL="118688" marR="118688" marT="59344" marB="593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92376">
                <a:tc>
                  <a:txBody>
                    <a:bodyPr/>
                    <a:lstStyle/>
                    <a:p>
                      <a:pPr algn="ctr" latinLnBrk="1"/>
                      <a:r>
                        <a:rPr lang="en-US" altLang="ko-KR" sz="500" b="0" dirty="0" smtClean="0">
                          <a:solidFill>
                            <a:schemeClr val="tx1"/>
                          </a:solidFill>
                          <a:latin typeface="+mj-lt"/>
                        </a:rPr>
                        <a:t>1</a:t>
                      </a:r>
                      <a:endParaRPr lang="ko-KR" altLang="en-US" sz="500" b="0" dirty="0">
                        <a:solidFill>
                          <a:schemeClr val="tx1"/>
                        </a:solidFill>
                        <a:latin typeface="+mj-lt"/>
                      </a:endParaRPr>
                    </a:p>
                  </a:txBody>
                  <a:tcPr marL="118688" marR="118688" marT="59344" marB="593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7C80"/>
                    </a:solidFill>
                  </a:tcPr>
                </a:tc>
                <a:tc>
                  <a:txBody>
                    <a:bodyPr/>
                    <a:lstStyle/>
                    <a:p>
                      <a:pPr algn="ctr" latinLnBrk="1"/>
                      <a:r>
                        <a:rPr lang="en-US" altLang="ko-KR" sz="500" b="0" dirty="0" smtClean="0">
                          <a:solidFill>
                            <a:schemeClr val="tx1"/>
                          </a:solidFill>
                          <a:latin typeface="+mj-lt"/>
                        </a:rPr>
                        <a:t>0</a:t>
                      </a:r>
                      <a:endParaRPr lang="ko-KR" altLang="en-US" sz="500" b="0" dirty="0">
                        <a:solidFill>
                          <a:schemeClr val="tx1"/>
                        </a:solidFill>
                        <a:latin typeface="+mj-lt"/>
                      </a:endParaRPr>
                    </a:p>
                  </a:txBody>
                  <a:tcPr marL="118688" marR="118688" marT="59344" marB="593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500" b="0" dirty="0" smtClean="0">
                          <a:solidFill>
                            <a:schemeClr val="tx1"/>
                          </a:solidFill>
                          <a:latin typeface="+mj-lt"/>
                        </a:rPr>
                        <a:t>1</a:t>
                      </a:r>
                      <a:endParaRPr lang="ko-KR" altLang="en-US" sz="500" b="0" dirty="0">
                        <a:solidFill>
                          <a:schemeClr val="tx1"/>
                        </a:solidFill>
                        <a:latin typeface="+mj-lt"/>
                      </a:endParaRPr>
                    </a:p>
                  </a:txBody>
                  <a:tcPr marL="118688" marR="118688" marT="59344" marB="593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500" b="0" dirty="0" smtClean="0">
                          <a:solidFill>
                            <a:schemeClr val="tx1"/>
                          </a:solidFill>
                          <a:latin typeface="+mj-lt"/>
                        </a:rPr>
                        <a:t>1</a:t>
                      </a:r>
                      <a:endParaRPr lang="ko-KR" altLang="en-US" sz="500" b="0" dirty="0">
                        <a:solidFill>
                          <a:schemeClr val="tx1"/>
                        </a:solidFill>
                        <a:latin typeface="+mj-lt"/>
                      </a:endParaRPr>
                    </a:p>
                  </a:txBody>
                  <a:tcPr marL="118688" marR="118688" marT="59344" marB="593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500" b="0" kern="1200" smtClean="0">
                          <a:solidFill>
                            <a:schemeClr val="tx1"/>
                          </a:solidFill>
                          <a:latin typeface="+mn-lt"/>
                          <a:ea typeface="+mn-ea"/>
                          <a:cs typeface="+mn-cs"/>
                        </a:rPr>
                        <a:t>…</a:t>
                      </a:r>
                      <a:endParaRPr lang="ko-KR" altLang="en-US" sz="500" b="0" kern="1200" smtClean="0">
                        <a:solidFill>
                          <a:schemeClr val="tx1"/>
                        </a:solidFill>
                        <a:latin typeface="+mn-lt"/>
                        <a:ea typeface="+mn-ea"/>
                        <a:cs typeface="+mn-cs"/>
                      </a:endParaRPr>
                    </a:p>
                  </a:txBody>
                  <a:tcPr marL="118688" marR="118688" marT="59344" marB="593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500" b="0" dirty="0" smtClean="0">
                          <a:solidFill>
                            <a:schemeClr val="tx1"/>
                          </a:solidFill>
                          <a:latin typeface="+mj-lt"/>
                        </a:rPr>
                        <a:t>0</a:t>
                      </a:r>
                      <a:endParaRPr lang="ko-KR" altLang="en-US" sz="500" b="0" dirty="0">
                        <a:solidFill>
                          <a:schemeClr val="tx1"/>
                        </a:solidFill>
                        <a:latin typeface="+mj-lt"/>
                      </a:endParaRPr>
                    </a:p>
                  </a:txBody>
                  <a:tcPr marL="118688" marR="118688" marT="59344" marB="593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92376">
                <a:tc>
                  <a:txBody>
                    <a:bodyPr/>
                    <a:lstStyle/>
                    <a:p>
                      <a:pPr algn="ctr" latinLnBrk="1"/>
                      <a:r>
                        <a:rPr lang="en-US" altLang="ko-KR" sz="500" b="0" dirty="0" smtClean="0">
                          <a:solidFill>
                            <a:schemeClr val="tx1"/>
                          </a:solidFill>
                          <a:latin typeface="+mj-lt"/>
                        </a:rPr>
                        <a:t>2</a:t>
                      </a:r>
                      <a:endParaRPr lang="ko-KR" altLang="en-US" sz="500" b="0" dirty="0">
                        <a:solidFill>
                          <a:schemeClr val="tx1"/>
                        </a:solidFill>
                        <a:latin typeface="+mj-lt"/>
                      </a:endParaRPr>
                    </a:p>
                  </a:txBody>
                  <a:tcPr marL="118688" marR="118688" marT="59344" marB="593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7C80"/>
                    </a:solidFill>
                  </a:tcPr>
                </a:tc>
                <a:tc>
                  <a:txBody>
                    <a:bodyPr/>
                    <a:lstStyle/>
                    <a:p>
                      <a:pPr algn="ctr" latinLnBrk="1"/>
                      <a:r>
                        <a:rPr lang="en-US" altLang="ko-KR" sz="500" b="0" dirty="0" smtClean="0">
                          <a:solidFill>
                            <a:schemeClr val="tx1"/>
                          </a:solidFill>
                          <a:latin typeface="+mj-lt"/>
                        </a:rPr>
                        <a:t>0</a:t>
                      </a:r>
                      <a:endParaRPr lang="ko-KR" altLang="en-US" sz="500" b="0" dirty="0">
                        <a:solidFill>
                          <a:schemeClr val="tx1"/>
                        </a:solidFill>
                        <a:latin typeface="+mj-lt"/>
                      </a:endParaRPr>
                    </a:p>
                  </a:txBody>
                  <a:tcPr marL="118688" marR="118688" marT="59344" marB="593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500" b="0" dirty="0" smtClean="0">
                          <a:solidFill>
                            <a:schemeClr val="tx1"/>
                          </a:solidFill>
                          <a:latin typeface="+mj-lt"/>
                        </a:rPr>
                        <a:t>0</a:t>
                      </a:r>
                      <a:endParaRPr lang="ko-KR" altLang="en-US" sz="500" b="0" dirty="0">
                        <a:solidFill>
                          <a:schemeClr val="tx1"/>
                        </a:solidFill>
                        <a:latin typeface="+mj-lt"/>
                      </a:endParaRPr>
                    </a:p>
                  </a:txBody>
                  <a:tcPr marL="118688" marR="118688" marT="59344" marB="593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500" b="0" dirty="0" smtClean="0">
                          <a:solidFill>
                            <a:schemeClr val="tx1"/>
                          </a:solidFill>
                          <a:latin typeface="+mj-lt"/>
                        </a:rPr>
                        <a:t>0</a:t>
                      </a:r>
                      <a:endParaRPr lang="ko-KR" altLang="en-US" sz="500" b="0" dirty="0">
                        <a:solidFill>
                          <a:schemeClr val="tx1"/>
                        </a:solidFill>
                        <a:latin typeface="+mj-lt"/>
                      </a:endParaRPr>
                    </a:p>
                  </a:txBody>
                  <a:tcPr marL="118688" marR="118688" marT="59344" marB="593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500" b="0" kern="1200" dirty="0" smtClean="0">
                          <a:solidFill>
                            <a:schemeClr val="tx1"/>
                          </a:solidFill>
                          <a:latin typeface="+mn-lt"/>
                          <a:ea typeface="+mn-ea"/>
                          <a:cs typeface="+mn-cs"/>
                        </a:rPr>
                        <a:t>…</a:t>
                      </a:r>
                      <a:endParaRPr lang="ko-KR" altLang="en-US" sz="500" b="0" kern="1200" dirty="0" smtClean="0">
                        <a:solidFill>
                          <a:schemeClr val="tx1"/>
                        </a:solidFill>
                        <a:latin typeface="+mn-lt"/>
                        <a:ea typeface="+mn-ea"/>
                        <a:cs typeface="+mn-cs"/>
                      </a:endParaRPr>
                    </a:p>
                  </a:txBody>
                  <a:tcPr marL="118688" marR="118688" marT="59344" marB="593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500" b="0" dirty="0" smtClean="0">
                          <a:solidFill>
                            <a:schemeClr val="tx1"/>
                          </a:solidFill>
                          <a:latin typeface="+mj-lt"/>
                        </a:rPr>
                        <a:t>0</a:t>
                      </a:r>
                      <a:endParaRPr lang="ko-KR" altLang="en-US" sz="500" b="0" dirty="0">
                        <a:solidFill>
                          <a:schemeClr val="tx1"/>
                        </a:solidFill>
                        <a:latin typeface="+mj-lt"/>
                      </a:endParaRPr>
                    </a:p>
                  </a:txBody>
                  <a:tcPr marL="118688" marR="118688" marT="59344" marB="593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92376">
                <a:tc>
                  <a:txBody>
                    <a:bodyPr/>
                    <a:lstStyle/>
                    <a:p>
                      <a:pPr algn="ctr" latinLnBrk="1"/>
                      <a:r>
                        <a:rPr lang="en-US" altLang="ko-KR" sz="500" b="0" dirty="0" smtClean="0">
                          <a:solidFill>
                            <a:schemeClr val="tx1"/>
                          </a:solidFill>
                          <a:latin typeface="+mj-lt"/>
                        </a:rPr>
                        <a:t>3</a:t>
                      </a:r>
                      <a:endParaRPr lang="ko-KR" altLang="en-US" sz="500" b="0" dirty="0">
                        <a:solidFill>
                          <a:schemeClr val="tx1"/>
                        </a:solidFill>
                        <a:latin typeface="+mj-lt"/>
                      </a:endParaRPr>
                    </a:p>
                  </a:txBody>
                  <a:tcPr marL="118688" marR="118688" marT="59344" marB="593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7C80"/>
                    </a:solidFill>
                  </a:tcPr>
                </a:tc>
                <a:tc>
                  <a:txBody>
                    <a:bodyPr/>
                    <a:lstStyle/>
                    <a:p>
                      <a:pPr algn="ctr" latinLnBrk="1"/>
                      <a:r>
                        <a:rPr lang="en-US" altLang="ko-KR" sz="500" b="0" dirty="0" smtClean="0">
                          <a:solidFill>
                            <a:schemeClr val="tx1"/>
                          </a:solidFill>
                          <a:latin typeface="+mj-lt"/>
                        </a:rPr>
                        <a:t>1</a:t>
                      </a:r>
                      <a:endParaRPr lang="ko-KR" altLang="en-US" sz="500" b="0" dirty="0">
                        <a:solidFill>
                          <a:schemeClr val="tx1"/>
                        </a:solidFill>
                        <a:latin typeface="+mj-lt"/>
                      </a:endParaRPr>
                    </a:p>
                  </a:txBody>
                  <a:tcPr marL="118688" marR="118688" marT="59344" marB="593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500" b="0" dirty="0" smtClean="0">
                          <a:solidFill>
                            <a:schemeClr val="tx1"/>
                          </a:solidFill>
                          <a:latin typeface="+mj-lt"/>
                        </a:rPr>
                        <a:t>1</a:t>
                      </a:r>
                      <a:endParaRPr lang="ko-KR" altLang="en-US" sz="500" b="0" dirty="0">
                        <a:solidFill>
                          <a:schemeClr val="tx1"/>
                        </a:solidFill>
                        <a:latin typeface="+mj-lt"/>
                      </a:endParaRPr>
                    </a:p>
                  </a:txBody>
                  <a:tcPr marL="118688" marR="118688" marT="59344" marB="593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500" b="0" dirty="0" smtClean="0">
                          <a:solidFill>
                            <a:schemeClr val="tx1"/>
                          </a:solidFill>
                          <a:latin typeface="+mj-lt"/>
                        </a:rPr>
                        <a:t>0</a:t>
                      </a:r>
                      <a:endParaRPr lang="ko-KR" altLang="en-US" sz="500" b="0" dirty="0">
                        <a:solidFill>
                          <a:schemeClr val="tx1"/>
                        </a:solidFill>
                        <a:latin typeface="+mj-lt"/>
                      </a:endParaRPr>
                    </a:p>
                  </a:txBody>
                  <a:tcPr marL="118688" marR="118688" marT="59344" marB="593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500" b="0" kern="1200" dirty="0" smtClean="0">
                          <a:solidFill>
                            <a:schemeClr val="tx1"/>
                          </a:solidFill>
                          <a:latin typeface="+mn-lt"/>
                          <a:ea typeface="+mn-ea"/>
                          <a:cs typeface="+mn-cs"/>
                        </a:rPr>
                        <a:t>…</a:t>
                      </a:r>
                      <a:endParaRPr lang="ko-KR" altLang="en-US" sz="500" b="0" kern="1200" dirty="0" smtClean="0">
                        <a:solidFill>
                          <a:schemeClr val="tx1"/>
                        </a:solidFill>
                        <a:latin typeface="+mn-lt"/>
                        <a:ea typeface="+mn-ea"/>
                        <a:cs typeface="+mn-cs"/>
                      </a:endParaRPr>
                    </a:p>
                  </a:txBody>
                  <a:tcPr marL="118688" marR="118688" marT="59344" marB="593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500" b="0" dirty="0" smtClean="0">
                          <a:solidFill>
                            <a:schemeClr val="tx1"/>
                          </a:solidFill>
                          <a:latin typeface="+mj-lt"/>
                        </a:rPr>
                        <a:t>0</a:t>
                      </a:r>
                      <a:endParaRPr lang="ko-KR" altLang="en-US" sz="500" b="0" dirty="0">
                        <a:solidFill>
                          <a:schemeClr val="tx1"/>
                        </a:solidFill>
                        <a:latin typeface="+mj-lt"/>
                      </a:endParaRPr>
                    </a:p>
                  </a:txBody>
                  <a:tcPr marL="118688" marR="118688" marT="59344" marB="593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92376">
                <a:tc>
                  <a:txBody>
                    <a:bodyPr/>
                    <a:lstStyle/>
                    <a:p>
                      <a:pPr algn="ctr" latinLnBrk="1"/>
                      <a:r>
                        <a:rPr lang="en-US" altLang="ko-KR" sz="500" b="0" dirty="0" smtClean="0">
                          <a:solidFill>
                            <a:schemeClr val="tx1"/>
                          </a:solidFill>
                          <a:latin typeface="+mj-lt"/>
                        </a:rPr>
                        <a:t>4</a:t>
                      </a:r>
                      <a:endParaRPr lang="ko-KR" altLang="en-US" sz="500" b="0" dirty="0">
                        <a:solidFill>
                          <a:schemeClr val="tx1"/>
                        </a:solidFill>
                        <a:latin typeface="+mj-lt"/>
                      </a:endParaRPr>
                    </a:p>
                  </a:txBody>
                  <a:tcPr marL="118688" marR="118688" marT="59344" marB="593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7C80"/>
                    </a:solidFill>
                  </a:tcPr>
                </a:tc>
                <a:tc>
                  <a:txBody>
                    <a:bodyPr/>
                    <a:lstStyle/>
                    <a:p>
                      <a:pPr algn="ctr" latinLnBrk="1"/>
                      <a:r>
                        <a:rPr lang="en-US" altLang="ko-KR" sz="500" b="0" dirty="0" smtClean="0">
                          <a:solidFill>
                            <a:schemeClr val="tx1"/>
                          </a:solidFill>
                          <a:latin typeface="+mj-lt"/>
                        </a:rPr>
                        <a:t>0</a:t>
                      </a:r>
                      <a:endParaRPr lang="ko-KR" altLang="en-US" sz="500" b="0" dirty="0">
                        <a:solidFill>
                          <a:schemeClr val="tx1"/>
                        </a:solidFill>
                        <a:latin typeface="+mj-lt"/>
                      </a:endParaRPr>
                    </a:p>
                  </a:txBody>
                  <a:tcPr marL="118688" marR="118688" marT="59344" marB="593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500" b="0" dirty="0" smtClean="0">
                          <a:solidFill>
                            <a:schemeClr val="tx1"/>
                          </a:solidFill>
                          <a:latin typeface="+mj-lt"/>
                        </a:rPr>
                        <a:t>0</a:t>
                      </a:r>
                      <a:endParaRPr lang="ko-KR" altLang="en-US" sz="500" b="0" dirty="0">
                        <a:solidFill>
                          <a:schemeClr val="tx1"/>
                        </a:solidFill>
                        <a:latin typeface="+mj-lt"/>
                      </a:endParaRPr>
                    </a:p>
                  </a:txBody>
                  <a:tcPr marL="118688" marR="118688" marT="59344" marB="593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500" b="0" dirty="0" smtClean="0">
                          <a:solidFill>
                            <a:schemeClr val="tx1"/>
                          </a:solidFill>
                          <a:latin typeface="+mj-lt"/>
                        </a:rPr>
                        <a:t>0</a:t>
                      </a:r>
                      <a:endParaRPr lang="ko-KR" altLang="en-US" sz="500" b="0" dirty="0">
                        <a:solidFill>
                          <a:schemeClr val="tx1"/>
                        </a:solidFill>
                        <a:latin typeface="+mj-lt"/>
                      </a:endParaRPr>
                    </a:p>
                  </a:txBody>
                  <a:tcPr marL="118688" marR="118688" marT="59344" marB="593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500" b="0" kern="1200" dirty="0" smtClean="0">
                          <a:solidFill>
                            <a:schemeClr val="tx1"/>
                          </a:solidFill>
                          <a:latin typeface="+mn-lt"/>
                          <a:ea typeface="+mn-ea"/>
                          <a:cs typeface="+mn-cs"/>
                        </a:rPr>
                        <a:t>…</a:t>
                      </a:r>
                      <a:endParaRPr lang="ko-KR" altLang="en-US" sz="500" b="0" kern="1200" dirty="0" smtClean="0">
                        <a:solidFill>
                          <a:schemeClr val="tx1"/>
                        </a:solidFill>
                        <a:latin typeface="+mn-lt"/>
                        <a:ea typeface="+mn-ea"/>
                        <a:cs typeface="+mn-cs"/>
                      </a:endParaRPr>
                    </a:p>
                  </a:txBody>
                  <a:tcPr marL="118688" marR="118688" marT="59344" marB="593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500" b="0" dirty="0" smtClean="0">
                          <a:solidFill>
                            <a:schemeClr val="tx1"/>
                          </a:solidFill>
                          <a:latin typeface="+mj-lt"/>
                        </a:rPr>
                        <a:t>0</a:t>
                      </a:r>
                      <a:endParaRPr lang="ko-KR" altLang="en-US" sz="500" b="0" dirty="0">
                        <a:solidFill>
                          <a:schemeClr val="tx1"/>
                        </a:solidFill>
                        <a:latin typeface="+mj-lt"/>
                      </a:endParaRPr>
                    </a:p>
                  </a:txBody>
                  <a:tcPr marL="118688" marR="118688" marT="59344" marB="593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77593">
                <a:tc>
                  <a:txBody>
                    <a:bodyPr/>
                    <a:lstStyle/>
                    <a:p>
                      <a:pPr algn="ctr" latinLnBrk="1"/>
                      <a:r>
                        <a:rPr lang="en-US" altLang="ko-KR" sz="500" b="0" dirty="0" smtClean="0">
                          <a:solidFill>
                            <a:schemeClr val="tx1"/>
                          </a:solidFill>
                          <a:latin typeface="+mj-lt"/>
                        </a:rPr>
                        <a:t>︙</a:t>
                      </a:r>
                      <a:endParaRPr lang="ko-KR" altLang="en-US" sz="500" b="0" dirty="0">
                        <a:solidFill>
                          <a:schemeClr val="tx1"/>
                        </a:solidFill>
                        <a:latin typeface="+mj-lt"/>
                      </a:endParaRPr>
                    </a:p>
                  </a:txBody>
                  <a:tcPr marL="118688" marR="118688" marT="59344" marB="593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7C80"/>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500" b="0" kern="1200" dirty="0" smtClean="0">
                          <a:solidFill>
                            <a:schemeClr val="tx1"/>
                          </a:solidFill>
                          <a:latin typeface="+mn-lt"/>
                          <a:ea typeface="+mn-ea"/>
                          <a:cs typeface="+mn-cs"/>
                        </a:rPr>
                        <a:t>︙</a:t>
                      </a:r>
                      <a:endParaRPr lang="ko-KR" altLang="en-US" sz="500" b="0" kern="1200" dirty="0" smtClean="0">
                        <a:solidFill>
                          <a:schemeClr val="tx1"/>
                        </a:solidFill>
                        <a:latin typeface="+mn-lt"/>
                        <a:ea typeface="+mn-ea"/>
                        <a:cs typeface="+mn-cs"/>
                      </a:endParaRPr>
                    </a:p>
                  </a:txBody>
                  <a:tcPr marL="118688" marR="118688" marT="59344" marB="593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500" b="0" kern="1200" dirty="0" smtClean="0">
                          <a:solidFill>
                            <a:schemeClr val="tx1"/>
                          </a:solidFill>
                          <a:latin typeface="+mn-lt"/>
                          <a:ea typeface="+mn-ea"/>
                          <a:cs typeface="+mn-cs"/>
                        </a:rPr>
                        <a:t>︙</a:t>
                      </a:r>
                      <a:endParaRPr lang="ko-KR" altLang="en-US" sz="500" b="0" kern="1200" dirty="0" smtClean="0">
                        <a:solidFill>
                          <a:schemeClr val="tx1"/>
                        </a:solidFill>
                        <a:latin typeface="+mn-lt"/>
                        <a:ea typeface="+mn-ea"/>
                        <a:cs typeface="+mn-cs"/>
                      </a:endParaRPr>
                    </a:p>
                  </a:txBody>
                  <a:tcPr marL="118688" marR="118688" marT="59344" marB="593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500" b="0" kern="1200" dirty="0" smtClean="0">
                          <a:solidFill>
                            <a:schemeClr val="tx1"/>
                          </a:solidFill>
                          <a:latin typeface="+mn-lt"/>
                          <a:ea typeface="+mn-ea"/>
                          <a:cs typeface="+mn-cs"/>
                        </a:rPr>
                        <a:t>︙</a:t>
                      </a:r>
                      <a:endParaRPr lang="ko-KR" altLang="en-US" sz="500" b="0" kern="1200" dirty="0" smtClean="0">
                        <a:solidFill>
                          <a:schemeClr val="tx1"/>
                        </a:solidFill>
                        <a:latin typeface="+mn-lt"/>
                        <a:ea typeface="+mn-ea"/>
                        <a:cs typeface="+mn-cs"/>
                      </a:endParaRPr>
                    </a:p>
                  </a:txBody>
                  <a:tcPr marL="118688" marR="118688" marT="59344" marB="593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500" b="0" kern="1200" dirty="0" smtClean="0">
                          <a:solidFill>
                            <a:schemeClr val="tx1"/>
                          </a:solidFill>
                          <a:latin typeface="+mn-lt"/>
                          <a:ea typeface="+mn-ea"/>
                          <a:cs typeface="+mn-cs"/>
                        </a:rPr>
                        <a:t>︙</a:t>
                      </a:r>
                      <a:endParaRPr lang="ko-KR" altLang="en-US" sz="500" b="0" kern="1200" dirty="0" smtClean="0">
                        <a:solidFill>
                          <a:schemeClr val="tx1"/>
                        </a:solidFill>
                        <a:latin typeface="+mn-lt"/>
                        <a:ea typeface="+mn-ea"/>
                        <a:cs typeface="+mn-cs"/>
                      </a:endParaRPr>
                    </a:p>
                  </a:txBody>
                  <a:tcPr marL="118688" marR="118688" marT="59344" marB="593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500" b="0" kern="1200" dirty="0" smtClean="0">
                          <a:solidFill>
                            <a:schemeClr val="tx1"/>
                          </a:solidFill>
                          <a:latin typeface="+mn-lt"/>
                          <a:ea typeface="+mn-ea"/>
                          <a:cs typeface="+mn-cs"/>
                        </a:rPr>
                        <a:t>︙</a:t>
                      </a:r>
                      <a:endParaRPr lang="ko-KR" altLang="en-US" sz="500" b="0" kern="1200" dirty="0" smtClean="0">
                        <a:solidFill>
                          <a:schemeClr val="tx1"/>
                        </a:solidFill>
                        <a:latin typeface="+mn-lt"/>
                        <a:ea typeface="+mn-ea"/>
                        <a:cs typeface="+mn-cs"/>
                      </a:endParaRPr>
                    </a:p>
                  </a:txBody>
                  <a:tcPr marL="118688" marR="118688" marT="59344" marB="593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92376">
                <a:tc>
                  <a:txBody>
                    <a:bodyPr/>
                    <a:lstStyle/>
                    <a:p>
                      <a:pPr algn="ctr" latinLnBrk="1"/>
                      <a:r>
                        <a:rPr lang="en-US" altLang="ko-KR" sz="500" b="0" dirty="0" smtClean="0">
                          <a:solidFill>
                            <a:schemeClr val="tx1"/>
                          </a:solidFill>
                          <a:latin typeface="+mj-lt"/>
                        </a:rPr>
                        <a:t>p-1</a:t>
                      </a:r>
                      <a:endParaRPr lang="ko-KR" altLang="en-US" sz="500" b="0" dirty="0">
                        <a:solidFill>
                          <a:schemeClr val="tx1"/>
                        </a:solidFill>
                        <a:latin typeface="+mj-lt"/>
                      </a:endParaRPr>
                    </a:p>
                  </a:txBody>
                  <a:tcPr marL="118688" marR="118688" marT="59344" marB="593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7C80"/>
                    </a:solidFill>
                  </a:tcPr>
                </a:tc>
                <a:tc>
                  <a:txBody>
                    <a:bodyPr/>
                    <a:lstStyle/>
                    <a:p>
                      <a:pPr algn="ctr" latinLnBrk="1"/>
                      <a:r>
                        <a:rPr lang="en-US" altLang="ko-KR" sz="500" b="0" dirty="0" smtClean="0">
                          <a:solidFill>
                            <a:schemeClr val="tx1"/>
                          </a:solidFill>
                          <a:latin typeface="+mj-lt"/>
                        </a:rPr>
                        <a:t>0</a:t>
                      </a:r>
                      <a:endParaRPr lang="ko-KR" altLang="en-US" sz="500" b="0" dirty="0">
                        <a:solidFill>
                          <a:schemeClr val="tx1"/>
                        </a:solidFill>
                        <a:latin typeface="+mj-lt"/>
                      </a:endParaRPr>
                    </a:p>
                  </a:txBody>
                  <a:tcPr marL="118688" marR="118688" marT="59344" marB="593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500" b="0" dirty="0" smtClean="0">
                          <a:solidFill>
                            <a:schemeClr val="tx1"/>
                          </a:solidFill>
                          <a:latin typeface="+mj-lt"/>
                        </a:rPr>
                        <a:t>0</a:t>
                      </a:r>
                      <a:endParaRPr lang="ko-KR" altLang="en-US" sz="500" b="0" dirty="0">
                        <a:solidFill>
                          <a:schemeClr val="tx1"/>
                        </a:solidFill>
                        <a:latin typeface="+mj-lt"/>
                      </a:endParaRPr>
                    </a:p>
                  </a:txBody>
                  <a:tcPr marL="118688" marR="118688" marT="59344" marB="593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500" b="0" dirty="0" smtClean="0">
                          <a:solidFill>
                            <a:schemeClr val="tx1"/>
                          </a:solidFill>
                          <a:latin typeface="+mj-lt"/>
                        </a:rPr>
                        <a:t>0</a:t>
                      </a:r>
                      <a:endParaRPr lang="ko-KR" altLang="en-US" sz="500" b="0" dirty="0">
                        <a:solidFill>
                          <a:schemeClr val="tx1"/>
                        </a:solidFill>
                        <a:latin typeface="+mj-lt"/>
                      </a:endParaRPr>
                    </a:p>
                  </a:txBody>
                  <a:tcPr marL="118688" marR="118688" marT="59344" marB="593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500" b="0" kern="1200" dirty="0" smtClean="0">
                          <a:solidFill>
                            <a:schemeClr val="tx1"/>
                          </a:solidFill>
                          <a:latin typeface="+mn-lt"/>
                          <a:ea typeface="+mn-ea"/>
                          <a:cs typeface="+mn-cs"/>
                        </a:rPr>
                        <a:t>…</a:t>
                      </a:r>
                      <a:endParaRPr lang="ko-KR" altLang="en-US" sz="500" b="0" kern="1200" dirty="0">
                        <a:solidFill>
                          <a:schemeClr val="tx1"/>
                        </a:solidFill>
                        <a:latin typeface="+mn-lt"/>
                        <a:ea typeface="+mn-ea"/>
                        <a:cs typeface="+mn-cs"/>
                      </a:endParaRPr>
                    </a:p>
                  </a:txBody>
                  <a:tcPr marL="118688" marR="118688" marT="59344" marB="593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500" b="0" dirty="0" smtClean="0">
                          <a:solidFill>
                            <a:schemeClr val="tx1"/>
                          </a:solidFill>
                          <a:latin typeface="+mj-lt"/>
                        </a:rPr>
                        <a:t>0</a:t>
                      </a:r>
                      <a:endParaRPr lang="ko-KR" altLang="en-US" sz="500" b="0" dirty="0">
                        <a:solidFill>
                          <a:schemeClr val="tx1"/>
                        </a:solidFill>
                        <a:latin typeface="+mj-lt"/>
                      </a:endParaRPr>
                    </a:p>
                  </a:txBody>
                  <a:tcPr marL="118688" marR="118688" marT="59344" marB="593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67" name="표 66"/>
          <p:cNvGraphicFramePr>
            <a:graphicFrameLocks noGrp="1"/>
          </p:cNvGraphicFramePr>
          <p:nvPr>
            <p:extLst>
              <p:ext uri="{D42A27DB-BD31-4B8C-83A1-F6EECF244321}">
                <p14:modId xmlns:p14="http://schemas.microsoft.com/office/powerpoint/2010/main" val="1064935546"/>
              </p:ext>
            </p:extLst>
          </p:nvPr>
        </p:nvGraphicFramePr>
        <p:xfrm>
          <a:off x="16427816" y="28618180"/>
          <a:ext cx="3142672" cy="365760"/>
        </p:xfrm>
        <a:graphic>
          <a:graphicData uri="http://schemas.openxmlformats.org/drawingml/2006/table">
            <a:tbl>
              <a:tblPr firstRow="1" bandRow="1">
                <a:tableStyleId>{5C22544A-7EE6-4342-B048-85BDC9FD1C3A}</a:tableStyleId>
              </a:tblPr>
              <a:tblGrid>
                <a:gridCol w="392834"/>
                <a:gridCol w="392834"/>
                <a:gridCol w="392834"/>
                <a:gridCol w="392834"/>
                <a:gridCol w="392834"/>
                <a:gridCol w="785668"/>
                <a:gridCol w="392834"/>
              </a:tblGrid>
              <a:tr h="254577">
                <a:tc>
                  <a:txBody>
                    <a:bodyPr/>
                    <a:lstStyle/>
                    <a:p>
                      <a:pPr algn="ctr" latinLnBrk="1"/>
                      <a:r>
                        <a:rPr lang="en-US" altLang="ko-KR" sz="1800" b="1" dirty="0" smtClean="0">
                          <a:solidFill>
                            <a:schemeClr val="tx1"/>
                          </a:solidFill>
                          <a:latin typeface="+mn-ea"/>
                          <a:ea typeface="+mn-ea"/>
                        </a:rPr>
                        <a:t>1</a:t>
                      </a:r>
                      <a:endParaRPr lang="ko-KR" altLang="en-US" sz="1800" b="1" dirty="0">
                        <a:solidFill>
                          <a:schemeClr val="tx1"/>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C80"/>
                    </a:solidFill>
                  </a:tcPr>
                </a:tc>
                <a:tc>
                  <a:txBody>
                    <a:bodyPr/>
                    <a:lstStyle/>
                    <a:p>
                      <a:pPr algn="ctr" latinLnBrk="1"/>
                      <a:r>
                        <a:rPr lang="en-US" altLang="ko-KR" sz="1800" b="1" dirty="0" smtClean="0">
                          <a:solidFill>
                            <a:schemeClr val="tx1"/>
                          </a:solidFill>
                          <a:latin typeface="+mn-ea"/>
                          <a:ea typeface="+mn-ea"/>
                        </a:rPr>
                        <a:t>0</a:t>
                      </a:r>
                      <a:endParaRPr lang="ko-KR" altLang="en-US" sz="1800" b="1" dirty="0">
                        <a:solidFill>
                          <a:schemeClr val="tx1"/>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C80"/>
                    </a:solidFill>
                  </a:tcPr>
                </a:tc>
                <a:tc>
                  <a:txBody>
                    <a:bodyPr/>
                    <a:lstStyle/>
                    <a:p>
                      <a:pPr algn="ctr" latinLnBrk="1"/>
                      <a:r>
                        <a:rPr lang="en-US" altLang="ko-KR" sz="1800" b="1" dirty="0" smtClean="0">
                          <a:solidFill>
                            <a:schemeClr val="tx1"/>
                          </a:solidFill>
                          <a:latin typeface="+mn-ea"/>
                          <a:ea typeface="+mn-ea"/>
                        </a:rPr>
                        <a:t>0</a:t>
                      </a:r>
                      <a:endParaRPr lang="ko-KR" altLang="en-US" sz="1800" b="1" dirty="0">
                        <a:solidFill>
                          <a:schemeClr val="tx1"/>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C80"/>
                    </a:solidFill>
                  </a:tcPr>
                </a:tc>
                <a:tc>
                  <a:txBody>
                    <a:bodyPr/>
                    <a:lstStyle/>
                    <a:p>
                      <a:pPr algn="ctr" latinLnBrk="1"/>
                      <a:r>
                        <a:rPr lang="en-US" altLang="ko-KR" sz="1800" b="1" dirty="0" smtClean="0">
                          <a:solidFill>
                            <a:schemeClr val="tx1"/>
                          </a:solidFill>
                          <a:latin typeface="+mn-ea"/>
                          <a:ea typeface="+mn-ea"/>
                        </a:rPr>
                        <a:t>0</a:t>
                      </a:r>
                      <a:endParaRPr lang="ko-KR" altLang="en-US" sz="1800" b="1" dirty="0">
                        <a:solidFill>
                          <a:schemeClr val="tx1"/>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C80"/>
                    </a:solidFill>
                  </a:tcPr>
                </a:tc>
                <a:tc>
                  <a:txBody>
                    <a:bodyPr/>
                    <a:lstStyle/>
                    <a:p>
                      <a:pPr algn="ctr" latinLnBrk="1"/>
                      <a:r>
                        <a:rPr lang="en-US" altLang="ko-KR" sz="1800" b="1" dirty="0" smtClean="0">
                          <a:solidFill>
                            <a:schemeClr val="tx1"/>
                          </a:solidFill>
                          <a:latin typeface="+mn-ea"/>
                          <a:ea typeface="+mn-ea"/>
                        </a:rPr>
                        <a:t>0</a:t>
                      </a:r>
                      <a:endParaRPr lang="ko-KR" altLang="en-US" sz="1800" b="1" dirty="0">
                        <a:solidFill>
                          <a:schemeClr val="tx1"/>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C80"/>
                    </a:solidFill>
                  </a:tcPr>
                </a:tc>
                <a:tc>
                  <a:txBody>
                    <a:bodyPr/>
                    <a:lstStyle/>
                    <a:p>
                      <a:pPr algn="ctr" latinLnBrk="1"/>
                      <a:r>
                        <a:rPr lang="en-US" altLang="ko-KR" sz="1800" b="1" dirty="0" smtClean="0">
                          <a:solidFill>
                            <a:schemeClr val="tx1"/>
                          </a:solidFill>
                          <a:latin typeface="+mn-ea"/>
                          <a:ea typeface="+mn-ea"/>
                        </a:rPr>
                        <a:t> 〮〮</a:t>
                      </a:r>
                      <a:endParaRPr lang="ko-KR" altLang="en-US" sz="1800" b="1" dirty="0">
                        <a:solidFill>
                          <a:schemeClr val="tx1"/>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C80"/>
                    </a:solidFill>
                  </a:tcPr>
                </a:tc>
                <a:tc>
                  <a:txBody>
                    <a:bodyPr/>
                    <a:lstStyle/>
                    <a:p>
                      <a:pPr algn="ctr" latinLnBrk="1"/>
                      <a:r>
                        <a:rPr lang="en-US" altLang="ko-KR" sz="1800" b="1" dirty="0" smtClean="0">
                          <a:solidFill>
                            <a:schemeClr val="tx1"/>
                          </a:solidFill>
                          <a:latin typeface="+mn-ea"/>
                          <a:ea typeface="+mn-ea"/>
                        </a:rPr>
                        <a:t>1</a:t>
                      </a:r>
                      <a:endParaRPr lang="ko-KR" altLang="en-US" sz="1800" b="1" dirty="0">
                        <a:solidFill>
                          <a:schemeClr val="tx1"/>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C80"/>
                    </a:solidFill>
                  </a:tcPr>
                </a:tc>
              </a:tr>
            </a:tbl>
          </a:graphicData>
        </a:graphic>
      </p:graphicFrame>
      <p:sp>
        <p:nvSpPr>
          <p:cNvPr id="68" name="TextBox 67"/>
          <p:cNvSpPr txBox="1"/>
          <p:nvPr/>
        </p:nvSpPr>
        <p:spPr>
          <a:xfrm>
            <a:off x="16774359" y="29014766"/>
            <a:ext cx="2449581" cy="338554"/>
          </a:xfrm>
          <a:prstGeom prst="rect">
            <a:avLst/>
          </a:prstGeom>
          <a:noFill/>
        </p:spPr>
        <p:txBody>
          <a:bodyPr wrap="none" rtlCol="0">
            <a:spAutoFit/>
          </a:bodyPr>
          <a:lstStyle/>
          <a:p>
            <a:r>
              <a:rPr lang="en-US" altLang="ko-KR" sz="1600" dirty="0" err="1" smtClean="0"/>
              <a:t>isSelected</a:t>
            </a:r>
            <a:r>
              <a:rPr lang="en-US" altLang="ko-KR" sz="1600" dirty="0" smtClean="0"/>
              <a:t> for dot graph</a:t>
            </a:r>
            <a:endParaRPr lang="ko-KR" altLang="en-US" sz="1600" dirty="0"/>
          </a:p>
        </p:txBody>
      </p:sp>
      <p:sp>
        <p:nvSpPr>
          <p:cNvPr id="69" name="곱셈 기호 68"/>
          <p:cNvSpPr/>
          <p:nvPr/>
        </p:nvSpPr>
        <p:spPr>
          <a:xfrm>
            <a:off x="19709186" y="28069194"/>
            <a:ext cx="1444336" cy="1444336"/>
          </a:xfrm>
          <a:prstGeom prst="mathMultiply">
            <a:avLst>
              <a:gd name="adj1" fmla="val 12009"/>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0" name="TextBox 69"/>
          <p:cNvSpPr txBox="1"/>
          <p:nvPr/>
        </p:nvSpPr>
        <p:spPr>
          <a:xfrm>
            <a:off x="21132735" y="29581937"/>
            <a:ext cx="2166170" cy="338554"/>
          </a:xfrm>
          <a:prstGeom prst="rect">
            <a:avLst/>
          </a:prstGeom>
          <a:noFill/>
        </p:spPr>
        <p:txBody>
          <a:bodyPr wrap="none" rtlCol="0">
            <a:spAutoFit/>
          </a:bodyPr>
          <a:lstStyle/>
          <a:p>
            <a:r>
              <a:rPr lang="en-US" altLang="ko-KR" sz="1600" dirty="0" smtClean="0"/>
              <a:t>&lt;Relationship Array&gt;</a:t>
            </a:r>
            <a:endParaRPr lang="ko-KR" altLang="en-US" sz="1600" dirty="0"/>
          </a:p>
        </p:txBody>
      </p:sp>
      <p:graphicFrame>
        <p:nvGraphicFramePr>
          <p:cNvPr id="71" name="표 70"/>
          <p:cNvGraphicFramePr>
            <a:graphicFrameLocks noGrp="1"/>
          </p:cNvGraphicFramePr>
          <p:nvPr>
            <p:extLst>
              <p:ext uri="{D42A27DB-BD31-4B8C-83A1-F6EECF244321}">
                <p14:modId xmlns:p14="http://schemas.microsoft.com/office/powerpoint/2010/main" val="2104460654"/>
              </p:ext>
            </p:extLst>
          </p:nvPr>
        </p:nvGraphicFramePr>
        <p:xfrm>
          <a:off x="24657423" y="28616448"/>
          <a:ext cx="2117585" cy="731519"/>
        </p:xfrm>
        <a:graphic>
          <a:graphicData uri="http://schemas.openxmlformats.org/drawingml/2006/table">
            <a:tbl>
              <a:tblPr firstRow="1" bandRow="1">
                <a:tableStyleId>{5C22544A-7EE6-4342-B048-85BDC9FD1C3A}</a:tableStyleId>
              </a:tblPr>
              <a:tblGrid>
                <a:gridCol w="423517"/>
                <a:gridCol w="423517"/>
                <a:gridCol w="423517"/>
                <a:gridCol w="423517"/>
                <a:gridCol w="423517"/>
              </a:tblGrid>
              <a:tr h="254577">
                <a:tc>
                  <a:txBody>
                    <a:bodyPr/>
                    <a:lstStyle/>
                    <a:p>
                      <a:pPr algn="ctr" latinLnBrk="1"/>
                      <a:r>
                        <a:rPr lang="en-US" altLang="ko-KR" sz="1400" b="0" dirty="0" smtClean="0">
                          <a:solidFill>
                            <a:schemeClr val="tx1"/>
                          </a:solidFill>
                          <a:latin typeface="+mn-ea"/>
                          <a:ea typeface="+mn-ea"/>
                        </a:rPr>
                        <a:t>1</a:t>
                      </a:r>
                      <a:endParaRPr lang="ko-KR" altLang="en-US" sz="1400" b="0" dirty="0">
                        <a:solidFill>
                          <a:schemeClr val="tx1"/>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latinLnBrk="1"/>
                      <a:r>
                        <a:rPr lang="en-US" altLang="ko-KR" sz="1400" b="0" dirty="0" smtClean="0">
                          <a:solidFill>
                            <a:schemeClr val="tx1"/>
                          </a:solidFill>
                          <a:latin typeface="+mn-ea"/>
                          <a:ea typeface="+mn-ea"/>
                        </a:rPr>
                        <a:t>0</a:t>
                      </a:r>
                      <a:endParaRPr lang="ko-KR" altLang="en-US" sz="1400" b="0" dirty="0">
                        <a:solidFill>
                          <a:schemeClr val="tx1"/>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latinLnBrk="1"/>
                      <a:r>
                        <a:rPr lang="en-US" altLang="ko-KR" sz="1400" b="0" dirty="0" smtClean="0">
                          <a:solidFill>
                            <a:schemeClr val="tx1"/>
                          </a:solidFill>
                          <a:latin typeface="+mn-ea"/>
                          <a:ea typeface="+mn-ea"/>
                        </a:rPr>
                        <a:t>1</a:t>
                      </a:r>
                      <a:endParaRPr lang="ko-KR" altLang="en-US" sz="1400" b="0" dirty="0">
                        <a:solidFill>
                          <a:schemeClr val="tx1"/>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latinLnBrk="1"/>
                      <a:r>
                        <a:rPr lang="en-US" altLang="ko-KR" sz="1400" b="0" dirty="0" smtClean="0">
                          <a:solidFill>
                            <a:schemeClr val="tx1"/>
                          </a:solidFill>
                          <a:latin typeface="+mn-ea"/>
                          <a:ea typeface="+mn-ea"/>
                        </a:rPr>
                        <a:t>〮〮〮</a:t>
                      </a:r>
                      <a:endParaRPr lang="ko-KR" altLang="en-US" sz="1400" b="0" dirty="0">
                        <a:solidFill>
                          <a:schemeClr val="tx1"/>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latinLnBrk="1"/>
                      <a:r>
                        <a:rPr lang="en-US" altLang="ko-KR" sz="1400" b="0" dirty="0" smtClean="0">
                          <a:solidFill>
                            <a:schemeClr val="tx1"/>
                          </a:solidFill>
                          <a:latin typeface="+mn-ea"/>
                          <a:ea typeface="+mn-ea"/>
                        </a:rPr>
                        <a:t>1</a:t>
                      </a:r>
                      <a:endParaRPr lang="ko-KR" altLang="en-US" sz="1400" b="0" dirty="0">
                        <a:solidFill>
                          <a:schemeClr val="tx1"/>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r>
            </a:tbl>
          </a:graphicData>
        </a:graphic>
      </p:graphicFrame>
      <p:sp>
        <p:nvSpPr>
          <p:cNvPr id="72" name="TextBox 71"/>
          <p:cNvSpPr txBox="1"/>
          <p:nvPr/>
        </p:nvSpPr>
        <p:spPr>
          <a:xfrm>
            <a:off x="17308257" y="27410215"/>
            <a:ext cx="1381789" cy="369332"/>
          </a:xfrm>
          <a:prstGeom prst="rect">
            <a:avLst/>
          </a:prstGeom>
          <a:noFill/>
        </p:spPr>
        <p:txBody>
          <a:bodyPr wrap="none" rtlCol="0">
            <a:spAutoFit/>
          </a:bodyPr>
          <a:lstStyle/>
          <a:p>
            <a:r>
              <a:rPr lang="en-US" altLang="ko-KR" sz="1800" dirty="0" smtClean="0"/>
              <a:t>Dot update</a:t>
            </a:r>
            <a:endParaRPr lang="ko-KR" altLang="en-US" sz="1800" dirty="0"/>
          </a:p>
        </p:txBody>
      </p:sp>
      <p:sp>
        <p:nvSpPr>
          <p:cNvPr id="73" name="TextBox 72"/>
          <p:cNvSpPr txBox="1"/>
          <p:nvPr/>
        </p:nvSpPr>
        <p:spPr>
          <a:xfrm>
            <a:off x="24665024" y="27410215"/>
            <a:ext cx="2110834" cy="369332"/>
          </a:xfrm>
          <a:prstGeom prst="rect">
            <a:avLst/>
          </a:prstGeom>
          <a:noFill/>
        </p:spPr>
        <p:txBody>
          <a:bodyPr wrap="none" rtlCol="0">
            <a:spAutoFit/>
          </a:bodyPr>
          <a:lstStyle/>
          <a:p>
            <a:r>
              <a:rPr lang="en-US" altLang="ko-KR" sz="1800" dirty="0" smtClean="0"/>
              <a:t>Histogram Update</a:t>
            </a:r>
            <a:endParaRPr lang="ko-KR" altLang="en-US" sz="1800" dirty="0"/>
          </a:p>
        </p:txBody>
      </p:sp>
      <p:sp>
        <p:nvSpPr>
          <p:cNvPr id="74" name="등호 73"/>
          <p:cNvSpPr/>
          <p:nvPr/>
        </p:nvSpPr>
        <p:spPr>
          <a:xfrm>
            <a:off x="23138186" y="28438526"/>
            <a:ext cx="1278082" cy="576240"/>
          </a:xfrm>
          <a:prstGeom prst="mathEqual">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75" name="원호 74"/>
          <p:cNvSpPr/>
          <p:nvPr/>
        </p:nvSpPr>
        <p:spPr>
          <a:xfrm>
            <a:off x="17555670" y="28199946"/>
            <a:ext cx="2016351" cy="81482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dirty="0"/>
          </a:p>
        </p:txBody>
      </p:sp>
      <p:sp>
        <p:nvSpPr>
          <p:cNvPr id="76" name="TextBox 75"/>
          <p:cNvSpPr txBox="1"/>
          <p:nvPr/>
        </p:nvSpPr>
        <p:spPr>
          <a:xfrm>
            <a:off x="17480419" y="27967655"/>
            <a:ext cx="1037463" cy="369332"/>
          </a:xfrm>
          <a:prstGeom prst="rect">
            <a:avLst/>
          </a:prstGeom>
          <a:noFill/>
        </p:spPr>
        <p:txBody>
          <a:bodyPr wrap="none" rtlCol="0">
            <a:spAutoFit/>
          </a:bodyPr>
          <a:lstStyle/>
          <a:p>
            <a:r>
              <a:rPr lang="en-US" altLang="ko-KR" sz="1800" dirty="0" smtClean="0"/>
              <a:t>p nodes</a:t>
            </a:r>
            <a:endParaRPr lang="ko-KR" altLang="en-US" sz="1800" dirty="0"/>
          </a:p>
        </p:txBody>
      </p:sp>
      <p:sp>
        <p:nvSpPr>
          <p:cNvPr id="77" name="원호 76"/>
          <p:cNvSpPr/>
          <p:nvPr/>
        </p:nvSpPr>
        <p:spPr>
          <a:xfrm flipH="1">
            <a:off x="16428800" y="28199946"/>
            <a:ext cx="2016351" cy="81482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dirty="0"/>
          </a:p>
        </p:txBody>
      </p:sp>
      <p:sp>
        <p:nvSpPr>
          <p:cNvPr id="78" name="TextBox 77"/>
          <p:cNvSpPr txBox="1"/>
          <p:nvPr/>
        </p:nvSpPr>
        <p:spPr>
          <a:xfrm>
            <a:off x="24187136" y="29010436"/>
            <a:ext cx="3066609" cy="338554"/>
          </a:xfrm>
          <a:prstGeom prst="rect">
            <a:avLst/>
          </a:prstGeom>
          <a:noFill/>
        </p:spPr>
        <p:txBody>
          <a:bodyPr wrap="none" rtlCol="0">
            <a:spAutoFit/>
          </a:bodyPr>
          <a:lstStyle/>
          <a:p>
            <a:r>
              <a:rPr lang="en-US" altLang="ko-KR" sz="1600" dirty="0" err="1" smtClean="0"/>
              <a:t>isSelected</a:t>
            </a:r>
            <a:r>
              <a:rPr lang="en-US" altLang="ko-KR" sz="1600" dirty="0" smtClean="0"/>
              <a:t> for histogram graph</a:t>
            </a:r>
            <a:endParaRPr lang="ko-KR" altLang="en-US" sz="1600" dirty="0"/>
          </a:p>
        </p:txBody>
      </p:sp>
      <p:sp>
        <p:nvSpPr>
          <p:cNvPr id="79" name="원호 78"/>
          <p:cNvSpPr/>
          <p:nvPr/>
        </p:nvSpPr>
        <p:spPr>
          <a:xfrm>
            <a:off x="25785270" y="28199946"/>
            <a:ext cx="990588" cy="81482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dirty="0"/>
          </a:p>
        </p:txBody>
      </p:sp>
      <p:sp>
        <p:nvSpPr>
          <p:cNvPr id="80" name="TextBox 79"/>
          <p:cNvSpPr txBox="1"/>
          <p:nvPr/>
        </p:nvSpPr>
        <p:spPr>
          <a:xfrm>
            <a:off x="25201708" y="27967655"/>
            <a:ext cx="1037463" cy="369332"/>
          </a:xfrm>
          <a:prstGeom prst="rect">
            <a:avLst/>
          </a:prstGeom>
          <a:noFill/>
        </p:spPr>
        <p:txBody>
          <a:bodyPr wrap="none" rtlCol="0">
            <a:spAutoFit/>
          </a:bodyPr>
          <a:lstStyle/>
          <a:p>
            <a:r>
              <a:rPr lang="en-US" altLang="ko-KR" sz="1800" dirty="0" smtClean="0"/>
              <a:t>n nodes</a:t>
            </a:r>
            <a:endParaRPr lang="ko-KR" altLang="en-US" sz="1800" dirty="0"/>
          </a:p>
        </p:txBody>
      </p:sp>
      <p:sp>
        <p:nvSpPr>
          <p:cNvPr id="81" name="원호 80"/>
          <p:cNvSpPr/>
          <p:nvPr/>
        </p:nvSpPr>
        <p:spPr>
          <a:xfrm flipH="1">
            <a:off x="24665021" y="28190854"/>
            <a:ext cx="990588" cy="81482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dirty="0"/>
          </a:p>
        </p:txBody>
      </p:sp>
      <p:sp>
        <p:nvSpPr>
          <p:cNvPr id="82" name="TextBox 81"/>
          <p:cNvSpPr txBox="1"/>
          <p:nvPr/>
        </p:nvSpPr>
        <p:spPr>
          <a:xfrm>
            <a:off x="794481" y="14100046"/>
            <a:ext cx="11994374" cy="5262979"/>
          </a:xfrm>
          <a:prstGeom prst="rect">
            <a:avLst/>
          </a:prstGeom>
          <a:noFill/>
        </p:spPr>
        <p:txBody>
          <a:bodyPr wrap="none" rtlCol="0">
            <a:spAutoFit/>
          </a:bodyPr>
          <a:lstStyle/>
          <a:p>
            <a:r>
              <a:rPr lang="en-US" altLang="ko-KR" sz="2800" dirty="0" err="1" smtClean="0">
                <a:solidFill>
                  <a:schemeClr val="tx2"/>
                </a:solidFill>
                <a:latin typeface="Calibri Light" panose="020F0302020204030204" pitchFamily="34" charset="0"/>
                <a:ea typeface="SimSun" panose="02010600030101010101" pitchFamily="2" charset="-122"/>
                <a:cs typeface="Vani" panose="020B0502040204020203" pitchFamily="34" charset="0"/>
              </a:rPr>
              <a:t>Obj</a:t>
            </a:r>
            <a:r>
              <a:rPr lang="en-US" altLang="ko-KR" sz="2800" dirty="0">
                <a:solidFill>
                  <a:schemeClr val="tx2"/>
                </a:solidFill>
                <a:latin typeface="Calibri Light" panose="020F0302020204030204" pitchFamily="34" charset="0"/>
                <a:ea typeface="SimSun" panose="02010600030101010101" pitchFamily="2" charset="-122"/>
                <a:cs typeface="Vani" panose="020B0502040204020203" pitchFamily="34" charset="0"/>
              </a:rPr>
              <a:t> </a:t>
            </a:r>
            <a:r>
              <a:rPr lang="en-US" altLang="ko-KR" sz="2800" dirty="0" smtClean="0">
                <a:solidFill>
                  <a:schemeClr val="tx2"/>
                </a:solidFill>
                <a:latin typeface="Calibri Light" panose="020F0302020204030204" pitchFamily="34" charset="0"/>
                <a:ea typeface="SimSun" panose="02010600030101010101" pitchFamily="2" charset="-122"/>
                <a:cs typeface="Vani" panose="020B0502040204020203" pitchFamily="34" charset="0"/>
              </a:rPr>
              <a:t>&lt;- RIGHT({</a:t>
            </a:r>
          </a:p>
          <a:p>
            <a:r>
              <a:rPr lang="en-US" altLang="ko-KR" sz="2800" dirty="0">
                <a:solidFill>
                  <a:schemeClr val="tx2"/>
                </a:solidFill>
                <a:latin typeface="Calibri Light" panose="020F0302020204030204" pitchFamily="34" charset="0"/>
                <a:ea typeface="SimSun" panose="02010600030101010101" pitchFamily="2" charset="-122"/>
                <a:cs typeface="Vani" panose="020B0502040204020203" pitchFamily="34" charset="0"/>
              </a:rPr>
              <a:t> </a:t>
            </a:r>
            <a:r>
              <a:rPr lang="en-US" altLang="ko-KR" sz="2800" dirty="0" smtClean="0">
                <a:solidFill>
                  <a:schemeClr val="tx2"/>
                </a:solidFill>
                <a:latin typeface="Calibri Light" panose="020F0302020204030204" pitchFamily="34" charset="0"/>
                <a:ea typeface="SimSun" panose="02010600030101010101" pitchFamily="2" charset="-122"/>
                <a:cs typeface="Vani" panose="020B0502040204020203" pitchFamily="34" charset="0"/>
              </a:rPr>
              <a:t>      plot(</a:t>
            </a:r>
            <a:r>
              <a:rPr lang="en-US" altLang="ko-KR" sz="2800" dirty="0" err="1" smtClean="0">
                <a:solidFill>
                  <a:schemeClr val="tx2"/>
                </a:solidFill>
                <a:latin typeface="Calibri Light" panose="020F0302020204030204" pitchFamily="34" charset="0"/>
                <a:ea typeface="SimSun" panose="02010600030101010101" pitchFamily="2" charset="-122"/>
                <a:cs typeface="Vani" panose="020B0502040204020203" pitchFamily="34" charset="0"/>
              </a:rPr>
              <a:t>conc</a:t>
            </a:r>
            <a:r>
              <a:rPr lang="en-US" altLang="ko-KR" sz="2800" dirty="0" smtClean="0">
                <a:solidFill>
                  <a:schemeClr val="tx2"/>
                </a:solidFill>
                <a:latin typeface="Calibri Light" panose="020F0302020204030204" pitchFamily="34" charset="0"/>
                <a:ea typeface="SimSun" panose="02010600030101010101" pitchFamily="2" charset="-122"/>
                <a:cs typeface="Vani" panose="020B0502040204020203" pitchFamily="34" charset="0"/>
              </a:rPr>
              <a:t> ~Time, </a:t>
            </a:r>
            <a:r>
              <a:rPr lang="en-US" altLang="ko-KR" sz="2800" dirty="0" err="1" smtClean="0">
                <a:solidFill>
                  <a:schemeClr val="tx2"/>
                </a:solidFill>
                <a:latin typeface="Calibri Light" panose="020F0302020204030204" pitchFamily="34" charset="0"/>
                <a:ea typeface="SimSun" panose="02010600030101010101" pitchFamily="2" charset="-122"/>
                <a:cs typeface="Vani" panose="020B0502040204020203" pitchFamily="34" charset="0"/>
              </a:rPr>
              <a:t>Theoph</a:t>
            </a:r>
            <a:r>
              <a:rPr lang="en-US" altLang="ko-KR" sz="2800" dirty="0" smtClean="0">
                <a:solidFill>
                  <a:schemeClr val="tx2"/>
                </a:solidFill>
                <a:latin typeface="Calibri Light" panose="020F0302020204030204" pitchFamily="34" charset="0"/>
                <a:ea typeface="SimSun" panose="02010600030101010101" pitchFamily="2" charset="-122"/>
                <a:cs typeface="Vani" panose="020B0502040204020203" pitchFamily="34" charset="0"/>
              </a:rPr>
              <a:t>, color = color)</a:t>
            </a:r>
          </a:p>
          <a:p>
            <a:r>
              <a:rPr lang="en-US" altLang="ko-KR" sz="2800" dirty="0">
                <a:solidFill>
                  <a:schemeClr val="tx2"/>
                </a:solidFill>
                <a:latin typeface="Calibri Light" panose="020F0302020204030204" pitchFamily="34" charset="0"/>
                <a:ea typeface="SimSun" panose="02010600030101010101" pitchFamily="2" charset="-122"/>
                <a:cs typeface="Vani" panose="020B0502040204020203" pitchFamily="34" charset="0"/>
              </a:rPr>
              <a:t> </a:t>
            </a:r>
            <a:r>
              <a:rPr lang="en-US" altLang="ko-KR" sz="2800" dirty="0" smtClean="0">
                <a:solidFill>
                  <a:schemeClr val="tx2"/>
                </a:solidFill>
                <a:latin typeface="Calibri Light" panose="020F0302020204030204" pitchFamily="34" charset="0"/>
                <a:ea typeface="SimSun" panose="02010600030101010101" pitchFamily="2" charset="-122"/>
                <a:cs typeface="Vani" panose="020B0502040204020203" pitchFamily="34" charset="0"/>
              </a:rPr>
              <a:t>      </a:t>
            </a:r>
            <a:r>
              <a:rPr lang="en-US" altLang="ko-KR" sz="2800" dirty="0" err="1" smtClean="0">
                <a:solidFill>
                  <a:schemeClr val="tx2"/>
                </a:solidFill>
                <a:latin typeface="Calibri Light" panose="020F0302020204030204" pitchFamily="34" charset="0"/>
                <a:ea typeface="SimSun" panose="02010600030101010101" pitchFamily="2" charset="-122"/>
                <a:cs typeface="Vani" panose="020B0502040204020203" pitchFamily="34" charset="0"/>
              </a:rPr>
              <a:t>runServer.RIGHT</a:t>
            </a:r>
            <a:r>
              <a:rPr lang="en-US" altLang="ko-KR" sz="2800" dirty="0" smtClean="0">
                <a:solidFill>
                  <a:schemeClr val="tx2"/>
                </a:solidFill>
                <a:latin typeface="Calibri Light" panose="020F0302020204030204" pitchFamily="34" charset="0"/>
                <a:ea typeface="SimSun" panose="02010600030101010101" pitchFamily="2" charset="-122"/>
                <a:cs typeface="Vani" panose="020B0502040204020203" pitchFamily="34" charset="0"/>
              </a:rPr>
              <a:t>(</a:t>
            </a:r>
            <a:r>
              <a:rPr lang="en-US" altLang="ko-KR" sz="2800" dirty="0" err="1" smtClean="0">
                <a:solidFill>
                  <a:schemeClr val="tx2"/>
                </a:solidFill>
                <a:latin typeface="Calibri Light" panose="020F0302020204030204" pitchFamily="34" charset="0"/>
                <a:ea typeface="SimSun" panose="02010600030101010101" pitchFamily="2" charset="-122"/>
                <a:cs typeface="Vani" panose="020B0502040204020203" pitchFamily="34" charset="0"/>
              </a:rPr>
              <a:t>loessArray</a:t>
            </a:r>
            <a:r>
              <a:rPr lang="en-US" altLang="ko-KR" sz="2800" dirty="0" smtClean="0">
                <a:solidFill>
                  <a:schemeClr val="tx2"/>
                </a:solidFill>
                <a:latin typeface="Calibri Light" panose="020F0302020204030204" pitchFamily="34" charset="0"/>
                <a:ea typeface="SimSun" panose="02010600030101010101" pitchFamily="2" charset="-122"/>
                <a:cs typeface="Vani" panose="020B0502040204020203" pitchFamily="34" charset="0"/>
              </a:rPr>
              <a:t>, {</a:t>
            </a:r>
          </a:p>
          <a:p>
            <a:r>
              <a:rPr lang="en-US" altLang="ko-KR" sz="2800" dirty="0">
                <a:solidFill>
                  <a:schemeClr val="tx2"/>
                </a:solidFill>
                <a:latin typeface="Calibri Light" panose="020F0302020204030204" pitchFamily="34" charset="0"/>
                <a:ea typeface="SimSun" panose="02010600030101010101" pitchFamily="2" charset="-122"/>
                <a:cs typeface="Vani" panose="020B0502040204020203" pitchFamily="34" charset="0"/>
              </a:rPr>
              <a:t>  </a:t>
            </a:r>
            <a:r>
              <a:rPr lang="en-US" altLang="ko-KR" sz="2800" dirty="0" smtClean="0">
                <a:solidFill>
                  <a:schemeClr val="tx2"/>
                </a:solidFill>
                <a:latin typeface="Calibri Light" panose="020F0302020204030204" pitchFamily="34" charset="0"/>
                <a:ea typeface="SimSun" panose="02010600030101010101" pitchFamily="2" charset="-122"/>
                <a:cs typeface="Vani" panose="020B0502040204020203" pitchFamily="34" charset="0"/>
              </a:rPr>
              <a:t>          </a:t>
            </a:r>
            <a:r>
              <a:rPr lang="en-US" altLang="ko-KR" sz="2800" dirty="0" err="1" smtClean="0">
                <a:solidFill>
                  <a:schemeClr val="tx2"/>
                </a:solidFill>
                <a:latin typeface="Calibri Light" panose="020F0302020204030204" pitchFamily="34" charset="0"/>
                <a:ea typeface="SimSun" panose="02010600030101010101" pitchFamily="2" charset="-122"/>
                <a:cs typeface="Vani" panose="020B0502040204020203" pitchFamily="34" charset="0"/>
              </a:rPr>
              <a:t>obj</a:t>
            </a:r>
            <a:r>
              <a:rPr lang="en-US" altLang="ko-KR" sz="2800" dirty="0" smtClean="0">
                <a:solidFill>
                  <a:schemeClr val="tx2"/>
                </a:solidFill>
                <a:latin typeface="Calibri Light" panose="020F0302020204030204" pitchFamily="34" charset="0"/>
                <a:ea typeface="SimSun" panose="02010600030101010101" pitchFamily="2" charset="-122"/>
                <a:cs typeface="Vani" panose="020B0502040204020203" pitchFamily="34" charset="0"/>
              </a:rPr>
              <a:t> &lt;- loess(</a:t>
            </a:r>
            <a:r>
              <a:rPr lang="en-US" altLang="ko-KR" sz="2800" dirty="0" err="1" smtClean="0">
                <a:solidFill>
                  <a:schemeClr val="tx2"/>
                </a:solidFill>
                <a:latin typeface="Calibri Light" panose="020F0302020204030204" pitchFamily="34" charset="0"/>
                <a:ea typeface="SimSun" panose="02010600030101010101" pitchFamily="2" charset="-122"/>
                <a:cs typeface="Vani" panose="020B0502040204020203" pitchFamily="34" charset="0"/>
              </a:rPr>
              <a:t>conc</a:t>
            </a:r>
            <a:r>
              <a:rPr lang="en-US" altLang="ko-KR" sz="2800" dirty="0" smtClean="0">
                <a:solidFill>
                  <a:schemeClr val="tx2"/>
                </a:solidFill>
                <a:latin typeface="Calibri Light" panose="020F0302020204030204" pitchFamily="34" charset="0"/>
                <a:ea typeface="SimSun" panose="02010600030101010101" pitchFamily="2" charset="-122"/>
                <a:cs typeface="Vani" panose="020B0502040204020203" pitchFamily="34" charset="0"/>
              </a:rPr>
              <a:t> ~ Time, data = </a:t>
            </a:r>
            <a:r>
              <a:rPr lang="en-US" altLang="ko-KR" sz="2800" dirty="0" err="1" smtClean="0">
                <a:solidFill>
                  <a:schemeClr val="tx2"/>
                </a:solidFill>
                <a:latin typeface="Calibri Light" panose="020F0302020204030204" pitchFamily="34" charset="0"/>
                <a:ea typeface="SimSun" panose="02010600030101010101" pitchFamily="2" charset="-122"/>
                <a:cs typeface="Vani" panose="020B0502040204020203" pitchFamily="34" charset="0"/>
              </a:rPr>
              <a:t>Theoph</a:t>
            </a:r>
            <a:r>
              <a:rPr lang="en-US" altLang="ko-KR" sz="2800" dirty="0" smtClean="0">
                <a:solidFill>
                  <a:schemeClr val="tx2"/>
                </a:solidFill>
                <a:latin typeface="Calibri Light" panose="020F0302020204030204" pitchFamily="34" charset="0"/>
                <a:ea typeface="SimSun" panose="02010600030101010101" pitchFamily="2" charset="-122"/>
                <a:cs typeface="Vani" panose="020B0502040204020203" pitchFamily="34" charset="0"/>
              </a:rPr>
              <a:t>)</a:t>
            </a:r>
          </a:p>
          <a:p>
            <a:r>
              <a:rPr lang="en-US" altLang="ko-KR" sz="2800" dirty="0">
                <a:solidFill>
                  <a:schemeClr val="tx2"/>
                </a:solidFill>
                <a:latin typeface="Calibri Light" panose="020F0302020204030204" pitchFamily="34" charset="0"/>
                <a:ea typeface="SimSun" panose="02010600030101010101" pitchFamily="2" charset="-122"/>
                <a:cs typeface="Vani" panose="020B0502040204020203" pitchFamily="34" charset="0"/>
              </a:rPr>
              <a:t> </a:t>
            </a:r>
            <a:r>
              <a:rPr lang="en-US" altLang="ko-KR" sz="2800" dirty="0" smtClean="0">
                <a:solidFill>
                  <a:schemeClr val="tx2"/>
                </a:solidFill>
                <a:latin typeface="Calibri Light" panose="020F0302020204030204" pitchFamily="34" charset="0"/>
                <a:ea typeface="SimSun" panose="02010600030101010101" pitchFamily="2" charset="-122"/>
                <a:cs typeface="Vani" panose="020B0502040204020203" pitchFamily="34" charset="0"/>
              </a:rPr>
              <a:t>           </a:t>
            </a:r>
            <a:r>
              <a:rPr lang="en-US" altLang="ko-KR" sz="2800" dirty="0" err="1" smtClean="0">
                <a:solidFill>
                  <a:schemeClr val="tx2"/>
                </a:solidFill>
                <a:latin typeface="Calibri Light" panose="020F0302020204030204" pitchFamily="34" charset="0"/>
                <a:ea typeface="SimSun" panose="02010600030101010101" pitchFamily="2" charset="-122"/>
                <a:cs typeface="Vani" panose="020B0502040204020203" pitchFamily="34" charset="0"/>
              </a:rPr>
              <a:t>xRange</a:t>
            </a:r>
            <a:r>
              <a:rPr lang="en-US" altLang="ko-KR" sz="2800" dirty="0" smtClean="0">
                <a:solidFill>
                  <a:schemeClr val="tx2"/>
                </a:solidFill>
                <a:latin typeface="Calibri Light" panose="020F0302020204030204" pitchFamily="34" charset="0"/>
                <a:ea typeface="SimSun" panose="02010600030101010101" pitchFamily="2" charset="-122"/>
                <a:cs typeface="Vani" panose="020B0502040204020203" pitchFamily="34" charset="0"/>
              </a:rPr>
              <a:t> &lt;- range(</a:t>
            </a:r>
            <a:r>
              <a:rPr lang="en-US" altLang="ko-KR" sz="2800" dirty="0" err="1" smtClean="0">
                <a:solidFill>
                  <a:schemeClr val="tx2"/>
                </a:solidFill>
                <a:latin typeface="Calibri Light" panose="020F0302020204030204" pitchFamily="34" charset="0"/>
                <a:ea typeface="SimSun" panose="02010600030101010101" pitchFamily="2" charset="-122"/>
                <a:cs typeface="Vani" panose="020B0502040204020203" pitchFamily="34" charset="0"/>
              </a:rPr>
              <a:t>Theoph$conc</a:t>
            </a:r>
            <a:r>
              <a:rPr lang="en-US" altLang="ko-KR" sz="2800" dirty="0" smtClean="0">
                <a:solidFill>
                  <a:schemeClr val="tx2"/>
                </a:solidFill>
                <a:latin typeface="Calibri Light" panose="020F0302020204030204" pitchFamily="34" charset="0"/>
                <a:ea typeface="SimSun" panose="02010600030101010101" pitchFamily="2" charset="-122"/>
                <a:cs typeface="Vani" panose="020B0502040204020203" pitchFamily="34" charset="0"/>
              </a:rPr>
              <a:t>)</a:t>
            </a:r>
          </a:p>
          <a:p>
            <a:r>
              <a:rPr lang="en-US" altLang="ko-KR" sz="2800" dirty="0">
                <a:solidFill>
                  <a:schemeClr val="tx2"/>
                </a:solidFill>
                <a:latin typeface="Calibri Light" panose="020F0302020204030204" pitchFamily="34" charset="0"/>
                <a:ea typeface="SimSun" panose="02010600030101010101" pitchFamily="2" charset="-122"/>
                <a:cs typeface="Vani" panose="020B0502040204020203" pitchFamily="34" charset="0"/>
              </a:rPr>
              <a:t> </a:t>
            </a:r>
            <a:r>
              <a:rPr lang="en-US" altLang="ko-KR" sz="2800" dirty="0" smtClean="0">
                <a:solidFill>
                  <a:schemeClr val="tx2"/>
                </a:solidFill>
                <a:latin typeface="Calibri Light" panose="020F0302020204030204" pitchFamily="34" charset="0"/>
                <a:ea typeface="SimSun" panose="02010600030101010101" pitchFamily="2" charset="-122"/>
                <a:cs typeface="Vani" panose="020B0502040204020203" pitchFamily="34" charset="0"/>
              </a:rPr>
              <a:t>           </a:t>
            </a:r>
            <a:r>
              <a:rPr lang="en-US" altLang="ko-KR" sz="2800" dirty="0" err="1" smtClean="0">
                <a:solidFill>
                  <a:schemeClr val="tx2"/>
                </a:solidFill>
                <a:latin typeface="Calibri Light" panose="020F0302020204030204" pitchFamily="34" charset="0"/>
                <a:ea typeface="SimSun" panose="02010600030101010101" pitchFamily="2" charset="-122"/>
                <a:cs typeface="Vani" panose="020B0502040204020203" pitchFamily="34" charset="0"/>
              </a:rPr>
              <a:t>simArray</a:t>
            </a:r>
            <a:r>
              <a:rPr lang="en-US" altLang="ko-KR" sz="2800" dirty="0" smtClean="0">
                <a:solidFill>
                  <a:schemeClr val="tx2"/>
                </a:solidFill>
                <a:latin typeface="Calibri Light" panose="020F0302020204030204" pitchFamily="34" charset="0"/>
                <a:ea typeface="SimSun" panose="02010600030101010101" pitchFamily="2" charset="-122"/>
                <a:cs typeface="Vani" panose="020B0502040204020203" pitchFamily="34" charset="0"/>
              </a:rPr>
              <a:t> &lt;- </a:t>
            </a:r>
            <a:r>
              <a:rPr lang="en-US" altLang="ko-KR" sz="2800" dirty="0" err="1" smtClean="0">
                <a:solidFill>
                  <a:schemeClr val="tx2"/>
                </a:solidFill>
                <a:latin typeface="Calibri Light" panose="020F0302020204030204" pitchFamily="34" charset="0"/>
                <a:ea typeface="SimSun" panose="02010600030101010101" pitchFamily="2" charset="-122"/>
                <a:cs typeface="Vani" panose="020B0502040204020203" pitchFamily="34" charset="0"/>
              </a:rPr>
              <a:t>data.frame</a:t>
            </a:r>
            <a:r>
              <a:rPr lang="en-US" altLang="ko-KR" sz="2800" dirty="0" smtClean="0">
                <a:solidFill>
                  <a:schemeClr val="tx2"/>
                </a:solidFill>
                <a:latin typeface="Calibri Light" panose="020F0302020204030204" pitchFamily="34" charset="0"/>
                <a:ea typeface="SimSun" panose="02010600030101010101" pitchFamily="2" charset="-122"/>
                <a:cs typeface="Vani" panose="020B0502040204020203" pitchFamily="34" charset="0"/>
              </a:rPr>
              <a:t>(</a:t>
            </a:r>
            <a:r>
              <a:rPr lang="en-US" altLang="ko-KR" sz="2800" dirty="0" err="1" smtClean="0">
                <a:solidFill>
                  <a:schemeClr val="tx2"/>
                </a:solidFill>
                <a:latin typeface="Calibri Light" panose="020F0302020204030204" pitchFamily="34" charset="0"/>
                <a:ea typeface="SimSun" panose="02010600030101010101" pitchFamily="2" charset="-122"/>
                <a:cs typeface="Vani" panose="020B0502040204020203" pitchFamily="34" charset="0"/>
              </a:rPr>
              <a:t>conc</a:t>
            </a:r>
            <a:r>
              <a:rPr lang="en-US" altLang="ko-KR" sz="2800" dirty="0" smtClean="0">
                <a:solidFill>
                  <a:schemeClr val="tx2"/>
                </a:solidFill>
                <a:latin typeface="Calibri Light" panose="020F0302020204030204" pitchFamily="34" charset="0"/>
                <a:ea typeface="SimSun" panose="02010600030101010101" pitchFamily="2" charset="-122"/>
                <a:cs typeface="Vani" panose="020B0502040204020203" pitchFamily="34" charset="0"/>
              </a:rPr>
              <a:t> = </a:t>
            </a:r>
            <a:r>
              <a:rPr lang="en-US" altLang="ko-KR" sz="2800" dirty="0" err="1" smtClean="0">
                <a:solidFill>
                  <a:schemeClr val="tx2"/>
                </a:solidFill>
                <a:latin typeface="Calibri Light" panose="020F0302020204030204" pitchFamily="34" charset="0"/>
                <a:ea typeface="SimSun" panose="02010600030101010101" pitchFamily="2" charset="-122"/>
                <a:cs typeface="Vani" panose="020B0502040204020203" pitchFamily="34" charset="0"/>
              </a:rPr>
              <a:t>seq</a:t>
            </a:r>
            <a:r>
              <a:rPr lang="en-US" altLang="ko-KR" sz="2800" dirty="0" smtClean="0">
                <a:solidFill>
                  <a:schemeClr val="tx2"/>
                </a:solidFill>
                <a:latin typeface="Calibri Light" panose="020F0302020204030204" pitchFamily="34" charset="0"/>
                <a:ea typeface="SimSun" panose="02010600030101010101" pitchFamily="2" charset="-122"/>
                <a:cs typeface="Vani" panose="020B0502040204020203" pitchFamily="34" charset="0"/>
              </a:rPr>
              <a:t>(</a:t>
            </a:r>
            <a:r>
              <a:rPr lang="en-US" altLang="ko-KR" sz="2800" dirty="0" err="1" smtClean="0">
                <a:solidFill>
                  <a:schemeClr val="tx2"/>
                </a:solidFill>
                <a:latin typeface="Calibri Light" panose="020F0302020204030204" pitchFamily="34" charset="0"/>
                <a:ea typeface="SimSun" panose="02010600030101010101" pitchFamily="2" charset="-122"/>
                <a:cs typeface="Vani" panose="020B0502040204020203" pitchFamily="34" charset="0"/>
              </a:rPr>
              <a:t>xRange</a:t>
            </a:r>
            <a:r>
              <a:rPr lang="en-US" altLang="ko-KR" sz="2800" dirty="0" smtClean="0">
                <a:solidFill>
                  <a:schemeClr val="tx2"/>
                </a:solidFill>
                <a:latin typeface="Calibri Light" panose="020F0302020204030204" pitchFamily="34" charset="0"/>
                <a:ea typeface="SimSun" panose="02010600030101010101" pitchFamily="2" charset="-122"/>
                <a:cs typeface="Vani" panose="020B0502040204020203" pitchFamily="34" charset="0"/>
              </a:rPr>
              <a:t>[1], </a:t>
            </a:r>
            <a:r>
              <a:rPr lang="en-US" altLang="ko-KR" sz="2800" dirty="0" err="1" smtClean="0">
                <a:solidFill>
                  <a:schemeClr val="tx2"/>
                </a:solidFill>
                <a:latin typeface="Calibri Light" panose="020F0302020204030204" pitchFamily="34" charset="0"/>
                <a:ea typeface="SimSun" panose="02010600030101010101" pitchFamily="2" charset="-122"/>
                <a:cs typeface="Vani" panose="020B0502040204020203" pitchFamily="34" charset="0"/>
              </a:rPr>
              <a:t>xRange</a:t>
            </a:r>
            <a:r>
              <a:rPr lang="en-US" altLang="ko-KR" sz="2800" dirty="0" smtClean="0">
                <a:solidFill>
                  <a:schemeClr val="tx2"/>
                </a:solidFill>
                <a:latin typeface="Calibri Light" panose="020F0302020204030204" pitchFamily="34" charset="0"/>
                <a:ea typeface="SimSun" panose="02010600030101010101" pitchFamily="2" charset="-122"/>
                <a:cs typeface="Vani" panose="020B0502040204020203" pitchFamily="34" charset="0"/>
              </a:rPr>
              <a:t>[2], </a:t>
            </a:r>
            <a:r>
              <a:rPr lang="en-US" altLang="ko-KR" sz="2800" dirty="0" err="1" smtClean="0">
                <a:solidFill>
                  <a:schemeClr val="tx2"/>
                </a:solidFill>
                <a:latin typeface="Calibri Light" panose="020F0302020204030204" pitchFamily="34" charset="0"/>
                <a:ea typeface="SimSun" panose="02010600030101010101" pitchFamily="2" charset="-122"/>
                <a:cs typeface="Vani" panose="020B0502040204020203" pitchFamily="34" charset="0"/>
              </a:rPr>
              <a:t>length.out</a:t>
            </a:r>
            <a:r>
              <a:rPr lang="en-US" altLang="ko-KR" sz="2800" dirty="0" smtClean="0">
                <a:solidFill>
                  <a:schemeClr val="tx2"/>
                </a:solidFill>
                <a:latin typeface="Calibri Light" panose="020F0302020204030204" pitchFamily="34" charset="0"/>
                <a:ea typeface="SimSun" panose="02010600030101010101" pitchFamily="2" charset="-122"/>
                <a:cs typeface="Vani" panose="020B0502040204020203" pitchFamily="34" charset="0"/>
              </a:rPr>
              <a:t> = 100))</a:t>
            </a:r>
          </a:p>
          <a:p>
            <a:r>
              <a:rPr lang="en-US" altLang="ko-KR" sz="2800" dirty="0">
                <a:solidFill>
                  <a:schemeClr val="tx2"/>
                </a:solidFill>
                <a:latin typeface="Calibri Light" panose="020F0302020204030204" pitchFamily="34" charset="0"/>
                <a:ea typeface="SimSun" panose="02010600030101010101" pitchFamily="2" charset="-122"/>
                <a:cs typeface="Vani" panose="020B0502040204020203" pitchFamily="34" charset="0"/>
              </a:rPr>
              <a:t> </a:t>
            </a:r>
            <a:r>
              <a:rPr lang="en-US" altLang="ko-KR" sz="2800" dirty="0" smtClean="0">
                <a:solidFill>
                  <a:schemeClr val="tx2"/>
                </a:solidFill>
                <a:latin typeface="Calibri Light" panose="020F0302020204030204" pitchFamily="34" charset="0"/>
                <a:ea typeface="SimSun" panose="02010600030101010101" pitchFamily="2" charset="-122"/>
                <a:cs typeface="Vani" panose="020B0502040204020203" pitchFamily="34" charset="0"/>
              </a:rPr>
              <a:t>           </a:t>
            </a:r>
            <a:r>
              <a:rPr lang="en-US" altLang="ko-KR" sz="2800" dirty="0" err="1" smtClean="0">
                <a:solidFill>
                  <a:schemeClr val="tx2"/>
                </a:solidFill>
                <a:latin typeface="Calibri Light" panose="020F0302020204030204" pitchFamily="34" charset="0"/>
                <a:ea typeface="SimSun" panose="02010600030101010101" pitchFamily="2" charset="-122"/>
                <a:cs typeface="Vani" panose="020B0502040204020203" pitchFamily="34" charset="0"/>
              </a:rPr>
              <a:t>simArray$Time</a:t>
            </a:r>
            <a:r>
              <a:rPr lang="en-US" altLang="ko-KR" sz="2800" dirty="0" smtClean="0">
                <a:solidFill>
                  <a:schemeClr val="tx2"/>
                </a:solidFill>
                <a:latin typeface="Calibri Light" panose="020F0302020204030204" pitchFamily="34" charset="0"/>
                <a:ea typeface="SimSun" panose="02010600030101010101" pitchFamily="2" charset="-122"/>
                <a:cs typeface="Vani" panose="020B0502040204020203" pitchFamily="34" charset="0"/>
              </a:rPr>
              <a:t> &lt;- predict(</a:t>
            </a:r>
            <a:r>
              <a:rPr lang="en-US" altLang="ko-KR" sz="2800" dirty="0" err="1" smtClean="0">
                <a:solidFill>
                  <a:schemeClr val="tx2"/>
                </a:solidFill>
                <a:latin typeface="Calibri Light" panose="020F0302020204030204" pitchFamily="34" charset="0"/>
                <a:ea typeface="SimSun" panose="02010600030101010101" pitchFamily="2" charset="-122"/>
                <a:cs typeface="Vani" panose="020B0502040204020203" pitchFamily="34" charset="0"/>
              </a:rPr>
              <a:t>obj</a:t>
            </a:r>
            <a:r>
              <a:rPr lang="en-US" altLang="ko-KR" sz="2800" dirty="0" smtClean="0">
                <a:solidFill>
                  <a:schemeClr val="tx2"/>
                </a:solidFill>
                <a:latin typeface="Calibri Light" panose="020F0302020204030204" pitchFamily="34" charset="0"/>
                <a:ea typeface="SimSun" panose="02010600030101010101" pitchFamily="2" charset="-122"/>
                <a:cs typeface="Vani" panose="020B0502040204020203" pitchFamily="34" charset="0"/>
              </a:rPr>
              <a:t>, </a:t>
            </a:r>
            <a:r>
              <a:rPr lang="en-US" altLang="ko-KR" sz="2800" dirty="0" err="1" smtClean="0">
                <a:solidFill>
                  <a:schemeClr val="tx2"/>
                </a:solidFill>
                <a:latin typeface="Calibri Light" panose="020F0302020204030204" pitchFamily="34" charset="0"/>
                <a:ea typeface="SimSun" panose="02010600030101010101" pitchFamily="2" charset="-122"/>
                <a:cs typeface="Vani" panose="020B0502040204020203" pitchFamily="34" charset="0"/>
              </a:rPr>
              <a:t>newdata</a:t>
            </a:r>
            <a:r>
              <a:rPr lang="en-US" altLang="ko-KR" sz="2800" dirty="0" smtClean="0">
                <a:solidFill>
                  <a:schemeClr val="tx2"/>
                </a:solidFill>
                <a:latin typeface="Calibri Light" panose="020F0302020204030204" pitchFamily="34" charset="0"/>
                <a:ea typeface="SimSun" panose="02010600030101010101" pitchFamily="2" charset="-122"/>
                <a:cs typeface="Vani" panose="020B0502040204020203" pitchFamily="34" charset="0"/>
              </a:rPr>
              <a:t> = </a:t>
            </a:r>
            <a:r>
              <a:rPr lang="en-US" altLang="ko-KR" sz="2800" dirty="0" err="1" smtClean="0">
                <a:solidFill>
                  <a:schemeClr val="tx2"/>
                </a:solidFill>
                <a:latin typeface="Calibri Light" panose="020F0302020204030204" pitchFamily="34" charset="0"/>
                <a:ea typeface="SimSun" panose="02010600030101010101" pitchFamily="2" charset="-122"/>
                <a:cs typeface="Vani" panose="020B0502040204020203" pitchFamily="34" charset="0"/>
              </a:rPr>
              <a:t>simArray</a:t>
            </a:r>
            <a:r>
              <a:rPr lang="en-US" altLang="ko-KR" sz="2800" dirty="0" smtClean="0">
                <a:solidFill>
                  <a:schemeClr val="tx2"/>
                </a:solidFill>
                <a:latin typeface="Calibri Light" panose="020F0302020204030204" pitchFamily="34" charset="0"/>
                <a:ea typeface="SimSun" panose="02010600030101010101" pitchFamily="2" charset="-122"/>
                <a:cs typeface="Vani" panose="020B0502040204020203" pitchFamily="34" charset="0"/>
              </a:rPr>
              <a:t>)</a:t>
            </a:r>
          </a:p>
          <a:p>
            <a:r>
              <a:rPr lang="en-US" altLang="ko-KR" sz="2800" dirty="0">
                <a:solidFill>
                  <a:schemeClr val="tx2"/>
                </a:solidFill>
                <a:latin typeface="Calibri Light" panose="020F0302020204030204" pitchFamily="34" charset="0"/>
                <a:ea typeface="SimSun" panose="02010600030101010101" pitchFamily="2" charset="-122"/>
                <a:cs typeface="Vani" panose="020B0502040204020203" pitchFamily="34" charset="0"/>
              </a:rPr>
              <a:t> </a:t>
            </a:r>
            <a:r>
              <a:rPr lang="en-US" altLang="ko-KR" sz="2800" dirty="0" smtClean="0">
                <a:solidFill>
                  <a:schemeClr val="tx2"/>
                </a:solidFill>
                <a:latin typeface="Calibri Light" panose="020F0302020204030204" pitchFamily="34" charset="0"/>
                <a:ea typeface="SimSun" panose="02010600030101010101" pitchFamily="2" charset="-122"/>
                <a:cs typeface="Vani" panose="020B0502040204020203" pitchFamily="34" charset="0"/>
              </a:rPr>
              <a:t>           return(</a:t>
            </a:r>
            <a:r>
              <a:rPr lang="en-US" altLang="ko-KR" sz="2800" dirty="0" err="1" smtClean="0">
                <a:solidFill>
                  <a:schemeClr val="tx2"/>
                </a:solidFill>
                <a:latin typeface="Calibri Light" panose="020F0302020204030204" pitchFamily="34" charset="0"/>
                <a:ea typeface="SimSun" panose="02010600030101010101" pitchFamily="2" charset="-122"/>
                <a:cs typeface="Vani" panose="020B0502040204020203" pitchFamily="34" charset="0"/>
              </a:rPr>
              <a:t>simArray</a:t>
            </a:r>
            <a:r>
              <a:rPr lang="en-US" altLang="ko-KR" sz="2800" dirty="0" smtClean="0">
                <a:solidFill>
                  <a:schemeClr val="tx2"/>
                </a:solidFill>
                <a:latin typeface="Calibri Light" panose="020F0302020204030204" pitchFamily="34" charset="0"/>
                <a:ea typeface="SimSun" panose="02010600030101010101" pitchFamily="2" charset="-122"/>
                <a:cs typeface="Vani" panose="020B0502040204020203" pitchFamily="34" charset="0"/>
              </a:rPr>
              <a:t>)</a:t>
            </a:r>
          </a:p>
          <a:p>
            <a:r>
              <a:rPr lang="en-US" altLang="ko-KR" sz="2800" dirty="0">
                <a:solidFill>
                  <a:schemeClr val="tx2"/>
                </a:solidFill>
                <a:latin typeface="Calibri Light" panose="020F0302020204030204" pitchFamily="34" charset="0"/>
                <a:ea typeface="SimSun" panose="02010600030101010101" pitchFamily="2" charset="-122"/>
                <a:cs typeface="Vani" panose="020B0502040204020203" pitchFamily="34" charset="0"/>
              </a:rPr>
              <a:t> </a:t>
            </a:r>
            <a:r>
              <a:rPr lang="en-US" altLang="ko-KR" sz="2800" dirty="0" smtClean="0">
                <a:solidFill>
                  <a:schemeClr val="tx2"/>
                </a:solidFill>
                <a:latin typeface="Calibri Light" panose="020F0302020204030204" pitchFamily="34" charset="0"/>
                <a:ea typeface="SimSun" panose="02010600030101010101" pitchFamily="2" charset="-122"/>
                <a:cs typeface="Vani" panose="020B0502040204020203" pitchFamily="34" charset="0"/>
              </a:rPr>
              <a:t>      })</a:t>
            </a:r>
          </a:p>
          <a:p>
            <a:r>
              <a:rPr lang="en-US" altLang="ko-KR" sz="2800" dirty="0">
                <a:solidFill>
                  <a:schemeClr val="tx2"/>
                </a:solidFill>
                <a:latin typeface="Calibri Light" panose="020F0302020204030204" pitchFamily="34" charset="0"/>
                <a:ea typeface="SimSun" panose="02010600030101010101" pitchFamily="2" charset="-122"/>
                <a:cs typeface="Vani" panose="020B0502040204020203" pitchFamily="34" charset="0"/>
              </a:rPr>
              <a:t> </a:t>
            </a:r>
            <a:r>
              <a:rPr lang="en-US" altLang="ko-KR" sz="2800" dirty="0" smtClean="0">
                <a:solidFill>
                  <a:schemeClr val="tx2"/>
                </a:solidFill>
                <a:latin typeface="Calibri Light" panose="020F0302020204030204" pitchFamily="34" charset="0"/>
                <a:ea typeface="SimSun" panose="02010600030101010101" pitchFamily="2" charset="-122"/>
                <a:cs typeface="Vani" panose="020B0502040204020203" pitchFamily="34" charset="0"/>
              </a:rPr>
              <a:t>      lines(</a:t>
            </a:r>
            <a:r>
              <a:rPr lang="en-US" altLang="ko-KR" sz="2800" dirty="0" err="1" smtClean="0">
                <a:solidFill>
                  <a:schemeClr val="tx2"/>
                </a:solidFill>
                <a:latin typeface="Calibri Light" panose="020F0302020204030204" pitchFamily="34" charset="0"/>
                <a:ea typeface="SimSun" panose="02010600030101010101" pitchFamily="2" charset="-122"/>
                <a:cs typeface="Vani" panose="020B0502040204020203" pitchFamily="34" charset="0"/>
              </a:rPr>
              <a:t>loessArray</a:t>
            </a:r>
            <a:r>
              <a:rPr lang="en-US" altLang="ko-KR" sz="2800" dirty="0" smtClean="0">
                <a:solidFill>
                  <a:schemeClr val="tx2"/>
                </a:solidFill>
                <a:latin typeface="Calibri Light" panose="020F0302020204030204" pitchFamily="34" charset="0"/>
                <a:ea typeface="SimSun" panose="02010600030101010101" pitchFamily="2" charset="-122"/>
                <a:cs typeface="Vani" panose="020B0502040204020203" pitchFamily="34" charset="0"/>
              </a:rPr>
              <a:t>, Time, </a:t>
            </a:r>
            <a:r>
              <a:rPr lang="en-US" altLang="ko-KR" sz="2800" dirty="0" err="1" smtClean="0">
                <a:solidFill>
                  <a:schemeClr val="tx2"/>
                </a:solidFill>
                <a:latin typeface="Calibri Light" panose="020F0302020204030204" pitchFamily="34" charset="0"/>
                <a:ea typeface="SimSun" panose="02010600030101010101" pitchFamily="2" charset="-122"/>
                <a:cs typeface="Vani" panose="020B0502040204020203" pitchFamily="34" charset="0"/>
              </a:rPr>
              <a:t>conc</a:t>
            </a:r>
            <a:r>
              <a:rPr lang="en-US" altLang="ko-KR" sz="2800" dirty="0" smtClean="0">
                <a:solidFill>
                  <a:schemeClr val="tx2"/>
                </a:solidFill>
                <a:latin typeface="Calibri Light" panose="020F0302020204030204" pitchFamily="34" charset="0"/>
                <a:ea typeface="SimSun" panose="02010600030101010101" pitchFamily="2" charset="-122"/>
                <a:cs typeface="Vani" panose="020B0502040204020203" pitchFamily="34" charset="0"/>
              </a:rPr>
              <a:t>)</a:t>
            </a:r>
          </a:p>
          <a:p>
            <a:r>
              <a:rPr lang="en-US" altLang="ko-KR" sz="2800" dirty="0">
                <a:solidFill>
                  <a:schemeClr val="tx2"/>
                </a:solidFill>
                <a:latin typeface="Calibri Light" panose="020F0302020204030204" pitchFamily="34" charset="0"/>
                <a:ea typeface="SimSun" panose="02010600030101010101" pitchFamily="2" charset="-122"/>
                <a:cs typeface="Vani" panose="020B0502040204020203" pitchFamily="34" charset="0"/>
              </a:rPr>
              <a:t> </a:t>
            </a:r>
            <a:r>
              <a:rPr lang="en-US" altLang="ko-KR" sz="2800" dirty="0" smtClean="0">
                <a:solidFill>
                  <a:schemeClr val="tx2"/>
                </a:solidFill>
                <a:latin typeface="Calibri Light" panose="020F0302020204030204" pitchFamily="34" charset="0"/>
                <a:ea typeface="SimSun" panose="02010600030101010101" pitchFamily="2" charset="-122"/>
                <a:cs typeface="Vani" panose="020B0502040204020203" pitchFamily="34" charset="0"/>
              </a:rPr>
              <a:t>      </a:t>
            </a:r>
            <a:r>
              <a:rPr lang="en-US" altLang="ko-KR" sz="2800" dirty="0" err="1" smtClean="0">
                <a:solidFill>
                  <a:schemeClr val="tx2"/>
                </a:solidFill>
                <a:latin typeface="Calibri Light" panose="020F0302020204030204" pitchFamily="34" charset="0"/>
                <a:ea typeface="SimSun" panose="02010600030101010101" pitchFamily="2" charset="-122"/>
                <a:cs typeface="Vani" panose="020B0502040204020203" pitchFamily="34" charset="0"/>
              </a:rPr>
              <a:t>hist</a:t>
            </a:r>
            <a:r>
              <a:rPr lang="en-US" altLang="ko-KR" sz="2800" dirty="0" smtClean="0">
                <a:solidFill>
                  <a:schemeClr val="tx2"/>
                </a:solidFill>
                <a:latin typeface="Calibri Light" panose="020F0302020204030204" pitchFamily="34" charset="0"/>
                <a:ea typeface="SimSun" panose="02010600030101010101" pitchFamily="2" charset="-122"/>
                <a:cs typeface="Vani" panose="020B0502040204020203" pitchFamily="34" charset="0"/>
              </a:rPr>
              <a:t>(Time, </a:t>
            </a:r>
            <a:r>
              <a:rPr lang="en-US" altLang="ko-KR" sz="2800" dirty="0" err="1" smtClean="0">
                <a:solidFill>
                  <a:schemeClr val="tx2"/>
                </a:solidFill>
                <a:latin typeface="Calibri Light" panose="020F0302020204030204" pitchFamily="34" charset="0"/>
                <a:ea typeface="SimSun" panose="02010600030101010101" pitchFamily="2" charset="-122"/>
                <a:cs typeface="Vani" panose="020B0502040204020203" pitchFamily="34" charset="0"/>
              </a:rPr>
              <a:t>Theoph</a:t>
            </a:r>
            <a:r>
              <a:rPr lang="en-US" altLang="ko-KR" sz="2800" dirty="0" smtClean="0">
                <a:solidFill>
                  <a:schemeClr val="tx2"/>
                </a:solidFill>
                <a:latin typeface="Calibri Light" panose="020F0302020204030204" pitchFamily="34" charset="0"/>
                <a:ea typeface="SimSun" panose="02010600030101010101" pitchFamily="2" charset="-122"/>
                <a:cs typeface="Vani" panose="020B0502040204020203" pitchFamily="34" charset="0"/>
              </a:rPr>
              <a:t>)</a:t>
            </a:r>
          </a:p>
          <a:p>
            <a:r>
              <a:rPr lang="en-US" altLang="ko-KR" sz="2800" dirty="0" smtClean="0">
                <a:solidFill>
                  <a:schemeClr val="tx2"/>
                </a:solidFill>
                <a:latin typeface="Calibri Light" panose="020F0302020204030204" pitchFamily="34" charset="0"/>
                <a:ea typeface="SimSun" panose="02010600030101010101" pitchFamily="2" charset="-122"/>
                <a:cs typeface="Vani" panose="020B0502040204020203" pitchFamily="34" charset="0"/>
              </a:rPr>
              <a:t>}, </a:t>
            </a:r>
            <a:r>
              <a:rPr lang="en-US" altLang="ko-KR" sz="2800" dirty="0" err="1" smtClean="0">
                <a:solidFill>
                  <a:schemeClr val="tx2"/>
                </a:solidFill>
                <a:latin typeface="Calibri Light" panose="020F0302020204030204" pitchFamily="34" charset="0"/>
                <a:ea typeface="SimSun" panose="02010600030101010101" pitchFamily="2" charset="-122"/>
                <a:cs typeface="Vani" panose="020B0502040204020203" pitchFamily="34" charset="0"/>
              </a:rPr>
              <a:t>Theoph</a:t>
            </a:r>
            <a:r>
              <a:rPr lang="en-US" altLang="ko-KR" sz="2800" dirty="0" smtClean="0">
                <a:solidFill>
                  <a:schemeClr val="tx2"/>
                </a:solidFill>
                <a:latin typeface="Calibri Light" panose="020F0302020204030204" pitchFamily="34" charset="0"/>
                <a:ea typeface="SimSun" panose="02010600030101010101" pitchFamily="2" charset="-122"/>
                <a:cs typeface="Vani" panose="020B0502040204020203" pitchFamily="34" charset="0"/>
              </a:rPr>
              <a:t>)</a:t>
            </a:r>
          </a:p>
        </p:txBody>
      </p:sp>
      <p:sp>
        <p:nvSpPr>
          <p:cNvPr id="83" name="TextBox 82"/>
          <p:cNvSpPr txBox="1"/>
          <p:nvPr/>
        </p:nvSpPr>
        <p:spPr>
          <a:xfrm>
            <a:off x="16813579" y="13786085"/>
            <a:ext cx="12151944" cy="8217634"/>
          </a:xfrm>
          <a:prstGeom prst="rect">
            <a:avLst/>
          </a:prstGeom>
          <a:noFill/>
        </p:spPr>
        <p:txBody>
          <a:bodyPr wrap="square" rtlCol="0">
            <a:spAutoFit/>
          </a:bodyPr>
          <a:lstStyle/>
          <a:p>
            <a:r>
              <a:rPr lang="en-US" altLang="ko-KR" sz="2400" dirty="0">
                <a:solidFill>
                  <a:srgbClr val="00CC66"/>
                </a:solidFill>
                <a:latin typeface="Calibri" panose="020F0502020204030204" pitchFamily="34" charset="0"/>
              </a:rPr>
              <a:t>&lt;script&gt; </a:t>
            </a:r>
            <a:r>
              <a:rPr lang="en-US" altLang="ko-KR" sz="2400" b="1" dirty="0" err="1">
                <a:solidFill>
                  <a:srgbClr val="BF11AA"/>
                </a:solidFill>
                <a:latin typeface="Calibri" panose="020F0502020204030204" pitchFamily="34" charset="0"/>
              </a:rPr>
              <a:t>var</a:t>
            </a:r>
            <a:r>
              <a:rPr lang="en-US" altLang="ko-KR" sz="2400" dirty="0">
                <a:latin typeface="Calibri" panose="020F0502020204030204" pitchFamily="34" charset="0"/>
              </a:rPr>
              <a:t> </a:t>
            </a:r>
            <a:r>
              <a:rPr lang="en-US" altLang="ko-KR" sz="2400" dirty="0" err="1">
                <a:latin typeface="Calibri" panose="020F0502020204030204" pitchFamily="34" charset="0"/>
              </a:rPr>
              <a:t>Theoph</a:t>
            </a:r>
            <a:r>
              <a:rPr lang="en-US" altLang="ko-KR" sz="2400" dirty="0">
                <a:latin typeface="Calibri" panose="020F0502020204030204" pitchFamily="34" charset="0"/>
              </a:rPr>
              <a:t> = </a:t>
            </a:r>
            <a:r>
              <a:rPr lang="en-US" altLang="ko-KR" sz="2400" dirty="0" err="1">
                <a:latin typeface="Calibri" panose="020F0502020204030204" pitchFamily="34" charset="0"/>
              </a:rPr>
              <a:t>createMainStructureE</a:t>
            </a:r>
            <a:r>
              <a:rPr lang="en-US" altLang="ko-KR" sz="2400" dirty="0">
                <a:latin typeface="Calibri" panose="020F0502020204030204" pitchFamily="34" charset="0"/>
              </a:rPr>
              <a:t>(rawArr1);</a:t>
            </a:r>
            <a:r>
              <a:rPr lang="en-US" altLang="ko-KR" sz="2400" dirty="0">
                <a:solidFill>
                  <a:srgbClr val="00CC66"/>
                </a:solidFill>
                <a:latin typeface="Calibri" panose="020F0502020204030204" pitchFamily="34" charset="0"/>
              </a:rPr>
              <a:t>&lt;/script&gt;</a:t>
            </a:r>
          </a:p>
          <a:p>
            <a:r>
              <a:rPr lang="en-US" altLang="ko-KR" sz="2400" dirty="0" smtClean="0">
                <a:solidFill>
                  <a:srgbClr val="00CC66"/>
                </a:solidFill>
                <a:latin typeface="Calibri" panose="020F0502020204030204" pitchFamily="34" charset="0"/>
              </a:rPr>
              <a:t>&lt;</a:t>
            </a:r>
            <a:r>
              <a:rPr lang="en-US" altLang="ko-KR" sz="2400" dirty="0">
                <a:solidFill>
                  <a:srgbClr val="00CC66"/>
                </a:solidFill>
                <a:latin typeface="Calibri" panose="020F0502020204030204" pitchFamily="34" charset="0"/>
              </a:rPr>
              <a:t>script&gt;</a:t>
            </a:r>
          </a:p>
          <a:p>
            <a:r>
              <a:rPr lang="en-US" altLang="ko-KR" sz="2400" b="1" dirty="0" err="1" smtClean="0">
                <a:solidFill>
                  <a:srgbClr val="BF11AA"/>
                </a:solidFill>
                <a:latin typeface="Calibri" panose="020F0502020204030204" pitchFamily="34" charset="0"/>
              </a:rPr>
              <a:t>var</a:t>
            </a:r>
            <a:r>
              <a:rPr lang="en-US" altLang="ko-KR" sz="2400" dirty="0" smtClean="0">
                <a:latin typeface="Calibri" panose="020F0502020204030204" pitchFamily="34" charset="0"/>
              </a:rPr>
              <a:t> </a:t>
            </a:r>
            <a:r>
              <a:rPr lang="en-US" altLang="ko-KR" sz="2400" dirty="0">
                <a:latin typeface="Calibri" panose="020F0502020204030204" pitchFamily="34" charset="0"/>
              </a:rPr>
              <a:t>axis1 = </a:t>
            </a:r>
            <a:r>
              <a:rPr lang="en-US" altLang="ko-KR" sz="2400" b="1" dirty="0">
                <a:solidFill>
                  <a:srgbClr val="BF11AA"/>
                </a:solidFill>
                <a:latin typeface="Calibri" panose="020F0502020204030204" pitchFamily="34" charset="0"/>
              </a:rPr>
              <a:t>new</a:t>
            </a:r>
            <a:r>
              <a:rPr lang="en-US" altLang="ko-KR" sz="2400" dirty="0">
                <a:latin typeface="Calibri" panose="020F0502020204030204" pitchFamily="34" charset="0"/>
              </a:rPr>
              <a:t> Axis(1, </a:t>
            </a:r>
            <a:r>
              <a:rPr lang="en-US" altLang="ko-KR" sz="2400" dirty="0" err="1">
                <a:latin typeface="Calibri" panose="020F0502020204030204" pitchFamily="34" charset="0"/>
              </a:rPr>
              <a:t>Theoph</a:t>
            </a:r>
            <a:r>
              <a:rPr lang="en-US" altLang="ko-KR" sz="2400" dirty="0">
                <a:latin typeface="Calibri" panose="020F0502020204030204" pitchFamily="34" charset="0"/>
              </a:rPr>
              <a:t>, </a:t>
            </a:r>
            <a:r>
              <a:rPr lang="en-US" altLang="ko-KR" sz="2400" dirty="0">
                <a:solidFill>
                  <a:srgbClr val="0000FF"/>
                </a:solidFill>
                <a:latin typeface="Calibri" panose="020F0502020204030204" pitchFamily="34" charset="0"/>
              </a:rPr>
              <a:t>'Time'</a:t>
            </a:r>
            <a:r>
              <a:rPr lang="en-US" altLang="ko-KR" sz="2400" dirty="0">
                <a:latin typeface="Calibri" panose="020F0502020204030204" pitchFamily="34" charset="0"/>
              </a:rPr>
              <a:t>, </a:t>
            </a:r>
            <a:r>
              <a:rPr lang="en-US" altLang="ko-KR" sz="2400" dirty="0">
                <a:solidFill>
                  <a:srgbClr val="0000FF"/>
                </a:solidFill>
                <a:latin typeface="Calibri" panose="020F0502020204030204" pitchFamily="34" charset="0"/>
              </a:rPr>
              <a:t>'</a:t>
            </a:r>
            <a:r>
              <a:rPr lang="en-US" altLang="ko-KR" sz="2400" dirty="0" err="1">
                <a:solidFill>
                  <a:srgbClr val="0000FF"/>
                </a:solidFill>
                <a:latin typeface="Calibri" panose="020F0502020204030204" pitchFamily="34" charset="0"/>
              </a:rPr>
              <a:t>conc</a:t>
            </a:r>
            <a:r>
              <a:rPr lang="en-US" altLang="ko-KR" sz="2400" dirty="0">
                <a:solidFill>
                  <a:srgbClr val="0000FF"/>
                </a:solidFill>
                <a:latin typeface="Calibri" panose="020F0502020204030204" pitchFamily="34" charset="0"/>
              </a:rPr>
              <a:t>'</a:t>
            </a:r>
            <a:r>
              <a:rPr lang="en-US" altLang="ko-KR" sz="2400" dirty="0">
                <a:latin typeface="Calibri" panose="020F0502020204030204" pitchFamily="34" charset="0"/>
              </a:rPr>
              <a:t>, {legend: </a:t>
            </a:r>
            <a:r>
              <a:rPr lang="en-US" altLang="ko-KR" sz="2400" dirty="0">
                <a:solidFill>
                  <a:srgbClr val="0000FF"/>
                </a:solidFill>
                <a:latin typeface="Calibri" panose="020F0502020204030204" pitchFamily="34" charset="0"/>
              </a:rPr>
              <a:t>'Subject'</a:t>
            </a:r>
            <a:r>
              <a:rPr lang="en-US" altLang="ko-KR" sz="2400" dirty="0">
                <a:latin typeface="Calibri" panose="020F0502020204030204" pitchFamily="34" charset="0"/>
              </a:rPr>
              <a:t>});</a:t>
            </a:r>
          </a:p>
          <a:p>
            <a:r>
              <a:rPr lang="en-US" altLang="ko-KR" sz="2400" b="1" dirty="0" err="1" smtClean="0">
                <a:solidFill>
                  <a:srgbClr val="BF11AA"/>
                </a:solidFill>
                <a:latin typeface="Calibri" panose="020F0502020204030204" pitchFamily="34" charset="0"/>
              </a:rPr>
              <a:t>var</a:t>
            </a:r>
            <a:r>
              <a:rPr lang="en-US" altLang="ko-KR" sz="2400" dirty="0" smtClean="0">
                <a:latin typeface="Calibri" panose="020F0502020204030204" pitchFamily="34" charset="0"/>
              </a:rPr>
              <a:t> </a:t>
            </a:r>
            <a:r>
              <a:rPr lang="en-US" altLang="ko-KR" sz="2400" dirty="0">
                <a:latin typeface="Calibri" panose="020F0502020204030204" pitchFamily="34" charset="0"/>
              </a:rPr>
              <a:t>point1 = </a:t>
            </a:r>
            <a:r>
              <a:rPr lang="en-US" altLang="ko-KR" sz="2400" b="1" dirty="0">
                <a:solidFill>
                  <a:srgbClr val="BF11AA"/>
                </a:solidFill>
                <a:latin typeface="Calibri" panose="020F0502020204030204" pitchFamily="34" charset="0"/>
              </a:rPr>
              <a:t>new</a:t>
            </a:r>
            <a:r>
              <a:rPr lang="en-US" altLang="ko-KR" sz="2400" dirty="0">
                <a:latin typeface="Calibri" panose="020F0502020204030204" pitchFamily="34" charset="0"/>
              </a:rPr>
              <a:t> Dot(axis1, </a:t>
            </a:r>
            <a:r>
              <a:rPr lang="en-US" altLang="ko-KR" sz="2400" dirty="0" err="1">
                <a:latin typeface="Calibri" panose="020F0502020204030204" pitchFamily="34" charset="0"/>
              </a:rPr>
              <a:t>Theoph</a:t>
            </a:r>
            <a:r>
              <a:rPr lang="en-US" altLang="ko-KR" sz="2400" dirty="0">
                <a:latin typeface="Calibri" panose="020F0502020204030204" pitchFamily="34" charset="0"/>
              </a:rPr>
              <a:t>, </a:t>
            </a:r>
            <a:r>
              <a:rPr lang="en-US" altLang="ko-KR" sz="2400" dirty="0">
                <a:solidFill>
                  <a:srgbClr val="0000FF"/>
                </a:solidFill>
                <a:latin typeface="Calibri" panose="020F0502020204030204" pitchFamily="34" charset="0"/>
              </a:rPr>
              <a:t>'Time'</a:t>
            </a:r>
            <a:r>
              <a:rPr lang="en-US" altLang="ko-KR" sz="2400" dirty="0">
                <a:latin typeface="Calibri" panose="020F0502020204030204" pitchFamily="34" charset="0"/>
              </a:rPr>
              <a:t>, </a:t>
            </a:r>
            <a:r>
              <a:rPr lang="en-US" altLang="ko-KR" sz="2400" dirty="0">
                <a:solidFill>
                  <a:srgbClr val="0000FF"/>
                </a:solidFill>
                <a:latin typeface="Calibri" panose="020F0502020204030204" pitchFamily="34" charset="0"/>
              </a:rPr>
              <a:t>'</a:t>
            </a:r>
            <a:r>
              <a:rPr lang="en-US" altLang="ko-KR" sz="2400" dirty="0" err="1">
                <a:solidFill>
                  <a:srgbClr val="0000FF"/>
                </a:solidFill>
                <a:latin typeface="Calibri" panose="020F0502020204030204" pitchFamily="34" charset="0"/>
              </a:rPr>
              <a:t>conc</a:t>
            </a:r>
            <a:r>
              <a:rPr lang="en-US" altLang="ko-KR" sz="2400" dirty="0">
                <a:solidFill>
                  <a:srgbClr val="0000FF"/>
                </a:solidFill>
                <a:latin typeface="Calibri" panose="020F0502020204030204" pitchFamily="34" charset="0"/>
              </a:rPr>
              <a:t>'</a:t>
            </a:r>
            <a:r>
              <a:rPr lang="en-US" altLang="ko-KR" sz="2400" dirty="0">
                <a:latin typeface="Calibri" panose="020F0502020204030204" pitchFamily="34" charset="0"/>
              </a:rPr>
              <a:t>, {});</a:t>
            </a:r>
          </a:p>
          <a:p>
            <a:r>
              <a:rPr lang="en-US" altLang="ko-KR" sz="2400" b="1" dirty="0" err="1" smtClean="0">
                <a:solidFill>
                  <a:srgbClr val="BF11AA"/>
                </a:solidFill>
                <a:latin typeface="Calibri" panose="020F0502020204030204" pitchFamily="34" charset="0"/>
              </a:rPr>
              <a:t>var</a:t>
            </a:r>
            <a:r>
              <a:rPr lang="en-US" altLang="ko-KR" sz="2400" dirty="0" smtClean="0">
                <a:latin typeface="Calibri" panose="020F0502020204030204" pitchFamily="34" charset="0"/>
              </a:rPr>
              <a:t> </a:t>
            </a:r>
            <a:r>
              <a:rPr lang="en-US" altLang="ko-KR" sz="2400" dirty="0">
                <a:latin typeface="Calibri" panose="020F0502020204030204" pitchFamily="34" charset="0"/>
              </a:rPr>
              <a:t>histObj1 = </a:t>
            </a:r>
            <a:r>
              <a:rPr lang="en-US" altLang="ko-KR" sz="2400" b="1" dirty="0">
                <a:solidFill>
                  <a:srgbClr val="BF11AA"/>
                </a:solidFill>
                <a:latin typeface="Calibri" panose="020F0502020204030204" pitchFamily="34" charset="0"/>
              </a:rPr>
              <a:t>new</a:t>
            </a:r>
            <a:r>
              <a:rPr lang="en-US" altLang="ko-KR" sz="2400" dirty="0">
                <a:latin typeface="Calibri" panose="020F0502020204030204" pitchFamily="34" charset="0"/>
              </a:rPr>
              <a:t> </a:t>
            </a:r>
            <a:r>
              <a:rPr lang="en-US" altLang="ko-KR" sz="2400" dirty="0" err="1">
                <a:latin typeface="Calibri" panose="020F0502020204030204" pitchFamily="34" charset="0"/>
              </a:rPr>
              <a:t>ddply</a:t>
            </a:r>
            <a:r>
              <a:rPr lang="en-US" altLang="ko-KR" sz="2400" dirty="0">
                <a:latin typeface="Calibri" panose="020F0502020204030204" pitchFamily="34" charset="0"/>
              </a:rPr>
              <a:t>(</a:t>
            </a:r>
            <a:r>
              <a:rPr lang="en-US" altLang="ko-KR" sz="2400" dirty="0" err="1">
                <a:latin typeface="Calibri" panose="020F0502020204030204" pitchFamily="34" charset="0"/>
              </a:rPr>
              <a:t>Theoph</a:t>
            </a:r>
            <a:r>
              <a:rPr lang="en-US" altLang="ko-KR" sz="2400" dirty="0">
                <a:latin typeface="Calibri" panose="020F0502020204030204" pitchFamily="34" charset="0"/>
              </a:rPr>
              <a:t>, [</a:t>
            </a:r>
            <a:r>
              <a:rPr lang="en-US" altLang="ko-KR" sz="2400" dirty="0">
                <a:solidFill>
                  <a:srgbClr val="0000FF"/>
                </a:solidFill>
                <a:latin typeface="Calibri" panose="020F0502020204030204" pitchFamily="34" charset="0"/>
              </a:rPr>
              <a:t>'Time'</a:t>
            </a:r>
            <a:r>
              <a:rPr lang="en-US" altLang="ko-KR" sz="2400" dirty="0">
                <a:latin typeface="Calibri" panose="020F0502020204030204" pitchFamily="34" charset="0"/>
              </a:rPr>
              <a:t>], {});</a:t>
            </a:r>
          </a:p>
          <a:p>
            <a:r>
              <a:rPr lang="en-US" altLang="ko-KR" sz="2400" b="1" dirty="0" err="1" smtClean="0">
                <a:solidFill>
                  <a:srgbClr val="BF11AA"/>
                </a:solidFill>
                <a:latin typeface="Calibri" panose="020F0502020204030204" pitchFamily="34" charset="0"/>
              </a:rPr>
              <a:t>var</a:t>
            </a:r>
            <a:r>
              <a:rPr lang="en-US" altLang="ko-KR" sz="2400" dirty="0" smtClean="0">
                <a:latin typeface="Calibri" panose="020F0502020204030204" pitchFamily="34" charset="0"/>
              </a:rPr>
              <a:t> </a:t>
            </a:r>
            <a:r>
              <a:rPr lang="en-US" altLang="ko-KR" sz="2400" dirty="0">
                <a:latin typeface="Calibri" panose="020F0502020204030204" pitchFamily="34" charset="0"/>
              </a:rPr>
              <a:t>axis2 = </a:t>
            </a:r>
            <a:r>
              <a:rPr lang="en-US" altLang="ko-KR" sz="2400" b="1" dirty="0">
                <a:solidFill>
                  <a:srgbClr val="BF11AA"/>
                </a:solidFill>
                <a:latin typeface="Calibri" panose="020F0502020204030204" pitchFamily="34" charset="0"/>
              </a:rPr>
              <a:t>new</a:t>
            </a:r>
            <a:r>
              <a:rPr lang="en-US" altLang="ko-KR" sz="2400" dirty="0">
                <a:latin typeface="Calibri" panose="020F0502020204030204" pitchFamily="34" charset="0"/>
              </a:rPr>
              <a:t> Axis(2, histObj1, </a:t>
            </a:r>
            <a:r>
              <a:rPr lang="en-US" altLang="ko-KR" sz="2400" dirty="0">
                <a:solidFill>
                  <a:srgbClr val="0000FF"/>
                </a:solidFill>
                <a:latin typeface="Calibri" panose="020F0502020204030204" pitchFamily="34" charset="0"/>
              </a:rPr>
              <a:t>'Time</a:t>
            </a:r>
            <a:r>
              <a:rPr lang="en-US" altLang="ko-KR" sz="2400" dirty="0" smtClean="0">
                <a:solidFill>
                  <a:srgbClr val="0000FF"/>
                </a:solidFill>
                <a:latin typeface="Calibri" panose="020F0502020204030204" pitchFamily="34" charset="0"/>
              </a:rPr>
              <a:t>'</a:t>
            </a:r>
            <a:r>
              <a:rPr lang="en-US" altLang="ko-KR" sz="2400" dirty="0" smtClean="0">
                <a:latin typeface="Calibri" panose="020F0502020204030204" pitchFamily="34" charset="0"/>
              </a:rPr>
              <a:t>, </a:t>
            </a:r>
            <a:r>
              <a:rPr lang="en-US" altLang="ko-KR" sz="2400" dirty="0" smtClean="0">
                <a:solidFill>
                  <a:srgbClr val="0000FF"/>
                </a:solidFill>
                <a:latin typeface="Calibri" panose="020F0502020204030204" pitchFamily="34" charset="0"/>
              </a:rPr>
              <a:t>'frequency'</a:t>
            </a:r>
            <a:r>
              <a:rPr lang="en-US" altLang="ko-KR" sz="2400" dirty="0" smtClean="0">
                <a:latin typeface="Calibri" panose="020F0502020204030204" pitchFamily="34" charset="0"/>
              </a:rPr>
              <a:t>, </a:t>
            </a:r>
            <a:r>
              <a:rPr lang="en-US" altLang="ko-KR" sz="2400" dirty="0">
                <a:latin typeface="Calibri" panose="020F0502020204030204" pitchFamily="34" charset="0"/>
              </a:rPr>
              <a:t>{});</a:t>
            </a:r>
          </a:p>
          <a:p>
            <a:r>
              <a:rPr lang="en-US" altLang="ko-KR" sz="2400" b="1" dirty="0" err="1" smtClean="0">
                <a:solidFill>
                  <a:srgbClr val="BF11AA"/>
                </a:solidFill>
                <a:latin typeface="Calibri" panose="020F0502020204030204" pitchFamily="34" charset="0"/>
              </a:rPr>
              <a:t>var</a:t>
            </a:r>
            <a:r>
              <a:rPr lang="en-US" altLang="ko-KR" sz="2400" dirty="0" smtClean="0">
                <a:latin typeface="Calibri" panose="020F0502020204030204" pitchFamily="34" charset="0"/>
              </a:rPr>
              <a:t> </a:t>
            </a:r>
            <a:r>
              <a:rPr lang="en-US" altLang="ko-KR" sz="2400" dirty="0">
                <a:latin typeface="Calibri" panose="020F0502020204030204" pitchFamily="34" charset="0"/>
              </a:rPr>
              <a:t>hist1 = </a:t>
            </a:r>
            <a:r>
              <a:rPr lang="en-US" altLang="ko-KR" sz="2400" b="1" dirty="0">
                <a:solidFill>
                  <a:srgbClr val="BF11AA"/>
                </a:solidFill>
                <a:latin typeface="Calibri" panose="020F0502020204030204" pitchFamily="34" charset="0"/>
              </a:rPr>
              <a:t>new</a:t>
            </a:r>
            <a:r>
              <a:rPr lang="en-US" altLang="ko-KR" sz="2400" dirty="0">
                <a:latin typeface="Calibri" panose="020F0502020204030204" pitchFamily="34" charset="0"/>
              </a:rPr>
              <a:t> Bar(axis2, histObj1, </a:t>
            </a:r>
            <a:r>
              <a:rPr lang="en-US" altLang="ko-KR" sz="2400" dirty="0">
                <a:solidFill>
                  <a:srgbClr val="0000FF"/>
                </a:solidFill>
                <a:latin typeface="Calibri" panose="020F0502020204030204" pitchFamily="34" charset="0"/>
              </a:rPr>
              <a:t>'Time</a:t>
            </a:r>
            <a:r>
              <a:rPr lang="en-US" altLang="ko-KR" sz="2400" dirty="0" smtClean="0">
                <a:solidFill>
                  <a:srgbClr val="0000FF"/>
                </a:solidFill>
                <a:latin typeface="Calibri" panose="020F0502020204030204" pitchFamily="34" charset="0"/>
              </a:rPr>
              <a:t>'</a:t>
            </a:r>
            <a:r>
              <a:rPr lang="en-US" altLang="ko-KR" sz="2400" dirty="0" smtClean="0">
                <a:latin typeface="Calibri" panose="020F0502020204030204" pitchFamily="34" charset="0"/>
              </a:rPr>
              <a:t>, </a:t>
            </a:r>
            <a:r>
              <a:rPr lang="en-US" altLang="ko-KR" sz="2400" dirty="0">
                <a:solidFill>
                  <a:srgbClr val="0000FF"/>
                </a:solidFill>
                <a:latin typeface="Calibri" panose="020F0502020204030204" pitchFamily="34" charset="0"/>
              </a:rPr>
              <a:t>'frequency'</a:t>
            </a:r>
            <a:r>
              <a:rPr lang="en-US" altLang="ko-KR" sz="2400" dirty="0">
                <a:latin typeface="Calibri" panose="020F0502020204030204" pitchFamily="34" charset="0"/>
              </a:rPr>
              <a:t>, </a:t>
            </a:r>
            <a:r>
              <a:rPr lang="en-US" altLang="ko-KR" sz="2400" dirty="0" smtClean="0">
                <a:latin typeface="Calibri" panose="020F0502020204030204" pitchFamily="34" charset="0"/>
              </a:rPr>
              <a:t>{});</a:t>
            </a:r>
            <a:endParaRPr lang="en-US" altLang="ko-KR" sz="2400" dirty="0">
              <a:latin typeface="Calibri" panose="020F0502020204030204" pitchFamily="34" charset="0"/>
            </a:endParaRPr>
          </a:p>
          <a:p>
            <a:r>
              <a:rPr lang="en-US" altLang="ko-KR" sz="2400" dirty="0" err="1" smtClean="0">
                <a:latin typeface="Calibri" panose="020F0502020204030204" pitchFamily="34" charset="0"/>
              </a:rPr>
              <a:t>Theoph.draw</a:t>
            </a:r>
            <a:r>
              <a:rPr lang="en-US" altLang="ko-KR" sz="2400" dirty="0" smtClean="0">
                <a:latin typeface="Calibri" panose="020F0502020204030204" pitchFamily="34" charset="0"/>
              </a:rPr>
              <a:t>();</a:t>
            </a:r>
          </a:p>
          <a:p>
            <a:r>
              <a:rPr lang="en-US" altLang="ko-KR" sz="2400" b="1" dirty="0" err="1" smtClean="0">
                <a:solidFill>
                  <a:srgbClr val="BF11AA"/>
                </a:solidFill>
                <a:latin typeface="Calibri" panose="020F0502020204030204" pitchFamily="34" charset="0"/>
              </a:rPr>
              <a:t>var</a:t>
            </a:r>
            <a:r>
              <a:rPr lang="en-US" altLang="ko-KR" sz="2400" dirty="0" smtClean="0">
                <a:latin typeface="Calibri" panose="020F0502020204030204" pitchFamily="34" charset="0"/>
              </a:rPr>
              <a:t> </a:t>
            </a:r>
            <a:r>
              <a:rPr lang="en-US" altLang="ko-KR" sz="2400" dirty="0" err="1">
                <a:latin typeface="Calibri" panose="020F0502020204030204" pitchFamily="34" charset="0"/>
              </a:rPr>
              <a:t>AllAxisObjArr</a:t>
            </a:r>
            <a:r>
              <a:rPr lang="en-US" altLang="ko-KR" sz="2400" dirty="0">
                <a:latin typeface="Calibri" panose="020F0502020204030204" pitchFamily="34" charset="0"/>
              </a:rPr>
              <a:t> = [axis1, axis2]; </a:t>
            </a:r>
          </a:p>
          <a:p>
            <a:r>
              <a:rPr lang="en-US" altLang="ko-KR" sz="2400" dirty="0" err="1" smtClean="0">
                <a:latin typeface="Calibri" panose="020F0502020204030204" pitchFamily="34" charset="0"/>
              </a:rPr>
              <a:t>eventTrigger</a:t>
            </a:r>
            <a:r>
              <a:rPr lang="en-US" altLang="ko-KR" sz="2400" dirty="0" smtClean="0">
                <a:latin typeface="Calibri" panose="020F0502020204030204" pitchFamily="34" charset="0"/>
              </a:rPr>
              <a:t>(</a:t>
            </a:r>
            <a:r>
              <a:rPr lang="en-US" altLang="ko-KR" sz="2400" dirty="0" err="1" smtClean="0">
                <a:latin typeface="Calibri" panose="020F0502020204030204" pitchFamily="34" charset="0"/>
              </a:rPr>
              <a:t>AllAxisObjArr</a:t>
            </a:r>
            <a:r>
              <a:rPr lang="en-US" altLang="ko-KR" sz="2400" dirty="0">
                <a:latin typeface="Calibri" panose="020F0502020204030204" pitchFamily="34" charset="0"/>
              </a:rPr>
              <a:t>);</a:t>
            </a:r>
          </a:p>
          <a:p>
            <a:r>
              <a:rPr lang="en-US" altLang="ko-KR" sz="2400" dirty="0" smtClean="0">
                <a:solidFill>
                  <a:srgbClr val="00CC66"/>
                </a:solidFill>
                <a:latin typeface="Calibri" panose="020F0502020204030204" pitchFamily="34" charset="0"/>
              </a:rPr>
              <a:t>&lt;/</a:t>
            </a:r>
            <a:r>
              <a:rPr lang="en-US" altLang="ko-KR" sz="2400" dirty="0">
                <a:solidFill>
                  <a:srgbClr val="00CC66"/>
                </a:solidFill>
                <a:latin typeface="Calibri" panose="020F0502020204030204" pitchFamily="34" charset="0"/>
              </a:rPr>
              <a:t>script&gt;</a:t>
            </a:r>
          </a:p>
          <a:p>
            <a:r>
              <a:rPr lang="en-US" altLang="ko-KR" sz="2400" dirty="0" smtClean="0">
                <a:solidFill>
                  <a:srgbClr val="00CC66"/>
                </a:solidFill>
                <a:latin typeface="Calibri" panose="020F0502020204030204" pitchFamily="34" charset="0"/>
              </a:rPr>
              <a:t>&lt;</a:t>
            </a:r>
            <a:r>
              <a:rPr lang="en-US" altLang="ko-KR" sz="2400" dirty="0">
                <a:solidFill>
                  <a:srgbClr val="00CC66"/>
                </a:solidFill>
                <a:latin typeface="Calibri" panose="020F0502020204030204" pitchFamily="34" charset="0"/>
              </a:rPr>
              <a:t>script&gt;</a:t>
            </a:r>
          </a:p>
          <a:p>
            <a:r>
              <a:rPr lang="en-US" altLang="ko-KR" sz="2400" dirty="0" smtClean="0">
                <a:solidFill>
                  <a:srgbClr val="00CC66"/>
                </a:solidFill>
                <a:latin typeface="Calibri" panose="020F0502020204030204" pitchFamily="34" charset="0"/>
              </a:rPr>
              <a:t>// </a:t>
            </a:r>
            <a:r>
              <a:rPr lang="en-US" altLang="ko-KR" sz="2400" dirty="0">
                <a:solidFill>
                  <a:srgbClr val="00CC66"/>
                </a:solidFill>
                <a:latin typeface="Calibri" panose="020F0502020204030204" pitchFamily="34" charset="0"/>
              </a:rPr>
              <a:t>offload part.</a:t>
            </a:r>
          </a:p>
          <a:p>
            <a:r>
              <a:rPr lang="en-US" altLang="ko-KR" sz="2400" b="1" dirty="0" err="1" smtClean="0">
                <a:solidFill>
                  <a:srgbClr val="BF11AA"/>
                </a:solidFill>
                <a:latin typeface="Calibri" panose="020F0502020204030204" pitchFamily="34" charset="0"/>
              </a:rPr>
              <a:t>var</a:t>
            </a:r>
            <a:r>
              <a:rPr lang="en-US" altLang="ko-KR" sz="2400" dirty="0" smtClean="0">
                <a:latin typeface="Calibri" panose="020F0502020204030204" pitchFamily="34" charset="0"/>
              </a:rPr>
              <a:t> </a:t>
            </a:r>
            <a:r>
              <a:rPr lang="en-US" altLang="ko-KR" sz="2400" dirty="0" err="1">
                <a:latin typeface="Calibri" panose="020F0502020204030204" pitchFamily="34" charset="0"/>
              </a:rPr>
              <a:t>loessArray</a:t>
            </a:r>
            <a:r>
              <a:rPr lang="en-US" altLang="ko-KR" sz="2400" dirty="0">
                <a:latin typeface="Calibri" panose="020F0502020204030204" pitchFamily="34" charset="0"/>
              </a:rPr>
              <a:t> = </a:t>
            </a:r>
            <a:r>
              <a:rPr lang="en-US" altLang="ko-KR" sz="2400" dirty="0" err="1">
                <a:latin typeface="Calibri" panose="020F0502020204030204" pitchFamily="34" charset="0"/>
              </a:rPr>
              <a:t>createMainStructureE</a:t>
            </a:r>
            <a:r>
              <a:rPr lang="en-US" altLang="ko-KR" sz="2400" dirty="0">
                <a:latin typeface="Calibri" panose="020F0502020204030204" pitchFamily="34" charset="0"/>
              </a:rPr>
              <a:t>(</a:t>
            </a:r>
            <a:r>
              <a:rPr lang="en-US" altLang="ko-KR" sz="2400" dirty="0">
                <a:solidFill>
                  <a:srgbClr val="0000FF"/>
                </a:solidFill>
                <a:latin typeface="Calibri" panose="020F0502020204030204" pitchFamily="34" charset="0"/>
              </a:rPr>
              <a:t>'</a:t>
            </a:r>
            <a:r>
              <a:rPr lang="en-US" altLang="ko-KR" sz="2400" dirty="0" err="1">
                <a:solidFill>
                  <a:srgbClr val="0000FF"/>
                </a:solidFill>
                <a:latin typeface="Calibri" panose="020F0502020204030204" pitchFamily="34" charset="0"/>
              </a:rPr>
              <a:t>Theoph</a:t>
            </a:r>
            <a:r>
              <a:rPr lang="en-US" altLang="ko-KR" sz="2400" dirty="0">
                <a:solidFill>
                  <a:srgbClr val="0000FF"/>
                </a:solidFill>
                <a:latin typeface="Calibri" panose="020F0502020204030204" pitchFamily="34" charset="0"/>
              </a:rPr>
              <a:t>'</a:t>
            </a:r>
            <a:r>
              <a:rPr lang="en-US" altLang="ko-KR" sz="2400" dirty="0">
                <a:latin typeface="Calibri" panose="020F0502020204030204" pitchFamily="34" charset="0"/>
              </a:rPr>
              <a:t>); </a:t>
            </a:r>
          </a:p>
          <a:p>
            <a:r>
              <a:rPr lang="en-US" altLang="ko-KR" sz="2400" b="1" dirty="0" err="1" smtClean="0">
                <a:solidFill>
                  <a:srgbClr val="BF11AA"/>
                </a:solidFill>
                <a:latin typeface="Calibri" panose="020F0502020204030204" pitchFamily="34" charset="0"/>
              </a:rPr>
              <a:t>var</a:t>
            </a:r>
            <a:r>
              <a:rPr lang="en-US" altLang="ko-KR" sz="2400" dirty="0" smtClean="0">
                <a:latin typeface="Calibri" panose="020F0502020204030204" pitchFamily="34" charset="0"/>
              </a:rPr>
              <a:t> </a:t>
            </a:r>
            <a:r>
              <a:rPr lang="en-US" altLang="ko-KR" sz="2400" dirty="0">
                <a:latin typeface="Calibri" panose="020F0502020204030204" pitchFamily="34" charset="0"/>
              </a:rPr>
              <a:t>loffObj1 = new </a:t>
            </a:r>
            <a:r>
              <a:rPr lang="en-US" altLang="ko-KR" sz="2400" dirty="0" err="1">
                <a:latin typeface="Calibri" panose="020F0502020204030204" pitchFamily="34" charset="0"/>
              </a:rPr>
              <a:t>MakeLineObj</a:t>
            </a:r>
            <a:r>
              <a:rPr lang="en-US" altLang="ko-KR" sz="2400" dirty="0">
                <a:latin typeface="Calibri" panose="020F0502020204030204" pitchFamily="34" charset="0"/>
              </a:rPr>
              <a:t>(</a:t>
            </a:r>
            <a:r>
              <a:rPr lang="en-US" altLang="ko-KR" sz="2400" dirty="0" err="1">
                <a:latin typeface="Calibri" panose="020F0502020204030204" pitchFamily="34" charset="0"/>
              </a:rPr>
              <a:t>loessArray</a:t>
            </a:r>
            <a:r>
              <a:rPr lang="en-US" altLang="ko-KR" sz="2400" dirty="0">
                <a:latin typeface="Calibri" panose="020F0502020204030204" pitchFamily="34" charset="0"/>
              </a:rPr>
              <a:t>, </a:t>
            </a:r>
            <a:r>
              <a:rPr lang="en-US" altLang="ko-KR" sz="2400" dirty="0">
                <a:solidFill>
                  <a:srgbClr val="0000FF"/>
                </a:solidFill>
                <a:latin typeface="Calibri" panose="020F0502020204030204" pitchFamily="34" charset="0"/>
              </a:rPr>
              <a:t>'Time'</a:t>
            </a:r>
            <a:r>
              <a:rPr lang="en-US" altLang="ko-KR" sz="2400" dirty="0">
                <a:latin typeface="Calibri" panose="020F0502020204030204" pitchFamily="34" charset="0"/>
              </a:rPr>
              <a:t>, </a:t>
            </a:r>
            <a:r>
              <a:rPr lang="en-US" altLang="ko-KR" sz="2400" dirty="0">
                <a:solidFill>
                  <a:srgbClr val="0000FF"/>
                </a:solidFill>
                <a:latin typeface="Calibri" panose="020F0502020204030204" pitchFamily="34" charset="0"/>
              </a:rPr>
              <a:t>'</a:t>
            </a:r>
            <a:r>
              <a:rPr lang="en-US" altLang="ko-KR" sz="2400" dirty="0" err="1">
                <a:solidFill>
                  <a:srgbClr val="0000FF"/>
                </a:solidFill>
                <a:latin typeface="Calibri" panose="020F0502020204030204" pitchFamily="34" charset="0"/>
              </a:rPr>
              <a:t>conc</a:t>
            </a:r>
            <a:r>
              <a:rPr lang="en-US" altLang="ko-KR" sz="2400" dirty="0">
                <a:solidFill>
                  <a:srgbClr val="0000FF"/>
                </a:solidFill>
                <a:latin typeface="Calibri" panose="020F0502020204030204" pitchFamily="34" charset="0"/>
              </a:rPr>
              <a:t>'</a:t>
            </a:r>
            <a:r>
              <a:rPr lang="en-US" altLang="ko-KR" sz="2400" dirty="0">
                <a:latin typeface="Calibri" panose="020F0502020204030204" pitchFamily="34" charset="0"/>
              </a:rPr>
              <a:t>, {});</a:t>
            </a:r>
          </a:p>
          <a:p>
            <a:r>
              <a:rPr lang="en-US" altLang="ko-KR" sz="2400" b="1" dirty="0" err="1" smtClean="0">
                <a:solidFill>
                  <a:srgbClr val="BF11AA"/>
                </a:solidFill>
                <a:latin typeface="Calibri" panose="020F0502020204030204" pitchFamily="34" charset="0"/>
              </a:rPr>
              <a:t>var</a:t>
            </a:r>
            <a:r>
              <a:rPr lang="en-US" altLang="ko-KR" sz="2400" dirty="0" smtClean="0">
                <a:latin typeface="Calibri" panose="020F0502020204030204" pitchFamily="34" charset="0"/>
              </a:rPr>
              <a:t> </a:t>
            </a:r>
            <a:r>
              <a:rPr lang="en-US" altLang="ko-KR" sz="2400" dirty="0">
                <a:latin typeface="Calibri" panose="020F0502020204030204" pitchFamily="34" charset="0"/>
              </a:rPr>
              <a:t>loff1 = new Line(axis1, </a:t>
            </a:r>
            <a:r>
              <a:rPr lang="en-US" altLang="ko-KR" sz="2400" dirty="0" smtClean="0">
                <a:latin typeface="Calibri" panose="020F0502020204030204" pitchFamily="34" charset="0"/>
              </a:rPr>
              <a:t>loffObj1, </a:t>
            </a:r>
            <a:r>
              <a:rPr lang="en-US" altLang="ko-KR" sz="2400" dirty="0" smtClean="0">
                <a:solidFill>
                  <a:srgbClr val="0000FF"/>
                </a:solidFill>
                <a:latin typeface="Calibri" panose="020F0502020204030204" pitchFamily="34" charset="0"/>
              </a:rPr>
              <a:t>'x1'</a:t>
            </a:r>
            <a:r>
              <a:rPr lang="en-US" altLang="ko-KR" sz="2400" dirty="0" smtClean="0">
                <a:latin typeface="Calibri" panose="020F0502020204030204" pitchFamily="34" charset="0"/>
              </a:rPr>
              <a:t>, </a:t>
            </a:r>
            <a:r>
              <a:rPr lang="en-US" altLang="ko-KR" sz="2400" dirty="0">
                <a:solidFill>
                  <a:srgbClr val="0000FF"/>
                </a:solidFill>
                <a:latin typeface="Calibri" panose="020F0502020204030204" pitchFamily="34" charset="0"/>
              </a:rPr>
              <a:t>'x2'</a:t>
            </a:r>
            <a:r>
              <a:rPr lang="en-US" altLang="ko-KR" sz="2400" dirty="0">
                <a:latin typeface="Calibri" panose="020F0502020204030204" pitchFamily="34" charset="0"/>
              </a:rPr>
              <a:t>, </a:t>
            </a:r>
            <a:r>
              <a:rPr lang="en-US" altLang="ko-KR" sz="2400" dirty="0">
                <a:solidFill>
                  <a:srgbClr val="0000FF"/>
                </a:solidFill>
                <a:latin typeface="Calibri" panose="020F0502020204030204" pitchFamily="34" charset="0"/>
              </a:rPr>
              <a:t>'y1'</a:t>
            </a:r>
            <a:r>
              <a:rPr lang="en-US" altLang="ko-KR" sz="2400" dirty="0">
                <a:latin typeface="Calibri" panose="020F0502020204030204" pitchFamily="34" charset="0"/>
              </a:rPr>
              <a:t>, </a:t>
            </a:r>
            <a:r>
              <a:rPr lang="en-US" altLang="ko-KR" sz="2400" dirty="0">
                <a:solidFill>
                  <a:srgbClr val="0000FF"/>
                </a:solidFill>
                <a:latin typeface="Calibri" panose="020F0502020204030204" pitchFamily="34" charset="0"/>
              </a:rPr>
              <a:t>'y2'</a:t>
            </a:r>
            <a:r>
              <a:rPr lang="en-US" altLang="ko-KR" sz="2400" dirty="0">
                <a:latin typeface="Calibri" panose="020F0502020204030204" pitchFamily="34" charset="0"/>
              </a:rPr>
              <a:t>, {});</a:t>
            </a:r>
          </a:p>
          <a:p>
            <a:r>
              <a:rPr lang="en-US" altLang="ko-KR" sz="2400" dirty="0" smtClean="0">
                <a:latin typeface="Calibri" panose="020F0502020204030204" pitchFamily="34" charset="0"/>
              </a:rPr>
              <a:t>$(</a:t>
            </a:r>
            <a:r>
              <a:rPr lang="en-US" altLang="ko-KR" sz="2400" b="1" dirty="0">
                <a:solidFill>
                  <a:srgbClr val="BF11AA"/>
                </a:solidFill>
                <a:latin typeface="Calibri" panose="020F0502020204030204" pitchFamily="34" charset="0"/>
              </a:rPr>
              <a:t>function</a:t>
            </a:r>
            <a:r>
              <a:rPr lang="en-US" altLang="ko-KR" sz="2400" dirty="0">
                <a:latin typeface="Calibri" panose="020F0502020204030204" pitchFamily="34" charset="0"/>
              </a:rPr>
              <a:t>() {</a:t>
            </a:r>
          </a:p>
          <a:p>
            <a:r>
              <a:rPr lang="en-US" altLang="ko-KR" sz="2400" dirty="0" smtClean="0">
                <a:latin typeface="Calibri" panose="020F0502020204030204" pitchFamily="34" charset="0"/>
              </a:rPr>
              <a:t>           </a:t>
            </a:r>
            <a:r>
              <a:rPr lang="en-US" altLang="ko-KR" sz="2400" dirty="0" err="1" smtClean="0">
                <a:latin typeface="Calibri" panose="020F0502020204030204" pitchFamily="34" charset="0"/>
              </a:rPr>
              <a:t>setTimeout</a:t>
            </a:r>
            <a:r>
              <a:rPr lang="en-US" altLang="ko-KR" sz="2400" dirty="0" smtClean="0">
                <a:latin typeface="Calibri" panose="020F0502020204030204" pitchFamily="34" charset="0"/>
              </a:rPr>
              <a:t>(</a:t>
            </a:r>
            <a:r>
              <a:rPr lang="en-US" altLang="ko-KR" sz="2400" b="1" dirty="0" smtClean="0">
                <a:solidFill>
                  <a:srgbClr val="BF11AA"/>
                </a:solidFill>
                <a:latin typeface="Calibri" panose="020F0502020204030204" pitchFamily="34" charset="0"/>
              </a:rPr>
              <a:t>function</a:t>
            </a:r>
            <a:r>
              <a:rPr lang="en-US" altLang="ko-KR" sz="2400" dirty="0">
                <a:latin typeface="Calibri" panose="020F0502020204030204" pitchFamily="34" charset="0"/>
              </a:rPr>
              <a:t>() {</a:t>
            </a:r>
          </a:p>
          <a:p>
            <a:r>
              <a:rPr lang="en-US" altLang="ko-KR" sz="2400" dirty="0">
                <a:latin typeface="Calibri" panose="020F0502020204030204" pitchFamily="34" charset="0"/>
              </a:rPr>
              <a:t>            </a:t>
            </a:r>
            <a:r>
              <a:rPr lang="en-US" altLang="ko-KR" sz="2400" dirty="0" err="1">
                <a:latin typeface="Calibri" panose="020F0502020204030204" pitchFamily="34" charset="0"/>
              </a:rPr>
              <a:t>window.Shiny.onInputChange</a:t>
            </a:r>
            <a:r>
              <a:rPr lang="en-US" altLang="ko-KR" sz="2400" dirty="0">
                <a:latin typeface="Calibri" panose="020F0502020204030204" pitchFamily="34" charset="0"/>
              </a:rPr>
              <a:t>(</a:t>
            </a:r>
            <a:r>
              <a:rPr lang="en-US" altLang="ko-KR" sz="2400" dirty="0">
                <a:solidFill>
                  <a:srgbClr val="0000FF"/>
                </a:solidFill>
                <a:latin typeface="Calibri" panose="020F0502020204030204" pitchFamily="34" charset="0"/>
              </a:rPr>
              <a:t>'</a:t>
            </a:r>
            <a:r>
              <a:rPr lang="en-US" altLang="ko-KR" sz="2400" dirty="0" err="1">
                <a:solidFill>
                  <a:srgbClr val="0000FF"/>
                </a:solidFill>
                <a:latin typeface="Calibri" panose="020F0502020204030204" pitchFamily="34" charset="0"/>
              </a:rPr>
              <a:t>Theoph</a:t>
            </a:r>
            <a:r>
              <a:rPr lang="en-US" altLang="ko-KR" sz="2400" dirty="0">
                <a:solidFill>
                  <a:srgbClr val="0000FF"/>
                </a:solidFill>
                <a:latin typeface="Calibri" panose="020F0502020204030204" pitchFamily="34" charset="0"/>
              </a:rPr>
              <a:t>'</a:t>
            </a:r>
            <a:r>
              <a:rPr lang="en-US" altLang="ko-KR" sz="2400" dirty="0">
                <a:latin typeface="Calibri" panose="020F0502020204030204" pitchFamily="34" charset="0"/>
              </a:rPr>
              <a:t>, </a:t>
            </a:r>
            <a:r>
              <a:rPr lang="en-US" altLang="ko-KR" sz="2400" dirty="0" err="1">
                <a:latin typeface="Calibri" panose="020F0502020204030204" pitchFamily="34" charset="0"/>
              </a:rPr>
              <a:t>Theoph</a:t>
            </a:r>
            <a:r>
              <a:rPr lang="en-US" altLang="ko-KR" sz="2400" dirty="0">
                <a:latin typeface="Calibri" panose="020F0502020204030204" pitchFamily="34" charset="0"/>
              </a:rPr>
              <a:t>.$</a:t>
            </a:r>
            <a:r>
              <a:rPr lang="en-US" altLang="ko-KR" sz="2400" dirty="0" err="1">
                <a:latin typeface="Calibri" panose="020F0502020204030204" pitchFamily="34" charset="0"/>
              </a:rPr>
              <a:t>isHidden</a:t>
            </a:r>
            <a:r>
              <a:rPr lang="en-US" altLang="ko-KR" sz="2400" dirty="0">
                <a:latin typeface="Calibri" panose="020F0502020204030204" pitchFamily="34" charset="0"/>
              </a:rPr>
              <a:t>);</a:t>
            </a:r>
          </a:p>
          <a:p>
            <a:r>
              <a:rPr lang="ko-KR" altLang="en-US" sz="2400" dirty="0">
                <a:latin typeface="Calibri" panose="020F0502020204030204" pitchFamily="34" charset="0"/>
              </a:rPr>
              <a:t>          </a:t>
            </a:r>
            <a:r>
              <a:rPr lang="en-US" altLang="ko-KR" sz="2400" dirty="0">
                <a:latin typeface="Calibri" panose="020F0502020204030204" pitchFamily="34" charset="0"/>
              </a:rPr>
              <a:t>}, 1)</a:t>
            </a:r>
          </a:p>
          <a:p>
            <a:r>
              <a:rPr lang="en-US" altLang="ko-KR" sz="2400" dirty="0" smtClean="0">
                <a:latin typeface="Calibri" panose="020F0502020204030204" pitchFamily="34" charset="0"/>
              </a:rPr>
              <a:t>});</a:t>
            </a:r>
            <a:endParaRPr lang="en-US" altLang="ko-KR" sz="2400" dirty="0">
              <a:latin typeface="Calibri" panose="020F0502020204030204" pitchFamily="34" charset="0"/>
            </a:endParaRPr>
          </a:p>
          <a:p>
            <a:r>
              <a:rPr lang="en-US" altLang="ko-KR" sz="2400" dirty="0" smtClean="0">
                <a:solidFill>
                  <a:srgbClr val="00CC66"/>
                </a:solidFill>
                <a:latin typeface="Calibri" panose="020F0502020204030204" pitchFamily="34" charset="0"/>
              </a:rPr>
              <a:t>&lt;/</a:t>
            </a:r>
            <a:r>
              <a:rPr lang="en-US" altLang="ko-KR" sz="2400" dirty="0">
                <a:solidFill>
                  <a:srgbClr val="00CC66"/>
                </a:solidFill>
                <a:latin typeface="Calibri" panose="020F0502020204030204" pitchFamily="34" charset="0"/>
              </a:rPr>
              <a:t>script&gt;</a:t>
            </a:r>
            <a:endParaRPr lang="ko-KR" altLang="en-US" sz="2400" dirty="0">
              <a:solidFill>
                <a:srgbClr val="00CC66"/>
              </a:solidFill>
              <a:latin typeface="Calibri" panose="020F0502020204030204" pitchFamily="34" charset="0"/>
            </a:endParaRPr>
          </a:p>
        </p:txBody>
      </p:sp>
    </p:spTree>
    <p:extLst>
      <p:ext uri="{BB962C8B-B14F-4D97-AF65-F5344CB8AC3E}">
        <p14:creationId xmlns:p14="http://schemas.microsoft.com/office/powerpoint/2010/main" val="134445729"/>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ounded Rectangle 1691"/>
          <p:cNvSpPr/>
          <p:nvPr/>
        </p:nvSpPr>
        <p:spPr bwMode="auto">
          <a:xfrm>
            <a:off x="306339" y="8128835"/>
            <a:ext cx="5760640" cy="1016182"/>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anchor="ctr" anchorCtr="1">
            <a:normAutofit fontScale="92500" lnSpcReduction="10000"/>
          </a:bodyPr>
          <a:lstStyle/>
          <a:p>
            <a:pPr algn="ctr">
              <a:defRPr/>
            </a:pPr>
            <a:r>
              <a:rPr lang="en-US" sz="6000" b="1" dirty="0" smtClean="0">
                <a:latin typeface="Times New Roman" pitchFamily="18" charset="0"/>
                <a:cs typeface="Times New Roman" pitchFamily="18" charset="0"/>
              </a:rPr>
              <a:t>Abstract</a:t>
            </a:r>
            <a:endParaRPr lang="en-US" sz="6000" b="1" dirty="0">
              <a:latin typeface="Times New Roman" pitchFamily="18" charset="0"/>
              <a:cs typeface="Times New Roman" pitchFamily="18" charset="0"/>
            </a:endParaRPr>
          </a:p>
        </p:txBody>
      </p:sp>
      <p:sp>
        <p:nvSpPr>
          <p:cNvPr id="11" name="직사각형 10"/>
          <p:cNvSpPr/>
          <p:nvPr/>
        </p:nvSpPr>
        <p:spPr>
          <a:xfrm>
            <a:off x="306340" y="9212253"/>
            <a:ext cx="14443244" cy="6863417"/>
          </a:xfrm>
          <a:prstGeom prst="rect">
            <a:avLst/>
          </a:prstGeom>
          <a:solidFill>
            <a:schemeClr val="bg1"/>
          </a:solidFill>
          <a:ln w="50800">
            <a:solidFill>
              <a:schemeClr val="tx1">
                <a:lumMod val="50000"/>
                <a:lumOff val="50000"/>
              </a:schemeClr>
            </a:solidFill>
          </a:ln>
          <a:effectLst/>
        </p:spPr>
        <p:style>
          <a:lnRef idx="1">
            <a:schemeClr val="accent1"/>
          </a:lnRef>
          <a:fillRef idx="2">
            <a:schemeClr val="accent1"/>
          </a:fillRef>
          <a:effectRef idx="1">
            <a:schemeClr val="accent1"/>
          </a:effectRef>
          <a:fontRef idx="minor">
            <a:schemeClr val="dk1"/>
          </a:fontRef>
        </p:style>
        <p:txBody>
          <a:bodyPr wrap="square">
            <a:spAutoFit/>
          </a:bodyPr>
          <a:lstStyle/>
          <a:p>
            <a:pPr algn="just"/>
            <a:r>
              <a:rPr lang="en-US" altLang="ko-KR" sz="4400" dirty="0" smtClean="0">
                <a:latin typeface="Times New Roman" panose="02020603050405020304" pitchFamily="18" charset="0"/>
                <a:cs typeface="Times New Roman" panose="02020603050405020304" pitchFamily="18" charset="0"/>
              </a:rPr>
              <a:t>R </a:t>
            </a:r>
            <a:r>
              <a:rPr lang="en-US" altLang="ko-KR" sz="4400" dirty="0">
                <a:latin typeface="Times New Roman" panose="02020603050405020304" pitchFamily="18" charset="0"/>
                <a:cs typeface="Times New Roman" panose="02020603050405020304" pitchFamily="18" charset="0"/>
              </a:rPr>
              <a:t>Interactive Graphics via </a:t>
            </a:r>
            <a:r>
              <a:rPr lang="en-US" altLang="ko-KR" sz="4400" dirty="0" err="1">
                <a:latin typeface="Times New Roman" panose="02020603050405020304" pitchFamily="18" charset="0"/>
                <a:cs typeface="Times New Roman" panose="02020603050405020304" pitchFamily="18" charset="0"/>
              </a:rPr>
              <a:t>HTml</a:t>
            </a:r>
            <a:r>
              <a:rPr lang="en-US" altLang="ko-KR" sz="4400" dirty="0">
                <a:latin typeface="Times New Roman" panose="02020603050405020304" pitchFamily="18" charset="0"/>
                <a:cs typeface="Times New Roman" panose="02020603050405020304" pitchFamily="18" charset="0"/>
              </a:rPr>
              <a:t> </a:t>
            </a:r>
            <a:r>
              <a:rPr lang="en-US" altLang="ko-KR" sz="4400" dirty="0" smtClean="0">
                <a:latin typeface="Times New Roman" panose="02020603050405020304" pitchFamily="18" charset="0"/>
                <a:cs typeface="Times New Roman" panose="02020603050405020304" pitchFamily="18" charset="0"/>
              </a:rPr>
              <a:t>(RIGHT) is the first package that implements linked graphs using HTML canvas and JavaScript and supports </a:t>
            </a:r>
            <a:r>
              <a:rPr lang="en-US" altLang="ko-KR" sz="4400" dirty="0">
                <a:latin typeface="Times New Roman" panose="02020603050405020304" pitchFamily="18" charset="0"/>
                <a:cs typeface="Times New Roman" panose="02020603050405020304" pitchFamily="18" charset="0"/>
              </a:rPr>
              <a:t>efficient linked graphics that can </a:t>
            </a:r>
            <a:r>
              <a:rPr lang="en-US" altLang="ko-KR" sz="4400" dirty="0" smtClean="0">
                <a:latin typeface="Times New Roman" panose="02020603050405020304" pitchFamily="18" charset="0"/>
                <a:cs typeface="Times New Roman" panose="02020603050405020304" pitchFamily="18" charset="0"/>
              </a:rPr>
              <a:t>show obvious </a:t>
            </a:r>
            <a:r>
              <a:rPr lang="en-US" altLang="ko-KR" sz="4400" dirty="0">
                <a:latin typeface="Times New Roman" panose="02020603050405020304" pitchFamily="18" charset="0"/>
                <a:cs typeface="Times New Roman" panose="02020603050405020304" pitchFamily="18" charset="0"/>
              </a:rPr>
              <a:t>relationship between multiple plots using same data</a:t>
            </a:r>
            <a:r>
              <a:rPr lang="en-US" altLang="ko-KR" sz="4400" dirty="0" smtClean="0">
                <a:latin typeface="Times New Roman" panose="02020603050405020304" pitchFamily="18" charset="0"/>
                <a:cs typeface="Times New Roman" panose="02020603050405020304" pitchFamily="18" charset="0"/>
              </a:rPr>
              <a:t>.</a:t>
            </a:r>
          </a:p>
          <a:p>
            <a:pPr algn="just"/>
            <a:r>
              <a:rPr lang="en-US" altLang="ko-KR" sz="4400" dirty="0">
                <a:latin typeface="Times New Roman" panose="02020603050405020304" pitchFamily="18" charset="0"/>
                <a:cs typeface="Times New Roman" panose="02020603050405020304" pitchFamily="18" charset="0"/>
              </a:rPr>
              <a:t>Also, HTML canvas and JavaScript make it possible to deliver the visualization to various platforms, including mobile devices, since they are standard web technologies supported by most modern web browsers. </a:t>
            </a:r>
            <a:endParaRPr lang="en-US" altLang="ko-KR" sz="4400" dirty="0" smtClean="0">
              <a:latin typeface="Times New Roman" panose="02020603050405020304" pitchFamily="18" charset="0"/>
              <a:cs typeface="Times New Roman" panose="02020603050405020304" pitchFamily="18" charset="0"/>
            </a:endParaRPr>
          </a:p>
          <a:p>
            <a:pPr algn="just"/>
            <a:r>
              <a:rPr lang="en-US" altLang="ko-KR" sz="4400" dirty="0" smtClean="0">
                <a:latin typeface="Times New Roman" panose="02020603050405020304" pitchFamily="18" charset="0"/>
                <a:cs typeface="Times New Roman" panose="02020603050405020304" pitchFamily="18" charset="0"/>
              </a:rPr>
              <a:t>The development of this project has been funded by Google Summer of Code - R project (GSOC-r) from 2013.</a:t>
            </a:r>
            <a:endParaRPr lang="en-US" altLang="ko-KR" sz="4400" dirty="0">
              <a:latin typeface="Times New Roman" panose="02020603050405020304" pitchFamily="18" charset="0"/>
              <a:cs typeface="Times New Roman" panose="02020603050405020304" pitchFamily="18" charset="0"/>
            </a:endParaRPr>
          </a:p>
        </p:txBody>
      </p:sp>
      <p:sp>
        <p:nvSpPr>
          <p:cNvPr id="120" name="Rectangle 28"/>
          <p:cNvSpPr txBox="1">
            <a:spLocks noChangeArrowheads="1"/>
          </p:cNvSpPr>
          <p:nvPr/>
        </p:nvSpPr>
        <p:spPr>
          <a:xfrm>
            <a:off x="306338" y="786082"/>
            <a:ext cx="29618281" cy="4367863"/>
          </a:xfrm>
          <a:prstGeom prst="rect">
            <a:avLst/>
          </a:prstGeom>
          <a:ln/>
        </p:spPr>
        <p:style>
          <a:lnRef idx="1">
            <a:schemeClr val="accent3"/>
          </a:lnRef>
          <a:fillRef idx="3">
            <a:schemeClr val="accent3"/>
          </a:fillRef>
          <a:effectRef idx="2">
            <a:schemeClr val="accent3"/>
          </a:effectRef>
          <a:fontRef idx="minor">
            <a:schemeClr val="lt1"/>
          </a:fontRef>
        </p:style>
        <p:txBody>
          <a:bodyPr/>
          <a:lstStyle>
            <a:lvl1pPr algn="ctr" defTabSz="4176431" rtl="0" eaLnBrk="1" latinLnBrk="1" hangingPunct="1">
              <a:spcBef>
                <a:spcPct val="0"/>
              </a:spcBef>
              <a:buNone/>
              <a:defRPr sz="20100" kern="1200">
                <a:solidFill>
                  <a:schemeClr val="tx1"/>
                </a:solidFill>
                <a:latin typeface="+mj-lt"/>
                <a:ea typeface="+mj-ea"/>
                <a:cs typeface="+mj-cs"/>
              </a:defRPr>
            </a:lvl1pPr>
          </a:lstStyle>
          <a:p>
            <a:endParaRPr lang="en-US" altLang="ko-KR" sz="6000" dirty="0">
              <a:latin typeface="FrutigerNextLT Regular" pitchFamily="18" charset="0"/>
            </a:endParaRPr>
          </a:p>
        </p:txBody>
      </p:sp>
      <p:sp>
        <p:nvSpPr>
          <p:cNvPr id="121" name="직사각형 120"/>
          <p:cNvSpPr/>
          <p:nvPr/>
        </p:nvSpPr>
        <p:spPr>
          <a:xfrm>
            <a:off x="1949727" y="810815"/>
            <a:ext cx="26380520" cy="4401205"/>
          </a:xfrm>
          <a:prstGeom prst="rect">
            <a:avLst/>
          </a:prstGeom>
        </p:spPr>
        <p:txBody>
          <a:bodyPr wrap="square">
            <a:spAutoFit/>
          </a:bodyPr>
          <a:lstStyle/>
          <a:p>
            <a:pPr algn="ctr"/>
            <a:r>
              <a:rPr lang="en-US" altLang="ko-KR" sz="8000" b="1" dirty="0" smtClean="0">
                <a:solidFill>
                  <a:schemeClr val="bg1"/>
                </a:solidFill>
                <a:latin typeface="Times New Roman" pitchFamily="18" charset="0"/>
                <a:ea typeface="Ebrima" pitchFamily="2" charset="0"/>
                <a:cs typeface="Times New Roman" pitchFamily="18" charset="0"/>
              </a:rPr>
              <a:t>RIGHT: an HTML canvas and JavaScript-based</a:t>
            </a:r>
            <a:br>
              <a:rPr lang="en-US" altLang="ko-KR" sz="8000" b="1" dirty="0" smtClean="0">
                <a:solidFill>
                  <a:schemeClr val="bg1"/>
                </a:solidFill>
                <a:latin typeface="Times New Roman" pitchFamily="18" charset="0"/>
                <a:ea typeface="Ebrima" pitchFamily="2" charset="0"/>
                <a:cs typeface="Times New Roman" pitchFamily="18" charset="0"/>
              </a:rPr>
            </a:br>
            <a:r>
              <a:rPr lang="en-US" altLang="ko-KR" sz="8000" b="1" dirty="0" smtClean="0">
                <a:solidFill>
                  <a:schemeClr val="bg1"/>
                </a:solidFill>
                <a:latin typeface="Times New Roman" pitchFamily="18" charset="0"/>
                <a:ea typeface="Ebrima" pitchFamily="2" charset="0"/>
                <a:cs typeface="Times New Roman" pitchFamily="18" charset="0"/>
              </a:rPr>
              <a:t>interactive data visualization package for linked graphics</a:t>
            </a:r>
            <a:r>
              <a:rPr lang="en-US" altLang="ko-KR" sz="5400" dirty="0">
                <a:solidFill>
                  <a:schemeClr val="bg1"/>
                </a:solidFill>
                <a:latin typeface="Times New Roman" pitchFamily="18" charset="0"/>
                <a:ea typeface="Ebrima" pitchFamily="2" charset="0"/>
                <a:cs typeface="Times New Roman" pitchFamily="18" charset="0"/>
              </a:rPr>
              <a:t/>
            </a:r>
            <a:br>
              <a:rPr lang="en-US" altLang="ko-KR" sz="5400" dirty="0">
                <a:solidFill>
                  <a:schemeClr val="bg1"/>
                </a:solidFill>
                <a:latin typeface="Times New Roman" pitchFamily="18" charset="0"/>
                <a:ea typeface="Ebrima" pitchFamily="2" charset="0"/>
                <a:cs typeface="Times New Roman" pitchFamily="18" charset="0"/>
              </a:rPr>
            </a:br>
            <a:r>
              <a:rPr lang="en-US" altLang="ko-KR" sz="4000" dirty="0" smtClean="0">
                <a:solidFill>
                  <a:schemeClr val="bg1"/>
                </a:solidFill>
                <a:latin typeface="Times New Roman" pitchFamily="18" charset="0"/>
                <a:ea typeface="Ebrima" pitchFamily="2" charset="0"/>
                <a:cs typeface="Times New Roman" pitchFamily="18" charset="0"/>
              </a:rPr>
              <a:t>ChungHa Sung</a:t>
            </a:r>
            <a:r>
              <a:rPr lang="en-US" altLang="ko-KR" sz="4000" baseline="30000" dirty="0" smtClean="0">
                <a:solidFill>
                  <a:schemeClr val="bg1"/>
                </a:solidFill>
                <a:latin typeface="Times New Roman" pitchFamily="18" charset="0"/>
                <a:ea typeface="Ebrima" pitchFamily="2" charset="0"/>
                <a:cs typeface="Times New Roman" pitchFamily="18" charset="0"/>
              </a:rPr>
              <a:t>†</a:t>
            </a:r>
            <a:r>
              <a:rPr lang="en-US" altLang="ko-KR" sz="4000" dirty="0" smtClean="0">
                <a:solidFill>
                  <a:schemeClr val="bg1"/>
                </a:solidFill>
                <a:latin typeface="Times New Roman" pitchFamily="18" charset="0"/>
                <a:ea typeface="Ebrima" pitchFamily="2" charset="0"/>
                <a:cs typeface="Times New Roman" pitchFamily="18" charset="0"/>
              </a:rPr>
              <a:t>, </a:t>
            </a:r>
            <a:r>
              <a:rPr lang="en-US" altLang="ko-KR" sz="4000" dirty="0" err="1" smtClean="0">
                <a:solidFill>
                  <a:schemeClr val="bg1"/>
                </a:solidFill>
                <a:latin typeface="Times New Roman" pitchFamily="18" charset="0"/>
                <a:ea typeface="Ebrima" pitchFamily="2" charset="0"/>
                <a:cs typeface="Times New Roman" pitchFamily="18" charset="0"/>
              </a:rPr>
              <a:t>TaeJoon</a:t>
            </a:r>
            <a:r>
              <a:rPr lang="en-US" altLang="ko-KR" sz="4000" dirty="0" smtClean="0">
                <a:solidFill>
                  <a:schemeClr val="bg1"/>
                </a:solidFill>
                <a:latin typeface="Times New Roman" pitchFamily="18" charset="0"/>
                <a:ea typeface="Ebrima" pitchFamily="2" charset="0"/>
                <a:cs typeface="Times New Roman" pitchFamily="18" charset="0"/>
              </a:rPr>
              <a:t> Song</a:t>
            </a:r>
            <a:r>
              <a:rPr lang="en-US" altLang="ko-KR" sz="4000" baseline="30000" dirty="0" smtClean="0">
                <a:solidFill>
                  <a:schemeClr val="bg1"/>
                </a:solidFill>
                <a:latin typeface="Times New Roman" pitchFamily="18" charset="0"/>
                <a:ea typeface="Ebrima" pitchFamily="2" charset="0"/>
                <a:cs typeface="Times New Roman" pitchFamily="18" charset="0"/>
              </a:rPr>
              <a:t>†</a:t>
            </a:r>
            <a:r>
              <a:rPr lang="en-US" altLang="ko-KR" sz="4000" dirty="0" smtClean="0">
                <a:solidFill>
                  <a:schemeClr val="bg1"/>
                </a:solidFill>
                <a:latin typeface="Times New Roman" pitchFamily="18" charset="0"/>
                <a:ea typeface="Ebrima" pitchFamily="2" charset="0"/>
                <a:cs typeface="Times New Roman" pitchFamily="18" charset="0"/>
              </a:rPr>
              <a:t>, Jae W. Lee</a:t>
            </a:r>
            <a:r>
              <a:rPr lang="en-US" altLang="ko-KR" sz="4000" baseline="30000" dirty="0" smtClean="0">
                <a:solidFill>
                  <a:schemeClr val="bg1"/>
                </a:solidFill>
                <a:latin typeface="Times New Roman" pitchFamily="18" charset="0"/>
                <a:ea typeface="Ebrima" pitchFamily="2" charset="0"/>
                <a:cs typeface="Times New Roman" pitchFamily="18" charset="0"/>
              </a:rPr>
              <a:t>†</a:t>
            </a:r>
            <a:r>
              <a:rPr lang="en-US" altLang="ko-KR" sz="4000" dirty="0" smtClean="0">
                <a:solidFill>
                  <a:schemeClr val="bg1"/>
                </a:solidFill>
                <a:latin typeface="Times New Roman" pitchFamily="18" charset="0"/>
                <a:ea typeface="Ebrima" pitchFamily="2" charset="0"/>
                <a:cs typeface="Times New Roman" pitchFamily="18" charset="0"/>
              </a:rPr>
              <a:t>, </a:t>
            </a:r>
            <a:r>
              <a:rPr lang="en-US" altLang="ko-KR" sz="4000" dirty="0" err="1" smtClean="0">
                <a:solidFill>
                  <a:schemeClr val="bg1"/>
                </a:solidFill>
                <a:latin typeface="Times New Roman" pitchFamily="18" charset="0"/>
                <a:ea typeface="Ebrima" pitchFamily="2" charset="0"/>
                <a:cs typeface="Times New Roman" pitchFamily="18" charset="0"/>
              </a:rPr>
              <a:t>Junghoon</a:t>
            </a:r>
            <a:r>
              <a:rPr lang="en-US" altLang="ko-KR" sz="4000" dirty="0" smtClean="0">
                <a:solidFill>
                  <a:schemeClr val="bg1"/>
                </a:solidFill>
                <a:latin typeface="Times New Roman" pitchFamily="18" charset="0"/>
                <a:ea typeface="Ebrima" pitchFamily="2" charset="0"/>
                <a:cs typeface="Times New Roman" pitchFamily="18" charset="0"/>
              </a:rPr>
              <a:t> Lee</a:t>
            </a:r>
            <a:r>
              <a:rPr lang="en-US" altLang="ko-KR" sz="4000" baseline="30000" dirty="0">
                <a:solidFill>
                  <a:schemeClr val="bg1"/>
                </a:solidFill>
                <a:latin typeface="Times New Roman" pitchFamily="18" charset="0"/>
                <a:ea typeface="Ebrima" pitchFamily="2" charset="0"/>
                <a:cs typeface="Times New Roman" pitchFamily="18" charset="0"/>
              </a:rPr>
              <a:t> ‡</a:t>
            </a:r>
            <a:endParaRPr lang="en-US" altLang="ko-KR" sz="4000" baseline="30000" dirty="0" smtClean="0">
              <a:solidFill>
                <a:schemeClr val="bg1"/>
              </a:solidFill>
              <a:latin typeface="Times New Roman" pitchFamily="18" charset="0"/>
              <a:ea typeface="Ebrima" pitchFamily="2" charset="0"/>
              <a:cs typeface="Times New Roman" pitchFamily="18" charset="0"/>
            </a:endParaRPr>
          </a:p>
          <a:p>
            <a:pPr algn="ctr"/>
            <a:r>
              <a:rPr lang="en-US" altLang="ko-KR" sz="4000" baseline="30000" dirty="0">
                <a:solidFill>
                  <a:schemeClr val="bg1"/>
                </a:solidFill>
                <a:latin typeface="Times New Roman" pitchFamily="18" charset="0"/>
                <a:ea typeface="Ebrima" pitchFamily="2" charset="0"/>
                <a:cs typeface="Times New Roman" pitchFamily="18" charset="0"/>
              </a:rPr>
              <a:t>†</a:t>
            </a:r>
            <a:r>
              <a:rPr lang="en-US" altLang="ko-KR" sz="4000" dirty="0" err="1">
                <a:solidFill>
                  <a:schemeClr val="bg1"/>
                </a:solidFill>
                <a:latin typeface="Times New Roman" pitchFamily="18" charset="0"/>
                <a:ea typeface="Ebrima" pitchFamily="2" charset="0"/>
                <a:cs typeface="Times New Roman" pitchFamily="18" charset="0"/>
              </a:rPr>
              <a:t>Sungkyunkwan</a:t>
            </a:r>
            <a:r>
              <a:rPr lang="en-US" altLang="ko-KR" sz="4000" dirty="0">
                <a:solidFill>
                  <a:schemeClr val="bg1"/>
                </a:solidFill>
                <a:latin typeface="Times New Roman" pitchFamily="18" charset="0"/>
                <a:ea typeface="Ebrima" pitchFamily="2" charset="0"/>
                <a:cs typeface="Times New Roman" pitchFamily="18" charset="0"/>
              </a:rPr>
              <a:t> </a:t>
            </a:r>
            <a:r>
              <a:rPr lang="en-US" altLang="ko-KR" sz="4000" dirty="0" smtClean="0">
                <a:solidFill>
                  <a:schemeClr val="bg1"/>
                </a:solidFill>
                <a:latin typeface="Times New Roman" pitchFamily="18" charset="0"/>
                <a:ea typeface="Ebrima" pitchFamily="2" charset="0"/>
                <a:cs typeface="Times New Roman" pitchFamily="18" charset="0"/>
              </a:rPr>
              <a:t>University    </a:t>
            </a:r>
            <a:r>
              <a:rPr lang="en-US" altLang="ko-KR" sz="4000" baseline="30000" dirty="0" smtClean="0">
                <a:solidFill>
                  <a:schemeClr val="bg1"/>
                </a:solidFill>
                <a:latin typeface="Times New Roman" pitchFamily="18" charset="0"/>
                <a:ea typeface="Ebrima" pitchFamily="2" charset="0"/>
                <a:cs typeface="Times New Roman" pitchFamily="18" charset="0"/>
              </a:rPr>
              <a:t>‡</a:t>
            </a:r>
            <a:r>
              <a:rPr lang="en-US" altLang="ko-KR" sz="4000" dirty="0" smtClean="0">
                <a:solidFill>
                  <a:schemeClr val="bg1"/>
                </a:solidFill>
                <a:latin typeface="Times New Roman" pitchFamily="18" charset="0"/>
                <a:ea typeface="Ebrima" pitchFamily="2" charset="0"/>
                <a:cs typeface="Times New Roman" pitchFamily="18" charset="0"/>
              </a:rPr>
              <a:t>Merck Research Laboratories</a:t>
            </a:r>
            <a:endParaRPr lang="en-US" altLang="ko-KR" sz="4000" dirty="0">
              <a:solidFill>
                <a:schemeClr val="bg1"/>
              </a:solidFill>
              <a:latin typeface="Times New Roman" pitchFamily="18" charset="0"/>
              <a:ea typeface="Ebrima" pitchFamily="2" charset="0"/>
              <a:cs typeface="Times New Roman" pitchFamily="18" charset="0"/>
            </a:endParaRPr>
          </a:p>
          <a:p>
            <a:pPr algn="ctr"/>
            <a:r>
              <a:rPr lang="en-US" altLang="ko-KR" sz="4000" dirty="0" smtClean="0">
                <a:solidFill>
                  <a:schemeClr val="bg1"/>
                </a:solidFill>
                <a:latin typeface="Times New Roman" pitchFamily="18" charset="0"/>
                <a:ea typeface="Ebrima" pitchFamily="2" charset="0"/>
                <a:cs typeface="Times New Roman" pitchFamily="18" charset="0"/>
              </a:rPr>
              <a:t>{</a:t>
            </a:r>
            <a:r>
              <a:rPr lang="en-US" altLang="ko-KR" sz="4000" dirty="0" smtClean="0">
                <a:solidFill>
                  <a:srgbClr val="FF0000"/>
                </a:solidFill>
                <a:latin typeface="Times New Roman" pitchFamily="18" charset="0"/>
                <a:ea typeface="Ebrima" pitchFamily="2" charset="0"/>
                <a:cs typeface="Times New Roman" pitchFamily="18" charset="0"/>
              </a:rPr>
              <a:t>sch8906, thepotter89</a:t>
            </a:r>
            <a:r>
              <a:rPr lang="en-US" altLang="ko-KR" sz="4000" dirty="0" smtClean="0">
                <a:solidFill>
                  <a:schemeClr val="bg1"/>
                </a:solidFill>
                <a:latin typeface="Times New Roman" pitchFamily="18" charset="0"/>
                <a:ea typeface="Ebrima" pitchFamily="2" charset="0"/>
                <a:cs typeface="Times New Roman" pitchFamily="18" charset="0"/>
              </a:rPr>
              <a:t>, </a:t>
            </a:r>
            <a:r>
              <a:rPr lang="en-US" altLang="ko-KR" sz="4000" dirty="0" err="1">
                <a:solidFill>
                  <a:schemeClr val="bg1"/>
                </a:solidFill>
                <a:latin typeface="Times New Roman" pitchFamily="18" charset="0"/>
                <a:ea typeface="Ebrima" pitchFamily="2" charset="0"/>
                <a:cs typeface="Times New Roman" pitchFamily="18" charset="0"/>
              </a:rPr>
              <a:t>jaewlee</a:t>
            </a:r>
            <a:r>
              <a:rPr lang="en-US" altLang="ko-KR" sz="4000" dirty="0" smtClean="0">
                <a:solidFill>
                  <a:schemeClr val="bg1"/>
                </a:solidFill>
                <a:latin typeface="Times New Roman" pitchFamily="18" charset="0"/>
                <a:ea typeface="Ebrima" pitchFamily="2" charset="0"/>
                <a:cs typeface="Times New Roman" pitchFamily="18" charset="0"/>
              </a:rPr>
              <a:t>}@gmail.com    jung_hoon_lee@merck.com</a:t>
            </a:r>
            <a:endParaRPr lang="en-US" altLang="ko-KR" sz="4000" dirty="0">
              <a:solidFill>
                <a:schemeClr val="bg1"/>
              </a:solidFill>
              <a:latin typeface="Times New Roman" pitchFamily="18" charset="0"/>
              <a:ea typeface="Ebrima" pitchFamily="2" charset="0"/>
              <a:cs typeface="Times New Roman" pitchFamily="18" charset="0"/>
            </a:endParaRPr>
          </a:p>
        </p:txBody>
      </p:sp>
      <p:sp>
        <p:nvSpPr>
          <p:cNvPr id="14" name="Rounded Rectangle 1691"/>
          <p:cNvSpPr/>
          <p:nvPr/>
        </p:nvSpPr>
        <p:spPr bwMode="auto">
          <a:xfrm>
            <a:off x="15428594" y="5418991"/>
            <a:ext cx="5760640" cy="1016182"/>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anchor="ctr" anchorCtr="1">
            <a:normAutofit fontScale="92500" lnSpcReduction="10000"/>
          </a:bodyPr>
          <a:lstStyle/>
          <a:p>
            <a:pPr>
              <a:defRPr/>
            </a:pPr>
            <a:r>
              <a:rPr lang="en-US" sz="6000" b="1" dirty="0" smtClean="0">
                <a:latin typeface="Times New Roman" pitchFamily="18" charset="0"/>
                <a:cs typeface="Times New Roman" pitchFamily="18" charset="0"/>
              </a:rPr>
              <a:t>Motivation</a:t>
            </a:r>
            <a:endParaRPr lang="en-US" sz="6000" b="1" dirty="0">
              <a:latin typeface="Times New Roman" pitchFamily="18" charset="0"/>
              <a:cs typeface="Times New Roman" pitchFamily="18" charset="0"/>
            </a:endParaRPr>
          </a:p>
        </p:txBody>
      </p:sp>
      <p:sp>
        <p:nvSpPr>
          <p:cNvPr id="115" name="직사각형 114"/>
          <p:cNvSpPr/>
          <p:nvPr/>
        </p:nvSpPr>
        <p:spPr>
          <a:xfrm>
            <a:off x="15454905" y="6520923"/>
            <a:ext cx="14435273" cy="9553338"/>
          </a:xfrm>
          <a:prstGeom prst="rect">
            <a:avLst/>
          </a:prstGeom>
          <a:solidFill>
            <a:schemeClr val="bg1"/>
          </a:solidFill>
          <a:ln w="508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endParaRPr lang="ko-KR" altLang="en-US" sz="4400" dirty="0">
              <a:solidFill>
                <a:schemeClr val="tx1"/>
              </a:solidFill>
              <a:latin typeface="Times New Roman" panose="02020603050405020304" pitchFamily="18" charset="0"/>
              <a:cs typeface="Times New Roman" panose="02020603050405020304" pitchFamily="18" charset="0"/>
            </a:endParaRPr>
          </a:p>
        </p:txBody>
      </p:sp>
      <p:pic>
        <p:nvPicPr>
          <p:cNvPr id="19" name="그림 18"/>
          <p:cNvPicPr>
            <a:picLocks noChangeAspect="1"/>
          </p:cNvPicPr>
          <p:nvPr/>
        </p:nvPicPr>
        <p:blipFill>
          <a:blip r:embed="rId3"/>
          <a:stretch>
            <a:fillRect/>
          </a:stretch>
        </p:blipFill>
        <p:spPr>
          <a:xfrm>
            <a:off x="22084422" y="7289787"/>
            <a:ext cx="7737527" cy="3510470"/>
          </a:xfrm>
          <a:prstGeom prst="rect">
            <a:avLst/>
          </a:prstGeom>
        </p:spPr>
      </p:pic>
      <p:sp>
        <p:nvSpPr>
          <p:cNvPr id="151" name="TextBox 150"/>
          <p:cNvSpPr txBox="1"/>
          <p:nvPr/>
        </p:nvSpPr>
        <p:spPr>
          <a:xfrm>
            <a:off x="15537689" y="6583347"/>
            <a:ext cx="14352489" cy="769441"/>
          </a:xfrm>
          <a:prstGeom prst="rect">
            <a:avLst/>
          </a:prstGeom>
        </p:spPr>
        <p:txBody>
          <a:bodyPr wrap="square" rtlCol="0">
            <a:spAutoFit/>
          </a:bodyPr>
          <a:lstStyle/>
          <a:p>
            <a:pPr algn="just"/>
            <a:r>
              <a:rPr lang="en-US" altLang="ko-KR" sz="4400" b="1" dirty="0" smtClean="0">
                <a:latin typeface="Times New Roman" panose="02020603050405020304" pitchFamily="18" charset="0"/>
                <a:cs typeface="Times New Roman" panose="02020603050405020304" pitchFamily="18" charset="0"/>
              </a:rPr>
              <a:t>Why linked graphs?</a:t>
            </a:r>
          </a:p>
        </p:txBody>
      </p:sp>
      <p:sp>
        <p:nvSpPr>
          <p:cNvPr id="152" name="TextBox 151"/>
          <p:cNvSpPr txBox="1"/>
          <p:nvPr/>
        </p:nvSpPr>
        <p:spPr>
          <a:xfrm>
            <a:off x="15537689" y="7189953"/>
            <a:ext cx="14352489" cy="8894743"/>
          </a:xfrm>
          <a:prstGeom prst="rect">
            <a:avLst/>
          </a:prstGeom>
        </p:spPr>
        <p:txBody>
          <a:bodyPr wrap="square" rtlCol="0">
            <a:spAutoFit/>
          </a:bodyPr>
          <a:lstStyle/>
          <a:p>
            <a:r>
              <a:rPr lang="en-US" altLang="ko-KR" sz="4400" dirty="0" smtClean="0">
                <a:latin typeface="Times New Roman" panose="02020603050405020304" pitchFamily="18" charset="0"/>
                <a:cs typeface="Times New Roman" panose="02020603050405020304" pitchFamily="18" charset="0"/>
              </a:rPr>
              <a:t>Link between two graphs </a:t>
            </a:r>
            <a:br>
              <a:rPr lang="en-US" altLang="ko-KR" sz="4400" dirty="0" smtClean="0">
                <a:latin typeface="Times New Roman" panose="02020603050405020304" pitchFamily="18" charset="0"/>
                <a:cs typeface="Times New Roman" panose="02020603050405020304" pitchFamily="18" charset="0"/>
              </a:rPr>
            </a:br>
            <a:r>
              <a:rPr lang="en-US" altLang="ko-KR" sz="4400" dirty="0" smtClean="0">
                <a:latin typeface="Times New Roman" panose="02020603050405020304" pitchFamily="18" charset="0"/>
                <a:cs typeface="Times New Roman" panose="02020603050405020304" pitchFamily="18" charset="0"/>
              </a:rPr>
              <a:t>can provide users with  </a:t>
            </a:r>
            <a:br>
              <a:rPr lang="en-US" altLang="ko-KR" sz="4400" dirty="0" smtClean="0">
                <a:latin typeface="Times New Roman" panose="02020603050405020304" pitchFamily="18" charset="0"/>
                <a:cs typeface="Times New Roman" panose="02020603050405020304" pitchFamily="18" charset="0"/>
              </a:rPr>
            </a:br>
            <a:r>
              <a:rPr lang="en-US" altLang="ko-KR" sz="4400" dirty="0" smtClean="0">
                <a:latin typeface="Times New Roman" panose="02020603050405020304" pitchFamily="18" charset="0"/>
                <a:cs typeface="Times New Roman" panose="02020603050405020304" pitchFamily="18" charset="0"/>
              </a:rPr>
              <a:t>deep insight when </a:t>
            </a:r>
            <a:r>
              <a:rPr lang="en-US" altLang="ko-KR" sz="4400" dirty="0" err="1" smtClean="0">
                <a:latin typeface="Times New Roman" panose="02020603050405020304" pitchFamily="18" charset="0"/>
                <a:cs typeface="Times New Roman" panose="02020603050405020304" pitchFamily="18" charset="0"/>
              </a:rPr>
              <a:t>analyz</a:t>
            </a:r>
            <a:r>
              <a:rPr lang="en-US" altLang="ko-KR" sz="4400" dirty="0" smtClean="0">
                <a:latin typeface="Times New Roman" panose="02020603050405020304" pitchFamily="18" charset="0"/>
                <a:cs typeface="Times New Roman" panose="02020603050405020304" pitchFamily="18" charset="0"/>
              </a:rPr>
              <a:t>-</a:t>
            </a:r>
            <a:br>
              <a:rPr lang="en-US" altLang="ko-KR" sz="4400" dirty="0" smtClean="0">
                <a:latin typeface="Times New Roman" panose="02020603050405020304" pitchFamily="18" charset="0"/>
                <a:cs typeface="Times New Roman" panose="02020603050405020304" pitchFamily="18" charset="0"/>
              </a:rPr>
            </a:br>
            <a:r>
              <a:rPr lang="en-US" altLang="ko-KR" sz="4400" dirty="0" err="1" smtClean="0">
                <a:latin typeface="Times New Roman" panose="02020603050405020304" pitchFamily="18" charset="0"/>
                <a:cs typeface="Times New Roman" panose="02020603050405020304" pitchFamily="18" charset="0"/>
              </a:rPr>
              <a:t>ing</a:t>
            </a:r>
            <a:r>
              <a:rPr lang="en-US" altLang="ko-KR" sz="4400" dirty="0" smtClean="0">
                <a:latin typeface="Times New Roman" panose="02020603050405020304" pitchFamily="18" charset="0"/>
                <a:cs typeface="Times New Roman" panose="02020603050405020304" pitchFamily="18" charset="0"/>
              </a:rPr>
              <a:t> the large set of data.</a:t>
            </a:r>
            <a:br>
              <a:rPr lang="en-US" altLang="ko-KR" sz="4400" dirty="0" smtClean="0">
                <a:latin typeface="Times New Roman" panose="02020603050405020304" pitchFamily="18" charset="0"/>
                <a:cs typeface="Times New Roman" panose="02020603050405020304" pitchFamily="18" charset="0"/>
              </a:rPr>
            </a:br>
            <a:r>
              <a:rPr lang="en-US" altLang="ko-KR" sz="4400" dirty="0" smtClean="0">
                <a:latin typeface="Times New Roman" panose="02020603050405020304" pitchFamily="18" charset="0"/>
                <a:cs typeface="Times New Roman" panose="02020603050405020304" pitchFamily="18" charset="0"/>
              </a:rPr>
              <a:t>By just clicking or dragging </a:t>
            </a:r>
            <a:br>
              <a:rPr lang="en-US" altLang="ko-KR" sz="4400" dirty="0" smtClean="0">
                <a:latin typeface="Times New Roman" panose="02020603050405020304" pitchFamily="18" charset="0"/>
                <a:cs typeface="Times New Roman" panose="02020603050405020304" pitchFamily="18" charset="0"/>
              </a:rPr>
            </a:br>
            <a:r>
              <a:rPr lang="en-US" altLang="ko-KR" sz="4400" dirty="0" smtClean="0">
                <a:latin typeface="Times New Roman" panose="02020603050405020304" pitchFamily="18" charset="0"/>
                <a:cs typeface="Times New Roman" panose="02020603050405020304" pitchFamily="18" charset="0"/>
              </a:rPr>
              <a:t>nodes from one graph would show the related nodes of another graph. Because it is common that there are more than 2 fields on one data in many research areas, drawing many graphs of same data can be a critical role for users by helping them to predict and analyze the tendency of data better. Therefore, the bigger the size of data,  the more time it takes for users to find connected node and relationship between graphs so that it can be a bottleneck of making a decision.</a:t>
            </a:r>
          </a:p>
        </p:txBody>
      </p:sp>
      <p:sp>
        <p:nvSpPr>
          <p:cNvPr id="12" name="Rounded Rectangle 1691"/>
          <p:cNvSpPr/>
          <p:nvPr/>
        </p:nvSpPr>
        <p:spPr bwMode="auto">
          <a:xfrm>
            <a:off x="306338" y="16289551"/>
            <a:ext cx="5760640" cy="1016182"/>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anchor="ctr" anchorCtr="1">
            <a:normAutofit fontScale="92500" lnSpcReduction="10000"/>
          </a:bodyPr>
          <a:lstStyle/>
          <a:p>
            <a:pPr algn="ctr">
              <a:defRPr/>
            </a:pPr>
            <a:r>
              <a:rPr lang="en-US" sz="6000" b="1" dirty="0" smtClean="0">
                <a:latin typeface="Times New Roman" pitchFamily="18" charset="0"/>
                <a:cs typeface="Times New Roman" pitchFamily="18" charset="0"/>
              </a:rPr>
              <a:t>How does work?</a:t>
            </a:r>
            <a:endParaRPr lang="en-US" sz="6000" b="1" dirty="0">
              <a:latin typeface="Times New Roman" pitchFamily="18" charset="0"/>
              <a:cs typeface="Times New Roman" pitchFamily="18" charset="0"/>
            </a:endParaRPr>
          </a:p>
        </p:txBody>
      </p:sp>
      <p:sp>
        <p:nvSpPr>
          <p:cNvPr id="133" name="직사각형 132"/>
          <p:cNvSpPr/>
          <p:nvPr/>
        </p:nvSpPr>
        <p:spPr>
          <a:xfrm>
            <a:off x="320276" y="17391457"/>
            <a:ext cx="29604343" cy="23670989"/>
          </a:xfrm>
          <a:prstGeom prst="rect">
            <a:avLst/>
          </a:prstGeom>
          <a:solidFill>
            <a:schemeClr val="bg1"/>
          </a:solidFill>
          <a:ln w="508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endParaRPr lang="ko-KR" altLang="en-US" sz="4400" dirty="0">
              <a:solidFill>
                <a:schemeClr val="tx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522363" y="17570779"/>
            <a:ext cx="4084773" cy="830997"/>
          </a:xfrm>
          <a:prstGeom prst="rect">
            <a:avLst/>
          </a:prstGeom>
        </p:spPr>
        <p:txBody>
          <a:bodyPr wrap="none" rtlCol="0">
            <a:spAutoFit/>
          </a:bodyPr>
          <a:lstStyle/>
          <a:p>
            <a:r>
              <a:rPr lang="en-US" altLang="ko-KR" sz="4800" b="1" dirty="0" smtClean="0">
                <a:latin typeface="FrutigerNextLT Regular" pitchFamily="18" charset="0"/>
              </a:rPr>
              <a:t>&lt;R command&gt;</a:t>
            </a:r>
            <a:endParaRPr lang="ko-KR" altLang="en-US" sz="4800" b="1" dirty="0" smtClean="0">
              <a:latin typeface="FrutigerNextLT Regular" pitchFamily="18" charset="0"/>
            </a:endParaRPr>
          </a:p>
        </p:txBody>
      </p:sp>
      <p:sp>
        <p:nvSpPr>
          <p:cNvPr id="5" name="오른쪽 화살표 4"/>
          <p:cNvSpPr/>
          <p:nvPr/>
        </p:nvSpPr>
        <p:spPr>
          <a:xfrm>
            <a:off x="14384986" y="19388038"/>
            <a:ext cx="1152703" cy="38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TextBox 29"/>
          <p:cNvSpPr txBox="1"/>
          <p:nvPr/>
        </p:nvSpPr>
        <p:spPr>
          <a:xfrm>
            <a:off x="16672621" y="17570779"/>
            <a:ext cx="3725700" cy="830997"/>
          </a:xfrm>
          <a:prstGeom prst="rect">
            <a:avLst/>
          </a:prstGeom>
        </p:spPr>
        <p:txBody>
          <a:bodyPr wrap="none" rtlCol="0">
            <a:spAutoFit/>
          </a:bodyPr>
          <a:lstStyle/>
          <a:p>
            <a:pPr algn="just"/>
            <a:r>
              <a:rPr lang="en-US" altLang="ko-KR" sz="4800" b="1" dirty="0" smtClean="0">
                <a:latin typeface="FrutigerNextLT Regular" pitchFamily="18" charset="0"/>
              </a:rPr>
              <a:t>&lt;JavaScript&gt;</a:t>
            </a:r>
            <a:endParaRPr lang="ko-KR" altLang="en-US" sz="4800" b="1" dirty="0" smtClean="0">
              <a:latin typeface="FrutigerNextLT Regular" pitchFamily="18" charset="0"/>
            </a:endParaRPr>
          </a:p>
        </p:txBody>
      </p:sp>
      <p:pic>
        <p:nvPicPr>
          <p:cNvPr id="8" name="그림 7"/>
          <p:cNvPicPr>
            <a:picLocks noChangeAspect="1"/>
          </p:cNvPicPr>
          <p:nvPr/>
        </p:nvPicPr>
        <p:blipFill>
          <a:blip r:embed="rId4"/>
          <a:stretch>
            <a:fillRect/>
          </a:stretch>
        </p:blipFill>
        <p:spPr>
          <a:xfrm>
            <a:off x="15283979" y="31922396"/>
            <a:ext cx="13158890" cy="3872016"/>
          </a:xfrm>
          <a:prstGeom prst="rect">
            <a:avLst/>
          </a:prstGeom>
        </p:spPr>
      </p:pic>
      <p:pic>
        <p:nvPicPr>
          <p:cNvPr id="56" name="그림 55"/>
          <p:cNvPicPr>
            <a:picLocks noChangeAspect="1"/>
          </p:cNvPicPr>
          <p:nvPr/>
        </p:nvPicPr>
        <p:blipFill>
          <a:blip r:embed="rId5"/>
          <a:stretch>
            <a:fillRect/>
          </a:stretch>
        </p:blipFill>
        <p:spPr>
          <a:xfrm>
            <a:off x="617786" y="18733893"/>
            <a:ext cx="12807115" cy="5262657"/>
          </a:xfrm>
          <a:prstGeom prst="rect">
            <a:avLst/>
          </a:prstGeom>
        </p:spPr>
      </p:pic>
      <p:pic>
        <p:nvPicPr>
          <p:cNvPr id="57" name="그림 56"/>
          <p:cNvPicPr>
            <a:picLocks noChangeAspect="1"/>
          </p:cNvPicPr>
          <p:nvPr/>
        </p:nvPicPr>
        <p:blipFill>
          <a:blip r:embed="rId6"/>
          <a:stretch>
            <a:fillRect/>
          </a:stretch>
        </p:blipFill>
        <p:spPr>
          <a:xfrm>
            <a:off x="522363" y="25673797"/>
            <a:ext cx="13373200" cy="6762584"/>
          </a:xfrm>
          <a:prstGeom prst="rect">
            <a:avLst/>
          </a:prstGeom>
        </p:spPr>
      </p:pic>
      <p:sp>
        <p:nvSpPr>
          <p:cNvPr id="58" name="TextBox 57"/>
          <p:cNvSpPr txBox="1"/>
          <p:nvPr/>
        </p:nvSpPr>
        <p:spPr>
          <a:xfrm>
            <a:off x="522363" y="24716630"/>
            <a:ext cx="5418471" cy="830997"/>
          </a:xfrm>
          <a:prstGeom prst="rect">
            <a:avLst/>
          </a:prstGeom>
        </p:spPr>
        <p:txBody>
          <a:bodyPr wrap="none" rtlCol="0">
            <a:spAutoFit/>
          </a:bodyPr>
          <a:lstStyle/>
          <a:p>
            <a:pPr algn="just"/>
            <a:r>
              <a:rPr lang="en-US" altLang="ko-KR" sz="4800" b="1" dirty="0" smtClean="0">
                <a:latin typeface="FrutigerNextLT Regular" pitchFamily="18" charset="0"/>
              </a:rPr>
              <a:t>&lt;Update Sequence&gt;</a:t>
            </a:r>
            <a:endParaRPr lang="ko-KR" altLang="en-US" sz="4800" b="1" dirty="0" smtClean="0">
              <a:latin typeface="FrutigerNextLT Regular" pitchFamily="18" charset="0"/>
            </a:endParaRPr>
          </a:p>
        </p:txBody>
      </p:sp>
      <p:pic>
        <p:nvPicPr>
          <p:cNvPr id="59" name="그림 58"/>
          <p:cNvPicPr>
            <a:picLocks noChangeAspect="1"/>
          </p:cNvPicPr>
          <p:nvPr/>
        </p:nvPicPr>
        <p:blipFill>
          <a:blip r:embed="rId7"/>
          <a:stretch>
            <a:fillRect/>
          </a:stretch>
        </p:blipFill>
        <p:spPr>
          <a:xfrm>
            <a:off x="617786" y="34199187"/>
            <a:ext cx="13204236" cy="6647235"/>
          </a:xfrm>
          <a:prstGeom prst="rect">
            <a:avLst/>
          </a:prstGeom>
        </p:spPr>
      </p:pic>
      <p:sp>
        <p:nvSpPr>
          <p:cNvPr id="9" name="아래쪽 화살표 8"/>
          <p:cNvSpPr/>
          <p:nvPr/>
        </p:nvSpPr>
        <p:spPr>
          <a:xfrm>
            <a:off x="4231572" y="32591659"/>
            <a:ext cx="5976664" cy="149727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4" name="그림 3"/>
          <p:cNvPicPr>
            <a:picLocks noChangeAspect="1"/>
          </p:cNvPicPr>
          <p:nvPr/>
        </p:nvPicPr>
        <p:blipFill>
          <a:blip r:embed="rId8"/>
          <a:stretch>
            <a:fillRect/>
          </a:stretch>
        </p:blipFill>
        <p:spPr>
          <a:xfrm>
            <a:off x="16493081" y="18401775"/>
            <a:ext cx="11304682" cy="6962927"/>
          </a:xfrm>
          <a:prstGeom prst="rect">
            <a:avLst/>
          </a:prstGeom>
        </p:spPr>
      </p:pic>
      <p:pic>
        <p:nvPicPr>
          <p:cNvPr id="6" name="그림 5"/>
          <p:cNvPicPr>
            <a:picLocks noChangeAspect="1"/>
          </p:cNvPicPr>
          <p:nvPr/>
        </p:nvPicPr>
        <p:blipFill>
          <a:blip r:embed="rId9"/>
          <a:stretch>
            <a:fillRect/>
          </a:stretch>
        </p:blipFill>
        <p:spPr>
          <a:xfrm>
            <a:off x="16667342" y="25673797"/>
            <a:ext cx="11130421" cy="5939504"/>
          </a:xfrm>
          <a:prstGeom prst="rect">
            <a:avLst/>
          </a:prstGeom>
        </p:spPr>
      </p:pic>
      <p:pic>
        <p:nvPicPr>
          <p:cNvPr id="15" name="그림 14"/>
          <p:cNvPicPr>
            <a:picLocks noChangeAspect="1"/>
          </p:cNvPicPr>
          <p:nvPr/>
        </p:nvPicPr>
        <p:blipFill>
          <a:blip r:embed="rId10"/>
          <a:stretch>
            <a:fillRect/>
          </a:stretch>
        </p:blipFill>
        <p:spPr>
          <a:xfrm>
            <a:off x="320277" y="5500886"/>
            <a:ext cx="14329098" cy="2445670"/>
          </a:xfrm>
          <a:prstGeom prst="rect">
            <a:avLst/>
          </a:prstGeom>
        </p:spPr>
      </p:pic>
    </p:spTree>
    <p:extLst>
      <p:ext uri="{BB962C8B-B14F-4D97-AF65-F5344CB8AC3E}">
        <p14:creationId xmlns:p14="http://schemas.microsoft.com/office/powerpoint/2010/main" val="1585206839"/>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ounded Rectangle 1691"/>
          <p:cNvSpPr/>
          <p:nvPr/>
        </p:nvSpPr>
        <p:spPr bwMode="auto">
          <a:xfrm>
            <a:off x="306339" y="5418991"/>
            <a:ext cx="5760640" cy="1016182"/>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anchor="ctr" anchorCtr="1">
            <a:normAutofit fontScale="92500" lnSpcReduction="10000"/>
          </a:bodyPr>
          <a:lstStyle/>
          <a:p>
            <a:pPr algn="ctr">
              <a:defRPr/>
            </a:pPr>
            <a:r>
              <a:rPr lang="en-US" sz="6000" b="1" dirty="0" smtClean="0">
                <a:latin typeface="Times New Roman" pitchFamily="18" charset="0"/>
                <a:cs typeface="Times New Roman" pitchFamily="18" charset="0"/>
              </a:rPr>
              <a:t>Abstract</a:t>
            </a:r>
            <a:endParaRPr lang="en-US" sz="6000" b="1" dirty="0">
              <a:latin typeface="Times New Roman" pitchFamily="18" charset="0"/>
              <a:cs typeface="Times New Roman" pitchFamily="18" charset="0"/>
            </a:endParaRPr>
          </a:p>
        </p:txBody>
      </p:sp>
      <p:sp>
        <p:nvSpPr>
          <p:cNvPr id="11" name="직사각형 10"/>
          <p:cNvSpPr/>
          <p:nvPr/>
        </p:nvSpPr>
        <p:spPr>
          <a:xfrm>
            <a:off x="306340" y="6502409"/>
            <a:ext cx="14443244" cy="9571851"/>
          </a:xfrm>
          <a:prstGeom prst="rect">
            <a:avLst/>
          </a:prstGeom>
          <a:solidFill>
            <a:schemeClr val="bg1"/>
          </a:solidFill>
          <a:ln w="50800">
            <a:solidFill>
              <a:schemeClr val="tx1">
                <a:lumMod val="50000"/>
                <a:lumOff val="50000"/>
              </a:schemeClr>
            </a:solidFill>
          </a:ln>
          <a:effectLst/>
        </p:spPr>
        <p:style>
          <a:lnRef idx="1">
            <a:schemeClr val="accent1"/>
          </a:lnRef>
          <a:fillRef idx="2">
            <a:schemeClr val="accent1"/>
          </a:fillRef>
          <a:effectRef idx="1">
            <a:schemeClr val="accent1"/>
          </a:effectRef>
          <a:fontRef idx="minor">
            <a:schemeClr val="dk1"/>
          </a:fontRef>
        </p:style>
        <p:txBody>
          <a:bodyPr wrap="square">
            <a:spAutoFit/>
          </a:bodyPr>
          <a:lstStyle/>
          <a:p>
            <a:pPr algn="just"/>
            <a:r>
              <a:rPr lang="en-US" altLang="ko-KR" sz="4400" dirty="0">
                <a:latin typeface="Times New Roman" panose="02020603050405020304" pitchFamily="18" charset="0"/>
                <a:cs typeface="Times New Roman" panose="02020603050405020304" pitchFamily="18" charset="0"/>
              </a:rPr>
              <a:t>This poster presents an overview of R Interactive Graphics via </a:t>
            </a:r>
            <a:r>
              <a:rPr lang="en-US" altLang="ko-KR" sz="4400" dirty="0" err="1">
                <a:latin typeface="Times New Roman" panose="02020603050405020304" pitchFamily="18" charset="0"/>
                <a:cs typeface="Times New Roman" panose="02020603050405020304" pitchFamily="18" charset="0"/>
              </a:rPr>
              <a:t>HTml</a:t>
            </a:r>
            <a:r>
              <a:rPr lang="en-US" altLang="ko-KR" sz="4400" dirty="0">
                <a:latin typeface="Times New Roman" panose="02020603050405020304" pitchFamily="18" charset="0"/>
                <a:cs typeface="Times New Roman" panose="02020603050405020304" pitchFamily="18" charset="0"/>
              </a:rPr>
              <a:t> (RIGHT) and the JavaScript data structure that perfectly enables efficient linked </a:t>
            </a:r>
            <a:r>
              <a:rPr lang="en-US" altLang="ko-KR" sz="4400" dirty="0" smtClean="0">
                <a:latin typeface="Times New Roman" panose="02020603050405020304" pitchFamily="18" charset="0"/>
                <a:cs typeface="Times New Roman" panose="02020603050405020304" pitchFamily="18" charset="0"/>
              </a:rPr>
              <a:t>graphics with interactivity.</a:t>
            </a:r>
          </a:p>
          <a:p>
            <a:pPr algn="just"/>
            <a:r>
              <a:rPr lang="en-US" altLang="ko-KR" sz="4400" dirty="0" smtClean="0">
                <a:latin typeface="Times New Roman" panose="02020603050405020304" pitchFamily="18" charset="0"/>
                <a:cs typeface="Times New Roman" panose="02020603050405020304" pitchFamily="18" charset="0"/>
              </a:rPr>
              <a:t>RIGHT is the first package that implements linked graphs using HTML canvas and JavaScript and supports </a:t>
            </a:r>
            <a:r>
              <a:rPr lang="en-US" altLang="ko-KR" sz="4400" dirty="0">
                <a:latin typeface="Times New Roman" panose="02020603050405020304" pitchFamily="18" charset="0"/>
                <a:cs typeface="Times New Roman" panose="02020603050405020304" pitchFamily="18" charset="0"/>
              </a:rPr>
              <a:t>efficient linked graphics that can </a:t>
            </a:r>
            <a:r>
              <a:rPr lang="en-US" altLang="ko-KR" sz="4400" dirty="0" smtClean="0">
                <a:latin typeface="Times New Roman" panose="02020603050405020304" pitchFamily="18" charset="0"/>
                <a:cs typeface="Times New Roman" panose="02020603050405020304" pitchFamily="18" charset="0"/>
              </a:rPr>
              <a:t>show obvious </a:t>
            </a:r>
            <a:r>
              <a:rPr lang="en-US" altLang="ko-KR" sz="4400" dirty="0">
                <a:latin typeface="Times New Roman" panose="02020603050405020304" pitchFamily="18" charset="0"/>
                <a:cs typeface="Times New Roman" panose="02020603050405020304" pitchFamily="18" charset="0"/>
              </a:rPr>
              <a:t>relationship between multiple plots using same data. </a:t>
            </a:r>
            <a:endParaRPr lang="en-US" altLang="ko-KR" sz="4400" dirty="0" smtClean="0">
              <a:latin typeface="Times New Roman" panose="02020603050405020304" pitchFamily="18" charset="0"/>
              <a:cs typeface="Times New Roman" panose="02020603050405020304" pitchFamily="18" charset="0"/>
            </a:endParaRPr>
          </a:p>
          <a:p>
            <a:pPr algn="just"/>
            <a:r>
              <a:rPr lang="en-US" altLang="ko-KR" sz="4400" dirty="0" smtClean="0">
                <a:latin typeface="Times New Roman" panose="02020603050405020304" pitchFamily="18" charset="0"/>
                <a:cs typeface="Times New Roman" panose="02020603050405020304" pitchFamily="18" charset="0"/>
              </a:rPr>
              <a:t>Also, </a:t>
            </a:r>
            <a:r>
              <a:rPr lang="en-US" altLang="ko-KR" sz="4400" dirty="0">
                <a:latin typeface="Times New Roman" panose="02020603050405020304" pitchFamily="18" charset="0"/>
                <a:cs typeface="Times New Roman" panose="02020603050405020304" pitchFamily="18" charset="0"/>
              </a:rPr>
              <a:t>HTML canvas and JavaScript make it possible to deliver the visualization to various platforms, including mobile devices, since they are standard web technologies supported by most modern web </a:t>
            </a:r>
            <a:r>
              <a:rPr lang="en-US" altLang="ko-KR" sz="4400" dirty="0" smtClean="0">
                <a:latin typeface="Times New Roman" panose="02020603050405020304" pitchFamily="18" charset="0"/>
                <a:cs typeface="Times New Roman" panose="02020603050405020304" pitchFamily="18" charset="0"/>
              </a:rPr>
              <a:t>browsers. </a:t>
            </a:r>
            <a:endParaRPr lang="en-US" altLang="ko-KR" sz="4400" dirty="0">
              <a:latin typeface="Times New Roman" panose="02020603050405020304" pitchFamily="18" charset="0"/>
              <a:cs typeface="Times New Roman" panose="02020603050405020304" pitchFamily="18" charset="0"/>
            </a:endParaRPr>
          </a:p>
          <a:p>
            <a:pPr algn="just"/>
            <a:r>
              <a:rPr lang="en-US" altLang="ko-KR" sz="4400" dirty="0" smtClean="0">
                <a:latin typeface="Times New Roman" panose="02020603050405020304" pitchFamily="18" charset="0"/>
                <a:cs typeface="Times New Roman" panose="02020603050405020304" pitchFamily="18" charset="0"/>
              </a:rPr>
              <a:t>The development of this project has been funded by Google Summer of Code - R project (GSOC-r) from 2013.</a:t>
            </a:r>
          </a:p>
          <a:p>
            <a:pPr algn="just"/>
            <a:endParaRPr lang="en-US" altLang="ko-KR" sz="4400" dirty="0">
              <a:latin typeface="Times New Roman" panose="02020603050405020304" pitchFamily="18" charset="0"/>
              <a:cs typeface="Times New Roman" panose="02020603050405020304" pitchFamily="18" charset="0"/>
            </a:endParaRPr>
          </a:p>
        </p:txBody>
      </p:sp>
      <p:sp>
        <p:nvSpPr>
          <p:cNvPr id="120" name="Rectangle 28"/>
          <p:cNvSpPr txBox="1">
            <a:spLocks noChangeArrowheads="1"/>
          </p:cNvSpPr>
          <p:nvPr/>
        </p:nvSpPr>
        <p:spPr>
          <a:xfrm>
            <a:off x="306338" y="786082"/>
            <a:ext cx="29618281" cy="4367863"/>
          </a:xfrm>
          <a:prstGeom prst="rect">
            <a:avLst/>
          </a:prstGeom>
          <a:ln/>
        </p:spPr>
        <p:style>
          <a:lnRef idx="1">
            <a:schemeClr val="accent3"/>
          </a:lnRef>
          <a:fillRef idx="3">
            <a:schemeClr val="accent3"/>
          </a:fillRef>
          <a:effectRef idx="2">
            <a:schemeClr val="accent3"/>
          </a:effectRef>
          <a:fontRef idx="minor">
            <a:schemeClr val="lt1"/>
          </a:fontRef>
        </p:style>
        <p:txBody>
          <a:bodyPr/>
          <a:lstStyle>
            <a:lvl1pPr algn="ctr" defTabSz="4176431" rtl="0" eaLnBrk="1" latinLnBrk="1" hangingPunct="1">
              <a:spcBef>
                <a:spcPct val="0"/>
              </a:spcBef>
              <a:buNone/>
              <a:defRPr sz="20100" kern="1200">
                <a:solidFill>
                  <a:schemeClr val="tx1"/>
                </a:solidFill>
                <a:latin typeface="+mj-lt"/>
                <a:ea typeface="+mj-ea"/>
                <a:cs typeface="+mj-cs"/>
              </a:defRPr>
            </a:lvl1pPr>
          </a:lstStyle>
          <a:p>
            <a:endParaRPr lang="en-US" altLang="ko-KR" sz="6000" dirty="0">
              <a:latin typeface="FrutigerNextLT Regular" pitchFamily="18" charset="0"/>
            </a:endParaRPr>
          </a:p>
        </p:txBody>
      </p:sp>
      <p:sp>
        <p:nvSpPr>
          <p:cNvPr id="121" name="직사각형 120"/>
          <p:cNvSpPr/>
          <p:nvPr/>
        </p:nvSpPr>
        <p:spPr>
          <a:xfrm>
            <a:off x="1949727" y="810815"/>
            <a:ext cx="26380520" cy="4401205"/>
          </a:xfrm>
          <a:prstGeom prst="rect">
            <a:avLst/>
          </a:prstGeom>
        </p:spPr>
        <p:txBody>
          <a:bodyPr wrap="square">
            <a:spAutoFit/>
          </a:bodyPr>
          <a:lstStyle/>
          <a:p>
            <a:pPr algn="ctr"/>
            <a:r>
              <a:rPr lang="en-US" altLang="ko-KR" sz="8000" b="1" dirty="0" smtClean="0">
                <a:solidFill>
                  <a:schemeClr val="bg1"/>
                </a:solidFill>
                <a:latin typeface="Times New Roman" pitchFamily="18" charset="0"/>
                <a:ea typeface="Ebrima" pitchFamily="2" charset="0"/>
                <a:cs typeface="Times New Roman" pitchFamily="18" charset="0"/>
              </a:rPr>
              <a:t>RIGHT: an HTML canvas and JavaScript-based</a:t>
            </a:r>
            <a:br>
              <a:rPr lang="en-US" altLang="ko-KR" sz="8000" b="1" dirty="0" smtClean="0">
                <a:solidFill>
                  <a:schemeClr val="bg1"/>
                </a:solidFill>
                <a:latin typeface="Times New Roman" pitchFamily="18" charset="0"/>
                <a:ea typeface="Ebrima" pitchFamily="2" charset="0"/>
                <a:cs typeface="Times New Roman" pitchFamily="18" charset="0"/>
              </a:rPr>
            </a:br>
            <a:r>
              <a:rPr lang="en-US" altLang="ko-KR" sz="8000" b="1" dirty="0" smtClean="0">
                <a:solidFill>
                  <a:schemeClr val="bg1"/>
                </a:solidFill>
                <a:latin typeface="Times New Roman" pitchFamily="18" charset="0"/>
                <a:ea typeface="Ebrima" pitchFamily="2" charset="0"/>
                <a:cs typeface="Times New Roman" pitchFamily="18" charset="0"/>
              </a:rPr>
              <a:t>interactive data visualization package for linked graphics</a:t>
            </a:r>
            <a:r>
              <a:rPr lang="en-US" altLang="ko-KR" sz="5400" dirty="0">
                <a:solidFill>
                  <a:schemeClr val="bg1"/>
                </a:solidFill>
                <a:latin typeface="Times New Roman" pitchFamily="18" charset="0"/>
                <a:ea typeface="Ebrima" pitchFamily="2" charset="0"/>
                <a:cs typeface="Times New Roman" pitchFamily="18" charset="0"/>
              </a:rPr>
              <a:t/>
            </a:r>
            <a:br>
              <a:rPr lang="en-US" altLang="ko-KR" sz="5400" dirty="0">
                <a:solidFill>
                  <a:schemeClr val="bg1"/>
                </a:solidFill>
                <a:latin typeface="Times New Roman" pitchFamily="18" charset="0"/>
                <a:ea typeface="Ebrima" pitchFamily="2" charset="0"/>
                <a:cs typeface="Times New Roman" pitchFamily="18" charset="0"/>
              </a:rPr>
            </a:br>
            <a:r>
              <a:rPr lang="en-US" altLang="ko-KR" sz="4000" dirty="0" smtClean="0">
                <a:solidFill>
                  <a:schemeClr val="bg1"/>
                </a:solidFill>
                <a:latin typeface="Times New Roman" pitchFamily="18" charset="0"/>
                <a:ea typeface="Ebrima" pitchFamily="2" charset="0"/>
                <a:cs typeface="Times New Roman" pitchFamily="18" charset="0"/>
              </a:rPr>
              <a:t>ChungHa Sung</a:t>
            </a:r>
            <a:r>
              <a:rPr lang="en-US" altLang="ko-KR" sz="4000" baseline="30000" dirty="0" smtClean="0">
                <a:solidFill>
                  <a:schemeClr val="bg1"/>
                </a:solidFill>
                <a:latin typeface="Times New Roman" pitchFamily="18" charset="0"/>
                <a:ea typeface="Ebrima" pitchFamily="2" charset="0"/>
                <a:cs typeface="Times New Roman" pitchFamily="18" charset="0"/>
              </a:rPr>
              <a:t>†</a:t>
            </a:r>
            <a:r>
              <a:rPr lang="en-US" altLang="ko-KR" sz="4000" dirty="0" smtClean="0">
                <a:solidFill>
                  <a:schemeClr val="bg1"/>
                </a:solidFill>
                <a:latin typeface="Times New Roman" pitchFamily="18" charset="0"/>
                <a:ea typeface="Ebrima" pitchFamily="2" charset="0"/>
                <a:cs typeface="Times New Roman" pitchFamily="18" charset="0"/>
              </a:rPr>
              <a:t>, </a:t>
            </a:r>
            <a:r>
              <a:rPr lang="en-US" altLang="ko-KR" sz="4000" dirty="0" err="1" smtClean="0">
                <a:solidFill>
                  <a:schemeClr val="bg1"/>
                </a:solidFill>
                <a:latin typeface="Times New Roman" pitchFamily="18" charset="0"/>
                <a:ea typeface="Ebrima" pitchFamily="2" charset="0"/>
                <a:cs typeface="Times New Roman" pitchFamily="18" charset="0"/>
              </a:rPr>
              <a:t>TaeJoon</a:t>
            </a:r>
            <a:r>
              <a:rPr lang="en-US" altLang="ko-KR" sz="4000" dirty="0" smtClean="0">
                <a:solidFill>
                  <a:schemeClr val="bg1"/>
                </a:solidFill>
                <a:latin typeface="Times New Roman" pitchFamily="18" charset="0"/>
                <a:ea typeface="Ebrima" pitchFamily="2" charset="0"/>
                <a:cs typeface="Times New Roman" pitchFamily="18" charset="0"/>
              </a:rPr>
              <a:t> Song</a:t>
            </a:r>
            <a:r>
              <a:rPr lang="en-US" altLang="ko-KR" sz="4000" baseline="30000" dirty="0" smtClean="0">
                <a:solidFill>
                  <a:schemeClr val="bg1"/>
                </a:solidFill>
                <a:latin typeface="Times New Roman" pitchFamily="18" charset="0"/>
                <a:ea typeface="Ebrima" pitchFamily="2" charset="0"/>
                <a:cs typeface="Times New Roman" pitchFamily="18" charset="0"/>
              </a:rPr>
              <a:t>†</a:t>
            </a:r>
            <a:r>
              <a:rPr lang="en-US" altLang="ko-KR" sz="4000" dirty="0" smtClean="0">
                <a:solidFill>
                  <a:schemeClr val="bg1"/>
                </a:solidFill>
                <a:latin typeface="Times New Roman" pitchFamily="18" charset="0"/>
                <a:ea typeface="Ebrima" pitchFamily="2" charset="0"/>
                <a:cs typeface="Times New Roman" pitchFamily="18" charset="0"/>
              </a:rPr>
              <a:t>, Jae W. Lee</a:t>
            </a:r>
            <a:r>
              <a:rPr lang="en-US" altLang="ko-KR" sz="4000" baseline="30000" dirty="0" smtClean="0">
                <a:solidFill>
                  <a:schemeClr val="bg1"/>
                </a:solidFill>
                <a:latin typeface="Times New Roman" pitchFamily="18" charset="0"/>
                <a:ea typeface="Ebrima" pitchFamily="2" charset="0"/>
                <a:cs typeface="Times New Roman" pitchFamily="18" charset="0"/>
              </a:rPr>
              <a:t>†</a:t>
            </a:r>
            <a:r>
              <a:rPr lang="en-US" altLang="ko-KR" sz="4000" dirty="0" smtClean="0">
                <a:solidFill>
                  <a:schemeClr val="bg1"/>
                </a:solidFill>
                <a:latin typeface="Times New Roman" pitchFamily="18" charset="0"/>
                <a:ea typeface="Ebrima" pitchFamily="2" charset="0"/>
                <a:cs typeface="Times New Roman" pitchFamily="18" charset="0"/>
              </a:rPr>
              <a:t>, </a:t>
            </a:r>
            <a:r>
              <a:rPr lang="en-US" altLang="ko-KR" sz="4000" dirty="0" err="1" smtClean="0">
                <a:solidFill>
                  <a:schemeClr val="bg1"/>
                </a:solidFill>
                <a:latin typeface="Times New Roman" pitchFamily="18" charset="0"/>
                <a:ea typeface="Ebrima" pitchFamily="2" charset="0"/>
                <a:cs typeface="Times New Roman" pitchFamily="18" charset="0"/>
              </a:rPr>
              <a:t>Junghoon</a:t>
            </a:r>
            <a:r>
              <a:rPr lang="en-US" altLang="ko-KR" sz="4000" dirty="0" smtClean="0">
                <a:solidFill>
                  <a:schemeClr val="bg1"/>
                </a:solidFill>
                <a:latin typeface="Times New Roman" pitchFamily="18" charset="0"/>
                <a:ea typeface="Ebrima" pitchFamily="2" charset="0"/>
                <a:cs typeface="Times New Roman" pitchFamily="18" charset="0"/>
              </a:rPr>
              <a:t> Lee</a:t>
            </a:r>
            <a:r>
              <a:rPr lang="en-US" altLang="ko-KR" sz="4000" baseline="30000" dirty="0">
                <a:solidFill>
                  <a:schemeClr val="bg1"/>
                </a:solidFill>
                <a:latin typeface="Times New Roman" pitchFamily="18" charset="0"/>
                <a:ea typeface="Ebrima" pitchFamily="2" charset="0"/>
                <a:cs typeface="Times New Roman" pitchFamily="18" charset="0"/>
              </a:rPr>
              <a:t> ‡</a:t>
            </a:r>
            <a:endParaRPr lang="en-US" altLang="ko-KR" sz="4000" baseline="30000" dirty="0" smtClean="0">
              <a:solidFill>
                <a:schemeClr val="bg1"/>
              </a:solidFill>
              <a:latin typeface="Times New Roman" pitchFamily="18" charset="0"/>
              <a:ea typeface="Ebrima" pitchFamily="2" charset="0"/>
              <a:cs typeface="Times New Roman" pitchFamily="18" charset="0"/>
            </a:endParaRPr>
          </a:p>
          <a:p>
            <a:pPr algn="ctr"/>
            <a:r>
              <a:rPr lang="en-US" altLang="ko-KR" sz="4000" baseline="30000" dirty="0">
                <a:solidFill>
                  <a:schemeClr val="bg1"/>
                </a:solidFill>
                <a:latin typeface="Times New Roman" pitchFamily="18" charset="0"/>
                <a:ea typeface="Ebrima" pitchFamily="2" charset="0"/>
                <a:cs typeface="Times New Roman" pitchFamily="18" charset="0"/>
              </a:rPr>
              <a:t>†</a:t>
            </a:r>
            <a:r>
              <a:rPr lang="en-US" altLang="ko-KR" sz="4000" dirty="0" err="1">
                <a:solidFill>
                  <a:schemeClr val="bg1"/>
                </a:solidFill>
                <a:latin typeface="Times New Roman" pitchFamily="18" charset="0"/>
                <a:ea typeface="Ebrima" pitchFamily="2" charset="0"/>
                <a:cs typeface="Times New Roman" pitchFamily="18" charset="0"/>
              </a:rPr>
              <a:t>Sungkyunkwan</a:t>
            </a:r>
            <a:r>
              <a:rPr lang="en-US" altLang="ko-KR" sz="4000" dirty="0">
                <a:solidFill>
                  <a:schemeClr val="bg1"/>
                </a:solidFill>
                <a:latin typeface="Times New Roman" pitchFamily="18" charset="0"/>
                <a:ea typeface="Ebrima" pitchFamily="2" charset="0"/>
                <a:cs typeface="Times New Roman" pitchFamily="18" charset="0"/>
              </a:rPr>
              <a:t> </a:t>
            </a:r>
            <a:r>
              <a:rPr lang="en-US" altLang="ko-KR" sz="4000" dirty="0" smtClean="0">
                <a:solidFill>
                  <a:schemeClr val="bg1"/>
                </a:solidFill>
                <a:latin typeface="Times New Roman" pitchFamily="18" charset="0"/>
                <a:ea typeface="Ebrima" pitchFamily="2" charset="0"/>
                <a:cs typeface="Times New Roman" pitchFamily="18" charset="0"/>
              </a:rPr>
              <a:t>University    </a:t>
            </a:r>
            <a:r>
              <a:rPr lang="en-US" altLang="ko-KR" sz="4000" baseline="30000" dirty="0" smtClean="0">
                <a:solidFill>
                  <a:schemeClr val="bg1"/>
                </a:solidFill>
                <a:latin typeface="Times New Roman" pitchFamily="18" charset="0"/>
                <a:ea typeface="Ebrima" pitchFamily="2" charset="0"/>
                <a:cs typeface="Times New Roman" pitchFamily="18" charset="0"/>
              </a:rPr>
              <a:t>‡</a:t>
            </a:r>
            <a:r>
              <a:rPr lang="en-US" altLang="ko-KR" sz="4000" dirty="0" smtClean="0">
                <a:solidFill>
                  <a:schemeClr val="bg1"/>
                </a:solidFill>
                <a:latin typeface="Times New Roman" pitchFamily="18" charset="0"/>
                <a:ea typeface="Ebrima" pitchFamily="2" charset="0"/>
                <a:cs typeface="Times New Roman" pitchFamily="18" charset="0"/>
              </a:rPr>
              <a:t>Merck Research Laboratories</a:t>
            </a:r>
            <a:endParaRPr lang="en-US" altLang="ko-KR" sz="4000" dirty="0">
              <a:solidFill>
                <a:schemeClr val="bg1"/>
              </a:solidFill>
              <a:latin typeface="Times New Roman" pitchFamily="18" charset="0"/>
              <a:ea typeface="Ebrima" pitchFamily="2" charset="0"/>
              <a:cs typeface="Times New Roman" pitchFamily="18" charset="0"/>
            </a:endParaRPr>
          </a:p>
          <a:p>
            <a:pPr algn="ctr"/>
            <a:r>
              <a:rPr lang="en-US" altLang="ko-KR" sz="4000" dirty="0" smtClean="0">
                <a:solidFill>
                  <a:schemeClr val="bg1"/>
                </a:solidFill>
                <a:latin typeface="Times New Roman" pitchFamily="18" charset="0"/>
                <a:ea typeface="Ebrima" pitchFamily="2" charset="0"/>
                <a:cs typeface="Times New Roman" pitchFamily="18" charset="0"/>
              </a:rPr>
              <a:t>{</a:t>
            </a:r>
            <a:r>
              <a:rPr lang="en-US" altLang="ko-KR" sz="4000" dirty="0" smtClean="0">
                <a:solidFill>
                  <a:srgbClr val="FF0000"/>
                </a:solidFill>
                <a:latin typeface="Times New Roman" pitchFamily="18" charset="0"/>
                <a:ea typeface="Ebrima" pitchFamily="2" charset="0"/>
                <a:cs typeface="Times New Roman" pitchFamily="18" charset="0"/>
              </a:rPr>
              <a:t>sch8906, thepotter89</a:t>
            </a:r>
            <a:r>
              <a:rPr lang="en-US" altLang="ko-KR" sz="4000" dirty="0" smtClean="0">
                <a:solidFill>
                  <a:schemeClr val="bg1"/>
                </a:solidFill>
                <a:latin typeface="Times New Roman" pitchFamily="18" charset="0"/>
                <a:ea typeface="Ebrima" pitchFamily="2" charset="0"/>
                <a:cs typeface="Times New Roman" pitchFamily="18" charset="0"/>
              </a:rPr>
              <a:t>, </a:t>
            </a:r>
            <a:r>
              <a:rPr lang="en-US" altLang="ko-KR" sz="4000" dirty="0" err="1">
                <a:solidFill>
                  <a:schemeClr val="bg1"/>
                </a:solidFill>
                <a:latin typeface="Times New Roman" pitchFamily="18" charset="0"/>
                <a:ea typeface="Ebrima" pitchFamily="2" charset="0"/>
                <a:cs typeface="Times New Roman" pitchFamily="18" charset="0"/>
              </a:rPr>
              <a:t>jaewlee</a:t>
            </a:r>
            <a:r>
              <a:rPr lang="en-US" altLang="ko-KR" sz="4000" dirty="0" smtClean="0">
                <a:solidFill>
                  <a:schemeClr val="bg1"/>
                </a:solidFill>
                <a:latin typeface="Times New Roman" pitchFamily="18" charset="0"/>
                <a:ea typeface="Ebrima" pitchFamily="2" charset="0"/>
                <a:cs typeface="Times New Roman" pitchFamily="18" charset="0"/>
              </a:rPr>
              <a:t>}@gmail.com    jung_hoon_lee@merck.com</a:t>
            </a:r>
            <a:endParaRPr lang="en-US" altLang="ko-KR" sz="4000" dirty="0">
              <a:solidFill>
                <a:schemeClr val="bg1"/>
              </a:solidFill>
              <a:latin typeface="Times New Roman" pitchFamily="18" charset="0"/>
              <a:ea typeface="Ebrima" pitchFamily="2" charset="0"/>
              <a:cs typeface="Times New Roman" pitchFamily="18" charset="0"/>
            </a:endParaRPr>
          </a:p>
        </p:txBody>
      </p:sp>
      <p:sp>
        <p:nvSpPr>
          <p:cNvPr id="129" name="Rounded Rectangle 1691"/>
          <p:cNvSpPr/>
          <p:nvPr/>
        </p:nvSpPr>
        <p:spPr bwMode="auto">
          <a:xfrm>
            <a:off x="306338" y="34958432"/>
            <a:ext cx="5760640" cy="1016182"/>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anchor="ctr" anchorCtr="1">
            <a:normAutofit fontScale="92500" lnSpcReduction="10000"/>
          </a:bodyPr>
          <a:lstStyle/>
          <a:p>
            <a:pPr>
              <a:defRPr/>
            </a:pPr>
            <a:r>
              <a:rPr lang="en-US" sz="6000" b="1" dirty="0" smtClean="0">
                <a:latin typeface="Times New Roman" pitchFamily="18" charset="0"/>
                <a:cs typeface="Times New Roman" pitchFamily="18" charset="0"/>
              </a:rPr>
              <a:t>How to run?</a:t>
            </a:r>
            <a:endParaRPr lang="en-US" sz="6000" b="1" dirty="0">
              <a:latin typeface="Times New Roman" pitchFamily="18" charset="0"/>
              <a:cs typeface="Times New Roman" pitchFamily="18" charset="0"/>
            </a:endParaRPr>
          </a:p>
        </p:txBody>
      </p:sp>
      <p:sp>
        <p:nvSpPr>
          <p:cNvPr id="14" name="Rounded Rectangle 1691"/>
          <p:cNvSpPr/>
          <p:nvPr/>
        </p:nvSpPr>
        <p:spPr bwMode="auto">
          <a:xfrm>
            <a:off x="15428594" y="5418991"/>
            <a:ext cx="5760640" cy="1016182"/>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anchor="ctr" anchorCtr="1">
            <a:normAutofit fontScale="92500" lnSpcReduction="10000"/>
          </a:bodyPr>
          <a:lstStyle/>
          <a:p>
            <a:pPr>
              <a:defRPr/>
            </a:pPr>
            <a:r>
              <a:rPr lang="en-US" sz="6000" b="1" dirty="0" smtClean="0">
                <a:latin typeface="Times New Roman" pitchFamily="18" charset="0"/>
                <a:cs typeface="Times New Roman" pitchFamily="18" charset="0"/>
              </a:rPr>
              <a:t>Motivation</a:t>
            </a:r>
            <a:endParaRPr lang="en-US" sz="6000" b="1" dirty="0">
              <a:latin typeface="Times New Roman" pitchFamily="18" charset="0"/>
              <a:cs typeface="Times New Roman" pitchFamily="18" charset="0"/>
            </a:endParaRPr>
          </a:p>
        </p:txBody>
      </p:sp>
      <p:sp>
        <p:nvSpPr>
          <p:cNvPr id="115" name="직사각형 114"/>
          <p:cNvSpPr/>
          <p:nvPr/>
        </p:nvSpPr>
        <p:spPr>
          <a:xfrm>
            <a:off x="15454905" y="6520923"/>
            <a:ext cx="14435273" cy="9553338"/>
          </a:xfrm>
          <a:prstGeom prst="rect">
            <a:avLst/>
          </a:prstGeom>
          <a:solidFill>
            <a:schemeClr val="bg1"/>
          </a:solidFill>
          <a:ln w="508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endParaRPr lang="ko-KR" altLang="en-US" sz="4400" dirty="0">
              <a:solidFill>
                <a:schemeClr val="tx1"/>
              </a:solidFill>
              <a:latin typeface="Times New Roman" panose="02020603050405020304" pitchFamily="18" charset="0"/>
              <a:cs typeface="Times New Roman" panose="02020603050405020304" pitchFamily="18" charset="0"/>
            </a:endParaRPr>
          </a:p>
        </p:txBody>
      </p:sp>
      <p:pic>
        <p:nvPicPr>
          <p:cNvPr id="19" name="그림 18"/>
          <p:cNvPicPr>
            <a:picLocks noChangeAspect="1"/>
          </p:cNvPicPr>
          <p:nvPr/>
        </p:nvPicPr>
        <p:blipFill>
          <a:blip r:embed="rId3"/>
          <a:stretch>
            <a:fillRect/>
          </a:stretch>
        </p:blipFill>
        <p:spPr>
          <a:xfrm>
            <a:off x="22084422" y="7289787"/>
            <a:ext cx="7737527" cy="3510470"/>
          </a:xfrm>
          <a:prstGeom prst="rect">
            <a:avLst/>
          </a:prstGeom>
        </p:spPr>
      </p:pic>
      <p:sp>
        <p:nvSpPr>
          <p:cNvPr id="151" name="TextBox 150"/>
          <p:cNvSpPr txBox="1"/>
          <p:nvPr/>
        </p:nvSpPr>
        <p:spPr>
          <a:xfrm>
            <a:off x="15537689" y="6583347"/>
            <a:ext cx="14352489" cy="769441"/>
          </a:xfrm>
          <a:prstGeom prst="rect">
            <a:avLst/>
          </a:prstGeom>
        </p:spPr>
        <p:txBody>
          <a:bodyPr wrap="square" rtlCol="0">
            <a:spAutoFit/>
          </a:bodyPr>
          <a:lstStyle/>
          <a:p>
            <a:pPr algn="just"/>
            <a:r>
              <a:rPr lang="en-US" altLang="ko-KR" sz="4400" b="1" dirty="0" smtClean="0">
                <a:latin typeface="Times New Roman" panose="02020603050405020304" pitchFamily="18" charset="0"/>
                <a:cs typeface="Times New Roman" panose="02020603050405020304" pitchFamily="18" charset="0"/>
              </a:rPr>
              <a:t>Why linked graphs?</a:t>
            </a:r>
          </a:p>
        </p:txBody>
      </p:sp>
      <p:sp>
        <p:nvSpPr>
          <p:cNvPr id="152" name="TextBox 151"/>
          <p:cNvSpPr txBox="1"/>
          <p:nvPr/>
        </p:nvSpPr>
        <p:spPr>
          <a:xfrm>
            <a:off x="15537689" y="7189953"/>
            <a:ext cx="14352489" cy="8894743"/>
          </a:xfrm>
          <a:prstGeom prst="rect">
            <a:avLst/>
          </a:prstGeom>
        </p:spPr>
        <p:txBody>
          <a:bodyPr wrap="square" rtlCol="0">
            <a:spAutoFit/>
          </a:bodyPr>
          <a:lstStyle/>
          <a:p>
            <a:r>
              <a:rPr lang="en-US" altLang="ko-KR" sz="4400" dirty="0" smtClean="0">
                <a:latin typeface="Times New Roman" panose="02020603050405020304" pitchFamily="18" charset="0"/>
                <a:cs typeface="Times New Roman" panose="02020603050405020304" pitchFamily="18" charset="0"/>
              </a:rPr>
              <a:t>Link between two graphs </a:t>
            </a:r>
            <a:br>
              <a:rPr lang="en-US" altLang="ko-KR" sz="4400" dirty="0" smtClean="0">
                <a:latin typeface="Times New Roman" panose="02020603050405020304" pitchFamily="18" charset="0"/>
                <a:cs typeface="Times New Roman" panose="02020603050405020304" pitchFamily="18" charset="0"/>
              </a:rPr>
            </a:br>
            <a:r>
              <a:rPr lang="en-US" altLang="ko-KR" sz="4400" dirty="0" smtClean="0">
                <a:latin typeface="Times New Roman" panose="02020603050405020304" pitchFamily="18" charset="0"/>
                <a:cs typeface="Times New Roman" panose="02020603050405020304" pitchFamily="18" charset="0"/>
              </a:rPr>
              <a:t>can provide users with  </a:t>
            </a:r>
            <a:br>
              <a:rPr lang="en-US" altLang="ko-KR" sz="4400" dirty="0" smtClean="0">
                <a:latin typeface="Times New Roman" panose="02020603050405020304" pitchFamily="18" charset="0"/>
                <a:cs typeface="Times New Roman" panose="02020603050405020304" pitchFamily="18" charset="0"/>
              </a:rPr>
            </a:br>
            <a:r>
              <a:rPr lang="en-US" altLang="ko-KR" sz="4400" dirty="0" smtClean="0">
                <a:latin typeface="Times New Roman" panose="02020603050405020304" pitchFamily="18" charset="0"/>
                <a:cs typeface="Times New Roman" panose="02020603050405020304" pitchFamily="18" charset="0"/>
              </a:rPr>
              <a:t>deep insight when </a:t>
            </a:r>
            <a:r>
              <a:rPr lang="en-US" altLang="ko-KR" sz="4400" dirty="0" err="1" smtClean="0">
                <a:latin typeface="Times New Roman" panose="02020603050405020304" pitchFamily="18" charset="0"/>
                <a:cs typeface="Times New Roman" panose="02020603050405020304" pitchFamily="18" charset="0"/>
              </a:rPr>
              <a:t>analyz</a:t>
            </a:r>
            <a:r>
              <a:rPr lang="en-US" altLang="ko-KR" sz="4400" dirty="0" smtClean="0">
                <a:latin typeface="Times New Roman" panose="02020603050405020304" pitchFamily="18" charset="0"/>
                <a:cs typeface="Times New Roman" panose="02020603050405020304" pitchFamily="18" charset="0"/>
              </a:rPr>
              <a:t>-</a:t>
            </a:r>
            <a:br>
              <a:rPr lang="en-US" altLang="ko-KR" sz="4400" dirty="0" smtClean="0">
                <a:latin typeface="Times New Roman" panose="02020603050405020304" pitchFamily="18" charset="0"/>
                <a:cs typeface="Times New Roman" panose="02020603050405020304" pitchFamily="18" charset="0"/>
              </a:rPr>
            </a:br>
            <a:r>
              <a:rPr lang="en-US" altLang="ko-KR" sz="4400" dirty="0" err="1" smtClean="0">
                <a:latin typeface="Times New Roman" panose="02020603050405020304" pitchFamily="18" charset="0"/>
                <a:cs typeface="Times New Roman" panose="02020603050405020304" pitchFamily="18" charset="0"/>
              </a:rPr>
              <a:t>ing</a:t>
            </a:r>
            <a:r>
              <a:rPr lang="en-US" altLang="ko-KR" sz="4400" dirty="0" smtClean="0">
                <a:latin typeface="Times New Roman" panose="02020603050405020304" pitchFamily="18" charset="0"/>
                <a:cs typeface="Times New Roman" panose="02020603050405020304" pitchFamily="18" charset="0"/>
              </a:rPr>
              <a:t> the large set of data.</a:t>
            </a:r>
            <a:br>
              <a:rPr lang="en-US" altLang="ko-KR" sz="4400" dirty="0" smtClean="0">
                <a:latin typeface="Times New Roman" panose="02020603050405020304" pitchFamily="18" charset="0"/>
                <a:cs typeface="Times New Roman" panose="02020603050405020304" pitchFamily="18" charset="0"/>
              </a:rPr>
            </a:br>
            <a:r>
              <a:rPr lang="en-US" altLang="ko-KR" sz="4400" dirty="0" smtClean="0">
                <a:latin typeface="Times New Roman" panose="02020603050405020304" pitchFamily="18" charset="0"/>
                <a:cs typeface="Times New Roman" panose="02020603050405020304" pitchFamily="18" charset="0"/>
              </a:rPr>
              <a:t>By just clicking or dragging </a:t>
            </a:r>
            <a:br>
              <a:rPr lang="en-US" altLang="ko-KR" sz="4400" dirty="0" smtClean="0">
                <a:latin typeface="Times New Roman" panose="02020603050405020304" pitchFamily="18" charset="0"/>
                <a:cs typeface="Times New Roman" panose="02020603050405020304" pitchFamily="18" charset="0"/>
              </a:rPr>
            </a:br>
            <a:r>
              <a:rPr lang="en-US" altLang="ko-KR" sz="4400" dirty="0" smtClean="0">
                <a:latin typeface="Times New Roman" panose="02020603050405020304" pitchFamily="18" charset="0"/>
                <a:cs typeface="Times New Roman" panose="02020603050405020304" pitchFamily="18" charset="0"/>
              </a:rPr>
              <a:t>nodes from one graph would show the related nodes of another graph. Because it is common that there are more than 2 fields on one data in many research areas, drawing many graphs of same data can be a critical role for users by helping them to predict and analyze the tendency of data better. Therefore, the bigger the size of data,  the more time it takes for users to find connected node and relationship between graphs so that it can be a bottleneck of making a decision.</a:t>
            </a:r>
          </a:p>
        </p:txBody>
      </p:sp>
      <p:sp>
        <p:nvSpPr>
          <p:cNvPr id="12" name="Rounded Rectangle 1691"/>
          <p:cNvSpPr/>
          <p:nvPr/>
        </p:nvSpPr>
        <p:spPr bwMode="auto">
          <a:xfrm>
            <a:off x="306338" y="16289551"/>
            <a:ext cx="5760640" cy="1016182"/>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anchor="ctr" anchorCtr="1">
            <a:normAutofit fontScale="92500" lnSpcReduction="10000"/>
          </a:bodyPr>
          <a:lstStyle/>
          <a:p>
            <a:pPr algn="ctr">
              <a:defRPr/>
            </a:pPr>
            <a:r>
              <a:rPr lang="en-US" sz="6000" b="1" dirty="0" smtClean="0">
                <a:latin typeface="Times New Roman" pitchFamily="18" charset="0"/>
                <a:cs typeface="Times New Roman" pitchFamily="18" charset="0"/>
              </a:rPr>
              <a:t>Event Structure</a:t>
            </a:r>
            <a:endParaRPr lang="en-US" sz="6000" b="1" dirty="0">
              <a:latin typeface="Times New Roman" pitchFamily="18" charset="0"/>
              <a:cs typeface="Times New Roman" pitchFamily="18" charset="0"/>
            </a:endParaRPr>
          </a:p>
        </p:txBody>
      </p:sp>
      <p:sp>
        <p:nvSpPr>
          <p:cNvPr id="133" name="직사각형 132"/>
          <p:cNvSpPr/>
          <p:nvPr/>
        </p:nvSpPr>
        <p:spPr>
          <a:xfrm>
            <a:off x="320276" y="17391457"/>
            <a:ext cx="29604343" cy="17478301"/>
          </a:xfrm>
          <a:prstGeom prst="rect">
            <a:avLst/>
          </a:prstGeom>
          <a:solidFill>
            <a:schemeClr val="bg1"/>
          </a:solidFill>
          <a:ln w="508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endParaRPr lang="ko-KR" altLang="en-US" sz="4400" dirty="0">
              <a:solidFill>
                <a:schemeClr val="tx1"/>
              </a:solidFill>
              <a:latin typeface="Times New Roman" panose="02020603050405020304" pitchFamily="18" charset="0"/>
              <a:cs typeface="Times New Roman" panose="02020603050405020304" pitchFamily="18" charset="0"/>
            </a:endParaRPr>
          </a:p>
        </p:txBody>
      </p:sp>
      <p:pic>
        <p:nvPicPr>
          <p:cNvPr id="16" name="그림 15"/>
          <p:cNvPicPr>
            <a:picLocks noChangeAspect="1"/>
          </p:cNvPicPr>
          <p:nvPr/>
        </p:nvPicPr>
        <p:blipFill>
          <a:blip r:embed="rId4"/>
          <a:stretch>
            <a:fillRect/>
          </a:stretch>
        </p:blipFill>
        <p:spPr>
          <a:xfrm>
            <a:off x="16511265" y="18517610"/>
            <a:ext cx="12097344" cy="4801308"/>
          </a:xfrm>
          <a:prstGeom prst="rect">
            <a:avLst/>
          </a:prstGeom>
        </p:spPr>
      </p:pic>
      <p:sp>
        <p:nvSpPr>
          <p:cNvPr id="17" name="TextBox 16"/>
          <p:cNvSpPr txBox="1"/>
          <p:nvPr/>
        </p:nvSpPr>
        <p:spPr>
          <a:xfrm>
            <a:off x="15344452" y="17511849"/>
            <a:ext cx="5453031" cy="769441"/>
          </a:xfrm>
          <a:prstGeom prst="rect">
            <a:avLst/>
          </a:prstGeom>
        </p:spPr>
        <p:txBody>
          <a:bodyPr wrap="none" rtlCol="0">
            <a:spAutoFit/>
          </a:bodyPr>
          <a:lstStyle/>
          <a:p>
            <a:pPr algn="just"/>
            <a:r>
              <a:rPr lang="en-US" altLang="ko-KR" sz="4400" b="1" dirty="0" smtClean="0">
                <a:latin typeface="Times New Roman" panose="02020603050405020304" pitchFamily="18" charset="0"/>
                <a:cs typeface="Times New Roman" panose="02020603050405020304" pitchFamily="18" charset="0"/>
              </a:rPr>
              <a:t>&lt;Relationship Array&gt;</a:t>
            </a:r>
            <a:endParaRPr lang="ko-KR" altLang="en-US" sz="4400" b="1" dirty="0" smtClean="0">
              <a:latin typeface="Times New Roman" panose="02020603050405020304" pitchFamily="18" charset="0"/>
              <a:cs typeface="Times New Roman" panose="02020603050405020304" pitchFamily="18" charset="0"/>
            </a:endParaRPr>
          </a:p>
        </p:txBody>
      </p:sp>
      <p:sp>
        <p:nvSpPr>
          <p:cNvPr id="18" name="TextBox 17"/>
          <p:cNvSpPr txBox="1"/>
          <p:nvPr/>
        </p:nvSpPr>
        <p:spPr>
          <a:xfrm>
            <a:off x="15360127" y="23201981"/>
            <a:ext cx="14360819" cy="4154984"/>
          </a:xfrm>
          <a:prstGeom prst="rect">
            <a:avLst/>
          </a:prstGeom>
        </p:spPr>
        <p:txBody>
          <a:bodyPr wrap="square" rtlCol="0">
            <a:spAutoFit/>
          </a:bodyPr>
          <a:lstStyle/>
          <a:p>
            <a:pPr algn="just"/>
            <a:r>
              <a:rPr lang="en-US" altLang="ko-KR" sz="4400" dirty="0" smtClean="0">
                <a:latin typeface="Times New Roman" panose="02020603050405020304" pitchFamily="18" charset="0"/>
                <a:cs typeface="Times New Roman" panose="02020603050405020304" pitchFamily="18" charset="0"/>
              </a:rPr>
              <a:t>Relationship Array represents node relationship between two different graphs by</a:t>
            </a:r>
            <a:r>
              <a:rPr lang="ko-KR" altLang="en-US" sz="4400" dirty="0">
                <a:latin typeface="Times New Roman" panose="02020603050405020304" pitchFamily="18" charset="0"/>
                <a:cs typeface="Times New Roman" panose="02020603050405020304" pitchFamily="18" charset="0"/>
              </a:rPr>
              <a:t> </a:t>
            </a:r>
            <a:r>
              <a:rPr lang="en-US" altLang="ko-KR" sz="4400" dirty="0" smtClean="0">
                <a:latin typeface="Times New Roman" panose="02020603050405020304" pitchFamily="18" charset="0"/>
                <a:cs typeface="Times New Roman" panose="02020603050405020304" pitchFamily="18" charset="0"/>
              </a:rPr>
              <a:t>assigning 1 or 0 to the value of array. As shown above, if two nodes from different graphs are connected (e.g. node 3 of dot &lt;-&gt; node 0, 1 of line), the appropriate value of the array is set by 1 (e.g. row number 3, and column number 0, 1). </a:t>
            </a:r>
          </a:p>
        </p:txBody>
      </p:sp>
      <p:sp>
        <p:nvSpPr>
          <p:cNvPr id="150" name="TextBox 149"/>
          <p:cNvSpPr txBox="1"/>
          <p:nvPr/>
        </p:nvSpPr>
        <p:spPr>
          <a:xfrm>
            <a:off x="414470" y="17511850"/>
            <a:ext cx="4982454" cy="769441"/>
          </a:xfrm>
          <a:prstGeom prst="rect">
            <a:avLst/>
          </a:prstGeom>
        </p:spPr>
        <p:txBody>
          <a:bodyPr wrap="none" rtlCol="0">
            <a:spAutoFit/>
          </a:bodyPr>
          <a:lstStyle/>
          <a:p>
            <a:pPr algn="just"/>
            <a:r>
              <a:rPr lang="en-US" altLang="ko-KR" sz="4400" b="1" dirty="0" smtClean="0">
                <a:latin typeface="Times New Roman" panose="02020603050405020304" pitchFamily="18" charset="0"/>
                <a:cs typeface="Times New Roman" panose="02020603050405020304" pitchFamily="18" charset="0"/>
              </a:rPr>
              <a:t>&lt;Update Sequence&gt;</a:t>
            </a:r>
            <a:endParaRPr lang="ko-KR" altLang="en-US" sz="4400" b="1" dirty="0" smtClean="0">
              <a:latin typeface="Times New Roman" panose="02020603050405020304" pitchFamily="18" charset="0"/>
              <a:cs typeface="Times New Roman" panose="02020603050405020304" pitchFamily="18" charset="0"/>
            </a:endParaRPr>
          </a:p>
        </p:txBody>
      </p:sp>
      <p:pic>
        <p:nvPicPr>
          <p:cNvPr id="20" name="그림 19"/>
          <p:cNvPicPr>
            <a:picLocks noChangeAspect="1"/>
          </p:cNvPicPr>
          <p:nvPr/>
        </p:nvPicPr>
        <p:blipFill>
          <a:blip r:embed="rId5"/>
          <a:stretch>
            <a:fillRect/>
          </a:stretch>
        </p:blipFill>
        <p:spPr>
          <a:xfrm>
            <a:off x="624707" y="18759802"/>
            <a:ext cx="14189468" cy="3844635"/>
          </a:xfrm>
          <a:prstGeom prst="rect">
            <a:avLst/>
          </a:prstGeom>
        </p:spPr>
      </p:pic>
      <p:sp>
        <p:nvSpPr>
          <p:cNvPr id="153" name="TextBox 152"/>
          <p:cNvSpPr txBox="1"/>
          <p:nvPr/>
        </p:nvSpPr>
        <p:spPr>
          <a:xfrm>
            <a:off x="436323" y="23201981"/>
            <a:ext cx="14631656" cy="3477875"/>
          </a:xfrm>
          <a:prstGeom prst="rect">
            <a:avLst/>
          </a:prstGeom>
        </p:spPr>
        <p:txBody>
          <a:bodyPr wrap="square" rtlCol="0">
            <a:spAutoFit/>
          </a:bodyPr>
          <a:lstStyle/>
          <a:p>
            <a:pPr algn="just"/>
            <a:r>
              <a:rPr lang="en-US" altLang="ko-KR" sz="4400" dirty="0" smtClean="0">
                <a:latin typeface="Times New Roman" panose="02020603050405020304" pitchFamily="18" charset="0"/>
                <a:cs typeface="Times New Roman" panose="02020603050405020304" pitchFamily="18" charset="0"/>
              </a:rPr>
              <a:t>Relationship Array can be used for update sequence. When some nodes of one graph is updated, the correlated node of another graph can be found by multiplying with Relationship Array. In this manner, we can simply propagate updated node numbers using </a:t>
            </a:r>
            <a:r>
              <a:rPr lang="en-US" altLang="ko-KR" sz="4400" dirty="0">
                <a:latin typeface="Times New Roman" panose="02020603050405020304" pitchFamily="18" charset="0"/>
                <a:cs typeface="Times New Roman" panose="02020603050405020304" pitchFamily="18" charset="0"/>
              </a:rPr>
              <a:t>array </a:t>
            </a:r>
            <a:r>
              <a:rPr lang="en-US" altLang="ko-KR" sz="4400" dirty="0" smtClean="0">
                <a:latin typeface="Times New Roman" panose="02020603050405020304" pitchFamily="18" charset="0"/>
                <a:cs typeface="Times New Roman" panose="02020603050405020304" pitchFamily="18" charset="0"/>
              </a:rPr>
              <a:t>multiplication.</a:t>
            </a:r>
          </a:p>
        </p:txBody>
      </p:sp>
      <p:sp>
        <p:nvSpPr>
          <p:cNvPr id="38" name="직사각형 37"/>
          <p:cNvSpPr/>
          <p:nvPr/>
        </p:nvSpPr>
        <p:spPr>
          <a:xfrm>
            <a:off x="320276" y="17386690"/>
            <a:ext cx="14846004" cy="10090839"/>
          </a:xfrm>
          <a:prstGeom prst="rect">
            <a:avLst/>
          </a:prstGeom>
          <a:noFill/>
          <a:ln w="508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endParaRPr lang="ko-KR" altLang="en-US" sz="4400" dirty="0">
              <a:solidFill>
                <a:schemeClr val="tx1"/>
              </a:solidFill>
              <a:latin typeface="Times New Roman" panose="02020603050405020304" pitchFamily="18" charset="0"/>
              <a:cs typeface="Times New Roman" panose="02020603050405020304" pitchFamily="18" charset="0"/>
            </a:endParaRPr>
          </a:p>
        </p:txBody>
      </p:sp>
      <p:sp>
        <p:nvSpPr>
          <p:cNvPr id="39" name="직사각형 38"/>
          <p:cNvSpPr/>
          <p:nvPr/>
        </p:nvSpPr>
        <p:spPr>
          <a:xfrm>
            <a:off x="15163800" y="17386691"/>
            <a:ext cx="14754256" cy="10100151"/>
          </a:xfrm>
          <a:prstGeom prst="rect">
            <a:avLst/>
          </a:prstGeom>
          <a:noFill/>
          <a:ln w="508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endParaRPr lang="ko-KR" altLang="en-US" sz="4400" dirty="0">
              <a:solidFill>
                <a:schemeClr val="tx1"/>
              </a:solidFill>
              <a:latin typeface="Times New Roman" panose="02020603050405020304" pitchFamily="18" charset="0"/>
              <a:cs typeface="Times New Roman" panose="02020603050405020304" pitchFamily="18" charset="0"/>
            </a:endParaRPr>
          </a:p>
        </p:txBody>
      </p:sp>
      <p:sp>
        <p:nvSpPr>
          <p:cNvPr id="40" name="TextBox 39"/>
          <p:cNvSpPr txBox="1"/>
          <p:nvPr/>
        </p:nvSpPr>
        <p:spPr>
          <a:xfrm>
            <a:off x="414470" y="27606066"/>
            <a:ext cx="5318507" cy="769441"/>
          </a:xfrm>
          <a:prstGeom prst="rect">
            <a:avLst/>
          </a:prstGeom>
        </p:spPr>
        <p:txBody>
          <a:bodyPr wrap="none" rtlCol="0">
            <a:spAutoFit/>
          </a:bodyPr>
          <a:lstStyle/>
          <a:p>
            <a:pPr algn="just"/>
            <a:r>
              <a:rPr lang="en-US" altLang="ko-KR" sz="4400" b="1" dirty="0" smtClean="0">
                <a:latin typeface="Times New Roman" panose="02020603050405020304" pitchFamily="18" charset="0"/>
                <a:cs typeface="Times New Roman" panose="02020603050405020304" pitchFamily="18" charset="0"/>
              </a:rPr>
              <a:t>&lt;Event propagation&gt;</a:t>
            </a:r>
            <a:endParaRPr lang="ko-KR" altLang="en-US" sz="4400" b="1" dirty="0" smtClean="0">
              <a:latin typeface="Times New Roman" panose="02020603050405020304" pitchFamily="18" charset="0"/>
              <a:cs typeface="Times New Roman" panose="02020603050405020304" pitchFamily="18" charset="0"/>
            </a:endParaRPr>
          </a:p>
        </p:txBody>
      </p:sp>
      <p:sp>
        <p:nvSpPr>
          <p:cNvPr id="41" name="직사각형 40"/>
          <p:cNvSpPr/>
          <p:nvPr/>
        </p:nvSpPr>
        <p:spPr>
          <a:xfrm>
            <a:off x="306340" y="35987978"/>
            <a:ext cx="14443244" cy="6186309"/>
          </a:xfrm>
          <a:prstGeom prst="rect">
            <a:avLst/>
          </a:prstGeom>
          <a:solidFill>
            <a:schemeClr val="bg1"/>
          </a:solidFill>
          <a:ln w="50800">
            <a:solidFill>
              <a:schemeClr val="tx1">
                <a:lumMod val="50000"/>
                <a:lumOff val="50000"/>
              </a:schemeClr>
            </a:solidFill>
          </a:ln>
          <a:effectLst/>
        </p:spPr>
        <p:style>
          <a:lnRef idx="1">
            <a:schemeClr val="accent1"/>
          </a:lnRef>
          <a:fillRef idx="2">
            <a:schemeClr val="accent1"/>
          </a:fillRef>
          <a:effectRef idx="1">
            <a:schemeClr val="accent1"/>
          </a:effectRef>
          <a:fontRef idx="minor">
            <a:schemeClr val="dk1"/>
          </a:fontRef>
        </p:style>
        <p:txBody>
          <a:bodyPr wrap="square">
            <a:spAutoFit/>
          </a:bodyPr>
          <a:lstStyle/>
          <a:p>
            <a:pPr algn="just"/>
            <a:r>
              <a:rPr lang="en-US" altLang="ko-KR" sz="4400" dirty="0" smtClean="0">
                <a:solidFill>
                  <a:schemeClr val="tx1"/>
                </a:solidFill>
                <a:latin typeface="Times New Roman" panose="02020603050405020304" pitchFamily="18" charset="0"/>
                <a:cs typeface="Times New Roman" panose="02020603050405020304" pitchFamily="18" charset="0"/>
              </a:rPr>
              <a:t>After installing RIGHT package</a:t>
            </a:r>
          </a:p>
          <a:p>
            <a:pPr algn="just"/>
            <a:endParaRPr lang="en-US" altLang="ko-KR" sz="4400" dirty="0">
              <a:solidFill>
                <a:schemeClr val="tx1"/>
              </a:solidFill>
              <a:latin typeface="Times New Roman" panose="02020603050405020304" pitchFamily="18" charset="0"/>
              <a:cs typeface="Times New Roman" panose="02020603050405020304" pitchFamily="18" charset="0"/>
            </a:endParaRPr>
          </a:p>
          <a:p>
            <a:pPr algn="just"/>
            <a:endParaRPr lang="en-US" altLang="ko-KR" sz="4400" dirty="0" smtClean="0">
              <a:solidFill>
                <a:schemeClr val="tx1"/>
              </a:solidFill>
              <a:latin typeface="Times New Roman" panose="02020603050405020304" pitchFamily="18" charset="0"/>
              <a:cs typeface="Times New Roman" panose="02020603050405020304" pitchFamily="18" charset="0"/>
            </a:endParaRPr>
          </a:p>
          <a:p>
            <a:pPr algn="just"/>
            <a:endParaRPr lang="en-US" altLang="ko-KR" sz="4400" dirty="0">
              <a:solidFill>
                <a:schemeClr val="tx1"/>
              </a:solidFill>
              <a:latin typeface="Times New Roman" panose="02020603050405020304" pitchFamily="18" charset="0"/>
              <a:cs typeface="Times New Roman" panose="02020603050405020304" pitchFamily="18" charset="0"/>
            </a:endParaRPr>
          </a:p>
          <a:p>
            <a:pPr algn="just"/>
            <a:endParaRPr lang="en-US" altLang="ko-KR" sz="4400" dirty="0" smtClean="0">
              <a:solidFill>
                <a:schemeClr val="tx1"/>
              </a:solidFill>
              <a:latin typeface="Times New Roman" panose="02020603050405020304" pitchFamily="18" charset="0"/>
              <a:cs typeface="Times New Roman" panose="02020603050405020304" pitchFamily="18" charset="0"/>
            </a:endParaRPr>
          </a:p>
          <a:p>
            <a:pPr algn="just"/>
            <a:endParaRPr lang="en-US" altLang="ko-KR" sz="4400" dirty="0" smtClean="0">
              <a:solidFill>
                <a:schemeClr val="tx1"/>
              </a:solidFill>
              <a:latin typeface="Times New Roman" panose="02020603050405020304" pitchFamily="18" charset="0"/>
              <a:cs typeface="Times New Roman" panose="02020603050405020304" pitchFamily="18" charset="0"/>
            </a:endParaRPr>
          </a:p>
          <a:p>
            <a:pPr algn="just"/>
            <a:endParaRPr lang="en-US" altLang="ko-KR" sz="4400" dirty="0">
              <a:solidFill>
                <a:schemeClr val="tx1"/>
              </a:solidFill>
              <a:latin typeface="Times New Roman" panose="02020603050405020304" pitchFamily="18" charset="0"/>
              <a:cs typeface="Times New Roman" panose="02020603050405020304" pitchFamily="18" charset="0"/>
            </a:endParaRPr>
          </a:p>
          <a:p>
            <a:pPr algn="just"/>
            <a:endParaRPr lang="en-US" altLang="ko-KR" sz="4400" dirty="0" smtClean="0">
              <a:solidFill>
                <a:schemeClr val="tx1"/>
              </a:solidFill>
              <a:latin typeface="Times New Roman" panose="02020603050405020304" pitchFamily="18" charset="0"/>
              <a:cs typeface="Times New Roman" panose="02020603050405020304" pitchFamily="18" charset="0"/>
            </a:endParaRPr>
          </a:p>
          <a:p>
            <a:pPr algn="just"/>
            <a:endParaRPr lang="ko-KR" altLang="en-US" sz="4400" dirty="0">
              <a:solidFill>
                <a:schemeClr val="tx1"/>
              </a:solidFill>
              <a:latin typeface="Times New Roman" panose="02020603050405020304" pitchFamily="18" charset="0"/>
              <a:cs typeface="Times New Roman" panose="02020603050405020304" pitchFamily="18" charset="0"/>
            </a:endParaRPr>
          </a:p>
        </p:txBody>
      </p:sp>
      <p:sp>
        <p:nvSpPr>
          <p:cNvPr id="43" name="Rounded Rectangle 1691"/>
          <p:cNvSpPr/>
          <p:nvPr/>
        </p:nvSpPr>
        <p:spPr bwMode="auto">
          <a:xfrm>
            <a:off x="15537687" y="34958432"/>
            <a:ext cx="5760640" cy="1016182"/>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anchor="ctr" anchorCtr="1">
            <a:normAutofit fontScale="92500" lnSpcReduction="10000"/>
          </a:bodyPr>
          <a:lstStyle/>
          <a:p>
            <a:pPr>
              <a:defRPr/>
            </a:pPr>
            <a:r>
              <a:rPr lang="en-US" sz="6000" b="1" dirty="0" smtClean="0">
                <a:latin typeface="Times New Roman" pitchFamily="18" charset="0"/>
                <a:cs typeface="Times New Roman" pitchFamily="18" charset="0"/>
              </a:rPr>
              <a:t>Supported Plots</a:t>
            </a:r>
            <a:endParaRPr lang="en-US" sz="6000" b="1" dirty="0">
              <a:latin typeface="Times New Roman" pitchFamily="18" charset="0"/>
              <a:cs typeface="Times New Roman" pitchFamily="18" charset="0"/>
            </a:endParaRPr>
          </a:p>
        </p:txBody>
      </p:sp>
      <p:sp>
        <p:nvSpPr>
          <p:cNvPr id="44" name="직사각형 43"/>
          <p:cNvSpPr/>
          <p:nvPr/>
        </p:nvSpPr>
        <p:spPr>
          <a:xfrm>
            <a:off x="15537689" y="35987978"/>
            <a:ext cx="14443244" cy="6186309"/>
          </a:xfrm>
          <a:prstGeom prst="rect">
            <a:avLst/>
          </a:prstGeom>
          <a:solidFill>
            <a:schemeClr val="bg1"/>
          </a:solidFill>
          <a:ln w="50800">
            <a:solidFill>
              <a:schemeClr val="tx1">
                <a:lumMod val="50000"/>
                <a:lumOff val="50000"/>
              </a:schemeClr>
            </a:solidFill>
          </a:ln>
          <a:effectLst/>
        </p:spPr>
        <p:style>
          <a:lnRef idx="1">
            <a:schemeClr val="accent1"/>
          </a:lnRef>
          <a:fillRef idx="2">
            <a:schemeClr val="accent1"/>
          </a:fillRef>
          <a:effectRef idx="1">
            <a:schemeClr val="accent1"/>
          </a:effectRef>
          <a:fontRef idx="minor">
            <a:schemeClr val="dk1"/>
          </a:fontRef>
        </p:style>
        <p:txBody>
          <a:bodyPr wrap="square">
            <a:spAutoFit/>
          </a:bodyPr>
          <a:lstStyle/>
          <a:p>
            <a:pPr algn="just"/>
            <a:r>
              <a:rPr lang="en-US" altLang="ko-KR" sz="4400" dirty="0" smtClean="0">
                <a:solidFill>
                  <a:schemeClr val="tx1"/>
                </a:solidFill>
                <a:latin typeface="Times New Roman" panose="02020603050405020304" pitchFamily="18" charset="0"/>
                <a:cs typeface="Times New Roman" panose="02020603050405020304" pitchFamily="18" charset="0"/>
              </a:rPr>
              <a:t>RIGHT can support 5 basic plots: dot, line, histogram, box-whisker, pie.</a:t>
            </a:r>
          </a:p>
          <a:p>
            <a:pPr algn="just"/>
            <a:endParaRPr lang="en-US" altLang="ko-KR" sz="4400" dirty="0">
              <a:solidFill>
                <a:schemeClr val="tx1"/>
              </a:solidFill>
              <a:latin typeface="Times New Roman" panose="02020603050405020304" pitchFamily="18" charset="0"/>
              <a:cs typeface="Times New Roman" panose="02020603050405020304" pitchFamily="18" charset="0"/>
            </a:endParaRPr>
          </a:p>
          <a:p>
            <a:pPr algn="just"/>
            <a:endParaRPr lang="en-US" altLang="ko-KR" sz="4400" dirty="0" smtClean="0">
              <a:solidFill>
                <a:schemeClr val="tx1"/>
              </a:solidFill>
              <a:latin typeface="Times New Roman" panose="02020603050405020304" pitchFamily="18" charset="0"/>
              <a:cs typeface="Times New Roman" panose="02020603050405020304" pitchFamily="18" charset="0"/>
            </a:endParaRPr>
          </a:p>
          <a:p>
            <a:pPr algn="just"/>
            <a:endParaRPr lang="en-US" altLang="ko-KR" sz="4400" dirty="0">
              <a:solidFill>
                <a:schemeClr val="tx1"/>
              </a:solidFill>
              <a:latin typeface="Times New Roman" panose="02020603050405020304" pitchFamily="18" charset="0"/>
              <a:cs typeface="Times New Roman" panose="02020603050405020304" pitchFamily="18" charset="0"/>
            </a:endParaRPr>
          </a:p>
          <a:p>
            <a:pPr algn="just"/>
            <a:endParaRPr lang="en-US" altLang="ko-KR" sz="4400" dirty="0" smtClean="0">
              <a:solidFill>
                <a:schemeClr val="tx1"/>
              </a:solidFill>
              <a:latin typeface="Times New Roman" panose="02020603050405020304" pitchFamily="18" charset="0"/>
              <a:cs typeface="Times New Roman" panose="02020603050405020304" pitchFamily="18" charset="0"/>
            </a:endParaRPr>
          </a:p>
          <a:p>
            <a:pPr algn="just"/>
            <a:endParaRPr lang="en-US" altLang="ko-KR" sz="4400" dirty="0">
              <a:solidFill>
                <a:schemeClr val="tx1"/>
              </a:solidFill>
              <a:latin typeface="Times New Roman" panose="02020603050405020304" pitchFamily="18" charset="0"/>
              <a:cs typeface="Times New Roman" panose="02020603050405020304" pitchFamily="18" charset="0"/>
            </a:endParaRPr>
          </a:p>
          <a:p>
            <a:pPr algn="just"/>
            <a:endParaRPr lang="en-US" altLang="ko-KR" sz="4400" dirty="0" smtClean="0">
              <a:solidFill>
                <a:schemeClr val="tx1"/>
              </a:solidFill>
              <a:latin typeface="Times New Roman" panose="02020603050405020304" pitchFamily="18" charset="0"/>
              <a:cs typeface="Times New Roman" panose="02020603050405020304" pitchFamily="18" charset="0"/>
            </a:endParaRPr>
          </a:p>
          <a:p>
            <a:pPr algn="just"/>
            <a:endParaRPr lang="ko-KR" altLang="en-US" sz="4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15647320"/>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ounded Rectangle 1691"/>
          <p:cNvSpPr/>
          <p:nvPr/>
        </p:nvSpPr>
        <p:spPr bwMode="auto">
          <a:xfrm>
            <a:off x="306339" y="5418991"/>
            <a:ext cx="5760640" cy="1016182"/>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anchor="ctr" anchorCtr="1">
            <a:normAutofit fontScale="92500" lnSpcReduction="10000"/>
          </a:bodyPr>
          <a:lstStyle/>
          <a:p>
            <a:pPr algn="ctr">
              <a:defRPr/>
            </a:pPr>
            <a:r>
              <a:rPr lang="en-US" sz="6000" b="1" dirty="0" smtClean="0">
                <a:latin typeface="Times New Roman" pitchFamily="18" charset="0"/>
                <a:cs typeface="Times New Roman" pitchFamily="18" charset="0"/>
              </a:rPr>
              <a:t>Objective</a:t>
            </a:r>
            <a:endParaRPr lang="en-US" sz="6000" b="1" dirty="0">
              <a:latin typeface="Times New Roman" pitchFamily="18" charset="0"/>
              <a:cs typeface="Times New Roman" pitchFamily="18" charset="0"/>
            </a:endParaRPr>
          </a:p>
        </p:txBody>
      </p:sp>
      <p:sp>
        <p:nvSpPr>
          <p:cNvPr id="11" name="직사각형 10"/>
          <p:cNvSpPr/>
          <p:nvPr/>
        </p:nvSpPr>
        <p:spPr>
          <a:xfrm>
            <a:off x="306340" y="6502409"/>
            <a:ext cx="14443244" cy="14988719"/>
          </a:xfrm>
          <a:prstGeom prst="rect">
            <a:avLst/>
          </a:prstGeom>
          <a:solidFill>
            <a:schemeClr val="bg1"/>
          </a:solidFill>
          <a:ln w="50800">
            <a:solidFill>
              <a:schemeClr val="tx1">
                <a:lumMod val="50000"/>
                <a:lumOff val="50000"/>
              </a:schemeClr>
            </a:solidFill>
          </a:ln>
          <a:effectLst/>
        </p:spPr>
        <p:style>
          <a:lnRef idx="1">
            <a:schemeClr val="accent1"/>
          </a:lnRef>
          <a:fillRef idx="2">
            <a:schemeClr val="accent1"/>
          </a:fillRef>
          <a:effectRef idx="1">
            <a:schemeClr val="accent1"/>
          </a:effectRef>
          <a:fontRef idx="minor">
            <a:schemeClr val="dk1"/>
          </a:fontRef>
        </p:style>
        <p:txBody>
          <a:bodyPr wrap="square">
            <a:spAutoFit/>
          </a:bodyPr>
          <a:lstStyle/>
          <a:p>
            <a:pPr algn="just"/>
            <a:r>
              <a:rPr lang="en-US" altLang="ko-KR" sz="4400" dirty="0" smtClean="0">
                <a:latin typeface="Times New Roman" panose="02020603050405020304" pitchFamily="18" charset="0"/>
                <a:cs typeface="Times New Roman" panose="02020603050405020304" pitchFamily="18" charset="0"/>
              </a:rPr>
              <a:t>Interactive </a:t>
            </a:r>
            <a:r>
              <a:rPr lang="en-US" altLang="ko-KR" sz="4400" dirty="0">
                <a:latin typeface="Times New Roman" panose="02020603050405020304" pitchFamily="18" charset="0"/>
                <a:cs typeface="Times New Roman" panose="02020603050405020304" pitchFamily="18" charset="0"/>
              </a:rPr>
              <a:t>data visualization has received broad interest in the </a:t>
            </a:r>
            <a:r>
              <a:rPr lang="en-US" altLang="ko-KR" sz="4400" i="1" dirty="0">
                <a:latin typeface="Times New Roman" panose="02020603050405020304" pitchFamily="18" charset="0"/>
                <a:cs typeface="Times New Roman" panose="02020603050405020304" pitchFamily="18" charset="0"/>
              </a:rPr>
              <a:t>R</a:t>
            </a:r>
            <a:r>
              <a:rPr lang="en-US" altLang="ko-KR" sz="4400" dirty="0">
                <a:latin typeface="Times New Roman" panose="02020603050405020304" pitchFamily="18" charset="0"/>
                <a:cs typeface="Times New Roman" panose="02020603050405020304" pitchFamily="18" charset="0"/>
              </a:rPr>
              <a:t> community due to its obvious benefits over static visualization: more information can be delivered concisely and intuitively by user engagement. As a result, various </a:t>
            </a:r>
            <a:r>
              <a:rPr lang="en-US" altLang="ko-KR" sz="4400" i="1" dirty="0">
                <a:latin typeface="Times New Roman" panose="02020603050405020304" pitchFamily="18" charset="0"/>
                <a:cs typeface="Times New Roman" panose="02020603050405020304" pitchFamily="18" charset="0"/>
              </a:rPr>
              <a:t>R</a:t>
            </a:r>
            <a:r>
              <a:rPr lang="en-US" altLang="ko-KR" sz="4400" dirty="0">
                <a:latin typeface="Times New Roman" panose="02020603050405020304" pitchFamily="18" charset="0"/>
                <a:cs typeface="Times New Roman" panose="02020603050405020304" pitchFamily="18" charset="0"/>
              </a:rPr>
              <a:t> packages supporting single-layer, multi-layer, and linked graphics have been developed, including </a:t>
            </a:r>
            <a:r>
              <a:rPr lang="en-US" altLang="ko-KR" sz="4400" dirty="0" err="1">
                <a:latin typeface="Times New Roman" panose="02020603050405020304" pitchFamily="18" charset="0"/>
                <a:cs typeface="Times New Roman" panose="02020603050405020304" pitchFamily="18" charset="0"/>
              </a:rPr>
              <a:t>rCharts</a:t>
            </a:r>
            <a:r>
              <a:rPr lang="en-US" altLang="ko-KR" sz="4400" dirty="0">
                <a:latin typeface="Times New Roman" panose="02020603050405020304" pitchFamily="18" charset="0"/>
                <a:cs typeface="Times New Roman" panose="02020603050405020304" pitchFamily="18" charset="0"/>
              </a:rPr>
              <a:t>, </a:t>
            </a:r>
            <a:r>
              <a:rPr lang="en-US" altLang="ko-KR" sz="4400" dirty="0" err="1">
                <a:latin typeface="Times New Roman" panose="02020603050405020304" pitchFamily="18" charset="0"/>
                <a:cs typeface="Times New Roman" panose="02020603050405020304" pitchFamily="18" charset="0"/>
              </a:rPr>
              <a:t>iPlots</a:t>
            </a:r>
            <a:r>
              <a:rPr lang="en-US" altLang="ko-KR" sz="4400" dirty="0">
                <a:latin typeface="Times New Roman" panose="02020603050405020304" pitchFamily="18" charset="0"/>
                <a:cs typeface="Times New Roman" panose="02020603050405020304" pitchFamily="18" charset="0"/>
              </a:rPr>
              <a:t>, </a:t>
            </a:r>
            <a:r>
              <a:rPr lang="en-US" altLang="ko-KR" sz="4400" dirty="0" err="1">
                <a:latin typeface="Times New Roman" panose="02020603050405020304" pitchFamily="18" charset="0"/>
                <a:cs typeface="Times New Roman" panose="02020603050405020304" pitchFamily="18" charset="0"/>
              </a:rPr>
              <a:t>cranvas</a:t>
            </a:r>
            <a:r>
              <a:rPr lang="en-US" altLang="ko-KR" sz="4400" dirty="0">
                <a:latin typeface="Times New Roman" panose="02020603050405020304" pitchFamily="18" charset="0"/>
                <a:cs typeface="Times New Roman" panose="02020603050405020304" pitchFamily="18" charset="0"/>
              </a:rPr>
              <a:t>, </a:t>
            </a:r>
            <a:r>
              <a:rPr lang="en-US" altLang="ko-KR" sz="4400" dirty="0" err="1">
                <a:latin typeface="Times New Roman" panose="02020603050405020304" pitchFamily="18" charset="0"/>
                <a:cs typeface="Times New Roman" panose="02020603050405020304" pitchFamily="18" charset="0"/>
              </a:rPr>
              <a:t>ggvis</a:t>
            </a:r>
            <a:r>
              <a:rPr lang="en-US" altLang="ko-KR" sz="4400" dirty="0">
                <a:latin typeface="Times New Roman" panose="02020603050405020304" pitchFamily="18" charset="0"/>
                <a:cs typeface="Times New Roman" panose="02020603050405020304" pitchFamily="18" charset="0"/>
              </a:rPr>
              <a:t>, </a:t>
            </a:r>
            <a:r>
              <a:rPr lang="en-US" altLang="ko-KR" sz="4400" dirty="0" err="1">
                <a:latin typeface="Times New Roman" panose="02020603050405020304" pitchFamily="18" charset="0"/>
                <a:cs typeface="Times New Roman" panose="02020603050405020304" pitchFamily="18" charset="0"/>
              </a:rPr>
              <a:t>animint</a:t>
            </a:r>
            <a:r>
              <a:rPr lang="en-US" altLang="ko-KR" sz="4400" dirty="0">
                <a:latin typeface="Times New Roman" panose="02020603050405020304" pitchFamily="18" charset="0"/>
                <a:cs typeface="Times New Roman" panose="02020603050405020304" pitchFamily="18" charset="0"/>
              </a:rPr>
              <a:t> and </a:t>
            </a:r>
            <a:r>
              <a:rPr lang="en-US" altLang="ko-KR" sz="4400" dirty="0" err="1" smtClean="0">
                <a:latin typeface="Times New Roman" panose="02020603050405020304" pitchFamily="18" charset="0"/>
                <a:cs typeface="Times New Roman" panose="02020603050405020304" pitchFamily="18" charset="0"/>
              </a:rPr>
              <a:t>googleVis</a:t>
            </a:r>
            <a:r>
              <a:rPr lang="en-US" altLang="ko-KR" sz="4400" dirty="0" smtClean="0">
                <a:latin typeface="Times New Roman" panose="02020603050405020304" pitchFamily="18" charset="0"/>
                <a:cs typeface="Times New Roman" panose="02020603050405020304" pitchFamily="18" charset="0"/>
              </a:rPr>
              <a:t>. However, supporting efficient linked graphics that can help answer obvious relationship between multiple plots using same data is still left on the table since it is hard to provide linked graphs fully without specific event structure and event-driven platform. This poster presents an overview of R Interactive Graphics via </a:t>
            </a:r>
            <a:r>
              <a:rPr lang="en-US" altLang="ko-KR" sz="4400" dirty="0" err="1" smtClean="0">
                <a:latin typeface="Times New Roman" panose="02020603050405020304" pitchFamily="18" charset="0"/>
                <a:cs typeface="Times New Roman" panose="02020603050405020304" pitchFamily="18" charset="0"/>
              </a:rPr>
              <a:t>HTml</a:t>
            </a:r>
            <a:r>
              <a:rPr lang="en-US" altLang="ko-KR" sz="4400" dirty="0" smtClean="0">
                <a:latin typeface="Times New Roman" panose="02020603050405020304" pitchFamily="18" charset="0"/>
                <a:cs typeface="Times New Roman" panose="02020603050405020304" pitchFamily="18" charset="0"/>
              </a:rPr>
              <a:t> (RIGHT) and the JavaScript data structure that </a:t>
            </a:r>
            <a:r>
              <a:rPr lang="en-US" altLang="ko-KR" sz="4400" dirty="0">
                <a:latin typeface="Times New Roman" panose="02020603050405020304" pitchFamily="18" charset="0"/>
                <a:cs typeface="Times New Roman" panose="02020603050405020304" pitchFamily="18" charset="0"/>
              </a:rPr>
              <a:t>perfectly</a:t>
            </a:r>
            <a:r>
              <a:rPr lang="en-US" altLang="ko-KR" sz="4400" dirty="0" smtClean="0">
                <a:latin typeface="Times New Roman" panose="02020603050405020304" pitchFamily="18" charset="0"/>
                <a:cs typeface="Times New Roman" panose="02020603050405020304" pitchFamily="18" charset="0"/>
              </a:rPr>
              <a:t> enables efficient linked graphics. RIGHT is the first package that implements linked graphs using HTML canvas and JavaScript. Also, </a:t>
            </a:r>
            <a:r>
              <a:rPr lang="en-US" altLang="ko-KR" sz="4400" dirty="0">
                <a:latin typeface="Times New Roman" panose="02020603050405020304" pitchFamily="18" charset="0"/>
                <a:cs typeface="Times New Roman" panose="02020603050405020304" pitchFamily="18" charset="0"/>
              </a:rPr>
              <a:t>HTML canvas and JavaScript make it possible to deliver the visualization to various platforms, including mobile devices, since they are standard web technologies supported by most modern web </a:t>
            </a:r>
            <a:r>
              <a:rPr lang="en-US" altLang="ko-KR" sz="4400" dirty="0" smtClean="0">
                <a:latin typeface="Times New Roman" panose="02020603050405020304" pitchFamily="18" charset="0"/>
                <a:cs typeface="Times New Roman" panose="02020603050405020304" pitchFamily="18" charset="0"/>
              </a:rPr>
              <a:t>browsers. </a:t>
            </a:r>
            <a:r>
              <a:rPr lang="en-US" altLang="ko-KR" sz="4400" dirty="0">
                <a:latin typeface="Times New Roman" panose="02020603050405020304" pitchFamily="18" charset="0"/>
                <a:cs typeface="Times New Roman" panose="02020603050405020304" pitchFamily="18" charset="0"/>
              </a:rPr>
              <a:t>This approach can also benefit from the improvement of JavaScript performance every generation, driven by various web applications with ever increasing complexity and sophistication.</a:t>
            </a:r>
            <a:endParaRPr lang="ko-KR" altLang="en-US" sz="4400" dirty="0">
              <a:latin typeface="Times New Roman" pitchFamily="18" charset="0"/>
              <a:cs typeface="Times New Roman" pitchFamily="18" charset="0"/>
            </a:endParaRPr>
          </a:p>
        </p:txBody>
      </p:sp>
      <p:sp>
        <p:nvSpPr>
          <p:cNvPr id="12" name="Rounded Rectangle 1691"/>
          <p:cNvSpPr/>
          <p:nvPr/>
        </p:nvSpPr>
        <p:spPr bwMode="auto">
          <a:xfrm>
            <a:off x="15013238" y="5418991"/>
            <a:ext cx="5760640" cy="1016182"/>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anchor="ctr" anchorCtr="1">
            <a:normAutofit fontScale="92500" lnSpcReduction="10000"/>
          </a:bodyPr>
          <a:lstStyle/>
          <a:p>
            <a:pPr algn="ctr">
              <a:defRPr/>
            </a:pPr>
            <a:r>
              <a:rPr lang="en-US" sz="6000" b="1" dirty="0" smtClean="0">
                <a:latin typeface="Times New Roman" pitchFamily="18" charset="0"/>
                <a:cs typeface="Times New Roman" pitchFamily="18" charset="0"/>
              </a:rPr>
              <a:t>Event Structure</a:t>
            </a:r>
            <a:endParaRPr lang="en-US" sz="6000" b="1" dirty="0">
              <a:latin typeface="Times New Roman" pitchFamily="18" charset="0"/>
              <a:cs typeface="Times New Roman" pitchFamily="18" charset="0"/>
            </a:endParaRPr>
          </a:p>
        </p:txBody>
      </p:sp>
      <p:sp>
        <p:nvSpPr>
          <p:cNvPr id="14" name="Rounded Rectangle 1691"/>
          <p:cNvSpPr/>
          <p:nvPr/>
        </p:nvSpPr>
        <p:spPr bwMode="auto">
          <a:xfrm>
            <a:off x="288000" y="21693724"/>
            <a:ext cx="5760640" cy="1016182"/>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anchor="ctr" anchorCtr="1">
            <a:normAutofit fontScale="92500" lnSpcReduction="10000"/>
          </a:bodyPr>
          <a:lstStyle/>
          <a:p>
            <a:pPr>
              <a:defRPr/>
            </a:pPr>
            <a:r>
              <a:rPr lang="en-US" sz="6000" b="1" dirty="0" smtClean="0">
                <a:latin typeface="Times New Roman" pitchFamily="18" charset="0"/>
                <a:cs typeface="Times New Roman" pitchFamily="18" charset="0"/>
              </a:rPr>
              <a:t>Motivation</a:t>
            </a:r>
            <a:endParaRPr lang="en-US" sz="6000" b="1" dirty="0">
              <a:latin typeface="Times New Roman" pitchFamily="18" charset="0"/>
              <a:cs typeface="Times New Roman" pitchFamily="18" charset="0"/>
            </a:endParaRPr>
          </a:p>
        </p:txBody>
      </p:sp>
      <p:sp>
        <p:nvSpPr>
          <p:cNvPr id="74" name="Rounded Rectangle 1691"/>
          <p:cNvSpPr/>
          <p:nvPr/>
        </p:nvSpPr>
        <p:spPr bwMode="auto">
          <a:xfrm>
            <a:off x="306338" y="34188218"/>
            <a:ext cx="5721375" cy="1016182"/>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anchor="ctr" anchorCtr="1">
            <a:normAutofit fontScale="92500" lnSpcReduction="10000"/>
          </a:bodyPr>
          <a:lstStyle/>
          <a:p>
            <a:pPr algn="ctr">
              <a:defRPr/>
            </a:pPr>
            <a:r>
              <a:rPr lang="en-US" sz="6000" b="1" dirty="0" smtClean="0">
                <a:latin typeface="Times New Roman" pitchFamily="18" charset="0"/>
                <a:cs typeface="Times New Roman" pitchFamily="18" charset="0"/>
              </a:rPr>
              <a:t>Supported plots</a:t>
            </a:r>
            <a:endParaRPr lang="en-US" sz="6000" b="1" dirty="0">
              <a:latin typeface="Times New Roman" pitchFamily="18" charset="0"/>
              <a:cs typeface="Times New Roman" pitchFamily="18" charset="0"/>
            </a:endParaRPr>
          </a:p>
        </p:txBody>
      </p:sp>
      <p:sp>
        <p:nvSpPr>
          <p:cNvPr id="120" name="Rectangle 28"/>
          <p:cNvSpPr txBox="1">
            <a:spLocks noChangeArrowheads="1"/>
          </p:cNvSpPr>
          <p:nvPr/>
        </p:nvSpPr>
        <p:spPr>
          <a:xfrm>
            <a:off x="306338" y="786082"/>
            <a:ext cx="29618281" cy="4367863"/>
          </a:xfrm>
          <a:prstGeom prst="rect">
            <a:avLst/>
          </a:prstGeom>
          <a:ln/>
        </p:spPr>
        <p:style>
          <a:lnRef idx="1">
            <a:schemeClr val="accent3"/>
          </a:lnRef>
          <a:fillRef idx="3">
            <a:schemeClr val="accent3"/>
          </a:fillRef>
          <a:effectRef idx="2">
            <a:schemeClr val="accent3"/>
          </a:effectRef>
          <a:fontRef idx="minor">
            <a:schemeClr val="lt1"/>
          </a:fontRef>
        </p:style>
        <p:txBody>
          <a:bodyPr/>
          <a:lstStyle>
            <a:lvl1pPr algn="ctr" defTabSz="4176431" rtl="0" eaLnBrk="1" latinLnBrk="1" hangingPunct="1">
              <a:spcBef>
                <a:spcPct val="0"/>
              </a:spcBef>
              <a:buNone/>
              <a:defRPr sz="20100" kern="1200">
                <a:solidFill>
                  <a:schemeClr val="tx1"/>
                </a:solidFill>
                <a:latin typeface="+mj-lt"/>
                <a:ea typeface="+mj-ea"/>
                <a:cs typeface="+mj-cs"/>
              </a:defRPr>
            </a:lvl1pPr>
          </a:lstStyle>
          <a:p>
            <a:endParaRPr lang="en-US" altLang="ko-KR" sz="6000" dirty="0">
              <a:latin typeface="FrutigerNextLT Regular" pitchFamily="18" charset="0"/>
            </a:endParaRPr>
          </a:p>
        </p:txBody>
      </p:sp>
      <p:sp>
        <p:nvSpPr>
          <p:cNvPr id="121" name="직사각형 120"/>
          <p:cNvSpPr/>
          <p:nvPr/>
        </p:nvSpPr>
        <p:spPr>
          <a:xfrm>
            <a:off x="1949727" y="810815"/>
            <a:ext cx="26380520" cy="4401205"/>
          </a:xfrm>
          <a:prstGeom prst="rect">
            <a:avLst/>
          </a:prstGeom>
        </p:spPr>
        <p:txBody>
          <a:bodyPr wrap="square">
            <a:spAutoFit/>
          </a:bodyPr>
          <a:lstStyle/>
          <a:p>
            <a:pPr algn="ctr"/>
            <a:r>
              <a:rPr lang="en-US" altLang="ko-KR" sz="8000" b="1" dirty="0" smtClean="0">
                <a:solidFill>
                  <a:schemeClr val="bg1"/>
                </a:solidFill>
                <a:latin typeface="Times New Roman" pitchFamily="18" charset="0"/>
                <a:ea typeface="Ebrima" pitchFamily="2" charset="0"/>
                <a:cs typeface="Times New Roman" pitchFamily="18" charset="0"/>
              </a:rPr>
              <a:t>RIGHT: an HTML canvas and JavaScript-based</a:t>
            </a:r>
            <a:br>
              <a:rPr lang="en-US" altLang="ko-KR" sz="8000" b="1" dirty="0" smtClean="0">
                <a:solidFill>
                  <a:schemeClr val="bg1"/>
                </a:solidFill>
                <a:latin typeface="Times New Roman" pitchFamily="18" charset="0"/>
                <a:ea typeface="Ebrima" pitchFamily="2" charset="0"/>
                <a:cs typeface="Times New Roman" pitchFamily="18" charset="0"/>
              </a:rPr>
            </a:br>
            <a:r>
              <a:rPr lang="en-US" altLang="ko-KR" sz="8000" b="1" dirty="0" smtClean="0">
                <a:solidFill>
                  <a:schemeClr val="bg1"/>
                </a:solidFill>
                <a:latin typeface="Times New Roman" pitchFamily="18" charset="0"/>
                <a:ea typeface="Ebrima" pitchFamily="2" charset="0"/>
                <a:cs typeface="Times New Roman" pitchFamily="18" charset="0"/>
              </a:rPr>
              <a:t>interactive data visualization package for linked graphics</a:t>
            </a:r>
            <a:r>
              <a:rPr lang="en-US" altLang="ko-KR" sz="5400" dirty="0">
                <a:solidFill>
                  <a:schemeClr val="bg1"/>
                </a:solidFill>
                <a:latin typeface="Times New Roman" pitchFamily="18" charset="0"/>
                <a:ea typeface="Ebrima" pitchFamily="2" charset="0"/>
                <a:cs typeface="Times New Roman" pitchFamily="18" charset="0"/>
              </a:rPr>
              <a:t/>
            </a:r>
            <a:br>
              <a:rPr lang="en-US" altLang="ko-KR" sz="5400" dirty="0">
                <a:solidFill>
                  <a:schemeClr val="bg1"/>
                </a:solidFill>
                <a:latin typeface="Times New Roman" pitchFamily="18" charset="0"/>
                <a:ea typeface="Ebrima" pitchFamily="2" charset="0"/>
                <a:cs typeface="Times New Roman" pitchFamily="18" charset="0"/>
              </a:rPr>
            </a:br>
            <a:r>
              <a:rPr lang="en-US" altLang="ko-KR" sz="4000" dirty="0" smtClean="0">
                <a:solidFill>
                  <a:schemeClr val="bg1"/>
                </a:solidFill>
                <a:latin typeface="Times New Roman" pitchFamily="18" charset="0"/>
                <a:ea typeface="Ebrima" pitchFamily="2" charset="0"/>
                <a:cs typeface="Times New Roman" pitchFamily="18" charset="0"/>
              </a:rPr>
              <a:t>ChungHa Sung</a:t>
            </a:r>
            <a:r>
              <a:rPr lang="en-US" altLang="ko-KR" sz="4000" baseline="30000" dirty="0" smtClean="0">
                <a:solidFill>
                  <a:schemeClr val="bg1"/>
                </a:solidFill>
                <a:latin typeface="Times New Roman" pitchFamily="18" charset="0"/>
                <a:ea typeface="Ebrima" pitchFamily="2" charset="0"/>
                <a:cs typeface="Times New Roman" pitchFamily="18" charset="0"/>
              </a:rPr>
              <a:t>†</a:t>
            </a:r>
            <a:r>
              <a:rPr lang="en-US" altLang="ko-KR" sz="4000" dirty="0" smtClean="0">
                <a:solidFill>
                  <a:schemeClr val="bg1"/>
                </a:solidFill>
                <a:latin typeface="Times New Roman" pitchFamily="18" charset="0"/>
                <a:ea typeface="Ebrima" pitchFamily="2" charset="0"/>
                <a:cs typeface="Times New Roman" pitchFamily="18" charset="0"/>
              </a:rPr>
              <a:t>, </a:t>
            </a:r>
            <a:r>
              <a:rPr lang="en-US" altLang="ko-KR" sz="4000" dirty="0" err="1" smtClean="0">
                <a:solidFill>
                  <a:schemeClr val="bg1"/>
                </a:solidFill>
                <a:latin typeface="Times New Roman" pitchFamily="18" charset="0"/>
                <a:ea typeface="Ebrima" pitchFamily="2" charset="0"/>
                <a:cs typeface="Times New Roman" pitchFamily="18" charset="0"/>
              </a:rPr>
              <a:t>TaeJoon</a:t>
            </a:r>
            <a:r>
              <a:rPr lang="en-US" altLang="ko-KR" sz="4000" dirty="0" smtClean="0">
                <a:solidFill>
                  <a:schemeClr val="bg1"/>
                </a:solidFill>
                <a:latin typeface="Times New Roman" pitchFamily="18" charset="0"/>
                <a:ea typeface="Ebrima" pitchFamily="2" charset="0"/>
                <a:cs typeface="Times New Roman" pitchFamily="18" charset="0"/>
              </a:rPr>
              <a:t> Song</a:t>
            </a:r>
            <a:r>
              <a:rPr lang="en-US" altLang="ko-KR" sz="4000" baseline="30000" dirty="0" smtClean="0">
                <a:solidFill>
                  <a:schemeClr val="bg1"/>
                </a:solidFill>
                <a:latin typeface="Times New Roman" pitchFamily="18" charset="0"/>
                <a:ea typeface="Ebrima" pitchFamily="2" charset="0"/>
                <a:cs typeface="Times New Roman" pitchFamily="18" charset="0"/>
              </a:rPr>
              <a:t>†</a:t>
            </a:r>
            <a:r>
              <a:rPr lang="en-US" altLang="ko-KR" sz="4000" dirty="0" smtClean="0">
                <a:solidFill>
                  <a:schemeClr val="bg1"/>
                </a:solidFill>
                <a:latin typeface="Times New Roman" pitchFamily="18" charset="0"/>
                <a:ea typeface="Ebrima" pitchFamily="2" charset="0"/>
                <a:cs typeface="Times New Roman" pitchFamily="18" charset="0"/>
              </a:rPr>
              <a:t>, Jae W. Lee</a:t>
            </a:r>
            <a:r>
              <a:rPr lang="en-US" altLang="ko-KR" sz="4000" baseline="30000" dirty="0" smtClean="0">
                <a:solidFill>
                  <a:schemeClr val="bg1"/>
                </a:solidFill>
                <a:latin typeface="Times New Roman" pitchFamily="18" charset="0"/>
                <a:ea typeface="Ebrima" pitchFamily="2" charset="0"/>
                <a:cs typeface="Times New Roman" pitchFamily="18" charset="0"/>
              </a:rPr>
              <a:t>†</a:t>
            </a:r>
            <a:r>
              <a:rPr lang="en-US" altLang="ko-KR" sz="4000" dirty="0" smtClean="0">
                <a:solidFill>
                  <a:schemeClr val="bg1"/>
                </a:solidFill>
                <a:latin typeface="Times New Roman" pitchFamily="18" charset="0"/>
                <a:ea typeface="Ebrima" pitchFamily="2" charset="0"/>
                <a:cs typeface="Times New Roman" pitchFamily="18" charset="0"/>
              </a:rPr>
              <a:t>, </a:t>
            </a:r>
            <a:r>
              <a:rPr lang="en-US" altLang="ko-KR" sz="4000" dirty="0" err="1" smtClean="0">
                <a:solidFill>
                  <a:schemeClr val="bg1"/>
                </a:solidFill>
                <a:latin typeface="Times New Roman" pitchFamily="18" charset="0"/>
                <a:ea typeface="Ebrima" pitchFamily="2" charset="0"/>
                <a:cs typeface="Times New Roman" pitchFamily="18" charset="0"/>
              </a:rPr>
              <a:t>Junghoon</a:t>
            </a:r>
            <a:r>
              <a:rPr lang="en-US" altLang="ko-KR" sz="4000" dirty="0" smtClean="0">
                <a:solidFill>
                  <a:schemeClr val="bg1"/>
                </a:solidFill>
                <a:latin typeface="Times New Roman" pitchFamily="18" charset="0"/>
                <a:ea typeface="Ebrima" pitchFamily="2" charset="0"/>
                <a:cs typeface="Times New Roman" pitchFamily="18" charset="0"/>
              </a:rPr>
              <a:t> Lee</a:t>
            </a:r>
            <a:r>
              <a:rPr lang="en-US" altLang="ko-KR" sz="4000" baseline="30000" dirty="0">
                <a:solidFill>
                  <a:schemeClr val="bg1"/>
                </a:solidFill>
                <a:latin typeface="Times New Roman" pitchFamily="18" charset="0"/>
                <a:ea typeface="Ebrima" pitchFamily="2" charset="0"/>
                <a:cs typeface="Times New Roman" pitchFamily="18" charset="0"/>
              </a:rPr>
              <a:t> ‡</a:t>
            </a:r>
            <a:endParaRPr lang="en-US" altLang="ko-KR" sz="4000" baseline="30000" dirty="0" smtClean="0">
              <a:solidFill>
                <a:schemeClr val="bg1"/>
              </a:solidFill>
              <a:latin typeface="Times New Roman" pitchFamily="18" charset="0"/>
              <a:ea typeface="Ebrima" pitchFamily="2" charset="0"/>
              <a:cs typeface="Times New Roman" pitchFamily="18" charset="0"/>
            </a:endParaRPr>
          </a:p>
          <a:p>
            <a:pPr algn="ctr"/>
            <a:r>
              <a:rPr lang="en-US" altLang="ko-KR" sz="4000" baseline="30000" dirty="0">
                <a:solidFill>
                  <a:schemeClr val="bg1"/>
                </a:solidFill>
                <a:latin typeface="Times New Roman" pitchFamily="18" charset="0"/>
                <a:ea typeface="Ebrima" pitchFamily="2" charset="0"/>
                <a:cs typeface="Times New Roman" pitchFamily="18" charset="0"/>
              </a:rPr>
              <a:t>†</a:t>
            </a:r>
            <a:r>
              <a:rPr lang="en-US" altLang="ko-KR" sz="4000" dirty="0" err="1">
                <a:solidFill>
                  <a:schemeClr val="bg1"/>
                </a:solidFill>
                <a:latin typeface="Times New Roman" pitchFamily="18" charset="0"/>
                <a:ea typeface="Ebrima" pitchFamily="2" charset="0"/>
                <a:cs typeface="Times New Roman" pitchFamily="18" charset="0"/>
              </a:rPr>
              <a:t>Sungkyunkwan</a:t>
            </a:r>
            <a:r>
              <a:rPr lang="en-US" altLang="ko-KR" sz="4000" dirty="0">
                <a:solidFill>
                  <a:schemeClr val="bg1"/>
                </a:solidFill>
                <a:latin typeface="Times New Roman" pitchFamily="18" charset="0"/>
                <a:ea typeface="Ebrima" pitchFamily="2" charset="0"/>
                <a:cs typeface="Times New Roman" pitchFamily="18" charset="0"/>
              </a:rPr>
              <a:t> </a:t>
            </a:r>
            <a:r>
              <a:rPr lang="en-US" altLang="ko-KR" sz="4000" dirty="0" smtClean="0">
                <a:solidFill>
                  <a:schemeClr val="bg1"/>
                </a:solidFill>
                <a:latin typeface="Times New Roman" pitchFamily="18" charset="0"/>
                <a:ea typeface="Ebrima" pitchFamily="2" charset="0"/>
                <a:cs typeface="Times New Roman" pitchFamily="18" charset="0"/>
              </a:rPr>
              <a:t>University    </a:t>
            </a:r>
            <a:r>
              <a:rPr lang="en-US" altLang="ko-KR" sz="4000" baseline="30000" dirty="0" smtClean="0">
                <a:solidFill>
                  <a:schemeClr val="bg1"/>
                </a:solidFill>
                <a:latin typeface="Times New Roman" pitchFamily="18" charset="0"/>
                <a:ea typeface="Ebrima" pitchFamily="2" charset="0"/>
                <a:cs typeface="Times New Roman" pitchFamily="18" charset="0"/>
              </a:rPr>
              <a:t>‡</a:t>
            </a:r>
            <a:r>
              <a:rPr lang="en-US" altLang="ko-KR" sz="4000" dirty="0" smtClean="0">
                <a:solidFill>
                  <a:schemeClr val="bg1"/>
                </a:solidFill>
                <a:latin typeface="Times New Roman" pitchFamily="18" charset="0"/>
                <a:ea typeface="Ebrima" pitchFamily="2" charset="0"/>
                <a:cs typeface="Times New Roman" pitchFamily="18" charset="0"/>
              </a:rPr>
              <a:t>Merck Research Laboratories</a:t>
            </a:r>
            <a:endParaRPr lang="en-US" altLang="ko-KR" sz="4000" dirty="0">
              <a:solidFill>
                <a:schemeClr val="bg1"/>
              </a:solidFill>
              <a:latin typeface="Times New Roman" pitchFamily="18" charset="0"/>
              <a:ea typeface="Ebrima" pitchFamily="2" charset="0"/>
              <a:cs typeface="Times New Roman" pitchFamily="18" charset="0"/>
            </a:endParaRPr>
          </a:p>
          <a:p>
            <a:pPr algn="ctr"/>
            <a:r>
              <a:rPr lang="en-US" altLang="ko-KR" sz="4000" dirty="0" smtClean="0">
                <a:solidFill>
                  <a:schemeClr val="bg1"/>
                </a:solidFill>
                <a:latin typeface="Times New Roman" pitchFamily="18" charset="0"/>
                <a:ea typeface="Ebrima" pitchFamily="2" charset="0"/>
                <a:cs typeface="Times New Roman" pitchFamily="18" charset="0"/>
              </a:rPr>
              <a:t>{</a:t>
            </a:r>
            <a:r>
              <a:rPr lang="en-US" altLang="ko-KR" sz="4000" dirty="0" smtClean="0">
                <a:solidFill>
                  <a:srgbClr val="FF0000"/>
                </a:solidFill>
                <a:latin typeface="Times New Roman" pitchFamily="18" charset="0"/>
                <a:ea typeface="Ebrima" pitchFamily="2" charset="0"/>
                <a:cs typeface="Times New Roman" pitchFamily="18" charset="0"/>
              </a:rPr>
              <a:t>sch8906, thepotter89</a:t>
            </a:r>
            <a:r>
              <a:rPr lang="en-US" altLang="ko-KR" sz="4000" dirty="0" smtClean="0">
                <a:solidFill>
                  <a:schemeClr val="bg1"/>
                </a:solidFill>
                <a:latin typeface="Times New Roman" pitchFamily="18" charset="0"/>
                <a:ea typeface="Ebrima" pitchFamily="2" charset="0"/>
                <a:cs typeface="Times New Roman" pitchFamily="18" charset="0"/>
              </a:rPr>
              <a:t>, </a:t>
            </a:r>
            <a:r>
              <a:rPr lang="en-US" altLang="ko-KR" sz="4000" dirty="0" err="1">
                <a:solidFill>
                  <a:schemeClr val="bg1"/>
                </a:solidFill>
                <a:latin typeface="Times New Roman" pitchFamily="18" charset="0"/>
                <a:ea typeface="Ebrima" pitchFamily="2" charset="0"/>
                <a:cs typeface="Times New Roman" pitchFamily="18" charset="0"/>
              </a:rPr>
              <a:t>jaewlee</a:t>
            </a:r>
            <a:r>
              <a:rPr lang="en-US" altLang="ko-KR" sz="4000" dirty="0" smtClean="0">
                <a:solidFill>
                  <a:schemeClr val="bg1"/>
                </a:solidFill>
                <a:latin typeface="Times New Roman" pitchFamily="18" charset="0"/>
                <a:ea typeface="Ebrima" pitchFamily="2" charset="0"/>
                <a:cs typeface="Times New Roman" pitchFamily="18" charset="0"/>
              </a:rPr>
              <a:t>}@gmail.com    jung_hoon_lee@merck.com</a:t>
            </a:r>
            <a:endParaRPr lang="en-US" altLang="ko-KR" sz="4000" dirty="0">
              <a:solidFill>
                <a:schemeClr val="bg1"/>
              </a:solidFill>
              <a:latin typeface="Times New Roman" pitchFamily="18" charset="0"/>
              <a:ea typeface="Ebrima" pitchFamily="2" charset="0"/>
              <a:cs typeface="Times New Roman" pitchFamily="18" charset="0"/>
            </a:endParaRPr>
          </a:p>
        </p:txBody>
      </p:sp>
      <p:sp>
        <p:nvSpPr>
          <p:cNvPr id="133" name="직사각형 132"/>
          <p:cNvSpPr/>
          <p:nvPr/>
        </p:nvSpPr>
        <p:spPr>
          <a:xfrm>
            <a:off x="15027176" y="6520897"/>
            <a:ext cx="14897443" cy="17478301"/>
          </a:xfrm>
          <a:prstGeom prst="rect">
            <a:avLst/>
          </a:prstGeom>
          <a:solidFill>
            <a:schemeClr val="bg1"/>
          </a:solidFill>
          <a:ln w="508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endParaRPr lang="ko-KR" altLang="en-US" sz="4400" dirty="0">
              <a:solidFill>
                <a:schemeClr val="tx1"/>
              </a:solidFill>
              <a:latin typeface="Times New Roman" panose="02020603050405020304" pitchFamily="18" charset="0"/>
              <a:cs typeface="Times New Roman" panose="02020603050405020304" pitchFamily="18" charset="0"/>
            </a:endParaRPr>
          </a:p>
        </p:txBody>
      </p:sp>
      <p:sp>
        <p:nvSpPr>
          <p:cNvPr id="126" name="직사각형 125"/>
          <p:cNvSpPr/>
          <p:nvPr/>
        </p:nvSpPr>
        <p:spPr>
          <a:xfrm>
            <a:off x="15027176" y="25375185"/>
            <a:ext cx="14897443" cy="8547987"/>
          </a:xfrm>
          <a:prstGeom prst="rect">
            <a:avLst/>
          </a:prstGeom>
          <a:solidFill>
            <a:schemeClr val="bg1"/>
          </a:solidFill>
          <a:ln w="508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n-US" altLang="ko-KR" sz="4400" dirty="0" smtClean="0">
                <a:solidFill>
                  <a:schemeClr val="tx1"/>
                </a:solidFill>
                <a:latin typeface="Times New Roman" panose="02020603050405020304" pitchFamily="18" charset="0"/>
                <a:cs typeface="Times New Roman" panose="02020603050405020304" pitchFamily="18" charset="0"/>
              </a:rPr>
              <a:t>Server offload with shiny. </a:t>
            </a:r>
          </a:p>
          <a:p>
            <a:pPr algn="just"/>
            <a:r>
              <a:rPr lang="en-US" altLang="ko-KR" sz="4400" dirty="0" smtClean="0">
                <a:solidFill>
                  <a:schemeClr val="tx1"/>
                </a:solidFill>
                <a:latin typeface="Times New Roman" panose="02020603050405020304" pitchFamily="18" charset="0"/>
                <a:cs typeface="Times New Roman" panose="02020603050405020304" pitchFamily="18" charset="0"/>
              </a:rPr>
              <a:t>Using JavaScript-based platform can be extended to provide server-offload to users by taking advantage of </a:t>
            </a:r>
            <a:r>
              <a:rPr lang="en-US" altLang="ko-KR" sz="4400" smtClean="0">
                <a:solidFill>
                  <a:schemeClr val="tx1"/>
                </a:solidFill>
                <a:latin typeface="Times New Roman" panose="02020603050405020304" pitchFamily="18" charset="0"/>
                <a:cs typeface="Times New Roman" panose="02020603050405020304" pitchFamily="18" charset="0"/>
              </a:rPr>
              <a:t>Shiny package.</a:t>
            </a:r>
            <a:endParaRPr lang="ko-KR" altLang="en-US" sz="4400" dirty="0">
              <a:solidFill>
                <a:schemeClr val="tx1"/>
              </a:solidFill>
              <a:latin typeface="Times New Roman" panose="02020603050405020304" pitchFamily="18" charset="0"/>
              <a:cs typeface="Times New Roman" panose="02020603050405020304" pitchFamily="18" charset="0"/>
            </a:endParaRPr>
          </a:p>
        </p:txBody>
      </p:sp>
      <p:sp>
        <p:nvSpPr>
          <p:cNvPr id="127" name="직사각형 126"/>
          <p:cNvSpPr/>
          <p:nvPr/>
        </p:nvSpPr>
        <p:spPr>
          <a:xfrm>
            <a:off x="306340" y="35204400"/>
            <a:ext cx="29618279" cy="6955880"/>
          </a:xfrm>
          <a:prstGeom prst="rect">
            <a:avLst/>
          </a:prstGeom>
          <a:solidFill>
            <a:schemeClr val="bg1"/>
          </a:solidFill>
          <a:ln w="508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15" name="직사각형 114"/>
          <p:cNvSpPr/>
          <p:nvPr/>
        </p:nvSpPr>
        <p:spPr>
          <a:xfrm>
            <a:off x="314311" y="22795655"/>
            <a:ext cx="14435273" cy="11127517"/>
          </a:xfrm>
          <a:prstGeom prst="rect">
            <a:avLst/>
          </a:prstGeom>
          <a:solidFill>
            <a:schemeClr val="bg1"/>
          </a:solidFill>
          <a:ln w="508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endParaRPr lang="ko-KR" altLang="en-US" sz="4400" dirty="0">
              <a:solidFill>
                <a:schemeClr val="tx1"/>
              </a:solidFill>
              <a:latin typeface="Times New Roman" panose="02020603050405020304" pitchFamily="18" charset="0"/>
              <a:cs typeface="Times New Roman" panose="02020603050405020304" pitchFamily="18" charset="0"/>
            </a:endParaRPr>
          </a:p>
        </p:txBody>
      </p:sp>
      <p:sp>
        <p:nvSpPr>
          <p:cNvPr id="129" name="Rounded Rectangle 1691"/>
          <p:cNvSpPr/>
          <p:nvPr/>
        </p:nvSpPr>
        <p:spPr bwMode="auto">
          <a:xfrm>
            <a:off x="15013238" y="24286995"/>
            <a:ext cx="5760640" cy="1016182"/>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anchor="ctr" anchorCtr="1">
            <a:normAutofit fontScale="92500" lnSpcReduction="10000"/>
          </a:bodyPr>
          <a:lstStyle/>
          <a:p>
            <a:pPr>
              <a:defRPr/>
            </a:pPr>
            <a:r>
              <a:rPr lang="en-US" sz="6000" b="1" dirty="0" smtClean="0">
                <a:latin typeface="Times New Roman" pitchFamily="18" charset="0"/>
                <a:cs typeface="Times New Roman" pitchFamily="18" charset="0"/>
              </a:rPr>
              <a:t>Future Work</a:t>
            </a:r>
            <a:endParaRPr lang="en-US" sz="6000" b="1" dirty="0">
              <a:latin typeface="Times New Roman" pitchFamily="18" charset="0"/>
              <a:cs typeface="Times New Roman" pitchFamily="18" charset="0"/>
            </a:endParaRPr>
          </a:p>
        </p:txBody>
      </p:sp>
      <p:pic>
        <p:nvPicPr>
          <p:cNvPr id="13" name="그림 12"/>
          <p:cNvPicPr>
            <a:picLocks noChangeAspect="1"/>
          </p:cNvPicPr>
          <p:nvPr/>
        </p:nvPicPr>
        <p:blipFill>
          <a:blip r:embed="rId3"/>
          <a:stretch>
            <a:fillRect/>
          </a:stretch>
        </p:blipFill>
        <p:spPr>
          <a:xfrm>
            <a:off x="522363" y="35296076"/>
            <a:ext cx="5904656" cy="5794802"/>
          </a:xfrm>
          <a:prstGeom prst="rect">
            <a:avLst/>
          </a:prstGeom>
        </p:spPr>
      </p:pic>
      <p:pic>
        <p:nvPicPr>
          <p:cNvPr id="138" name="그림 137"/>
          <p:cNvPicPr>
            <a:picLocks noChangeAspect="1"/>
          </p:cNvPicPr>
          <p:nvPr/>
        </p:nvPicPr>
        <p:blipFill>
          <a:blip r:embed="rId3"/>
          <a:stretch>
            <a:fillRect/>
          </a:stretch>
        </p:blipFill>
        <p:spPr>
          <a:xfrm>
            <a:off x="6427019" y="35296076"/>
            <a:ext cx="5904656" cy="5794802"/>
          </a:xfrm>
          <a:prstGeom prst="rect">
            <a:avLst/>
          </a:prstGeom>
        </p:spPr>
      </p:pic>
      <p:pic>
        <p:nvPicPr>
          <p:cNvPr id="141" name="그림 140"/>
          <p:cNvPicPr>
            <a:picLocks noChangeAspect="1"/>
          </p:cNvPicPr>
          <p:nvPr/>
        </p:nvPicPr>
        <p:blipFill>
          <a:blip r:embed="rId3"/>
          <a:stretch>
            <a:fillRect/>
          </a:stretch>
        </p:blipFill>
        <p:spPr>
          <a:xfrm>
            <a:off x="12331675" y="35296076"/>
            <a:ext cx="5904656" cy="5794802"/>
          </a:xfrm>
          <a:prstGeom prst="rect">
            <a:avLst/>
          </a:prstGeom>
        </p:spPr>
      </p:pic>
      <p:pic>
        <p:nvPicPr>
          <p:cNvPr id="144" name="그림 143"/>
          <p:cNvPicPr>
            <a:picLocks noChangeAspect="1"/>
          </p:cNvPicPr>
          <p:nvPr/>
        </p:nvPicPr>
        <p:blipFill>
          <a:blip r:embed="rId3"/>
          <a:stretch>
            <a:fillRect/>
          </a:stretch>
        </p:blipFill>
        <p:spPr>
          <a:xfrm>
            <a:off x="18236331" y="35296076"/>
            <a:ext cx="5904656" cy="5794802"/>
          </a:xfrm>
          <a:prstGeom prst="rect">
            <a:avLst/>
          </a:prstGeom>
        </p:spPr>
      </p:pic>
      <p:pic>
        <p:nvPicPr>
          <p:cNvPr id="145" name="그림 144"/>
          <p:cNvPicPr>
            <a:picLocks noChangeAspect="1"/>
          </p:cNvPicPr>
          <p:nvPr/>
        </p:nvPicPr>
        <p:blipFill>
          <a:blip r:embed="rId3"/>
          <a:stretch>
            <a:fillRect/>
          </a:stretch>
        </p:blipFill>
        <p:spPr>
          <a:xfrm>
            <a:off x="23921661" y="35296076"/>
            <a:ext cx="5904656" cy="5794802"/>
          </a:xfrm>
          <a:prstGeom prst="rect">
            <a:avLst/>
          </a:prstGeom>
        </p:spPr>
      </p:pic>
      <p:sp>
        <p:nvSpPr>
          <p:cNvPr id="15" name="TextBox 14"/>
          <p:cNvSpPr txBox="1"/>
          <p:nvPr/>
        </p:nvSpPr>
        <p:spPr>
          <a:xfrm>
            <a:off x="2152053" y="41090878"/>
            <a:ext cx="2645276" cy="769441"/>
          </a:xfrm>
          <a:prstGeom prst="rect">
            <a:avLst/>
          </a:prstGeom>
        </p:spPr>
        <p:txBody>
          <a:bodyPr wrap="none" rtlCol="0">
            <a:spAutoFit/>
          </a:bodyPr>
          <a:lstStyle/>
          <a:p>
            <a:r>
              <a:rPr lang="en-US" altLang="ko-KR" sz="4400" b="1" dirty="0" smtClean="0">
                <a:latin typeface="Times New Roman" panose="02020603050405020304" pitchFamily="18" charset="0"/>
                <a:cs typeface="Times New Roman" panose="02020603050405020304" pitchFamily="18" charset="0"/>
              </a:rPr>
              <a:t>Dot graph</a:t>
            </a:r>
            <a:endParaRPr lang="ko-KR" altLang="en-US" sz="4400" b="1" dirty="0" smtClean="0">
              <a:latin typeface="Times New Roman" panose="02020603050405020304" pitchFamily="18" charset="0"/>
              <a:cs typeface="Times New Roman" panose="02020603050405020304" pitchFamily="18" charset="0"/>
            </a:endParaRPr>
          </a:p>
        </p:txBody>
      </p:sp>
      <p:sp>
        <p:nvSpPr>
          <p:cNvPr id="146" name="TextBox 145"/>
          <p:cNvSpPr txBox="1"/>
          <p:nvPr/>
        </p:nvSpPr>
        <p:spPr>
          <a:xfrm>
            <a:off x="7946102" y="41090878"/>
            <a:ext cx="2866490" cy="769441"/>
          </a:xfrm>
          <a:prstGeom prst="rect">
            <a:avLst/>
          </a:prstGeom>
        </p:spPr>
        <p:txBody>
          <a:bodyPr wrap="none" rtlCol="0">
            <a:spAutoFit/>
          </a:bodyPr>
          <a:lstStyle/>
          <a:p>
            <a:r>
              <a:rPr lang="en-US" altLang="ko-KR" sz="4400" b="1" dirty="0" smtClean="0">
                <a:latin typeface="Times New Roman" panose="02020603050405020304" pitchFamily="18" charset="0"/>
                <a:cs typeface="Times New Roman" panose="02020603050405020304" pitchFamily="18" charset="0"/>
              </a:rPr>
              <a:t>Line graph</a:t>
            </a:r>
            <a:endParaRPr lang="ko-KR" altLang="en-US" sz="4400" b="1" dirty="0" smtClean="0">
              <a:latin typeface="Times New Roman" panose="02020603050405020304" pitchFamily="18" charset="0"/>
              <a:cs typeface="Times New Roman" panose="02020603050405020304" pitchFamily="18" charset="0"/>
            </a:endParaRPr>
          </a:p>
        </p:txBody>
      </p:sp>
      <p:sp>
        <p:nvSpPr>
          <p:cNvPr id="147" name="TextBox 146"/>
          <p:cNvSpPr txBox="1"/>
          <p:nvPr/>
        </p:nvSpPr>
        <p:spPr>
          <a:xfrm>
            <a:off x="13781908" y="41090878"/>
            <a:ext cx="2667140" cy="769441"/>
          </a:xfrm>
          <a:prstGeom prst="rect">
            <a:avLst/>
          </a:prstGeom>
        </p:spPr>
        <p:txBody>
          <a:bodyPr wrap="none" rtlCol="0">
            <a:spAutoFit/>
          </a:bodyPr>
          <a:lstStyle/>
          <a:p>
            <a:r>
              <a:rPr lang="en-US" altLang="ko-KR" sz="4400" b="1" dirty="0" smtClean="0">
                <a:latin typeface="Times New Roman" panose="02020603050405020304" pitchFamily="18" charset="0"/>
                <a:cs typeface="Times New Roman" panose="02020603050405020304" pitchFamily="18" charset="0"/>
              </a:rPr>
              <a:t>Bar graph</a:t>
            </a:r>
            <a:endParaRPr lang="ko-KR" altLang="en-US" sz="4400" b="1" dirty="0" smtClean="0">
              <a:latin typeface="Times New Roman" panose="02020603050405020304" pitchFamily="18" charset="0"/>
              <a:cs typeface="Times New Roman" panose="02020603050405020304" pitchFamily="18" charset="0"/>
            </a:endParaRPr>
          </a:p>
        </p:txBody>
      </p:sp>
      <p:sp>
        <p:nvSpPr>
          <p:cNvPr id="148" name="TextBox 147"/>
          <p:cNvSpPr txBox="1"/>
          <p:nvPr/>
        </p:nvSpPr>
        <p:spPr>
          <a:xfrm>
            <a:off x="19928538" y="41090878"/>
            <a:ext cx="2520242" cy="769441"/>
          </a:xfrm>
          <a:prstGeom prst="rect">
            <a:avLst/>
          </a:prstGeom>
        </p:spPr>
        <p:txBody>
          <a:bodyPr wrap="none" rtlCol="0">
            <a:spAutoFit/>
          </a:bodyPr>
          <a:lstStyle/>
          <a:p>
            <a:r>
              <a:rPr lang="en-US" altLang="ko-KR" sz="4400" b="1" dirty="0" smtClean="0">
                <a:latin typeface="Times New Roman" panose="02020603050405020304" pitchFamily="18" charset="0"/>
                <a:cs typeface="Times New Roman" panose="02020603050405020304" pitchFamily="18" charset="0"/>
              </a:rPr>
              <a:t>Pie graph</a:t>
            </a:r>
            <a:endParaRPr lang="ko-KR" altLang="en-US" sz="4400" b="1" dirty="0" smtClean="0">
              <a:latin typeface="Times New Roman" panose="02020603050405020304" pitchFamily="18" charset="0"/>
              <a:cs typeface="Times New Roman" panose="02020603050405020304" pitchFamily="18" charset="0"/>
            </a:endParaRPr>
          </a:p>
        </p:txBody>
      </p:sp>
      <p:sp>
        <p:nvSpPr>
          <p:cNvPr id="149" name="TextBox 148"/>
          <p:cNvSpPr txBox="1"/>
          <p:nvPr/>
        </p:nvSpPr>
        <p:spPr>
          <a:xfrm>
            <a:off x="24474422" y="41090878"/>
            <a:ext cx="4799134" cy="769441"/>
          </a:xfrm>
          <a:prstGeom prst="rect">
            <a:avLst/>
          </a:prstGeom>
        </p:spPr>
        <p:txBody>
          <a:bodyPr wrap="none" rtlCol="0">
            <a:spAutoFit/>
          </a:bodyPr>
          <a:lstStyle/>
          <a:p>
            <a:r>
              <a:rPr lang="en-US" altLang="ko-KR" sz="4400" b="1" dirty="0" smtClean="0">
                <a:latin typeface="Times New Roman" panose="02020603050405020304" pitchFamily="18" charset="0"/>
                <a:cs typeface="Times New Roman" panose="02020603050405020304" pitchFamily="18" charset="0"/>
              </a:rPr>
              <a:t>Box-whisker graph</a:t>
            </a:r>
            <a:endParaRPr lang="ko-KR" altLang="en-US" sz="4400" b="1" dirty="0" smtClean="0">
              <a:latin typeface="Times New Roman" panose="02020603050405020304" pitchFamily="18" charset="0"/>
              <a:cs typeface="Times New Roman" panose="02020603050405020304" pitchFamily="18" charset="0"/>
            </a:endParaRPr>
          </a:p>
        </p:txBody>
      </p:sp>
      <p:pic>
        <p:nvPicPr>
          <p:cNvPr id="16" name="그림 15"/>
          <p:cNvPicPr>
            <a:picLocks noChangeAspect="1"/>
          </p:cNvPicPr>
          <p:nvPr/>
        </p:nvPicPr>
        <p:blipFill>
          <a:blip r:embed="rId4"/>
          <a:stretch>
            <a:fillRect/>
          </a:stretch>
        </p:blipFill>
        <p:spPr>
          <a:xfrm>
            <a:off x="16398476" y="7066268"/>
            <a:ext cx="12097344" cy="4801308"/>
          </a:xfrm>
          <a:prstGeom prst="rect">
            <a:avLst/>
          </a:prstGeom>
        </p:spPr>
      </p:pic>
      <p:sp>
        <p:nvSpPr>
          <p:cNvPr id="17" name="TextBox 16"/>
          <p:cNvSpPr txBox="1"/>
          <p:nvPr/>
        </p:nvSpPr>
        <p:spPr>
          <a:xfrm>
            <a:off x="15044194" y="6615931"/>
            <a:ext cx="5453031" cy="769441"/>
          </a:xfrm>
          <a:prstGeom prst="rect">
            <a:avLst/>
          </a:prstGeom>
        </p:spPr>
        <p:txBody>
          <a:bodyPr wrap="none" rtlCol="0">
            <a:spAutoFit/>
          </a:bodyPr>
          <a:lstStyle/>
          <a:p>
            <a:pPr algn="just"/>
            <a:r>
              <a:rPr lang="en-US" altLang="ko-KR" sz="4400" b="1" dirty="0" smtClean="0">
                <a:latin typeface="Times New Roman" panose="02020603050405020304" pitchFamily="18" charset="0"/>
                <a:cs typeface="Times New Roman" panose="02020603050405020304" pitchFamily="18" charset="0"/>
              </a:rPr>
              <a:t>&lt;Relationship Array&gt;</a:t>
            </a:r>
            <a:endParaRPr lang="ko-KR" altLang="en-US" sz="4400" b="1" dirty="0" smtClean="0">
              <a:latin typeface="Times New Roman" panose="02020603050405020304" pitchFamily="18" charset="0"/>
              <a:cs typeface="Times New Roman" panose="02020603050405020304" pitchFamily="18" charset="0"/>
            </a:endParaRPr>
          </a:p>
        </p:txBody>
      </p:sp>
      <p:sp>
        <p:nvSpPr>
          <p:cNvPr id="18" name="TextBox 17"/>
          <p:cNvSpPr txBox="1"/>
          <p:nvPr/>
        </p:nvSpPr>
        <p:spPr>
          <a:xfrm>
            <a:off x="15067979" y="11578987"/>
            <a:ext cx="14758338" cy="4832092"/>
          </a:xfrm>
          <a:prstGeom prst="rect">
            <a:avLst/>
          </a:prstGeom>
        </p:spPr>
        <p:txBody>
          <a:bodyPr wrap="square" rtlCol="0">
            <a:spAutoFit/>
          </a:bodyPr>
          <a:lstStyle/>
          <a:p>
            <a:pPr algn="just"/>
            <a:r>
              <a:rPr lang="en-US" altLang="ko-KR" sz="4400" dirty="0" smtClean="0">
                <a:latin typeface="Times New Roman" panose="02020603050405020304" pitchFamily="18" charset="0"/>
                <a:cs typeface="Times New Roman" panose="02020603050405020304" pitchFamily="18" charset="0"/>
              </a:rPr>
              <a:t>Relationship Array represents node relationship between two different graphs by</a:t>
            </a:r>
            <a:r>
              <a:rPr lang="ko-KR" altLang="en-US" sz="4400" dirty="0">
                <a:latin typeface="Times New Roman" panose="02020603050405020304" pitchFamily="18" charset="0"/>
                <a:cs typeface="Times New Roman" panose="02020603050405020304" pitchFamily="18" charset="0"/>
              </a:rPr>
              <a:t> </a:t>
            </a:r>
            <a:r>
              <a:rPr lang="en-US" altLang="ko-KR" sz="4400" dirty="0" smtClean="0">
                <a:latin typeface="Times New Roman" panose="02020603050405020304" pitchFamily="18" charset="0"/>
                <a:cs typeface="Times New Roman" panose="02020603050405020304" pitchFamily="18" charset="0"/>
              </a:rPr>
              <a:t>assigning 1 or 0 to the value of array. As shown above, if two nodes from different graphs are connected (e.g. node 3 of dot &lt;-&gt; node 0, 1 of line), the appropriate value of the array is set by 1 (e.g. row number 3, and column number 0, 1). Therefore, we can figure out how one point in the plot is related to another point in another plot by checking this array. </a:t>
            </a:r>
          </a:p>
        </p:txBody>
      </p:sp>
      <p:sp>
        <p:nvSpPr>
          <p:cNvPr id="150" name="TextBox 149"/>
          <p:cNvSpPr txBox="1"/>
          <p:nvPr/>
        </p:nvSpPr>
        <p:spPr>
          <a:xfrm>
            <a:off x="15067979" y="16504990"/>
            <a:ext cx="4982454" cy="769441"/>
          </a:xfrm>
          <a:prstGeom prst="rect">
            <a:avLst/>
          </a:prstGeom>
        </p:spPr>
        <p:txBody>
          <a:bodyPr wrap="none" rtlCol="0">
            <a:spAutoFit/>
          </a:bodyPr>
          <a:lstStyle/>
          <a:p>
            <a:pPr algn="just"/>
            <a:r>
              <a:rPr lang="en-US" altLang="ko-KR" sz="4400" b="1" dirty="0" smtClean="0">
                <a:latin typeface="Times New Roman" panose="02020603050405020304" pitchFamily="18" charset="0"/>
                <a:cs typeface="Times New Roman" panose="02020603050405020304" pitchFamily="18" charset="0"/>
              </a:rPr>
              <a:t>&lt;Update Sequence&gt;</a:t>
            </a:r>
            <a:endParaRPr lang="ko-KR" altLang="en-US" sz="4400" b="1" dirty="0" smtClean="0">
              <a:latin typeface="Times New Roman" panose="02020603050405020304" pitchFamily="18" charset="0"/>
              <a:cs typeface="Times New Roman" panose="02020603050405020304" pitchFamily="18" charset="0"/>
            </a:endParaRPr>
          </a:p>
        </p:txBody>
      </p:sp>
      <p:pic>
        <p:nvPicPr>
          <p:cNvPr id="19" name="그림 18"/>
          <p:cNvPicPr>
            <a:picLocks noChangeAspect="1"/>
          </p:cNvPicPr>
          <p:nvPr/>
        </p:nvPicPr>
        <p:blipFill>
          <a:blip r:embed="rId5"/>
          <a:stretch>
            <a:fillRect/>
          </a:stretch>
        </p:blipFill>
        <p:spPr>
          <a:xfrm>
            <a:off x="6943828" y="23564520"/>
            <a:ext cx="7737527" cy="3510470"/>
          </a:xfrm>
          <a:prstGeom prst="rect">
            <a:avLst/>
          </a:prstGeom>
        </p:spPr>
      </p:pic>
      <p:sp>
        <p:nvSpPr>
          <p:cNvPr id="151" name="TextBox 150"/>
          <p:cNvSpPr txBox="1"/>
          <p:nvPr/>
        </p:nvSpPr>
        <p:spPr>
          <a:xfrm>
            <a:off x="397095" y="22858080"/>
            <a:ext cx="14352489" cy="769441"/>
          </a:xfrm>
          <a:prstGeom prst="rect">
            <a:avLst/>
          </a:prstGeom>
        </p:spPr>
        <p:txBody>
          <a:bodyPr wrap="square" rtlCol="0">
            <a:spAutoFit/>
          </a:bodyPr>
          <a:lstStyle/>
          <a:p>
            <a:pPr algn="just"/>
            <a:r>
              <a:rPr lang="en-US" altLang="ko-KR" sz="4400" b="1" dirty="0" smtClean="0">
                <a:latin typeface="Times New Roman" panose="02020603050405020304" pitchFamily="18" charset="0"/>
                <a:cs typeface="Times New Roman" panose="02020603050405020304" pitchFamily="18" charset="0"/>
              </a:rPr>
              <a:t>Why linked graphs?</a:t>
            </a:r>
          </a:p>
        </p:txBody>
      </p:sp>
      <p:sp>
        <p:nvSpPr>
          <p:cNvPr id="152" name="TextBox 151"/>
          <p:cNvSpPr txBox="1"/>
          <p:nvPr/>
        </p:nvSpPr>
        <p:spPr>
          <a:xfrm>
            <a:off x="397095" y="23621670"/>
            <a:ext cx="14352489" cy="8894743"/>
          </a:xfrm>
          <a:prstGeom prst="rect">
            <a:avLst/>
          </a:prstGeom>
        </p:spPr>
        <p:txBody>
          <a:bodyPr wrap="square" rtlCol="0">
            <a:spAutoFit/>
          </a:bodyPr>
          <a:lstStyle/>
          <a:p>
            <a:r>
              <a:rPr lang="en-US" altLang="ko-KR" sz="4400" dirty="0" smtClean="0">
                <a:latin typeface="Times New Roman" panose="02020603050405020304" pitchFamily="18" charset="0"/>
                <a:cs typeface="Times New Roman" panose="02020603050405020304" pitchFamily="18" charset="0"/>
              </a:rPr>
              <a:t>Link between two graphs </a:t>
            </a:r>
            <a:br>
              <a:rPr lang="en-US" altLang="ko-KR" sz="4400" dirty="0" smtClean="0">
                <a:latin typeface="Times New Roman" panose="02020603050405020304" pitchFamily="18" charset="0"/>
                <a:cs typeface="Times New Roman" panose="02020603050405020304" pitchFamily="18" charset="0"/>
              </a:rPr>
            </a:br>
            <a:r>
              <a:rPr lang="en-US" altLang="ko-KR" sz="4400" dirty="0" smtClean="0">
                <a:latin typeface="Times New Roman" panose="02020603050405020304" pitchFamily="18" charset="0"/>
                <a:cs typeface="Times New Roman" panose="02020603050405020304" pitchFamily="18" charset="0"/>
              </a:rPr>
              <a:t>can provide users with  </a:t>
            </a:r>
            <a:br>
              <a:rPr lang="en-US" altLang="ko-KR" sz="4400" dirty="0" smtClean="0">
                <a:latin typeface="Times New Roman" panose="02020603050405020304" pitchFamily="18" charset="0"/>
                <a:cs typeface="Times New Roman" panose="02020603050405020304" pitchFamily="18" charset="0"/>
              </a:rPr>
            </a:br>
            <a:r>
              <a:rPr lang="en-US" altLang="ko-KR" sz="4400" dirty="0" smtClean="0">
                <a:latin typeface="Times New Roman" panose="02020603050405020304" pitchFamily="18" charset="0"/>
                <a:cs typeface="Times New Roman" panose="02020603050405020304" pitchFamily="18" charset="0"/>
              </a:rPr>
              <a:t>deep insight when </a:t>
            </a:r>
            <a:r>
              <a:rPr lang="en-US" altLang="ko-KR" sz="4400" dirty="0" err="1" smtClean="0">
                <a:latin typeface="Times New Roman" panose="02020603050405020304" pitchFamily="18" charset="0"/>
                <a:cs typeface="Times New Roman" panose="02020603050405020304" pitchFamily="18" charset="0"/>
              </a:rPr>
              <a:t>analyz</a:t>
            </a:r>
            <a:r>
              <a:rPr lang="en-US" altLang="ko-KR" sz="4400" dirty="0" smtClean="0">
                <a:latin typeface="Times New Roman" panose="02020603050405020304" pitchFamily="18" charset="0"/>
                <a:cs typeface="Times New Roman" panose="02020603050405020304" pitchFamily="18" charset="0"/>
              </a:rPr>
              <a:t>-</a:t>
            </a:r>
            <a:br>
              <a:rPr lang="en-US" altLang="ko-KR" sz="4400" dirty="0" smtClean="0">
                <a:latin typeface="Times New Roman" panose="02020603050405020304" pitchFamily="18" charset="0"/>
                <a:cs typeface="Times New Roman" panose="02020603050405020304" pitchFamily="18" charset="0"/>
              </a:rPr>
            </a:br>
            <a:r>
              <a:rPr lang="en-US" altLang="ko-KR" sz="4400" dirty="0" err="1" smtClean="0">
                <a:latin typeface="Times New Roman" panose="02020603050405020304" pitchFamily="18" charset="0"/>
                <a:cs typeface="Times New Roman" panose="02020603050405020304" pitchFamily="18" charset="0"/>
              </a:rPr>
              <a:t>ing</a:t>
            </a:r>
            <a:r>
              <a:rPr lang="en-US" altLang="ko-KR" sz="4400" dirty="0" smtClean="0">
                <a:latin typeface="Times New Roman" panose="02020603050405020304" pitchFamily="18" charset="0"/>
                <a:cs typeface="Times New Roman" panose="02020603050405020304" pitchFamily="18" charset="0"/>
              </a:rPr>
              <a:t> the large set of data.</a:t>
            </a:r>
            <a:br>
              <a:rPr lang="en-US" altLang="ko-KR" sz="4400" dirty="0" smtClean="0">
                <a:latin typeface="Times New Roman" panose="02020603050405020304" pitchFamily="18" charset="0"/>
                <a:cs typeface="Times New Roman" panose="02020603050405020304" pitchFamily="18" charset="0"/>
              </a:rPr>
            </a:br>
            <a:r>
              <a:rPr lang="en-US" altLang="ko-KR" sz="4400" dirty="0" smtClean="0">
                <a:latin typeface="Times New Roman" panose="02020603050405020304" pitchFamily="18" charset="0"/>
                <a:cs typeface="Times New Roman" panose="02020603050405020304" pitchFamily="18" charset="0"/>
              </a:rPr>
              <a:t>By just clicking or dragging </a:t>
            </a:r>
            <a:br>
              <a:rPr lang="en-US" altLang="ko-KR" sz="4400" dirty="0" smtClean="0">
                <a:latin typeface="Times New Roman" panose="02020603050405020304" pitchFamily="18" charset="0"/>
                <a:cs typeface="Times New Roman" panose="02020603050405020304" pitchFamily="18" charset="0"/>
              </a:rPr>
            </a:br>
            <a:r>
              <a:rPr lang="en-US" altLang="ko-KR" sz="4400" dirty="0" smtClean="0">
                <a:latin typeface="Times New Roman" panose="02020603050405020304" pitchFamily="18" charset="0"/>
                <a:cs typeface="Times New Roman" panose="02020603050405020304" pitchFamily="18" charset="0"/>
              </a:rPr>
              <a:t>nodes from one graph would show the related nodes of another graph. Because it is common that there are more than 2 fields on one data in many research areas, drawing many graphs of same data can be a critical role for users by helping them to predict and analyze the tendency of data better. Therefore, the bigger the size of data,  the more time it takes for users to find connected node and relationship between graphs so that it can be a bottleneck of making a decision.</a:t>
            </a:r>
          </a:p>
        </p:txBody>
      </p:sp>
      <p:pic>
        <p:nvPicPr>
          <p:cNvPr id="20" name="그림 19"/>
          <p:cNvPicPr>
            <a:picLocks noChangeAspect="1"/>
          </p:cNvPicPr>
          <p:nvPr/>
        </p:nvPicPr>
        <p:blipFill>
          <a:blip r:embed="rId6"/>
          <a:stretch>
            <a:fillRect/>
          </a:stretch>
        </p:blipFill>
        <p:spPr>
          <a:xfrm>
            <a:off x="16289167" y="17232411"/>
            <a:ext cx="12373460" cy="3117213"/>
          </a:xfrm>
          <a:prstGeom prst="rect">
            <a:avLst/>
          </a:prstGeom>
        </p:spPr>
      </p:pic>
      <p:sp>
        <p:nvSpPr>
          <p:cNvPr id="153" name="TextBox 152"/>
          <p:cNvSpPr txBox="1"/>
          <p:nvPr/>
        </p:nvSpPr>
        <p:spPr>
          <a:xfrm>
            <a:off x="15067979" y="20349624"/>
            <a:ext cx="14758338" cy="3477875"/>
          </a:xfrm>
          <a:prstGeom prst="rect">
            <a:avLst/>
          </a:prstGeom>
        </p:spPr>
        <p:txBody>
          <a:bodyPr wrap="square" rtlCol="0">
            <a:spAutoFit/>
          </a:bodyPr>
          <a:lstStyle/>
          <a:p>
            <a:pPr algn="just"/>
            <a:r>
              <a:rPr lang="en-US" altLang="ko-KR" sz="4400" dirty="0" smtClean="0">
                <a:latin typeface="Times New Roman" panose="02020603050405020304" pitchFamily="18" charset="0"/>
                <a:cs typeface="Times New Roman" panose="02020603050405020304" pitchFamily="18" charset="0"/>
              </a:rPr>
              <a:t>Relationship Array also can be used for update sequence. When some nodes of one graph is updated, the correlated node of another graph can be found by multiplying with Relationship Array. In this manner, we can simply propagate updated node numbers using </a:t>
            </a:r>
            <a:r>
              <a:rPr lang="en-US" altLang="ko-KR" sz="4400" dirty="0">
                <a:latin typeface="Times New Roman" panose="02020603050405020304" pitchFamily="18" charset="0"/>
                <a:cs typeface="Times New Roman" panose="02020603050405020304" pitchFamily="18" charset="0"/>
              </a:rPr>
              <a:t>array </a:t>
            </a:r>
            <a:r>
              <a:rPr lang="en-US" altLang="ko-KR" sz="4400" dirty="0" smtClean="0">
                <a:latin typeface="Times New Roman" panose="02020603050405020304" pitchFamily="18" charset="0"/>
                <a:cs typeface="Times New Roman" panose="02020603050405020304" pitchFamily="18" charset="0"/>
              </a:rPr>
              <a:t>multiplication.</a:t>
            </a:r>
          </a:p>
        </p:txBody>
      </p:sp>
    </p:spTree>
    <p:extLst>
      <p:ext uri="{BB962C8B-B14F-4D97-AF65-F5344CB8AC3E}">
        <p14:creationId xmlns:p14="http://schemas.microsoft.com/office/powerpoint/2010/main" val="2530000636"/>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bodyPr/>
      <a:lstStyle>
        <a:defPPr>
          <a:defRPr sz="7800" b="1" dirty="0" smtClean="0">
            <a:latin typeface="FrutigerNextLT Regular" pitchFamily="18" charset="0"/>
          </a:defRPr>
        </a:defPPr>
      </a:lstStyle>
    </a:txDef>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4123</TotalTime>
  <Words>2267</Words>
  <Application>Microsoft Macintosh PowerPoint</Application>
  <PresentationFormat>Custom</PresentationFormat>
  <Paragraphs>453</Paragraphs>
  <Slides>5</Slides>
  <Notes>5</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테마</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hyanglan</dc:creator>
  <cp:lastModifiedBy>Jae W. Lee</cp:lastModifiedBy>
  <cp:revision>684</cp:revision>
  <cp:lastPrinted>2014-06-27T06:18:29Z</cp:lastPrinted>
  <dcterms:created xsi:type="dcterms:W3CDTF">2014-04-03T04:29:44Z</dcterms:created>
  <dcterms:modified xsi:type="dcterms:W3CDTF">2014-06-27T06:24:30Z</dcterms:modified>
</cp:coreProperties>
</file>