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70" r:id="rId2"/>
  </p:sldIdLst>
  <p:sldSz cx="30279975" cy="42808525"/>
  <p:notesSz cx="6858000" cy="9144000"/>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EF2E8"/>
    <a:srgbClr val="FF0000"/>
    <a:srgbClr val="33CC33"/>
    <a:srgbClr val="339933"/>
    <a:srgbClr val="008000"/>
    <a:srgbClr val="CC0000"/>
    <a:srgbClr val="FF9900"/>
    <a:srgbClr val="FF33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890" autoAdjust="0"/>
  </p:normalViewPr>
  <p:slideViewPr>
    <p:cSldViewPr>
      <p:cViewPr>
        <p:scale>
          <a:sx n="33" d="100"/>
          <a:sy n="33" d="100"/>
        </p:scale>
        <p:origin x="804" y="-3366"/>
      </p:cViewPr>
      <p:guideLst>
        <p:guide orient="horz" pos="13483"/>
        <p:guide pos="9537"/>
      </p:guideLst>
    </p:cSldViewPr>
  </p:slideViewPr>
  <p:notesTextViewPr>
    <p:cViewPr>
      <p:scale>
        <a:sx n="1" d="1"/>
        <a:sy n="1" d="1"/>
      </p:scale>
      <p:origin x="0" y="0"/>
    </p:cViewPr>
  </p:notesTextViewPr>
  <p:notesViewPr>
    <p:cSldViewPr>
      <p:cViewPr varScale="1">
        <p:scale>
          <a:sx n="83" d="100"/>
          <a:sy n="83" d="100"/>
        </p:scale>
        <p:origin x="-39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10013-9CD6-4924-938E-62F8982C3A00}" type="datetimeFigureOut">
              <a:rPr lang="ko-KR" altLang="en-US" smtClean="0"/>
              <a:t>2014-06-09</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465BE9-3C4F-41FF-81D7-081641D86D95}" type="slidenum">
              <a:rPr lang="ko-KR" altLang="en-US" smtClean="0"/>
              <a:t>‹#›</a:t>
            </a:fld>
            <a:endParaRPr lang="ko-KR" altLang="en-US"/>
          </a:p>
        </p:txBody>
      </p:sp>
    </p:spTree>
    <p:extLst>
      <p:ext uri="{BB962C8B-B14F-4D97-AF65-F5344CB8AC3E}">
        <p14:creationId xmlns:p14="http://schemas.microsoft.com/office/powerpoint/2010/main" val="10370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5242E-0E58-427D-AA38-6F327CB7A29E}" type="datetimeFigureOut">
              <a:rPr lang="ko-KR" altLang="en-US" smtClean="0"/>
              <a:t>2014-06-09</a:t>
            </a:fld>
            <a:endParaRPr lang="ko-KR" altLang="en-US"/>
          </a:p>
        </p:txBody>
      </p:sp>
      <p:sp>
        <p:nvSpPr>
          <p:cNvPr id="4" name="슬라이드 이미지 개체 틀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B892E-B8EB-4B5E-9F6C-B66DBD7E19F8}" type="slidenum">
              <a:rPr lang="ko-KR" altLang="en-US" smtClean="0"/>
              <a:t>‹#›</a:t>
            </a:fld>
            <a:endParaRPr lang="ko-KR" altLang="en-US"/>
          </a:p>
        </p:txBody>
      </p:sp>
    </p:spTree>
    <p:extLst>
      <p:ext uri="{BB962C8B-B14F-4D97-AF65-F5344CB8AC3E}">
        <p14:creationId xmlns:p14="http://schemas.microsoft.com/office/powerpoint/2010/main" val="2753077732"/>
      </p:ext>
    </p:extLst>
  </p:cSld>
  <p:clrMap bg1="lt1" tx1="dk1" bg2="lt2" tx2="dk2" accent1="accent1" accent2="accent2" accent3="accent3" accent4="accent4" accent5="accent5" accent6="accent6" hlink="hlink" folHlink="folHlink"/>
  <p:notesStyle>
    <a:lvl1pPr marL="0" algn="l" defTabSz="4176431" rtl="0" eaLnBrk="1" latinLnBrk="1" hangingPunct="1">
      <a:defRPr sz="5500" kern="1200">
        <a:solidFill>
          <a:schemeClr val="tx1"/>
        </a:solidFill>
        <a:latin typeface="+mn-lt"/>
        <a:ea typeface="+mn-ea"/>
        <a:cs typeface="+mn-cs"/>
      </a:defRPr>
    </a:lvl1pPr>
    <a:lvl2pPr marL="2088215" algn="l" defTabSz="4176431" rtl="0" eaLnBrk="1" latinLnBrk="1" hangingPunct="1">
      <a:defRPr sz="5500" kern="1200">
        <a:solidFill>
          <a:schemeClr val="tx1"/>
        </a:solidFill>
        <a:latin typeface="+mn-lt"/>
        <a:ea typeface="+mn-ea"/>
        <a:cs typeface="+mn-cs"/>
      </a:defRPr>
    </a:lvl2pPr>
    <a:lvl3pPr marL="4176431" algn="l" defTabSz="4176431" rtl="0" eaLnBrk="1" latinLnBrk="1" hangingPunct="1">
      <a:defRPr sz="5500" kern="1200">
        <a:solidFill>
          <a:schemeClr val="tx1"/>
        </a:solidFill>
        <a:latin typeface="+mn-lt"/>
        <a:ea typeface="+mn-ea"/>
        <a:cs typeface="+mn-cs"/>
      </a:defRPr>
    </a:lvl3pPr>
    <a:lvl4pPr marL="6264646" algn="l" defTabSz="4176431" rtl="0" eaLnBrk="1" latinLnBrk="1" hangingPunct="1">
      <a:defRPr sz="5500" kern="1200">
        <a:solidFill>
          <a:schemeClr val="tx1"/>
        </a:solidFill>
        <a:latin typeface="+mn-lt"/>
        <a:ea typeface="+mn-ea"/>
        <a:cs typeface="+mn-cs"/>
      </a:defRPr>
    </a:lvl4pPr>
    <a:lvl5pPr marL="8352861" algn="l" defTabSz="4176431" rtl="0" eaLnBrk="1" latinLnBrk="1" hangingPunct="1">
      <a:defRPr sz="5500" kern="1200">
        <a:solidFill>
          <a:schemeClr val="tx1"/>
        </a:solidFill>
        <a:latin typeface="+mn-lt"/>
        <a:ea typeface="+mn-ea"/>
        <a:cs typeface="+mn-cs"/>
      </a:defRPr>
    </a:lvl5pPr>
    <a:lvl6pPr marL="10441076" algn="l" defTabSz="4176431" rtl="0" eaLnBrk="1" latinLnBrk="1" hangingPunct="1">
      <a:defRPr sz="5500" kern="1200">
        <a:solidFill>
          <a:schemeClr val="tx1"/>
        </a:solidFill>
        <a:latin typeface="+mn-lt"/>
        <a:ea typeface="+mn-ea"/>
        <a:cs typeface="+mn-cs"/>
      </a:defRPr>
    </a:lvl6pPr>
    <a:lvl7pPr marL="12529292" algn="l" defTabSz="4176431" rtl="0" eaLnBrk="1" latinLnBrk="1" hangingPunct="1">
      <a:defRPr sz="5500" kern="1200">
        <a:solidFill>
          <a:schemeClr val="tx1"/>
        </a:solidFill>
        <a:latin typeface="+mn-lt"/>
        <a:ea typeface="+mn-ea"/>
        <a:cs typeface="+mn-cs"/>
      </a:defRPr>
    </a:lvl7pPr>
    <a:lvl8pPr marL="14617507" algn="l" defTabSz="4176431" rtl="0" eaLnBrk="1" latinLnBrk="1" hangingPunct="1">
      <a:defRPr sz="5500" kern="1200">
        <a:solidFill>
          <a:schemeClr val="tx1"/>
        </a:solidFill>
        <a:latin typeface="+mn-lt"/>
        <a:ea typeface="+mn-ea"/>
        <a:cs typeface="+mn-cs"/>
      </a:defRPr>
    </a:lvl8pPr>
    <a:lvl9pPr marL="16705722" algn="l" defTabSz="4176431" rtl="0" eaLnBrk="1" latinLnBrk="1"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1</a:t>
            </a:fld>
            <a:endParaRPr lang="ko-KR" altLang="en-US"/>
          </a:p>
        </p:txBody>
      </p:sp>
    </p:spTree>
    <p:extLst>
      <p:ext uri="{BB962C8B-B14F-4D97-AF65-F5344CB8AC3E}">
        <p14:creationId xmlns:p14="http://schemas.microsoft.com/office/powerpoint/2010/main" val="210460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4"/>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952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883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9"/>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4000" y="1714329"/>
            <a:ext cx="19934317" cy="365259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6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23830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9"/>
          </a:xfrm>
        </p:spPr>
        <p:txBody>
          <a:bodyPr anchor="t"/>
          <a:lstStyle>
            <a:lvl1pPr algn="l">
              <a:defRPr sz="183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2"/>
            <a:ext cx="25737979" cy="9364363"/>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1736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7665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582376"/>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3999" y="13575853"/>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8" y="9582376"/>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8" y="13575853"/>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7161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143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878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7"/>
          </a:xfrm>
        </p:spPr>
        <p:txBody>
          <a:bodyPr anchor="b"/>
          <a:lstStyle>
            <a:lvl1pPr algn="l">
              <a:defRPr sz="91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388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8"/>
            <a:ext cx="18167985" cy="3537652"/>
          </a:xfrm>
        </p:spPr>
        <p:txBody>
          <a:bodyPr anchor="b"/>
          <a:lstStyle>
            <a:lvl1pPr algn="l">
              <a:defRPr sz="91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1"/>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7450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988659"/>
            <a:ext cx="27251978" cy="28251648"/>
          </a:xfrm>
          <a:prstGeom prst="rect">
            <a:avLst/>
          </a:prstGeom>
        </p:spPr>
        <p:txBody>
          <a:bodyPr vert="horz" lIns="417643" tIns="208822" rIns="417643" bIns="208822"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4"/>
            <a:ext cx="7065328" cy="2279159"/>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3"/>
          </p:nvPr>
        </p:nvSpPr>
        <p:spPr>
          <a:xfrm>
            <a:off x="10345659" y="39677164"/>
            <a:ext cx="9588659" cy="2279159"/>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9"/>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2090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1498871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Interactive </a:t>
            </a:r>
            <a:r>
              <a:rPr lang="en-US" altLang="ko-KR" sz="4400" dirty="0">
                <a:latin typeface="Times New Roman" panose="02020603050405020304" pitchFamily="18" charset="0"/>
                <a:cs typeface="Times New Roman" panose="02020603050405020304" pitchFamily="18" charset="0"/>
              </a:rPr>
              <a:t>data visualization has received broad interest in the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community due to its obvious benefits over static visualization: more information can be delivered concisely and intuitively by user engagement. As a result, various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packages supporting single-layer, multi-layer, and linked graphics have been developed, including </a:t>
            </a:r>
            <a:r>
              <a:rPr lang="en-US" altLang="ko-KR" sz="4400" dirty="0" err="1">
                <a:latin typeface="Times New Roman" panose="02020603050405020304" pitchFamily="18" charset="0"/>
                <a:cs typeface="Times New Roman" panose="02020603050405020304" pitchFamily="18" charset="0"/>
              </a:rPr>
              <a:t>rCharts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iPlots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cranvas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ggvis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animint</a:t>
            </a:r>
            <a:r>
              <a:rPr lang="en-US" altLang="ko-KR" sz="4400" dirty="0">
                <a:latin typeface="Times New Roman" panose="02020603050405020304" pitchFamily="18" charset="0"/>
                <a:cs typeface="Times New Roman" panose="02020603050405020304" pitchFamily="18" charset="0"/>
              </a:rPr>
              <a:t> and </a:t>
            </a:r>
            <a:r>
              <a:rPr lang="en-US" altLang="ko-KR" sz="4400" dirty="0" err="1" smtClean="0">
                <a:latin typeface="Times New Roman" panose="02020603050405020304" pitchFamily="18" charset="0"/>
                <a:cs typeface="Times New Roman" panose="02020603050405020304" pitchFamily="18" charset="0"/>
              </a:rPr>
              <a:t>googleVis</a:t>
            </a:r>
            <a:r>
              <a:rPr lang="en-US" altLang="ko-KR" sz="4400" dirty="0" smtClean="0">
                <a:latin typeface="Times New Roman" panose="02020603050405020304" pitchFamily="18" charset="0"/>
                <a:cs typeface="Times New Roman" panose="02020603050405020304" pitchFamily="18" charset="0"/>
              </a:rPr>
              <a:t>. However, supporting efficient linked graphics that can help answer obvious relationship between multiple plots using same data is still left on the table since it is hard to provide linked graphs fully without specific event structure and event-driven platform. This poster presents an overview of R Interactive Graphics via </a:t>
            </a:r>
            <a:r>
              <a:rPr lang="en-US" altLang="ko-KR" sz="4400" dirty="0" err="1" smtClean="0">
                <a:latin typeface="Times New Roman" panose="02020603050405020304" pitchFamily="18" charset="0"/>
                <a:cs typeface="Times New Roman" panose="02020603050405020304" pitchFamily="18" charset="0"/>
              </a:rPr>
              <a:t>HTml</a:t>
            </a:r>
            <a:r>
              <a:rPr lang="en-US" altLang="ko-KR" sz="4400" dirty="0" smtClean="0">
                <a:latin typeface="Times New Roman" panose="02020603050405020304" pitchFamily="18" charset="0"/>
                <a:cs typeface="Times New Roman" panose="02020603050405020304" pitchFamily="18" charset="0"/>
              </a:rPr>
              <a:t> (RIGHT) and the JavaScript data structure that </a:t>
            </a:r>
            <a:r>
              <a:rPr lang="en-US" altLang="ko-KR" sz="4400" dirty="0">
                <a:latin typeface="Times New Roman" panose="02020603050405020304" pitchFamily="18" charset="0"/>
                <a:cs typeface="Times New Roman" panose="02020603050405020304" pitchFamily="18" charset="0"/>
              </a:rPr>
              <a:t>perfectly</a:t>
            </a:r>
            <a:r>
              <a:rPr lang="en-US" altLang="ko-KR" sz="4400" dirty="0" smtClean="0">
                <a:latin typeface="Times New Roman" panose="02020603050405020304" pitchFamily="18" charset="0"/>
                <a:cs typeface="Times New Roman" panose="02020603050405020304" pitchFamily="18" charset="0"/>
              </a:rPr>
              <a:t> enables efficient linked graphics. RIGHT is the first package that implements linked graphs using HTML canvas and JavaScript. 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r>
              <a:rPr lang="en-US" altLang="ko-KR" sz="4400" dirty="0">
                <a:latin typeface="Times New Roman" panose="02020603050405020304" pitchFamily="18" charset="0"/>
                <a:cs typeface="Times New Roman" panose="02020603050405020304" pitchFamily="18" charset="0"/>
              </a:rPr>
              <a:t>This approach can also benefit from the improvement of JavaScript performance every generation, driven by various web applications with ever increasing complexity and sophistication.</a:t>
            </a:r>
            <a:endParaRPr lang="ko-KR" altLang="en-US" sz="4400" dirty="0">
              <a:latin typeface="Times New Roman" pitchFamily="18" charset="0"/>
              <a:cs typeface="Times New Roman" pitchFamily="18" charset="0"/>
            </a:endParaRPr>
          </a:p>
        </p:txBody>
      </p:sp>
      <p:sp>
        <p:nvSpPr>
          <p:cNvPr id="12" name="Rounded Rectangle 1691"/>
          <p:cNvSpPr/>
          <p:nvPr/>
        </p:nvSpPr>
        <p:spPr bwMode="auto">
          <a:xfrm>
            <a:off x="15013238"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4" name="Rounded Rectangle 1691"/>
          <p:cNvSpPr/>
          <p:nvPr/>
        </p:nvSpPr>
        <p:spPr bwMode="auto">
          <a:xfrm>
            <a:off x="288000" y="21693724"/>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74" name="Rounded Rectangle 1691"/>
          <p:cNvSpPr/>
          <p:nvPr/>
        </p:nvSpPr>
        <p:spPr bwMode="auto">
          <a:xfrm>
            <a:off x="306338" y="34188218"/>
            <a:ext cx="5721375"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33" name="직사각형 132"/>
          <p:cNvSpPr/>
          <p:nvPr/>
        </p:nvSpPr>
        <p:spPr>
          <a:xfrm>
            <a:off x="15027176" y="6520897"/>
            <a:ext cx="148974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직사각형 125"/>
          <p:cNvSpPr/>
          <p:nvPr/>
        </p:nvSpPr>
        <p:spPr>
          <a:xfrm>
            <a:off x="15027176" y="25375185"/>
            <a:ext cx="14897443" cy="854798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Server offload with shiny.</a:t>
            </a:r>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7" name="직사각형 126"/>
          <p:cNvSpPr/>
          <p:nvPr/>
        </p:nvSpPr>
        <p:spPr>
          <a:xfrm>
            <a:off x="306340" y="35204400"/>
            <a:ext cx="29618279" cy="695588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직사각형 114"/>
          <p:cNvSpPr/>
          <p:nvPr/>
        </p:nvSpPr>
        <p:spPr>
          <a:xfrm>
            <a:off x="314311" y="22795655"/>
            <a:ext cx="14435273" cy="1112751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9" name="Rounded Rectangle 1691"/>
          <p:cNvSpPr/>
          <p:nvPr/>
        </p:nvSpPr>
        <p:spPr bwMode="auto">
          <a:xfrm>
            <a:off x="15013238" y="2428699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pic>
        <p:nvPicPr>
          <p:cNvPr id="13" name="그림 12"/>
          <p:cNvPicPr>
            <a:picLocks noChangeAspect="1"/>
          </p:cNvPicPr>
          <p:nvPr/>
        </p:nvPicPr>
        <p:blipFill>
          <a:blip r:embed="rId3"/>
          <a:stretch>
            <a:fillRect/>
          </a:stretch>
        </p:blipFill>
        <p:spPr>
          <a:xfrm>
            <a:off x="522363" y="35296076"/>
            <a:ext cx="5904656" cy="5794802"/>
          </a:xfrm>
          <a:prstGeom prst="rect">
            <a:avLst/>
          </a:prstGeom>
        </p:spPr>
      </p:pic>
      <p:pic>
        <p:nvPicPr>
          <p:cNvPr id="138" name="그림 137"/>
          <p:cNvPicPr>
            <a:picLocks noChangeAspect="1"/>
          </p:cNvPicPr>
          <p:nvPr/>
        </p:nvPicPr>
        <p:blipFill>
          <a:blip r:embed="rId3"/>
          <a:stretch>
            <a:fillRect/>
          </a:stretch>
        </p:blipFill>
        <p:spPr>
          <a:xfrm>
            <a:off x="6427019" y="35296076"/>
            <a:ext cx="5904656" cy="5794802"/>
          </a:xfrm>
          <a:prstGeom prst="rect">
            <a:avLst/>
          </a:prstGeom>
        </p:spPr>
      </p:pic>
      <p:pic>
        <p:nvPicPr>
          <p:cNvPr id="141" name="그림 140"/>
          <p:cNvPicPr>
            <a:picLocks noChangeAspect="1"/>
          </p:cNvPicPr>
          <p:nvPr/>
        </p:nvPicPr>
        <p:blipFill>
          <a:blip r:embed="rId3"/>
          <a:stretch>
            <a:fillRect/>
          </a:stretch>
        </p:blipFill>
        <p:spPr>
          <a:xfrm>
            <a:off x="12331675" y="35296076"/>
            <a:ext cx="5904656" cy="5794802"/>
          </a:xfrm>
          <a:prstGeom prst="rect">
            <a:avLst/>
          </a:prstGeom>
        </p:spPr>
      </p:pic>
      <p:pic>
        <p:nvPicPr>
          <p:cNvPr id="144" name="그림 143"/>
          <p:cNvPicPr>
            <a:picLocks noChangeAspect="1"/>
          </p:cNvPicPr>
          <p:nvPr/>
        </p:nvPicPr>
        <p:blipFill>
          <a:blip r:embed="rId3"/>
          <a:stretch>
            <a:fillRect/>
          </a:stretch>
        </p:blipFill>
        <p:spPr>
          <a:xfrm>
            <a:off x="18236331" y="35296076"/>
            <a:ext cx="5904656" cy="5794802"/>
          </a:xfrm>
          <a:prstGeom prst="rect">
            <a:avLst/>
          </a:prstGeom>
        </p:spPr>
      </p:pic>
      <p:pic>
        <p:nvPicPr>
          <p:cNvPr id="145" name="그림 144"/>
          <p:cNvPicPr>
            <a:picLocks noChangeAspect="1"/>
          </p:cNvPicPr>
          <p:nvPr/>
        </p:nvPicPr>
        <p:blipFill>
          <a:blip r:embed="rId3"/>
          <a:stretch>
            <a:fillRect/>
          </a:stretch>
        </p:blipFill>
        <p:spPr>
          <a:xfrm>
            <a:off x="23921661" y="35296076"/>
            <a:ext cx="5904656" cy="5794802"/>
          </a:xfrm>
          <a:prstGeom prst="rect">
            <a:avLst/>
          </a:prstGeom>
        </p:spPr>
      </p:pic>
      <p:sp>
        <p:nvSpPr>
          <p:cNvPr id="15" name="TextBox 14"/>
          <p:cNvSpPr txBox="1"/>
          <p:nvPr/>
        </p:nvSpPr>
        <p:spPr>
          <a:xfrm>
            <a:off x="2152053" y="41090878"/>
            <a:ext cx="2645276"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Dot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6" name="TextBox 145"/>
          <p:cNvSpPr txBox="1"/>
          <p:nvPr/>
        </p:nvSpPr>
        <p:spPr>
          <a:xfrm>
            <a:off x="7946102" y="41090878"/>
            <a:ext cx="286649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Line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3781908" y="41090878"/>
            <a:ext cx="266714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Bar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8" name="TextBox 147"/>
          <p:cNvSpPr txBox="1"/>
          <p:nvPr/>
        </p:nvSpPr>
        <p:spPr>
          <a:xfrm>
            <a:off x="19928538" y="41090878"/>
            <a:ext cx="2520242"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Pie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9" name="TextBox 148"/>
          <p:cNvSpPr txBox="1"/>
          <p:nvPr/>
        </p:nvSpPr>
        <p:spPr>
          <a:xfrm>
            <a:off x="24474422" y="41090878"/>
            <a:ext cx="4799134"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Box-whisker graph</a:t>
            </a:r>
            <a:endParaRPr lang="ko-KR" altLang="en-US" sz="4400" b="1" dirty="0" smtClean="0">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398476" y="7066268"/>
            <a:ext cx="12097344" cy="4801308"/>
          </a:xfrm>
          <a:prstGeom prst="rect">
            <a:avLst/>
          </a:prstGeom>
        </p:spPr>
      </p:pic>
      <p:sp>
        <p:nvSpPr>
          <p:cNvPr id="17" name="TextBox 16"/>
          <p:cNvSpPr txBox="1"/>
          <p:nvPr/>
        </p:nvSpPr>
        <p:spPr>
          <a:xfrm>
            <a:off x="15044194" y="6615931"/>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067979" y="11578987"/>
            <a:ext cx="14758338" cy="4832092"/>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Therefore, we can figure out how one point in the plot is related to another point in another plot by checking this array. </a:t>
            </a:r>
          </a:p>
        </p:txBody>
      </p:sp>
      <p:sp>
        <p:nvSpPr>
          <p:cNvPr id="150" name="TextBox 149"/>
          <p:cNvSpPr txBox="1"/>
          <p:nvPr/>
        </p:nvSpPr>
        <p:spPr>
          <a:xfrm>
            <a:off x="15067979" y="1650499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5"/>
          <a:stretch>
            <a:fillRect/>
          </a:stretch>
        </p:blipFill>
        <p:spPr>
          <a:xfrm>
            <a:off x="6943828" y="23564520"/>
            <a:ext cx="7737527" cy="3510470"/>
          </a:xfrm>
          <a:prstGeom prst="rect">
            <a:avLst/>
          </a:prstGeom>
        </p:spPr>
      </p:pic>
      <p:sp>
        <p:nvSpPr>
          <p:cNvPr id="151" name="TextBox 150"/>
          <p:cNvSpPr txBox="1"/>
          <p:nvPr/>
        </p:nvSpPr>
        <p:spPr>
          <a:xfrm>
            <a:off x="397095" y="22858080"/>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397095" y="23621670"/>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a:t>
            </a:r>
            <a:r>
              <a:rPr lang="en-US" altLang="ko-KR" sz="4400" dirty="0" smtClean="0">
                <a:latin typeface="Times New Roman" panose="02020603050405020304" pitchFamily="18" charset="0"/>
                <a:cs typeface="Times New Roman" panose="02020603050405020304" pitchFamily="18" charset="0"/>
              </a:rPr>
              <a:t>bottleneck </a:t>
            </a:r>
            <a:r>
              <a:rPr lang="en-US" altLang="ko-KR" sz="4400" dirty="0" smtClean="0">
                <a:latin typeface="Times New Roman" panose="02020603050405020304" pitchFamily="18" charset="0"/>
                <a:cs typeface="Times New Roman" panose="02020603050405020304" pitchFamily="18" charset="0"/>
              </a:rPr>
              <a:t>of making a decision.</a:t>
            </a:r>
          </a:p>
        </p:txBody>
      </p:sp>
      <p:pic>
        <p:nvPicPr>
          <p:cNvPr id="20" name="그림 19"/>
          <p:cNvPicPr>
            <a:picLocks noChangeAspect="1"/>
          </p:cNvPicPr>
          <p:nvPr/>
        </p:nvPicPr>
        <p:blipFill>
          <a:blip r:embed="rId6"/>
          <a:stretch>
            <a:fillRect/>
          </a:stretch>
        </p:blipFill>
        <p:spPr>
          <a:xfrm>
            <a:off x="16289167" y="17232411"/>
            <a:ext cx="12373460" cy="3117213"/>
          </a:xfrm>
          <a:prstGeom prst="rect">
            <a:avLst/>
          </a:prstGeom>
        </p:spPr>
      </p:pic>
      <p:sp>
        <p:nvSpPr>
          <p:cNvPr id="153" name="TextBox 152"/>
          <p:cNvSpPr txBox="1"/>
          <p:nvPr/>
        </p:nvSpPr>
        <p:spPr>
          <a:xfrm>
            <a:off x="15067979" y="20349624"/>
            <a:ext cx="14758338"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also can be used </a:t>
            </a:r>
            <a:r>
              <a:rPr lang="en-US" altLang="ko-KR" sz="4400" dirty="0" smtClean="0">
                <a:latin typeface="Times New Roman" panose="02020603050405020304" pitchFamily="18" charset="0"/>
                <a:cs typeface="Times New Roman" panose="02020603050405020304" pitchFamily="18" charset="0"/>
              </a:rPr>
              <a:t>for update sequence. When some nodes of one graph is updated, the correlated node of another graph can be found by multiplying with Relationship Array. We can simply </a:t>
            </a:r>
            <a:r>
              <a:rPr lang="en-US" altLang="ko-KR" sz="4400" dirty="0" smtClean="0">
                <a:latin typeface="Times New Roman" panose="02020603050405020304" pitchFamily="18" charset="0"/>
                <a:cs typeface="Times New Roman" panose="02020603050405020304" pitchFamily="18" charset="0"/>
              </a:rPr>
              <a:t>propagate updated node numbers using </a:t>
            </a:r>
            <a:r>
              <a:rPr lang="en-US" altLang="ko-KR" sz="4400">
                <a:latin typeface="Times New Roman" panose="02020603050405020304" pitchFamily="18" charset="0"/>
                <a:cs typeface="Times New Roman" panose="02020603050405020304" pitchFamily="18" charset="0"/>
              </a:rPr>
              <a:t>array </a:t>
            </a:r>
            <a:r>
              <a:rPr lang="en-US" altLang="ko-KR" sz="4400" smtClean="0">
                <a:latin typeface="Times New Roman" panose="02020603050405020304" pitchFamily="18" charset="0"/>
                <a:cs typeface="Times New Roman" panose="02020603050405020304" pitchFamily="18" charset="0"/>
              </a:rPr>
              <a:t>multiplication.</a:t>
            </a:r>
            <a:endParaRPr lang="en-US" altLang="ko-KR" sz="4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647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7800" b="1" dirty="0" smtClean="0">
            <a:latin typeface="FrutigerNextLT Regular"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3179</TotalTime>
  <Words>394</Words>
  <Application>Microsoft Office PowerPoint</Application>
  <PresentationFormat>사용자 지정</PresentationFormat>
  <Paragraphs>22</Paragraphs>
  <Slides>1</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FrutigerNextLT Regular</vt:lpstr>
      <vt:lpstr>맑은 고딕</vt:lpstr>
      <vt:lpstr>Arial</vt:lpstr>
      <vt:lpstr>CordiaUPC</vt:lpstr>
      <vt:lpstr>Ebrima</vt:lpstr>
      <vt:lpstr>Times New Roman</vt:lpstr>
      <vt:lpstr>Office 테마</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hyanglan</dc:creator>
  <cp:lastModifiedBy>ChungHa</cp:lastModifiedBy>
  <cp:revision>627</cp:revision>
  <dcterms:created xsi:type="dcterms:W3CDTF">2014-04-03T04:29:44Z</dcterms:created>
  <dcterms:modified xsi:type="dcterms:W3CDTF">2014-06-09T05:42:45Z</dcterms:modified>
</cp:coreProperties>
</file>