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74" r:id="rId2"/>
    <p:sldId id="272" r:id="rId3"/>
    <p:sldId id="273" r:id="rId4"/>
    <p:sldId id="270" r:id="rId5"/>
    <p:sldId id="271" r:id="rId6"/>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83">
          <p15:clr>
            <a:srgbClr val="A4A3A4"/>
          </p15:clr>
        </p15:guide>
        <p15:guide id="2" pos="953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00"/>
    <a:srgbClr val="FFFFCC"/>
    <a:srgbClr val="FEF2E8"/>
    <a:srgbClr val="FF0000"/>
    <a:srgbClr val="33CC33"/>
    <a:srgbClr val="339933"/>
    <a:srgbClr val="008000"/>
    <a:srgbClr val="CC0000"/>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varScale="1">
        <p:scale>
          <a:sx n="21" d="100"/>
          <a:sy n="21" d="100"/>
        </p:scale>
        <p:origin x="-2424" y="-208"/>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6/27/14</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6/27/14</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3019154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2</a:t>
            </a:fld>
            <a:endParaRPr lang="ko-KR" altLang="en-US"/>
          </a:p>
        </p:txBody>
      </p:sp>
    </p:spTree>
    <p:extLst>
      <p:ext uri="{BB962C8B-B14F-4D97-AF65-F5344CB8AC3E}">
        <p14:creationId xmlns:p14="http://schemas.microsoft.com/office/powerpoint/2010/main" val="326478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3</a:t>
            </a:fld>
            <a:endParaRPr lang="ko-KR" altLang="en-US"/>
          </a:p>
        </p:txBody>
      </p:sp>
    </p:spTree>
    <p:extLst>
      <p:ext uri="{BB962C8B-B14F-4D97-AF65-F5344CB8AC3E}">
        <p14:creationId xmlns:p14="http://schemas.microsoft.com/office/powerpoint/2010/main" val="389964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4</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5</a:t>
            </a:fld>
            <a:endParaRPr lang="ko-KR" altLang="en-US"/>
          </a:p>
        </p:txBody>
      </p:sp>
    </p:spTree>
    <p:extLst>
      <p:ext uri="{BB962C8B-B14F-4D97-AF65-F5344CB8AC3E}">
        <p14:creationId xmlns:p14="http://schemas.microsoft.com/office/powerpoint/2010/main" val="236100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numCol="1">
              <a:norm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a:t>
              </a:r>
              <a:r>
                <a:rPr lang="en-US" altLang="ko-KR" sz="4400" dirty="0" smtClean="0">
                  <a:latin typeface="Times New Roman" panose="02020603050405020304" pitchFamily="18" charset="0"/>
                  <a:cs typeface="Times New Roman" panose="02020603050405020304" pitchFamily="18" charset="0"/>
                </a:rPr>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that </a:t>
              </a:r>
              <a:r>
                <a:rPr lang="en-US" altLang="ko-KR" sz="4400" dirty="0" smtClean="0">
                  <a:latin typeface="Times New Roman" panose="02020603050405020304" pitchFamily="18" charset="0"/>
                  <a:cs typeface="Times New Roman" panose="02020603050405020304" pitchFamily="18" charset="0"/>
                </a:rPr>
                <a:t>implements linked graphs using HTML canvas and </a:t>
              </a:r>
              <a:r>
                <a:rPr lang="en-US" altLang="ko-KR" sz="4400" dirty="0" smtClean="0">
                  <a:latin typeface="Times New Roman" panose="02020603050405020304" pitchFamily="18" charset="0"/>
                  <a:cs typeface="Times New Roman" panose="02020603050405020304" pitchFamily="18" charset="0"/>
                </a:rPr>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JavaScript </a:t>
              </a:r>
              <a:r>
                <a:rPr lang="en-US" altLang="ko-KR" sz="4400" dirty="0" smtClean="0">
                  <a:latin typeface="Times New Roman" panose="02020603050405020304" pitchFamily="18" charset="0"/>
                  <a:cs typeface="Times New Roman" panose="02020603050405020304" pitchFamily="18" charset="0"/>
                </a:rPr>
                <a:t>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a:t>
              </a:r>
              <a:r>
                <a:rPr lang="en-US" altLang="ko-KR" sz="4400" dirty="0" smtClean="0">
                  <a:latin typeface="Times New Roman" panose="02020603050405020304" pitchFamily="18" charset="0"/>
                  <a:cs typeface="Times New Roman" panose="02020603050405020304" pitchFamily="18" charset="0"/>
                </a:rPr>
                <a:t>technologies.</a:t>
              </a:r>
              <a:endParaRPr lang="en-US" altLang="ko-KR" sz="4400" dirty="0" smtClean="0">
                <a:latin typeface="Times New Roman" panose="02020603050405020304" pitchFamily="18" charset="0"/>
                <a:cs typeface="Times New Roman" panose="02020603050405020304" pitchFamily="18" charset="0"/>
              </a:endParaRP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378347" y="935981"/>
            <a:ext cx="29523279"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p>
          <a:p>
            <a:pPr algn="ctr"/>
            <a:r>
              <a:rPr lang="en-US" altLang="ko-KR" sz="4000" dirty="0">
                <a:solidFill>
                  <a:schemeClr val="bg1"/>
                </a:solidFill>
                <a:latin typeface="Times New Roman" pitchFamily="18" charset="0"/>
                <a:ea typeface="Ebrima" pitchFamily="2" charset="0"/>
                <a:cs typeface="Times New Roman" pitchFamily="18" charset="0"/>
              </a:rPr>
              <a:t>ChungHa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JongHyun</a:t>
            </a:r>
            <a:r>
              <a:rPr lang="en-US" altLang="ko-KR" sz="4000" dirty="0" smtClean="0">
                <a:solidFill>
                  <a:schemeClr val="bg1"/>
                </a:solidFill>
                <a:latin typeface="Times New Roman" pitchFamily="18" charset="0"/>
                <a:ea typeface="Ebrima" pitchFamily="2" charset="0"/>
                <a:cs typeface="Times New Roman" pitchFamily="18" charset="0"/>
              </a:rPr>
              <a:t> Bae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SangGi</a:t>
            </a:r>
            <a:r>
              <a:rPr lang="en-US" altLang="ko-KR" sz="4000" dirty="0" smtClean="0">
                <a:solidFill>
                  <a:schemeClr val="bg1"/>
                </a:solidFill>
                <a:latin typeface="Times New Roman" pitchFamily="18" charset="0"/>
                <a:ea typeface="Ebrima" pitchFamily="2" charset="0"/>
                <a:cs typeface="Times New Roman" pitchFamily="18" charset="0"/>
              </a:rPr>
              <a:t> Hong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a:solidFill>
                  <a:schemeClr val="bg1"/>
                </a:solidFill>
                <a:latin typeface="Times New Roman" pitchFamily="18" charset="0"/>
                <a:ea typeface="Ebrima" pitchFamily="2" charset="0"/>
                <a:cs typeface="Times New Roman" pitchFamily="18" charset="0"/>
              </a:rPr>
              <a:t>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a:t>
            </a:r>
            <a:r>
              <a:rPr lang="en-US" altLang="ko-KR" sz="4000" dirty="0" err="1" smtClean="0">
                <a:solidFill>
                  <a:schemeClr val="bg1"/>
                </a:solidFill>
                <a:latin typeface="Times New Roman" pitchFamily="18" charset="0"/>
                <a:ea typeface="Ebrima" pitchFamily="2" charset="0"/>
                <a:cs typeface="Times New Roman" pitchFamily="18" charset="0"/>
              </a:rPr>
              <a:t>bnbbkr</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bethetaedu</a:t>
            </a:r>
            <a:r>
              <a:rPr lang="en-US" altLang="ko-KR" sz="4000" dirty="0" smtClean="0">
                <a:solidFill>
                  <a:schemeClr val="bg1"/>
                </a:solidFill>
                <a:latin typeface="Times New Roman" pitchFamily="18" charset="0"/>
                <a:ea typeface="Ebrima" pitchFamily="2" charset="0"/>
                <a:cs typeface="Times New Roman" pitchFamily="18" charset="0"/>
              </a:rPr>
              <a:t>, thepotter89</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dirty="0">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smtClean="0">
                <a:solidFill>
                  <a:schemeClr val="tx1"/>
                </a:solidFill>
                <a:latin typeface="Times New Roman" panose="02020603050405020304" pitchFamily="18" charset="0"/>
                <a:cs typeface="Times New Roman" panose="02020603050405020304" pitchFamily="18" charset="0"/>
              </a:rPr>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analyzing </a:t>
            </a:r>
            <a:r>
              <a:rPr lang="en-US" altLang="ko-KR" sz="4400" dirty="0" smtClean="0">
                <a:solidFill>
                  <a:schemeClr val="tx1"/>
                </a:solidFill>
                <a:latin typeface="Times New Roman" panose="02020603050405020304" pitchFamily="18" charset="0"/>
                <a:cs typeface="Times New Roman" panose="02020603050405020304" pitchFamily="18" charset="0"/>
              </a:rPr>
              <a:t>the </a:t>
            </a:r>
            <a:r>
              <a:rPr lang="en-US" altLang="ko-KR" sz="4400" dirty="0" smtClean="0">
                <a:solidFill>
                  <a:schemeClr val="tx1"/>
                </a:solidFill>
                <a:latin typeface="Times New Roman" panose="02020603050405020304" pitchFamily="18" charset="0"/>
                <a:cs typeface="Times New Roman" panose="02020603050405020304" pitchFamily="18" charset="0"/>
              </a:rPr>
              <a:t>data large set.</a:t>
            </a:r>
            <a:r>
              <a:rPr lang="en-US" altLang="ko-KR" sz="4400" dirty="0" smtClean="0">
                <a:solidFill>
                  <a:schemeClr val="tx1"/>
                </a:solidFill>
                <a:latin typeface="Times New Roman" panose="02020603050405020304" pitchFamily="18" charset="0"/>
                <a:cs typeface="Times New Roman" panose="02020603050405020304" pitchFamily="18" charset="0"/>
              </a:rPr>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sp>
        <p:nvSpPr>
          <p:cNvPr id="9" name="아래쪽 화살표 8"/>
          <p:cNvSpPr/>
          <p:nvPr/>
        </p:nvSpPr>
        <p:spPr>
          <a:xfrm>
            <a:off x="4338787" y="27956990"/>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p:cNvPicPr>
            <a:picLocks noChangeAspect="1"/>
          </p:cNvPicPr>
          <p:nvPr/>
        </p:nvPicPr>
        <p:blipFill>
          <a:blip r:embed="rId3"/>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3943789300"/>
              </p:ext>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2</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n-1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2</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3</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4</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5</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kern="1200" dirty="0" smtClean="0">
                          <a:solidFill>
                            <a:schemeClr val="tx1"/>
                          </a:solidFill>
                          <a:latin typeface="+mn-lt"/>
                          <a:ea typeface="+mn-ea"/>
                          <a:cs typeface="+mn-cs"/>
                        </a:rPr>
                        <a:t>︙</a:t>
                      </a:r>
                      <a:endParaRPr lang="ko-KR" alt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p-1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a:t>
            </a:r>
            <a:r>
              <a:rPr lang="en-US" altLang="ko-KR" sz="3600" b="1" dirty="0" smtClean="0">
                <a:latin typeface="FrutigerNextLT Regular" pitchFamily="18" charset="0"/>
              </a:rPr>
              <a:t>Processing Data Structures&gt;</a:t>
            </a:r>
            <a:endParaRPr lang="en-US" altLang="ko-KR" sz="3600" b="1" dirty="0" smtClean="0">
              <a:latin typeface="FrutigerNextLT Regular" pitchFamily="18" charset="0"/>
            </a:endParaRP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a:t>
            </a:r>
            <a:r>
              <a:rPr lang="en-US" altLang="ko-KR" sz="3600" b="1" dirty="0" smtClean="0">
                <a:latin typeface="FrutigerNextLT Regular" pitchFamily="18" charset="0"/>
              </a:rPr>
              <a:t/>
            </a:r>
            <a:br>
              <a:rPr lang="en-US" altLang="ko-KR" sz="3600" b="1" dirty="0" smtClean="0">
                <a:latin typeface="FrutigerNextLT Regular" pitchFamily="18" charset="0"/>
              </a:rPr>
            </a:br>
            <a:r>
              <a:rPr lang="en-US" altLang="ko-KR" sz="3600" b="1" dirty="0" smtClean="0">
                <a:latin typeface="FrutigerNextLT Regular" pitchFamily="18" charset="0"/>
              </a:rPr>
              <a:t>for </a:t>
            </a:r>
            <a:r>
              <a:rPr lang="en-US" altLang="ko-KR" sz="3600" b="1" dirty="0" smtClean="0">
                <a:latin typeface="FrutigerNextLT Regular" pitchFamily="18" charset="0"/>
              </a:rPr>
              <a:t>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a:t>
            </a:r>
            <a:r>
              <a:rPr lang="en-US" altLang="ko-KR" sz="3600" b="1" dirty="0" smtClean="0">
                <a:latin typeface="FrutigerNextLT Regular" pitchFamily="18" charset="0"/>
              </a:rPr>
              <a:t>by n </a:t>
            </a:r>
            <a:r>
              <a:rPr lang="en-US" altLang="ko-KR" sz="3600" b="1" dirty="0" smtClean="0">
                <a:latin typeface="FrutigerNextLT Regular" pitchFamily="18" charset="0"/>
              </a:rPr>
              <a:t>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29219" y="1098006"/>
            <a:ext cx="3878271" cy="35476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1754326"/>
          </a:xfrm>
          <a:prstGeom prst="rect">
            <a:avLst/>
          </a:prstGeom>
        </p:spPr>
        <p:txBody>
          <a:bodyPr wrap="square" rtlCol="0">
            <a:spAutoFit/>
          </a:bodyPr>
          <a:lstStyle/>
          <a:p>
            <a:pPr algn="just"/>
            <a:r>
              <a:rPr lang="en-US" altLang="ko-KR" sz="3600" dirty="0" smtClean="0">
                <a:latin typeface="Times New Roman" panose="02020603050405020304" pitchFamily="18" charset="0"/>
                <a:cs typeface="Times New Roman" panose="02020603050405020304" pitchFamily="18" charset="0"/>
              </a:rPr>
              <a:t>This work was supported in part by the </a:t>
            </a:r>
            <a:r>
              <a:rPr lang="en-US" altLang="ko-KR" sz="3600" b="1" dirty="0" smtClean="0">
                <a:latin typeface="Times New Roman" panose="02020603050405020304" pitchFamily="18" charset="0"/>
                <a:cs typeface="Times New Roman" panose="02020603050405020304" pitchFamily="18" charset="0"/>
              </a:rPr>
              <a:t>Korean Ministry of Science, ICT &amp; </a:t>
            </a:r>
            <a:r>
              <a:rPr lang="en-US" altLang="ko-KR" sz="3600" b="1" dirty="0" smtClean="0">
                <a:latin typeface="Times New Roman" panose="02020603050405020304" pitchFamily="18" charset="0"/>
                <a:cs typeface="Times New Roman" panose="02020603050405020304" pitchFamily="18" charset="0"/>
              </a:rPr>
              <a:t/>
            </a:r>
            <a:br>
              <a:rPr lang="en-US" altLang="ko-KR" sz="3600" b="1" dirty="0" smtClean="0">
                <a:latin typeface="Times New Roman" panose="02020603050405020304" pitchFamily="18" charset="0"/>
                <a:cs typeface="Times New Roman" panose="02020603050405020304" pitchFamily="18" charset="0"/>
              </a:rPr>
            </a:br>
            <a:r>
              <a:rPr lang="en-US" altLang="ko-KR" sz="3600" b="1" dirty="0" smtClean="0">
                <a:latin typeface="Times New Roman" panose="02020603050405020304" pitchFamily="18" charset="0"/>
                <a:cs typeface="Times New Roman" panose="02020603050405020304" pitchFamily="18" charset="0"/>
              </a:rPr>
              <a:t>Future </a:t>
            </a:r>
            <a:r>
              <a:rPr lang="en-US" altLang="ko-KR" sz="3600" b="1" dirty="0" smtClean="0">
                <a:latin typeface="Times New Roman" panose="02020603050405020304" pitchFamily="18" charset="0"/>
                <a:cs typeface="Times New Roman" panose="02020603050405020304" pitchFamily="18" charset="0"/>
              </a:rPr>
              <a:t>Planning</a:t>
            </a:r>
            <a:r>
              <a:rPr lang="en-US" altLang="ko-KR" sz="3600" dirty="0" smtClean="0">
                <a:latin typeface="Times New Roman" panose="02020603050405020304" pitchFamily="18" charset="0"/>
                <a:cs typeface="Times New Roman" panose="02020603050405020304" pitchFamily="18" charset="0"/>
              </a:rPr>
              <a:t> (KEIT-10047038) and by </a:t>
            </a:r>
            <a:r>
              <a:rPr lang="en-US" altLang="ko-KR" sz="3600" b="1" dirty="0" smtClean="0">
                <a:latin typeface="Times New Roman" panose="02020603050405020304" pitchFamily="18" charset="0"/>
                <a:cs typeface="Times New Roman" panose="02020603050405020304" pitchFamily="18" charset="0"/>
              </a:rPr>
              <a:t>Google Summer of Code </a:t>
            </a:r>
            <a:r>
              <a:rPr lang="en-US" altLang="ko-KR" sz="3600" b="1" dirty="0" smtClean="0">
                <a:latin typeface="Times New Roman" panose="02020603050405020304" pitchFamily="18" charset="0"/>
                <a:cs typeface="Times New Roman" panose="02020603050405020304" pitchFamily="18" charset="0"/>
              </a:rPr>
              <a:t/>
            </a:r>
            <a:br>
              <a:rPr lang="en-US" altLang="ko-KR" sz="3600" b="1" dirty="0" smtClean="0">
                <a:latin typeface="Times New Roman" panose="02020603050405020304" pitchFamily="18" charset="0"/>
                <a:cs typeface="Times New Roman" panose="02020603050405020304" pitchFamily="18" charset="0"/>
              </a:rPr>
            </a:br>
            <a:r>
              <a:rPr lang="en-US" altLang="ko-KR" sz="3600" dirty="0" smtClean="0">
                <a:latin typeface="Times New Roman" panose="02020603050405020304" pitchFamily="18" charset="0"/>
                <a:cs typeface="Times New Roman" panose="02020603050405020304" pitchFamily="18" charset="0"/>
              </a:rPr>
              <a:t>(</a:t>
            </a:r>
            <a:r>
              <a:rPr lang="en-US" altLang="ko-KR" sz="3600" dirty="0" err="1" smtClean="0">
                <a:latin typeface="Times New Roman" panose="02020603050405020304" pitchFamily="18" charset="0"/>
                <a:cs typeface="Times New Roman" panose="02020603050405020304" pitchFamily="18" charset="0"/>
              </a:rPr>
              <a:t>GSoC</a:t>
            </a:r>
            <a:r>
              <a:rPr lang="en-US" altLang="ko-KR" sz="3600" dirty="0" smtClean="0">
                <a:latin typeface="Times New Roman" panose="02020603050405020304" pitchFamily="18" charset="0"/>
                <a:cs typeface="Times New Roman" panose="02020603050405020304" pitchFamily="18" charset="0"/>
              </a:rPr>
              <a:t>) 2013 and 2014.</a:t>
            </a:r>
            <a:endParaRPr lang="en-US" altLang="ko-KR" sz="3600"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still under </a:t>
              </a:r>
              <a:r>
                <a:rPr lang="en-US" altLang="ko-KR" sz="4400" dirty="0" smtClean="0">
                  <a:latin typeface="Times New Roman" panose="02020603050405020304" pitchFamily="18" charset="0"/>
                  <a:cs typeface="Times New Roman" panose="02020603050405020304" pitchFamily="18" charset="0"/>
                </a:rPr>
                <a:t>active development:</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 To provide server-offload using Shiny for users to help them </a:t>
              </a:r>
              <a:r>
                <a:rPr lang="en-US" altLang="ko-KR" sz="4400" dirty="0">
                  <a:latin typeface="Times New Roman" panose="02020603050405020304" pitchFamily="18" charset="0"/>
                  <a:cs typeface="Times New Roman" panose="02020603050405020304" pitchFamily="18" charset="0"/>
                </a:rPr>
                <a:t/>
              </a:r>
              <a:br>
                <a:rPr lang="en-US" altLang="ko-KR" sz="4400" dirty="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draw </a:t>
              </a:r>
              <a:r>
                <a:rPr lang="en-US" altLang="ko-KR" sz="4400" dirty="0" smtClean="0">
                  <a:latin typeface="Times New Roman" panose="02020603050405020304" pitchFamily="18" charset="0"/>
                  <a:cs typeface="Times New Roman" panose="02020603050405020304" pitchFamily="18" charset="0"/>
                </a:rPr>
                <a:t>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develop</a:t>
              </a:r>
              <a:r>
                <a:rPr lang="en-US" altLang="ko-KR" sz="4400" dirty="0" smtClean="0">
                  <a:latin typeface="Times New Roman" panose="02020603050405020304" pitchFamily="18" charset="0"/>
                  <a:cs typeface="Times New Roman" panose="02020603050405020304" pitchFamily="18" charset="0"/>
                </a:rPr>
                <a:t> an intuitive API to make it easy to draw graphs </a:t>
              </a:r>
            </a:p>
            <a:p>
              <a:pPr algn="just"/>
              <a:r>
                <a:rPr lang="en-US" altLang="ko-KR" sz="4400" dirty="0" smtClean="0">
                  <a:latin typeface="Times New Roman" panose="02020603050405020304" pitchFamily="18" charset="0"/>
                  <a:cs typeface="Times New Roman" panose="02020603050405020304" pitchFamily="18" charset="0"/>
                </a:rPr>
                <a:t>(e.g., ggplot2-based API)  </a:t>
              </a:r>
              <a:endParaRPr lang="en-US" altLang="ko-KR" sz="4400" dirty="0" smtClean="0">
                <a:latin typeface="Times New Roman" panose="02020603050405020304" pitchFamily="18" charset="0"/>
                <a:cs typeface="Times New Roman" panose="02020603050405020304" pitchFamily="18" charset="0"/>
              </a:endParaRP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a:t>
            </a:r>
            <a:r>
              <a:rPr lang="en-US" altLang="ko-KR" sz="4000" dirty="0" smtClean="0">
                <a:latin typeface="FrutigerNextLT Regular" pitchFamily="18" charset="0"/>
              </a:rPr>
              <a:t/>
            </a:r>
            <a:br>
              <a:rPr lang="en-US" altLang="ko-KR" sz="4000" dirty="0" smtClean="0">
                <a:latin typeface="FrutigerNextLT Regular" pitchFamily="18" charset="0"/>
              </a:rPr>
            </a:br>
            <a:r>
              <a:rPr lang="en-US" altLang="ko-KR" sz="4000" dirty="0" smtClean="0">
                <a:latin typeface="FrutigerNextLT Regular" pitchFamily="18" charset="0"/>
              </a:rPr>
              <a:t>generation</a:t>
            </a:r>
            <a:endParaRPr lang="ko-KR" altLang="en-US" sz="4000" dirty="0" smtClean="0">
              <a:latin typeface="FrutigerNextLT Regular" pitchFamily="18" charset="0"/>
            </a:endParaRPr>
          </a:p>
        </p:txBody>
      </p:sp>
      <p:grpSp>
        <p:nvGrpSpPr>
          <p:cNvPr id="17" name="그룹 16"/>
          <p:cNvGrpSpPr/>
          <p:nvPr/>
        </p:nvGrpSpPr>
        <p:grpSpPr>
          <a:xfrm>
            <a:off x="17845172" y="21827674"/>
            <a:ext cx="11145990" cy="5481245"/>
            <a:chOff x="16326251" y="21130845"/>
            <a:chExt cx="11145990" cy="5481245"/>
          </a:xfrm>
        </p:grpSpPr>
        <p:sp>
          <p:nvSpPr>
            <p:cNvPr id="38" name="타원 37"/>
            <p:cNvSpPr/>
            <p:nvPr/>
          </p:nvSpPr>
          <p:spPr>
            <a:xfrm>
              <a:off x="17478776" y="2113244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700" b="1" dirty="0" err="1" smtClean="0">
                  <a:solidFill>
                    <a:schemeClr val="tx1"/>
                  </a:solidFill>
                  <a:latin typeface="+mj-lt"/>
                  <a:ea typeface="Arial Unicode MS" panose="020B0604020202020204" pitchFamily="50" charset="-127"/>
                  <a:cs typeface="Arial Unicode MS" panose="020B0604020202020204" pitchFamily="50" charset="-127"/>
                </a:rPr>
                <a:t>Theoph</a:t>
              </a:r>
              <a:endParaRPr lang="ko-KR" altLang="en-US" sz="17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39" name="타원 38"/>
            <p:cNvSpPr/>
            <p:nvPr/>
          </p:nvSpPr>
          <p:spPr>
            <a:xfrm>
              <a:off x="16326251" y="2278979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800" b="1" dirty="0" smtClean="0">
                  <a:solidFill>
                    <a:schemeClr val="tx1"/>
                  </a:solidFill>
                  <a:latin typeface="+mj-lt"/>
                  <a:ea typeface="Arial Unicode MS" panose="020B0604020202020204" pitchFamily="50" charset="-127"/>
                  <a:cs typeface="Arial Unicode MS" panose="020B0604020202020204" pitchFamily="50" charset="-127"/>
                </a:rPr>
                <a:t>histObj1</a:t>
              </a:r>
              <a:endParaRPr lang="ko-KR" altLang="en-US" sz="18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40" name="타원 39"/>
            <p:cNvSpPr/>
            <p:nvPr/>
          </p:nvSpPr>
          <p:spPr>
            <a:xfrm>
              <a:off x="18631301" y="23268714"/>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800" b="1" dirty="0" smtClean="0">
                  <a:solidFill>
                    <a:schemeClr val="tx1"/>
                  </a:solidFill>
                  <a:latin typeface="+mj-lt"/>
                  <a:ea typeface="Arial Unicode MS" panose="020B0604020202020204" pitchFamily="50" charset="-127"/>
                  <a:cs typeface="Arial Unicode MS" panose="020B0604020202020204" pitchFamily="50" charset="-127"/>
                </a:rPr>
                <a:t>loffObj1</a:t>
              </a:r>
              <a:endParaRPr lang="ko-KR" altLang="en-US" sz="1800" b="1" dirty="0">
                <a:solidFill>
                  <a:schemeClr val="tx1"/>
                </a:solidFill>
                <a:latin typeface="+mj-lt"/>
                <a:ea typeface="Arial Unicode MS" panose="020B0604020202020204" pitchFamily="50" charset="-127"/>
                <a:cs typeface="Arial Unicode MS" panose="020B0604020202020204" pitchFamily="50" charset="-127"/>
              </a:endParaRPr>
            </a:p>
          </p:txBody>
        </p:sp>
        <p:cxnSp>
          <p:nvCxnSpPr>
            <p:cNvPr id="41" name="직선 연결선 40"/>
            <p:cNvCxnSpPr>
              <a:stCxn id="38" idx="3"/>
              <a:endCxn id="39" idx="0"/>
            </p:cNvCxnSpPr>
            <p:nvPr/>
          </p:nvCxnSpPr>
          <p:spPr>
            <a:xfrm flipH="1">
              <a:off x="16902514" y="22116189"/>
              <a:ext cx="745045" cy="673608"/>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8" idx="5"/>
              <a:endCxn id="43" idx="0"/>
            </p:cNvCxnSpPr>
            <p:nvPr/>
          </p:nvCxnSpPr>
          <p:spPr>
            <a:xfrm>
              <a:off x="18462518" y="22116189"/>
              <a:ext cx="745045" cy="274499"/>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18919432" y="22390688"/>
              <a:ext cx="576262" cy="576262"/>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R</a:t>
              </a:r>
              <a:endParaRPr lang="ko-KR" altLang="en-US" sz="2800" dirty="0">
                <a:solidFill>
                  <a:schemeClr val="tx1"/>
                </a:solidFill>
              </a:endParaRPr>
            </a:p>
          </p:txBody>
        </p:sp>
        <p:cxnSp>
          <p:nvCxnSpPr>
            <p:cNvPr id="44" name="직선 연결선 43"/>
            <p:cNvCxnSpPr>
              <a:endCxn id="40" idx="0"/>
            </p:cNvCxnSpPr>
            <p:nvPr/>
          </p:nvCxnSpPr>
          <p:spPr>
            <a:xfrm>
              <a:off x="19207563" y="22980582"/>
              <a:ext cx="1" cy="288132"/>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이등변 삼각형 44"/>
            <p:cNvSpPr/>
            <p:nvPr/>
          </p:nvSpPr>
          <p:spPr>
            <a:xfrm>
              <a:off x="20022522" y="21130845"/>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2000" dirty="0" smtClean="0">
                  <a:solidFill>
                    <a:schemeClr val="tx1"/>
                  </a:solidFill>
                </a:rPr>
                <a:t>dot</a:t>
              </a:r>
              <a:endParaRPr lang="ko-KR" altLang="en-US" sz="2000" dirty="0">
                <a:solidFill>
                  <a:schemeClr val="tx1"/>
                </a:solidFill>
              </a:endParaRPr>
            </a:p>
          </p:txBody>
        </p:sp>
        <p:cxnSp>
          <p:nvCxnSpPr>
            <p:cNvPr id="46" name="직선 화살표 연결선 45"/>
            <p:cNvCxnSpPr>
              <a:stCxn id="38" idx="6"/>
              <a:endCxn id="45" idx="1"/>
            </p:cNvCxnSpPr>
            <p:nvPr/>
          </p:nvCxnSpPr>
          <p:spPr>
            <a:xfrm flipV="1">
              <a:off x="18631301" y="21623517"/>
              <a:ext cx="1676971" cy="8519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이등변 삼각형 46"/>
            <p:cNvSpPr/>
            <p:nvPr/>
          </p:nvSpPr>
          <p:spPr>
            <a:xfrm>
              <a:off x="20183367" y="23268714"/>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2000" dirty="0" smtClean="0">
                  <a:solidFill>
                    <a:schemeClr val="tx1"/>
                  </a:solidFill>
                </a:rPr>
                <a:t>line</a:t>
              </a:r>
              <a:endParaRPr lang="ko-KR" altLang="en-US" sz="2000" dirty="0">
                <a:solidFill>
                  <a:schemeClr val="tx1"/>
                </a:solidFill>
              </a:endParaRPr>
            </a:p>
          </p:txBody>
        </p:sp>
        <p:sp>
          <p:nvSpPr>
            <p:cNvPr id="48" name="이등변 삼각형 47"/>
            <p:cNvSpPr/>
            <p:nvPr/>
          </p:nvSpPr>
          <p:spPr>
            <a:xfrm>
              <a:off x="19611867" y="24913911"/>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2000" dirty="0" smtClean="0">
                  <a:solidFill>
                    <a:schemeClr val="tx1"/>
                  </a:solidFill>
                </a:rPr>
                <a:t>bar</a:t>
              </a:r>
              <a:endParaRPr lang="ko-KR" altLang="en-US" sz="2000" dirty="0">
                <a:solidFill>
                  <a:schemeClr val="tx1"/>
                </a:solidFill>
              </a:endParaRPr>
            </a:p>
          </p:txBody>
        </p:sp>
        <p:cxnSp>
          <p:nvCxnSpPr>
            <p:cNvPr id="49" name="직선 화살표 연결선 48"/>
            <p:cNvCxnSpPr>
              <a:stCxn id="40" idx="6"/>
              <a:endCxn id="47" idx="1"/>
            </p:cNvCxnSpPr>
            <p:nvPr/>
          </p:nvCxnSpPr>
          <p:spPr>
            <a:xfrm flipV="1">
              <a:off x="19783826" y="23761386"/>
              <a:ext cx="685291" cy="835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39" idx="6"/>
              <a:endCxn id="48" idx="1"/>
            </p:cNvCxnSpPr>
            <p:nvPr/>
          </p:nvCxnSpPr>
          <p:spPr>
            <a:xfrm>
              <a:off x="17478776" y="23366060"/>
              <a:ext cx="2418841" cy="204052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2676251" y="21130845"/>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chemeClr val="tx1"/>
                  </a:solidFill>
                </a:rPr>
                <a:t>Axis1</a:t>
              </a:r>
              <a:endParaRPr lang="ko-KR" altLang="en-US" sz="2800" dirty="0">
                <a:solidFill>
                  <a:schemeClr val="tx1"/>
                </a:solidFill>
              </a:endParaRPr>
            </a:p>
          </p:txBody>
        </p:sp>
        <p:cxnSp>
          <p:nvCxnSpPr>
            <p:cNvPr id="52" name="직선 화살표 연결선 51"/>
            <p:cNvCxnSpPr>
              <a:stCxn id="45" idx="5"/>
              <a:endCxn id="51" idx="1"/>
            </p:cNvCxnSpPr>
            <p:nvPr/>
          </p:nvCxnSpPr>
          <p:spPr>
            <a:xfrm flipV="1">
              <a:off x="20879772" y="21607095"/>
              <a:ext cx="1796479" cy="164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47" idx="5"/>
              <a:endCxn id="51" idx="1"/>
            </p:cNvCxnSpPr>
            <p:nvPr/>
          </p:nvCxnSpPr>
          <p:spPr>
            <a:xfrm flipV="1">
              <a:off x="21040617" y="21607095"/>
              <a:ext cx="1635634" cy="21542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22638151" y="23961411"/>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chemeClr val="tx1"/>
                  </a:solidFill>
                </a:rPr>
                <a:t>Axis2</a:t>
              </a:r>
              <a:endParaRPr lang="ko-KR" altLang="en-US" sz="2800" dirty="0">
                <a:solidFill>
                  <a:schemeClr val="tx1"/>
                </a:solidFill>
              </a:endParaRPr>
            </a:p>
          </p:txBody>
        </p:sp>
        <p:cxnSp>
          <p:nvCxnSpPr>
            <p:cNvPr id="55" name="직선 화살표 연결선 54"/>
            <p:cNvCxnSpPr>
              <a:stCxn id="48" idx="5"/>
              <a:endCxn id="54" idx="1"/>
            </p:cNvCxnSpPr>
            <p:nvPr/>
          </p:nvCxnSpPr>
          <p:spPr>
            <a:xfrm flipV="1">
              <a:off x="20469117" y="24437661"/>
              <a:ext cx="2169034" cy="9689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24262969" y="25271959"/>
              <a:ext cx="345708" cy="3457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61" name="이등변 삼각형 60"/>
            <p:cNvSpPr/>
            <p:nvPr/>
          </p:nvSpPr>
          <p:spPr>
            <a:xfrm>
              <a:off x="24262969" y="25749494"/>
              <a:ext cx="343606" cy="296212"/>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solidFill>
              </a:endParaRPr>
            </a:p>
          </p:txBody>
        </p:sp>
        <p:sp>
          <p:nvSpPr>
            <p:cNvPr id="62" name="직사각형 61"/>
            <p:cNvSpPr/>
            <p:nvPr/>
          </p:nvSpPr>
          <p:spPr>
            <a:xfrm>
              <a:off x="24262969" y="26198836"/>
              <a:ext cx="343606" cy="3436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500" dirty="0">
                <a:solidFill>
                  <a:schemeClr val="tx1"/>
                </a:solidFill>
              </a:endParaRPr>
            </a:p>
          </p:txBody>
        </p:sp>
        <p:sp>
          <p:nvSpPr>
            <p:cNvPr id="63" name="TextBox 62"/>
            <p:cNvSpPr txBox="1"/>
            <p:nvPr/>
          </p:nvSpPr>
          <p:spPr>
            <a:xfrm>
              <a:off x="24559064" y="25114195"/>
              <a:ext cx="2645476" cy="584776"/>
            </a:xfrm>
            <a:prstGeom prst="rect">
              <a:avLst/>
            </a:prstGeom>
            <a:noFill/>
          </p:spPr>
          <p:txBody>
            <a:bodyPr wrap="none" rtlCol="0">
              <a:spAutoFit/>
            </a:bodyPr>
            <a:lstStyle/>
            <a:p>
              <a:r>
                <a:rPr lang="en-US" altLang="ko-KR" sz="3200" dirty="0" smtClean="0"/>
                <a:t>: Data Object</a:t>
              </a:r>
            </a:p>
          </p:txBody>
        </p:sp>
        <p:sp>
          <p:nvSpPr>
            <p:cNvPr id="64" name="TextBox 63"/>
            <p:cNvSpPr txBox="1"/>
            <p:nvPr/>
          </p:nvSpPr>
          <p:spPr>
            <a:xfrm>
              <a:off x="24559064" y="25578249"/>
              <a:ext cx="2913177" cy="584776"/>
            </a:xfrm>
            <a:prstGeom prst="rect">
              <a:avLst/>
            </a:prstGeom>
            <a:noFill/>
          </p:spPr>
          <p:txBody>
            <a:bodyPr wrap="none" rtlCol="0">
              <a:spAutoFit/>
            </a:bodyPr>
            <a:lstStyle/>
            <a:p>
              <a:r>
                <a:rPr lang="en-US" altLang="ko-KR" sz="3200" dirty="0" smtClean="0"/>
                <a:t>: Graph Object</a:t>
              </a:r>
            </a:p>
          </p:txBody>
        </p:sp>
        <p:sp>
          <p:nvSpPr>
            <p:cNvPr id="65" name="TextBox 64"/>
            <p:cNvSpPr txBox="1"/>
            <p:nvPr/>
          </p:nvSpPr>
          <p:spPr>
            <a:xfrm>
              <a:off x="24559064" y="26027314"/>
              <a:ext cx="2522445" cy="584776"/>
            </a:xfrm>
            <a:prstGeom prst="rect">
              <a:avLst/>
            </a:prstGeom>
            <a:noFill/>
          </p:spPr>
          <p:txBody>
            <a:bodyPr wrap="none" rtlCol="0">
              <a:spAutoFit/>
            </a:bodyPr>
            <a:lstStyle/>
            <a:p>
              <a:r>
                <a:rPr lang="en-US" altLang="ko-KR" sz="3200" dirty="0" smtClean="0"/>
                <a:t>: Axis Object</a:t>
              </a:r>
            </a:p>
          </p:txBody>
        </p:sp>
      </p:grpSp>
      <p:graphicFrame>
        <p:nvGraphicFramePr>
          <p:cNvPr id="66" name="표 65"/>
          <p:cNvGraphicFramePr>
            <a:graphicFrameLocks noGrp="1"/>
          </p:cNvGraphicFramePr>
          <p:nvPr>
            <p:extLst>
              <p:ext uri="{D42A27DB-BD31-4B8C-83A1-F6EECF244321}">
                <p14:modId xmlns:p14="http://schemas.microsoft.com/office/powerpoint/2010/main" val="1558851417"/>
              </p:ext>
            </p:extLst>
          </p:nvPr>
        </p:nvGraphicFramePr>
        <p:xfrm>
          <a:off x="21009508" y="27687983"/>
          <a:ext cx="2195375" cy="1853183"/>
        </p:xfrm>
        <a:graphic>
          <a:graphicData uri="http://schemas.openxmlformats.org/drawingml/2006/table">
            <a:tbl>
              <a:tblPr firstRow="1" bandRow="1">
                <a:tableStyleId>{5C22544A-7EE6-4342-B048-85BDC9FD1C3A}</a:tableStyleId>
              </a:tblPr>
              <a:tblGrid>
                <a:gridCol w="429011"/>
                <a:gridCol w="290802"/>
                <a:gridCol w="290802"/>
                <a:gridCol w="320665"/>
                <a:gridCol w="288032"/>
                <a:gridCol w="576063"/>
              </a:tblGrid>
              <a:tr h="192376">
                <a:tc>
                  <a:txBody>
                    <a:bodyPr/>
                    <a:lstStyle/>
                    <a:p>
                      <a:pPr algn="ctr" latinLnBrk="1"/>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400" b="1" dirty="0" smtClean="0">
                          <a:solidFill>
                            <a:schemeClr val="tx1"/>
                          </a:solidFill>
                          <a:latin typeface="+mj-lt"/>
                        </a:rPr>
                        <a:t>2</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400" b="1" dirty="0" smtClean="0">
                          <a:solidFill>
                            <a:schemeClr val="tx1"/>
                          </a:solidFill>
                          <a:latin typeface="+mj-lt"/>
                        </a:rPr>
                        <a:t>…</a:t>
                      </a:r>
                      <a:endParaRPr lang="ko-KR" altLang="en-US" sz="1400" b="1" dirty="0">
                        <a:solidFill>
                          <a:schemeClr val="tx1"/>
                        </a:solidFill>
                        <a:latin typeface="+mj-lt"/>
                      </a:endParaRPr>
                    </a:p>
                  </a:txBody>
                  <a:tcPr marL="118688" marR="118688"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400" b="1" dirty="0" smtClean="0">
                          <a:solidFill>
                            <a:schemeClr val="tx1"/>
                          </a:solidFill>
                          <a:latin typeface="+mj-lt"/>
                        </a:rPr>
                        <a:t>n-1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192376">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smtClean="0">
                          <a:solidFill>
                            <a:schemeClr val="tx1"/>
                          </a:solidFill>
                          <a:latin typeface="+mn-lt"/>
                          <a:ea typeface="+mn-ea"/>
                          <a:cs typeface="+mn-cs"/>
                        </a:rPr>
                        <a:t>…</a:t>
                      </a:r>
                      <a:endParaRPr lang="ko-KR" altLang="en-US" sz="1400" b="1" kern="120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2</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3</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4</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7593">
                <a:tc>
                  <a:txBody>
                    <a:bodyPr/>
                    <a:lstStyle/>
                    <a:p>
                      <a:pPr algn="ctr" latinLnBrk="1"/>
                      <a:r>
                        <a:rPr lang="en-US" altLang="ko-KR" sz="1400" b="1" dirty="0" smtClean="0">
                          <a:solidFill>
                            <a:schemeClr val="tx1"/>
                          </a:solidFill>
                          <a:latin typeface="+mj-lt"/>
                        </a:rPr>
                        <a:t>︙</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P-1</a:t>
                      </a:r>
                      <a:endParaRPr lang="ko-KR" altLang="en-US" sz="1400" b="1" dirty="0">
                        <a:solidFill>
                          <a:schemeClr val="tx1"/>
                        </a:solidFill>
                        <a:latin typeface="+mj-lt"/>
                      </a:endParaRPr>
                    </a:p>
                  </a:txBody>
                  <a:tcPr marL="0" marR="0"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kern="1200" dirty="0" smtClean="0">
                          <a:solidFill>
                            <a:schemeClr val="tx1"/>
                          </a:solidFill>
                          <a:latin typeface="+mn-lt"/>
                          <a:ea typeface="+mn-ea"/>
                          <a:cs typeface="+mn-cs"/>
                        </a:rPr>
                        <a:t>…</a:t>
                      </a:r>
                      <a:endParaRPr lang="ko-KR" altLang="en-US" sz="1400" b="1" kern="1200" dirty="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2663791675"/>
              </p:ext>
            </p:extLst>
          </p:nvPr>
        </p:nvGraphicFramePr>
        <p:xfrm>
          <a:off x="16427816" y="28618180"/>
          <a:ext cx="3142672" cy="365760"/>
        </p:xfrm>
        <a:graphic>
          <a:graphicData uri="http://schemas.openxmlformats.org/drawingml/2006/table">
            <a:tbl>
              <a:tblPr firstRow="1" bandRow="1">
                <a:tableStyleId>{5C22544A-7EE6-4342-B048-85BDC9FD1C3A}</a:tableStyleId>
              </a:tblPr>
              <a:tblGrid>
                <a:gridCol w="392834"/>
                <a:gridCol w="392834"/>
                <a:gridCol w="392834"/>
                <a:gridCol w="392834"/>
                <a:gridCol w="392834"/>
                <a:gridCol w="785668"/>
                <a:gridCol w="392834"/>
              </a:tblGrid>
              <a:tr h="254577">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 〮〮</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r>
            </a:tbl>
          </a:graphicData>
        </a:graphic>
      </p:graphicFrame>
      <p:sp>
        <p:nvSpPr>
          <p:cNvPr id="68" name="TextBox 67"/>
          <p:cNvSpPr txBox="1"/>
          <p:nvPr/>
        </p:nvSpPr>
        <p:spPr>
          <a:xfrm>
            <a:off x="16376368" y="29014766"/>
            <a:ext cx="3156107" cy="400110"/>
          </a:xfrm>
          <a:prstGeom prst="rect">
            <a:avLst/>
          </a:prstGeom>
          <a:noFill/>
        </p:spPr>
        <p:txBody>
          <a:bodyPr wrap="none" rtlCol="0">
            <a:spAutoFit/>
          </a:bodyPr>
          <a:lstStyle/>
          <a:p>
            <a:pPr algn="ctr"/>
            <a:r>
              <a:rPr lang="en-US" altLang="ko-KR" sz="2000" b="1" dirty="0" err="1" smtClean="0"/>
              <a:t>isSelected</a:t>
            </a:r>
            <a:r>
              <a:rPr lang="en-US" altLang="ko-KR" sz="2000" b="1" dirty="0" smtClean="0"/>
              <a:t> for dot graph</a:t>
            </a:r>
            <a:endParaRPr lang="ko-KR" altLang="en-US" sz="2000" b="1" dirty="0"/>
          </a:p>
        </p:txBody>
      </p:sp>
      <p:sp>
        <p:nvSpPr>
          <p:cNvPr id="69" name="곱셈 기호 68"/>
          <p:cNvSpPr/>
          <p:nvPr/>
        </p:nvSpPr>
        <p:spPr>
          <a:xfrm>
            <a:off x="19532475" y="28069194"/>
            <a:ext cx="1444336" cy="1444336"/>
          </a:xfrm>
          <a:prstGeom prst="mathMultiply">
            <a:avLst>
              <a:gd name="adj1" fmla="val 12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20468579" y="29727573"/>
            <a:ext cx="3326902" cy="461665"/>
          </a:xfrm>
          <a:prstGeom prst="rect">
            <a:avLst/>
          </a:prstGeom>
          <a:noFill/>
        </p:spPr>
        <p:txBody>
          <a:bodyPr wrap="none" rtlCol="0">
            <a:spAutoFit/>
          </a:bodyPr>
          <a:lstStyle/>
          <a:p>
            <a:pPr algn="ctr"/>
            <a:r>
              <a:rPr lang="en-US" altLang="ko-KR" sz="2400" b="1" dirty="0" smtClean="0"/>
              <a:t>&lt;Relationship Array&gt;</a:t>
            </a:r>
            <a:endParaRPr lang="ko-KR" altLang="en-US" sz="2400" b="1" dirty="0"/>
          </a:p>
        </p:txBody>
      </p:sp>
      <p:graphicFrame>
        <p:nvGraphicFramePr>
          <p:cNvPr id="71" name="표 70"/>
          <p:cNvGraphicFramePr>
            <a:graphicFrameLocks noGrp="1"/>
          </p:cNvGraphicFramePr>
          <p:nvPr>
            <p:extLst>
              <p:ext uri="{D42A27DB-BD31-4B8C-83A1-F6EECF244321}">
                <p14:modId xmlns:p14="http://schemas.microsoft.com/office/powerpoint/2010/main" val="2076625019"/>
              </p:ext>
            </p:extLst>
          </p:nvPr>
        </p:nvGraphicFramePr>
        <p:xfrm>
          <a:off x="24573035" y="28605062"/>
          <a:ext cx="3384375" cy="365760"/>
        </p:xfrm>
        <a:graphic>
          <a:graphicData uri="http://schemas.openxmlformats.org/drawingml/2006/table">
            <a:tbl>
              <a:tblPr firstRow="1" bandRow="1">
                <a:tableStyleId>{5C22544A-7EE6-4342-B048-85BDC9FD1C3A}</a:tableStyleId>
              </a:tblPr>
              <a:tblGrid>
                <a:gridCol w="676875"/>
                <a:gridCol w="676875"/>
                <a:gridCol w="676875"/>
                <a:gridCol w="676875"/>
                <a:gridCol w="676875"/>
              </a:tblGrid>
              <a:tr h="254577">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800" b="1" dirty="0" smtClean="0">
                          <a:solidFill>
                            <a:schemeClr val="tx1"/>
                          </a:solidFill>
                          <a:latin typeface="+mn-ea"/>
                          <a:ea typeface="+mn-ea"/>
                        </a:rPr>
                        <a:t>〮〮</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72" name="TextBox 71"/>
          <p:cNvSpPr txBox="1"/>
          <p:nvPr/>
        </p:nvSpPr>
        <p:spPr>
          <a:xfrm>
            <a:off x="16931117" y="27410215"/>
            <a:ext cx="2136072" cy="523220"/>
          </a:xfrm>
          <a:prstGeom prst="rect">
            <a:avLst/>
          </a:prstGeom>
          <a:noFill/>
        </p:spPr>
        <p:txBody>
          <a:bodyPr wrap="none" rtlCol="0">
            <a:spAutoFit/>
          </a:bodyPr>
          <a:lstStyle/>
          <a:p>
            <a:pPr algn="ctr"/>
            <a:r>
              <a:rPr lang="en-US" altLang="ko-KR" sz="2800" b="1" dirty="0" smtClean="0"/>
              <a:t>Dot update</a:t>
            </a:r>
            <a:endParaRPr lang="ko-KR" altLang="en-US" sz="2800" b="1" dirty="0"/>
          </a:p>
        </p:txBody>
      </p:sp>
      <p:sp>
        <p:nvSpPr>
          <p:cNvPr id="73" name="TextBox 72"/>
          <p:cNvSpPr txBox="1"/>
          <p:nvPr/>
        </p:nvSpPr>
        <p:spPr>
          <a:xfrm>
            <a:off x="24653889" y="27410215"/>
            <a:ext cx="3344084" cy="523220"/>
          </a:xfrm>
          <a:prstGeom prst="rect">
            <a:avLst/>
          </a:prstGeom>
          <a:noFill/>
        </p:spPr>
        <p:txBody>
          <a:bodyPr wrap="none" rtlCol="0">
            <a:spAutoFit/>
          </a:bodyPr>
          <a:lstStyle/>
          <a:p>
            <a:pPr algn="ctr"/>
            <a:r>
              <a:rPr lang="en-US" altLang="ko-KR" sz="2800" b="1" dirty="0" smtClean="0"/>
              <a:t>Histogram Update</a:t>
            </a:r>
            <a:endParaRPr lang="ko-KR" altLang="en-US" sz="2800" b="1" dirty="0"/>
          </a:p>
        </p:txBody>
      </p:sp>
      <p:sp>
        <p:nvSpPr>
          <p:cNvPr id="74" name="등호 73"/>
          <p:cNvSpPr/>
          <p:nvPr/>
        </p:nvSpPr>
        <p:spPr>
          <a:xfrm>
            <a:off x="23138186" y="28438526"/>
            <a:ext cx="1278082" cy="57624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5" name="원호 74"/>
          <p:cNvSpPr/>
          <p:nvPr/>
        </p:nvSpPr>
        <p:spPr>
          <a:xfrm>
            <a:off x="1755567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6" name="TextBox 75"/>
          <p:cNvSpPr txBox="1"/>
          <p:nvPr/>
        </p:nvSpPr>
        <p:spPr>
          <a:xfrm>
            <a:off x="17300227" y="27884982"/>
            <a:ext cx="1367682" cy="461665"/>
          </a:xfrm>
          <a:prstGeom prst="rect">
            <a:avLst/>
          </a:prstGeom>
          <a:noFill/>
        </p:spPr>
        <p:txBody>
          <a:bodyPr wrap="none" rtlCol="0">
            <a:spAutoFit/>
          </a:bodyPr>
          <a:lstStyle/>
          <a:p>
            <a:r>
              <a:rPr lang="en-US" altLang="ko-KR" sz="2400" b="1" dirty="0" smtClean="0"/>
              <a:t>p nodes</a:t>
            </a:r>
            <a:endParaRPr lang="ko-KR" altLang="en-US" sz="2400" b="1" dirty="0"/>
          </a:p>
        </p:txBody>
      </p:sp>
      <p:sp>
        <p:nvSpPr>
          <p:cNvPr id="77" name="원호 76"/>
          <p:cNvSpPr/>
          <p:nvPr/>
        </p:nvSpPr>
        <p:spPr>
          <a:xfrm flipH="1">
            <a:off x="1642880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TextBox 77"/>
          <p:cNvSpPr txBox="1"/>
          <p:nvPr/>
        </p:nvSpPr>
        <p:spPr>
          <a:xfrm>
            <a:off x="24291832" y="29037110"/>
            <a:ext cx="3976519" cy="400110"/>
          </a:xfrm>
          <a:prstGeom prst="rect">
            <a:avLst/>
          </a:prstGeom>
          <a:noFill/>
        </p:spPr>
        <p:txBody>
          <a:bodyPr wrap="none" rtlCol="0">
            <a:spAutoFit/>
          </a:bodyPr>
          <a:lstStyle/>
          <a:p>
            <a:pPr algn="ctr"/>
            <a:r>
              <a:rPr lang="en-US" altLang="ko-KR" sz="2000" b="1" dirty="0" err="1" smtClean="0"/>
              <a:t>isSelected</a:t>
            </a:r>
            <a:r>
              <a:rPr lang="en-US" altLang="ko-KR" sz="2000" b="1" dirty="0" smtClean="0"/>
              <a:t> for histogram graph</a:t>
            </a:r>
            <a:endParaRPr lang="ko-KR" altLang="en-US" sz="2000" b="1" dirty="0"/>
          </a:p>
        </p:txBody>
      </p:sp>
      <p:sp>
        <p:nvSpPr>
          <p:cNvPr id="79" name="원호 78"/>
          <p:cNvSpPr/>
          <p:nvPr/>
        </p:nvSpPr>
        <p:spPr>
          <a:xfrm>
            <a:off x="26966823" y="28199946"/>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0" name="TextBox 79"/>
          <p:cNvSpPr txBox="1"/>
          <p:nvPr/>
        </p:nvSpPr>
        <p:spPr>
          <a:xfrm>
            <a:off x="25581147" y="27884982"/>
            <a:ext cx="1362122" cy="461665"/>
          </a:xfrm>
          <a:prstGeom prst="rect">
            <a:avLst/>
          </a:prstGeom>
          <a:noFill/>
        </p:spPr>
        <p:txBody>
          <a:bodyPr wrap="none" rtlCol="0">
            <a:spAutoFit/>
          </a:bodyPr>
          <a:lstStyle/>
          <a:p>
            <a:r>
              <a:rPr lang="en-US" altLang="ko-KR" sz="2400" b="1" dirty="0" smtClean="0"/>
              <a:t>n nodes</a:t>
            </a:r>
            <a:endParaRPr lang="ko-KR" altLang="en-US" sz="2400" b="1" dirty="0"/>
          </a:p>
        </p:txBody>
      </p:sp>
      <p:sp>
        <p:nvSpPr>
          <p:cNvPr id="81" name="원호 80"/>
          <p:cNvSpPr/>
          <p:nvPr/>
        </p:nvSpPr>
        <p:spPr>
          <a:xfrm flipH="1">
            <a:off x="24590559" y="28190854"/>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2" name="TextBox 81"/>
          <p:cNvSpPr txBox="1"/>
          <p:nvPr/>
        </p:nvSpPr>
        <p:spPr>
          <a:xfrm>
            <a:off x="794481" y="14100046"/>
            <a:ext cx="12833338" cy="5693867"/>
          </a:xfrm>
          <a:prstGeom prst="rect">
            <a:avLst/>
          </a:prstGeom>
          <a:noFill/>
        </p:spPr>
        <p:txBody>
          <a:bodyPr wrap="square" rtlCol="0">
            <a:spAutoFit/>
          </a:bodyPr>
          <a:lstStyle/>
          <a:p>
            <a:r>
              <a:rPr lang="en-US" altLang="ko-KR" sz="2800" dirty="0" err="1" smtClean="0">
                <a:solidFill>
                  <a:srgbClr val="0000FF"/>
                </a:solidFill>
                <a:latin typeface="Consolas"/>
                <a:ea typeface="SimSun" panose="02010600030101010101" pitchFamily="2" charset="-122"/>
                <a:cs typeface="Consolas"/>
              </a:rPr>
              <a:t>Obj</a:t>
            </a:r>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&lt;- RIGHT({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plot(</a:t>
            </a:r>
            <a:r>
              <a:rPr lang="en-US" altLang="ko-KR" sz="2800" dirty="0" err="1" smtClean="0">
                <a:solidFill>
                  <a:srgbClr val="0000FF"/>
                </a:solidFill>
                <a:latin typeface="Consolas"/>
                <a:ea typeface="SimSun" panose="02010600030101010101" pitchFamily="2" charset="-122"/>
                <a:cs typeface="Consolas"/>
              </a:rPr>
              <a:t>conc</a:t>
            </a:r>
            <a:r>
              <a:rPr lang="en-US" altLang="ko-KR" sz="2800" dirty="0" smtClean="0">
                <a:solidFill>
                  <a:srgbClr val="0000FF"/>
                </a:solidFill>
                <a:latin typeface="Consolas"/>
                <a:ea typeface="SimSun" panose="02010600030101010101" pitchFamily="2" charset="-122"/>
                <a:cs typeface="Consolas"/>
              </a:rPr>
              <a:t> ~Time, </a:t>
            </a:r>
            <a:r>
              <a:rPr lang="en-US" altLang="ko-KR" sz="2800" dirty="0" err="1" smtClean="0">
                <a:solidFill>
                  <a:srgbClr val="0000FF"/>
                </a:solidFill>
                <a:latin typeface="Consolas"/>
                <a:ea typeface="SimSun" panose="02010600030101010101" pitchFamily="2" charset="-122"/>
                <a:cs typeface="Consolas"/>
              </a:rPr>
              <a:t>Theoph</a:t>
            </a:r>
            <a:r>
              <a:rPr lang="en-US" altLang="ko-KR" sz="2800" dirty="0" smtClean="0">
                <a:solidFill>
                  <a:srgbClr val="0000FF"/>
                </a:solidFill>
                <a:latin typeface="Consolas"/>
                <a:ea typeface="SimSun" panose="02010600030101010101" pitchFamily="2" charset="-122"/>
                <a:cs typeface="Consolas"/>
              </a:rPr>
              <a:t>, color = color)</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runServer.RIGHT</a:t>
            </a:r>
            <a:r>
              <a:rPr lang="en-US" altLang="ko-KR" sz="2800" dirty="0" smtClean="0">
                <a:solidFill>
                  <a:srgbClr val="0000FF"/>
                </a:solidFill>
                <a:latin typeface="Consolas"/>
                <a:ea typeface="SimSun" panose="02010600030101010101" pitchFamily="2" charset="-122"/>
                <a:cs typeface="Consolas"/>
              </a:rPr>
              <a:t>(</a:t>
            </a:r>
            <a:r>
              <a:rPr lang="en-US" altLang="ko-KR" sz="2800" dirty="0" err="1" smtClean="0">
                <a:solidFill>
                  <a:srgbClr val="0000FF"/>
                </a:solidFill>
                <a:latin typeface="Consolas"/>
                <a:ea typeface="SimSun" panose="02010600030101010101" pitchFamily="2" charset="-122"/>
                <a:cs typeface="Consolas"/>
              </a:rPr>
              <a:t>loessArray</a:t>
            </a:r>
            <a:r>
              <a:rPr lang="en-US" altLang="ko-KR" sz="2800" dirty="0" smtClean="0">
                <a:solidFill>
                  <a:srgbClr val="0000FF"/>
                </a:solidFill>
                <a:latin typeface="Consolas"/>
                <a:ea typeface="SimSun" panose="02010600030101010101" pitchFamily="2" charset="-122"/>
                <a:cs typeface="Consolas"/>
              </a:rPr>
              <a:t>, {</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obj</a:t>
            </a:r>
            <a:r>
              <a:rPr lang="en-US" altLang="ko-KR" sz="2800" dirty="0" smtClean="0">
                <a:solidFill>
                  <a:srgbClr val="0000FF"/>
                </a:solidFill>
                <a:latin typeface="Consolas"/>
                <a:ea typeface="SimSun" panose="02010600030101010101" pitchFamily="2" charset="-122"/>
                <a:cs typeface="Consolas"/>
              </a:rPr>
              <a:t> &lt;- loess(</a:t>
            </a:r>
            <a:r>
              <a:rPr lang="en-US" altLang="ko-KR" sz="2800" dirty="0" err="1" smtClean="0">
                <a:solidFill>
                  <a:srgbClr val="0000FF"/>
                </a:solidFill>
                <a:latin typeface="Consolas"/>
                <a:ea typeface="SimSun" panose="02010600030101010101" pitchFamily="2" charset="-122"/>
                <a:cs typeface="Consolas"/>
              </a:rPr>
              <a:t>conc</a:t>
            </a:r>
            <a:r>
              <a:rPr lang="en-US" altLang="ko-KR" sz="2800" dirty="0" smtClean="0">
                <a:solidFill>
                  <a:srgbClr val="0000FF"/>
                </a:solidFill>
                <a:latin typeface="Consolas"/>
                <a:ea typeface="SimSun" panose="02010600030101010101" pitchFamily="2" charset="-122"/>
                <a:cs typeface="Consolas"/>
              </a:rPr>
              <a:t> ~ Time, data = </a:t>
            </a:r>
            <a:r>
              <a:rPr lang="en-US" altLang="ko-KR" sz="2800" dirty="0" err="1" smtClean="0">
                <a:solidFill>
                  <a:srgbClr val="0000FF"/>
                </a:solidFill>
                <a:latin typeface="Consolas"/>
                <a:ea typeface="SimSun" panose="02010600030101010101" pitchFamily="2" charset="-122"/>
                <a:cs typeface="Consolas"/>
              </a:rPr>
              <a:t>Theoph</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xRange</a:t>
            </a:r>
            <a:r>
              <a:rPr lang="en-US" altLang="ko-KR" sz="2800" dirty="0" smtClean="0">
                <a:solidFill>
                  <a:srgbClr val="0000FF"/>
                </a:solidFill>
                <a:latin typeface="Consolas"/>
                <a:ea typeface="SimSun" panose="02010600030101010101" pitchFamily="2" charset="-122"/>
                <a:cs typeface="Consolas"/>
              </a:rPr>
              <a:t> &lt;- range(</a:t>
            </a:r>
            <a:r>
              <a:rPr lang="en-US" altLang="ko-KR" sz="2800" dirty="0" err="1" smtClean="0">
                <a:solidFill>
                  <a:srgbClr val="0000FF"/>
                </a:solidFill>
                <a:latin typeface="Consolas"/>
                <a:ea typeface="SimSun" panose="02010600030101010101" pitchFamily="2" charset="-122"/>
                <a:cs typeface="Consolas"/>
              </a:rPr>
              <a:t>Theoph$conc</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simArray</a:t>
            </a:r>
            <a:r>
              <a:rPr lang="en-US" altLang="ko-KR" sz="2800" dirty="0" smtClean="0">
                <a:solidFill>
                  <a:srgbClr val="0000FF"/>
                </a:solidFill>
                <a:latin typeface="Consolas"/>
                <a:ea typeface="SimSun" panose="02010600030101010101" pitchFamily="2" charset="-122"/>
                <a:cs typeface="Consolas"/>
              </a:rPr>
              <a:t> &lt;- </a:t>
            </a:r>
            <a:r>
              <a:rPr lang="en-US" altLang="ko-KR" sz="2800" dirty="0" err="1" smtClean="0">
                <a:solidFill>
                  <a:srgbClr val="0000FF"/>
                </a:solidFill>
                <a:latin typeface="Consolas"/>
                <a:ea typeface="SimSun" panose="02010600030101010101" pitchFamily="2" charset="-122"/>
                <a:cs typeface="Consolas"/>
              </a:rPr>
              <a:t>data.frame</a:t>
            </a:r>
            <a:r>
              <a:rPr lang="en-US" altLang="ko-KR" sz="2800" dirty="0" smtClean="0">
                <a:solidFill>
                  <a:srgbClr val="0000FF"/>
                </a:solidFill>
                <a:latin typeface="Consolas"/>
                <a:ea typeface="SimSun" panose="02010600030101010101" pitchFamily="2" charset="-122"/>
                <a:cs typeface="Consolas"/>
              </a:rPr>
              <a:t>(</a:t>
            </a:r>
            <a:r>
              <a:rPr lang="en-US" altLang="ko-KR" sz="2800" dirty="0" err="1" smtClean="0">
                <a:solidFill>
                  <a:srgbClr val="0000FF"/>
                </a:solidFill>
                <a:latin typeface="Consolas"/>
                <a:ea typeface="SimSun" panose="02010600030101010101" pitchFamily="2" charset="-122"/>
                <a:cs typeface="Consolas"/>
              </a:rPr>
              <a:t>conc</a:t>
            </a:r>
            <a:r>
              <a:rPr lang="en-US" altLang="ko-KR" sz="2800" dirty="0" smtClean="0">
                <a:solidFill>
                  <a:srgbClr val="0000FF"/>
                </a:solidFill>
                <a:latin typeface="Consolas"/>
                <a:ea typeface="SimSun" panose="02010600030101010101" pitchFamily="2" charset="-122"/>
                <a:cs typeface="Consolas"/>
              </a:rPr>
              <a:t> = </a:t>
            </a:r>
            <a:r>
              <a:rPr lang="en-US" altLang="ko-KR" sz="2800" dirty="0" err="1" smtClean="0">
                <a:solidFill>
                  <a:srgbClr val="0000FF"/>
                </a:solidFill>
                <a:latin typeface="Consolas"/>
                <a:ea typeface="SimSun" panose="02010600030101010101" pitchFamily="2" charset="-122"/>
                <a:cs typeface="Consolas"/>
              </a:rPr>
              <a:t>seq</a:t>
            </a:r>
            <a:r>
              <a:rPr lang="en-US" altLang="ko-KR" sz="2800" dirty="0" smtClean="0">
                <a:solidFill>
                  <a:srgbClr val="0000FF"/>
                </a:solidFill>
                <a:latin typeface="Consolas"/>
                <a:ea typeface="SimSun" panose="02010600030101010101" pitchFamily="2" charset="-122"/>
                <a:cs typeface="Consolas"/>
              </a:rPr>
              <a:t>(</a:t>
            </a:r>
            <a:r>
              <a:rPr lang="en-US" altLang="ko-KR" sz="2800" dirty="0" err="1" smtClean="0">
                <a:solidFill>
                  <a:srgbClr val="0000FF"/>
                </a:solidFill>
                <a:latin typeface="Consolas"/>
                <a:ea typeface="SimSun" panose="02010600030101010101" pitchFamily="2" charset="-122"/>
                <a:cs typeface="Consolas"/>
              </a:rPr>
              <a:t>xRange</a:t>
            </a:r>
            <a:r>
              <a:rPr lang="en-US" altLang="ko-KR" sz="2800" dirty="0" smtClean="0">
                <a:solidFill>
                  <a:srgbClr val="0000FF"/>
                </a:solidFill>
                <a:latin typeface="Consolas"/>
                <a:ea typeface="SimSun" panose="02010600030101010101" pitchFamily="2" charset="-122"/>
                <a:cs typeface="Consolas"/>
              </a:rPr>
              <a:t>[1], </a:t>
            </a:r>
            <a:endParaRPr lang="en-US" altLang="ko-KR" sz="2800" dirty="0" smtClean="0">
              <a:solidFill>
                <a:srgbClr val="0000FF"/>
              </a:solidFill>
              <a:latin typeface="Consolas"/>
              <a:ea typeface="SimSun" panose="02010600030101010101" pitchFamily="2" charset="-122"/>
              <a:cs typeface="Consolas"/>
            </a:endParaRP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xRange</a:t>
            </a:r>
            <a:r>
              <a:rPr lang="en-US" altLang="ko-KR" sz="2800" dirty="0" smtClean="0">
                <a:solidFill>
                  <a:srgbClr val="0000FF"/>
                </a:solidFill>
                <a:latin typeface="Consolas"/>
                <a:ea typeface="SimSun" panose="02010600030101010101" pitchFamily="2" charset="-122"/>
                <a:cs typeface="Consolas"/>
              </a:rPr>
              <a:t>[2], </a:t>
            </a:r>
            <a:r>
              <a:rPr lang="en-US" altLang="ko-KR" sz="2800" dirty="0" err="1" smtClean="0">
                <a:solidFill>
                  <a:srgbClr val="0000FF"/>
                </a:solidFill>
                <a:latin typeface="Consolas"/>
                <a:ea typeface="SimSun" panose="02010600030101010101" pitchFamily="2" charset="-122"/>
                <a:cs typeface="Consolas"/>
              </a:rPr>
              <a:t>length.out</a:t>
            </a:r>
            <a:r>
              <a:rPr lang="en-US" altLang="ko-KR" sz="2800" dirty="0" smtClean="0">
                <a:solidFill>
                  <a:srgbClr val="0000FF"/>
                </a:solidFill>
                <a:latin typeface="Consolas"/>
                <a:ea typeface="SimSun" panose="02010600030101010101" pitchFamily="2" charset="-122"/>
                <a:cs typeface="Consolas"/>
              </a:rPr>
              <a:t> = 100))</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simArray$Time</a:t>
            </a:r>
            <a:r>
              <a:rPr lang="en-US" altLang="ko-KR" sz="2800" dirty="0" smtClean="0">
                <a:solidFill>
                  <a:srgbClr val="0000FF"/>
                </a:solidFill>
                <a:latin typeface="Consolas"/>
                <a:ea typeface="SimSun" panose="02010600030101010101" pitchFamily="2" charset="-122"/>
                <a:cs typeface="Consolas"/>
              </a:rPr>
              <a:t> &lt;- predict(</a:t>
            </a:r>
            <a:r>
              <a:rPr lang="en-US" altLang="ko-KR" sz="2800" dirty="0" err="1" smtClean="0">
                <a:solidFill>
                  <a:srgbClr val="0000FF"/>
                </a:solidFill>
                <a:latin typeface="Consolas"/>
                <a:ea typeface="SimSun" panose="02010600030101010101" pitchFamily="2" charset="-122"/>
                <a:cs typeface="Consolas"/>
              </a:rPr>
              <a:t>obj</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newdata</a:t>
            </a:r>
            <a:r>
              <a:rPr lang="en-US" altLang="ko-KR" sz="2800" dirty="0" smtClean="0">
                <a:solidFill>
                  <a:srgbClr val="0000FF"/>
                </a:solidFill>
                <a:latin typeface="Consolas"/>
                <a:ea typeface="SimSun" panose="02010600030101010101" pitchFamily="2" charset="-122"/>
                <a:cs typeface="Consolas"/>
              </a:rPr>
              <a:t> = </a:t>
            </a:r>
            <a:r>
              <a:rPr lang="en-US" altLang="ko-KR" sz="2800" dirty="0" err="1" smtClean="0">
                <a:solidFill>
                  <a:srgbClr val="0000FF"/>
                </a:solidFill>
                <a:latin typeface="Consolas"/>
                <a:ea typeface="SimSun" panose="02010600030101010101" pitchFamily="2" charset="-122"/>
                <a:cs typeface="Consolas"/>
              </a:rPr>
              <a:t>simArray</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return(</a:t>
            </a:r>
            <a:r>
              <a:rPr lang="en-US" altLang="ko-KR" sz="2800" dirty="0" err="1" smtClean="0">
                <a:solidFill>
                  <a:srgbClr val="0000FF"/>
                </a:solidFill>
                <a:latin typeface="Consolas"/>
                <a:ea typeface="SimSun" panose="02010600030101010101" pitchFamily="2" charset="-122"/>
                <a:cs typeface="Consolas"/>
              </a:rPr>
              <a:t>simArray</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lines(</a:t>
            </a:r>
            <a:r>
              <a:rPr lang="en-US" altLang="ko-KR" sz="2800" dirty="0" err="1" smtClean="0">
                <a:solidFill>
                  <a:srgbClr val="0000FF"/>
                </a:solidFill>
                <a:latin typeface="Consolas"/>
                <a:ea typeface="SimSun" panose="02010600030101010101" pitchFamily="2" charset="-122"/>
                <a:cs typeface="Consolas"/>
              </a:rPr>
              <a:t>loessArray</a:t>
            </a:r>
            <a:r>
              <a:rPr lang="en-US" altLang="ko-KR" sz="2800" dirty="0" smtClean="0">
                <a:solidFill>
                  <a:srgbClr val="0000FF"/>
                </a:solidFill>
                <a:latin typeface="Consolas"/>
                <a:ea typeface="SimSun" panose="02010600030101010101" pitchFamily="2" charset="-122"/>
                <a:cs typeface="Consolas"/>
              </a:rPr>
              <a:t>, Time, </a:t>
            </a:r>
            <a:r>
              <a:rPr lang="en-US" altLang="ko-KR" sz="2800" dirty="0" err="1" smtClean="0">
                <a:solidFill>
                  <a:srgbClr val="0000FF"/>
                </a:solidFill>
                <a:latin typeface="Consolas"/>
                <a:ea typeface="SimSun" panose="02010600030101010101" pitchFamily="2" charset="-122"/>
                <a:cs typeface="Consolas"/>
              </a:rPr>
              <a:t>conc</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hist</a:t>
            </a:r>
            <a:r>
              <a:rPr lang="en-US" altLang="ko-KR" sz="2800" dirty="0" smtClean="0">
                <a:solidFill>
                  <a:srgbClr val="0000FF"/>
                </a:solidFill>
                <a:latin typeface="Consolas"/>
                <a:ea typeface="SimSun" panose="02010600030101010101" pitchFamily="2" charset="-122"/>
                <a:cs typeface="Consolas"/>
              </a:rPr>
              <a:t>(Time, </a:t>
            </a:r>
            <a:r>
              <a:rPr lang="en-US" altLang="ko-KR" sz="2800" dirty="0" err="1" smtClean="0">
                <a:solidFill>
                  <a:srgbClr val="0000FF"/>
                </a:solidFill>
                <a:latin typeface="Consolas"/>
                <a:ea typeface="SimSun" panose="02010600030101010101" pitchFamily="2" charset="-122"/>
                <a:cs typeface="Consolas"/>
              </a:rPr>
              <a:t>Theoph</a:t>
            </a:r>
            <a:r>
              <a:rPr lang="en-US" altLang="ko-KR" sz="2800" dirty="0" smtClean="0">
                <a:solidFill>
                  <a:srgbClr val="0000FF"/>
                </a:solidFill>
                <a:latin typeface="Consolas"/>
                <a:ea typeface="SimSun" panose="02010600030101010101" pitchFamily="2" charset="-122"/>
                <a:cs typeface="Consolas"/>
              </a:rPr>
              <a:t>)</a:t>
            </a:r>
          </a:p>
          <a:p>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Theoph</a:t>
            </a:r>
            <a:r>
              <a:rPr lang="en-US" altLang="ko-KR" sz="2800" dirty="0" smtClean="0">
                <a:solidFill>
                  <a:srgbClr val="0000FF"/>
                </a:solidFill>
                <a:latin typeface="Consolas"/>
                <a:ea typeface="SimSun" panose="02010600030101010101" pitchFamily="2" charset="-122"/>
                <a:cs typeface="Consolas"/>
              </a:rPr>
              <a:t>)</a:t>
            </a:r>
          </a:p>
        </p:txBody>
      </p:sp>
      <p:sp>
        <p:nvSpPr>
          <p:cNvPr id="83" name="TextBox 82"/>
          <p:cNvSpPr txBox="1"/>
          <p:nvPr/>
        </p:nvSpPr>
        <p:spPr>
          <a:xfrm>
            <a:off x="16813579" y="13786085"/>
            <a:ext cx="12151944" cy="8217634"/>
          </a:xfrm>
          <a:prstGeom prst="rect">
            <a:avLst/>
          </a:prstGeom>
          <a:noFill/>
        </p:spPr>
        <p:txBody>
          <a:bodyPr wrap="square" rtlCol="0">
            <a:spAutoFit/>
          </a:bodyPr>
          <a:lstStyle/>
          <a:p>
            <a:r>
              <a:rPr lang="en-US" altLang="ko-KR" sz="2400" dirty="0">
                <a:solidFill>
                  <a:srgbClr val="004900"/>
                </a:solidFill>
                <a:latin typeface="Consolas"/>
                <a:cs typeface="Consolas"/>
              </a:rPr>
              <a:t>&lt;script&gt; </a:t>
            </a:r>
            <a:r>
              <a:rPr lang="en-US" altLang="ko-KR" sz="2400" b="1" dirty="0" err="1">
                <a:solidFill>
                  <a:srgbClr val="BF11AA"/>
                </a:solidFill>
                <a:latin typeface="Consolas"/>
                <a:cs typeface="Consolas"/>
              </a:rPr>
              <a:t>var</a:t>
            </a:r>
            <a:r>
              <a:rPr lang="en-US" altLang="ko-KR" sz="2400" dirty="0">
                <a:latin typeface="Consolas"/>
                <a:cs typeface="Consolas"/>
              </a:rPr>
              <a:t> </a:t>
            </a:r>
            <a:r>
              <a:rPr lang="en-US" altLang="ko-KR" sz="2400" dirty="0" err="1">
                <a:latin typeface="Consolas"/>
                <a:cs typeface="Consolas"/>
              </a:rPr>
              <a:t>Theoph</a:t>
            </a:r>
            <a:r>
              <a:rPr lang="en-US" altLang="ko-KR" sz="2400" dirty="0">
                <a:latin typeface="Consolas"/>
                <a:cs typeface="Consolas"/>
              </a:rPr>
              <a:t> = </a:t>
            </a:r>
            <a:r>
              <a:rPr lang="en-US" altLang="ko-KR" sz="2400" dirty="0" err="1">
                <a:latin typeface="Consolas"/>
                <a:cs typeface="Consolas"/>
              </a:rPr>
              <a:t>createMainStructureE</a:t>
            </a:r>
            <a:r>
              <a:rPr lang="en-US" altLang="ko-KR" sz="2400" dirty="0">
                <a:latin typeface="Consolas"/>
                <a:cs typeface="Consolas"/>
              </a:rPr>
              <a:t>(rawArr1);</a:t>
            </a:r>
            <a:r>
              <a:rPr lang="en-US" altLang="ko-KR" sz="2400" dirty="0">
                <a:solidFill>
                  <a:srgbClr val="004900"/>
                </a:solidFill>
                <a:latin typeface="Consolas"/>
                <a:cs typeface="Consolas"/>
              </a:rPr>
              <a:t>&lt;/script&gt;</a:t>
            </a:r>
          </a:p>
          <a:p>
            <a:r>
              <a:rPr lang="en-US" altLang="ko-KR" sz="2400" dirty="0" smtClean="0">
                <a:solidFill>
                  <a:srgbClr val="004900"/>
                </a:solidFill>
                <a:latin typeface="Consolas"/>
                <a:cs typeface="Consolas"/>
              </a:rPr>
              <a:t>&lt;</a:t>
            </a:r>
            <a:r>
              <a:rPr lang="en-US" altLang="ko-KR" sz="2400" dirty="0">
                <a:solidFill>
                  <a:srgbClr val="004900"/>
                </a:solidFill>
                <a:latin typeface="Consolas"/>
                <a:cs typeface="Consolas"/>
              </a:rPr>
              <a:t>script&gt;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axis1 = </a:t>
            </a:r>
            <a:r>
              <a:rPr lang="en-US" altLang="ko-KR" sz="2400" b="1" dirty="0">
                <a:solidFill>
                  <a:srgbClr val="BF11AA"/>
                </a:solidFill>
                <a:latin typeface="Consolas"/>
                <a:cs typeface="Consolas"/>
              </a:rPr>
              <a:t>new</a:t>
            </a:r>
            <a:r>
              <a:rPr lang="en-US" altLang="ko-KR" sz="2400" dirty="0">
                <a:latin typeface="Consolas"/>
                <a:cs typeface="Consolas"/>
              </a:rPr>
              <a:t> Axis(1, </a:t>
            </a:r>
            <a:r>
              <a:rPr lang="en-US" altLang="ko-KR" sz="2400" dirty="0" err="1">
                <a:latin typeface="Consolas"/>
                <a:cs typeface="Consolas"/>
              </a:rPr>
              <a:t>Theoph</a:t>
            </a:r>
            <a:r>
              <a:rPr lang="en-US" altLang="ko-KR" sz="2400" dirty="0">
                <a:latin typeface="Consolas"/>
                <a:cs typeface="Consolas"/>
              </a:rPr>
              <a:t>, </a:t>
            </a:r>
            <a:r>
              <a:rPr lang="en-US" altLang="ko-KR" sz="2400" dirty="0">
                <a:solidFill>
                  <a:srgbClr val="0000FF"/>
                </a:solidFill>
                <a:latin typeface="Consolas"/>
                <a:cs typeface="Consolas"/>
              </a:rPr>
              <a:t>'Time'</a:t>
            </a:r>
            <a:r>
              <a:rPr lang="en-US" altLang="ko-KR" sz="2400" dirty="0">
                <a:latin typeface="Consolas"/>
                <a:cs typeface="Consolas"/>
              </a:rPr>
              <a:t>, </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conc</a:t>
            </a:r>
            <a:r>
              <a:rPr lang="en-US" altLang="ko-KR" sz="2400" dirty="0">
                <a:solidFill>
                  <a:srgbClr val="0000FF"/>
                </a:solidFill>
                <a:latin typeface="Consolas"/>
                <a:cs typeface="Consolas"/>
              </a:rPr>
              <a:t>'</a:t>
            </a:r>
            <a:r>
              <a:rPr lang="en-US" altLang="ko-KR" sz="2400" dirty="0">
                <a:latin typeface="Consolas"/>
                <a:cs typeface="Consolas"/>
              </a:rPr>
              <a:t>, {legend: </a:t>
            </a:r>
            <a:r>
              <a:rPr lang="en-US" altLang="ko-KR" sz="2400" dirty="0">
                <a:solidFill>
                  <a:srgbClr val="0000FF"/>
                </a:solidFill>
                <a:latin typeface="Consolas"/>
                <a:cs typeface="Consolas"/>
              </a:rPr>
              <a:t>'Subject'</a:t>
            </a:r>
            <a:r>
              <a:rPr lang="en-US" altLang="ko-KR" sz="2400" dirty="0">
                <a:latin typeface="Consolas"/>
                <a:cs typeface="Consolas"/>
              </a:rPr>
              <a: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point1 = </a:t>
            </a:r>
            <a:r>
              <a:rPr lang="en-US" altLang="ko-KR" sz="2400" b="1" dirty="0">
                <a:solidFill>
                  <a:srgbClr val="BF11AA"/>
                </a:solidFill>
                <a:latin typeface="Consolas"/>
                <a:cs typeface="Consolas"/>
              </a:rPr>
              <a:t>new</a:t>
            </a:r>
            <a:r>
              <a:rPr lang="en-US" altLang="ko-KR" sz="2400" dirty="0">
                <a:latin typeface="Consolas"/>
                <a:cs typeface="Consolas"/>
              </a:rPr>
              <a:t> Dot(axis1, </a:t>
            </a:r>
            <a:r>
              <a:rPr lang="en-US" altLang="ko-KR" sz="2400" dirty="0" err="1">
                <a:latin typeface="Consolas"/>
                <a:cs typeface="Consolas"/>
              </a:rPr>
              <a:t>Theoph</a:t>
            </a:r>
            <a:r>
              <a:rPr lang="en-US" altLang="ko-KR" sz="2400" dirty="0">
                <a:latin typeface="Consolas"/>
                <a:cs typeface="Consolas"/>
              </a:rPr>
              <a:t>, </a:t>
            </a:r>
            <a:r>
              <a:rPr lang="en-US" altLang="ko-KR" sz="2400" dirty="0">
                <a:solidFill>
                  <a:srgbClr val="0000FF"/>
                </a:solidFill>
                <a:latin typeface="Consolas"/>
                <a:cs typeface="Consolas"/>
              </a:rPr>
              <a:t>'Time'</a:t>
            </a:r>
            <a:r>
              <a:rPr lang="en-US" altLang="ko-KR" sz="2400" dirty="0">
                <a:latin typeface="Consolas"/>
                <a:cs typeface="Consolas"/>
              </a:rPr>
              <a:t>, </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conc</a:t>
            </a:r>
            <a:r>
              <a:rPr lang="en-US" altLang="ko-KR" sz="2400" dirty="0">
                <a:solidFill>
                  <a:srgbClr val="0000FF"/>
                </a:solidFill>
                <a:latin typeface="Consolas"/>
                <a:cs typeface="Consolas"/>
              </a:rPr>
              <a:t>'</a:t>
            </a:r>
            <a:r>
              <a:rPr lang="en-US" altLang="ko-KR" sz="2400" dirty="0">
                <a:latin typeface="Consolas"/>
                <a:cs typeface="Consolas"/>
              </a:rPr>
              <a:t>, {});</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histObj1 = </a:t>
            </a:r>
            <a:r>
              <a:rPr lang="en-US" altLang="ko-KR" sz="2400" b="1" dirty="0">
                <a:solidFill>
                  <a:srgbClr val="BF11AA"/>
                </a:solidFill>
                <a:latin typeface="Consolas"/>
                <a:cs typeface="Consolas"/>
              </a:rPr>
              <a:t>new</a:t>
            </a:r>
            <a:r>
              <a:rPr lang="en-US" altLang="ko-KR" sz="2400" dirty="0">
                <a:latin typeface="Consolas"/>
                <a:cs typeface="Consolas"/>
              </a:rPr>
              <a:t> </a:t>
            </a:r>
            <a:r>
              <a:rPr lang="en-US" altLang="ko-KR" sz="2400" dirty="0" err="1">
                <a:latin typeface="Consolas"/>
                <a:cs typeface="Consolas"/>
              </a:rPr>
              <a:t>ddply</a:t>
            </a:r>
            <a:r>
              <a:rPr lang="en-US" altLang="ko-KR" sz="2400" dirty="0">
                <a:latin typeface="Consolas"/>
                <a:cs typeface="Consolas"/>
              </a:rPr>
              <a:t>(</a:t>
            </a:r>
            <a:r>
              <a:rPr lang="en-US" altLang="ko-KR" sz="2400" dirty="0" err="1">
                <a:latin typeface="Consolas"/>
                <a:cs typeface="Consolas"/>
              </a:rPr>
              <a:t>Theoph</a:t>
            </a:r>
            <a:r>
              <a:rPr lang="en-US" altLang="ko-KR" sz="2400" dirty="0">
                <a:latin typeface="Consolas"/>
                <a:cs typeface="Consolas"/>
              </a:rPr>
              <a:t>, [</a:t>
            </a:r>
            <a:r>
              <a:rPr lang="en-US" altLang="ko-KR" sz="2400" dirty="0">
                <a:solidFill>
                  <a:srgbClr val="0000FF"/>
                </a:solidFill>
                <a:latin typeface="Consolas"/>
                <a:cs typeface="Consolas"/>
              </a:rPr>
              <a:t>'Time'</a:t>
            </a:r>
            <a:r>
              <a:rPr lang="en-US" altLang="ko-KR" sz="2400" dirty="0">
                <a:latin typeface="Consolas"/>
                <a:cs typeface="Consolas"/>
              </a:rPr>
              <a:t>], {});</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axis2 = </a:t>
            </a:r>
            <a:r>
              <a:rPr lang="en-US" altLang="ko-KR" sz="2400" b="1" dirty="0">
                <a:solidFill>
                  <a:srgbClr val="BF11AA"/>
                </a:solidFill>
                <a:latin typeface="Consolas"/>
                <a:cs typeface="Consolas"/>
              </a:rPr>
              <a:t>new</a:t>
            </a:r>
            <a:r>
              <a:rPr lang="en-US" altLang="ko-KR" sz="2400" dirty="0">
                <a:latin typeface="Consolas"/>
                <a:cs typeface="Consolas"/>
              </a:rPr>
              <a:t> Axis(2, histObj1, </a:t>
            </a:r>
            <a:r>
              <a:rPr lang="en-US" altLang="ko-KR" sz="2400" dirty="0">
                <a:solidFill>
                  <a:srgbClr val="0000FF"/>
                </a:solidFill>
                <a:latin typeface="Consolas"/>
                <a:cs typeface="Consolas"/>
              </a:rPr>
              <a:t>'Time</a:t>
            </a:r>
            <a:r>
              <a:rPr lang="en-US" altLang="ko-KR" sz="2400" dirty="0" smtClean="0">
                <a:solidFill>
                  <a:srgbClr val="0000FF"/>
                </a:solidFill>
                <a:latin typeface="Consolas"/>
                <a:cs typeface="Consolas"/>
              </a:rPr>
              <a:t>'</a:t>
            </a:r>
            <a:r>
              <a:rPr lang="en-US" altLang="ko-KR" sz="2400" dirty="0" smtClean="0">
                <a:latin typeface="Consolas"/>
                <a:cs typeface="Consolas"/>
              </a:rPr>
              <a:t>, </a:t>
            </a:r>
            <a:r>
              <a:rPr lang="en-US" altLang="ko-KR" sz="2400" dirty="0" smtClean="0">
                <a:solidFill>
                  <a:srgbClr val="0000FF"/>
                </a:solidFill>
                <a:latin typeface="Consolas"/>
                <a:cs typeface="Consolas"/>
              </a:rPr>
              <a:t>'frequency'</a:t>
            </a:r>
            <a:r>
              <a:rPr lang="en-US" altLang="ko-KR" sz="2400" dirty="0" smtClean="0">
                <a:latin typeface="Consolas"/>
                <a:cs typeface="Consolas"/>
              </a:rPr>
              <a:t>, </a:t>
            </a:r>
            <a:r>
              <a:rPr lang="en-US" altLang="ko-KR" sz="2400" dirty="0">
                <a:latin typeface="Consolas"/>
                <a:cs typeface="Consolas"/>
              </a:rPr>
              <a: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hist1 = </a:t>
            </a:r>
            <a:r>
              <a:rPr lang="en-US" altLang="ko-KR" sz="2400" b="1" dirty="0">
                <a:solidFill>
                  <a:srgbClr val="BF11AA"/>
                </a:solidFill>
                <a:latin typeface="Consolas"/>
                <a:cs typeface="Consolas"/>
              </a:rPr>
              <a:t>new</a:t>
            </a:r>
            <a:r>
              <a:rPr lang="en-US" altLang="ko-KR" sz="2400" dirty="0">
                <a:latin typeface="Consolas"/>
                <a:cs typeface="Consolas"/>
              </a:rPr>
              <a:t> Bar(axis2, histObj1, </a:t>
            </a:r>
            <a:r>
              <a:rPr lang="en-US" altLang="ko-KR" sz="2400" dirty="0">
                <a:solidFill>
                  <a:srgbClr val="0000FF"/>
                </a:solidFill>
                <a:latin typeface="Consolas"/>
                <a:cs typeface="Consolas"/>
              </a:rPr>
              <a:t>'Time</a:t>
            </a:r>
            <a:r>
              <a:rPr lang="en-US" altLang="ko-KR" sz="2400" dirty="0" smtClean="0">
                <a:solidFill>
                  <a:srgbClr val="0000FF"/>
                </a:solidFill>
                <a:latin typeface="Consolas"/>
                <a:cs typeface="Consolas"/>
              </a:rPr>
              <a:t>'</a:t>
            </a:r>
            <a:r>
              <a:rPr lang="en-US" altLang="ko-KR" sz="2400" dirty="0" smtClean="0">
                <a:latin typeface="Consolas"/>
                <a:cs typeface="Consolas"/>
              </a:rPr>
              <a:t>, </a:t>
            </a:r>
            <a:r>
              <a:rPr lang="en-US" altLang="ko-KR" sz="2400" dirty="0">
                <a:solidFill>
                  <a:srgbClr val="0000FF"/>
                </a:solidFill>
                <a:latin typeface="Consolas"/>
                <a:cs typeface="Consolas"/>
              </a:rPr>
              <a:t>'frequency'</a:t>
            </a:r>
            <a:r>
              <a:rPr lang="en-US" altLang="ko-KR" sz="2400" dirty="0">
                <a:latin typeface="Consolas"/>
                <a:cs typeface="Consolas"/>
              </a:rPr>
              <a:t>, </a:t>
            </a:r>
            <a:r>
              <a:rPr lang="en-US" altLang="ko-KR" sz="2400" dirty="0" smtClean="0">
                <a:latin typeface="Consolas"/>
                <a:cs typeface="Consolas"/>
              </a:rPr>
              <a:t>{});</a:t>
            </a:r>
            <a:endParaRPr lang="en-US" altLang="ko-KR" sz="2400" dirty="0">
              <a:latin typeface="Consolas"/>
              <a:cs typeface="Consolas"/>
            </a:endParaRPr>
          </a:p>
          <a:p>
            <a:r>
              <a:rPr lang="en-US" altLang="ko-KR" sz="2400" dirty="0" err="1" smtClean="0">
                <a:latin typeface="Consolas"/>
                <a:cs typeface="Consolas"/>
              </a:rPr>
              <a:t>Theoph.draw</a:t>
            </a:r>
            <a:r>
              <a:rPr lang="en-US" altLang="ko-KR" sz="2400" dirty="0" smtClean="0">
                <a:latin typeface="Consolas"/>
                <a:cs typeface="Consolas"/>
              </a:rPr>
              <a: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err="1" smtClean="0">
                <a:latin typeface="Consolas"/>
                <a:cs typeface="Consolas"/>
              </a:rPr>
              <a:t>AllAxisObjArr</a:t>
            </a:r>
            <a:r>
              <a:rPr lang="en-US" altLang="ko-KR" sz="2400" dirty="0" smtClean="0">
                <a:latin typeface="Consolas"/>
                <a:cs typeface="Consolas"/>
              </a:rPr>
              <a:t> = [axis1, axis2]; </a:t>
            </a:r>
          </a:p>
          <a:p>
            <a:r>
              <a:rPr lang="en-US" altLang="ko-KR" sz="2400" dirty="0" err="1" smtClean="0">
                <a:latin typeface="Consolas"/>
                <a:cs typeface="Consolas"/>
              </a:rPr>
              <a:t>eventTrigger</a:t>
            </a:r>
            <a:r>
              <a:rPr lang="en-US" altLang="ko-KR" sz="2400" dirty="0" smtClean="0">
                <a:latin typeface="Consolas"/>
                <a:cs typeface="Consolas"/>
              </a:rPr>
              <a:t>(</a:t>
            </a:r>
            <a:r>
              <a:rPr lang="en-US" altLang="ko-KR" sz="2400" dirty="0" err="1" smtClean="0">
                <a:latin typeface="Consolas"/>
                <a:cs typeface="Consolas"/>
              </a:rPr>
              <a:t>AllAxisObjArr</a:t>
            </a:r>
            <a:r>
              <a:rPr lang="en-US" altLang="ko-KR" sz="2400" dirty="0">
                <a:latin typeface="Consolas"/>
                <a:cs typeface="Consolas"/>
              </a:rPr>
              <a:t>);</a:t>
            </a:r>
          </a:p>
          <a:p>
            <a:r>
              <a:rPr lang="en-US" altLang="ko-KR" sz="2400" dirty="0" smtClean="0">
                <a:solidFill>
                  <a:srgbClr val="004900"/>
                </a:solidFill>
                <a:latin typeface="Consolas"/>
                <a:cs typeface="Consolas"/>
              </a:rPr>
              <a:t>&lt;/</a:t>
            </a:r>
            <a:r>
              <a:rPr lang="en-US" altLang="ko-KR" sz="2400" dirty="0">
                <a:solidFill>
                  <a:srgbClr val="004900"/>
                </a:solidFill>
                <a:latin typeface="Consolas"/>
                <a:cs typeface="Consolas"/>
              </a:rPr>
              <a:t>script&gt;</a:t>
            </a:r>
          </a:p>
          <a:p>
            <a:r>
              <a:rPr lang="en-US" altLang="ko-KR" sz="2400" dirty="0" smtClean="0">
                <a:solidFill>
                  <a:srgbClr val="004900"/>
                </a:solidFill>
                <a:latin typeface="Consolas"/>
                <a:cs typeface="Consolas"/>
              </a:rPr>
              <a:t>&lt;</a:t>
            </a:r>
            <a:r>
              <a:rPr lang="en-US" altLang="ko-KR" sz="2400" dirty="0">
                <a:solidFill>
                  <a:srgbClr val="004900"/>
                </a:solidFill>
                <a:latin typeface="Consolas"/>
                <a:cs typeface="Consolas"/>
              </a:rPr>
              <a:t>script&gt;</a:t>
            </a:r>
          </a:p>
          <a:p>
            <a:r>
              <a:rPr lang="en-US" altLang="ko-KR" sz="2400" dirty="0" smtClean="0">
                <a:solidFill>
                  <a:srgbClr val="004900"/>
                </a:solidFill>
                <a:latin typeface="Consolas"/>
                <a:cs typeface="Consolas"/>
              </a:rPr>
              <a:t>// </a:t>
            </a:r>
            <a:r>
              <a:rPr lang="en-US" altLang="ko-KR" sz="2400" dirty="0">
                <a:solidFill>
                  <a:srgbClr val="004900"/>
                </a:solidFill>
                <a:latin typeface="Consolas"/>
                <a:cs typeface="Consolas"/>
              </a:rPr>
              <a:t>offload part.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err="1">
                <a:latin typeface="Consolas"/>
                <a:cs typeface="Consolas"/>
              </a:rPr>
              <a:t>loessArray</a:t>
            </a:r>
            <a:r>
              <a:rPr lang="en-US" altLang="ko-KR" sz="2400" dirty="0">
                <a:latin typeface="Consolas"/>
                <a:cs typeface="Consolas"/>
              </a:rPr>
              <a:t> = </a:t>
            </a:r>
            <a:r>
              <a:rPr lang="en-US" altLang="ko-KR" sz="2400" dirty="0" err="1">
                <a:latin typeface="Consolas"/>
                <a:cs typeface="Consolas"/>
              </a:rPr>
              <a:t>createMainStructureE</a:t>
            </a:r>
            <a:r>
              <a:rPr lang="en-US" altLang="ko-KR" sz="2400" dirty="0">
                <a:latin typeface="Consolas"/>
                <a:cs typeface="Consolas"/>
              </a:rPr>
              <a:t>(</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Theoph</a:t>
            </a:r>
            <a:r>
              <a:rPr lang="en-US" altLang="ko-KR" sz="2400" dirty="0">
                <a:solidFill>
                  <a:srgbClr val="0000FF"/>
                </a:solidFill>
                <a:latin typeface="Consolas"/>
                <a:cs typeface="Consolas"/>
              </a:rPr>
              <a:t>'</a:t>
            </a:r>
            <a:r>
              <a:rPr lang="en-US" altLang="ko-KR" sz="2400" dirty="0">
                <a:latin typeface="Consolas"/>
                <a:cs typeface="Consolas"/>
              </a:rPr>
              <a:t>); </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loffObj1 = new </a:t>
            </a:r>
            <a:r>
              <a:rPr lang="en-US" altLang="ko-KR" sz="2400" dirty="0" err="1">
                <a:latin typeface="Consolas"/>
                <a:cs typeface="Consolas"/>
              </a:rPr>
              <a:t>MakeLineObj</a:t>
            </a:r>
            <a:r>
              <a:rPr lang="en-US" altLang="ko-KR" sz="2400" dirty="0">
                <a:latin typeface="Consolas"/>
                <a:cs typeface="Consolas"/>
              </a:rPr>
              <a:t>(</a:t>
            </a:r>
            <a:r>
              <a:rPr lang="en-US" altLang="ko-KR" sz="2400" dirty="0" err="1">
                <a:latin typeface="Consolas"/>
                <a:cs typeface="Consolas"/>
              </a:rPr>
              <a:t>loessArray</a:t>
            </a:r>
            <a:r>
              <a:rPr lang="en-US" altLang="ko-KR" sz="2400" dirty="0">
                <a:latin typeface="Consolas"/>
                <a:cs typeface="Consolas"/>
              </a:rPr>
              <a:t>, </a:t>
            </a:r>
            <a:r>
              <a:rPr lang="en-US" altLang="ko-KR" sz="2400" dirty="0">
                <a:solidFill>
                  <a:srgbClr val="0000FF"/>
                </a:solidFill>
                <a:latin typeface="Consolas"/>
                <a:cs typeface="Consolas"/>
              </a:rPr>
              <a:t>'Time'</a:t>
            </a:r>
            <a:r>
              <a:rPr lang="en-US" altLang="ko-KR" sz="2400" dirty="0">
                <a:latin typeface="Consolas"/>
                <a:cs typeface="Consolas"/>
              </a:rPr>
              <a:t>, </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conc</a:t>
            </a:r>
            <a:r>
              <a:rPr lang="en-US" altLang="ko-KR" sz="2400" dirty="0">
                <a:solidFill>
                  <a:srgbClr val="0000FF"/>
                </a:solidFill>
                <a:latin typeface="Consolas"/>
                <a:cs typeface="Consolas"/>
              </a:rPr>
              <a:t>'</a:t>
            </a:r>
            <a:r>
              <a:rPr lang="en-US" altLang="ko-KR" sz="2400" dirty="0">
                <a:latin typeface="Consolas"/>
                <a:cs typeface="Consolas"/>
              </a:rPr>
              <a:t>, {});</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loff1 = new Line(axis1, </a:t>
            </a:r>
            <a:r>
              <a:rPr lang="en-US" altLang="ko-KR" sz="2400" dirty="0" smtClean="0">
                <a:latin typeface="Consolas"/>
                <a:cs typeface="Consolas"/>
              </a:rPr>
              <a:t>loffObj1, </a:t>
            </a:r>
            <a:r>
              <a:rPr lang="en-US" altLang="ko-KR" sz="2400" dirty="0" smtClean="0">
                <a:solidFill>
                  <a:srgbClr val="0000FF"/>
                </a:solidFill>
                <a:latin typeface="Consolas"/>
                <a:cs typeface="Consolas"/>
              </a:rPr>
              <a:t>'x1'</a:t>
            </a:r>
            <a:r>
              <a:rPr lang="en-US" altLang="ko-KR" sz="2400" dirty="0" smtClean="0">
                <a:latin typeface="Consolas"/>
                <a:cs typeface="Consolas"/>
              </a:rPr>
              <a:t>, </a:t>
            </a:r>
            <a:r>
              <a:rPr lang="en-US" altLang="ko-KR" sz="2400" dirty="0">
                <a:solidFill>
                  <a:srgbClr val="0000FF"/>
                </a:solidFill>
                <a:latin typeface="Consolas"/>
                <a:cs typeface="Consolas"/>
              </a:rPr>
              <a:t>'x2'</a:t>
            </a:r>
            <a:r>
              <a:rPr lang="en-US" altLang="ko-KR" sz="2400" dirty="0">
                <a:latin typeface="Consolas"/>
                <a:cs typeface="Consolas"/>
              </a:rPr>
              <a:t>, </a:t>
            </a:r>
            <a:r>
              <a:rPr lang="en-US" altLang="ko-KR" sz="2400" dirty="0">
                <a:solidFill>
                  <a:srgbClr val="0000FF"/>
                </a:solidFill>
                <a:latin typeface="Consolas"/>
                <a:cs typeface="Consolas"/>
              </a:rPr>
              <a:t>'y1'</a:t>
            </a:r>
            <a:r>
              <a:rPr lang="en-US" altLang="ko-KR" sz="2400" dirty="0">
                <a:latin typeface="Consolas"/>
                <a:cs typeface="Consolas"/>
              </a:rPr>
              <a:t>, </a:t>
            </a:r>
            <a:r>
              <a:rPr lang="en-US" altLang="ko-KR" sz="2400" dirty="0">
                <a:solidFill>
                  <a:srgbClr val="0000FF"/>
                </a:solidFill>
                <a:latin typeface="Consolas"/>
                <a:cs typeface="Consolas"/>
              </a:rPr>
              <a:t>'y2'</a:t>
            </a:r>
            <a:r>
              <a:rPr lang="en-US" altLang="ko-KR" sz="2400" dirty="0">
                <a:latin typeface="Consolas"/>
                <a:cs typeface="Consolas"/>
              </a:rPr>
              <a:t>, {});</a:t>
            </a:r>
          </a:p>
          <a:p>
            <a:r>
              <a:rPr lang="en-US" altLang="ko-KR" sz="2400" dirty="0" smtClean="0">
                <a:latin typeface="Consolas"/>
                <a:cs typeface="Consolas"/>
              </a:rPr>
              <a:t>$(</a:t>
            </a:r>
            <a:r>
              <a:rPr lang="en-US" altLang="ko-KR" sz="2400" b="1" dirty="0">
                <a:solidFill>
                  <a:srgbClr val="BF11AA"/>
                </a:solidFill>
                <a:latin typeface="Consolas"/>
                <a:cs typeface="Consolas"/>
              </a:rPr>
              <a:t>function</a:t>
            </a:r>
            <a:r>
              <a:rPr lang="en-US" altLang="ko-KR" sz="2400" dirty="0">
                <a:latin typeface="Consolas"/>
                <a:cs typeface="Consolas"/>
              </a:rPr>
              <a:t>() {</a:t>
            </a:r>
          </a:p>
          <a:p>
            <a:r>
              <a:rPr lang="en-US" altLang="ko-KR" sz="2400" dirty="0" smtClean="0">
                <a:latin typeface="Consolas"/>
                <a:cs typeface="Consolas"/>
              </a:rPr>
              <a:t>           </a:t>
            </a:r>
            <a:r>
              <a:rPr lang="en-US" altLang="ko-KR" sz="2400" dirty="0" err="1" smtClean="0">
                <a:latin typeface="Consolas"/>
                <a:cs typeface="Consolas"/>
              </a:rPr>
              <a:t>setTimeout</a:t>
            </a:r>
            <a:r>
              <a:rPr lang="en-US" altLang="ko-KR" sz="2400" dirty="0" smtClean="0">
                <a:latin typeface="Consolas"/>
                <a:cs typeface="Consolas"/>
              </a:rPr>
              <a:t>(</a:t>
            </a:r>
            <a:r>
              <a:rPr lang="en-US" altLang="ko-KR" sz="2400" b="1" dirty="0" smtClean="0">
                <a:solidFill>
                  <a:srgbClr val="BF11AA"/>
                </a:solidFill>
                <a:latin typeface="Consolas"/>
                <a:cs typeface="Consolas"/>
              </a:rPr>
              <a:t>function</a:t>
            </a:r>
            <a:r>
              <a:rPr lang="en-US" altLang="ko-KR" sz="2400" dirty="0">
                <a:latin typeface="Consolas"/>
                <a:cs typeface="Consolas"/>
              </a:rPr>
              <a:t>() {</a:t>
            </a:r>
          </a:p>
          <a:p>
            <a:r>
              <a:rPr lang="en-US" altLang="ko-KR" sz="2400" dirty="0">
                <a:latin typeface="Consolas"/>
                <a:cs typeface="Consolas"/>
              </a:rPr>
              <a:t>            </a:t>
            </a:r>
            <a:r>
              <a:rPr lang="en-US" altLang="ko-KR" sz="2400" dirty="0" err="1">
                <a:latin typeface="Consolas"/>
                <a:cs typeface="Consolas"/>
              </a:rPr>
              <a:t>window.Shiny.onInputChange</a:t>
            </a:r>
            <a:r>
              <a:rPr lang="en-US" altLang="ko-KR" sz="2400" dirty="0">
                <a:latin typeface="Consolas"/>
                <a:cs typeface="Consolas"/>
              </a:rPr>
              <a:t>(</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Theoph</a:t>
            </a:r>
            <a:r>
              <a:rPr lang="en-US" altLang="ko-KR" sz="2400" dirty="0">
                <a:solidFill>
                  <a:srgbClr val="0000FF"/>
                </a:solidFill>
                <a:latin typeface="Consolas"/>
                <a:cs typeface="Consolas"/>
              </a:rPr>
              <a:t>'</a:t>
            </a:r>
            <a:r>
              <a:rPr lang="en-US" altLang="ko-KR" sz="2400" dirty="0">
                <a:latin typeface="Consolas"/>
                <a:cs typeface="Consolas"/>
              </a:rPr>
              <a:t>, </a:t>
            </a:r>
            <a:r>
              <a:rPr lang="en-US" altLang="ko-KR" sz="2400" dirty="0" err="1">
                <a:latin typeface="Consolas"/>
                <a:cs typeface="Consolas"/>
              </a:rPr>
              <a:t>Theoph</a:t>
            </a:r>
            <a:r>
              <a:rPr lang="en-US" altLang="ko-KR" sz="2400" dirty="0">
                <a:latin typeface="Consolas"/>
                <a:cs typeface="Consolas"/>
              </a:rPr>
              <a:t>.$</a:t>
            </a:r>
            <a:r>
              <a:rPr lang="en-US" altLang="ko-KR" sz="2400" dirty="0" err="1">
                <a:latin typeface="Consolas"/>
                <a:cs typeface="Consolas"/>
              </a:rPr>
              <a:t>isHidden</a:t>
            </a:r>
            <a:r>
              <a:rPr lang="en-US" altLang="ko-KR" sz="2400" dirty="0">
                <a:latin typeface="Consolas"/>
                <a:cs typeface="Consolas"/>
              </a:rPr>
              <a:t>);</a:t>
            </a:r>
          </a:p>
          <a:p>
            <a:r>
              <a:rPr lang="ko-KR" altLang="en-US" sz="2400" dirty="0">
                <a:latin typeface="Consolas"/>
                <a:cs typeface="Consolas"/>
              </a:rPr>
              <a:t>          </a:t>
            </a:r>
            <a:r>
              <a:rPr lang="en-US" altLang="ko-KR" sz="2400" dirty="0">
                <a:latin typeface="Consolas"/>
                <a:cs typeface="Consolas"/>
              </a:rPr>
              <a:t>}, 1)</a:t>
            </a:r>
          </a:p>
          <a:p>
            <a:r>
              <a:rPr lang="en-US" altLang="ko-KR" sz="2400" dirty="0" smtClean="0">
                <a:latin typeface="Consolas"/>
                <a:cs typeface="Consolas"/>
              </a:rPr>
              <a:t>});</a:t>
            </a:r>
            <a:endParaRPr lang="en-US" altLang="ko-KR" sz="2400" dirty="0">
              <a:latin typeface="Consolas"/>
              <a:cs typeface="Consolas"/>
            </a:endParaRPr>
          </a:p>
          <a:p>
            <a:r>
              <a:rPr lang="en-US" altLang="ko-KR" sz="2400" dirty="0" smtClean="0">
                <a:solidFill>
                  <a:srgbClr val="004900"/>
                </a:solidFill>
                <a:latin typeface="Consolas"/>
                <a:cs typeface="Consolas"/>
              </a:rPr>
              <a:t>&lt;/</a:t>
            </a:r>
            <a:r>
              <a:rPr lang="en-US" altLang="ko-KR" sz="2400" dirty="0">
                <a:solidFill>
                  <a:srgbClr val="004900"/>
                </a:solidFill>
                <a:latin typeface="Consolas"/>
                <a:cs typeface="Consolas"/>
              </a:rPr>
              <a:t>script&gt;</a:t>
            </a:r>
            <a:endParaRPr lang="ko-KR" altLang="en-US" sz="2400" dirty="0">
              <a:solidFill>
                <a:srgbClr val="004900"/>
              </a:solidFill>
              <a:latin typeface="Consolas"/>
              <a:cs typeface="Consolas"/>
            </a:endParaRPr>
          </a:p>
        </p:txBody>
      </p:sp>
      <p:pic>
        <p:nvPicPr>
          <p:cNvPr id="24" name="그림 23"/>
          <p:cNvPicPr>
            <a:picLocks/>
          </p:cNvPicPr>
          <p:nvPr/>
        </p:nvPicPr>
        <p:blipFill>
          <a:blip r:embed="rId5"/>
          <a:stretch>
            <a:fillRect/>
          </a:stretch>
        </p:blipFill>
        <p:spPr>
          <a:xfrm>
            <a:off x="612459" y="21083425"/>
            <a:ext cx="13374000" cy="6764400"/>
          </a:xfrm>
          <a:prstGeom prst="rect">
            <a:avLst/>
          </a:prstGeom>
        </p:spPr>
      </p:pic>
      <p:pic>
        <p:nvPicPr>
          <p:cNvPr id="25" name="그림 24"/>
          <p:cNvPicPr>
            <a:picLocks/>
          </p:cNvPicPr>
          <p:nvPr/>
        </p:nvPicPr>
        <p:blipFill>
          <a:blip r:embed="rId6"/>
          <a:stretch>
            <a:fillRect/>
          </a:stretch>
        </p:blipFill>
        <p:spPr>
          <a:xfrm>
            <a:off x="594371" y="29568224"/>
            <a:ext cx="13374000" cy="6764400"/>
          </a:xfrm>
          <a:prstGeom prst="rect">
            <a:avLst/>
          </a:prstGeom>
        </p:spPr>
      </p:pic>
      <p:pic>
        <p:nvPicPr>
          <p:cNvPr id="27" name="그림 26"/>
          <p:cNvPicPr>
            <a:picLocks/>
          </p:cNvPicPr>
          <p:nvPr/>
        </p:nvPicPr>
        <p:blipFill>
          <a:blip r:embed="rId7"/>
          <a:stretch>
            <a:fillRect/>
          </a:stretch>
        </p:blipFill>
        <p:spPr>
          <a:xfrm>
            <a:off x="21877195" y="6971919"/>
            <a:ext cx="7736400" cy="3510000"/>
          </a:xfrm>
          <a:prstGeom prst="rect">
            <a:avLst/>
          </a:prstGeom>
        </p:spPr>
      </p:pic>
      <p:pic>
        <p:nvPicPr>
          <p:cNvPr id="3" name="Picture 2"/>
          <p:cNvPicPr>
            <a:picLocks noChangeAspect="1"/>
          </p:cNvPicPr>
          <p:nvPr/>
        </p:nvPicPr>
        <p:blipFill>
          <a:blip r:embed="rId8"/>
          <a:stretch>
            <a:fillRect/>
          </a:stretch>
        </p:blipFill>
        <p:spPr>
          <a:xfrm>
            <a:off x="493469" y="1602062"/>
            <a:ext cx="3269254" cy="2480124"/>
          </a:xfrm>
          <a:prstGeom prst="rect">
            <a:avLst/>
          </a:prstGeom>
        </p:spPr>
      </p:pic>
    </p:spTree>
    <p:extLst>
      <p:ext uri="{BB962C8B-B14F-4D97-AF65-F5344CB8AC3E}">
        <p14:creationId xmlns:p14="http://schemas.microsoft.com/office/powerpoint/2010/main" val="3244654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a:t>
              </a:r>
              <a:r>
                <a:rPr lang="en-US" altLang="ko-KR" sz="4400" dirty="0" smtClean="0">
                  <a:latin typeface="Times New Roman" panose="02020603050405020304" pitchFamily="18" charset="0"/>
                  <a:cs typeface="Times New Roman" panose="02020603050405020304" pitchFamily="18" charset="0"/>
                </a:rPr>
                <a:t>.</a:t>
              </a: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700554" y="935981"/>
            <a:ext cx="25448693"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p>
          <a:p>
            <a:pPr algn="ctr"/>
            <a:r>
              <a:rPr lang="en-US" altLang="ko-KR" sz="4000" dirty="0" err="1">
                <a:solidFill>
                  <a:schemeClr val="bg1"/>
                </a:solidFill>
                <a:latin typeface="Times New Roman" pitchFamily="18" charset="0"/>
                <a:ea typeface="Ebrima" pitchFamily="2" charset="0"/>
                <a:cs typeface="Times New Roman" pitchFamily="18" charset="0"/>
              </a:rPr>
              <a:t>ChungHa</a:t>
            </a:r>
            <a:r>
              <a:rPr lang="en-US" altLang="ko-KR" sz="4000" dirty="0">
                <a:solidFill>
                  <a:schemeClr val="bg1"/>
                </a:solidFill>
                <a:latin typeface="Times New Roman" pitchFamily="18" charset="0"/>
                <a:ea typeface="Ebrima" pitchFamily="2" charset="0"/>
                <a:cs typeface="Times New Roman" pitchFamily="18" charset="0"/>
              </a:rPr>
              <a:t>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JongHyun</a:t>
            </a:r>
            <a:r>
              <a:rPr lang="en-US" altLang="ko-KR" sz="4000" dirty="0">
                <a:solidFill>
                  <a:schemeClr val="bg1"/>
                </a:solidFill>
                <a:latin typeface="Times New Roman" pitchFamily="18" charset="0"/>
                <a:ea typeface="Ebrima" pitchFamily="2" charset="0"/>
                <a:cs typeface="Times New Roman" pitchFamily="18" charset="0"/>
              </a:rPr>
              <a:t> Bae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SangGi</a:t>
            </a:r>
            <a:r>
              <a:rPr lang="en-US" altLang="ko-KR" sz="4000" dirty="0">
                <a:solidFill>
                  <a:schemeClr val="bg1"/>
                </a:solidFill>
                <a:latin typeface="Times New Roman" pitchFamily="18" charset="0"/>
                <a:ea typeface="Ebrima" pitchFamily="2" charset="0"/>
                <a:cs typeface="Times New Roman" pitchFamily="18" charset="0"/>
              </a:rPr>
              <a:t> Hong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TaeJoon</a:t>
            </a:r>
            <a:r>
              <a:rPr lang="en-US" altLang="ko-KR" sz="4000" dirty="0">
                <a:solidFill>
                  <a:schemeClr val="bg1"/>
                </a:solidFill>
                <a:latin typeface="Times New Roman" pitchFamily="18" charset="0"/>
                <a:ea typeface="Ebrima" pitchFamily="2" charset="0"/>
                <a:cs typeface="Times New Roman" pitchFamily="18" charset="0"/>
              </a:rPr>
              <a:t> 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a:t>
            </a:r>
            <a:r>
              <a:rPr lang="en-US" altLang="ko-KR" sz="4000" dirty="0" err="1">
                <a:solidFill>
                  <a:schemeClr val="bg1"/>
                </a:solidFill>
                <a:latin typeface="Times New Roman" pitchFamily="18" charset="0"/>
                <a:ea typeface="Ebrima" pitchFamily="2" charset="0"/>
                <a:cs typeface="Times New Roman" pitchFamily="18" charset="0"/>
              </a:rPr>
              <a:t>bnbbkr</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bethetaedu</a:t>
            </a:r>
            <a:r>
              <a:rPr lang="en-US" altLang="ko-KR" sz="4000" dirty="0">
                <a:solidFill>
                  <a:schemeClr val="bg1"/>
                </a:solidFill>
                <a:latin typeface="Times New Roman" pitchFamily="18" charset="0"/>
                <a:ea typeface="Ebrima" pitchFamily="2" charset="0"/>
                <a:cs typeface="Times New Roman" pitchFamily="18" charset="0"/>
              </a:rPr>
              <a:t>, thepotter89,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err="1" smtClean="0">
                <a:solidFill>
                  <a:schemeClr val="tx1"/>
                </a:solidFill>
                <a:latin typeface="Times New Roman" panose="02020603050405020304" pitchFamily="18" charset="0"/>
                <a:cs typeface="Times New Roman" panose="02020603050405020304" pitchFamily="18" charset="0"/>
              </a:rPr>
              <a:t>analyz</a:t>
            </a:r>
            <a:r>
              <a:rPr lang="en-US" altLang="ko-KR" sz="4400" dirty="0" smtClean="0">
                <a:solidFill>
                  <a:schemeClr val="tx1"/>
                </a:solidFill>
                <a:latin typeface="Times New Roman" panose="02020603050405020304" pitchFamily="18" charset="0"/>
                <a:cs typeface="Times New Roman" panose="02020603050405020304" pitchFamily="18" charset="0"/>
              </a:rPr>
              <a:t>-</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err="1" smtClean="0">
                <a:solidFill>
                  <a:schemeClr val="tx1"/>
                </a:solidFill>
                <a:latin typeface="Times New Roman" panose="02020603050405020304" pitchFamily="18" charset="0"/>
                <a:cs typeface="Times New Roman" panose="02020603050405020304" pitchFamily="18" charset="0"/>
              </a:rPr>
              <a:t>ing</a:t>
            </a:r>
            <a:r>
              <a:rPr lang="en-US" altLang="ko-KR" sz="4400" dirty="0" smtClean="0">
                <a:solidFill>
                  <a:schemeClr val="tx1"/>
                </a:solidFill>
                <a:latin typeface="Times New Roman" panose="02020603050405020304" pitchFamily="18" charset="0"/>
                <a:cs typeface="Times New Roman" panose="02020603050405020304" pitchFamily="18" charset="0"/>
              </a:rPr>
              <a:t> the large set of data.</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1873320" y="7002303"/>
            <a:ext cx="7737527" cy="3510470"/>
          </a:xfrm>
          <a:prstGeom prst="rect">
            <a:avLst/>
          </a:prstGeom>
        </p:spPr>
      </p:pic>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57" name="그림 56"/>
          <p:cNvPicPr>
            <a:picLocks noChangeAspect="1"/>
          </p:cNvPicPr>
          <p:nvPr/>
        </p:nvPicPr>
        <p:blipFill>
          <a:blip r:embed="rId4"/>
          <a:stretch>
            <a:fillRect/>
          </a:stretch>
        </p:blipFill>
        <p:spPr>
          <a:xfrm>
            <a:off x="522363" y="21154671"/>
            <a:ext cx="13373200" cy="6762584"/>
          </a:xfrm>
          <a:prstGeom prst="rect">
            <a:avLst/>
          </a:prstGeom>
        </p:spPr>
      </p:pic>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5"/>
          <a:stretch>
            <a:fillRect/>
          </a:stretch>
        </p:blipFill>
        <p:spPr>
          <a:xfrm>
            <a:off x="617786" y="29680061"/>
            <a:ext cx="13204236" cy="6647235"/>
          </a:xfrm>
          <a:prstGeom prst="rect">
            <a:avLst/>
          </a:prstGeom>
        </p:spPr>
      </p:pic>
      <p:sp>
        <p:nvSpPr>
          <p:cNvPr id="9" name="아래쪽 화살표 8"/>
          <p:cNvSpPr/>
          <p:nvPr/>
        </p:nvSpPr>
        <p:spPr>
          <a:xfrm>
            <a:off x="4231572" y="28072533"/>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p:cNvPicPr>
            <a:picLocks noChangeAspect="1"/>
          </p:cNvPicPr>
          <p:nvPr/>
        </p:nvPicPr>
        <p:blipFill>
          <a:blip r:embed="rId6"/>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2224911503"/>
              </p:ext>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2</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n-1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2</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3</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4</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5</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kern="1200" dirty="0" smtClean="0">
                          <a:solidFill>
                            <a:schemeClr val="tx1"/>
                          </a:solidFill>
                          <a:latin typeface="+mn-lt"/>
                          <a:ea typeface="+mn-ea"/>
                          <a:cs typeface="+mn-cs"/>
                        </a:rPr>
                        <a:t>︙</a:t>
                      </a:r>
                      <a:endParaRPr lang="ko-KR" alt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p-1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Structure&gt;</a:t>
            </a: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for 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nodes by n 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213819" y="783140"/>
            <a:ext cx="4694799" cy="4294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1754326"/>
          </a:xfrm>
          <a:prstGeom prst="rect">
            <a:avLst/>
          </a:prstGeom>
        </p:spPr>
        <p:txBody>
          <a:bodyPr wrap="square" rtlCol="0">
            <a:spAutoFit/>
          </a:bodyPr>
          <a:lstStyle/>
          <a:p>
            <a:pPr algn="just"/>
            <a:r>
              <a:rPr lang="en-US" altLang="ko-KR" sz="3600" b="1" dirty="0" smtClean="0">
                <a:latin typeface="Times New Roman" panose="02020603050405020304" pitchFamily="18" charset="0"/>
                <a:cs typeface="Times New Roman" panose="02020603050405020304" pitchFamily="18" charset="0"/>
              </a:rPr>
              <a:t>This work was supported in part by the Korean Ministry of Science, ICT &amp; Future Planning (KEIT-10047038) and by Google Summer of Code (</a:t>
            </a:r>
            <a:r>
              <a:rPr lang="en-US" altLang="ko-KR" sz="3600" b="1" dirty="0" err="1" smtClean="0">
                <a:latin typeface="Times New Roman" panose="02020603050405020304" pitchFamily="18" charset="0"/>
                <a:cs typeface="Times New Roman" panose="02020603050405020304" pitchFamily="18" charset="0"/>
              </a:rPr>
              <a:t>GSoC</a:t>
            </a:r>
            <a:r>
              <a:rPr lang="en-US" altLang="ko-KR" sz="3600" b="1" dirty="0" smtClean="0">
                <a:latin typeface="Times New Roman" panose="02020603050405020304" pitchFamily="18" charset="0"/>
                <a:cs typeface="Times New Roman" panose="02020603050405020304" pitchFamily="18" charset="0"/>
              </a:rPr>
              <a:t>) 2013 and 2014.</a:t>
            </a:r>
            <a:endParaRPr lang="en-US" altLang="ko-KR" sz="3600" b="1"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still under development</a:t>
              </a:r>
            </a:p>
            <a:p>
              <a:pPr algn="just"/>
              <a:r>
                <a:rPr lang="en-US" altLang="ko-KR" sz="4400" dirty="0" smtClean="0">
                  <a:latin typeface="Times New Roman" panose="02020603050405020304" pitchFamily="18" charset="0"/>
                  <a:cs typeface="Times New Roman" panose="02020603050405020304" pitchFamily="18" charset="0"/>
                </a:rPr>
                <a:t>- To provide server-offload using Shiny for users to help them to draw 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improve API to be intuitive for making drawing graphs easy such as ggplot2.</a:t>
              </a: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generation</a:t>
            </a:r>
            <a:endParaRPr lang="ko-KR" altLang="en-US" sz="4000" dirty="0" smtClean="0">
              <a:latin typeface="FrutigerNextLT Regular" pitchFamily="18" charset="0"/>
            </a:endParaRPr>
          </a:p>
        </p:txBody>
      </p:sp>
      <p:grpSp>
        <p:nvGrpSpPr>
          <p:cNvPr id="17" name="그룹 16"/>
          <p:cNvGrpSpPr/>
          <p:nvPr/>
        </p:nvGrpSpPr>
        <p:grpSpPr>
          <a:xfrm>
            <a:off x="17845172" y="21635059"/>
            <a:ext cx="11147393" cy="5481244"/>
            <a:chOff x="16326251" y="21130845"/>
            <a:chExt cx="11147393" cy="5481244"/>
          </a:xfrm>
        </p:grpSpPr>
        <p:sp>
          <p:nvSpPr>
            <p:cNvPr id="38" name="타원 37"/>
            <p:cNvSpPr/>
            <p:nvPr/>
          </p:nvSpPr>
          <p:spPr>
            <a:xfrm>
              <a:off x="17478776" y="2113244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smtClean="0">
                  <a:solidFill>
                    <a:schemeClr val="tx1"/>
                  </a:solidFill>
                  <a:latin typeface="+mj-lt"/>
                  <a:ea typeface="Arial Unicode MS" panose="020B0604020202020204" pitchFamily="50" charset="-127"/>
                  <a:cs typeface="Arial Unicode MS" panose="020B0604020202020204" pitchFamily="50" charset="-127"/>
                </a:rPr>
                <a:t>Theoph</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39" name="타원 38"/>
            <p:cNvSpPr/>
            <p:nvPr/>
          </p:nvSpPr>
          <p:spPr>
            <a:xfrm>
              <a:off x="16326251" y="2278979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histObj1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40" name="타원 39"/>
            <p:cNvSpPr/>
            <p:nvPr/>
          </p:nvSpPr>
          <p:spPr>
            <a:xfrm>
              <a:off x="18631301" y="23268714"/>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loffObj1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cxnSp>
          <p:nvCxnSpPr>
            <p:cNvPr id="41" name="직선 연결선 40"/>
            <p:cNvCxnSpPr>
              <a:stCxn id="38" idx="3"/>
              <a:endCxn id="39" idx="0"/>
            </p:cNvCxnSpPr>
            <p:nvPr/>
          </p:nvCxnSpPr>
          <p:spPr>
            <a:xfrm flipH="1">
              <a:off x="16902514" y="22116189"/>
              <a:ext cx="745045" cy="673608"/>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8" idx="5"/>
              <a:endCxn id="43" idx="0"/>
            </p:cNvCxnSpPr>
            <p:nvPr/>
          </p:nvCxnSpPr>
          <p:spPr>
            <a:xfrm>
              <a:off x="18462518" y="22116189"/>
              <a:ext cx="745045" cy="274499"/>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18919432" y="22390688"/>
              <a:ext cx="576262" cy="576262"/>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1"/>
                  </a:solidFill>
                </a:rPr>
                <a:t>R</a:t>
              </a:r>
              <a:endParaRPr lang="ko-KR" altLang="en-US" sz="1800" dirty="0">
                <a:solidFill>
                  <a:schemeClr val="tx1"/>
                </a:solidFill>
              </a:endParaRPr>
            </a:p>
          </p:txBody>
        </p:sp>
        <p:cxnSp>
          <p:nvCxnSpPr>
            <p:cNvPr id="44" name="직선 연결선 43"/>
            <p:cNvCxnSpPr>
              <a:endCxn id="40" idx="0"/>
            </p:cNvCxnSpPr>
            <p:nvPr/>
          </p:nvCxnSpPr>
          <p:spPr>
            <a:xfrm>
              <a:off x="19207563" y="22980582"/>
              <a:ext cx="1" cy="288132"/>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이등변 삼각형 44"/>
            <p:cNvSpPr/>
            <p:nvPr/>
          </p:nvSpPr>
          <p:spPr>
            <a:xfrm>
              <a:off x="20022522" y="21130845"/>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dot</a:t>
              </a:r>
              <a:endParaRPr lang="ko-KR" altLang="en-US" sz="1400" dirty="0">
                <a:solidFill>
                  <a:schemeClr val="tx1"/>
                </a:solidFill>
              </a:endParaRPr>
            </a:p>
          </p:txBody>
        </p:sp>
        <p:cxnSp>
          <p:nvCxnSpPr>
            <p:cNvPr id="46" name="직선 화살표 연결선 45"/>
            <p:cNvCxnSpPr>
              <a:stCxn id="38" idx="6"/>
              <a:endCxn id="45" idx="1"/>
            </p:cNvCxnSpPr>
            <p:nvPr/>
          </p:nvCxnSpPr>
          <p:spPr>
            <a:xfrm flipV="1">
              <a:off x="18631301" y="21623517"/>
              <a:ext cx="1676971" cy="8519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이등변 삼각형 46"/>
            <p:cNvSpPr/>
            <p:nvPr/>
          </p:nvSpPr>
          <p:spPr>
            <a:xfrm>
              <a:off x="20183367" y="23268714"/>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line</a:t>
              </a:r>
              <a:endParaRPr lang="ko-KR" altLang="en-US" sz="1400" dirty="0">
                <a:solidFill>
                  <a:schemeClr val="tx1"/>
                </a:solidFill>
              </a:endParaRPr>
            </a:p>
          </p:txBody>
        </p:sp>
        <p:sp>
          <p:nvSpPr>
            <p:cNvPr id="48" name="이등변 삼각형 47"/>
            <p:cNvSpPr/>
            <p:nvPr/>
          </p:nvSpPr>
          <p:spPr>
            <a:xfrm>
              <a:off x="19611867" y="24913911"/>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bar</a:t>
              </a:r>
              <a:endParaRPr lang="ko-KR" altLang="en-US" sz="1400" dirty="0">
                <a:solidFill>
                  <a:schemeClr val="tx1"/>
                </a:solidFill>
              </a:endParaRPr>
            </a:p>
          </p:txBody>
        </p:sp>
        <p:cxnSp>
          <p:nvCxnSpPr>
            <p:cNvPr id="49" name="직선 화살표 연결선 48"/>
            <p:cNvCxnSpPr>
              <a:stCxn id="40" idx="6"/>
              <a:endCxn id="47" idx="1"/>
            </p:cNvCxnSpPr>
            <p:nvPr/>
          </p:nvCxnSpPr>
          <p:spPr>
            <a:xfrm flipV="1">
              <a:off x="19783826" y="23761386"/>
              <a:ext cx="685291" cy="835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39" idx="6"/>
              <a:endCxn id="48" idx="1"/>
            </p:cNvCxnSpPr>
            <p:nvPr/>
          </p:nvCxnSpPr>
          <p:spPr>
            <a:xfrm>
              <a:off x="17478776" y="23366060"/>
              <a:ext cx="2418841" cy="204052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2676251" y="21130845"/>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Axis1</a:t>
              </a:r>
              <a:endParaRPr lang="ko-KR" altLang="en-US" sz="1800" dirty="0">
                <a:solidFill>
                  <a:schemeClr val="tx1"/>
                </a:solidFill>
              </a:endParaRPr>
            </a:p>
          </p:txBody>
        </p:sp>
        <p:cxnSp>
          <p:nvCxnSpPr>
            <p:cNvPr id="52" name="직선 화살표 연결선 51"/>
            <p:cNvCxnSpPr>
              <a:stCxn id="45" idx="5"/>
              <a:endCxn id="51" idx="1"/>
            </p:cNvCxnSpPr>
            <p:nvPr/>
          </p:nvCxnSpPr>
          <p:spPr>
            <a:xfrm flipV="1">
              <a:off x="20879772" y="21607095"/>
              <a:ext cx="1796479" cy="164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47" idx="5"/>
              <a:endCxn id="51" idx="1"/>
            </p:cNvCxnSpPr>
            <p:nvPr/>
          </p:nvCxnSpPr>
          <p:spPr>
            <a:xfrm flipV="1">
              <a:off x="21040617" y="21607095"/>
              <a:ext cx="1635634" cy="21542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22638151" y="23961411"/>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Axis2</a:t>
              </a:r>
              <a:endParaRPr lang="ko-KR" altLang="en-US" sz="1800" dirty="0">
                <a:solidFill>
                  <a:schemeClr val="tx1"/>
                </a:solidFill>
              </a:endParaRPr>
            </a:p>
          </p:txBody>
        </p:sp>
        <p:cxnSp>
          <p:nvCxnSpPr>
            <p:cNvPr id="55" name="직선 화살표 연결선 54"/>
            <p:cNvCxnSpPr>
              <a:stCxn id="48" idx="5"/>
              <a:endCxn id="54" idx="1"/>
            </p:cNvCxnSpPr>
            <p:nvPr/>
          </p:nvCxnSpPr>
          <p:spPr>
            <a:xfrm flipV="1">
              <a:off x="20469117" y="24437661"/>
              <a:ext cx="2169034" cy="9689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24262969" y="25271959"/>
              <a:ext cx="345708" cy="3457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61" name="이등변 삼각형 60"/>
            <p:cNvSpPr/>
            <p:nvPr/>
          </p:nvSpPr>
          <p:spPr>
            <a:xfrm>
              <a:off x="24262969" y="25749494"/>
              <a:ext cx="343606" cy="296212"/>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sp>
          <p:nvSpPr>
            <p:cNvPr id="62" name="직사각형 61"/>
            <p:cNvSpPr/>
            <p:nvPr/>
          </p:nvSpPr>
          <p:spPr>
            <a:xfrm>
              <a:off x="24262969" y="26198836"/>
              <a:ext cx="343606" cy="3436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3" name="TextBox 62"/>
            <p:cNvSpPr txBox="1"/>
            <p:nvPr/>
          </p:nvSpPr>
          <p:spPr>
            <a:xfrm>
              <a:off x="24559064" y="25114195"/>
              <a:ext cx="2645276" cy="584775"/>
            </a:xfrm>
            <a:prstGeom prst="rect">
              <a:avLst/>
            </a:prstGeom>
            <a:noFill/>
          </p:spPr>
          <p:txBody>
            <a:bodyPr wrap="none" rtlCol="0">
              <a:spAutoFit/>
            </a:bodyPr>
            <a:lstStyle/>
            <a:p>
              <a:r>
                <a:rPr lang="en-US" altLang="ko-KR" sz="3200" dirty="0" smtClean="0"/>
                <a:t>: Data Object</a:t>
              </a:r>
            </a:p>
          </p:txBody>
        </p:sp>
        <p:sp>
          <p:nvSpPr>
            <p:cNvPr id="64" name="TextBox 63"/>
            <p:cNvSpPr txBox="1"/>
            <p:nvPr/>
          </p:nvSpPr>
          <p:spPr>
            <a:xfrm>
              <a:off x="24559064" y="25578249"/>
              <a:ext cx="2914580" cy="584775"/>
            </a:xfrm>
            <a:prstGeom prst="rect">
              <a:avLst/>
            </a:prstGeom>
            <a:noFill/>
          </p:spPr>
          <p:txBody>
            <a:bodyPr wrap="none" rtlCol="0">
              <a:spAutoFit/>
            </a:bodyPr>
            <a:lstStyle/>
            <a:p>
              <a:r>
                <a:rPr lang="en-US" altLang="ko-KR" sz="3200" dirty="0" smtClean="0"/>
                <a:t>: Graph Object</a:t>
              </a:r>
            </a:p>
          </p:txBody>
        </p:sp>
        <p:sp>
          <p:nvSpPr>
            <p:cNvPr id="65" name="TextBox 64"/>
            <p:cNvSpPr txBox="1"/>
            <p:nvPr/>
          </p:nvSpPr>
          <p:spPr>
            <a:xfrm>
              <a:off x="24559064" y="26027314"/>
              <a:ext cx="2523448" cy="584775"/>
            </a:xfrm>
            <a:prstGeom prst="rect">
              <a:avLst/>
            </a:prstGeom>
            <a:noFill/>
          </p:spPr>
          <p:txBody>
            <a:bodyPr wrap="none" rtlCol="0">
              <a:spAutoFit/>
            </a:bodyPr>
            <a:lstStyle/>
            <a:p>
              <a:r>
                <a:rPr lang="en-US" altLang="ko-KR" sz="3200" dirty="0" smtClean="0"/>
                <a:t>: Axis Object</a:t>
              </a:r>
            </a:p>
          </p:txBody>
        </p:sp>
      </p:grpSp>
      <p:graphicFrame>
        <p:nvGraphicFramePr>
          <p:cNvPr id="66" name="표 65"/>
          <p:cNvGraphicFramePr>
            <a:graphicFrameLocks noGrp="1"/>
          </p:cNvGraphicFramePr>
          <p:nvPr>
            <p:extLst>
              <p:ext uri="{D42A27DB-BD31-4B8C-83A1-F6EECF244321}">
                <p14:modId xmlns:p14="http://schemas.microsoft.com/office/powerpoint/2010/main" val="789064070"/>
              </p:ext>
            </p:extLst>
          </p:nvPr>
        </p:nvGraphicFramePr>
        <p:xfrm>
          <a:off x="21153523" y="27927618"/>
          <a:ext cx="1983797" cy="1559103"/>
        </p:xfrm>
        <a:graphic>
          <a:graphicData uri="http://schemas.openxmlformats.org/drawingml/2006/table">
            <a:tbl>
              <a:tblPr firstRow="1" bandRow="1">
                <a:tableStyleId>{5C22544A-7EE6-4342-B048-85BDC9FD1C3A}</a:tableStyleId>
              </a:tblPr>
              <a:tblGrid>
                <a:gridCol w="387666"/>
                <a:gridCol w="262776"/>
                <a:gridCol w="262776"/>
                <a:gridCol w="304406"/>
                <a:gridCol w="304406"/>
                <a:gridCol w="461767"/>
              </a:tblGrid>
              <a:tr h="192376">
                <a:tc>
                  <a:txBody>
                    <a:bodyPr/>
                    <a:lstStyle/>
                    <a:p>
                      <a:pPr algn="ctr" latinLnBrk="1"/>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n-1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192376">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smtClean="0">
                          <a:solidFill>
                            <a:schemeClr val="tx1"/>
                          </a:solidFill>
                          <a:latin typeface="+mn-lt"/>
                          <a:ea typeface="+mn-ea"/>
                          <a:cs typeface="+mn-cs"/>
                        </a:rPr>
                        <a:t>…</a:t>
                      </a:r>
                      <a:endParaRPr lang="ko-KR" altLang="en-US" sz="500" b="0" kern="120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3</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4</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7593">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p-1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kern="1200" dirty="0" smtClean="0">
                          <a:solidFill>
                            <a:schemeClr val="tx1"/>
                          </a:solidFill>
                          <a:latin typeface="+mn-lt"/>
                          <a:ea typeface="+mn-ea"/>
                          <a:cs typeface="+mn-cs"/>
                        </a:rPr>
                        <a:t>…</a:t>
                      </a:r>
                      <a:endParaRPr lang="ko-KR" altLang="en-US" sz="500" b="0" kern="1200" dirty="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1064935546"/>
              </p:ext>
            </p:extLst>
          </p:nvPr>
        </p:nvGraphicFramePr>
        <p:xfrm>
          <a:off x="16427816" y="28618180"/>
          <a:ext cx="3142672" cy="365760"/>
        </p:xfrm>
        <a:graphic>
          <a:graphicData uri="http://schemas.openxmlformats.org/drawingml/2006/table">
            <a:tbl>
              <a:tblPr firstRow="1" bandRow="1">
                <a:tableStyleId>{5C22544A-7EE6-4342-B048-85BDC9FD1C3A}</a:tableStyleId>
              </a:tblPr>
              <a:tblGrid>
                <a:gridCol w="392834"/>
                <a:gridCol w="392834"/>
                <a:gridCol w="392834"/>
                <a:gridCol w="392834"/>
                <a:gridCol w="392834"/>
                <a:gridCol w="785668"/>
                <a:gridCol w="392834"/>
              </a:tblGrid>
              <a:tr h="254577">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 〮〮</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r>
            </a:tbl>
          </a:graphicData>
        </a:graphic>
      </p:graphicFrame>
      <p:sp>
        <p:nvSpPr>
          <p:cNvPr id="68" name="TextBox 67"/>
          <p:cNvSpPr txBox="1"/>
          <p:nvPr/>
        </p:nvSpPr>
        <p:spPr>
          <a:xfrm>
            <a:off x="16774359" y="29014766"/>
            <a:ext cx="2449581" cy="338554"/>
          </a:xfrm>
          <a:prstGeom prst="rect">
            <a:avLst/>
          </a:prstGeom>
          <a:noFill/>
        </p:spPr>
        <p:txBody>
          <a:bodyPr wrap="none" rtlCol="0">
            <a:spAutoFit/>
          </a:bodyPr>
          <a:lstStyle/>
          <a:p>
            <a:r>
              <a:rPr lang="en-US" altLang="ko-KR" sz="1600" dirty="0" err="1" smtClean="0"/>
              <a:t>isSelected</a:t>
            </a:r>
            <a:r>
              <a:rPr lang="en-US" altLang="ko-KR" sz="1600" dirty="0" smtClean="0"/>
              <a:t> for dot graph</a:t>
            </a:r>
            <a:endParaRPr lang="ko-KR" altLang="en-US" sz="1600" dirty="0"/>
          </a:p>
        </p:txBody>
      </p:sp>
      <p:sp>
        <p:nvSpPr>
          <p:cNvPr id="69" name="곱셈 기호 68"/>
          <p:cNvSpPr/>
          <p:nvPr/>
        </p:nvSpPr>
        <p:spPr>
          <a:xfrm>
            <a:off x="19709186" y="28069194"/>
            <a:ext cx="1444336" cy="1444336"/>
          </a:xfrm>
          <a:prstGeom prst="mathMultiply">
            <a:avLst>
              <a:gd name="adj1" fmla="val 12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21132735" y="29581937"/>
            <a:ext cx="2166170" cy="338554"/>
          </a:xfrm>
          <a:prstGeom prst="rect">
            <a:avLst/>
          </a:prstGeom>
          <a:noFill/>
        </p:spPr>
        <p:txBody>
          <a:bodyPr wrap="none" rtlCol="0">
            <a:spAutoFit/>
          </a:bodyPr>
          <a:lstStyle/>
          <a:p>
            <a:r>
              <a:rPr lang="en-US" altLang="ko-KR" sz="1600" dirty="0" smtClean="0"/>
              <a:t>&lt;Relationship Array&gt;</a:t>
            </a:r>
            <a:endParaRPr lang="ko-KR" altLang="en-US" sz="1600" dirty="0"/>
          </a:p>
        </p:txBody>
      </p:sp>
      <p:graphicFrame>
        <p:nvGraphicFramePr>
          <p:cNvPr id="71" name="표 70"/>
          <p:cNvGraphicFramePr>
            <a:graphicFrameLocks noGrp="1"/>
          </p:cNvGraphicFramePr>
          <p:nvPr>
            <p:extLst>
              <p:ext uri="{D42A27DB-BD31-4B8C-83A1-F6EECF244321}">
                <p14:modId xmlns:p14="http://schemas.microsoft.com/office/powerpoint/2010/main" val="2104460654"/>
              </p:ext>
            </p:extLst>
          </p:nvPr>
        </p:nvGraphicFramePr>
        <p:xfrm>
          <a:off x="24657423" y="28616448"/>
          <a:ext cx="2117585" cy="731519"/>
        </p:xfrm>
        <a:graphic>
          <a:graphicData uri="http://schemas.openxmlformats.org/drawingml/2006/table">
            <a:tbl>
              <a:tblPr firstRow="1" bandRow="1">
                <a:tableStyleId>{5C22544A-7EE6-4342-B048-85BDC9FD1C3A}</a:tableStyleId>
              </a:tblPr>
              <a:tblGrid>
                <a:gridCol w="423517"/>
                <a:gridCol w="423517"/>
                <a:gridCol w="423517"/>
                <a:gridCol w="423517"/>
                <a:gridCol w="423517"/>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72" name="TextBox 71"/>
          <p:cNvSpPr txBox="1"/>
          <p:nvPr/>
        </p:nvSpPr>
        <p:spPr>
          <a:xfrm>
            <a:off x="17308257" y="27410215"/>
            <a:ext cx="1381789" cy="369332"/>
          </a:xfrm>
          <a:prstGeom prst="rect">
            <a:avLst/>
          </a:prstGeom>
          <a:noFill/>
        </p:spPr>
        <p:txBody>
          <a:bodyPr wrap="none" rtlCol="0">
            <a:spAutoFit/>
          </a:bodyPr>
          <a:lstStyle/>
          <a:p>
            <a:r>
              <a:rPr lang="en-US" altLang="ko-KR" sz="1800" dirty="0" smtClean="0"/>
              <a:t>Dot update</a:t>
            </a:r>
            <a:endParaRPr lang="ko-KR" altLang="en-US" sz="1800" dirty="0"/>
          </a:p>
        </p:txBody>
      </p:sp>
      <p:sp>
        <p:nvSpPr>
          <p:cNvPr id="73" name="TextBox 72"/>
          <p:cNvSpPr txBox="1"/>
          <p:nvPr/>
        </p:nvSpPr>
        <p:spPr>
          <a:xfrm>
            <a:off x="24665024" y="27410215"/>
            <a:ext cx="2110834" cy="369332"/>
          </a:xfrm>
          <a:prstGeom prst="rect">
            <a:avLst/>
          </a:prstGeom>
          <a:noFill/>
        </p:spPr>
        <p:txBody>
          <a:bodyPr wrap="none" rtlCol="0">
            <a:spAutoFit/>
          </a:bodyPr>
          <a:lstStyle/>
          <a:p>
            <a:r>
              <a:rPr lang="en-US" altLang="ko-KR" sz="1800" dirty="0" smtClean="0"/>
              <a:t>Histogram Update</a:t>
            </a:r>
            <a:endParaRPr lang="ko-KR" altLang="en-US" sz="1800" dirty="0"/>
          </a:p>
        </p:txBody>
      </p:sp>
      <p:sp>
        <p:nvSpPr>
          <p:cNvPr id="74" name="등호 73"/>
          <p:cNvSpPr/>
          <p:nvPr/>
        </p:nvSpPr>
        <p:spPr>
          <a:xfrm>
            <a:off x="23138186" y="28438526"/>
            <a:ext cx="1278082" cy="57624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5" name="원호 74"/>
          <p:cNvSpPr/>
          <p:nvPr/>
        </p:nvSpPr>
        <p:spPr>
          <a:xfrm>
            <a:off x="1755567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6" name="TextBox 75"/>
          <p:cNvSpPr txBox="1"/>
          <p:nvPr/>
        </p:nvSpPr>
        <p:spPr>
          <a:xfrm>
            <a:off x="17480419" y="27967655"/>
            <a:ext cx="1037463" cy="369332"/>
          </a:xfrm>
          <a:prstGeom prst="rect">
            <a:avLst/>
          </a:prstGeom>
          <a:noFill/>
        </p:spPr>
        <p:txBody>
          <a:bodyPr wrap="none" rtlCol="0">
            <a:spAutoFit/>
          </a:bodyPr>
          <a:lstStyle/>
          <a:p>
            <a:r>
              <a:rPr lang="en-US" altLang="ko-KR" sz="1800" dirty="0" smtClean="0"/>
              <a:t>p nodes</a:t>
            </a:r>
            <a:endParaRPr lang="ko-KR" altLang="en-US" sz="1800" dirty="0"/>
          </a:p>
        </p:txBody>
      </p:sp>
      <p:sp>
        <p:nvSpPr>
          <p:cNvPr id="77" name="원호 76"/>
          <p:cNvSpPr/>
          <p:nvPr/>
        </p:nvSpPr>
        <p:spPr>
          <a:xfrm flipH="1">
            <a:off x="1642880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TextBox 77"/>
          <p:cNvSpPr txBox="1"/>
          <p:nvPr/>
        </p:nvSpPr>
        <p:spPr>
          <a:xfrm>
            <a:off x="24187136" y="29010436"/>
            <a:ext cx="3066609" cy="338554"/>
          </a:xfrm>
          <a:prstGeom prst="rect">
            <a:avLst/>
          </a:prstGeom>
          <a:noFill/>
        </p:spPr>
        <p:txBody>
          <a:bodyPr wrap="none" rtlCol="0">
            <a:spAutoFit/>
          </a:bodyPr>
          <a:lstStyle/>
          <a:p>
            <a:r>
              <a:rPr lang="en-US" altLang="ko-KR" sz="1600" dirty="0" err="1" smtClean="0"/>
              <a:t>isSelected</a:t>
            </a:r>
            <a:r>
              <a:rPr lang="en-US" altLang="ko-KR" sz="1600" dirty="0" smtClean="0"/>
              <a:t> for histogram graph</a:t>
            </a:r>
            <a:endParaRPr lang="ko-KR" altLang="en-US" sz="1600" dirty="0"/>
          </a:p>
        </p:txBody>
      </p:sp>
      <p:sp>
        <p:nvSpPr>
          <p:cNvPr id="79" name="원호 78"/>
          <p:cNvSpPr/>
          <p:nvPr/>
        </p:nvSpPr>
        <p:spPr>
          <a:xfrm>
            <a:off x="25785270" y="28199946"/>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0" name="TextBox 79"/>
          <p:cNvSpPr txBox="1"/>
          <p:nvPr/>
        </p:nvSpPr>
        <p:spPr>
          <a:xfrm>
            <a:off x="25201708" y="27967655"/>
            <a:ext cx="1037463" cy="369332"/>
          </a:xfrm>
          <a:prstGeom prst="rect">
            <a:avLst/>
          </a:prstGeom>
          <a:noFill/>
        </p:spPr>
        <p:txBody>
          <a:bodyPr wrap="none" rtlCol="0">
            <a:spAutoFit/>
          </a:bodyPr>
          <a:lstStyle/>
          <a:p>
            <a:r>
              <a:rPr lang="en-US" altLang="ko-KR" sz="1800" dirty="0" smtClean="0"/>
              <a:t>n nodes</a:t>
            </a:r>
            <a:endParaRPr lang="ko-KR" altLang="en-US" sz="1800" dirty="0"/>
          </a:p>
        </p:txBody>
      </p:sp>
      <p:sp>
        <p:nvSpPr>
          <p:cNvPr id="81" name="원호 80"/>
          <p:cNvSpPr/>
          <p:nvPr/>
        </p:nvSpPr>
        <p:spPr>
          <a:xfrm flipH="1">
            <a:off x="24665021" y="28190854"/>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2" name="TextBox 81"/>
          <p:cNvSpPr txBox="1"/>
          <p:nvPr/>
        </p:nvSpPr>
        <p:spPr>
          <a:xfrm>
            <a:off x="794481" y="14100046"/>
            <a:ext cx="11994374" cy="5262979"/>
          </a:xfrm>
          <a:prstGeom prst="rect">
            <a:avLst/>
          </a:prstGeom>
          <a:noFill/>
        </p:spPr>
        <p:txBody>
          <a:bodyPr wrap="none" rtlCol="0">
            <a:spAutoFit/>
          </a:bodyPr>
          <a:lstStyle/>
          <a:p>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&lt;- RIGHT({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plot(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color = color)</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runServer.RIGHT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loess(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Time, data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range(</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data.frame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seq</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[1],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[2],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length.out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100))</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simArray$Time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predict(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newdata</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return(</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lines(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hist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p:txBody>
      </p:sp>
      <p:sp>
        <p:nvSpPr>
          <p:cNvPr id="83" name="TextBox 82"/>
          <p:cNvSpPr txBox="1"/>
          <p:nvPr/>
        </p:nvSpPr>
        <p:spPr>
          <a:xfrm>
            <a:off x="16813579" y="13786085"/>
            <a:ext cx="12151944" cy="8217634"/>
          </a:xfrm>
          <a:prstGeom prst="rect">
            <a:avLst/>
          </a:prstGeom>
          <a:noFill/>
        </p:spPr>
        <p:txBody>
          <a:bodyPr wrap="square" rtlCol="0">
            <a:spAutoFit/>
          </a:bodyPr>
          <a:lstStyle/>
          <a:p>
            <a:r>
              <a:rPr lang="en-US" altLang="ko-KR" sz="2400" dirty="0">
                <a:solidFill>
                  <a:srgbClr val="00CC66"/>
                </a:solidFill>
                <a:latin typeface="Calibri" panose="020F0502020204030204" pitchFamily="34" charset="0"/>
              </a:rPr>
              <a:t>&lt;script&gt; </a:t>
            </a:r>
            <a:r>
              <a:rPr lang="en-US" altLang="ko-KR" sz="2400" b="1" dirty="0" err="1">
                <a:solidFill>
                  <a:srgbClr val="BF11AA"/>
                </a:solidFill>
                <a:latin typeface="Calibri" panose="020F0502020204030204" pitchFamily="34" charset="0"/>
              </a:rPr>
              <a:t>var</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(rawArr1);</a:t>
            </a:r>
            <a:r>
              <a:rPr lang="en-US" altLang="ko-KR" sz="2400" dirty="0">
                <a:solidFill>
                  <a:srgbClr val="00CC66"/>
                </a:solidFill>
                <a:latin typeface="Calibri" panose="020F0502020204030204" pitchFamily="34" charset="0"/>
              </a:rPr>
              <a:t>&lt;/script&gt;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{legend: </a:t>
            </a:r>
            <a:r>
              <a:rPr lang="en-US" altLang="ko-KR" sz="2400" dirty="0">
                <a:solidFill>
                  <a:srgbClr val="0000FF"/>
                </a:solidFill>
                <a:latin typeface="Calibri" panose="020F0502020204030204" pitchFamily="34" charset="0"/>
              </a:rPr>
              <a:t>'Subject'</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point1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Dot(axis1,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histObj1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t>
            </a:r>
            <a:r>
              <a:rPr lang="en-US" altLang="ko-KR" sz="2400" dirty="0" err="1">
                <a:latin typeface="Calibri" panose="020F0502020204030204" pitchFamily="34" charset="0"/>
              </a:rPr>
              <a:t>ddply</a:t>
            </a:r>
            <a:r>
              <a:rPr lang="en-US" altLang="ko-KR" sz="2400" dirty="0">
                <a:latin typeface="Calibri" panose="020F0502020204030204" pitchFamily="34" charset="0"/>
              </a:rPr>
              <a:t>(</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axis2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smtClean="0">
                <a:solidFill>
                  <a:srgbClr val="0000FF"/>
                </a:solidFill>
                <a:latin typeface="Calibri" panose="020F0502020204030204" pitchFamily="34" charset="0"/>
              </a:rPr>
              <a:t>'frequency'</a:t>
            </a:r>
            <a:r>
              <a:rPr lang="en-US" altLang="ko-KR" sz="2400" dirty="0" smtClean="0">
                <a:latin typeface="Calibri" panose="020F0502020204030204" pitchFamily="34" charset="0"/>
              </a:rPr>
              <a:t>, </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Bar(axis2,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'frequency'</a:t>
            </a:r>
            <a:r>
              <a:rPr lang="en-US" altLang="ko-KR" sz="2400" dirty="0">
                <a:latin typeface="Calibri" panose="020F0502020204030204" pitchFamily="34" charset="0"/>
              </a:rPr>
              <a:t>, </a:t>
            </a:r>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err="1" smtClean="0">
                <a:latin typeface="Calibri" panose="020F0502020204030204" pitchFamily="34" charset="0"/>
              </a:rPr>
              <a:t>Theoph.draw</a:t>
            </a:r>
            <a:r>
              <a:rPr lang="en-US" altLang="ko-KR" sz="2400" dirty="0" smtClean="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AllAxisObjArr</a:t>
            </a:r>
            <a:r>
              <a:rPr lang="en-US" altLang="ko-KR" sz="2400" dirty="0">
                <a:latin typeface="Calibri" panose="020F0502020204030204" pitchFamily="34" charset="0"/>
              </a:rPr>
              <a:t> = [axis1, axis2]; </a:t>
            </a:r>
          </a:p>
          <a:p>
            <a:r>
              <a:rPr lang="en-US" altLang="ko-KR" sz="2400" dirty="0" err="1" smtClean="0">
                <a:latin typeface="Calibri" panose="020F0502020204030204" pitchFamily="34" charset="0"/>
              </a:rPr>
              <a:t>eventTrigger</a:t>
            </a:r>
            <a:r>
              <a:rPr lang="en-US" altLang="ko-KR" sz="2400" dirty="0" smtClean="0">
                <a:latin typeface="Calibri" panose="020F0502020204030204" pitchFamily="34" charset="0"/>
              </a:rPr>
              <a:t>(</a:t>
            </a:r>
            <a:r>
              <a:rPr lang="en-US" altLang="ko-KR" sz="2400" dirty="0" err="1" smtClean="0">
                <a:latin typeface="Calibri" panose="020F0502020204030204" pitchFamily="34" charset="0"/>
              </a:rPr>
              <a:t>AllAxisObjArr</a:t>
            </a:r>
            <a:r>
              <a:rPr lang="en-US" altLang="ko-KR" sz="2400" dirty="0">
                <a:latin typeface="Calibri" panose="020F0502020204030204" pitchFamily="34" charset="0"/>
              </a:rPr>
              <a: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 </a:t>
            </a:r>
            <a:r>
              <a:rPr lang="en-US" altLang="ko-KR" sz="2400" dirty="0">
                <a:solidFill>
                  <a:srgbClr val="00CC66"/>
                </a:solidFill>
                <a:latin typeface="Calibri" panose="020F0502020204030204" pitchFamily="34" charset="0"/>
              </a:rPr>
              <a:t>offload part.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loessArray</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loffObj1 = new </a:t>
            </a:r>
            <a:r>
              <a:rPr lang="en-US" altLang="ko-KR" sz="2400" dirty="0" err="1">
                <a:latin typeface="Calibri" panose="020F0502020204030204" pitchFamily="34" charset="0"/>
              </a:rPr>
              <a:t>MakeLineObj</a:t>
            </a:r>
            <a:r>
              <a:rPr lang="en-US" altLang="ko-KR" sz="2400" dirty="0">
                <a:latin typeface="Calibri" panose="020F0502020204030204" pitchFamily="34" charset="0"/>
              </a:rPr>
              <a:t>(</a:t>
            </a:r>
            <a:r>
              <a:rPr lang="en-US" altLang="ko-KR" sz="2400" dirty="0" err="1">
                <a:latin typeface="Calibri" panose="020F0502020204030204" pitchFamily="34" charset="0"/>
              </a:rPr>
              <a:t>loessArray</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loff1 = new Line(axis1, </a:t>
            </a:r>
            <a:r>
              <a:rPr lang="en-US" altLang="ko-KR" sz="2400" dirty="0" smtClean="0">
                <a:latin typeface="Calibri" panose="020F0502020204030204" pitchFamily="34" charset="0"/>
              </a:rPr>
              <a:t>loffObj1, </a:t>
            </a:r>
            <a:r>
              <a:rPr lang="en-US" altLang="ko-KR" sz="2400" dirty="0" smtClean="0">
                <a:solidFill>
                  <a:srgbClr val="0000FF"/>
                </a:solidFill>
                <a:latin typeface="Calibri" panose="020F0502020204030204" pitchFamily="34" charset="0"/>
              </a:rPr>
              <a:t>'x1'</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'x2'</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'y1'</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'y2'</a:t>
            </a:r>
            <a:r>
              <a:rPr lang="en-US" altLang="ko-KR" sz="2400" dirty="0">
                <a:latin typeface="Calibri" panose="020F0502020204030204" pitchFamily="34" charset="0"/>
              </a:rPr>
              <a:t>, {});</a:t>
            </a:r>
          </a:p>
          <a:p>
            <a:r>
              <a:rPr lang="en-US" altLang="ko-KR" sz="2400" dirty="0" smtClean="0">
                <a:latin typeface="Calibri" panose="020F0502020204030204" pitchFamily="34" charset="0"/>
              </a:rPr>
              <a:t>$(</a:t>
            </a:r>
            <a:r>
              <a:rPr lang="en-US" altLang="ko-KR" sz="2400" b="1" dirty="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smtClean="0">
                <a:latin typeface="Calibri" panose="020F0502020204030204" pitchFamily="34" charset="0"/>
              </a:rPr>
              <a:t>           </a:t>
            </a:r>
            <a:r>
              <a:rPr lang="en-US" altLang="ko-KR" sz="2400" dirty="0" err="1" smtClean="0">
                <a:latin typeface="Calibri" panose="020F0502020204030204" pitchFamily="34" charset="0"/>
              </a:rPr>
              <a:t>setTimeout</a:t>
            </a:r>
            <a:r>
              <a:rPr lang="en-US" altLang="ko-KR" sz="2400" dirty="0" smtClean="0">
                <a:latin typeface="Calibri" panose="020F0502020204030204" pitchFamily="34" charset="0"/>
              </a:rPr>
              <a:t>(</a:t>
            </a:r>
            <a:r>
              <a:rPr lang="en-US" altLang="ko-KR" sz="2400" b="1" dirty="0" smtClean="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a:latin typeface="Calibri" panose="020F0502020204030204" pitchFamily="34" charset="0"/>
              </a:rPr>
              <a:t>            </a:t>
            </a:r>
            <a:r>
              <a:rPr lang="en-US" altLang="ko-KR" sz="2400" dirty="0" err="1">
                <a:latin typeface="Calibri" panose="020F0502020204030204" pitchFamily="34" charset="0"/>
              </a:rPr>
              <a:t>window.Shiny.onInputChange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a:t>
            </a:r>
            <a:r>
              <a:rPr lang="en-US" altLang="ko-KR" sz="2400" dirty="0" err="1">
                <a:latin typeface="Calibri" panose="020F0502020204030204" pitchFamily="34" charset="0"/>
              </a:rPr>
              <a:t>isHidden</a:t>
            </a:r>
            <a:r>
              <a:rPr lang="en-US" altLang="ko-KR" sz="2400" dirty="0">
                <a:latin typeface="Calibri" panose="020F0502020204030204" pitchFamily="34" charset="0"/>
              </a:rPr>
              <a:t>);</a:t>
            </a:r>
          </a:p>
          <a:p>
            <a:r>
              <a:rPr lang="ko-KR" altLang="en-US" sz="2400" dirty="0">
                <a:latin typeface="Calibri" panose="020F0502020204030204" pitchFamily="34" charset="0"/>
              </a:rPr>
              <a:t>          </a:t>
            </a:r>
            <a:r>
              <a:rPr lang="en-US" altLang="ko-KR" sz="2400" dirty="0">
                <a:latin typeface="Calibri" panose="020F0502020204030204" pitchFamily="34" charset="0"/>
              </a:rPr>
              <a:t>}, 1)</a:t>
            </a:r>
          </a:p>
          <a:p>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endParaRPr lang="ko-KR" altLang="en-US" sz="2400" dirty="0">
              <a:solidFill>
                <a:srgbClr val="00CC66"/>
              </a:solidFill>
              <a:latin typeface="Calibri" panose="020F0502020204030204" pitchFamily="34" charset="0"/>
            </a:endParaRPr>
          </a:p>
        </p:txBody>
      </p:sp>
    </p:spTree>
    <p:extLst>
      <p:ext uri="{BB962C8B-B14F-4D97-AF65-F5344CB8AC3E}">
        <p14:creationId xmlns:p14="http://schemas.microsoft.com/office/powerpoint/2010/main" val="1344457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812883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9212253"/>
            <a:ext cx="14443244" cy="6863417"/>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supported by most modern web browsers.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7570779"/>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4384986" y="19388038"/>
            <a:ext cx="1152703" cy="38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7570779"/>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8" name="그림 7"/>
          <p:cNvPicPr>
            <a:picLocks noChangeAspect="1"/>
          </p:cNvPicPr>
          <p:nvPr/>
        </p:nvPicPr>
        <p:blipFill>
          <a:blip r:embed="rId4"/>
          <a:stretch>
            <a:fillRect/>
          </a:stretch>
        </p:blipFill>
        <p:spPr>
          <a:xfrm>
            <a:off x="15283979" y="31922396"/>
            <a:ext cx="13158890" cy="3872016"/>
          </a:xfrm>
          <a:prstGeom prst="rect">
            <a:avLst/>
          </a:prstGeom>
        </p:spPr>
      </p:pic>
      <p:pic>
        <p:nvPicPr>
          <p:cNvPr id="56" name="그림 55"/>
          <p:cNvPicPr>
            <a:picLocks noChangeAspect="1"/>
          </p:cNvPicPr>
          <p:nvPr/>
        </p:nvPicPr>
        <p:blipFill>
          <a:blip r:embed="rId5"/>
          <a:stretch>
            <a:fillRect/>
          </a:stretch>
        </p:blipFill>
        <p:spPr>
          <a:xfrm>
            <a:off x="617786" y="18733893"/>
            <a:ext cx="12807115" cy="5262657"/>
          </a:xfrm>
          <a:prstGeom prst="rect">
            <a:avLst/>
          </a:prstGeom>
        </p:spPr>
      </p:pic>
      <p:pic>
        <p:nvPicPr>
          <p:cNvPr id="57" name="그림 56"/>
          <p:cNvPicPr>
            <a:picLocks noChangeAspect="1"/>
          </p:cNvPicPr>
          <p:nvPr/>
        </p:nvPicPr>
        <p:blipFill>
          <a:blip r:embed="rId6"/>
          <a:stretch>
            <a:fillRect/>
          </a:stretch>
        </p:blipFill>
        <p:spPr>
          <a:xfrm>
            <a:off x="522363" y="25673797"/>
            <a:ext cx="13373200" cy="6762584"/>
          </a:xfrm>
          <a:prstGeom prst="rect">
            <a:avLst/>
          </a:prstGeom>
        </p:spPr>
      </p:pic>
      <p:sp>
        <p:nvSpPr>
          <p:cNvPr id="58" name="TextBox 57"/>
          <p:cNvSpPr txBox="1"/>
          <p:nvPr/>
        </p:nvSpPr>
        <p:spPr>
          <a:xfrm>
            <a:off x="522363" y="24716630"/>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7"/>
          <a:stretch>
            <a:fillRect/>
          </a:stretch>
        </p:blipFill>
        <p:spPr>
          <a:xfrm>
            <a:off x="617786" y="34199187"/>
            <a:ext cx="13204236" cy="6647235"/>
          </a:xfrm>
          <a:prstGeom prst="rect">
            <a:avLst/>
          </a:prstGeom>
        </p:spPr>
      </p:pic>
      <p:sp>
        <p:nvSpPr>
          <p:cNvPr id="9" name="아래쪽 화살표 8"/>
          <p:cNvSpPr/>
          <p:nvPr/>
        </p:nvSpPr>
        <p:spPr>
          <a:xfrm>
            <a:off x="4231572" y="32591659"/>
            <a:ext cx="5976664" cy="1497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8"/>
          <a:stretch>
            <a:fillRect/>
          </a:stretch>
        </p:blipFill>
        <p:spPr>
          <a:xfrm>
            <a:off x="16493081" y="18401775"/>
            <a:ext cx="11304682" cy="6962927"/>
          </a:xfrm>
          <a:prstGeom prst="rect">
            <a:avLst/>
          </a:prstGeom>
        </p:spPr>
      </p:pic>
      <p:pic>
        <p:nvPicPr>
          <p:cNvPr id="6" name="그림 5"/>
          <p:cNvPicPr>
            <a:picLocks noChangeAspect="1"/>
          </p:cNvPicPr>
          <p:nvPr/>
        </p:nvPicPr>
        <p:blipFill>
          <a:blip r:embed="rId9"/>
          <a:stretch>
            <a:fillRect/>
          </a:stretch>
        </p:blipFill>
        <p:spPr>
          <a:xfrm>
            <a:off x="16667342" y="25673797"/>
            <a:ext cx="11130421" cy="5939504"/>
          </a:xfrm>
          <a:prstGeom prst="rect">
            <a:avLst/>
          </a:prstGeom>
        </p:spPr>
      </p:pic>
      <p:pic>
        <p:nvPicPr>
          <p:cNvPr id="15" name="그림 14"/>
          <p:cNvPicPr>
            <a:picLocks noChangeAspect="1"/>
          </p:cNvPicPr>
          <p:nvPr/>
        </p:nvPicPr>
        <p:blipFill>
          <a:blip r:embed="rId10"/>
          <a:stretch>
            <a:fillRect/>
          </a:stretch>
        </p:blipFill>
        <p:spPr>
          <a:xfrm>
            <a:off x="320277" y="5500886"/>
            <a:ext cx="14329098" cy="2445670"/>
          </a:xfrm>
          <a:prstGeom prst="rect">
            <a:avLst/>
          </a:prstGeom>
        </p:spPr>
      </p:pic>
    </p:spTree>
    <p:extLst>
      <p:ext uri="{BB962C8B-B14F-4D97-AF65-F5344CB8AC3E}">
        <p14:creationId xmlns:p14="http://schemas.microsoft.com/office/powerpoint/2010/main" val="15852068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9571851"/>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a:latin typeface="Times New Roman" panose="02020603050405020304" pitchFamily="18" charset="0"/>
                <a:cs typeface="Times New Roman" panose="02020603050405020304" pitchFamily="18" charset="0"/>
              </a:rPr>
              <a:t>This poster presents an overview of R 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(RIGHT) and the JavaScript data structure that perfectly enables efficient linked </a:t>
            </a:r>
            <a:r>
              <a:rPr lang="en-US" altLang="ko-KR" sz="4400" dirty="0" smtClean="0">
                <a:latin typeface="Times New Roman" panose="02020603050405020304" pitchFamily="18" charset="0"/>
                <a:cs typeface="Times New Roman" panose="02020603050405020304" pitchFamily="18" charset="0"/>
              </a:rPr>
              <a:t>graphics with interactivity.</a:t>
            </a:r>
          </a:p>
          <a:p>
            <a:pPr algn="just"/>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endParaRPr lang="en-US" altLang="ko-KR" sz="4400" dirty="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p>
          <a:p>
            <a:pPr algn="just"/>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29" name="Rounded Rectangle 1691"/>
          <p:cNvSpPr/>
          <p:nvPr/>
        </p:nvSpPr>
        <p:spPr bwMode="auto">
          <a:xfrm>
            <a:off x="306338"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How to run?</a:t>
            </a:r>
            <a:endParaRPr lang="en-US" sz="6000" b="1" dirty="0">
              <a:latin typeface="Times New Roman" pitchFamily="18"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511265" y="18517610"/>
            <a:ext cx="12097344" cy="4801308"/>
          </a:xfrm>
          <a:prstGeom prst="rect">
            <a:avLst/>
          </a:prstGeom>
        </p:spPr>
      </p:pic>
      <p:sp>
        <p:nvSpPr>
          <p:cNvPr id="17" name="TextBox 16"/>
          <p:cNvSpPr txBox="1"/>
          <p:nvPr/>
        </p:nvSpPr>
        <p:spPr>
          <a:xfrm>
            <a:off x="15344452" y="17511849"/>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360127" y="23201981"/>
            <a:ext cx="14360819" cy="4154984"/>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a:t>
            </a:r>
          </a:p>
        </p:txBody>
      </p:sp>
      <p:sp>
        <p:nvSpPr>
          <p:cNvPr id="150" name="TextBox 149"/>
          <p:cNvSpPr txBox="1"/>
          <p:nvPr/>
        </p:nvSpPr>
        <p:spPr>
          <a:xfrm>
            <a:off x="414470" y="1751185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20" name="그림 19"/>
          <p:cNvPicPr>
            <a:picLocks noChangeAspect="1"/>
          </p:cNvPicPr>
          <p:nvPr/>
        </p:nvPicPr>
        <p:blipFill>
          <a:blip r:embed="rId5"/>
          <a:stretch>
            <a:fillRect/>
          </a:stretch>
        </p:blipFill>
        <p:spPr>
          <a:xfrm>
            <a:off x="624707" y="18759802"/>
            <a:ext cx="14189468" cy="3844635"/>
          </a:xfrm>
          <a:prstGeom prst="rect">
            <a:avLst/>
          </a:prstGeom>
        </p:spPr>
      </p:pic>
      <p:sp>
        <p:nvSpPr>
          <p:cNvPr id="153" name="TextBox 152"/>
          <p:cNvSpPr txBox="1"/>
          <p:nvPr/>
        </p:nvSpPr>
        <p:spPr>
          <a:xfrm>
            <a:off x="436323" y="23201981"/>
            <a:ext cx="14631656"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
        <p:nvSpPr>
          <p:cNvPr id="38" name="직사각형 37"/>
          <p:cNvSpPr/>
          <p:nvPr/>
        </p:nvSpPr>
        <p:spPr>
          <a:xfrm>
            <a:off x="320276" y="17386690"/>
            <a:ext cx="14846004" cy="100908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39" name="직사각형 38"/>
          <p:cNvSpPr/>
          <p:nvPr/>
        </p:nvSpPr>
        <p:spPr>
          <a:xfrm>
            <a:off x="15163800" y="17386691"/>
            <a:ext cx="14754256" cy="10100151"/>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414470" y="27606066"/>
            <a:ext cx="5318507"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&lt;Event propagation&gt;</a:t>
            </a:r>
            <a:endParaRPr lang="ko-KR" altLang="en-US" sz="4400" b="1" dirty="0" smtClean="0">
              <a:latin typeface="Times New Roman" panose="02020603050405020304" pitchFamily="18" charset="0"/>
              <a:cs typeface="Times New Roman" panose="02020603050405020304" pitchFamily="18" charset="0"/>
            </a:endParaRPr>
          </a:p>
        </p:txBody>
      </p:sp>
      <p:sp>
        <p:nvSpPr>
          <p:cNvPr id="41" name="직사각형 40"/>
          <p:cNvSpPr/>
          <p:nvPr/>
        </p:nvSpPr>
        <p:spPr>
          <a:xfrm>
            <a:off x="306340"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After installing RIGHT package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691"/>
          <p:cNvSpPr/>
          <p:nvPr/>
        </p:nvSpPr>
        <p:spPr bwMode="auto">
          <a:xfrm>
            <a:off x="15537687"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44" name="직사각형 43"/>
          <p:cNvSpPr/>
          <p:nvPr/>
        </p:nvSpPr>
        <p:spPr>
          <a:xfrm>
            <a:off x="15537689"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RIGHT can support 5 basic plots: dot, line, histogram, box-whisker, pie.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Objective</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provide server-offload to users by taking advantage 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25300006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4117</TotalTime>
  <Words>2271</Words>
  <Application>Microsoft Macintosh PowerPoint</Application>
  <PresentationFormat>Custom</PresentationFormat>
  <Paragraphs>453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테마</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Jae W. Lee</cp:lastModifiedBy>
  <cp:revision>683</cp:revision>
  <dcterms:created xsi:type="dcterms:W3CDTF">2014-04-03T04:29:44Z</dcterms:created>
  <dcterms:modified xsi:type="dcterms:W3CDTF">2014-06-27T06:18:08Z</dcterms:modified>
</cp:coreProperties>
</file>