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72" r:id="rId2"/>
    <p:sldId id="273" r:id="rId3"/>
    <p:sldId id="270" r:id="rId4"/>
    <p:sldId id="271" r:id="rId5"/>
  </p:sldIdLst>
  <p:sldSz cx="30279975" cy="42808525"/>
  <p:notesSz cx="6858000" cy="9144000"/>
  <p:defaultText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EF2E8"/>
    <a:srgbClr val="FF0000"/>
    <a:srgbClr val="33CC33"/>
    <a:srgbClr val="339933"/>
    <a:srgbClr val="008000"/>
    <a:srgbClr val="CC0000"/>
    <a:srgbClr val="FF9900"/>
    <a:srgbClr val="FF33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890" autoAdjust="0"/>
  </p:normalViewPr>
  <p:slideViewPr>
    <p:cSldViewPr>
      <p:cViewPr>
        <p:scale>
          <a:sx n="25" d="100"/>
          <a:sy n="25" d="100"/>
        </p:scale>
        <p:origin x="1602" y="-540"/>
      </p:cViewPr>
      <p:guideLst>
        <p:guide orient="horz" pos="13483"/>
        <p:guide pos="9537"/>
      </p:guideLst>
    </p:cSldViewPr>
  </p:slideViewPr>
  <p:notesTextViewPr>
    <p:cViewPr>
      <p:scale>
        <a:sx n="1" d="1"/>
        <a:sy n="1" d="1"/>
      </p:scale>
      <p:origin x="0" y="0"/>
    </p:cViewPr>
  </p:notesTextViewPr>
  <p:notesViewPr>
    <p:cSldViewPr>
      <p:cViewPr varScale="1">
        <p:scale>
          <a:sx n="83" d="100"/>
          <a:sy n="83" d="100"/>
        </p:scale>
        <p:origin x="-396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710013-9CD6-4924-938E-62F8982C3A00}" type="datetimeFigureOut">
              <a:rPr lang="ko-KR" altLang="en-US" smtClean="0"/>
              <a:t>2014-06-16</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465BE9-3C4F-41FF-81D7-081641D86D95}" type="slidenum">
              <a:rPr lang="ko-KR" altLang="en-US" smtClean="0"/>
              <a:t>‹#›</a:t>
            </a:fld>
            <a:endParaRPr lang="ko-KR" altLang="en-US"/>
          </a:p>
        </p:txBody>
      </p:sp>
    </p:spTree>
    <p:extLst>
      <p:ext uri="{BB962C8B-B14F-4D97-AF65-F5344CB8AC3E}">
        <p14:creationId xmlns:p14="http://schemas.microsoft.com/office/powerpoint/2010/main" val="103701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25242E-0E58-427D-AA38-6F327CB7A29E}" type="datetimeFigureOut">
              <a:rPr lang="ko-KR" altLang="en-US" smtClean="0"/>
              <a:t>2014-06-16</a:t>
            </a:fld>
            <a:endParaRPr lang="ko-KR" altLang="en-US"/>
          </a:p>
        </p:txBody>
      </p:sp>
      <p:sp>
        <p:nvSpPr>
          <p:cNvPr id="4" name="슬라이드 이미지 개체 틀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DB892E-B8EB-4B5E-9F6C-B66DBD7E19F8}" type="slidenum">
              <a:rPr lang="ko-KR" altLang="en-US" smtClean="0"/>
              <a:t>‹#›</a:t>
            </a:fld>
            <a:endParaRPr lang="ko-KR" altLang="en-US"/>
          </a:p>
        </p:txBody>
      </p:sp>
    </p:spTree>
    <p:extLst>
      <p:ext uri="{BB962C8B-B14F-4D97-AF65-F5344CB8AC3E}">
        <p14:creationId xmlns:p14="http://schemas.microsoft.com/office/powerpoint/2010/main" val="2753077732"/>
      </p:ext>
    </p:extLst>
  </p:cSld>
  <p:clrMap bg1="lt1" tx1="dk1" bg2="lt2" tx2="dk2" accent1="accent1" accent2="accent2" accent3="accent3" accent4="accent4" accent5="accent5" accent6="accent6" hlink="hlink" folHlink="folHlink"/>
  <p:notesStyle>
    <a:lvl1pPr marL="0" algn="l" defTabSz="4176431" rtl="0" eaLnBrk="1" latinLnBrk="1" hangingPunct="1">
      <a:defRPr sz="5500" kern="1200">
        <a:solidFill>
          <a:schemeClr val="tx1"/>
        </a:solidFill>
        <a:latin typeface="+mn-lt"/>
        <a:ea typeface="+mn-ea"/>
        <a:cs typeface="+mn-cs"/>
      </a:defRPr>
    </a:lvl1pPr>
    <a:lvl2pPr marL="2088215" algn="l" defTabSz="4176431" rtl="0" eaLnBrk="1" latinLnBrk="1" hangingPunct="1">
      <a:defRPr sz="5500" kern="1200">
        <a:solidFill>
          <a:schemeClr val="tx1"/>
        </a:solidFill>
        <a:latin typeface="+mn-lt"/>
        <a:ea typeface="+mn-ea"/>
        <a:cs typeface="+mn-cs"/>
      </a:defRPr>
    </a:lvl2pPr>
    <a:lvl3pPr marL="4176431" algn="l" defTabSz="4176431" rtl="0" eaLnBrk="1" latinLnBrk="1" hangingPunct="1">
      <a:defRPr sz="5500" kern="1200">
        <a:solidFill>
          <a:schemeClr val="tx1"/>
        </a:solidFill>
        <a:latin typeface="+mn-lt"/>
        <a:ea typeface="+mn-ea"/>
        <a:cs typeface="+mn-cs"/>
      </a:defRPr>
    </a:lvl3pPr>
    <a:lvl4pPr marL="6264646" algn="l" defTabSz="4176431" rtl="0" eaLnBrk="1" latinLnBrk="1" hangingPunct="1">
      <a:defRPr sz="5500" kern="1200">
        <a:solidFill>
          <a:schemeClr val="tx1"/>
        </a:solidFill>
        <a:latin typeface="+mn-lt"/>
        <a:ea typeface="+mn-ea"/>
        <a:cs typeface="+mn-cs"/>
      </a:defRPr>
    </a:lvl4pPr>
    <a:lvl5pPr marL="8352861" algn="l" defTabSz="4176431" rtl="0" eaLnBrk="1" latinLnBrk="1" hangingPunct="1">
      <a:defRPr sz="5500" kern="1200">
        <a:solidFill>
          <a:schemeClr val="tx1"/>
        </a:solidFill>
        <a:latin typeface="+mn-lt"/>
        <a:ea typeface="+mn-ea"/>
        <a:cs typeface="+mn-cs"/>
      </a:defRPr>
    </a:lvl5pPr>
    <a:lvl6pPr marL="10441076" algn="l" defTabSz="4176431" rtl="0" eaLnBrk="1" latinLnBrk="1" hangingPunct="1">
      <a:defRPr sz="5500" kern="1200">
        <a:solidFill>
          <a:schemeClr val="tx1"/>
        </a:solidFill>
        <a:latin typeface="+mn-lt"/>
        <a:ea typeface="+mn-ea"/>
        <a:cs typeface="+mn-cs"/>
      </a:defRPr>
    </a:lvl6pPr>
    <a:lvl7pPr marL="12529292" algn="l" defTabSz="4176431" rtl="0" eaLnBrk="1" latinLnBrk="1" hangingPunct="1">
      <a:defRPr sz="5500" kern="1200">
        <a:solidFill>
          <a:schemeClr val="tx1"/>
        </a:solidFill>
        <a:latin typeface="+mn-lt"/>
        <a:ea typeface="+mn-ea"/>
        <a:cs typeface="+mn-cs"/>
      </a:defRPr>
    </a:lvl7pPr>
    <a:lvl8pPr marL="14617507" algn="l" defTabSz="4176431" rtl="0" eaLnBrk="1" latinLnBrk="1" hangingPunct="1">
      <a:defRPr sz="5500" kern="1200">
        <a:solidFill>
          <a:schemeClr val="tx1"/>
        </a:solidFill>
        <a:latin typeface="+mn-lt"/>
        <a:ea typeface="+mn-ea"/>
        <a:cs typeface="+mn-cs"/>
      </a:defRPr>
    </a:lvl8pPr>
    <a:lvl9pPr marL="16705722" algn="l" defTabSz="4176431" rtl="0" eaLnBrk="1" latinLnBrk="1"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1</a:t>
            </a:fld>
            <a:endParaRPr lang="ko-KR" altLang="en-US"/>
          </a:p>
        </p:txBody>
      </p:sp>
    </p:spTree>
    <p:extLst>
      <p:ext uri="{BB962C8B-B14F-4D97-AF65-F5344CB8AC3E}">
        <p14:creationId xmlns:p14="http://schemas.microsoft.com/office/powerpoint/2010/main" val="3264783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2</a:t>
            </a:fld>
            <a:endParaRPr lang="ko-KR" altLang="en-US"/>
          </a:p>
        </p:txBody>
      </p:sp>
    </p:spTree>
    <p:extLst>
      <p:ext uri="{BB962C8B-B14F-4D97-AF65-F5344CB8AC3E}">
        <p14:creationId xmlns:p14="http://schemas.microsoft.com/office/powerpoint/2010/main" val="389964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3</a:t>
            </a:fld>
            <a:endParaRPr lang="ko-KR" altLang="en-US"/>
          </a:p>
        </p:txBody>
      </p:sp>
    </p:spTree>
    <p:extLst>
      <p:ext uri="{BB962C8B-B14F-4D97-AF65-F5344CB8AC3E}">
        <p14:creationId xmlns:p14="http://schemas.microsoft.com/office/powerpoint/2010/main" val="210460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4</a:t>
            </a:fld>
            <a:endParaRPr lang="ko-KR" altLang="en-US"/>
          </a:p>
        </p:txBody>
      </p:sp>
    </p:spTree>
    <p:extLst>
      <p:ext uri="{BB962C8B-B14F-4D97-AF65-F5344CB8AC3E}">
        <p14:creationId xmlns:p14="http://schemas.microsoft.com/office/powerpoint/2010/main" val="236100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70999" y="13298394"/>
            <a:ext cx="25737979" cy="9176087"/>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95242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8839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1952982" y="1714329"/>
            <a:ext cx="6812994" cy="36525979"/>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14000" y="1714329"/>
            <a:ext cx="19934317" cy="36525979"/>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63207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23830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391910" y="27508445"/>
            <a:ext cx="25737979" cy="8502249"/>
          </a:xfrm>
        </p:spPr>
        <p:txBody>
          <a:bodyPr anchor="t"/>
          <a:lstStyle>
            <a:lvl1pPr algn="l">
              <a:defRPr sz="183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391910" y="18144082"/>
            <a:ext cx="25737979" cy="9364363"/>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17369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51400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539232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76658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3999" y="9582376"/>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513999" y="13575853"/>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5381808" y="9582376"/>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5381808" y="13575853"/>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71616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14334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87842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14001" y="1704413"/>
            <a:ext cx="9961903" cy="7253667"/>
          </a:xfrm>
        </p:spPr>
        <p:txBody>
          <a:bodyPr anchor="b"/>
          <a:lstStyle>
            <a:lvl1pPr algn="l">
              <a:defRPr sz="91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514001"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3880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35088" y="29965968"/>
            <a:ext cx="18167985" cy="3537652"/>
          </a:xfrm>
        </p:spPr>
        <p:txBody>
          <a:bodyPr anchor="b"/>
          <a:lstStyle>
            <a:lvl1pPr algn="l">
              <a:defRPr sz="91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935088" y="3825022"/>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ko-KR" altLang="en-US"/>
          </a:p>
        </p:txBody>
      </p:sp>
      <p:sp>
        <p:nvSpPr>
          <p:cNvPr id="4" name="텍스트 개체 틀 3"/>
          <p:cNvSpPr>
            <a:spLocks noGrp="1"/>
          </p:cNvSpPr>
          <p:nvPr>
            <p:ph type="body" sz="half" idx="2"/>
          </p:nvPr>
        </p:nvSpPr>
        <p:spPr>
          <a:xfrm>
            <a:off x="5935088" y="33503621"/>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74505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514000" y="1714326"/>
            <a:ext cx="27251978" cy="7134753"/>
          </a:xfrm>
          <a:prstGeom prst="rect">
            <a:avLst/>
          </a:prstGeom>
        </p:spPr>
        <p:txBody>
          <a:bodyPr vert="horz" lIns="417643" tIns="208822" rIns="417643" bIns="208822"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4000" y="9988659"/>
            <a:ext cx="27251978" cy="28251648"/>
          </a:xfrm>
          <a:prstGeom prst="rect">
            <a:avLst/>
          </a:prstGeom>
        </p:spPr>
        <p:txBody>
          <a:bodyPr vert="horz" lIns="417643" tIns="208822" rIns="417643" bIns="208822"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1513999" y="39677164"/>
            <a:ext cx="7065328" cy="2279159"/>
          </a:xfrm>
          <a:prstGeom prst="rect">
            <a:avLst/>
          </a:prstGeom>
        </p:spPr>
        <p:txBody>
          <a:bodyPr vert="horz" lIns="417643" tIns="208822" rIns="417643" bIns="208822" rtlCol="0" anchor="ctr"/>
          <a:lstStyle>
            <a:lvl1pPr algn="l">
              <a:defRPr sz="5500">
                <a:solidFill>
                  <a:schemeClr val="tx1">
                    <a:tint val="75000"/>
                  </a:schemeClr>
                </a:solidFill>
              </a:defRPr>
            </a:lvl1p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3"/>
          </p:nvPr>
        </p:nvSpPr>
        <p:spPr>
          <a:xfrm>
            <a:off x="10345659" y="39677164"/>
            <a:ext cx="9588659" cy="2279159"/>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1700649" y="39677164"/>
            <a:ext cx="7065328" cy="2279159"/>
          </a:xfrm>
          <a:prstGeom prst="rect">
            <a:avLst/>
          </a:prstGeom>
        </p:spPr>
        <p:txBody>
          <a:bodyPr vert="horz" lIns="417643" tIns="208822" rIns="417643" bIns="208822" rtlCol="0" anchor="ctr"/>
          <a:lstStyle>
            <a:lvl1pPr algn="r">
              <a:defRPr sz="5500">
                <a:solidFill>
                  <a:schemeClr val="tx1">
                    <a:tint val="75000"/>
                  </a:schemeClr>
                </a:solidFill>
              </a:defRPr>
            </a:lvl1p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20901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1"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1"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1"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1"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0.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320276" y="5542328"/>
            <a:ext cx="14443245" cy="5915510"/>
            <a:chOff x="-23837673" y="1674070"/>
            <a:chExt cx="14443245" cy="5915510"/>
          </a:xfrm>
        </p:grpSpPr>
        <p:sp>
          <p:nvSpPr>
            <p:cNvPr id="10"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23837672" y="2757488"/>
              <a:ext cx="14443244" cy="4832092"/>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a:t>
              </a:r>
              <a:r>
                <a:rPr lang="en-US" altLang="ko-KR" sz="4400" dirty="0">
                  <a:latin typeface="Times New Roman" panose="02020603050405020304" pitchFamily="18" charset="0"/>
                  <a:cs typeface="Times New Roman" panose="02020603050405020304" pitchFamily="18" charset="0"/>
                </a:rPr>
                <a:t>devices since they are standard web technologies </a:t>
              </a:r>
              <a:r>
                <a:rPr lang="en-US" altLang="ko-KR" sz="4400" dirty="0" smtClean="0">
                  <a:latin typeface="Times New Roman" panose="02020603050405020304" pitchFamily="18" charset="0"/>
                  <a:cs typeface="Times New Roman" panose="02020603050405020304" pitchFamily="18" charset="0"/>
                </a:rPr>
                <a:t>.</a:t>
              </a:r>
              <a:endParaRPr lang="en-US" altLang="ko-KR" sz="4400" dirty="0" smtClean="0">
                <a:latin typeface="Times New Roman" panose="02020603050405020304" pitchFamily="18" charset="0"/>
                <a:cs typeface="Times New Roman" panose="02020603050405020304" pitchFamily="18" charset="0"/>
              </a:endParaRPr>
            </a:p>
          </p:txBody>
        </p:sp>
      </p:gr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700554" y="935981"/>
            <a:ext cx="25448693" cy="4770537"/>
          </a:xfrm>
          <a:prstGeom prst="rect">
            <a:avLst/>
          </a:prstGeom>
        </p:spPr>
        <p:txBody>
          <a:bodyPr wrap="square">
            <a:spAutoFit/>
          </a:bodyPr>
          <a:lstStyle/>
          <a:p>
            <a:pPr algn="ctr"/>
            <a:r>
              <a:rPr lang="en-US" altLang="ko-KR" sz="72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7200" b="1" dirty="0" smtClean="0">
                <a:solidFill>
                  <a:schemeClr val="bg1"/>
                </a:solidFill>
                <a:latin typeface="Times New Roman" pitchFamily="18" charset="0"/>
                <a:ea typeface="Ebrima" pitchFamily="2" charset="0"/>
                <a:cs typeface="Times New Roman" pitchFamily="18" charset="0"/>
              </a:rPr>
            </a:br>
            <a:r>
              <a:rPr lang="en-US" altLang="ko-KR" sz="7200" b="1" dirty="0" smtClean="0">
                <a:solidFill>
                  <a:schemeClr val="bg1"/>
                </a:solidFill>
                <a:latin typeface="Times New Roman" pitchFamily="18" charset="0"/>
                <a:ea typeface="Ebrima" pitchFamily="2" charset="0"/>
                <a:cs typeface="Times New Roman" pitchFamily="18" charset="0"/>
              </a:rPr>
              <a:t>interactive data visualization package for linked </a:t>
            </a:r>
            <a:r>
              <a:rPr lang="en-US" altLang="ko-KR" sz="7200" b="1" dirty="0" smtClean="0">
                <a:solidFill>
                  <a:schemeClr val="bg1"/>
                </a:solidFill>
                <a:latin typeface="Times New Roman" pitchFamily="18" charset="0"/>
                <a:ea typeface="Ebrima" pitchFamily="2" charset="0"/>
                <a:cs typeface="Times New Roman" pitchFamily="18" charset="0"/>
              </a:rPr>
              <a:t>graphics</a:t>
            </a:r>
          </a:p>
          <a:p>
            <a:pPr algn="ctr"/>
            <a:r>
              <a:rPr lang="en-US" altLang="ko-KR" sz="4000" dirty="0">
                <a:solidFill>
                  <a:schemeClr val="bg1"/>
                </a:solidFill>
                <a:latin typeface="Times New Roman" pitchFamily="18" charset="0"/>
                <a:ea typeface="Ebrima" pitchFamily="2" charset="0"/>
                <a:cs typeface="Times New Roman" pitchFamily="18" charset="0"/>
              </a:rPr>
              <a:t>ChungHa Sung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TaeJoon</a:t>
            </a:r>
            <a:r>
              <a:rPr lang="en-US" altLang="ko-KR" sz="4000" dirty="0">
                <a:solidFill>
                  <a:schemeClr val="bg1"/>
                </a:solidFill>
                <a:latin typeface="Times New Roman" pitchFamily="18" charset="0"/>
                <a:ea typeface="Ebrima" pitchFamily="2" charset="0"/>
                <a:cs typeface="Times New Roman" pitchFamily="18" charset="0"/>
              </a:rPr>
              <a:t> Song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Jae W. Lee</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Junghoon</a:t>
            </a:r>
            <a:r>
              <a:rPr lang="en-US" altLang="ko-KR" sz="4000" dirty="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University    </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Merck Research Laboratories</a:t>
            </a:r>
          </a:p>
          <a:p>
            <a:pPr algn="ctr"/>
            <a:r>
              <a:rPr lang="en-US" altLang="ko-KR" sz="4000" dirty="0">
                <a:solidFill>
                  <a:schemeClr val="bg1"/>
                </a:solidFill>
                <a:latin typeface="Times New Roman" pitchFamily="18" charset="0"/>
                <a:ea typeface="Ebrima" pitchFamily="2" charset="0"/>
                <a:cs typeface="Times New Roman" pitchFamily="18" charset="0"/>
              </a:rPr>
              <a:t>{sch8906, thepotter89,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flammy</a:t>
            </a:r>
            <a:r>
              <a:rPr lang="en-US" altLang="ko-KR" sz="4000" dirty="0">
                <a:solidFill>
                  <a:schemeClr val="bg1"/>
                </a:solidFill>
                <a:latin typeface="Times New Roman" pitchFamily="18" charset="0"/>
                <a:ea typeface="Ebrima" pitchFamily="2" charset="0"/>
                <a:cs typeface="Times New Roman" pitchFamily="18" charset="0"/>
              </a:rPr>
              <a:t>}@gmail.com</a:t>
            </a:r>
            <a:endParaRPr lang="ko-KR" altLang="en-US" sz="4000" b="1" dirty="0">
              <a:latin typeface="FrutigerNextLT Regular" pitchFamily="18" charset="0"/>
            </a:endParaRPr>
          </a:p>
          <a:p>
            <a:pPr algn="ct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537689" y="5542328"/>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73345" y="6612693"/>
            <a:ext cx="14435273" cy="480089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4400" b="1" dirty="0" smtClean="0">
                <a:solidFill>
                  <a:schemeClr val="tx1"/>
                </a:solidFill>
                <a:latin typeface="Times New Roman" panose="02020603050405020304" pitchFamily="18" charset="0"/>
                <a:cs typeface="Times New Roman" panose="02020603050405020304" pitchFamily="18" charset="0"/>
              </a:rPr>
              <a:t>Why linked graphs?</a:t>
            </a:r>
          </a:p>
          <a:p>
            <a:r>
              <a:rPr lang="en-US" altLang="ko-KR" sz="4400" dirty="0" smtClean="0">
                <a:solidFill>
                  <a:schemeClr val="tx1"/>
                </a:solidFill>
                <a:latin typeface="Times New Roman" panose="02020603050405020304" pitchFamily="18" charset="0"/>
                <a:cs typeface="Times New Roman" panose="02020603050405020304" pitchFamily="18" charset="0"/>
              </a:rPr>
              <a:t>Link between two graphs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can provide users with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deep insight when </a:t>
            </a:r>
            <a:r>
              <a:rPr lang="en-US" altLang="ko-KR" sz="4400" dirty="0" err="1" smtClean="0">
                <a:solidFill>
                  <a:schemeClr val="tx1"/>
                </a:solidFill>
                <a:latin typeface="Times New Roman" panose="02020603050405020304" pitchFamily="18" charset="0"/>
                <a:cs typeface="Times New Roman" panose="02020603050405020304" pitchFamily="18" charset="0"/>
              </a:rPr>
              <a:t>analyz</a:t>
            </a:r>
            <a:r>
              <a:rPr lang="en-US" altLang="ko-KR" sz="4400" dirty="0" smtClean="0">
                <a:solidFill>
                  <a:schemeClr val="tx1"/>
                </a:solidFill>
                <a:latin typeface="Times New Roman" panose="02020603050405020304" pitchFamily="18" charset="0"/>
                <a:cs typeface="Times New Roman" panose="02020603050405020304" pitchFamily="18" charset="0"/>
              </a:rPr>
              <a:t>-</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err="1" smtClean="0">
                <a:solidFill>
                  <a:schemeClr val="tx1"/>
                </a:solidFill>
                <a:latin typeface="Times New Roman" panose="02020603050405020304" pitchFamily="18" charset="0"/>
                <a:cs typeface="Times New Roman" panose="02020603050405020304" pitchFamily="18" charset="0"/>
              </a:rPr>
              <a:t>ing</a:t>
            </a:r>
            <a:r>
              <a:rPr lang="en-US" altLang="ko-KR" sz="4400" dirty="0" smtClean="0">
                <a:solidFill>
                  <a:schemeClr val="tx1"/>
                </a:solidFill>
                <a:latin typeface="Times New Roman" panose="02020603050405020304" pitchFamily="18" charset="0"/>
                <a:cs typeface="Times New Roman" panose="02020603050405020304" pitchFamily="18" charset="0"/>
              </a:rPr>
              <a:t> the large set of data.</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Clicking or dragging nodes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from one graph just shows the related nodes of another graph.</a:t>
            </a:r>
            <a:endParaRPr lang="en-US" altLang="ko-KR"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1873320" y="7002303"/>
            <a:ext cx="7737527" cy="3510470"/>
          </a:xfrm>
          <a:prstGeom prst="rect">
            <a:avLst/>
          </a:prstGeom>
        </p:spPr>
      </p:pic>
      <p:sp>
        <p:nvSpPr>
          <p:cNvPr id="12" name="Rounded Rectangle 1691"/>
          <p:cNvSpPr/>
          <p:nvPr/>
        </p:nvSpPr>
        <p:spPr bwMode="auto">
          <a:xfrm>
            <a:off x="306338" y="1177042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04275" y="12872331"/>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3051653"/>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3720638" y="14868912"/>
            <a:ext cx="2452794" cy="3857200"/>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3051653"/>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pic>
        <p:nvPicPr>
          <p:cNvPr id="56" name="그림 55"/>
          <p:cNvPicPr>
            <a:picLocks noChangeAspect="1"/>
          </p:cNvPicPr>
          <p:nvPr/>
        </p:nvPicPr>
        <p:blipFill>
          <a:blip r:embed="rId4"/>
          <a:stretch>
            <a:fillRect/>
          </a:stretch>
        </p:blipFill>
        <p:spPr>
          <a:xfrm>
            <a:off x="617786" y="14214767"/>
            <a:ext cx="12807115" cy="5262657"/>
          </a:xfrm>
          <a:prstGeom prst="rect">
            <a:avLst/>
          </a:prstGeom>
        </p:spPr>
      </p:pic>
      <p:pic>
        <p:nvPicPr>
          <p:cNvPr id="57" name="그림 56"/>
          <p:cNvPicPr>
            <a:picLocks noChangeAspect="1"/>
          </p:cNvPicPr>
          <p:nvPr/>
        </p:nvPicPr>
        <p:blipFill>
          <a:blip r:embed="rId5"/>
          <a:stretch>
            <a:fillRect/>
          </a:stretch>
        </p:blipFill>
        <p:spPr>
          <a:xfrm>
            <a:off x="522363" y="21154671"/>
            <a:ext cx="13373200" cy="6762584"/>
          </a:xfrm>
          <a:prstGeom prst="rect">
            <a:avLst/>
          </a:prstGeom>
        </p:spPr>
      </p:pic>
      <p:sp>
        <p:nvSpPr>
          <p:cNvPr id="58" name="TextBox 57"/>
          <p:cNvSpPr txBox="1"/>
          <p:nvPr/>
        </p:nvSpPr>
        <p:spPr>
          <a:xfrm>
            <a:off x="522363" y="20197504"/>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pic>
        <p:nvPicPr>
          <p:cNvPr id="59" name="그림 58"/>
          <p:cNvPicPr>
            <a:picLocks noChangeAspect="1"/>
          </p:cNvPicPr>
          <p:nvPr/>
        </p:nvPicPr>
        <p:blipFill>
          <a:blip r:embed="rId6"/>
          <a:stretch>
            <a:fillRect/>
          </a:stretch>
        </p:blipFill>
        <p:spPr>
          <a:xfrm>
            <a:off x="617786" y="29680061"/>
            <a:ext cx="13204236" cy="6647235"/>
          </a:xfrm>
          <a:prstGeom prst="rect">
            <a:avLst/>
          </a:prstGeom>
        </p:spPr>
      </p:pic>
      <p:sp>
        <p:nvSpPr>
          <p:cNvPr id="9" name="아래쪽 화살표 8"/>
          <p:cNvSpPr/>
          <p:nvPr/>
        </p:nvSpPr>
        <p:spPr>
          <a:xfrm>
            <a:off x="4231572" y="28072533"/>
            <a:ext cx="5976664" cy="1497273"/>
          </a:xfrm>
          <a:prstGeom prst="downArrow">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p:cNvPicPr>
            <a:picLocks noChangeAspect="1"/>
          </p:cNvPicPr>
          <p:nvPr/>
        </p:nvPicPr>
        <p:blipFill>
          <a:blip r:embed="rId7"/>
          <a:stretch>
            <a:fillRect/>
          </a:stretch>
        </p:blipFill>
        <p:spPr>
          <a:xfrm>
            <a:off x="16493081" y="13882649"/>
            <a:ext cx="11304682" cy="6962927"/>
          </a:xfrm>
          <a:prstGeom prst="rect">
            <a:avLst/>
          </a:prstGeom>
        </p:spPr>
      </p:pic>
      <p:pic>
        <p:nvPicPr>
          <p:cNvPr id="6" name="그림 5"/>
          <p:cNvPicPr>
            <a:picLocks noChangeAspect="1"/>
          </p:cNvPicPr>
          <p:nvPr/>
        </p:nvPicPr>
        <p:blipFill>
          <a:blip r:embed="rId8"/>
          <a:stretch>
            <a:fillRect/>
          </a:stretch>
        </p:blipFill>
        <p:spPr>
          <a:xfrm>
            <a:off x="16222395" y="20917584"/>
            <a:ext cx="11575368" cy="6243633"/>
          </a:xfrm>
          <a:prstGeom prst="rect">
            <a:avLst/>
          </a:prstGeom>
        </p:spPr>
      </p:pic>
      <p:pic>
        <p:nvPicPr>
          <p:cNvPr id="15" name="그림 14"/>
          <p:cNvPicPr>
            <a:picLocks noChangeAspect="1"/>
          </p:cNvPicPr>
          <p:nvPr/>
        </p:nvPicPr>
        <p:blipFill>
          <a:blip r:embed="rId9"/>
          <a:stretch>
            <a:fillRect/>
          </a:stretch>
        </p:blipFill>
        <p:spPr>
          <a:xfrm>
            <a:off x="306338" y="36882128"/>
            <a:ext cx="14435273" cy="2596142"/>
          </a:xfrm>
          <a:prstGeom prst="rect">
            <a:avLst/>
          </a:prstGeom>
        </p:spPr>
      </p:pic>
      <p:graphicFrame>
        <p:nvGraphicFramePr>
          <p:cNvPr id="31" name="표 30"/>
          <p:cNvGraphicFramePr>
            <a:graphicFrameLocks noGrp="1"/>
          </p:cNvGraphicFramePr>
          <p:nvPr>
            <p:extLst>
              <p:ext uri="{D42A27DB-BD31-4B8C-83A1-F6EECF244321}">
                <p14:modId xmlns:p14="http://schemas.microsoft.com/office/powerpoint/2010/main" val="2546725176"/>
              </p:ext>
            </p:extLst>
          </p:nvPr>
        </p:nvGraphicFramePr>
        <p:xfrm>
          <a:off x="15115478" y="30577015"/>
          <a:ext cx="4999692" cy="5012145"/>
        </p:xfrm>
        <a:graphic>
          <a:graphicData uri="http://schemas.openxmlformats.org/drawingml/2006/table">
            <a:tbl>
              <a:tblPr firstRow="1" bandRow="1">
                <a:tableStyleId>{5C22544A-7EE6-4342-B048-85BDC9FD1C3A}</a:tableStyleId>
              </a:tblPr>
              <a:tblGrid>
                <a:gridCol w="833282"/>
                <a:gridCol w="833282"/>
                <a:gridCol w="833282"/>
                <a:gridCol w="833282"/>
                <a:gridCol w="833282"/>
                <a:gridCol w="833282"/>
              </a:tblGrid>
              <a:tr h="556905">
                <a:tc>
                  <a:txBody>
                    <a:bodyPr/>
                    <a:lstStyle/>
                    <a:p>
                      <a:pPr algn="ctr" latinLnBrk="1"/>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2</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n-1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556905">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2</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3</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4</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5</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0" kern="1200" dirty="0" smtClean="0">
                          <a:solidFill>
                            <a:schemeClr val="tx1"/>
                          </a:solidFill>
                          <a:latin typeface="+mn-lt"/>
                          <a:ea typeface="+mn-ea"/>
                          <a:cs typeface="+mn-cs"/>
                        </a:rPr>
                        <a:t>︙</a:t>
                      </a:r>
                      <a:endParaRPr lang="ko-KR" altLang="en-US" sz="18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p-1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그림 20"/>
          <p:cNvPicPr>
            <a:picLocks noChangeAspect="1"/>
          </p:cNvPicPr>
          <p:nvPr/>
        </p:nvPicPr>
        <p:blipFill>
          <a:blip r:embed="rId10"/>
          <a:stretch>
            <a:fillRect/>
          </a:stretch>
        </p:blipFill>
        <p:spPr>
          <a:xfrm>
            <a:off x="15765058" y="27161217"/>
            <a:ext cx="12216525" cy="2909507"/>
          </a:xfrm>
          <a:prstGeom prst="rect">
            <a:avLst/>
          </a:prstGeom>
        </p:spPr>
      </p:pic>
      <p:cxnSp>
        <p:nvCxnSpPr>
          <p:cNvPr id="20" name="직선 화살표 연결선 19"/>
          <p:cNvCxnSpPr/>
          <p:nvPr/>
        </p:nvCxnSpPr>
        <p:spPr>
          <a:xfrm flipH="1">
            <a:off x="19100427" y="29541412"/>
            <a:ext cx="2016809" cy="8812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765058" y="35707271"/>
            <a:ext cx="4015651" cy="584775"/>
          </a:xfrm>
          <a:prstGeom prst="rect">
            <a:avLst/>
          </a:prstGeom>
        </p:spPr>
        <p:txBody>
          <a:bodyPr wrap="none" rtlCol="0">
            <a:spAutoFit/>
          </a:bodyPr>
          <a:lstStyle/>
          <a:p>
            <a:pPr algn="just"/>
            <a:r>
              <a:rPr lang="en-US" altLang="ko-KR" sz="3200" b="1" dirty="0" smtClean="0">
                <a:latin typeface="FrutigerNextLT Regular" pitchFamily="18" charset="0"/>
              </a:rPr>
              <a:t>&lt;Relationship Array&gt;</a:t>
            </a:r>
            <a:endParaRPr lang="ko-KR" altLang="en-US" sz="3200" b="1" dirty="0" smtClean="0">
              <a:latin typeface="FrutigerNextLT Regular" pitchFamily="18" charset="0"/>
            </a:endParaRPr>
          </a:p>
        </p:txBody>
      </p:sp>
      <p:sp>
        <p:nvSpPr>
          <p:cNvPr id="23" name="TextBox 22"/>
          <p:cNvSpPr txBox="1"/>
          <p:nvPr/>
        </p:nvSpPr>
        <p:spPr>
          <a:xfrm>
            <a:off x="20756611" y="31146803"/>
            <a:ext cx="8678642" cy="3416320"/>
          </a:xfrm>
          <a:prstGeom prst="rect">
            <a:avLst/>
          </a:prstGeom>
        </p:spPr>
        <p:txBody>
          <a:bodyPr wrap="square" rtlCol="0">
            <a:spAutoFit/>
          </a:bodyPr>
          <a:lstStyle/>
          <a:p>
            <a:r>
              <a:rPr lang="en-US" altLang="ko-KR" sz="3600" b="1" dirty="0" smtClean="0">
                <a:latin typeface="FrutigerNextLT Regular" pitchFamily="18" charset="0"/>
              </a:rPr>
              <a:t>&lt;Event Structure&gt;</a:t>
            </a:r>
          </a:p>
          <a:p>
            <a:r>
              <a:rPr lang="en-US" altLang="ko-KR" sz="3600" b="1" dirty="0" smtClean="0">
                <a:latin typeface="FrutigerNextLT Regular" pitchFamily="18" charset="0"/>
              </a:rPr>
              <a:t>- </a:t>
            </a:r>
            <a:r>
              <a:rPr lang="en-US" altLang="ko-KR" sz="3600" b="1" dirty="0" err="1" smtClean="0">
                <a:latin typeface="FrutigerNextLT Regular" pitchFamily="18" charset="0"/>
              </a:rPr>
              <a:t>isSelected</a:t>
            </a:r>
            <a:r>
              <a:rPr lang="en-US" altLang="ko-KR" sz="3600" b="1" dirty="0" smtClean="0">
                <a:latin typeface="FrutigerNextLT Regular" pitchFamily="18" charset="0"/>
              </a:rPr>
              <a:t> (length of nodes): array for checking selected nodes of graph</a:t>
            </a:r>
          </a:p>
          <a:p>
            <a:r>
              <a:rPr lang="en-US" altLang="ko-KR" sz="3600" b="1" dirty="0" smtClean="0">
                <a:latin typeface="FrutigerNextLT Regular" pitchFamily="18" charset="0"/>
              </a:rPr>
              <a:t>- </a:t>
            </a:r>
            <a:r>
              <a:rPr lang="en-US" altLang="ko-KR" sz="3600" b="1" dirty="0" err="1" smtClean="0">
                <a:latin typeface="FrutigerNextLT Regular" pitchFamily="18" charset="0"/>
              </a:rPr>
              <a:t>isHidden</a:t>
            </a:r>
            <a:r>
              <a:rPr lang="en-US" altLang="ko-KR" sz="3600" b="1" dirty="0" smtClean="0">
                <a:latin typeface="FrutigerNextLT Regular" pitchFamily="18" charset="0"/>
              </a:rPr>
              <a:t> (length of nodes): array for checking hidden nodes of graph</a:t>
            </a:r>
          </a:p>
          <a:p>
            <a:r>
              <a:rPr lang="en-US" altLang="ko-KR" sz="3600" b="1" dirty="0" smtClean="0">
                <a:latin typeface="FrutigerNextLT Regular" pitchFamily="18" charset="0"/>
              </a:rPr>
              <a:t>- Relationship Array (p nodes X n nodes)</a:t>
            </a:r>
            <a:endParaRPr lang="ko-KR" altLang="en-US" sz="3600" b="1" dirty="0" smtClean="0">
              <a:latin typeface="FrutigerNextLT Regular" pitchFamily="18" charset="0"/>
            </a:endParaRPr>
          </a:p>
        </p:txBody>
      </p:sp>
      <p:pic>
        <p:nvPicPr>
          <p:cNvPr id="29" name="Picture 2" descr="C:\Users\hyanglan\Downloads\skku (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5213819" y="783140"/>
            <a:ext cx="4694799" cy="42945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0277" y="39679266"/>
            <a:ext cx="14386324" cy="1569660"/>
          </a:xfrm>
          <a:prstGeom prst="rect">
            <a:avLst/>
          </a:prstGeom>
        </p:spPr>
        <p:txBody>
          <a:bodyPr wrap="square" rtlCol="0">
            <a:spAutoFit/>
          </a:bodyPr>
          <a:lstStyle/>
          <a:p>
            <a:pPr algn="just"/>
            <a:r>
              <a:rPr lang="en-US" altLang="ko-KR" sz="4800" b="1" dirty="0">
                <a:latin typeface="Times New Roman" panose="02020603050405020304" pitchFamily="18" charset="0"/>
                <a:cs typeface="Times New Roman" panose="02020603050405020304" pitchFamily="18" charset="0"/>
              </a:rPr>
              <a:t>The development of this project has been funded by Google Summer of Code </a:t>
            </a:r>
            <a:r>
              <a:rPr lang="en-US" altLang="ko-KR" sz="4800" b="1" dirty="0" smtClean="0">
                <a:latin typeface="Times New Roman" panose="02020603050405020304" pitchFamily="18" charset="0"/>
                <a:cs typeface="Times New Roman" panose="02020603050405020304" pitchFamily="18" charset="0"/>
              </a:rPr>
              <a:t>(GSOC) since 2013.</a:t>
            </a:r>
            <a:endParaRPr lang="en-US" altLang="ko-KR" sz="4800" b="1" dirty="0">
              <a:latin typeface="Times New Roman" panose="02020603050405020304" pitchFamily="18" charset="0"/>
              <a:cs typeface="Times New Roman" panose="02020603050405020304" pitchFamily="18" charset="0"/>
            </a:endParaRPr>
          </a:p>
        </p:txBody>
      </p:sp>
      <p:grpSp>
        <p:nvGrpSpPr>
          <p:cNvPr id="34" name="그룹 33"/>
          <p:cNvGrpSpPr/>
          <p:nvPr/>
        </p:nvGrpSpPr>
        <p:grpSpPr>
          <a:xfrm>
            <a:off x="15465373" y="36837232"/>
            <a:ext cx="14443245" cy="4561293"/>
            <a:chOff x="-23837673" y="1674070"/>
            <a:chExt cx="14443245" cy="4561293"/>
          </a:xfrm>
        </p:grpSpPr>
        <p:sp>
          <p:nvSpPr>
            <p:cNvPr id="35"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sp>
          <p:nvSpPr>
            <p:cNvPr id="37" name="직사각형 36"/>
            <p:cNvSpPr/>
            <p:nvPr/>
          </p:nvSpPr>
          <p:spPr>
            <a:xfrm>
              <a:off x="-23837672" y="2757488"/>
              <a:ext cx="14443244" cy="3477875"/>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This project is </a:t>
              </a:r>
              <a:r>
                <a:rPr lang="en-US" altLang="ko-KR" sz="4400" dirty="0" smtClean="0">
                  <a:latin typeface="Times New Roman" panose="02020603050405020304" pitchFamily="18" charset="0"/>
                  <a:cs typeface="Times New Roman" panose="02020603050405020304" pitchFamily="18" charset="0"/>
                </a:rPr>
                <a:t>still </a:t>
              </a:r>
              <a:r>
                <a:rPr lang="en-US" altLang="ko-KR" sz="4400" dirty="0" smtClean="0">
                  <a:latin typeface="Times New Roman" panose="02020603050405020304" pitchFamily="18" charset="0"/>
                  <a:cs typeface="Times New Roman" panose="02020603050405020304" pitchFamily="18" charset="0"/>
                </a:rPr>
                <a:t>under development</a:t>
              </a:r>
            </a:p>
            <a:p>
              <a:pPr algn="just"/>
              <a:r>
                <a:rPr lang="en-US" altLang="ko-KR" sz="4400" dirty="0" smtClean="0">
                  <a:latin typeface="Times New Roman" panose="02020603050405020304" pitchFamily="18" charset="0"/>
                  <a:cs typeface="Times New Roman" panose="02020603050405020304" pitchFamily="18" charset="0"/>
                </a:rPr>
                <a:t>- To </a:t>
              </a:r>
              <a:r>
                <a:rPr lang="en-US" altLang="ko-KR" sz="4400" dirty="0" smtClean="0">
                  <a:latin typeface="Times New Roman" panose="02020603050405020304" pitchFamily="18" charset="0"/>
                  <a:cs typeface="Times New Roman" panose="02020603050405020304" pitchFamily="18" charset="0"/>
                </a:rPr>
                <a:t>provide s</a:t>
              </a:r>
              <a:r>
                <a:rPr lang="en-US" altLang="ko-KR" sz="4400" dirty="0" smtClean="0">
                  <a:latin typeface="Times New Roman" panose="02020603050405020304" pitchFamily="18" charset="0"/>
                  <a:cs typeface="Times New Roman" panose="02020603050405020304" pitchFamily="18" charset="0"/>
                </a:rPr>
                <a:t>erver-offload using Shiny for users to help them to draw graphs on low-computing devices, such as mobile.</a:t>
              </a:r>
            </a:p>
            <a:p>
              <a:pPr algn="just"/>
              <a:r>
                <a:rPr lang="en-US" altLang="ko-KR" sz="4400" dirty="0" smtClean="0">
                  <a:latin typeface="Times New Roman" panose="02020603050405020304" pitchFamily="18" charset="0"/>
                  <a:cs typeface="Times New Roman" panose="02020603050405020304" pitchFamily="18" charset="0"/>
                </a:rPr>
                <a:t>- To </a:t>
              </a:r>
              <a:r>
                <a:rPr lang="en-US" altLang="ko-KR" sz="4400" dirty="0" smtClean="0">
                  <a:latin typeface="Times New Roman" panose="02020603050405020304" pitchFamily="18" charset="0"/>
                  <a:cs typeface="Times New Roman" panose="02020603050405020304" pitchFamily="18" charset="0"/>
                </a:rPr>
                <a:t>improve API to be intuitive for making drawing graphs easy such as ggplot2.</a:t>
              </a:r>
              <a:endParaRPr lang="en-US" altLang="ko-KR" sz="4400" dirty="0" smtClean="0">
                <a:latin typeface="Times New Roman" panose="02020603050405020304" pitchFamily="18" charset="0"/>
                <a:cs typeface="Times New Roman" panose="02020603050405020304" pitchFamily="18" charset="0"/>
              </a:endParaRPr>
            </a:p>
          </p:txBody>
        </p:sp>
      </p:grpSp>
      <p:sp>
        <p:nvSpPr>
          <p:cNvPr id="16" name="TextBox 15"/>
          <p:cNvSpPr txBox="1"/>
          <p:nvPr/>
        </p:nvSpPr>
        <p:spPr>
          <a:xfrm>
            <a:off x="13080491" y="16002204"/>
            <a:ext cx="3461556" cy="1323439"/>
          </a:xfrm>
          <a:prstGeom prst="rect">
            <a:avLst/>
          </a:prstGeom>
        </p:spPr>
        <p:txBody>
          <a:bodyPr wrap="square" rtlCol="0">
            <a:spAutoFit/>
          </a:bodyPr>
          <a:lstStyle/>
          <a:p>
            <a:pPr algn="ctr"/>
            <a:r>
              <a:rPr lang="en-US" altLang="ko-KR" sz="4000" dirty="0" smtClean="0">
                <a:latin typeface="FrutigerNextLT Regular" pitchFamily="18" charset="0"/>
              </a:rPr>
              <a:t>Code generation</a:t>
            </a:r>
            <a:endParaRPr lang="ko-KR" altLang="en-US" sz="4000" dirty="0" smtClean="0">
              <a:latin typeface="FrutigerNextLT Regular" pitchFamily="18" charset="0"/>
            </a:endParaRPr>
          </a:p>
        </p:txBody>
      </p:sp>
    </p:spTree>
    <p:extLst>
      <p:ext uri="{BB962C8B-B14F-4D97-AF65-F5344CB8AC3E}">
        <p14:creationId xmlns:p14="http://schemas.microsoft.com/office/powerpoint/2010/main" val="134445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812883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9212253"/>
            <a:ext cx="14443244" cy="6863417"/>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devices, since they are standard web technologies supported by most modern web browsers. </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The development of this project has been funded by Google Summer of Code - R project (GSOC-r) from 2013.</a:t>
            </a:r>
            <a:endParaRPr lang="en-US" altLang="ko-KR" sz="4400" dirty="0">
              <a:latin typeface="Times New Roman" panose="02020603050405020304" pitchFamily="18" charset="0"/>
              <a:cs typeface="Times New Roman" panose="02020603050405020304"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428594"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54905" y="6520923"/>
            <a:ext cx="14435273" cy="9553338"/>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2084422" y="7289787"/>
            <a:ext cx="7737527" cy="3510470"/>
          </a:xfrm>
          <a:prstGeom prst="rect">
            <a:avLst/>
          </a:prstGeom>
        </p:spPr>
      </p:pic>
      <p:sp>
        <p:nvSpPr>
          <p:cNvPr id="151" name="TextBox 150"/>
          <p:cNvSpPr txBox="1"/>
          <p:nvPr/>
        </p:nvSpPr>
        <p:spPr>
          <a:xfrm>
            <a:off x="15537689" y="6583347"/>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15537689" y="7189953"/>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sp>
        <p:nvSpPr>
          <p:cNvPr id="12" name="Rounded Rectangle 1691"/>
          <p:cNvSpPr/>
          <p:nvPr/>
        </p:nvSpPr>
        <p:spPr bwMode="auto">
          <a:xfrm>
            <a:off x="306338" y="1628955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20276" y="17391457"/>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7570779"/>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4384986" y="19388038"/>
            <a:ext cx="1152703" cy="38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7570779"/>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pic>
        <p:nvPicPr>
          <p:cNvPr id="8" name="그림 7"/>
          <p:cNvPicPr>
            <a:picLocks noChangeAspect="1"/>
          </p:cNvPicPr>
          <p:nvPr/>
        </p:nvPicPr>
        <p:blipFill>
          <a:blip r:embed="rId4"/>
          <a:stretch>
            <a:fillRect/>
          </a:stretch>
        </p:blipFill>
        <p:spPr>
          <a:xfrm>
            <a:off x="15283979" y="31922396"/>
            <a:ext cx="13158890" cy="3872016"/>
          </a:xfrm>
          <a:prstGeom prst="rect">
            <a:avLst/>
          </a:prstGeom>
        </p:spPr>
      </p:pic>
      <p:pic>
        <p:nvPicPr>
          <p:cNvPr id="56" name="그림 55"/>
          <p:cNvPicPr>
            <a:picLocks noChangeAspect="1"/>
          </p:cNvPicPr>
          <p:nvPr/>
        </p:nvPicPr>
        <p:blipFill>
          <a:blip r:embed="rId5"/>
          <a:stretch>
            <a:fillRect/>
          </a:stretch>
        </p:blipFill>
        <p:spPr>
          <a:xfrm>
            <a:off x="617786" y="18733893"/>
            <a:ext cx="12807115" cy="5262657"/>
          </a:xfrm>
          <a:prstGeom prst="rect">
            <a:avLst/>
          </a:prstGeom>
        </p:spPr>
      </p:pic>
      <p:pic>
        <p:nvPicPr>
          <p:cNvPr id="57" name="그림 56"/>
          <p:cNvPicPr>
            <a:picLocks noChangeAspect="1"/>
          </p:cNvPicPr>
          <p:nvPr/>
        </p:nvPicPr>
        <p:blipFill>
          <a:blip r:embed="rId6"/>
          <a:stretch>
            <a:fillRect/>
          </a:stretch>
        </p:blipFill>
        <p:spPr>
          <a:xfrm>
            <a:off x="522363" y="25673797"/>
            <a:ext cx="13373200" cy="6762584"/>
          </a:xfrm>
          <a:prstGeom prst="rect">
            <a:avLst/>
          </a:prstGeom>
        </p:spPr>
      </p:pic>
      <p:sp>
        <p:nvSpPr>
          <p:cNvPr id="58" name="TextBox 57"/>
          <p:cNvSpPr txBox="1"/>
          <p:nvPr/>
        </p:nvSpPr>
        <p:spPr>
          <a:xfrm>
            <a:off x="522363" y="24716630"/>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pic>
        <p:nvPicPr>
          <p:cNvPr id="59" name="그림 58"/>
          <p:cNvPicPr>
            <a:picLocks noChangeAspect="1"/>
          </p:cNvPicPr>
          <p:nvPr/>
        </p:nvPicPr>
        <p:blipFill>
          <a:blip r:embed="rId7"/>
          <a:stretch>
            <a:fillRect/>
          </a:stretch>
        </p:blipFill>
        <p:spPr>
          <a:xfrm>
            <a:off x="617786" y="34199187"/>
            <a:ext cx="13204236" cy="6647235"/>
          </a:xfrm>
          <a:prstGeom prst="rect">
            <a:avLst/>
          </a:prstGeom>
        </p:spPr>
      </p:pic>
      <p:sp>
        <p:nvSpPr>
          <p:cNvPr id="9" name="아래쪽 화살표 8"/>
          <p:cNvSpPr/>
          <p:nvPr/>
        </p:nvSpPr>
        <p:spPr>
          <a:xfrm>
            <a:off x="4231572" y="32591659"/>
            <a:ext cx="5976664" cy="1497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p:cNvPicPr>
            <a:picLocks noChangeAspect="1"/>
          </p:cNvPicPr>
          <p:nvPr/>
        </p:nvPicPr>
        <p:blipFill>
          <a:blip r:embed="rId8"/>
          <a:stretch>
            <a:fillRect/>
          </a:stretch>
        </p:blipFill>
        <p:spPr>
          <a:xfrm>
            <a:off x="16493081" y="18401775"/>
            <a:ext cx="11304682" cy="6962927"/>
          </a:xfrm>
          <a:prstGeom prst="rect">
            <a:avLst/>
          </a:prstGeom>
        </p:spPr>
      </p:pic>
      <p:pic>
        <p:nvPicPr>
          <p:cNvPr id="6" name="그림 5"/>
          <p:cNvPicPr>
            <a:picLocks noChangeAspect="1"/>
          </p:cNvPicPr>
          <p:nvPr/>
        </p:nvPicPr>
        <p:blipFill>
          <a:blip r:embed="rId9"/>
          <a:stretch>
            <a:fillRect/>
          </a:stretch>
        </p:blipFill>
        <p:spPr>
          <a:xfrm>
            <a:off x="16667342" y="25673797"/>
            <a:ext cx="11130421" cy="5939504"/>
          </a:xfrm>
          <a:prstGeom prst="rect">
            <a:avLst/>
          </a:prstGeom>
        </p:spPr>
      </p:pic>
      <p:pic>
        <p:nvPicPr>
          <p:cNvPr id="15" name="그림 14"/>
          <p:cNvPicPr>
            <a:picLocks noChangeAspect="1"/>
          </p:cNvPicPr>
          <p:nvPr/>
        </p:nvPicPr>
        <p:blipFill>
          <a:blip r:embed="rId10"/>
          <a:stretch>
            <a:fillRect/>
          </a:stretch>
        </p:blipFill>
        <p:spPr>
          <a:xfrm>
            <a:off x="320277" y="5500886"/>
            <a:ext cx="14329098" cy="2445670"/>
          </a:xfrm>
          <a:prstGeom prst="rect">
            <a:avLst/>
          </a:prstGeom>
        </p:spPr>
      </p:pic>
    </p:spTree>
    <p:extLst>
      <p:ext uri="{BB962C8B-B14F-4D97-AF65-F5344CB8AC3E}">
        <p14:creationId xmlns:p14="http://schemas.microsoft.com/office/powerpoint/2010/main" val="1585206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9571851"/>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a:latin typeface="Times New Roman" panose="02020603050405020304" pitchFamily="18" charset="0"/>
                <a:cs typeface="Times New Roman" panose="02020603050405020304" pitchFamily="18" charset="0"/>
              </a:rPr>
              <a:t>This poster presents an overview of R 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(RIGHT) and the JavaScript data structure that perfectly enables efficient linked </a:t>
            </a:r>
            <a:r>
              <a:rPr lang="en-US" altLang="ko-KR" sz="4400" dirty="0" smtClean="0">
                <a:latin typeface="Times New Roman" panose="02020603050405020304" pitchFamily="18" charset="0"/>
                <a:cs typeface="Times New Roman" panose="02020603050405020304" pitchFamily="18" charset="0"/>
              </a:rPr>
              <a:t>graphics with interactivity.</a:t>
            </a:r>
          </a:p>
          <a:p>
            <a:pPr algn="just"/>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 </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endParaRPr lang="en-US" altLang="ko-KR" sz="4400" dirty="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The development of this project has been funded by Google Summer of Code - R project (GSOC-r) from 2013.</a:t>
            </a:r>
          </a:p>
          <a:p>
            <a:pPr algn="just"/>
            <a:endParaRPr lang="en-US" altLang="ko-KR" sz="4400" dirty="0">
              <a:latin typeface="Times New Roman" panose="02020603050405020304" pitchFamily="18" charset="0"/>
              <a:cs typeface="Times New Roman" panose="02020603050405020304"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29" name="Rounded Rectangle 1691"/>
          <p:cNvSpPr/>
          <p:nvPr/>
        </p:nvSpPr>
        <p:spPr bwMode="auto">
          <a:xfrm>
            <a:off x="306338" y="34958432"/>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How to run?</a:t>
            </a:r>
            <a:endParaRPr lang="en-US" sz="6000" b="1" dirty="0">
              <a:latin typeface="Times New Roman" pitchFamily="18" charset="0"/>
              <a:cs typeface="Times New Roman" pitchFamily="18" charset="0"/>
            </a:endParaRPr>
          </a:p>
        </p:txBody>
      </p:sp>
      <p:sp>
        <p:nvSpPr>
          <p:cNvPr id="14" name="Rounded Rectangle 1691"/>
          <p:cNvSpPr/>
          <p:nvPr/>
        </p:nvSpPr>
        <p:spPr bwMode="auto">
          <a:xfrm>
            <a:off x="15428594"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54905" y="6520923"/>
            <a:ext cx="14435273" cy="9553338"/>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2084422" y="7289787"/>
            <a:ext cx="7737527" cy="3510470"/>
          </a:xfrm>
          <a:prstGeom prst="rect">
            <a:avLst/>
          </a:prstGeom>
        </p:spPr>
      </p:pic>
      <p:sp>
        <p:nvSpPr>
          <p:cNvPr id="151" name="TextBox 150"/>
          <p:cNvSpPr txBox="1"/>
          <p:nvPr/>
        </p:nvSpPr>
        <p:spPr>
          <a:xfrm>
            <a:off x="15537689" y="6583347"/>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15537689" y="7189953"/>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sp>
        <p:nvSpPr>
          <p:cNvPr id="12" name="Rounded Rectangle 1691"/>
          <p:cNvSpPr/>
          <p:nvPr/>
        </p:nvSpPr>
        <p:spPr bwMode="auto">
          <a:xfrm>
            <a:off x="306338" y="1628955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33" name="직사각형 132"/>
          <p:cNvSpPr/>
          <p:nvPr/>
        </p:nvSpPr>
        <p:spPr>
          <a:xfrm>
            <a:off x="320276" y="17391457"/>
            <a:ext cx="296043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511265" y="18517610"/>
            <a:ext cx="12097344" cy="4801308"/>
          </a:xfrm>
          <a:prstGeom prst="rect">
            <a:avLst/>
          </a:prstGeom>
        </p:spPr>
      </p:pic>
      <p:sp>
        <p:nvSpPr>
          <p:cNvPr id="17" name="TextBox 16"/>
          <p:cNvSpPr txBox="1"/>
          <p:nvPr/>
        </p:nvSpPr>
        <p:spPr>
          <a:xfrm>
            <a:off x="15344452" y="17511849"/>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360127" y="23201981"/>
            <a:ext cx="14360819" cy="4154984"/>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a:t>
            </a:r>
          </a:p>
        </p:txBody>
      </p:sp>
      <p:sp>
        <p:nvSpPr>
          <p:cNvPr id="150" name="TextBox 149"/>
          <p:cNvSpPr txBox="1"/>
          <p:nvPr/>
        </p:nvSpPr>
        <p:spPr>
          <a:xfrm>
            <a:off x="414470" y="1751185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20" name="그림 19"/>
          <p:cNvPicPr>
            <a:picLocks noChangeAspect="1"/>
          </p:cNvPicPr>
          <p:nvPr/>
        </p:nvPicPr>
        <p:blipFill>
          <a:blip r:embed="rId5"/>
          <a:stretch>
            <a:fillRect/>
          </a:stretch>
        </p:blipFill>
        <p:spPr>
          <a:xfrm>
            <a:off x="624707" y="18759802"/>
            <a:ext cx="14189468" cy="3844635"/>
          </a:xfrm>
          <a:prstGeom prst="rect">
            <a:avLst/>
          </a:prstGeom>
        </p:spPr>
      </p:pic>
      <p:sp>
        <p:nvSpPr>
          <p:cNvPr id="153" name="TextBox 152"/>
          <p:cNvSpPr txBox="1"/>
          <p:nvPr/>
        </p:nvSpPr>
        <p:spPr>
          <a:xfrm>
            <a:off x="436323" y="23201981"/>
            <a:ext cx="14631656"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can 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
        <p:nvSpPr>
          <p:cNvPr id="38" name="직사각형 37"/>
          <p:cNvSpPr/>
          <p:nvPr/>
        </p:nvSpPr>
        <p:spPr>
          <a:xfrm>
            <a:off x="320276" y="17386690"/>
            <a:ext cx="14846004" cy="10090839"/>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39" name="직사각형 38"/>
          <p:cNvSpPr/>
          <p:nvPr/>
        </p:nvSpPr>
        <p:spPr>
          <a:xfrm>
            <a:off x="15163800" y="17386691"/>
            <a:ext cx="14754256" cy="10100151"/>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414470" y="27606066"/>
            <a:ext cx="5318507"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&lt;Event propagation&gt;</a:t>
            </a:r>
            <a:endParaRPr lang="ko-KR" altLang="en-US" sz="4400" b="1" dirty="0" smtClean="0">
              <a:latin typeface="Times New Roman" panose="02020603050405020304" pitchFamily="18" charset="0"/>
              <a:cs typeface="Times New Roman" panose="02020603050405020304" pitchFamily="18" charset="0"/>
            </a:endParaRPr>
          </a:p>
        </p:txBody>
      </p:sp>
      <p:sp>
        <p:nvSpPr>
          <p:cNvPr id="41" name="직사각형 40"/>
          <p:cNvSpPr/>
          <p:nvPr/>
        </p:nvSpPr>
        <p:spPr>
          <a:xfrm>
            <a:off x="306340" y="35987978"/>
            <a:ext cx="14443244" cy="618630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After installing RIGHT package</a:t>
            </a: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43" name="Rounded Rectangle 1691"/>
          <p:cNvSpPr/>
          <p:nvPr/>
        </p:nvSpPr>
        <p:spPr bwMode="auto">
          <a:xfrm>
            <a:off x="15537687" y="34958432"/>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44" name="직사각형 43"/>
          <p:cNvSpPr/>
          <p:nvPr/>
        </p:nvSpPr>
        <p:spPr>
          <a:xfrm>
            <a:off x="15537689" y="35987978"/>
            <a:ext cx="14443244" cy="618630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RIGHT can support 5 basic plots: dot, line, histogram, box-whisker, pie.</a:t>
            </a: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647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Objective</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1498871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Interactive </a:t>
            </a:r>
            <a:r>
              <a:rPr lang="en-US" altLang="ko-KR" sz="4400" dirty="0">
                <a:latin typeface="Times New Roman" panose="02020603050405020304" pitchFamily="18" charset="0"/>
                <a:cs typeface="Times New Roman" panose="02020603050405020304" pitchFamily="18" charset="0"/>
              </a:rPr>
              <a:t>data visualization has received broad interest in the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community due to its obvious benefits over static visualization: more information can be delivered concisely and intuitively by user engagement. As a result, various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packages supporting single-layer, multi-layer, and linked graphics have been developed, including </a:t>
            </a:r>
            <a:r>
              <a:rPr lang="en-US" altLang="ko-KR" sz="4400" dirty="0" err="1">
                <a:latin typeface="Times New Roman" panose="02020603050405020304" pitchFamily="18" charset="0"/>
                <a:cs typeface="Times New Roman" panose="02020603050405020304" pitchFamily="18" charset="0"/>
              </a:rPr>
              <a:t>rCharts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iPlots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cranvas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ggvis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animint</a:t>
            </a:r>
            <a:r>
              <a:rPr lang="en-US" altLang="ko-KR" sz="4400" dirty="0">
                <a:latin typeface="Times New Roman" panose="02020603050405020304" pitchFamily="18" charset="0"/>
                <a:cs typeface="Times New Roman" panose="02020603050405020304" pitchFamily="18" charset="0"/>
              </a:rPr>
              <a:t> and </a:t>
            </a:r>
            <a:r>
              <a:rPr lang="en-US" altLang="ko-KR" sz="4400" dirty="0" err="1" smtClean="0">
                <a:latin typeface="Times New Roman" panose="02020603050405020304" pitchFamily="18" charset="0"/>
                <a:cs typeface="Times New Roman" panose="02020603050405020304" pitchFamily="18" charset="0"/>
              </a:rPr>
              <a:t>googleVis</a:t>
            </a:r>
            <a:r>
              <a:rPr lang="en-US" altLang="ko-KR" sz="4400" dirty="0" smtClean="0">
                <a:latin typeface="Times New Roman" panose="02020603050405020304" pitchFamily="18" charset="0"/>
                <a:cs typeface="Times New Roman" panose="02020603050405020304" pitchFamily="18" charset="0"/>
              </a:rPr>
              <a:t>. However, supporting efficient linked graphics that can help answer obvious relationship between multiple plots using same data is still left on the table since it is hard to provide linked graphs fully without specific event structure and event-driven platform. This poster presents an overview of R Interactive Graphics via </a:t>
            </a:r>
            <a:r>
              <a:rPr lang="en-US" altLang="ko-KR" sz="4400" dirty="0" err="1" smtClean="0">
                <a:latin typeface="Times New Roman" panose="02020603050405020304" pitchFamily="18" charset="0"/>
                <a:cs typeface="Times New Roman" panose="02020603050405020304" pitchFamily="18" charset="0"/>
              </a:rPr>
              <a:t>HTml</a:t>
            </a:r>
            <a:r>
              <a:rPr lang="en-US" altLang="ko-KR" sz="4400" dirty="0" smtClean="0">
                <a:latin typeface="Times New Roman" panose="02020603050405020304" pitchFamily="18" charset="0"/>
                <a:cs typeface="Times New Roman" panose="02020603050405020304" pitchFamily="18" charset="0"/>
              </a:rPr>
              <a:t> (RIGHT) and the JavaScript data structure that </a:t>
            </a:r>
            <a:r>
              <a:rPr lang="en-US" altLang="ko-KR" sz="4400" dirty="0">
                <a:latin typeface="Times New Roman" panose="02020603050405020304" pitchFamily="18" charset="0"/>
                <a:cs typeface="Times New Roman" panose="02020603050405020304" pitchFamily="18" charset="0"/>
              </a:rPr>
              <a:t>perfectly</a:t>
            </a:r>
            <a:r>
              <a:rPr lang="en-US" altLang="ko-KR" sz="4400" dirty="0" smtClean="0">
                <a:latin typeface="Times New Roman" panose="02020603050405020304" pitchFamily="18" charset="0"/>
                <a:cs typeface="Times New Roman" panose="02020603050405020304" pitchFamily="18" charset="0"/>
              </a:rPr>
              <a:t> enables efficient linked graphics. RIGHT is the first package that implements linked graphs using HTML canvas and JavaScript. 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r>
              <a:rPr lang="en-US" altLang="ko-KR" sz="4400" dirty="0">
                <a:latin typeface="Times New Roman" panose="02020603050405020304" pitchFamily="18" charset="0"/>
                <a:cs typeface="Times New Roman" panose="02020603050405020304" pitchFamily="18" charset="0"/>
              </a:rPr>
              <a:t>This approach can also benefit from the improvement of JavaScript performance every generation, driven by various web applications with ever increasing complexity and sophistication.</a:t>
            </a:r>
            <a:endParaRPr lang="ko-KR" altLang="en-US" sz="4400" dirty="0">
              <a:latin typeface="Times New Roman" pitchFamily="18" charset="0"/>
              <a:cs typeface="Times New Roman" pitchFamily="18" charset="0"/>
            </a:endParaRPr>
          </a:p>
        </p:txBody>
      </p:sp>
      <p:sp>
        <p:nvSpPr>
          <p:cNvPr id="12" name="Rounded Rectangle 1691"/>
          <p:cNvSpPr/>
          <p:nvPr/>
        </p:nvSpPr>
        <p:spPr bwMode="auto">
          <a:xfrm>
            <a:off x="15013238"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4" name="Rounded Rectangle 1691"/>
          <p:cNvSpPr/>
          <p:nvPr/>
        </p:nvSpPr>
        <p:spPr bwMode="auto">
          <a:xfrm>
            <a:off x="288000" y="21693724"/>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74" name="Rounded Rectangle 1691"/>
          <p:cNvSpPr/>
          <p:nvPr/>
        </p:nvSpPr>
        <p:spPr bwMode="auto">
          <a:xfrm>
            <a:off x="306338" y="34188218"/>
            <a:ext cx="5721375"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33" name="직사각형 132"/>
          <p:cNvSpPr/>
          <p:nvPr/>
        </p:nvSpPr>
        <p:spPr>
          <a:xfrm>
            <a:off x="15027176" y="6520897"/>
            <a:ext cx="148974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6" name="직사각형 125"/>
          <p:cNvSpPr/>
          <p:nvPr/>
        </p:nvSpPr>
        <p:spPr>
          <a:xfrm>
            <a:off x="15027176" y="25375185"/>
            <a:ext cx="14897443" cy="854798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Server offload with shiny. </a:t>
            </a:r>
          </a:p>
          <a:p>
            <a:pPr algn="just"/>
            <a:r>
              <a:rPr lang="en-US" altLang="ko-KR" sz="4400" dirty="0" smtClean="0">
                <a:solidFill>
                  <a:schemeClr val="tx1"/>
                </a:solidFill>
                <a:latin typeface="Times New Roman" panose="02020603050405020304" pitchFamily="18" charset="0"/>
                <a:cs typeface="Times New Roman" panose="02020603050405020304" pitchFamily="18" charset="0"/>
              </a:rPr>
              <a:t>Using JavaScript-based platform can be extended to provide server-offload to users by taking advantage of </a:t>
            </a:r>
            <a:r>
              <a:rPr lang="en-US" altLang="ko-KR" sz="4400" smtClean="0">
                <a:solidFill>
                  <a:schemeClr val="tx1"/>
                </a:solidFill>
                <a:latin typeface="Times New Roman" panose="02020603050405020304" pitchFamily="18" charset="0"/>
                <a:cs typeface="Times New Roman" panose="02020603050405020304" pitchFamily="18" charset="0"/>
              </a:rPr>
              <a:t>Shiny package.</a:t>
            </a:r>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7" name="직사각형 126"/>
          <p:cNvSpPr/>
          <p:nvPr/>
        </p:nvSpPr>
        <p:spPr>
          <a:xfrm>
            <a:off x="306340" y="35204400"/>
            <a:ext cx="29618279" cy="695588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직사각형 114"/>
          <p:cNvSpPr/>
          <p:nvPr/>
        </p:nvSpPr>
        <p:spPr>
          <a:xfrm>
            <a:off x="314311" y="22795655"/>
            <a:ext cx="14435273" cy="1112751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9" name="Rounded Rectangle 1691"/>
          <p:cNvSpPr/>
          <p:nvPr/>
        </p:nvSpPr>
        <p:spPr bwMode="auto">
          <a:xfrm>
            <a:off x="15013238" y="2428699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pic>
        <p:nvPicPr>
          <p:cNvPr id="13" name="그림 12"/>
          <p:cNvPicPr>
            <a:picLocks noChangeAspect="1"/>
          </p:cNvPicPr>
          <p:nvPr/>
        </p:nvPicPr>
        <p:blipFill>
          <a:blip r:embed="rId3"/>
          <a:stretch>
            <a:fillRect/>
          </a:stretch>
        </p:blipFill>
        <p:spPr>
          <a:xfrm>
            <a:off x="522363" y="35296076"/>
            <a:ext cx="5904656" cy="5794802"/>
          </a:xfrm>
          <a:prstGeom prst="rect">
            <a:avLst/>
          </a:prstGeom>
        </p:spPr>
      </p:pic>
      <p:pic>
        <p:nvPicPr>
          <p:cNvPr id="138" name="그림 137"/>
          <p:cNvPicPr>
            <a:picLocks noChangeAspect="1"/>
          </p:cNvPicPr>
          <p:nvPr/>
        </p:nvPicPr>
        <p:blipFill>
          <a:blip r:embed="rId3"/>
          <a:stretch>
            <a:fillRect/>
          </a:stretch>
        </p:blipFill>
        <p:spPr>
          <a:xfrm>
            <a:off x="6427019" y="35296076"/>
            <a:ext cx="5904656" cy="5794802"/>
          </a:xfrm>
          <a:prstGeom prst="rect">
            <a:avLst/>
          </a:prstGeom>
        </p:spPr>
      </p:pic>
      <p:pic>
        <p:nvPicPr>
          <p:cNvPr id="141" name="그림 140"/>
          <p:cNvPicPr>
            <a:picLocks noChangeAspect="1"/>
          </p:cNvPicPr>
          <p:nvPr/>
        </p:nvPicPr>
        <p:blipFill>
          <a:blip r:embed="rId3"/>
          <a:stretch>
            <a:fillRect/>
          </a:stretch>
        </p:blipFill>
        <p:spPr>
          <a:xfrm>
            <a:off x="12331675" y="35296076"/>
            <a:ext cx="5904656" cy="5794802"/>
          </a:xfrm>
          <a:prstGeom prst="rect">
            <a:avLst/>
          </a:prstGeom>
        </p:spPr>
      </p:pic>
      <p:pic>
        <p:nvPicPr>
          <p:cNvPr id="144" name="그림 143"/>
          <p:cNvPicPr>
            <a:picLocks noChangeAspect="1"/>
          </p:cNvPicPr>
          <p:nvPr/>
        </p:nvPicPr>
        <p:blipFill>
          <a:blip r:embed="rId3"/>
          <a:stretch>
            <a:fillRect/>
          </a:stretch>
        </p:blipFill>
        <p:spPr>
          <a:xfrm>
            <a:off x="18236331" y="35296076"/>
            <a:ext cx="5904656" cy="5794802"/>
          </a:xfrm>
          <a:prstGeom prst="rect">
            <a:avLst/>
          </a:prstGeom>
        </p:spPr>
      </p:pic>
      <p:pic>
        <p:nvPicPr>
          <p:cNvPr id="145" name="그림 144"/>
          <p:cNvPicPr>
            <a:picLocks noChangeAspect="1"/>
          </p:cNvPicPr>
          <p:nvPr/>
        </p:nvPicPr>
        <p:blipFill>
          <a:blip r:embed="rId3"/>
          <a:stretch>
            <a:fillRect/>
          </a:stretch>
        </p:blipFill>
        <p:spPr>
          <a:xfrm>
            <a:off x="23921661" y="35296076"/>
            <a:ext cx="5904656" cy="5794802"/>
          </a:xfrm>
          <a:prstGeom prst="rect">
            <a:avLst/>
          </a:prstGeom>
        </p:spPr>
      </p:pic>
      <p:sp>
        <p:nvSpPr>
          <p:cNvPr id="15" name="TextBox 14"/>
          <p:cNvSpPr txBox="1"/>
          <p:nvPr/>
        </p:nvSpPr>
        <p:spPr>
          <a:xfrm>
            <a:off x="2152053" y="41090878"/>
            <a:ext cx="2645276"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Dot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6" name="TextBox 145"/>
          <p:cNvSpPr txBox="1"/>
          <p:nvPr/>
        </p:nvSpPr>
        <p:spPr>
          <a:xfrm>
            <a:off x="7946102" y="41090878"/>
            <a:ext cx="286649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Line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7" name="TextBox 146"/>
          <p:cNvSpPr txBox="1"/>
          <p:nvPr/>
        </p:nvSpPr>
        <p:spPr>
          <a:xfrm>
            <a:off x="13781908" y="41090878"/>
            <a:ext cx="266714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Bar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8" name="TextBox 147"/>
          <p:cNvSpPr txBox="1"/>
          <p:nvPr/>
        </p:nvSpPr>
        <p:spPr>
          <a:xfrm>
            <a:off x="19928538" y="41090878"/>
            <a:ext cx="2520242"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Pie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9" name="TextBox 148"/>
          <p:cNvSpPr txBox="1"/>
          <p:nvPr/>
        </p:nvSpPr>
        <p:spPr>
          <a:xfrm>
            <a:off x="24474422" y="41090878"/>
            <a:ext cx="4799134"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Box-whisker graph</a:t>
            </a:r>
            <a:endParaRPr lang="ko-KR" altLang="en-US" sz="4400" b="1" dirty="0" smtClean="0">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398476" y="7066268"/>
            <a:ext cx="12097344" cy="4801308"/>
          </a:xfrm>
          <a:prstGeom prst="rect">
            <a:avLst/>
          </a:prstGeom>
        </p:spPr>
      </p:pic>
      <p:sp>
        <p:nvSpPr>
          <p:cNvPr id="17" name="TextBox 16"/>
          <p:cNvSpPr txBox="1"/>
          <p:nvPr/>
        </p:nvSpPr>
        <p:spPr>
          <a:xfrm>
            <a:off x="15044194" y="6615931"/>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067979" y="11578987"/>
            <a:ext cx="14758338" cy="4832092"/>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Therefore, we can figure out how one point in the plot is related to another point in another plot by checking this array. </a:t>
            </a:r>
          </a:p>
        </p:txBody>
      </p:sp>
      <p:sp>
        <p:nvSpPr>
          <p:cNvPr id="150" name="TextBox 149"/>
          <p:cNvSpPr txBox="1"/>
          <p:nvPr/>
        </p:nvSpPr>
        <p:spPr>
          <a:xfrm>
            <a:off x="15067979" y="1650499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5"/>
          <a:stretch>
            <a:fillRect/>
          </a:stretch>
        </p:blipFill>
        <p:spPr>
          <a:xfrm>
            <a:off x="6943828" y="23564520"/>
            <a:ext cx="7737527" cy="3510470"/>
          </a:xfrm>
          <a:prstGeom prst="rect">
            <a:avLst/>
          </a:prstGeom>
        </p:spPr>
      </p:pic>
      <p:sp>
        <p:nvSpPr>
          <p:cNvPr id="151" name="TextBox 150"/>
          <p:cNvSpPr txBox="1"/>
          <p:nvPr/>
        </p:nvSpPr>
        <p:spPr>
          <a:xfrm>
            <a:off x="397095" y="22858080"/>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397095" y="23621670"/>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pic>
        <p:nvPicPr>
          <p:cNvPr id="20" name="그림 19"/>
          <p:cNvPicPr>
            <a:picLocks noChangeAspect="1"/>
          </p:cNvPicPr>
          <p:nvPr/>
        </p:nvPicPr>
        <p:blipFill>
          <a:blip r:embed="rId6"/>
          <a:stretch>
            <a:fillRect/>
          </a:stretch>
        </p:blipFill>
        <p:spPr>
          <a:xfrm>
            <a:off x="16289167" y="17232411"/>
            <a:ext cx="12373460" cy="3117213"/>
          </a:xfrm>
          <a:prstGeom prst="rect">
            <a:avLst/>
          </a:prstGeom>
        </p:spPr>
      </p:pic>
      <p:sp>
        <p:nvSpPr>
          <p:cNvPr id="153" name="TextBox 152"/>
          <p:cNvSpPr txBox="1"/>
          <p:nvPr/>
        </p:nvSpPr>
        <p:spPr>
          <a:xfrm>
            <a:off x="15067979" y="20349624"/>
            <a:ext cx="14758338"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also can 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Tree>
    <p:extLst>
      <p:ext uri="{BB962C8B-B14F-4D97-AF65-F5344CB8AC3E}">
        <p14:creationId xmlns:p14="http://schemas.microsoft.com/office/powerpoint/2010/main" val="2530000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7800" b="1" dirty="0" smtClean="0">
            <a:latin typeface="FrutigerNextLT Regular" pitchFamily="18"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3982</TotalTime>
  <Words>1099</Words>
  <Application>Microsoft Office PowerPoint</Application>
  <PresentationFormat>사용자 지정</PresentationFormat>
  <Paragraphs>149</Paragraphs>
  <Slides>4</Slides>
  <Notes>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vt:i4>
      </vt:variant>
    </vt:vector>
  </HeadingPairs>
  <TitlesOfParts>
    <vt:vector size="11" baseType="lpstr">
      <vt:lpstr>FrutigerNextLT Regular</vt:lpstr>
      <vt:lpstr>맑은 고딕</vt:lpstr>
      <vt:lpstr>Arial</vt:lpstr>
      <vt:lpstr>CordiaUPC</vt:lpstr>
      <vt:lpstr>Ebrima</vt:lpstr>
      <vt:lpstr>Times New Roman</vt:lpstr>
      <vt:lpstr>Office 테마</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hyanglan</dc:creator>
  <cp:lastModifiedBy>ChungHa</cp:lastModifiedBy>
  <cp:revision>666</cp:revision>
  <dcterms:created xsi:type="dcterms:W3CDTF">2014-04-03T04:29:44Z</dcterms:created>
  <dcterms:modified xsi:type="dcterms:W3CDTF">2014-06-16T03:18:31Z</dcterms:modified>
</cp:coreProperties>
</file>