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5402d627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5402d627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5402d627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5402d627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5402d627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5402d627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5402d627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5402d627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5402d627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5402d627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5402d627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5402d627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5402d627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5402d627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5402d627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5402d627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5402d619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5402d619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5402d627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5402d627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5402d62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5402d62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5402d627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5402d627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5402d627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5402d627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5402d627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5402d627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5402d627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5402d627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5402d627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5402d627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0008" y="10063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B7B7B7"/>
                </a:solidFill>
                <a:latin typeface="Gulim"/>
                <a:ea typeface="Gulim"/>
                <a:cs typeface="Gulim"/>
                <a:sym typeface="Gulim"/>
              </a:rPr>
              <a:t>어떤 게임을 설계해야 할까</a:t>
            </a:r>
            <a:endParaRPr b="1">
              <a:solidFill>
                <a:srgbClr val="B7B7B7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15775"/>
            <a:ext cx="8520600" cy="79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D9D9D9"/>
                </a:solidFill>
                <a:latin typeface="Gulim"/>
                <a:ea typeface="Gulim"/>
                <a:cs typeface="Gulim"/>
                <a:sym typeface="Gulim"/>
              </a:rPr>
              <a:t>Platform 의 중요성</a:t>
            </a:r>
            <a:endParaRPr>
              <a:solidFill>
                <a:srgbClr val="D9D9D9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lin ang="5400012" scaled="0"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ulim"/>
                <a:ea typeface="Gulim"/>
                <a:cs typeface="Gulim"/>
                <a:sym typeface="Gulim"/>
              </a:rPr>
              <a:t>데이터 분석 - 게임 순위</a:t>
            </a:r>
            <a:endParaRPr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404687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latin typeface="Gulim"/>
                <a:ea typeface="Gulim"/>
                <a:cs typeface="Gulim"/>
                <a:sym typeface="Gulim"/>
              </a:rPr>
              <a:t>Wii Sports라는 게임이 압도적인 판매량으로 1위를 차지했다</a:t>
            </a:r>
            <a:endParaRPr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0" cy="28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lin ang="5400012" scaled="0"/>
        </a:gra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ulim"/>
                <a:ea typeface="Gulim"/>
                <a:cs typeface="Gulim"/>
                <a:sym typeface="Gulim"/>
              </a:rPr>
              <a:t>데이터 분석 - 게임 순위</a:t>
            </a:r>
            <a:endParaRPr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5483100" y="1152475"/>
            <a:ext cx="33492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ulim"/>
              <a:buAutoNum type="arabicPeriod"/>
            </a:pPr>
            <a:r>
              <a:rPr lang="ko" sz="1500">
                <a:latin typeface="Gulim"/>
                <a:ea typeface="Gulim"/>
                <a:cs typeface="Gulim"/>
                <a:sym typeface="Gulim"/>
              </a:rPr>
              <a:t>연도별 판매량 데이터를 만들었다</a:t>
            </a:r>
            <a:endParaRPr sz="1500">
              <a:latin typeface="Gulim"/>
              <a:ea typeface="Gulim"/>
              <a:cs typeface="Gulim"/>
              <a:sym typeface="Guli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Gulim"/>
              <a:ea typeface="Gulim"/>
              <a:cs typeface="Gulim"/>
              <a:sym typeface="Gulim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Gulim"/>
              <a:buAutoNum type="arabicPeriod"/>
            </a:pPr>
            <a:r>
              <a:rPr lang="ko" sz="1500">
                <a:latin typeface="Gulim"/>
                <a:ea typeface="Gulim"/>
                <a:cs typeface="Gulim"/>
                <a:sym typeface="Gulim"/>
              </a:rPr>
              <a:t>2002 ~ 2012년 사이가 게임산업 황금기라고 판단 할 수 있다</a:t>
            </a:r>
            <a:endParaRPr sz="1500">
              <a:latin typeface="Gulim"/>
              <a:ea typeface="Gulim"/>
              <a:cs typeface="Gulim"/>
              <a:sym typeface="Guli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Gulim"/>
              <a:ea typeface="Gulim"/>
              <a:cs typeface="Gulim"/>
              <a:sym typeface="Gulim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Gulim"/>
              <a:buAutoNum type="arabicPeriod"/>
            </a:pPr>
            <a:r>
              <a:rPr lang="ko" sz="1500">
                <a:latin typeface="Gulim"/>
                <a:ea typeface="Gulim"/>
                <a:cs typeface="Gulim"/>
                <a:sym typeface="Gulim"/>
              </a:rPr>
              <a:t>점유율은 북미시장이 가장 높고 EU가 그 다음 이다</a:t>
            </a:r>
            <a:endParaRPr sz="1500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725" y="1170125"/>
            <a:ext cx="4884974" cy="33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lin ang="5400012" scaled="0"/>
        </a:gra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ulim"/>
                <a:ea typeface="Gulim"/>
                <a:cs typeface="Gulim"/>
                <a:sym typeface="Gulim"/>
              </a:rPr>
              <a:t>데이터 분석 - 게임 순위</a:t>
            </a:r>
            <a:endParaRPr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3996175"/>
            <a:ext cx="8520600" cy="7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1700">
                <a:latin typeface="Gulim"/>
                <a:ea typeface="Gulim"/>
                <a:cs typeface="Gulim"/>
                <a:sym typeface="Gulim"/>
              </a:rPr>
              <a:t>황금기를 이끌었던 TOP 10 게임들을 알아보았다. </a:t>
            </a:r>
            <a:endParaRPr sz="1700"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ko" sz="1700">
                <a:latin typeface="Gulim"/>
                <a:ea typeface="Gulim"/>
                <a:cs typeface="Gulim"/>
                <a:sym typeface="Gulim"/>
              </a:rPr>
              <a:t>2위였던 Super Mario Bros 는 황금기 이전 세대의 게임이라는 것을 알 수 있다</a:t>
            </a:r>
            <a:endParaRPr sz="1700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750" y="1113525"/>
            <a:ext cx="7530494" cy="267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lin ang="5400012" scaled="0"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ulim"/>
                <a:ea typeface="Gulim"/>
                <a:cs typeface="Gulim"/>
                <a:sym typeface="Gulim"/>
              </a:rPr>
              <a:t>데이터 분석 - 게임 순위</a:t>
            </a:r>
            <a:endParaRPr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5355750" y="1152475"/>
            <a:ext cx="34767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ulim"/>
              <a:buAutoNum type="arabicPeriod"/>
            </a:pPr>
            <a:r>
              <a:rPr lang="ko" sz="1500">
                <a:latin typeface="Gulim"/>
                <a:ea typeface="Gulim"/>
                <a:cs typeface="Gulim"/>
                <a:sym typeface="Gulim"/>
              </a:rPr>
              <a:t>최근 10년의 TOP 5 게임을 알아보았다</a:t>
            </a:r>
            <a:endParaRPr sz="1500"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Gulim"/>
              <a:ea typeface="Gulim"/>
              <a:cs typeface="Gulim"/>
              <a:sym typeface="Gulim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Gulim"/>
              <a:buAutoNum type="arabicPeriod"/>
            </a:pPr>
            <a:r>
              <a:rPr lang="ko" sz="1500">
                <a:latin typeface="Gulim"/>
                <a:ea typeface="Gulim"/>
                <a:cs typeface="Gulim"/>
                <a:sym typeface="Gulim"/>
              </a:rPr>
              <a:t>PS시리즈가 강세를 보인다</a:t>
            </a:r>
            <a:endParaRPr sz="1500"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Gulim"/>
              <a:ea typeface="Gulim"/>
              <a:cs typeface="Gulim"/>
              <a:sym typeface="Gulim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Gulim"/>
              <a:buAutoNum type="arabicPeriod"/>
            </a:pPr>
            <a:r>
              <a:rPr lang="ko" sz="1500">
                <a:latin typeface="Gulim"/>
                <a:ea typeface="Gulim"/>
                <a:cs typeface="Gulim"/>
                <a:sym typeface="Gulim"/>
              </a:rPr>
              <a:t>GTA V 가 다른 플랫폼으로 1, 2, 4 순위에 오른것은 압도적인 인기로 보인다</a:t>
            </a:r>
            <a:endParaRPr sz="1500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892050" cy="32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lin ang="5400012" scaled="0"/>
        </a:gra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ulim"/>
                <a:ea typeface="Gulim"/>
                <a:cs typeface="Gulim"/>
                <a:sym typeface="Gulim"/>
              </a:rPr>
              <a:t>데이터 분석 - 플랫폼</a:t>
            </a:r>
            <a:endParaRPr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4068100"/>
            <a:ext cx="85206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latin typeface="Gulim"/>
                <a:ea typeface="Gulim"/>
                <a:cs typeface="Gulim"/>
                <a:sym typeface="Gulim"/>
              </a:rPr>
              <a:t>플랫폼당 판매량을 비교 분석 해보았다. PS2가 가장 높은 기록의 판매량을 올린 것을 알 수있다.</a:t>
            </a:r>
            <a:endParaRPr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598" cy="29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lin ang="5400012" scaled="0"/>
        </a:gra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ulim"/>
                <a:ea typeface="Gulim"/>
                <a:cs typeface="Gulim"/>
                <a:sym typeface="Gulim"/>
              </a:rPr>
              <a:t>데이터 분석 - 플랫폼</a:t>
            </a:r>
            <a:endParaRPr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5815625" y="1152475"/>
            <a:ext cx="30168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ulim"/>
              <a:buAutoNum type="arabicPeriod"/>
            </a:pPr>
            <a:r>
              <a:rPr lang="ko" sz="1400">
                <a:latin typeface="Gulim"/>
                <a:ea typeface="Gulim"/>
                <a:cs typeface="Gulim"/>
                <a:sym typeface="Gulim"/>
              </a:rPr>
              <a:t>최근 10년간의 데이터로 분석했다</a:t>
            </a:r>
            <a:endParaRPr sz="1400"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ulim"/>
              <a:ea typeface="Gulim"/>
              <a:cs typeface="Gulim"/>
              <a:sym typeface="Gulim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Gulim"/>
              <a:buAutoNum type="arabicPeriod"/>
            </a:pPr>
            <a:r>
              <a:rPr lang="ko" sz="1400">
                <a:latin typeface="Gulim"/>
                <a:ea typeface="Gulim"/>
                <a:cs typeface="Gulim"/>
                <a:sym typeface="Gulim"/>
              </a:rPr>
              <a:t>많은 플랫폼이 사라졌지만 PS시리즈의 판매량은 건재하다</a:t>
            </a:r>
            <a:endParaRPr sz="1400"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ulim"/>
              <a:ea typeface="Gulim"/>
              <a:cs typeface="Gulim"/>
              <a:sym typeface="Gulim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Gulim"/>
              <a:buAutoNum type="arabicPeriod"/>
            </a:pPr>
            <a:r>
              <a:rPr lang="ko" sz="1400">
                <a:latin typeface="Gulim"/>
                <a:ea typeface="Gulim"/>
                <a:cs typeface="Gulim"/>
                <a:sym typeface="Gulim"/>
              </a:rPr>
              <a:t>PC게임의 파이는 많이 줄어들었다 </a:t>
            </a:r>
            <a:endParaRPr sz="1400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75" y="1193150"/>
            <a:ext cx="5575325" cy="30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lin ang="5400012" scaled="0"/>
        </a:gra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ulim"/>
                <a:ea typeface="Gulim"/>
                <a:cs typeface="Gulim"/>
                <a:sym typeface="Gulim"/>
              </a:rPr>
              <a:t>데이터 분석 - 플랫폼</a:t>
            </a:r>
            <a:endParaRPr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3445500"/>
            <a:ext cx="8520600" cy="11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ulim"/>
              <a:buAutoNum type="arabicPeriod"/>
            </a:pPr>
            <a:r>
              <a:rPr lang="ko">
                <a:latin typeface="Gulim"/>
                <a:ea typeface="Gulim"/>
                <a:cs typeface="Gulim"/>
                <a:sym typeface="Gulim"/>
              </a:rPr>
              <a:t>최근 10년간 지역별 TOP 3 플랫폼을 알아보았다</a:t>
            </a:r>
            <a:endParaRPr>
              <a:latin typeface="Gulim"/>
              <a:ea typeface="Gulim"/>
              <a:cs typeface="Gulim"/>
              <a:sym typeface="Guli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ulim"/>
              <a:buAutoNum type="arabicPeriod"/>
            </a:pPr>
            <a:r>
              <a:rPr lang="ko">
                <a:latin typeface="Gulim"/>
                <a:ea typeface="Gulim"/>
                <a:cs typeface="Gulim"/>
                <a:sym typeface="Gulim"/>
              </a:rPr>
              <a:t>일본을 제외하고 PS시리즈가 가장 인기 있는 플랫폼으로 나타났다</a:t>
            </a:r>
            <a:endParaRPr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2223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ulim"/>
                <a:ea typeface="Gulim"/>
                <a:cs typeface="Gulim"/>
                <a:sym typeface="Gulim"/>
              </a:rPr>
              <a:t>해석 및 결과 도출</a:t>
            </a:r>
            <a:endParaRPr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926825"/>
            <a:ext cx="8520600" cy="3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Gulim"/>
              <a:buAutoNum type="arabicPeriod"/>
            </a:pPr>
            <a:r>
              <a:rPr lang="ko" sz="1100">
                <a:latin typeface="Gulim"/>
                <a:ea typeface="Gulim"/>
                <a:cs typeface="Gulim"/>
                <a:sym typeface="Gulim"/>
              </a:rPr>
              <a:t>PC 플랫폼의 판매량은 최근 굉장히 낮아지고 있기 때문에 앞으로는 PC보다는 콘솔 플랫폼 이용이 가능한 게임을 위주로 설계하는게 좋아보인다</a:t>
            </a:r>
            <a:endParaRPr sz="1100">
              <a:latin typeface="Gulim"/>
              <a:ea typeface="Gulim"/>
              <a:cs typeface="Gulim"/>
              <a:sym typeface="Guli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Gulim"/>
              <a:ea typeface="Gulim"/>
              <a:cs typeface="Gulim"/>
              <a:sym typeface="Gulim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Gulim"/>
              <a:buAutoNum type="arabicPeriod"/>
            </a:pPr>
            <a:r>
              <a:rPr lang="ko" sz="1100">
                <a:latin typeface="Gulim"/>
                <a:ea typeface="Gulim"/>
                <a:cs typeface="Gulim"/>
                <a:sym typeface="Gulim"/>
              </a:rPr>
              <a:t>데이터들을 본 결과 PS 시리즈 플랫폼과 X 시리즈 플랫폼을 이용 가능한 게임이 현재 가장 가능성이 있다고 판단된다</a:t>
            </a:r>
            <a:endParaRPr sz="1100">
              <a:latin typeface="Gulim"/>
              <a:ea typeface="Gulim"/>
              <a:cs typeface="Gulim"/>
              <a:sym typeface="Guli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Gulim"/>
              <a:ea typeface="Gulim"/>
              <a:cs typeface="Gulim"/>
              <a:sym typeface="Gulim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Gulim"/>
              <a:buAutoNum type="arabicPeriod"/>
            </a:pPr>
            <a:r>
              <a:rPr lang="ko" sz="1100">
                <a:latin typeface="Gulim"/>
                <a:ea typeface="Gulim"/>
                <a:cs typeface="Gulim"/>
                <a:sym typeface="Gulim"/>
              </a:rPr>
              <a:t>지역별 선호도는 일본을 제외한 경우 다 같은 모습을 보이며 판매량 점유율에 있어서 북미, 유럽, 일본 순으로 나타나고 북미의 점유율이 40% 이상을 보이기 때문에 북미, 유럽의 게이머들에 맞는 장르를 선택하는 것이 좋아 보인다</a:t>
            </a:r>
            <a:endParaRPr sz="1100">
              <a:latin typeface="Gulim"/>
              <a:ea typeface="Gulim"/>
              <a:cs typeface="Gulim"/>
              <a:sym typeface="Guli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Gulim"/>
              <a:ea typeface="Gulim"/>
              <a:cs typeface="Gulim"/>
              <a:sym typeface="Gulim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Gulim"/>
              <a:buAutoNum type="arabicPeriod"/>
            </a:pPr>
            <a:r>
              <a:rPr lang="ko" sz="1100">
                <a:latin typeface="Gulim"/>
                <a:ea typeface="Gulim"/>
                <a:cs typeface="Gulim"/>
                <a:sym typeface="Gulim"/>
              </a:rPr>
              <a:t>게임의 장르는 Action 장르가 최근 강세를 보이기에 Action 장르의 게임을 만드는 것이 가장 미래가 밝을 것이라고 판단된다</a:t>
            </a:r>
            <a:endParaRPr sz="1100">
              <a:latin typeface="Gulim"/>
              <a:ea typeface="Gulim"/>
              <a:cs typeface="Gulim"/>
              <a:sym typeface="Guli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Gulim"/>
              <a:ea typeface="Gulim"/>
              <a:cs typeface="Gulim"/>
              <a:sym typeface="Gulim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Gulim"/>
              <a:buAutoNum type="arabicPeriod"/>
            </a:pPr>
            <a:r>
              <a:rPr lang="ko" sz="1100">
                <a:latin typeface="Gulim"/>
                <a:ea typeface="Gulim"/>
                <a:cs typeface="Gulim"/>
                <a:sym typeface="Gulim"/>
              </a:rPr>
              <a:t>결과적으로 우리는 PS시리즈, X시리즈의 플랫폼 이용을 우선적으로 하는 Action 장르의 게임을 설계하고 북미, 유럽 지역 문화에 맞는 게임을 방향으로 잡는 것이 가장 바람직하다고 판단된다.</a:t>
            </a:r>
            <a:endParaRPr sz="1100"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lin ang="5400012" scaled="0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120">
                <a:latin typeface="Gulim"/>
                <a:ea typeface="Gulim"/>
                <a:cs typeface="Gulim"/>
                <a:sym typeface="Gulim"/>
              </a:rPr>
              <a:t>목차</a:t>
            </a:r>
            <a:endParaRPr sz="3120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830400" y="1569900"/>
            <a:ext cx="35583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ulim"/>
              <a:buChar char="●"/>
            </a:pPr>
            <a:r>
              <a:rPr lang="ko">
                <a:latin typeface="Gulim"/>
                <a:ea typeface="Gulim"/>
                <a:cs typeface="Gulim"/>
                <a:sym typeface="Gulim"/>
              </a:rPr>
              <a:t>전처리 과정</a:t>
            </a:r>
            <a:endParaRPr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ulim"/>
              <a:ea typeface="Gulim"/>
              <a:cs typeface="Gulim"/>
              <a:sym typeface="Gulim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Gulim"/>
              <a:buChar char="●"/>
            </a:pPr>
            <a:r>
              <a:rPr lang="ko">
                <a:latin typeface="Gulim"/>
                <a:ea typeface="Gulim"/>
                <a:cs typeface="Gulim"/>
                <a:sym typeface="Gulim"/>
              </a:rPr>
              <a:t>데이터 분석</a:t>
            </a:r>
            <a:endParaRPr>
              <a:latin typeface="Gulim"/>
              <a:ea typeface="Gulim"/>
              <a:cs typeface="Gulim"/>
              <a:sym typeface="Guli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ulim"/>
              <a:ea typeface="Gulim"/>
              <a:cs typeface="Gulim"/>
              <a:sym typeface="Gulim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Gulim"/>
              <a:buChar char="●"/>
            </a:pPr>
            <a:r>
              <a:rPr lang="ko">
                <a:latin typeface="Gulim"/>
                <a:ea typeface="Gulim"/>
                <a:cs typeface="Gulim"/>
                <a:sym typeface="Gulim"/>
              </a:rPr>
              <a:t>해석 및 결과 도출</a:t>
            </a:r>
            <a:endParaRPr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lin ang="5400012" scaled="0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ulim"/>
                <a:ea typeface="Gulim"/>
                <a:cs typeface="Gulim"/>
                <a:sym typeface="Gulim"/>
              </a:rPr>
              <a:t>데이터 전처리</a:t>
            </a:r>
            <a:endParaRPr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4168775"/>
            <a:ext cx="85206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latin typeface="Gulim"/>
                <a:ea typeface="Gulim"/>
                <a:cs typeface="Gulim"/>
                <a:sym typeface="Gulim"/>
              </a:rPr>
              <a:t>16,000개 가량의 자료를 바탕으로 데이터 전처리와 분석을 시작한다</a:t>
            </a:r>
            <a:endParaRPr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74725"/>
            <a:ext cx="8520600" cy="31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477650" y="655350"/>
            <a:ext cx="2808000" cy="5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Gulim"/>
                <a:ea typeface="Gulim"/>
                <a:cs typeface="Gulim"/>
                <a:sym typeface="Gulim"/>
              </a:rPr>
              <a:t>전처리 과정</a:t>
            </a:r>
            <a:endParaRPr sz="2500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981175" y="1330775"/>
            <a:ext cx="32754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ulim"/>
              <a:buAutoNum type="arabicPeriod"/>
            </a:pPr>
            <a:r>
              <a:rPr lang="ko" sz="1800">
                <a:latin typeface="Gulim"/>
                <a:ea typeface="Gulim"/>
                <a:cs typeface="Gulim"/>
                <a:sym typeface="Gulim"/>
              </a:rPr>
              <a:t>데이터 셋을 열어본 결과 결측 치와 이상치가 나타났다</a:t>
            </a:r>
            <a:endParaRPr sz="1800"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ulim"/>
              <a:ea typeface="Gulim"/>
              <a:cs typeface="Gulim"/>
              <a:sym typeface="Gulim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Gulim"/>
              <a:buAutoNum type="arabicPeriod"/>
            </a:pPr>
            <a:r>
              <a:rPr lang="ko" sz="1800">
                <a:latin typeface="Gulim"/>
                <a:ea typeface="Gulim"/>
                <a:cs typeface="Gulim"/>
                <a:sym typeface="Gulim"/>
              </a:rPr>
              <a:t>결측치를 제거했다</a:t>
            </a:r>
            <a:endParaRPr sz="1800">
              <a:latin typeface="Gulim"/>
              <a:ea typeface="Gulim"/>
              <a:cs typeface="Gulim"/>
              <a:sym typeface="Guli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850" y="2638950"/>
            <a:ext cx="676275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8325" y="2615500"/>
            <a:ext cx="723700" cy="162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6850" y="1462950"/>
            <a:ext cx="2846370" cy="59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lin ang="5400012" scaled="0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650700" y="671425"/>
            <a:ext cx="247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ulim"/>
                <a:ea typeface="Gulim"/>
                <a:cs typeface="Gulim"/>
                <a:sym typeface="Gulim"/>
              </a:rPr>
              <a:t>전처리 과정</a:t>
            </a:r>
            <a:endParaRPr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572000" y="1188600"/>
            <a:ext cx="4260300" cy="22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ulim"/>
              <a:buAutoNum type="arabicPeriod"/>
            </a:pPr>
            <a:r>
              <a:rPr lang="ko">
                <a:latin typeface="Gulim"/>
                <a:ea typeface="Gulim"/>
                <a:cs typeface="Gulim"/>
                <a:sym typeface="Gulim"/>
              </a:rPr>
              <a:t>연도의 경우 함수를 사용하여 변환 시켰다</a:t>
            </a:r>
            <a:endParaRPr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ulim"/>
              <a:ea typeface="Gulim"/>
              <a:cs typeface="Gulim"/>
              <a:sym typeface="Gulim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Gulim"/>
              <a:buAutoNum type="arabicPeriod"/>
            </a:pPr>
            <a:r>
              <a:rPr lang="ko">
                <a:latin typeface="Gulim"/>
                <a:ea typeface="Gulim"/>
                <a:cs typeface="Gulim"/>
                <a:sym typeface="Gulim"/>
              </a:rPr>
              <a:t>M과 K라는 이상치는 단위로 치환하여 데이터를 재 구성</a:t>
            </a:r>
            <a:endParaRPr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425" y="1160302"/>
            <a:ext cx="2770266" cy="195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0425" y="3486800"/>
            <a:ext cx="5896701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lin ang="5400012" scaled="0"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ulim"/>
                <a:ea typeface="Gulim"/>
                <a:cs typeface="Gulim"/>
                <a:sym typeface="Gulim"/>
              </a:rPr>
              <a:t>데이터 분석 - 장르</a:t>
            </a:r>
            <a:endParaRPr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5638750" y="1152475"/>
            <a:ext cx="31938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ulim"/>
              <a:buAutoNum type="arabicPeriod"/>
            </a:pPr>
            <a:r>
              <a:rPr lang="ko" sz="1500">
                <a:latin typeface="Gulim"/>
                <a:ea typeface="Gulim"/>
                <a:cs typeface="Gulim"/>
                <a:sym typeface="Gulim"/>
              </a:rPr>
              <a:t>일본을 제외한 모든 지역에서 동일한 순위가 나타남</a:t>
            </a:r>
            <a:endParaRPr sz="1500">
              <a:latin typeface="Gulim"/>
              <a:ea typeface="Gulim"/>
              <a:cs typeface="Gulim"/>
              <a:sym typeface="Guli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Gulim"/>
              <a:ea typeface="Gulim"/>
              <a:cs typeface="Gulim"/>
              <a:sym typeface="Gulim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Gulim"/>
              <a:buAutoNum type="arabicPeriod"/>
            </a:pPr>
            <a:r>
              <a:rPr lang="ko" sz="1500">
                <a:latin typeface="Gulim"/>
                <a:ea typeface="Gulim"/>
                <a:cs typeface="Gulim"/>
                <a:sym typeface="Gulim"/>
              </a:rPr>
              <a:t>Action, Sports, Shooter 순으로 나타남</a:t>
            </a:r>
            <a:endParaRPr sz="1500">
              <a:latin typeface="Gulim"/>
              <a:ea typeface="Gulim"/>
              <a:cs typeface="Gulim"/>
              <a:sym typeface="Guli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Gulim"/>
              <a:ea typeface="Gulim"/>
              <a:cs typeface="Gulim"/>
              <a:sym typeface="Gulim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Gulim"/>
              <a:buAutoNum type="arabicPeriod"/>
            </a:pPr>
            <a:r>
              <a:rPr lang="ko" sz="1500">
                <a:latin typeface="Gulim"/>
                <a:ea typeface="Gulim"/>
                <a:cs typeface="Gulim"/>
                <a:sym typeface="Gulim"/>
              </a:rPr>
              <a:t>일본은 Role-Playing 를 1순위로 한 단계씩 밀려남</a:t>
            </a:r>
            <a:endParaRPr sz="1500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75" y="1152475"/>
            <a:ext cx="5019399" cy="35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lin ang="5400012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ulim"/>
                <a:ea typeface="Gulim"/>
                <a:cs typeface="Gulim"/>
                <a:sym typeface="Gulim"/>
              </a:rPr>
              <a:t>데이터 분석 - 장르</a:t>
            </a:r>
            <a:endParaRPr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4987850" y="1152475"/>
            <a:ext cx="3844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ulim"/>
                <a:ea typeface="Gulim"/>
                <a:cs typeface="Gulim"/>
                <a:sym typeface="Gulim"/>
              </a:rPr>
              <a:t>Line Plot 보다 시각적 측면에서 </a:t>
            </a:r>
            <a:endParaRPr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Gulim"/>
                <a:ea typeface="Gulim"/>
                <a:cs typeface="Gulim"/>
                <a:sym typeface="Gulim"/>
              </a:rPr>
              <a:t>장르별 지역 점유량을 보기쉬운 </a:t>
            </a:r>
            <a:endParaRPr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latin typeface="Gulim"/>
                <a:ea typeface="Gulim"/>
                <a:cs typeface="Gulim"/>
                <a:sym typeface="Gulim"/>
              </a:rPr>
              <a:t>Bar Plot도 만들어 보았다</a:t>
            </a:r>
            <a:endParaRPr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25" y="1152475"/>
            <a:ext cx="4265451" cy="34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lin ang="5400012" scaled="0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ulim"/>
                <a:ea typeface="Gulim"/>
                <a:cs typeface="Gulim"/>
                <a:sym typeface="Gulim"/>
              </a:rPr>
              <a:t>데이터 분석 - 장르</a:t>
            </a:r>
            <a:endParaRPr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643600"/>
            <a:ext cx="8520600" cy="9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latin typeface="Gulim"/>
                <a:ea typeface="Gulim"/>
                <a:cs typeface="Gulim"/>
                <a:sym typeface="Gulim"/>
              </a:rPr>
              <a:t>지역별 TOP 3 장르들 만을 따로 구현해 보았다</a:t>
            </a:r>
            <a:endParaRPr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25" y="1017725"/>
            <a:ext cx="8151954" cy="23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lin ang="5400012" scaled="0"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ulim"/>
                <a:ea typeface="Gulim"/>
                <a:cs typeface="Gulim"/>
                <a:sym typeface="Gulim"/>
              </a:rPr>
              <a:t>데이터 분석 - 연도별 트렌드</a:t>
            </a:r>
            <a:endParaRPr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6225975" y="1152475"/>
            <a:ext cx="26064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ulim"/>
              <a:buAutoNum type="arabicPeriod"/>
            </a:pPr>
            <a:r>
              <a:rPr lang="ko" sz="1400">
                <a:latin typeface="Gulim"/>
                <a:ea typeface="Gulim"/>
                <a:cs typeface="Gulim"/>
                <a:sym typeface="Gulim"/>
              </a:rPr>
              <a:t>매년 최고 판매량을 기록한 장르를 찾았다 </a:t>
            </a:r>
            <a:endParaRPr sz="1400">
              <a:latin typeface="Gulim"/>
              <a:ea typeface="Gulim"/>
              <a:cs typeface="Gulim"/>
              <a:sym typeface="Guli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ulim"/>
              <a:ea typeface="Gulim"/>
              <a:cs typeface="Gulim"/>
              <a:sym typeface="Gulim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Gulim"/>
              <a:buAutoNum type="arabicPeriod"/>
            </a:pPr>
            <a:r>
              <a:rPr lang="ko" sz="1400">
                <a:latin typeface="Gulim"/>
                <a:ea typeface="Gulim"/>
                <a:cs typeface="Gulim"/>
                <a:sym typeface="Gulim"/>
              </a:rPr>
              <a:t>2000년대에 들어서 Action의 강세가 나타났다</a:t>
            </a:r>
            <a:endParaRPr sz="1400">
              <a:latin typeface="Gulim"/>
              <a:ea typeface="Gulim"/>
              <a:cs typeface="Gulim"/>
              <a:sym typeface="Guli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ulim"/>
              <a:ea typeface="Gulim"/>
              <a:cs typeface="Gulim"/>
              <a:sym typeface="Gulim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Gulim"/>
              <a:buAutoNum type="arabicPeriod"/>
            </a:pPr>
            <a:r>
              <a:rPr lang="ko" sz="1400">
                <a:latin typeface="Gulim"/>
                <a:ea typeface="Gulim"/>
                <a:cs typeface="Gulim"/>
                <a:sym typeface="Gulim"/>
              </a:rPr>
              <a:t>1996년을 기점으로 게임산업 판매량이 늘어났지만 2013년을 기준으로 하향세로 전환했다</a:t>
            </a:r>
            <a:endParaRPr sz="1400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875" y="1859950"/>
            <a:ext cx="3304000" cy="231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650" y="1200825"/>
            <a:ext cx="191695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