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eko" panose="020B0600000101010101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3d23db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e3d23db3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2e3d23db3f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e3d23db3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e3d23db3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2e3d23db3f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e3d23db3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e3d23db3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2e3d23db3f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e3d23db3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e3d23db3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2e3d23db3f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e3d23db3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e3d23db3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2e3d23db3f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e3d23db3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e3d23db3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2e3d23db3f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3d23db3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e3d23db3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2e3d23db3f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3d23db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2e3d23db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e3d23db3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e3d23db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e3d23db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2e3d23db3f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e3d23db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e3d23db3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2e3d23db3f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897462" y="608534"/>
            <a:ext cx="835505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3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D8D8"/>
            </a:gs>
            <a:gs pos="50000">
              <a:srgbClr val="C6C6C6">
                <a:alpha val="23921"/>
              </a:srgbClr>
            </a:gs>
            <a:gs pos="100000">
              <a:srgbClr val="E3E3E3"/>
            </a:gs>
          </a:gsLst>
          <a:lin ang="540000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 rot="10800000" flipH="1">
            <a:off x="3559845" y="2718464"/>
            <a:ext cx="257112" cy="3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 rot="10800000" flipH="1">
            <a:off x="3559845" y="2975576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373775" y="4138481"/>
            <a:ext cx="51721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Stock Data - Apple</a:t>
            </a: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5189791" y="4550083"/>
            <a:ext cx="0" cy="238964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2" name="Google Shape;102;p13"/>
          <p:cNvSpPr txBox="1"/>
          <p:nvPr/>
        </p:nvSpPr>
        <p:spPr>
          <a:xfrm>
            <a:off x="2626159" y="1412544"/>
            <a:ext cx="27378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dirty="0">
                <a:solidFill>
                  <a:srgbClr val="2F2F2F"/>
                </a:solidFill>
                <a:latin typeface="Teko"/>
                <a:ea typeface="Teko"/>
                <a:cs typeface="Teko"/>
                <a:sym typeface="Teko"/>
              </a:rPr>
              <a:t>Project2</a:t>
            </a:r>
            <a:endParaRPr sz="8500" b="0" u="none" dirty="0">
              <a:solidFill>
                <a:srgbClr val="2F2F2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" name="Google Shape;103;p13"/>
          <p:cNvSpPr/>
          <p:nvPr/>
        </p:nvSpPr>
        <p:spPr>
          <a:xfrm rot="-2700000">
            <a:off x="5821733" y="1252043"/>
            <a:ext cx="363340" cy="363928"/>
          </a:xfrm>
          <a:custGeom>
            <a:avLst/>
            <a:gdLst/>
            <a:ahLst/>
            <a:cxnLst/>
            <a:rect l="l" t="t" r="r" b="b"/>
            <a:pathLst>
              <a:path w="2504" h="2504" extrusionOk="0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070933" y="3747331"/>
            <a:ext cx="561473" cy="593559"/>
          </a:xfrm>
          <a:custGeom>
            <a:avLst/>
            <a:gdLst/>
            <a:ahLst/>
            <a:cxnLst/>
            <a:rect l="l" t="t" r="r" b="b"/>
            <a:pathLst>
              <a:path w="561473" h="593558" extrusionOk="0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77375" y="3169816"/>
            <a:ext cx="336884" cy="304800"/>
          </a:xfrm>
          <a:custGeom>
            <a:avLst/>
            <a:gdLst/>
            <a:ahLst/>
            <a:cxnLst/>
            <a:rect l="l" t="t" r="r" b="b"/>
            <a:pathLst>
              <a:path w="336884" h="304800" extrusionOk="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793085" y="3571973"/>
            <a:ext cx="481263" cy="401053"/>
          </a:xfrm>
          <a:custGeom>
            <a:avLst/>
            <a:gdLst/>
            <a:ahLst/>
            <a:cxnLst/>
            <a:rect l="l" t="t" r="r" b="b"/>
            <a:pathLst>
              <a:path w="481263" h="401053" extrusionOk="0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/>
            <a:ahLst/>
            <a:cxnLst/>
            <a:rect l="l" t="t" r="r" b="b"/>
            <a:pathLst>
              <a:path w="401052" h="481263" extrusionOk="0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896411" y="809512"/>
            <a:ext cx="866273" cy="577516"/>
          </a:xfrm>
          <a:custGeom>
            <a:avLst/>
            <a:gdLst/>
            <a:ahLst/>
            <a:cxnLst/>
            <a:rect l="l" t="t" r="r" b="b"/>
            <a:pathLst>
              <a:path w="866273" h="577516" extrusionOk="0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/>
            <a:ahLst/>
            <a:cxnLst/>
            <a:rect l="l" t="t" r="r" b="b"/>
            <a:pathLst>
              <a:path w="368969" h="352927" extrusionOk="0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6559526" y="2285388"/>
            <a:ext cx="753979" cy="577515"/>
          </a:xfrm>
          <a:custGeom>
            <a:avLst/>
            <a:gdLst/>
            <a:ahLst/>
            <a:cxnLst/>
            <a:rect l="l" t="t" r="r" b="b"/>
            <a:pathLst>
              <a:path w="753979" h="577515" extrusionOk="0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/>
            <a:ahLst/>
            <a:cxnLst/>
            <a:rect l="l" t="t" r="r" b="b"/>
            <a:pathLst>
              <a:path w="1090863" h="561474" extrusionOk="0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 rot="-1777537">
            <a:off x="942595" y="1052427"/>
            <a:ext cx="689811" cy="834191"/>
          </a:xfrm>
          <a:custGeom>
            <a:avLst/>
            <a:gdLst/>
            <a:ahLst/>
            <a:cxnLst/>
            <a:rect l="l" t="t" r="r" b="b"/>
            <a:pathLst>
              <a:path w="689811" h="834190" extrusionOk="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 u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zh-CN" sz="1800" b="1"/>
              <a:t>데이터 시각화 자료</a:t>
            </a:r>
            <a:endParaRPr sz="1200" b="1"/>
          </a:p>
        </p:txBody>
      </p:sp>
      <p:sp>
        <p:nvSpPr>
          <p:cNvPr id="238" name="Google Shape;238;p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延迟符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00" y="700375"/>
            <a:ext cx="5772826" cy="35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1588563" y="4549200"/>
            <a:ext cx="585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주가 지표 , 거래량, RSI, MACD &amp; SIGNAL 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 cap="flat" cmpd="sng">
            <a:solidFill>
              <a:srgbClr val="B2B2B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9" name="Google Shape;249;p2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 rot="-8927407">
            <a:off x="1944619" y="3562848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070933" y="3747331"/>
            <a:ext cx="561473" cy="593559"/>
          </a:xfrm>
          <a:custGeom>
            <a:avLst/>
            <a:gdLst/>
            <a:ahLst/>
            <a:cxnLst/>
            <a:rect l="l" t="t" r="r" b="b"/>
            <a:pathLst>
              <a:path w="561473" h="593558" extrusionOk="0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7375" y="3169816"/>
            <a:ext cx="336884" cy="304800"/>
          </a:xfrm>
          <a:custGeom>
            <a:avLst/>
            <a:gdLst/>
            <a:ahLst/>
            <a:cxnLst/>
            <a:rect l="l" t="t" r="r" b="b"/>
            <a:pathLst>
              <a:path w="336884" h="304800" extrusionOk="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488027" y="4292764"/>
            <a:ext cx="481263" cy="401053"/>
          </a:xfrm>
          <a:custGeom>
            <a:avLst/>
            <a:gdLst/>
            <a:ahLst/>
            <a:cxnLst/>
            <a:rect l="l" t="t" r="r" b="b"/>
            <a:pathLst>
              <a:path w="481263" h="401053" extrusionOk="0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/>
            <a:ahLst/>
            <a:cxnLst/>
            <a:rect l="l" t="t" r="r" b="b"/>
            <a:pathLst>
              <a:path w="401052" h="481263" extrusionOk="0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6896411" y="809512"/>
            <a:ext cx="866273" cy="577516"/>
          </a:xfrm>
          <a:custGeom>
            <a:avLst/>
            <a:gdLst/>
            <a:ahLst/>
            <a:cxnLst/>
            <a:rect l="l" t="t" r="r" b="b"/>
            <a:pathLst>
              <a:path w="866273" h="577516" extrusionOk="0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/>
            <a:ahLst/>
            <a:cxnLst/>
            <a:rect l="l" t="t" r="r" b="b"/>
            <a:pathLst>
              <a:path w="368969" h="352927" extrusionOk="0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559526" y="2285388"/>
            <a:ext cx="753979" cy="577515"/>
          </a:xfrm>
          <a:custGeom>
            <a:avLst/>
            <a:gdLst/>
            <a:ahLst/>
            <a:cxnLst/>
            <a:rect l="l" t="t" r="r" b="b"/>
            <a:pathLst>
              <a:path w="753979" h="577515" extrusionOk="0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/>
            <a:ahLst/>
            <a:cxnLst/>
            <a:rect l="l" t="t" r="r" b="b"/>
            <a:pathLst>
              <a:path w="1090863" h="561474" extrusionOk="0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6222642" y="3969807"/>
            <a:ext cx="689811" cy="834191"/>
          </a:xfrm>
          <a:custGeom>
            <a:avLst/>
            <a:gdLst/>
            <a:ahLst/>
            <a:cxnLst/>
            <a:rect l="l" t="t" r="r" b="b"/>
            <a:pathLst>
              <a:path w="689811" h="834190" extrusionOk="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695550" y="1998700"/>
            <a:ext cx="4075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시계열 정상성 확인</a:t>
            </a:r>
            <a:endParaRPr sz="32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3305180" y="2756103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305180" y="3079581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3593212" y="2647533"/>
            <a:ext cx="16145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ADF 검정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KPSS 검정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65" name="Google Shape;265;p23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3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ADF 검정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88" y="1119199"/>
            <a:ext cx="31337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800" y="4189724"/>
            <a:ext cx="59626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4789750" y="1499900"/>
            <a:ext cx="359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ADF 검정 : 시계열이 안정적인지의 여부를 판단하는 검정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Null Hypothesis : 기각에 실패하면 시계열이 안정적이지 않다는 뜻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Alternative Hypothesis :  귀무가설이 기각되고 시계열이 안정적이라는 의미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KPSS 검정</a:t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800186"/>
            <a:ext cx="435292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25" y="4318461"/>
            <a:ext cx="5100161" cy="55236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5405275" y="1401900"/>
            <a:ext cx="3035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KPSS 검정 : 시계열이 평균 또는 선형 추세 주변에 고정되어 있는지 확인하는 기법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 : 시계열이 안정적이 라는 의미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:  시계열이 안 정적이지 않다는 의미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 cap="flat" cmpd="sng">
            <a:solidFill>
              <a:srgbClr val="B2B2B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2" name="Google Shape;292;p2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/>
          <p:nvPr/>
        </p:nvSpPr>
        <p:spPr>
          <a:xfrm rot="-8927407">
            <a:off x="1944619" y="3562848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1070933" y="3747331"/>
            <a:ext cx="561473" cy="593559"/>
          </a:xfrm>
          <a:custGeom>
            <a:avLst/>
            <a:gdLst/>
            <a:ahLst/>
            <a:cxnLst/>
            <a:rect l="l" t="t" r="r" b="b"/>
            <a:pathLst>
              <a:path w="561473" h="593558" extrusionOk="0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477375" y="3169816"/>
            <a:ext cx="336884" cy="304800"/>
          </a:xfrm>
          <a:custGeom>
            <a:avLst/>
            <a:gdLst/>
            <a:ahLst/>
            <a:cxnLst/>
            <a:rect l="l" t="t" r="r" b="b"/>
            <a:pathLst>
              <a:path w="336884" h="304800" extrusionOk="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1488027" y="4292764"/>
            <a:ext cx="481263" cy="401053"/>
          </a:xfrm>
          <a:custGeom>
            <a:avLst/>
            <a:gdLst/>
            <a:ahLst/>
            <a:cxnLst/>
            <a:rect l="l" t="t" r="r" b="b"/>
            <a:pathLst>
              <a:path w="481263" h="401053" extrusionOk="0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/>
            <a:ahLst/>
            <a:cxnLst/>
            <a:rect l="l" t="t" r="r" b="b"/>
            <a:pathLst>
              <a:path w="401052" h="481263" extrusionOk="0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6896411" y="809512"/>
            <a:ext cx="866273" cy="577516"/>
          </a:xfrm>
          <a:custGeom>
            <a:avLst/>
            <a:gdLst/>
            <a:ahLst/>
            <a:cxnLst/>
            <a:rect l="l" t="t" r="r" b="b"/>
            <a:pathLst>
              <a:path w="866273" h="577516" extrusionOk="0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6976622" y="1739955"/>
            <a:ext cx="368969" cy="352927"/>
          </a:xfrm>
          <a:custGeom>
            <a:avLst/>
            <a:gdLst/>
            <a:ahLst/>
            <a:cxnLst/>
            <a:rect l="l" t="t" r="r" b="b"/>
            <a:pathLst>
              <a:path w="368969" h="352927" extrusionOk="0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6559526" y="2285388"/>
            <a:ext cx="753979" cy="577515"/>
          </a:xfrm>
          <a:custGeom>
            <a:avLst/>
            <a:gdLst/>
            <a:ahLst/>
            <a:cxnLst/>
            <a:rect l="l" t="t" r="r" b="b"/>
            <a:pathLst>
              <a:path w="753979" h="577515" extrusionOk="0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/>
            <a:ahLst/>
            <a:cxnLst/>
            <a:rect l="l" t="t" r="r" b="b"/>
            <a:pathLst>
              <a:path w="1090863" h="561474" extrusionOk="0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/>
            <a:ahLst/>
            <a:cxnLst/>
            <a:rect l="l" t="t" r="r" b="b"/>
            <a:pathLst>
              <a:path w="689811" h="834190" extrusionOk="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3059832" y="2063919"/>
            <a:ext cx="3888432" cy="56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모델 별 설명</a:t>
            </a:r>
            <a:endParaRPr sz="2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3347864" y="2789086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3347864" y="3112464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3510125" y="2678727"/>
            <a:ext cx="34380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OLS 분석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RIDGE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RandomForest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LGBM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3347864" y="3435846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6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26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26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3347864" y="3747324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OLS 분석</a:t>
            </a:r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2" y="778250"/>
            <a:ext cx="4013175" cy="41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 txBox="1"/>
          <p:nvPr/>
        </p:nvSpPr>
        <p:spPr>
          <a:xfrm>
            <a:off x="5037375" y="1089550"/>
            <a:ext cx="36225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R-squared : 1에 가까울 수록 성능이 좋다고 판단하며 설명할 수 있는 데이터의 비율을 의미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Prob : 0.05 이하일 경우 회귀식의 변수끼리 매우 관련있다고 판단하는 지표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coef : 회귀계수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std err : 표준오차, 값이 낮을수록 좋음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Durbin-Watson : 더비왓슨 정규성 검증으로 0이나 4에 가까울 수록 잔차들이 자기상관을 가지고 있다고 판단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OLS 분석</a:t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100" y="686977"/>
            <a:ext cx="5245799" cy="35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/>
          <p:nvPr/>
        </p:nvSpPr>
        <p:spPr>
          <a:xfrm>
            <a:off x="1655550" y="4329875"/>
            <a:ext cx="58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OLS분석을 통한 타겟과 prediction 값의 시각화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RIDGE</a:t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00" y="948761"/>
            <a:ext cx="47053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00" y="2750300"/>
            <a:ext cx="47053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 txBox="1"/>
          <p:nvPr/>
        </p:nvSpPr>
        <p:spPr>
          <a:xfrm>
            <a:off x="5780250" y="1294725"/>
            <a:ext cx="283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alpha 값을 나눠서 진행한 결과 alpha값은 1을 사용했다.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위는 스케일링을 진행하지 않은경우, 아래는 스케일링을 진행한 경우이다.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스케일링을 진행한 경우에는 폐기모델이 된다.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train 모델에서 과적합의 모습이 나타나기는 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RandomForest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825" y="1595461"/>
            <a:ext cx="46958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825" y="2271713"/>
            <a:ext cx="46958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940975" y="3120050"/>
            <a:ext cx="708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회귀모델이기 때문에, RandomForestRegressor 모델을 사용해 보았다.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최적의 파라미터 조합을 찾았음에도 불구하고 Train set 과적합과 Test set 에서 음수가 나오는 결과가 나타난다.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이 모델은 아예 사용이 불가한 모델이기 때문에 폐기한다.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LGBM</a:t>
            </a:r>
            <a:endParaRPr/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00" y="1316661"/>
            <a:ext cx="48006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 txBox="1"/>
          <p:nvPr/>
        </p:nvSpPr>
        <p:spPr>
          <a:xfrm>
            <a:off x="1768750" y="3318150"/>
            <a:ext cx="624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부스팅 모델로 LGBMRegressor을 사용했다.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여기서도 RandomForest와 마찬가지의 결과가 나타났다.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모델을 폐기한다.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74" y="2456045"/>
            <a:ext cx="2156662" cy="250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2195736" y="1561272"/>
            <a:ext cx="10899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50" tIns="34875" rIns="69750" bIns="348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</a:t>
            </a:r>
            <a:endParaRPr sz="3000"/>
          </a:p>
        </p:txBody>
      </p:sp>
      <p:sp>
        <p:nvSpPr>
          <p:cNvPr id="122" name="Google Shape;122;p14"/>
          <p:cNvSpPr txBox="1"/>
          <p:nvPr/>
        </p:nvSpPr>
        <p:spPr>
          <a:xfrm>
            <a:off x="3216214" y="1674876"/>
            <a:ext cx="1283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50" tIns="34875" rIns="69750" bIns="348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범위</a:t>
            </a:r>
            <a:endParaRPr sz="1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195736" y="2077913"/>
            <a:ext cx="556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다루는 Data 는 1990년 부터 현재 까지의 모든 데이터이다</a:t>
            </a:r>
            <a:endParaRPr sz="16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267744" y="2673141"/>
            <a:ext cx="561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발표 자료 녹화 시기 2022-05-24 를 기준으로 데이터를 모았다.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/>
          <p:nvPr/>
        </p:nvSpPr>
        <p:spPr>
          <a:xfrm>
            <a:off x="196464" y="4876006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PPT模板下载：WWW.HOMEPPT.COM/moban/     行业PPT模板：WWW.HOMEPPT.COM/hangye/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节日PPT模板：WWW.HOMEPPT.COM/jieri/           PPT素材下载：WWW.HOMEPPT.COM/sucai/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PPT背景图片：WWW.HOMEPPT.COM/beijing/      PPT图表下载：WWW.HOMEPPT.COM/tubiao/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优秀PPT下载：WWW.HOMEPPT.COM/xiazai/        PPT教程： WWW.HOMEPPT.COM/powerpoint/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Word教程： WWW.HOMEPPT.COM/word/              Excel教程：WWW.HOMEPPT.COM/excel/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资料下载：WWW.HOMEPPT.COM/ziliao/                PPT课件下载：WWW.HOMEPPT.COM/kejian/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范文下载：WWW.HOMEPPT.COM/fanwen/             试卷下载：WWW.HOMEPPT.COM/shiti/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教案下载：WWW.HOMEPPT.COM/jiaoan/        PPT论坛：www.homeppt.cn</a:t>
            </a:r>
            <a:endParaRPr sz="100" b="0" i="0" u="none" strike="noStrike" cap="none">
              <a:solidFill>
                <a:srgbClr val="CBCBC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00"/>
              <a:buFont typeface="Calibri"/>
              <a:buNone/>
            </a:pPr>
            <a:r>
              <a:rPr lang="zh-CN" sz="100" b="0" i="0" u="none" strike="noStrike" cap="none">
                <a:solidFill>
                  <a:srgbClr val="CBCBC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 b="0" i="0" u="none" strike="noStrike" cap="none">
              <a:solidFill>
                <a:srgbClr val="CBCBC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2869719" y="4138481"/>
            <a:ext cx="3430473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Stock Data - Apple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2"/>
          <p:cNvCxnSpPr/>
          <p:nvPr/>
        </p:nvCxnSpPr>
        <p:spPr>
          <a:xfrm>
            <a:off x="5189791" y="4550083"/>
            <a:ext cx="0" cy="238964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4" name="Google Shape;364;p32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 flipH="1">
            <a:off x="3807532" y="2931601"/>
            <a:ext cx="257112" cy="3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 rot="10800000" flipH="1">
            <a:off x="3807532" y="3188713"/>
            <a:ext cx="1971191" cy="2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3197143" y="1981262"/>
            <a:ext cx="2462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결과발표</a:t>
            </a:r>
            <a:endParaRPr sz="48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049" y="0"/>
            <a:ext cx="74623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/>
          <p:nvPr/>
        </p:nvSpPr>
        <p:spPr>
          <a:xfrm>
            <a:off x="3610790" y="-31155"/>
            <a:ext cx="5641730" cy="5216908"/>
          </a:xfrm>
          <a:custGeom>
            <a:avLst/>
            <a:gdLst/>
            <a:ahLst/>
            <a:cxnLst/>
            <a:rect l="l" t="t" r="r" b="b"/>
            <a:pathLst>
              <a:path w="4663122" h="5152502" extrusionOk="0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133903" y="1788952"/>
            <a:ext cx="3852453" cy="67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43800" rIns="87625" bIns="43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최근 데이터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최근 120 거래일의 시각화 자료 소개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4499992" y="1094307"/>
            <a:ext cx="224335" cy="4229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1</a:t>
            </a:r>
          </a:p>
        </p:txBody>
      </p:sp>
      <p:sp>
        <p:nvSpPr>
          <p:cNvPr id="137" name="Google Shape;137;p15"/>
          <p:cNvSpPr/>
          <p:nvPr/>
        </p:nvSpPr>
        <p:spPr>
          <a:xfrm>
            <a:off x="4948662" y="1028223"/>
            <a:ext cx="3647510" cy="67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43800" rIns="87625" bIns="43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세부 항목</a:t>
            </a:r>
            <a:endParaRPr sz="14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항목 별 나타내는 수치에 대한 소개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4685233" y="1901426"/>
            <a:ext cx="299113" cy="4229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r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2</a:t>
            </a:r>
          </a:p>
        </p:txBody>
      </p:sp>
      <p:sp>
        <p:nvSpPr>
          <p:cNvPr id="139" name="Google Shape;139;p15"/>
          <p:cNvSpPr/>
          <p:nvPr/>
        </p:nvSpPr>
        <p:spPr>
          <a:xfrm>
            <a:off x="5094350" y="3485602"/>
            <a:ext cx="299113" cy="4229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4</a:t>
            </a:r>
          </a:p>
        </p:txBody>
      </p:sp>
      <p:sp>
        <p:nvSpPr>
          <p:cNvPr id="140" name="Google Shape;140;p15"/>
          <p:cNvSpPr/>
          <p:nvPr/>
        </p:nvSpPr>
        <p:spPr>
          <a:xfrm>
            <a:off x="5453751" y="2575464"/>
            <a:ext cx="2916349" cy="108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43800" rIns="87625" bIns="43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시계열 정상성 확인</a:t>
            </a:r>
            <a:endParaRPr sz="20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데이터가 안정적인지 파악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609487" y="3332479"/>
            <a:ext cx="2916349" cy="67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43800" rIns="87625" bIns="43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모델 별 설명</a:t>
            </a:r>
            <a:endParaRPr sz="20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사용해본 모델 별 결과에 대한 분석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913716" y="2684407"/>
            <a:ext cx="299113" cy="4229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lt1"/>
                </a:solidFill>
                <a:latin typeface="Microsoft Yahei"/>
              </a:rPr>
              <a:t>3</a:t>
            </a:r>
          </a:p>
        </p:txBody>
      </p:sp>
      <p:sp>
        <p:nvSpPr>
          <p:cNvPr id="143" name="Google Shape;143;p15"/>
          <p:cNvSpPr/>
          <p:nvPr/>
        </p:nvSpPr>
        <p:spPr>
          <a:xfrm>
            <a:off x="1259632" y="2067694"/>
            <a:ext cx="3456384" cy="8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목차</a:t>
            </a:r>
            <a:endParaRPr sz="44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 cap="flat" cmpd="sng">
            <a:solidFill>
              <a:srgbClr val="B2B2B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2" name="Google Shape;152;p1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 rot="-8927407">
            <a:off x="1944619" y="3562848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070933" y="3747331"/>
            <a:ext cx="561473" cy="593559"/>
          </a:xfrm>
          <a:custGeom>
            <a:avLst/>
            <a:gdLst/>
            <a:ahLst/>
            <a:cxnLst/>
            <a:rect l="l" t="t" r="r" b="b"/>
            <a:pathLst>
              <a:path w="561473" h="593558" extrusionOk="0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77375" y="3169816"/>
            <a:ext cx="336884" cy="304800"/>
          </a:xfrm>
          <a:custGeom>
            <a:avLst/>
            <a:gdLst/>
            <a:ahLst/>
            <a:cxnLst/>
            <a:rect l="l" t="t" r="r" b="b"/>
            <a:pathLst>
              <a:path w="336884" h="304800" extrusionOk="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488027" y="4292764"/>
            <a:ext cx="481263" cy="401053"/>
          </a:xfrm>
          <a:custGeom>
            <a:avLst/>
            <a:gdLst/>
            <a:ahLst/>
            <a:cxnLst/>
            <a:rect l="l" t="t" r="r" b="b"/>
            <a:pathLst>
              <a:path w="481263" h="401053" extrusionOk="0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/>
            <a:ahLst/>
            <a:cxnLst/>
            <a:rect l="l" t="t" r="r" b="b"/>
            <a:pathLst>
              <a:path w="401052" h="481263" extrusionOk="0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896411" y="809512"/>
            <a:ext cx="866273" cy="577516"/>
          </a:xfrm>
          <a:custGeom>
            <a:avLst/>
            <a:gdLst/>
            <a:ahLst/>
            <a:cxnLst/>
            <a:rect l="l" t="t" r="r" b="b"/>
            <a:pathLst>
              <a:path w="866273" h="577516" extrusionOk="0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976622" y="1739955"/>
            <a:ext cx="368969" cy="352927"/>
          </a:xfrm>
          <a:custGeom>
            <a:avLst/>
            <a:gdLst/>
            <a:ahLst/>
            <a:cxnLst/>
            <a:rect l="l" t="t" r="r" b="b"/>
            <a:pathLst>
              <a:path w="368969" h="352927" extrusionOk="0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559526" y="2285388"/>
            <a:ext cx="753979" cy="577515"/>
          </a:xfrm>
          <a:custGeom>
            <a:avLst/>
            <a:gdLst/>
            <a:ahLst/>
            <a:cxnLst/>
            <a:rect l="l" t="t" r="r" b="b"/>
            <a:pathLst>
              <a:path w="753979" h="577515" extrusionOk="0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/>
            <a:ahLst/>
            <a:cxnLst/>
            <a:rect l="l" t="t" r="r" b="b"/>
            <a:pathLst>
              <a:path w="1090863" h="561474" extrusionOk="0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/>
            <a:ahLst/>
            <a:cxnLst/>
            <a:rect l="l" t="t" r="r" b="b"/>
            <a:pathLst>
              <a:path w="689811" h="834190" extrusionOk="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987824" y="2057646"/>
            <a:ext cx="3654152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세부 항목</a:t>
            </a:r>
            <a:endParaRPr sz="2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064437" y="2779038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131840" y="2633593"/>
            <a:ext cx="3438128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데이터의 세부 항목들에 대한 설명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6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16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6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zh-CN" b="1"/>
              <a:t>항목 소개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延迟符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950" y="1131600"/>
            <a:ext cx="2091811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950" y="2341223"/>
            <a:ext cx="53816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3700200" y="1598950"/>
            <a:ext cx="42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항목 별 세부 설명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zh-CN" b="1"/>
              <a:t>항목 별 분포도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-41955" y="-254081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延迟符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-5699" y="5326056"/>
            <a:ext cx="91497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757736"/>
            <a:ext cx="5669251" cy="424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6424075" y="1819488"/>
            <a:ext cx="2639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경제 성장으로 인해 우 상향의 모습을 나타내는 주가 데이터는 한쪽으로 쏠린 형태가 나타난다.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RSI와 MACD, SIGNAL 의 경우는  강도 혹은 Wave의 크기를 나타내는 지표이 기 때문에  안정적인 분포 도를  나타 낸다.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피어슨 상관계수 분석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0" y="1090251"/>
            <a:ext cx="6059424" cy="37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7138650" y="1174450"/>
            <a:ext cx="1726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1.  APPLE의 지표들 에 대한 피어슨 상관 계수를 나타내었을 때, 거래량만 음의 상관관계를 나타낸 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2. 거래량, MACD, SIGNAL 은 큰 선형 상관관계 라고는 볼 수 가 없다.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3250800" cy="39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VIF 지수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00" y="750661"/>
            <a:ext cx="21621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4140050" y="1054175"/>
            <a:ext cx="3834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1. VIF 지수를 통해, 변수들 끼리의 상관관계를 분석했고, 의존성이 낮거나 특이하게 높은 변수들을 삭제 할 수 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2. 하지만 주가 데이터를 파악할 때에 있어서는 다 중요한 특성들이기 때문에 삭제를 하지 않는다.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3. MA_26의 경우가 가장 높은 지수가 나타났다.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 cap="flat" cmpd="sng">
            <a:solidFill>
              <a:srgbClr val="B2B2B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4" name="Google Shape;214;p21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 rot="-8927407">
            <a:off x="1944619" y="3562848"/>
            <a:ext cx="847204" cy="437267"/>
          </a:xfrm>
          <a:custGeom>
            <a:avLst/>
            <a:gdLst/>
            <a:ahLst/>
            <a:cxnLst/>
            <a:rect l="l" t="t" r="r" b="b"/>
            <a:pathLst>
              <a:path w="1667435" h="860611" extrusionOk="0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1070933" y="3747331"/>
            <a:ext cx="561473" cy="593559"/>
          </a:xfrm>
          <a:custGeom>
            <a:avLst/>
            <a:gdLst/>
            <a:ahLst/>
            <a:cxnLst/>
            <a:rect l="l" t="t" r="r" b="b"/>
            <a:pathLst>
              <a:path w="561473" h="593558" extrusionOk="0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477375" y="3169816"/>
            <a:ext cx="336884" cy="304800"/>
          </a:xfrm>
          <a:custGeom>
            <a:avLst/>
            <a:gdLst/>
            <a:ahLst/>
            <a:cxnLst/>
            <a:rect l="l" t="t" r="r" b="b"/>
            <a:pathLst>
              <a:path w="336884" h="304800" extrusionOk="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1488027" y="4292764"/>
            <a:ext cx="481263" cy="401053"/>
          </a:xfrm>
          <a:custGeom>
            <a:avLst/>
            <a:gdLst/>
            <a:ahLst/>
            <a:cxnLst/>
            <a:rect l="l" t="t" r="r" b="b"/>
            <a:pathLst>
              <a:path w="481263" h="401053" extrusionOk="0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/>
            <a:ahLst/>
            <a:cxnLst/>
            <a:rect l="l" t="t" r="r" b="b"/>
            <a:pathLst>
              <a:path w="401052" h="481263" extrusionOk="0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6896411" y="809512"/>
            <a:ext cx="866273" cy="577516"/>
          </a:xfrm>
          <a:custGeom>
            <a:avLst/>
            <a:gdLst/>
            <a:ahLst/>
            <a:cxnLst/>
            <a:rect l="l" t="t" r="r" b="b"/>
            <a:pathLst>
              <a:path w="866273" h="577516" extrusionOk="0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6976622" y="1739955"/>
            <a:ext cx="368969" cy="352927"/>
          </a:xfrm>
          <a:custGeom>
            <a:avLst/>
            <a:gdLst/>
            <a:ahLst/>
            <a:cxnLst/>
            <a:rect l="l" t="t" r="r" b="b"/>
            <a:pathLst>
              <a:path w="368969" h="352927" extrusionOk="0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/>
            <a:ahLst/>
            <a:cxnLst/>
            <a:rect l="l" t="t" r="r" b="b"/>
            <a:pathLst>
              <a:path w="753979" h="577515" extrusionOk="0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/>
            <a:ahLst/>
            <a:cxnLst/>
            <a:rect l="l" t="t" r="r" b="b"/>
            <a:pathLst>
              <a:path w="1090863" h="561474" extrusionOk="0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6222642" y="3969807"/>
            <a:ext cx="689811" cy="834191"/>
          </a:xfrm>
          <a:custGeom>
            <a:avLst/>
            <a:gdLst/>
            <a:ahLst/>
            <a:cxnLst/>
            <a:rect l="l" t="t" r="r" b="b"/>
            <a:pathLst>
              <a:path w="689811" h="834190" extrusionOk="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794452" y="1995686"/>
            <a:ext cx="3433732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최근 데이터</a:t>
            </a:r>
            <a:endParaRPr sz="2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2712396" y="2645070"/>
            <a:ext cx="144016" cy="144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E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804332" y="2534700"/>
            <a:ext cx="4567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120 거래일에 대한 시각화 자료        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1"/>
          <p:cNvCxnSpPr/>
          <p:nvPr/>
        </p:nvCxnSpPr>
        <p:spPr>
          <a:xfrm flipH="1">
            <a:off x="3275856" y="-20538"/>
            <a:ext cx="1332210" cy="1118808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1"/>
          <p:cNvCxnSpPr/>
          <p:nvPr/>
        </p:nvCxnSpPr>
        <p:spPr>
          <a:xfrm flipH="1">
            <a:off x="4139952" y="3474616"/>
            <a:ext cx="1800200" cy="1680281"/>
          </a:xfrm>
          <a:prstGeom prst="straightConnector1">
            <a:avLst/>
          </a:prstGeom>
          <a:noFill/>
          <a:ln w="76200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21"/>
          <p:cNvSpPr txBox="1"/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endParaRPr sz="20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ww.homeppt.com">
  <a:themeElements>
    <a:clrScheme name="自定义 2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Microsoft Office PowerPoint</Application>
  <PresentationFormat>화면 슬라이드 쇼(16:9)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Microsoft Yahei</vt:lpstr>
      <vt:lpstr>Calibri</vt:lpstr>
      <vt:lpstr>Arial</vt:lpstr>
      <vt:lpstr>Teko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항목 소개</vt:lpstr>
      <vt:lpstr>항목 별 분포도</vt:lpstr>
      <vt:lpstr>피어슨 상관계수 분석</vt:lpstr>
      <vt:lpstr>VIF 지수</vt:lpstr>
      <vt:lpstr>PowerPoint 프레젠테이션</vt:lpstr>
      <vt:lpstr>데이터 시각화 자료</vt:lpstr>
      <vt:lpstr>PowerPoint 프레젠테이션</vt:lpstr>
      <vt:lpstr>ADF 검정</vt:lpstr>
      <vt:lpstr>KPSS 검정</vt:lpstr>
      <vt:lpstr>PowerPoint 프레젠테이션</vt:lpstr>
      <vt:lpstr>OLS 분석</vt:lpstr>
      <vt:lpstr>OLS 분석</vt:lpstr>
      <vt:lpstr>RIDGE</vt:lpstr>
      <vt:lpstr>RandomForest</vt:lpstr>
      <vt:lpstr>LGBM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nade111@naver.com</cp:lastModifiedBy>
  <cp:revision>1</cp:revision>
  <dcterms:modified xsi:type="dcterms:W3CDTF">2022-05-24T05:30:08Z</dcterms:modified>
</cp:coreProperties>
</file>