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10287000" cy="18288000"/>
  <p:embeddedFontLst>
    <p:embeddedFont>
      <p:font typeface="Gowun Dodum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owunDod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8F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62" y="0"/>
            <a:ext cx="18295238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9536" y="6854630"/>
            <a:ext cx="5246643" cy="11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9536" y="6968947"/>
            <a:ext cx="5246643" cy="11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9536" y="2899191"/>
            <a:ext cx="5246643" cy="11749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6225975" y="7499475"/>
            <a:ext cx="571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E06666"/>
                </a:solidFill>
                <a:latin typeface="Impact"/>
                <a:ea typeface="Impact"/>
                <a:cs typeface="Impact"/>
                <a:sym typeface="Impact"/>
              </a:rPr>
              <a:t>AI 13 한종준</a:t>
            </a:r>
            <a:endParaRPr b="1" sz="3000">
              <a:solidFill>
                <a:srgbClr val="E0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236250" y="1896100"/>
            <a:ext cx="581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Spotify 를 사용한 API Service</a:t>
            </a:r>
            <a:endParaRPr sz="3000"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132700" y="3919700"/>
            <a:ext cx="14022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인</a:t>
            </a:r>
            <a:r>
              <a:rPr lang="en-US" sz="12000">
                <a:solidFill>
                  <a:srgbClr val="E06666"/>
                </a:solidFill>
                <a:latin typeface="Gowun Dodum"/>
                <a:ea typeface="Gowun Dodum"/>
                <a:cs typeface="Gowun Dodum"/>
                <a:sym typeface="Gowun Dodum"/>
              </a:rPr>
              <a:t>기</a:t>
            </a:r>
            <a:r>
              <a:rPr lang="en-US" sz="120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도</a:t>
            </a:r>
            <a:r>
              <a:rPr lang="en-US" sz="12000"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en-US" sz="12000">
                <a:solidFill>
                  <a:srgbClr val="E06666"/>
                </a:solidFill>
                <a:latin typeface="Gowun Dodum"/>
                <a:ea typeface="Gowun Dodum"/>
                <a:cs typeface="Gowun Dodum"/>
                <a:sym typeface="Gowun Dodum"/>
              </a:rPr>
              <a:t>분</a:t>
            </a:r>
            <a:r>
              <a:rPr lang="en-US" sz="120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석</a:t>
            </a:r>
            <a:r>
              <a:rPr lang="en-US" sz="12000"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en-US" sz="12000">
                <a:solidFill>
                  <a:srgbClr val="E06666"/>
                </a:solidFill>
                <a:latin typeface="Gowun Dodum"/>
                <a:ea typeface="Gowun Dodum"/>
                <a:cs typeface="Gowun Dodum"/>
                <a:sym typeface="Gowun Dodum"/>
              </a:rPr>
              <a:t>모</a:t>
            </a:r>
            <a:r>
              <a:rPr lang="en-US" sz="120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델</a:t>
            </a:r>
            <a:endParaRPr sz="12000">
              <a:solidFill>
                <a:srgbClr val="5EBC88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8F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62" y="0"/>
            <a:ext cx="18295239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7194" y="2086089"/>
            <a:ext cx="2308893" cy="11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6540" y="2086089"/>
            <a:ext cx="2308893" cy="11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1343" y="2086089"/>
            <a:ext cx="2308893" cy="11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7194" y="5728153"/>
            <a:ext cx="2308893" cy="11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6540" y="5728153"/>
            <a:ext cx="2308893" cy="11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1343" y="5728153"/>
            <a:ext cx="2308893" cy="11749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584800" y="1712150"/>
            <a:ext cx="352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목</a:t>
            </a:r>
            <a:r>
              <a:rPr b="1" lang="en-US" sz="60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차</a:t>
            </a:r>
            <a:endParaRPr b="1" sz="6000">
              <a:solidFill>
                <a:srgbClr val="5EBC88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206600" y="2617725"/>
            <a:ext cx="142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01</a:t>
            </a:r>
            <a:endParaRPr b="1" sz="4500">
              <a:solidFill>
                <a:srgbClr val="5EBC88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206588" y="3763875"/>
            <a:ext cx="230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EA9999"/>
                </a:solidFill>
                <a:latin typeface="Gowun Dodum"/>
                <a:ea typeface="Gowun Dodum"/>
                <a:cs typeface="Gowun Dodum"/>
                <a:sym typeface="Gowun Dodum"/>
              </a:rPr>
              <a:t>모델링 과정</a:t>
            </a:r>
            <a:endParaRPr b="1" sz="3000">
              <a:solidFill>
                <a:srgbClr val="EA9999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1427200" y="2617725"/>
            <a:ext cx="2532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02</a:t>
            </a:r>
            <a:endParaRPr b="1" sz="4500">
              <a:solidFill>
                <a:srgbClr val="5EBC88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4398888" y="2617725"/>
            <a:ext cx="235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03</a:t>
            </a:r>
            <a:endParaRPr b="1" sz="4500">
              <a:solidFill>
                <a:srgbClr val="5EBC88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506950" y="3013925"/>
            <a:ext cx="367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D9EEB"/>
                </a:solidFill>
                <a:latin typeface="Gowun Dodum"/>
                <a:ea typeface="Gowun Dodum"/>
                <a:cs typeface="Gowun Dodum"/>
                <a:sym typeface="Gowun Dodum"/>
              </a:rPr>
              <a:t>Use the Spotify</a:t>
            </a:r>
            <a:endParaRPr b="1" sz="3000">
              <a:solidFill>
                <a:srgbClr val="6D9EE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1427200" y="3763875"/>
            <a:ext cx="270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EA9999"/>
                </a:solidFill>
                <a:latin typeface="Gowun Dodum"/>
                <a:ea typeface="Gowun Dodum"/>
                <a:cs typeface="Gowun Dodum"/>
                <a:sym typeface="Gowun Dodum"/>
              </a:rPr>
              <a:t>데이터 정보</a:t>
            </a:r>
            <a:endParaRPr b="1" sz="3000">
              <a:solidFill>
                <a:srgbClr val="EA9999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14398900" y="3763875"/>
            <a:ext cx="230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EA9999"/>
                </a:solidFill>
                <a:latin typeface="Gowun Dodum"/>
                <a:ea typeface="Gowun Dodum"/>
                <a:cs typeface="Gowun Dodum"/>
                <a:sym typeface="Gowun Dodum"/>
              </a:rPr>
              <a:t>대시보드</a:t>
            </a:r>
            <a:endParaRPr b="1" sz="3000">
              <a:solidFill>
                <a:srgbClr val="EA9999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1825" y="4708000"/>
            <a:ext cx="3329150" cy="33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8206550" y="6508975"/>
            <a:ext cx="1782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04</a:t>
            </a:r>
            <a:endParaRPr b="1" sz="4500">
              <a:solidFill>
                <a:srgbClr val="5EBC88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8206550" y="7655150"/>
            <a:ext cx="301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EA9999"/>
                </a:solidFill>
                <a:latin typeface="Gowun Dodum"/>
                <a:ea typeface="Gowun Dodum"/>
                <a:cs typeface="Gowun Dodum"/>
                <a:sym typeface="Gowun Dodum"/>
              </a:rPr>
              <a:t>모델 시연</a:t>
            </a:r>
            <a:endParaRPr b="1" sz="3000">
              <a:solidFill>
                <a:srgbClr val="EA9999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1548375" y="9284500"/>
            <a:ext cx="64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900FF"/>
                </a:solidFill>
                <a:latin typeface="Gowun Dodum"/>
                <a:ea typeface="Gowun Dodum"/>
                <a:cs typeface="Gowun Dodum"/>
                <a:sym typeface="Gowun Dodum"/>
              </a:rPr>
              <a:t>https://popularitify.herokuapp.com/</a:t>
            </a:r>
            <a:endParaRPr b="1" sz="3000">
              <a:solidFill>
                <a:srgbClr val="9900F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8F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62" y="0"/>
            <a:ext cx="18295239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2381" y="3316276"/>
            <a:ext cx="1829173" cy="24685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396200" y="410350"/>
            <a:ext cx="566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Data 수집 및 적재 과정</a:t>
            </a:r>
            <a:endParaRPr b="1" sz="4500">
              <a:solidFill>
                <a:srgbClr val="5EBC88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250" y="4562600"/>
            <a:ext cx="4572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 rot="-5400000">
            <a:off x="6148050" y="4687850"/>
            <a:ext cx="948000" cy="12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8100" y="4034600"/>
            <a:ext cx="2580000" cy="25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/>
          <p:nvPr/>
        </p:nvSpPr>
        <p:spPr>
          <a:xfrm rot="8257015">
            <a:off x="11040708" y="4385806"/>
            <a:ext cx="1691183" cy="1674192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BC88"/>
              </a:solidFill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38963" y="6601900"/>
            <a:ext cx="3277215" cy="1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287575" y="2326800"/>
            <a:ext cx="2580000" cy="26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8F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62" y="0"/>
            <a:ext cx="18295239" cy="1028571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410350" y="438650"/>
            <a:ext cx="507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모델링 과정</a:t>
            </a:r>
            <a:endParaRPr b="1" sz="4500">
              <a:solidFill>
                <a:srgbClr val="5EBC88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125" y="3769000"/>
            <a:ext cx="2958800" cy="305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 rot="8257015">
            <a:off x="5069433" y="4306406"/>
            <a:ext cx="1691183" cy="1674192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3725" y="5984550"/>
            <a:ext cx="4225075" cy="23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3713" y="2880263"/>
            <a:ext cx="26384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/>
          <p:nvPr/>
        </p:nvSpPr>
        <p:spPr>
          <a:xfrm rot="-5400000">
            <a:off x="9757900" y="2957900"/>
            <a:ext cx="948000" cy="12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30925" y="2836296"/>
            <a:ext cx="2711550" cy="15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68772" y="2360110"/>
            <a:ext cx="2377800" cy="21377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/>
          <p:nvPr/>
        </p:nvSpPr>
        <p:spPr>
          <a:xfrm rot="-5400000">
            <a:off x="14031625" y="2957900"/>
            <a:ext cx="948000" cy="12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1150150" y="4924175"/>
            <a:ext cx="1570500" cy="2490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8F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62" y="0"/>
            <a:ext cx="18295239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925" y="2596288"/>
            <a:ext cx="6515100" cy="69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353750" y="367900"/>
            <a:ext cx="4768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데이터 정보</a:t>
            </a:r>
            <a:endParaRPr b="1" sz="4500">
              <a:solidFill>
                <a:srgbClr val="5EBC88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2274225" y="1597450"/>
            <a:ext cx="476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E06666"/>
                </a:solidFill>
                <a:latin typeface="Gowun Dodum"/>
                <a:ea typeface="Gowun Dodum"/>
                <a:cs typeface="Gowun Dodum"/>
                <a:sym typeface="Gowun Dodum"/>
              </a:rPr>
              <a:t>정보 수집에 필요한 데이터</a:t>
            </a:r>
            <a:endParaRPr b="1" sz="3000">
              <a:solidFill>
                <a:srgbClr val="E06666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05250" y="3484375"/>
            <a:ext cx="5129451" cy="512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 txBox="1"/>
          <p:nvPr/>
        </p:nvSpPr>
        <p:spPr>
          <a:xfrm>
            <a:off x="10531025" y="1597450"/>
            <a:ext cx="527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E06666"/>
                </a:solidFill>
                <a:latin typeface="Gowun Dodum"/>
                <a:ea typeface="Gowun Dodum"/>
                <a:cs typeface="Gowun Dodum"/>
                <a:sym typeface="Gowun Dodum"/>
              </a:rPr>
              <a:t>출력 할 데이터</a:t>
            </a:r>
            <a:endParaRPr b="1" sz="3000">
              <a:solidFill>
                <a:srgbClr val="E06666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0287000" y="8376750"/>
            <a:ext cx="292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C78D8"/>
                </a:solidFill>
                <a:latin typeface="Gowun Dodum"/>
                <a:ea typeface="Gowun Dodum"/>
                <a:cs typeface="Gowun Dodum"/>
                <a:sym typeface="Gowun Dodum"/>
              </a:rPr>
              <a:t>Popularity</a:t>
            </a:r>
            <a:endParaRPr b="1" sz="3000">
              <a:solidFill>
                <a:srgbClr val="3C78D8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3145275" y="8376750"/>
            <a:ext cx="348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900FF"/>
                </a:solidFill>
                <a:latin typeface="Gowun Dodum"/>
                <a:ea typeface="Gowun Dodum"/>
                <a:cs typeface="Gowun Dodum"/>
                <a:sym typeface="Gowun Dodum"/>
              </a:rPr>
              <a:t>Song Name</a:t>
            </a:r>
            <a:endParaRPr b="1" sz="3000">
              <a:solidFill>
                <a:srgbClr val="9900F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8F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62" y="0"/>
            <a:ext cx="18295239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650" y="1573225"/>
            <a:ext cx="11430000" cy="77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339600" y="353750"/>
            <a:ext cx="4726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대시 보드</a:t>
            </a:r>
            <a:endParaRPr b="1" sz="4500">
              <a:solidFill>
                <a:srgbClr val="5EBC88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8F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62" y="0"/>
            <a:ext cx="18295238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5631" y="3316276"/>
            <a:ext cx="1829173" cy="24685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382050" y="353750"/>
            <a:ext cx="5815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EBC88"/>
                </a:solidFill>
                <a:latin typeface="Gowun Dodum"/>
                <a:ea typeface="Gowun Dodum"/>
                <a:cs typeface="Gowun Dodum"/>
                <a:sym typeface="Gowun Dodum"/>
              </a:rPr>
              <a:t>모델 시연 및 회고</a:t>
            </a:r>
            <a:endParaRPr b="1" sz="4500">
              <a:solidFill>
                <a:srgbClr val="5EBC88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538" y="3029563"/>
            <a:ext cx="5968650" cy="4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