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72" r:id="rId9"/>
    <p:sldId id="273" r:id="rId10"/>
    <p:sldId id="261" r:id="rId11"/>
    <p:sldId id="262" r:id="rId12"/>
    <p:sldId id="263" r:id="rId13"/>
    <p:sldId id="264" r:id="rId14"/>
    <p:sldId id="265" r:id="rId15"/>
    <p:sldId id="267" r:id="rId16"/>
    <p:sldId id="268" r:id="rId17"/>
    <p:sldId id="269"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12/1/2017</a:t>
            </a:fld>
            <a:endParaRPr lang="en-US"/>
          </a:p>
        </p:txBody>
      </p:sp>
      <p:sp>
        <p:nvSpPr>
          <p:cNvPr id="6" name="Holder 6"/>
          <p:cNvSpPr>
            <a:spLocks noGrp="1"/>
          </p:cNvSpPr>
          <p:nvPr>
            <p:ph type="sldNum" sz="quarter" idx="7"/>
          </p:nvPr>
        </p:nvSpPr>
        <p:spPr/>
        <p:txBody>
          <a:bodyPr lIns="0" tIns="0" rIns="0" bIns="0"/>
          <a:lstStyle>
            <a:lvl1pPr>
              <a:defRPr sz="1000" b="1" i="0">
                <a:solidFill>
                  <a:srgbClr val="0066FF"/>
                </a:solidFill>
                <a:latin typeface="Courier New"/>
                <a:cs typeface="Courier New"/>
              </a:defRPr>
            </a:lvl1pPr>
          </a:lstStyle>
          <a:p>
            <a:pPr marL="100965">
              <a:lnSpc>
                <a:spcPts val="103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12/1/2017</a:t>
            </a:fld>
            <a:endParaRPr lang="en-US"/>
          </a:p>
        </p:txBody>
      </p:sp>
      <p:sp>
        <p:nvSpPr>
          <p:cNvPr id="6" name="Holder 6"/>
          <p:cNvSpPr>
            <a:spLocks noGrp="1"/>
          </p:cNvSpPr>
          <p:nvPr>
            <p:ph type="sldNum" sz="quarter" idx="7"/>
          </p:nvPr>
        </p:nvSpPr>
        <p:spPr/>
        <p:txBody>
          <a:bodyPr lIns="0" tIns="0" rIns="0" bIns="0"/>
          <a:lstStyle>
            <a:lvl1pPr>
              <a:defRPr sz="1000" b="1" i="0">
                <a:solidFill>
                  <a:srgbClr val="0066FF"/>
                </a:solidFill>
                <a:latin typeface="Courier New"/>
                <a:cs typeface="Courier New"/>
              </a:defRPr>
            </a:lvl1pPr>
          </a:lstStyle>
          <a:p>
            <a:pPr marL="100965">
              <a:lnSpc>
                <a:spcPts val="103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12/1/2017</a:t>
            </a:fld>
            <a:endParaRPr lang="en-US"/>
          </a:p>
        </p:txBody>
      </p:sp>
      <p:sp>
        <p:nvSpPr>
          <p:cNvPr id="7" name="Holder 7"/>
          <p:cNvSpPr>
            <a:spLocks noGrp="1"/>
          </p:cNvSpPr>
          <p:nvPr>
            <p:ph type="sldNum" sz="quarter" idx="7"/>
          </p:nvPr>
        </p:nvSpPr>
        <p:spPr/>
        <p:txBody>
          <a:bodyPr lIns="0" tIns="0" rIns="0" bIns="0"/>
          <a:lstStyle>
            <a:lvl1pPr>
              <a:defRPr sz="1000" b="1" i="0">
                <a:solidFill>
                  <a:srgbClr val="0066FF"/>
                </a:solidFill>
                <a:latin typeface="Courier New"/>
                <a:cs typeface="Courier New"/>
              </a:defRPr>
            </a:lvl1pPr>
          </a:lstStyle>
          <a:p>
            <a:pPr marL="100965">
              <a:lnSpc>
                <a:spcPts val="103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12/1/2017</a:t>
            </a:fld>
            <a:endParaRPr lang="en-US"/>
          </a:p>
        </p:txBody>
      </p:sp>
      <p:sp>
        <p:nvSpPr>
          <p:cNvPr id="5" name="Holder 5"/>
          <p:cNvSpPr>
            <a:spLocks noGrp="1"/>
          </p:cNvSpPr>
          <p:nvPr>
            <p:ph type="sldNum" sz="quarter" idx="7"/>
          </p:nvPr>
        </p:nvSpPr>
        <p:spPr/>
        <p:txBody>
          <a:bodyPr lIns="0" tIns="0" rIns="0" bIns="0"/>
          <a:lstStyle>
            <a:lvl1pPr>
              <a:defRPr sz="1000" b="1" i="0">
                <a:solidFill>
                  <a:srgbClr val="0066FF"/>
                </a:solidFill>
                <a:latin typeface="Courier New"/>
                <a:cs typeface="Courier New"/>
              </a:defRPr>
            </a:lvl1pPr>
          </a:lstStyle>
          <a:p>
            <a:pPr marL="100965">
              <a:lnSpc>
                <a:spcPts val="103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12/1/2017</a:t>
            </a:fld>
            <a:endParaRPr lang="en-US"/>
          </a:p>
        </p:txBody>
      </p:sp>
      <p:sp>
        <p:nvSpPr>
          <p:cNvPr id="4" name="Holder 4"/>
          <p:cNvSpPr>
            <a:spLocks noGrp="1"/>
          </p:cNvSpPr>
          <p:nvPr>
            <p:ph type="sldNum" sz="quarter" idx="7"/>
          </p:nvPr>
        </p:nvSpPr>
        <p:spPr/>
        <p:txBody>
          <a:bodyPr lIns="0" tIns="0" rIns="0" bIns="0"/>
          <a:lstStyle>
            <a:lvl1pPr>
              <a:defRPr sz="1000" b="1" i="0">
                <a:solidFill>
                  <a:srgbClr val="0066FF"/>
                </a:solidFill>
                <a:latin typeface="Courier New"/>
                <a:cs typeface="Courier New"/>
              </a:defRPr>
            </a:lvl1pPr>
          </a:lstStyle>
          <a:p>
            <a:pPr marL="100965">
              <a:lnSpc>
                <a:spcPts val="103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3024" y="398778"/>
            <a:ext cx="8997950" cy="617219"/>
          </a:xfrm>
          <a:prstGeom prst="rect">
            <a:avLst/>
          </a:prstGeom>
        </p:spPr>
        <p:txBody>
          <a:bodyPr wrap="square" lIns="0" tIns="0" rIns="0" bIns="0">
            <a:spAutoFit/>
          </a:bodyPr>
          <a:lstStyle>
            <a:lvl1pPr>
              <a:defRPr sz="4000" b="1" i="0">
                <a:solidFill>
                  <a:schemeClr val="tx1"/>
                </a:solidFill>
                <a:latin typeface="Arial"/>
                <a:cs typeface="Arial"/>
              </a:defRPr>
            </a:lvl1pPr>
          </a:lstStyle>
          <a:p>
            <a:endParaRPr/>
          </a:p>
        </p:txBody>
      </p:sp>
      <p:sp>
        <p:nvSpPr>
          <p:cNvPr id="3" name="Holder 3"/>
          <p:cNvSpPr>
            <a:spLocks noGrp="1"/>
          </p:cNvSpPr>
          <p:nvPr>
            <p:ph type="body" idx="1"/>
          </p:nvPr>
        </p:nvSpPr>
        <p:spPr>
          <a:xfrm>
            <a:off x="525146" y="1744214"/>
            <a:ext cx="8093707" cy="2574290"/>
          </a:xfrm>
          <a:prstGeom prst="rect">
            <a:avLst/>
          </a:prstGeom>
        </p:spPr>
        <p:txBody>
          <a:bodyPr wrap="square" lIns="0" tIns="0" rIns="0" bIns="0">
            <a:spAutoFit/>
          </a:bodyPr>
          <a:lstStyle>
            <a:lvl1pPr>
              <a:defRPr sz="2400" b="1" i="0">
                <a:solidFill>
                  <a:schemeClr val="tx1"/>
                </a:solidFill>
                <a:latin typeface="Century Gothic"/>
                <a:cs typeface="Century Gothic"/>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12/1/2017</a:t>
            </a:fld>
            <a:endParaRPr lang="en-US"/>
          </a:p>
        </p:txBody>
      </p:sp>
      <p:sp>
        <p:nvSpPr>
          <p:cNvPr id="6" name="Holder 6"/>
          <p:cNvSpPr>
            <a:spLocks noGrp="1"/>
          </p:cNvSpPr>
          <p:nvPr>
            <p:ph type="sldNum" sz="quarter" idx="7"/>
          </p:nvPr>
        </p:nvSpPr>
        <p:spPr>
          <a:xfrm>
            <a:off x="8651892" y="6607172"/>
            <a:ext cx="203834" cy="152400"/>
          </a:xfrm>
          <a:prstGeom prst="rect">
            <a:avLst/>
          </a:prstGeom>
        </p:spPr>
        <p:txBody>
          <a:bodyPr wrap="square" lIns="0" tIns="0" rIns="0" bIns="0">
            <a:spAutoFit/>
          </a:bodyPr>
          <a:lstStyle>
            <a:lvl1pPr>
              <a:defRPr sz="1000" b="1" i="0">
                <a:solidFill>
                  <a:srgbClr val="0066FF"/>
                </a:solidFill>
                <a:latin typeface="Courier New"/>
                <a:cs typeface="Courier New"/>
              </a:defRPr>
            </a:lvl1pPr>
          </a:lstStyle>
          <a:p>
            <a:pPr marL="100965">
              <a:lnSpc>
                <a:spcPts val="103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1012" y="2066691"/>
            <a:ext cx="4139565" cy="556895"/>
          </a:xfrm>
          <a:prstGeom prst="rect">
            <a:avLst/>
          </a:prstGeom>
        </p:spPr>
        <p:txBody>
          <a:bodyPr vert="horz" wrap="square" lIns="0" tIns="0" rIns="0" bIns="0" rtlCol="0">
            <a:spAutoFit/>
          </a:bodyPr>
          <a:lstStyle/>
          <a:p>
            <a:pPr marL="12700">
              <a:lnSpc>
                <a:spcPct val="100000"/>
              </a:lnSpc>
            </a:pPr>
            <a:r>
              <a:rPr sz="3600" spc="-5" smtClean="0"/>
              <a:t>JAC444 </a:t>
            </a:r>
            <a:r>
              <a:rPr sz="3600" smtClean="0"/>
              <a:t>- </a:t>
            </a:r>
            <a:r>
              <a:rPr sz="3600" spc="-5" smtClean="0"/>
              <a:t>Lecture</a:t>
            </a:r>
            <a:r>
              <a:rPr sz="3600" spc="-55" smtClean="0"/>
              <a:t> </a:t>
            </a:r>
            <a:r>
              <a:rPr sz="3600" spc="-5" smtClean="0"/>
              <a:t>2</a:t>
            </a:r>
            <a:endParaRPr sz="3600" dirty="0"/>
          </a:p>
        </p:txBody>
      </p:sp>
      <p:sp>
        <p:nvSpPr>
          <p:cNvPr id="3" name="object 3"/>
          <p:cNvSpPr txBox="1"/>
          <p:nvPr/>
        </p:nvSpPr>
        <p:spPr>
          <a:xfrm>
            <a:off x="3655993" y="2895600"/>
            <a:ext cx="1831975" cy="996315"/>
          </a:xfrm>
          <a:prstGeom prst="rect">
            <a:avLst/>
          </a:prstGeom>
        </p:spPr>
        <p:txBody>
          <a:bodyPr vert="horz" wrap="square" lIns="0" tIns="0" rIns="0" bIns="0" rtlCol="0">
            <a:spAutoFit/>
          </a:bodyPr>
          <a:lstStyle/>
          <a:p>
            <a:pPr algn="ctr">
              <a:lnSpc>
                <a:spcPct val="100000"/>
              </a:lnSpc>
            </a:pPr>
            <a:r>
              <a:rPr sz="4000" spc="-5" dirty="0">
                <a:solidFill>
                  <a:srgbClr val="0033CC"/>
                </a:solidFill>
                <a:latin typeface="Arial"/>
                <a:cs typeface="Arial"/>
              </a:rPr>
              <a:t>Classes</a:t>
            </a:r>
            <a:endParaRPr sz="4000" dirty="0">
              <a:latin typeface="Arial"/>
              <a:cs typeface="Arial"/>
            </a:endParaRPr>
          </a:p>
          <a:p>
            <a:pPr algn="ctr">
              <a:lnSpc>
                <a:spcPct val="100000"/>
              </a:lnSpc>
              <a:spcBef>
                <a:spcPts val="85"/>
              </a:spcBef>
            </a:pPr>
            <a:r>
              <a:rPr sz="2400" spc="-5" dirty="0">
                <a:latin typeface="Arial"/>
                <a:cs typeface="Arial"/>
              </a:rPr>
              <a:t>Segment</a:t>
            </a:r>
            <a:r>
              <a:rPr sz="2400" spc="-75" dirty="0">
                <a:latin typeface="Arial"/>
                <a:cs typeface="Arial"/>
              </a:rPr>
              <a:t> </a:t>
            </a:r>
            <a:r>
              <a:rPr sz="2400" spc="-5" dirty="0">
                <a:latin typeface="Arial"/>
                <a:cs typeface="Arial"/>
              </a:rPr>
              <a:t>1</a:t>
            </a:r>
            <a:endParaRPr sz="2400" dirty="0">
              <a:latin typeface="Arial"/>
              <a:cs typeface="Arial"/>
            </a:endParaRPr>
          </a:p>
        </p:txBody>
      </p:sp>
      <p:sp>
        <p:nvSpPr>
          <p:cNvPr id="4" name="object 4"/>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smtClean="0"/>
              <a:t>1</a:t>
            </a:fld>
            <a:endParaRPr dirty="0"/>
          </a:p>
        </p:txBody>
      </p:sp>
      <p:sp>
        <p:nvSpPr>
          <p:cNvPr id="9" name="object 3"/>
          <p:cNvSpPr txBox="1"/>
          <p:nvPr/>
        </p:nvSpPr>
        <p:spPr>
          <a:xfrm>
            <a:off x="3657600" y="4234934"/>
            <a:ext cx="1831975" cy="184666"/>
          </a:xfrm>
          <a:prstGeom prst="rect">
            <a:avLst/>
          </a:prstGeom>
        </p:spPr>
        <p:txBody>
          <a:bodyPr vert="horz" wrap="square" lIns="0" tIns="0" rIns="0" bIns="0" rtlCol="0">
            <a:spAutoFit/>
          </a:bodyPr>
          <a:lstStyle/>
          <a:p>
            <a:pPr algn="ctr">
              <a:lnSpc>
                <a:spcPct val="100000"/>
              </a:lnSpc>
            </a:pPr>
            <a:r>
              <a:rPr lang="en-US" sz="1200" spc="-5" dirty="0" smtClean="0">
                <a:solidFill>
                  <a:srgbClr val="0033CC"/>
                </a:solidFill>
                <a:latin typeface="Arial"/>
                <a:cs typeface="Arial"/>
              </a:rPr>
              <a:t>Updated By: </a:t>
            </a:r>
            <a:r>
              <a:rPr lang="en-US" sz="1200" spc="-5" dirty="0" err="1" smtClean="0">
                <a:solidFill>
                  <a:srgbClr val="0033CC"/>
                </a:solidFill>
                <a:latin typeface="Arial"/>
                <a:cs typeface="Arial"/>
              </a:rPr>
              <a:t>Mahboob</a:t>
            </a:r>
            <a:r>
              <a:rPr lang="en-US" sz="1200" spc="-5" dirty="0" smtClean="0">
                <a:solidFill>
                  <a:srgbClr val="0033CC"/>
                </a:solidFill>
                <a:latin typeface="Arial"/>
                <a:cs typeface="Arial"/>
              </a:rPr>
              <a:t> Ali</a:t>
            </a:r>
            <a:endParaRPr sz="4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Member</a:t>
            </a:r>
            <a:r>
              <a:rPr spc="-55" dirty="0"/>
              <a:t> </a:t>
            </a:r>
            <a:r>
              <a:rPr spc="-5" dirty="0"/>
              <a:t>Variables</a:t>
            </a:r>
          </a:p>
        </p:txBody>
      </p:sp>
      <p:sp>
        <p:nvSpPr>
          <p:cNvPr id="3" name="object 3"/>
          <p:cNvSpPr txBox="1"/>
          <p:nvPr/>
        </p:nvSpPr>
        <p:spPr>
          <a:xfrm>
            <a:off x="1139822" y="1523488"/>
            <a:ext cx="7179945" cy="706755"/>
          </a:xfrm>
          <a:prstGeom prst="rect">
            <a:avLst/>
          </a:prstGeom>
        </p:spPr>
        <p:txBody>
          <a:bodyPr vert="horz" wrap="square" lIns="0" tIns="0" rIns="0" bIns="0" rtlCol="0">
            <a:spAutoFit/>
          </a:bodyPr>
          <a:lstStyle/>
          <a:p>
            <a:pPr marL="12700" marR="5080">
              <a:lnSpc>
                <a:spcPts val="2780"/>
              </a:lnSpc>
            </a:pPr>
            <a:r>
              <a:rPr sz="2000" spc="-5" dirty="0">
                <a:latin typeface="Arial"/>
                <a:cs typeface="Arial"/>
              </a:rPr>
              <a:t>Member variables declaration appears within the class body but  outside of any methods or</a:t>
            </a:r>
            <a:r>
              <a:rPr sz="2000" spc="50" dirty="0">
                <a:latin typeface="Arial"/>
                <a:cs typeface="Arial"/>
              </a:rPr>
              <a:t> </a:t>
            </a:r>
            <a:r>
              <a:rPr sz="2000" spc="-5" dirty="0">
                <a:latin typeface="Arial"/>
                <a:cs typeface="Arial"/>
              </a:rPr>
              <a:t>constructors</a:t>
            </a:r>
            <a:r>
              <a:rPr sz="2400" spc="-5" dirty="0">
                <a:solidFill>
                  <a:srgbClr val="0033CC"/>
                </a:solidFill>
                <a:latin typeface="Arial"/>
                <a:cs typeface="Arial"/>
              </a:rPr>
              <a:t>.</a:t>
            </a:r>
            <a:endParaRPr sz="2400">
              <a:latin typeface="Arial"/>
              <a:cs typeface="Arial"/>
            </a:endParaRPr>
          </a:p>
        </p:txBody>
      </p:sp>
      <p:sp>
        <p:nvSpPr>
          <p:cNvPr id="4" name="object 4"/>
          <p:cNvSpPr txBox="1"/>
          <p:nvPr/>
        </p:nvSpPr>
        <p:spPr>
          <a:xfrm>
            <a:off x="1600196" y="2757469"/>
            <a:ext cx="5715000" cy="367030"/>
          </a:xfrm>
          <a:prstGeom prst="rect">
            <a:avLst/>
          </a:prstGeom>
        </p:spPr>
        <p:txBody>
          <a:bodyPr vert="horz" wrap="square" lIns="0" tIns="0" rIns="0" bIns="0" rtlCol="0">
            <a:spAutoFit/>
          </a:bodyPr>
          <a:lstStyle/>
          <a:p>
            <a:pPr marL="466090">
              <a:lnSpc>
                <a:spcPts val="2475"/>
              </a:lnSpc>
            </a:pPr>
            <a:r>
              <a:rPr sz="2400" i="1" spc="-5" dirty="0">
                <a:latin typeface="Century Gothic"/>
                <a:cs typeface="Century Gothic"/>
              </a:rPr>
              <a:t>public static Vector</a:t>
            </a:r>
            <a:r>
              <a:rPr sz="2400" i="1" dirty="0">
                <a:latin typeface="Century Gothic"/>
                <a:cs typeface="Century Gothic"/>
              </a:rPr>
              <a:t> </a:t>
            </a:r>
            <a:r>
              <a:rPr sz="2400" i="1" spc="-5" dirty="0">
                <a:latin typeface="Century Gothic"/>
                <a:cs typeface="Century Gothic"/>
              </a:rPr>
              <a:t>cubeVertices;</a:t>
            </a:r>
            <a:endParaRPr sz="2400">
              <a:latin typeface="Century Gothic"/>
              <a:cs typeface="Century Gothic"/>
            </a:endParaRPr>
          </a:p>
        </p:txBody>
      </p:sp>
      <p:sp>
        <p:nvSpPr>
          <p:cNvPr id="5" name="object 5"/>
          <p:cNvSpPr/>
          <p:nvPr/>
        </p:nvSpPr>
        <p:spPr>
          <a:xfrm>
            <a:off x="5029189" y="2285995"/>
            <a:ext cx="381000" cy="381000"/>
          </a:xfrm>
          <a:custGeom>
            <a:avLst/>
            <a:gdLst/>
            <a:ahLst/>
            <a:cxnLst/>
            <a:rect l="l" t="t" r="r" b="b"/>
            <a:pathLst>
              <a:path w="381000" h="381000">
                <a:moveTo>
                  <a:pt x="0" y="190499"/>
                </a:moveTo>
                <a:lnTo>
                  <a:pt x="5031" y="146819"/>
                </a:lnTo>
                <a:lnTo>
                  <a:pt x="19364" y="106722"/>
                </a:lnTo>
                <a:lnTo>
                  <a:pt x="41853" y="71351"/>
                </a:lnTo>
                <a:lnTo>
                  <a:pt x="71356" y="41850"/>
                </a:lnTo>
                <a:lnTo>
                  <a:pt x="106727" y="19362"/>
                </a:lnTo>
                <a:lnTo>
                  <a:pt x="146823" y="5031"/>
                </a:lnTo>
                <a:lnTo>
                  <a:pt x="190499" y="0"/>
                </a:lnTo>
                <a:lnTo>
                  <a:pt x="263399" y="14500"/>
                </a:lnTo>
                <a:lnTo>
                  <a:pt x="325199" y="55794"/>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6" name="object 6"/>
          <p:cNvSpPr/>
          <p:nvPr/>
        </p:nvSpPr>
        <p:spPr>
          <a:xfrm>
            <a:off x="2971793" y="2285995"/>
            <a:ext cx="381000" cy="381000"/>
          </a:xfrm>
          <a:custGeom>
            <a:avLst/>
            <a:gdLst/>
            <a:ahLst/>
            <a:cxnLst/>
            <a:rect l="l" t="t" r="r" b="b"/>
            <a:pathLst>
              <a:path w="381000" h="381000">
                <a:moveTo>
                  <a:pt x="0" y="190499"/>
                </a:moveTo>
                <a:lnTo>
                  <a:pt x="5031" y="146819"/>
                </a:lnTo>
                <a:lnTo>
                  <a:pt x="19364" y="106722"/>
                </a:lnTo>
                <a:lnTo>
                  <a:pt x="41853" y="71351"/>
                </a:lnTo>
                <a:lnTo>
                  <a:pt x="71356" y="41850"/>
                </a:lnTo>
                <a:lnTo>
                  <a:pt x="106727" y="19362"/>
                </a:lnTo>
                <a:lnTo>
                  <a:pt x="146823" y="5031"/>
                </a:lnTo>
                <a:lnTo>
                  <a:pt x="190499" y="0"/>
                </a:lnTo>
                <a:lnTo>
                  <a:pt x="263399" y="14500"/>
                </a:lnTo>
                <a:lnTo>
                  <a:pt x="325199" y="55794"/>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7" name="object 7"/>
          <p:cNvSpPr/>
          <p:nvPr/>
        </p:nvSpPr>
        <p:spPr>
          <a:xfrm>
            <a:off x="2057395" y="2285995"/>
            <a:ext cx="381000" cy="381000"/>
          </a:xfrm>
          <a:custGeom>
            <a:avLst/>
            <a:gdLst/>
            <a:ahLst/>
            <a:cxnLst/>
            <a:rect l="l" t="t" r="r" b="b"/>
            <a:pathLst>
              <a:path w="381000" h="381000">
                <a:moveTo>
                  <a:pt x="0" y="190499"/>
                </a:moveTo>
                <a:lnTo>
                  <a:pt x="5031" y="146819"/>
                </a:lnTo>
                <a:lnTo>
                  <a:pt x="19362" y="106722"/>
                </a:lnTo>
                <a:lnTo>
                  <a:pt x="41850" y="71351"/>
                </a:lnTo>
                <a:lnTo>
                  <a:pt x="71351" y="41850"/>
                </a:lnTo>
                <a:lnTo>
                  <a:pt x="106722" y="19362"/>
                </a:lnTo>
                <a:lnTo>
                  <a:pt x="146819" y="5031"/>
                </a:lnTo>
                <a:lnTo>
                  <a:pt x="190499" y="0"/>
                </a:lnTo>
                <a:lnTo>
                  <a:pt x="263400" y="14500"/>
                </a:lnTo>
                <a:lnTo>
                  <a:pt x="325204" y="55794"/>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8" name="object 8"/>
          <p:cNvSpPr/>
          <p:nvPr/>
        </p:nvSpPr>
        <p:spPr>
          <a:xfrm>
            <a:off x="7010386" y="2285995"/>
            <a:ext cx="381000" cy="381000"/>
          </a:xfrm>
          <a:custGeom>
            <a:avLst/>
            <a:gdLst/>
            <a:ahLst/>
            <a:cxnLst/>
            <a:rect l="l" t="t" r="r" b="b"/>
            <a:pathLst>
              <a:path w="381000" h="381000">
                <a:moveTo>
                  <a:pt x="0" y="190499"/>
                </a:moveTo>
                <a:lnTo>
                  <a:pt x="5031" y="146819"/>
                </a:lnTo>
                <a:lnTo>
                  <a:pt x="19364" y="106722"/>
                </a:lnTo>
                <a:lnTo>
                  <a:pt x="41853" y="71351"/>
                </a:lnTo>
                <a:lnTo>
                  <a:pt x="71356" y="41850"/>
                </a:lnTo>
                <a:lnTo>
                  <a:pt x="106727" y="19362"/>
                </a:lnTo>
                <a:lnTo>
                  <a:pt x="146823" y="5031"/>
                </a:lnTo>
                <a:lnTo>
                  <a:pt x="190499" y="0"/>
                </a:lnTo>
                <a:lnTo>
                  <a:pt x="263399" y="14500"/>
                </a:lnTo>
                <a:lnTo>
                  <a:pt x="325199" y="55794"/>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9" name="object 9"/>
          <p:cNvSpPr txBox="1"/>
          <p:nvPr/>
        </p:nvSpPr>
        <p:spPr>
          <a:xfrm>
            <a:off x="2158996" y="2283328"/>
            <a:ext cx="5130800" cy="377190"/>
          </a:xfrm>
          <a:prstGeom prst="rect">
            <a:avLst/>
          </a:prstGeom>
        </p:spPr>
        <p:txBody>
          <a:bodyPr vert="horz" wrap="square" lIns="0" tIns="0" rIns="0" bIns="0" rtlCol="0">
            <a:spAutoFit/>
          </a:bodyPr>
          <a:lstStyle/>
          <a:p>
            <a:pPr marL="12700">
              <a:lnSpc>
                <a:spcPct val="100000"/>
              </a:lnSpc>
              <a:tabLst>
                <a:tab pos="926465" algn="l"/>
                <a:tab pos="2983865" algn="l"/>
                <a:tab pos="4965065" algn="l"/>
              </a:tabLst>
            </a:pPr>
            <a:r>
              <a:rPr sz="2400" b="1" dirty="0">
                <a:latin typeface="Times New Roman"/>
                <a:cs typeface="Times New Roman"/>
              </a:rPr>
              <a:t>1	2	3	4</a:t>
            </a:r>
            <a:endParaRPr sz="2400">
              <a:latin typeface="Times New Roman"/>
              <a:cs typeface="Times New Roman"/>
            </a:endParaRPr>
          </a:p>
        </p:txBody>
      </p:sp>
      <p:sp>
        <p:nvSpPr>
          <p:cNvPr id="10" name="object 10"/>
          <p:cNvSpPr/>
          <p:nvPr/>
        </p:nvSpPr>
        <p:spPr>
          <a:xfrm>
            <a:off x="7086586" y="3200393"/>
            <a:ext cx="381000" cy="381000"/>
          </a:xfrm>
          <a:custGeom>
            <a:avLst/>
            <a:gdLst/>
            <a:ahLst/>
            <a:cxnLst/>
            <a:rect l="l" t="t" r="r" b="b"/>
            <a:pathLst>
              <a:path w="381000" h="381000">
                <a:moveTo>
                  <a:pt x="0" y="190499"/>
                </a:moveTo>
                <a:lnTo>
                  <a:pt x="5031" y="146823"/>
                </a:lnTo>
                <a:lnTo>
                  <a:pt x="19364" y="106727"/>
                </a:lnTo>
                <a:lnTo>
                  <a:pt x="41853" y="71356"/>
                </a:lnTo>
                <a:lnTo>
                  <a:pt x="71356" y="41853"/>
                </a:lnTo>
                <a:lnTo>
                  <a:pt x="106727" y="19364"/>
                </a:lnTo>
                <a:lnTo>
                  <a:pt x="146823" y="5031"/>
                </a:lnTo>
                <a:lnTo>
                  <a:pt x="190499" y="0"/>
                </a:lnTo>
                <a:lnTo>
                  <a:pt x="263399" y="14503"/>
                </a:lnTo>
                <a:lnTo>
                  <a:pt x="325199" y="55799"/>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11" name="object 11"/>
          <p:cNvSpPr txBox="1"/>
          <p:nvPr/>
        </p:nvSpPr>
        <p:spPr>
          <a:xfrm>
            <a:off x="2054220" y="3134860"/>
            <a:ext cx="5311775" cy="440055"/>
          </a:xfrm>
          <a:prstGeom prst="rect">
            <a:avLst/>
          </a:prstGeom>
        </p:spPr>
        <p:txBody>
          <a:bodyPr vert="horz" wrap="square" lIns="0" tIns="0" rIns="0" bIns="0" rtlCol="0">
            <a:spAutoFit/>
          </a:bodyPr>
          <a:lstStyle/>
          <a:p>
            <a:pPr marL="12700">
              <a:lnSpc>
                <a:spcPct val="100000"/>
              </a:lnSpc>
              <a:tabLst>
                <a:tab pos="3336290" algn="l"/>
                <a:tab pos="5029835" algn="l"/>
              </a:tabLst>
            </a:pPr>
            <a:r>
              <a:rPr sz="2400" i="1" spc="-5" dirty="0">
                <a:latin typeface="Century Gothic"/>
                <a:cs typeface="Century Gothic"/>
              </a:rPr>
              <a:t>private final int id</a:t>
            </a:r>
            <a:r>
              <a:rPr sz="2400" i="1" spc="-10" dirty="0">
                <a:latin typeface="Century Gothic"/>
                <a:cs typeface="Century Gothic"/>
              </a:rPr>
              <a:t> </a:t>
            </a:r>
            <a:r>
              <a:rPr sz="2400" i="1" spc="-5" dirty="0">
                <a:latin typeface="Century Gothic"/>
                <a:cs typeface="Century Gothic"/>
              </a:rPr>
              <a:t>=</a:t>
            </a:r>
            <a:r>
              <a:rPr sz="2400" i="1" spc="-10" dirty="0">
                <a:latin typeface="Century Gothic"/>
                <a:cs typeface="Century Gothic"/>
              </a:rPr>
              <a:t> </a:t>
            </a:r>
            <a:r>
              <a:rPr sz="2400" i="1" spc="-5" dirty="0">
                <a:latin typeface="Century Gothic"/>
                <a:cs typeface="Century Gothic"/>
              </a:rPr>
              <a:t>0;	</a:t>
            </a:r>
            <a:r>
              <a:rPr sz="2400" u="sng" spc="-5" dirty="0">
                <a:latin typeface="Times New Roman"/>
                <a:cs typeface="Times New Roman"/>
              </a:rPr>
              <a:t>	</a:t>
            </a:r>
            <a:r>
              <a:rPr sz="3600" b="1" baseline="-11574" dirty="0">
                <a:latin typeface="Times New Roman"/>
                <a:cs typeface="Times New Roman"/>
              </a:rPr>
              <a:t>5</a:t>
            </a:r>
            <a:endParaRPr sz="3600" baseline="-11574">
              <a:latin typeface="Times New Roman"/>
              <a:cs typeface="Times New Roman"/>
            </a:endParaRPr>
          </a:p>
        </p:txBody>
      </p:sp>
      <p:sp>
        <p:nvSpPr>
          <p:cNvPr id="12" name="object 12"/>
          <p:cNvSpPr/>
          <p:nvPr/>
        </p:nvSpPr>
        <p:spPr>
          <a:xfrm>
            <a:off x="2438395" y="2590794"/>
            <a:ext cx="188595" cy="188595"/>
          </a:xfrm>
          <a:custGeom>
            <a:avLst/>
            <a:gdLst/>
            <a:ahLst/>
            <a:cxnLst/>
            <a:rect l="l" t="t" r="r" b="b"/>
            <a:pathLst>
              <a:path w="188594" h="188594">
                <a:moveTo>
                  <a:pt x="0" y="0"/>
                </a:moveTo>
                <a:lnTo>
                  <a:pt x="188199" y="188199"/>
                </a:lnTo>
              </a:path>
            </a:pathLst>
          </a:custGeom>
          <a:ln w="9524">
            <a:solidFill>
              <a:srgbClr val="000000"/>
            </a:solidFill>
          </a:ln>
        </p:spPr>
        <p:txBody>
          <a:bodyPr wrap="square" lIns="0" tIns="0" rIns="0" bIns="0" rtlCol="0"/>
          <a:lstStyle/>
          <a:p>
            <a:endParaRPr/>
          </a:p>
        </p:txBody>
      </p:sp>
      <p:sp>
        <p:nvSpPr>
          <p:cNvPr id="13" name="object 13"/>
          <p:cNvSpPr/>
          <p:nvPr/>
        </p:nvSpPr>
        <p:spPr>
          <a:xfrm>
            <a:off x="2615469" y="2767869"/>
            <a:ext cx="41910" cy="41910"/>
          </a:xfrm>
          <a:custGeom>
            <a:avLst/>
            <a:gdLst/>
            <a:ahLst/>
            <a:cxnLst/>
            <a:rect l="l" t="t" r="r" b="b"/>
            <a:pathLst>
              <a:path w="41910" h="41910">
                <a:moveTo>
                  <a:pt x="0" y="22249"/>
                </a:moveTo>
                <a:lnTo>
                  <a:pt x="41674" y="41674"/>
                </a:lnTo>
                <a:lnTo>
                  <a:pt x="22249" y="0"/>
                </a:lnTo>
                <a:lnTo>
                  <a:pt x="0" y="22249"/>
                </a:lnTo>
                <a:close/>
              </a:path>
            </a:pathLst>
          </a:custGeom>
          <a:ln w="9524">
            <a:solidFill>
              <a:srgbClr val="000000"/>
            </a:solidFill>
          </a:ln>
        </p:spPr>
        <p:txBody>
          <a:bodyPr wrap="square" lIns="0" tIns="0" rIns="0" bIns="0" rtlCol="0"/>
          <a:lstStyle/>
          <a:p>
            <a:endParaRPr/>
          </a:p>
        </p:txBody>
      </p:sp>
      <p:sp>
        <p:nvSpPr>
          <p:cNvPr id="14" name="object 14"/>
          <p:cNvSpPr/>
          <p:nvPr/>
        </p:nvSpPr>
        <p:spPr>
          <a:xfrm>
            <a:off x="3352793" y="2590794"/>
            <a:ext cx="188595" cy="188595"/>
          </a:xfrm>
          <a:custGeom>
            <a:avLst/>
            <a:gdLst/>
            <a:ahLst/>
            <a:cxnLst/>
            <a:rect l="l" t="t" r="r" b="b"/>
            <a:pathLst>
              <a:path w="188595" h="188594">
                <a:moveTo>
                  <a:pt x="0" y="0"/>
                </a:moveTo>
                <a:lnTo>
                  <a:pt x="188199" y="188199"/>
                </a:lnTo>
              </a:path>
            </a:pathLst>
          </a:custGeom>
          <a:ln w="9524">
            <a:solidFill>
              <a:srgbClr val="000000"/>
            </a:solidFill>
          </a:ln>
        </p:spPr>
        <p:txBody>
          <a:bodyPr wrap="square" lIns="0" tIns="0" rIns="0" bIns="0" rtlCol="0"/>
          <a:lstStyle/>
          <a:p>
            <a:endParaRPr/>
          </a:p>
        </p:txBody>
      </p:sp>
      <p:sp>
        <p:nvSpPr>
          <p:cNvPr id="15" name="object 15"/>
          <p:cNvSpPr/>
          <p:nvPr/>
        </p:nvSpPr>
        <p:spPr>
          <a:xfrm>
            <a:off x="3529867" y="2767869"/>
            <a:ext cx="41910" cy="41910"/>
          </a:xfrm>
          <a:custGeom>
            <a:avLst/>
            <a:gdLst/>
            <a:ahLst/>
            <a:cxnLst/>
            <a:rect l="l" t="t" r="r" b="b"/>
            <a:pathLst>
              <a:path w="41910" h="41910">
                <a:moveTo>
                  <a:pt x="0" y="22249"/>
                </a:moveTo>
                <a:lnTo>
                  <a:pt x="41674" y="41674"/>
                </a:lnTo>
                <a:lnTo>
                  <a:pt x="22249" y="0"/>
                </a:lnTo>
                <a:lnTo>
                  <a:pt x="0" y="22249"/>
                </a:lnTo>
                <a:close/>
              </a:path>
            </a:pathLst>
          </a:custGeom>
          <a:ln w="9524">
            <a:solidFill>
              <a:srgbClr val="000000"/>
            </a:solidFill>
          </a:ln>
        </p:spPr>
        <p:txBody>
          <a:bodyPr wrap="square" lIns="0" tIns="0" rIns="0" bIns="0" rtlCol="0"/>
          <a:lstStyle/>
          <a:p>
            <a:endParaRPr/>
          </a:p>
        </p:txBody>
      </p:sp>
      <p:sp>
        <p:nvSpPr>
          <p:cNvPr id="16" name="object 16"/>
          <p:cNvSpPr/>
          <p:nvPr/>
        </p:nvSpPr>
        <p:spPr>
          <a:xfrm>
            <a:off x="5347914" y="3413268"/>
            <a:ext cx="43815" cy="31750"/>
          </a:xfrm>
          <a:custGeom>
            <a:avLst/>
            <a:gdLst/>
            <a:ahLst/>
            <a:cxnLst/>
            <a:rect l="l" t="t" r="r" b="b"/>
            <a:pathLst>
              <a:path w="43814" h="31750">
                <a:moveTo>
                  <a:pt x="43224" y="0"/>
                </a:moveTo>
                <a:lnTo>
                  <a:pt x="0" y="15724"/>
                </a:lnTo>
                <a:lnTo>
                  <a:pt x="43224" y="31449"/>
                </a:lnTo>
                <a:lnTo>
                  <a:pt x="43224" y="0"/>
                </a:lnTo>
                <a:close/>
              </a:path>
            </a:pathLst>
          </a:custGeom>
          <a:ln w="9524">
            <a:solidFill>
              <a:srgbClr val="000000"/>
            </a:solidFill>
          </a:ln>
        </p:spPr>
        <p:txBody>
          <a:bodyPr wrap="square" lIns="0" tIns="0" rIns="0" bIns="0" rtlCol="0"/>
          <a:lstStyle/>
          <a:p>
            <a:endParaRPr/>
          </a:p>
        </p:txBody>
      </p:sp>
      <p:sp>
        <p:nvSpPr>
          <p:cNvPr id="17" name="object 17"/>
          <p:cNvSpPr txBox="1"/>
          <p:nvPr/>
        </p:nvSpPr>
        <p:spPr>
          <a:xfrm>
            <a:off x="7583437" y="3205536"/>
            <a:ext cx="798830" cy="286385"/>
          </a:xfrm>
          <a:prstGeom prst="rect">
            <a:avLst/>
          </a:prstGeom>
        </p:spPr>
        <p:txBody>
          <a:bodyPr vert="horz" wrap="square" lIns="0" tIns="0" rIns="0" bIns="0" rtlCol="0">
            <a:spAutoFit/>
          </a:bodyPr>
          <a:lstStyle/>
          <a:p>
            <a:pPr marL="12700">
              <a:lnSpc>
                <a:spcPct val="100000"/>
              </a:lnSpc>
            </a:pPr>
            <a:r>
              <a:rPr sz="1800" i="1" spc="-5" dirty="0">
                <a:latin typeface="Times New Roman"/>
                <a:cs typeface="Times New Roman"/>
              </a:rPr>
              <a:t>initilizer</a:t>
            </a:r>
            <a:endParaRPr sz="1800">
              <a:latin typeface="Times New Roman"/>
              <a:cs typeface="Times New Roman"/>
            </a:endParaRPr>
          </a:p>
        </p:txBody>
      </p:sp>
      <p:sp>
        <p:nvSpPr>
          <p:cNvPr id="18" name="object 18"/>
          <p:cNvSpPr/>
          <p:nvPr/>
        </p:nvSpPr>
        <p:spPr>
          <a:xfrm>
            <a:off x="1600196" y="2757469"/>
            <a:ext cx="5715000" cy="367030"/>
          </a:xfrm>
          <a:custGeom>
            <a:avLst/>
            <a:gdLst/>
            <a:ahLst/>
            <a:cxnLst/>
            <a:rect l="l" t="t" r="r" b="b"/>
            <a:pathLst>
              <a:path w="5715000" h="367030">
                <a:moveTo>
                  <a:pt x="0" y="0"/>
                </a:moveTo>
                <a:lnTo>
                  <a:pt x="5714988" y="0"/>
                </a:lnTo>
                <a:lnTo>
                  <a:pt x="5714988" y="366599"/>
                </a:lnTo>
                <a:lnTo>
                  <a:pt x="0" y="366599"/>
                </a:lnTo>
                <a:lnTo>
                  <a:pt x="0" y="0"/>
                </a:lnTo>
                <a:close/>
              </a:path>
            </a:pathLst>
          </a:custGeom>
          <a:solidFill>
            <a:srgbClr val="FFFF99">
              <a:alpha val="49803"/>
            </a:srgbClr>
          </a:solidFill>
        </p:spPr>
        <p:txBody>
          <a:bodyPr wrap="square" lIns="0" tIns="0" rIns="0" bIns="0" rtlCol="0"/>
          <a:lstStyle/>
          <a:p>
            <a:endParaRPr/>
          </a:p>
        </p:txBody>
      </p:sp>
      <p:sp>
        <p:nvSpPr>
          <p:cNvPr id="19" name="object 19"/>
          <p:cNvSpPr/>
          <p:nvPr/>
        </p:nvSpPr>
        <p:spPr>
          <a:xfrm>
            <a:off x="1600196" y="2757469"/>
            <a:ext cx="5715000" cy="367030"/>
          </a:xfrm>
          <a:custGeom>
            <a:avLst/>
            <a:gdLst/>
            <a:ahLst/>
            <a:cxnLst/>
            <a:rect l="l" t="t" r="r" b="b"/>
            <a:pathLst>
              <a:path w="5715000" h="367030">
                <a:moveTo>
                  <a:pt x="0" y="0"/>
                </a:moveTo>
                <a:lnTo>
                  <a:pt x="5714988" y="0"/>
                </a:lnTo>
                <a:lnTo>
                  <a:pt x="5714988" y="366599"/>
                </a:lnTo>
                <a:lnTo>
                  <a:pt x="0" y="366599"/>
                </a:lnTo>
                <a:lnTo>
                  <a:pt x="0" y="0"/>
                </a:lnTo>
                <a:close/>
              </a:path>
            </a:pathLst>
          </a:custGeom>
          <a:ln w="9524">
            <a:solidFill>
              <a:srgbClr val="000000"/>
            </a:solidFill>
          </a:ln>
        </p:spPr>
        <p:txBody>
          <a:bodyPr wrap="square" lIns="0" tIns="0" rIns="0" bIns="0" rtlCol="0"/>
          <a:lstStyle/>
          <a:p>
            <a:endParaRPr/>
          </a:p>
        </p:txBody>
      </p:sp>
      <p:sp>
        <p:nvSpPr>
          <p:cNvPr id="20" name="object 20"/>
          <p:cNvSpPr/>
          <p:nvPr/>
        </p:nvSpPr>
        <p:spPr>
          <a:xfrm>
            <a:off x="1219197" y="3809992"/>
            <a:ext cx="381000" cy="381000"/>
          </a:xfrm>
          <a:custGeom>
            <a:avLst/>
            <a:gdLst/>
            <a:ahLst/>
            <a:cxnLst/>
            <a:rect l="l" t="t" r="r" b="b"/>
            <a:pathLst>
              <a:path w="381000" h="381000">
                <a:moveTo>
                  <a:pt x="0" y="190499"/>
                </a:moveTo>
                <a:lnTo>
                  <a:pt x="5031" y="146823"/>
                </a:lnTo>
                <a:lnTo>
                  <a:pt x="19362" y="106727"/>
                </a:lnTo>
                <a:lnTo>
                  <a:pt x="41850" y="71356"/>
                </a:lnTo>
                <a:lnTo>
                  <a:pt x="71351" y="41853"/>
                </a:lnTo>
                <a:lnTo>
                  <a:pt x="106722" y="19364"/>
                </a:lnTo>
                <a:lnTo>
                  <a:pt x="146819" y="5031"/>
                </a:lnTo>
                <a:lnTo>
                  <a:pt x="190499" y="0"/>
                </a:lnTo>
                <a:lnTo>
                  <a:pt x="263401" y="14503"/>
                </a:lnTo>
                <a:lnTo>
                  <a:pt x="325204" y="55799"/>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21" name="object 21"/>
          <p:cNvSpPr txBox="1"/>
          <p:nvPr/>
        </p:nvSpPr>
        <p:spPr>
          <a:xfrm>
            <a:off x="1320798" y="3807325"/>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a:latin typeface="Times New Roman"/>
              <a:cs typeface="Times New Roman"/>
            </a:endParaRPr>
          </a:p>
        </p:txBody>
      </p:sp>
      <p:sp>
        <p:nvSpPr>
          <p:cNvPr id="22" name="object 22"/>
          <p:cNvSpPr/>
          <p:nvPr/>
        </p:nvSpPr>
        <p:spPr>
          <a:xfrm>
            <a:off x="1219197" y="4952989"/>
            <a:ext cx="381000" cy="381000"/>
          </a:xfrm>
          <a:custGeom>
            <a:avLst/>
            <a:gdLst/>
            <a:ahLst/>
            <a:cxnLst/>
            <a:rect l="l" t="t" r="r" b="b"/>
            <a:pathLst>
              <a:path w="381000" h="381000">
                <a:moveTo>
                  <a:pt x="0" y="190499"/>
                </a:moveTo>
                <a:lnTo>
                  <a:pt x="5031" y="146823"/>
                </a:lnTo>
                <a:lnTo>
                  <a:pt x="19362" y="106727"/>
                </a:lnTo>
                <a:lnTo>
                  <a:pt x="41850" y="71356"/>
                </a:lnTo>
                <a:lnTo>
                  <a:pt x="71351" y="41853"/>
                </a:lnTo>
                <a:lnTo>
                  <a:pt x="106722" y="19364"/>
                </a:lnTo>
                <a:lnTo>
                  <a:pt x="146819" y="5031"/>
                </a:lnTo>
                <a:lnTo>
                  <a:pt x="190499" y="0"/>
                </a:lnTo>
                <a:lnTo>
                  <a:pt x="263401" y="14503"/>
                </a:lnTo>
                <a:lnTo>
                  <a:pt x="325204" y="55799"/>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23" name="object 23"/>
          <p:cNvSpPr txBox="1"/>
          <p:nvPr/>
        </p:nvSpPr>
        <p:spPr>
          <a:xfrm>
            <a:off x="1320798" y="4950323"/>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2</a:t>
            </a:r>
            <a:endParaRPr sz="2400">
              <a:latin typeface="Times New Roman"/>
              <a:cs typeface="Times New Roman"/>
            </a:endParaRPr>
          </a:p>
        </p:txBody>
      </p:sp>
      <p:sp>
        <p:nvSpPr>
          <p:cNvPr id="24" name="object 24"/>
          <p:cNvSpPr txBox="1"/>
          <p:nvPr/>
        </p:nvSpPr>
        <p:spPr>
          <a:xfrm>
            <a:off x="1673221" y="3515737"/>
            <a:ext cx="6051550" cy="1236980"/>
          </a:xfrm>
          <a:prstGeom prst="rect">
            <a:avLst/>
          </a:prstGeom>
        </p:spPr>
        <p:txBody>
          <a:bodyPr vert="horz" wrap="square" lIns="0" tIns="0" rIns="0" bIns="0" rtlCol="0">
            <a:spAutoFit/>
          </a:bodyPr>
          <a:lstStyle/>
          <a:p>
            <a:pPr marL="1459865" marR="5080" indent="-1447800">
              <a:lnSpc>
                <a:spcPct val="166700"/>
              </a:lnSpc>
            </a:pPr>
            <a:r>
              <a:rPr sz="2400" spc="-5" dirty="0">
                <a:latin typeface="Times New Roman"/>
                <a:cs typeface="Times New Roman"/>
              </a:rPr>
              <a:t>Access modifiers: </a:t>
            </a:r>
            <a:r>
              <a:rPr sz="2400" b="1" i="1" spc="-5" dirty="0">
                <a:latin typeface="Century Gothic"/>
                <a:cs typeface="Century Gothic"/>
              </a:rPr>
              <a:t>public, protected, private  static </a:t>
            </a:r>
            <a:r>
              <a:rPr sz="1800" dirty="0">
                <a:latin typeface="Times New Roman"/>
                <a:cs typeface="Times New Roman"/>
              </a:rPr>
              <a:t>– </a:t>
            </a:r>
            <a:r>
              <a:rPr sz="1800" spc="-5" dirty="0">
                <a:latin typeface="Times New Roman"/>
                <a:cs typeface="Times New Roman"/>
              </a:rPr>
              <a:t>variable is a class</a:t>
            </a:r>
            <a:r>
              <a:rPr sz="1800" spc="-180" dirty="0">
                <a:latin typeface="Times New Roman"/>
                <a:cs typeface="Times New Roman"/>
              </a:rPr>
              <a:t> </a:t>
            </a:r>
            <a:r>
              <a:rPr sz="1800" spc="-5" dirty="0">
                <a:latin typeface="Times New Roman"/>
                <a:cs typeface="Times New Roman"/>
              </a:rPr>
              <a:t>variable</a:t>
            </a:r>
            <a:endParaRPr sz="1800">
              <a:latin typeface="Times New Roman"/>
              <a:cs typeface="Times New Roman"/>
            </a:endParaRPr>
          </a:p>
        </p:txBody>
      </p:sp>
      <p:sp>
        <p:nvSpPr>
          <p:cNvPr id="25" name="object 25"/>
          <p:cNvSpPr txBox="1"/>
          <p:nvPr/>
        </p:nvSpPr>
        <p:spPr>
          <a:xfrm>
            <a:off x="1816170" y="4750297"/>
            <a:ext cx="6165850" cy="1145540"/>
          </a:xfrm>
          <a:prstGeom prst="rect">
            <a:avLst/>
          </a:prstGeom>
        </p:spPr>
        <p:txBody>
          <a:bodyPr vert="horz" wrap="square" lIns="0" tIns="0" rIns="0" bIns="0" rtlCol="0">
            <a:spAutoFit/>
          </a:bodyPr>
          <a:lstStyle/>
          <a:p>
            <a:pPr marL="1316990">
              <a:lnSpc>
                <a:spcPct val="100000"/>
              </a:lnSpc>
            </a:pPr>
            <a:r>
              <a:rPr sz="2400" b="1" i="1" spc="-5" dirty="0">
                <a:latin typeface="Century Gothic"/>
                <a:cs typeface="Century Gothic"/>
              </a:rPr>
              <a:t>final </a:t>
            </a:r>
            <a:r>
              <a:rPr sz="1800" dirty="0">
                <a:latin typeface="Times New Roman"/>
                <a:cs typeface="Times New Roman"/>
              </a:rPr>
              <a:t>– </a:t>
            </a:r>
            <a:r>
              <a:rPr sz="1800" spc="-5" dirty="0">
                <a:latin typeface="Times New Roman"/>
                <a:cs typeface="Times New Roman"/>
              </a:rPr>
              <a:t>the value </a:t>
            </a:r>
            <a:r>
              <a:rPr sz="1800" dirty="0">
                <a:latin typeface="Times New Roman"/>
                <a:cs typeface="Times New Roman"/>
              </a:rPr>
              <a:t>of </a:t>
            </a:r>
            <a:r>
              <a:rPr sz="1800" spc="-5" dirty="0">
                <a:latin typeface="Times New Roman"/>
                <a:cs typeface="Times New Roman"/>
              </a:rPr>
              <a:t>the variable cannot be</a:t>
            </a:r>
            <a:r>
              <a:rPr sz="1800" spc="90" dirty="0">
                <a:latin typeface="Times New Roman"/>
                <a:cs typeface="Times New Roman"/>
              </a:rPr>
              <a:t> </a:t>
            </a:r>
            <a:r>
              <a:rPr sz="1800" spc="-5" dirty="0">
                <a:latin typeface="Times New Roman"/>
                <a:cs typeface="Times New Roman"/>
              </a:rPr>
              <a:t>changed</a:t>
            </a:r>
            <a:endParaRPr sz="1800" dirty="0">
              <a:latin typeface="Times New Roman"/>
              <a:cs typeface="Times New Roman"/>
            </a:endParaRPr>
          </a:p>
          <a:p>
            <a:pPr marL="12700">
              <a:lnSpc>
                <a:spcPct val="100000"/>
              </a:lnSpc>
              <a:spcBef>
                <a:spcPts val="120"/>
              </a:spcBef>
            </a:pPr>
            <a:r>
              <a:rPr sz="3600" spc="-7" baseline="27777" dirty="0">
                <a:latin typeface="Times New Roman"/>
                <a:cs typeface="Times New Roman"/>
              </a:rPr>
              <a:t>Attributes </a:t>
            </a:r>
            <a:r>
              <a:rPr sz="2400" b="1" i="1" spc="-5" dirty="0">
                <a:latin typeface="Century Gothic"/>
                <a:cs typeface="Century Gothic"/>
              </a:rPr>
              <a:t>transient </a:t>
            </a:r>
            <a:r>
              <a:rPr sz="1800" dirty="0">
                <a:latin typeface="Times New Roman"/>
                <a:cs typeface="Times New Roman"/>
              </a:rPr>
              <a:t>– </a:t>
            </a:r>
            <a:r>
              <a:rPr sz="1800" spc="-5" dirty="0">
                <a:latin typeface="Times New Roman"/>
                <a:cs typeface="Times New Roman"/>
              </a:rPr>
              <a:t>marker used in object</a:t>
            </a:r>
            <a:r>
              <a:rPr sz="1800" spc="220" dirty="0">
                <a:latin typeface="Times New Roman"/>
                <a:cs typeface="Times New Roman"/>
              </a:rPr>
              <a:t> </a:t>
            </a:r>
            <a:r>
              <a:rPr sz="1800" spc="-5" dirty="0">
                <a:latin typeface="Times New Roman"/>
                <a:cs typeface="Times New Roman"/>
              </a:rPr>
              <a:t>serialization</a:t>
            </a:r>
            <a:endParaRPr sz="1800" dirty="0">
              <a:latin typeface="Times New Roman"/>
              <a:cs typeface="Times New Roman"/>
            </a:endParaRPr>
          </a:p>
          <a:p>
            <a:pPr marL="1316990">
              <a:lnSpc>
                <a:spcPct val="100000"/>
              </a:lnSpc>
              <a:spcBef>
                <a:spcPts val="120"/>
              </a:spcBef>
            </a:pPr>
            <a:r>
              <a:rPr sz="2400" b="1" i="1" spc="-5" dirty="0">
                <a:latin typeface="Century Gothic"/>
                <a:cs typeface="Century Gothic"/>
              </a:rPr>
              <a:t>volatile </a:t>
            </a:r>
            <a:r>
              <a:rPr sz="1800" dirty="0">
                <a:latin typeface="Times New Roman"/>
                <a:cs typeface="Times New Roman"/>
              </a:rPr>
              <a:t>– </a:t>
            </a:r>
            <a:r>
              <a:rPr sz="1800" spc="-5" dirty="0">
                <a:latin typeface="Times New Roman"/>
                <a:cs typeface="Times New Roman"/>
              </a:rPr>
              <a:t>prevent compiler from</a:t>
            </a:r>
            <a:r>
              <a:rPr sz="1800" spc="80" dirty="0">
                <a:latin typeface="Times New Roman"/>
                <a:cs typeface="Times New Roman"/>
              </a:rPr>
              <a:t> </a:t>
            </a:r>
            <a:r>
              <a:rPr sz="1800" spc="-5" dirty="0">
                <a:latin typeface="Times New Roman"/>
                <a:cs typeface="Times New Roman"/>
              </a:rPr>
              <a:t>optimization</a:t>
            </a:r>
            <a:endParaRPr sz="1800" dirty="0">
              <a:latin typeface="Times New Roman"/>
              <a:cs typeface="Times New Roman"/>
            </a:endParaRPr>
          </a:p>
        </p:txBody>
      </p:sp>
      <p:sp>
        <p:nvSpPr>
          <p:cNvPr id="26" name="object 26"/>
          <p:cNvSpPr/>
          <p:nvPr/>
        </p:nvSpPr>
        <p:spPr>
          <a:xfrm>
            <a:off x="4770115" y="2590794"/>
            <a:ext cx="259079" cy="194310"/>
          </a:xfrm>
          <a:custGeom>
            <a:avLst/>
            <a:gdLst/>
            <a:ahLst/>
            <a:cxnLst/>
            <a:rect l="l" t="t" r="r" b="b"/>
            <a:pathLst>
              <a:path w="259079" h="194310">
                <a:moveTo>
                  <a:pt x="259074" y="0"/>
                </a:moveTo>
                <a:lnTo>
                  <a:pt x="0" y="194299"/>
                </a:lnTo>
              </a:path>
            </a:pathLst>
          </a:custGeom>
          <a:ln w="9524">
            <a:solidFill>
              <a:srgbClr val="000000"/>
            </a:solidFill>
          </a:ln>
        </p:spPr>
        <p:txBody>
          <a:bodyPr wrap="square" lIns="0" tIns="0" rIns="0" bIns="0" rtlCol="0"/>
          <a:lstStyle/>
          <a:p>
            <a:endParaRPr/>
          </a:p>
        </p:txBody>
      </p:sp>
      <p:sp>
        <p:nvSpPr>
          <p:cNvPr id="27" name="object 27"/>
          <p:cNvSpPr/>
          <p:nvPr/>
        </p:nvSpPr>
        <p:spPr>
          <a:xfrm>
            <a:off x="4735540" y="2772519"/>
            <a:ext cx="44450" cy="38735"/>
          </a:xfrm>
          <a:custGeom>
            <a:avLst/>
            <a:gdLst/>
            <a:ahLst/>
            <a:cxnLst/>
            <a:rect l="l" t="t" r="r" b="b"/>
            <a:pathLst>
              <a:path w="44450" h="38735">
                <a:moveTo>
                  <a:pt x="25124" y="0"/>
                </a:moveTo>
                <a:lnTo>
                  <a:pt x="0" y="38524"/>
                </a:lnTo>
                <a:lnTo>
                  <a:pt x="43999" y="25174"/>
                </a:lnTo>
                <a:lnTo>
                  <a:pt x="25124" y="0"/>
                </a:lnTo>
                <a:close/>
              </a:path>
            </a:pathLst>
          </a:custGeom>
          <a:ln w="9524">
            <a:solidFill>
              <a:srgbClr val="000000"/>
            </a:solidFill>
          </a:ln>
        </p:spPr>
        <p:txBody>
          <a:bodyPr wrap="square" lIns="0" tIns="0" rIns="0" bIns="0" rtlCol="0"/>
          <a:lstStyle/>
          <a:p>
            <a:endParaRPr/>
          </a:p>
        </p:txBody>
      </p:sp>
      <p:sp>
        <p:nvSpPr>
          <p:cNvPr id="28" name="object 28"/>
          <p:cNvSpPr/>
          <p:nvPr/>
        </p:nvSpPr>
        <p:spPr>
          <a:xfrm>
            <a:off x="6751311" y="2590794"/>
            <a:ext cx="259079" cy="194310"/>
          </a:xfrm>
          <a:custGeom>
            <a:avLst/>
            <a:gdLst/>
            <a:ahLst/>
            <a:cxnLst/>
            <a:rect l="l" t="t" r="r" b="b"/>
            <a:pathLst>
              <a:path w="259079" h="194310">
                <a:moveTo>
                  <a:pt x="259074" y="0"/>
                </a:moveTo>
                <a:lnTo>
                  <a:pt x="0" y="194299"/>
                </a:lnTo>
              </a:path>
            </a:pathLst>
          </a:custGeom>
          <a:ln w="9524">
            <a:solidFill>
              <a:srgbClr val="000000"/>
            </a:solidFill>
          </a:ln>
        </p:spPr>
        <p:txBody>
          <a:bodyPr wrap="square" lIns="0" tIns="0" rIns="0" bIns="0" rtlCol="0"/>
          <a:lstStyle/>
          <a:p>
            <a:endParaRPr/>
          </a:p>
        </p:txBody>
      </p:sp>
      <p:sp>
        <p:nvSpPr>
          <p:cNvPr id="29" name="object 29"/>
          <p:cNvSpPr/>
          <p:nvPr/>
        </p:nvSpPr>
        <p:spPr>
          <a:xfrm>
            <a:off x="6716736" y="2772519"/>
            <a:ext cx="44450" cy="38735"/>
          </a:xfrm>
          <a:custGeom>
            <a:avLst/>
            <a:gdLst/>
            <a:ahLst/>
            <a:cxnLst/>
            <a:rect l="l" t="t" r="r" b="b"/>
            <a:pathLst>
              <a:path w="44450" h="38735">
                <a:moveTo>
                  <a:pt x="25124" y="0"/>
                </a:moveTo>
                <a:lnTo>
                  <a:pt x="0" y="38524"/>
                </a:lnTo>
                <a:lnTo>
                  <a:pt x="43999" y="25174"/>
                </a:lnTo>
                <a:lnTo>
                  <a:pt x="25124" y="0"/>
                </a:lnTo>
                <a:close/>
              </a:path>
            </a:pathLst>
          </a:custGeom>
          <a:ln w="9524">
            <a:solidFill>
              <a:srgbClr val="000000"/>
            </a:solidFill>
          </a:ln>
        </p:spPr>
        <p:txBody>
          <a:bodyPr wrap="square" lIns="0" tIns="0" rIns="0" bIns="0" rtlCol="0"/>
          <a:lstStyle/>
          <a:p>
            <a:endParaRPr/>
          </a:p>
        </p:txBody>
      </p:sp>
      <p:sp>
        <p:nvSpPr>
          <p:cNvPr id="30" name="object 30"/>
          <p:cNvSpPr txBox="1"/>
          <p:nvPr/>
        </p:nvSpPr>
        <p:spPr>
          <a:xfrm>
            <a:off x="5483214" y="2314950"/>
            <a:ext cx="2501900" cy="286385"/>
          </a:xfrm>
          <a:prstGeom prst="rect">
            <a:avLst/>
          </a:prstGeom>
        </p:spPr>
        <p:txBody>
          <a:bodyPr vert="horz" wrap="square" lIns="0" tIns="0" rIns="0" bIns="0" rtlCol="0">
            <a:spAutoFit/>
          </a:bodyPr>
          <a:lstStyle/>
          <a:p>
            <a:pPr marL="12700">
              <a:lnSpc>
                <a:spcPct val="100000"/>
              </a:lnSpc>
              <a:tabLst>
                <a:tab pos="1993264" algn="l"/>
              </a:tabLst>
            </a:pPr>
            <a:r>
              <a:rPr sz="1800" i="1" spc="-5" dirty="0">
                <a:latin typeface="Times New Roman"/>
                <a:cs typeface="Times New Roman"/>
              </a:rPr>
              <a:t>type	name</a:t>
            </a:r>
            <a:endParaRPr sz="1800">
              <a:latin typeface="Times New Roman"/>
              <a:cs typeface="Times New Roman"/>
            </a:endParaRPr>
          </a:p>
        </p:txBody>
      </p:sp>
      <p:sp>
        <p:nvSpPr>
          <p:cNvPr id="31" name="object 31"/>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11</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Access</a:t>
            </a:r>
            <a:r>
              <a:rPr spc="-50" dirty="0"/>
              <a:t> </a:t>
            </a:r>
            <a:r>
              <a:rPr spc="-5" dirty="0"/>
              <a:t>Modifiers</a:t>
            </a:r>
          </a:p>
        </p:txBody>
      </p:sp>
      <p:sp>
        <p:nvSpPr>
          <p:cNvPr id="3" name="object 3"/>
          <p:cNvSpPr txBox="1"/>
          <p:nvPr/>
        </p:nvSpPr>
        <p:spPr>
          <a:xfrm>
            <a:off x="858835" y="1484820"/>
            <a:ext cx="7564755" cy="2698175"/>
          </a:xfrm>
          <a:prstGeom prst="rect">
            <a:avLst/>
          </a:prstGeom>
        </p:spPr>
        <p:txBody>
          <a:bodyPr vert="horz" wrap="square" lIns="0" tIns="0" rIns="0" bIns="0" rtlCol="0">
            <a:spAutoFit/>
          </a:bodyPr>
          <a:lstStyle/>
          <a:p>
            <a:pPr marL="12700">
              <a:lnSpc>
                <a:spcPct val="100000"/>
              </a:lnSpc>
            </a:pPr>
            <a:r>
              <a:rPr dirty="0">
                <a:latin typeface="Consolas"/>
                <a:cs typeface="Consolas"/>
              </a:rPr>
              <a:t>Constructors:</a:t>
            </a:r>
          </a:p>
          <a:p>
            <a:pPr marL="12700" marR="5080">
              <a:lnSpc>
                <a:spcPct val="100499"/>
              </a:lnSpc>
              <a:spcBef>
                <a:spcPts val="434"/>
              </a:spcBef>
            </a:pPr>
            <a:r>
              <a:rPr dirty="0">
                <a:solidFill>
                  <a:srgbClr val="0033CC"/>
                </a:solidFill>
                <a:latin typeface="Consolas"/>
                <a:cs typeface="Consolas"/>
              </a:rPr>
              <a:t>Must have the same name as the class, zero</a:t>
            </a:r>
            <a:r>
              <a:rPr spc="-145" dirty="0">
                <a:solidFill>
                  <a:srgbClr val="0033CC"/>
                </a:solidFill>
                <a:latin typeface="Consolas"/>
                <a:cs typeface="Consolas"/>
              </a:rPr>
              <a:t> </a:t>
            </a:r>
            <a:r>
              <a:rPr dirty="0">
                <a:solidFill>
                  <a:srgbClr val="0033CC"/>
                </a:solidFill>
                <a:latin typeface="Consolas"/>
                <a:cs typeface="Consolas"/>
              </a:rPr>
              <a:t>or  more params. They DO NOT return</a:t>
            </a:r>
            <a:r>
              <a:rPr spc="-130" dirty="0">
                <a:solidFill>
                  <a:srgbClr val="0033CC"/>
                </a:solidFill>
                <a:latin typeface="Consolas"/>
                <a:cs typeface="Consolas"/>
              </a:rPr>
              <a:t> </a:t>
            </a:r>
            <a:r>
              <a:rPr dirty="0">
                <a:solidFill>
                  <a:srgbClr val="0033CC"/>
                </a:solidFill>
                <a:latin typeface="Consolas"/>
                <a:cs typeface="Consolas"/>
              </a:rPr>
              <a:t>anything</a:t>
            </a:r>
            <a:r>
              <a:rPr dirty="0" smtClean="0">
                <a:solidFill>
                  <a:srgbClr val="0033CC"/>
                </a:solidFill>
                <a:latin typeface="Consolas"/>
                <a:cs typeface="Consolas"/>
              </a:rPr>
              <a:t>.</a:t>
            </a:r>
            <a:endParaRPr lang="en-US" dirty="0" smtClean="0">
              <a:solidFill>
                <a:srgbClr val="0033CC"/>
              </a:solidFill>
              <a:latin typeface="Consolas"/>
              <a:cs typeface="Consolas"/>
            </a:endParaRPr>
          </a:p>
          <a:p>
            <a:pPr marL="12700" marR="5080">
              <a:lnSpc>
                <a:spcPct val="100499"/>
              </a:lnSpc>
              <a:spcBef>
                <a:spcPts val="434"/>
              </a:spcBef>
            </a:pPr>
            <a:endParaRPr lang="en-US" dirty="0">
              <a:solidFill>
                <a:srgbClr val="0033CC"/>
              </a:solidFill>
              <a:latin typeface="Consolas"/>
              <a:cs typeface="Consolas"/>
            </a:endParaRPr>
          </a:p>
          <a:p>
            <a:pPr marL="12700" marR="5080">
              <a:lnSpc>
                <a:spcPct val="100499"/>
              </a:lnSpc>
              <a:spcBef>
                <a:spcPts val="434"/>
              </a:spcBef>
            </a:pPr>
            <a:r>
              <a:rPr lang="en-US" dirty="0" smtClean="0">
                <a:latin typeface="Consolas"/>
                <a:cs typeface="Consolas"/>
              </a:rPr>
              <a:t>Destructors:</a:t>
            </a:r>
          </a:p>
          <a:p>
            <a:pPr marL="12700" marR="5080">
              <a:lnSpc>
                <a:spcPct val="100499"/>
              </a:lnSpc>
              <a:spcBef>
                <a:spcPts val="434"/>
              </a:spcBef>
            </a:pPr>
            <a:r>
              <a:rPr lang="en-US" dirty="0">
                <a:solidFill>
                  <a:srgbClr val="0033CC"/>
                </a:solidFill>
                <a:latin typeface="Consolas"/>
                <a:cs typeface="Consolas"/>
              </a:rPr>
              <a:t>There is </a:t>
            </a:r>
            <a:r>
              <a:rPr lang="en-US" dirty="0" smtClean="0">
                <a:solidFill>
                  <a:srgbClr val="0033CC"/>
                </a:solidFill>
                <a:latin typeface="Consolas"/>
                <a:cs typeface="Consolas"/>
              </a:rPr>
              <a:t>NO </a:t>
            </a:r>
            <a:r>
              <a:rPr lang="en-US" dirty="0">
                <a:solidFill>
                  <a:srgbClr val="0033CC"/>
                </a:solidFill>
                <a:latin typeface="Consolas"/>
                <a:cs typeface="Consolas"/>
              </a:rPr>
              <a:t>destructors in java. In java, there exist better mechanism to handle the garbage collection. You need not to delete unwanted objects explicitly. JVM does this for you. JVM implicitly sweeps out abandoned objects from the memory.</a:t>
            </a:r>
            <a:endParaRPr dirty="0">
              <a:solidFill>
                <a:srgbClr val="0033CC"/>
              </a:solidFill>
              <a:latin typeface="Consolas"/>
              <a:cs typeface="Consolas"/>
            </a:endParaRPr>
          </a:p>
        </p:txBody>
      </p:sp>
      <p:sp>
        <p:nvSpPr>
          <p:cNvPr id="11" name="TextBox 10"/>
          <p:cNvSpPr txBox="1"/>
          <p:nvPr/>
        </p:nvSpPr>
        <p:spPr>
          <a:xfrm>
            <a:off x="858835" y="4212303"/>
            <a:ext cx="7564755" cy="2554545"/>
          </a:xfrm>
          <a:prstGeom prst="rect">
            <a:avLst/>
          </a:prstGeom>
          <a:noFill/>
        </p:spPr>
        <p:txBody>
          <a:bodyPr wrap="square" rtlCol="0">
            <a:spAutoFit/>
          </a:bodyPr>
          <a:lstStyle/>
          <a:p>
            <a:r>
              <a:rPr lang="en-US" sz="2000" dirty="0" smtClean="0">
                <a:solidFill>
                  <a:srgbClr val="FF0000"/>
                </a:solidFill>
              </a:rPr>
              <a:t>finalize() method: </a:t>
            </a:r>
          </a:p>
          <a:p>
            <a:pPr algn="just"/>
            <a:r>
              <a:rPr lang="en-US" sz="2000" dirty="0" smtClean="0"/>
              <a:t>finalize</a:t>
            </a:r>
            <a:r>
              <a:rPr lang="en-US" sz="2000" dirty="0"/>
              <a:t>() method is a protected and non-static method of </a:t>
            </a:r>
            <a:r>
              <a:rPr lang="en-US" sz="2000" b="1" dirty="0" err="1"/>
              <a:t>java.lang.Object</a:t>
            </a:r>
            <a:r>
              <a:rPr lang="en-US" sz="2000" dirty="0"/>
              <a:t> class</a:t>
            </a:r>
            <a:r>
              <a:rPr lang="en-US" sz="2000" dirty="0" smtClean="0"/>
              <a:t>. This </a:t>
            </a:r>
            <a:r>
              <a:rPr lang="en-US" sz="2000" dirty="0"/>
              <a:t>method will be available in all objects you create in java. </a:t>
            </a:r>
            <a:r>
              <a:rPr lang="en-US" sz="2000" dirty="0" smtClean="0"/>
              <a:t>This </a:t>
            </a:r>
            <a:r>
              <a:rPr lang="en-US" sz="2000" dirty="0"/>
              <a:t>method is used to perform some final operations or clean up operations on </a:t>
            </a:r>
            <a:r>
              <a:rPr lang="en-US" sz="2000" dirty="0" smtClean="0"/>
              <a:t>an object </a:t>
            </a:r>
            <a:r>
              <a:rPr lang="en-US" sz="2000" dirty="0"/>
              <a:t>before it is removed from the memory. </a:t>
            </a:r>
            <a:r>
              <a:rPr lang="en-US" sz="2000" dirty="0" smtClean="0"/>
              <a:t>One </a:t>
            </a:r>
            <a:r>
              <a:rPr lang="en-US" sz="2000" dirty="0"/>
              <a:t>can override the finalize() method </a:t>
            </a:r>
            <a:endParaRPr lang="en-US" sz="2000" dirty="0" smtClean="0"/>
          </a:p>
          <a:p>
            <a:pPr algn="just"/>
            <a:r>
              <a:rPr lang="en-US" sz="2000" dirty="0" smtClean="0"/>
              <a:t>to </a:t>
            </a:r>
            <a:r>
              <a:rPr lang="en-US" sz="2000" dirty="0"/>
              <a:t>keep those operations you want to perform before an object is </a:t>
            </a:r>
            <a:r>
              <a:rPr lang="en-US" sz="2000" dirty="0" smtClean="0"/>
              <a:t>destroyed.</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Method</a:t>
            </a:r>
            <a:r>
              <a:rPr spc="-50" dirty="0"/>
              <a:t> </a:t>
            </a:r>
            <a:r>
              <a:rPr spc="-5" dirty="0"/>
              <a:t>Declaration</a:t>
            </a:r>
          </a:p>
        </p:txBody>
      </p:sp>
      <p:sp>
        <p:nvSpPr>
          <p:cNvPr id="3" name="object 3"/>
          <p:cNvSpPr txBox="1"/>
          <p:nvPr/>
        </p:nvSpPr>
        <p:spPr>
          <a:xfrm>
            <a:off x="666148" y="1551936"/>
            <a:ext cx="7786370" cy="619760"/>
          </a:xfrm>
          <a:prstGeom prst="rect">
            <a:avLst/>
          </a:prstGeom>
        </p:spPr>
        <p:txBody>
          <a:bodyPr vert="horz" wrap="square" lIns="0" tIns="0" rIns="0" bIns="0" rtlCol="0">
            <a:spAutoFit/>
          </a:bodyPr>
          <a:lstStyle/>
          <a:p>
            <a:pPr marL="12700" marR="5080">
              <a:lnSpc>
                <a:spcPct val="100000"/>
              </a:lnSpc>
            </a:pPr>
            <a:r>
              <a:rPr sz="2000" spc="-5" dirty="0">
                <a:latin typeface="Arial"/>
                <a:cs typeface="Arial"/>
              </a:rPr>
              <a:t>The only required elements of a method declaration are the method’s  name, its return type, and a pair of parentheses </a:t>
            </a:r>
            <a:r>
              <a:rPr sz="2000" dirty="0">
                <a:latin typeface="Arial"/>
                <a:cs typeface="Arial"/>
              </a:rPr>
              <a:t>(</a:t>
            </a:r>
            <a:r>
              <a:rPr sz="2000" spc="80" dirty="0">
                <a:latin typeface="Arial"/>
                <a:cs typeface="Arial"/>
              </a:rPr>
              <a:t> </a:t>
            </a:r>
            <a:r>
              <a:rPr sz="2000" spc="-5" dirty="0">
                <a:latin typeface="Arial"/>
                <a:cs typeface="Arial"/>
              </a:rPr>
              <a:t>).</a:t>
            </a:r>
            <a:endParaRPr sz="2000">
              <a:latin typeface="Arial"/>
              <a:cs typeface="Arial"/>
            </a:endParaRPr>
          </a:p>
        </p:txBody>
      </p:sp>
      <p:sp>
        <p:nvSpPr>
          <p:cNvPr id="4" name="object 4"/>
          <p:cNvSpPr txBox="1"/>
          <p:nvPr/>
        </p:nvSpPr>
        <p:spPr>
          <a:xfrm>
            <a:off x="1066797" y="2714528"/>
            <a:ext cx="7543800" cy="410209"/>
          </a:xfrm>
          <a:prstGeom prst="rect">
            <a:avLst/>
          </a:prstGeom>
        </p:spPr>
        <p:txBody>
          <a:bodyPr vert="horz" wrap="square" lIns="0" tIns="0" rIns="0" bIns="0" rtlCol="0">
            <a:spAutoFit/>
          </a:bodyPr>
          <a:lstStyle/>
          <a:p>
            <a:pPr marL="32384">
              <a:lnSpc>
                <a:spcPts val="2365"/>
              </a:lnSpc>
            </a:pPr>
            <a:r>
              <a:rPr sz="2400" i="1" spc="-5" dirty="0">
                <a:latin typeface="Century Gothic"/>
                <a:cs typeface="Century Gothic"/>
              </a:rPr>
              <a:t>public abstract int doIt(Object o) throws</a:t>
            </a:r>
            <a:r>
              <a:rPr sz="2400" i="1" spc="60" dirty="0">
                <a:latin typeface="Century Gothic"/>
                <a:cs typeface="Century Gothic"/>
              </a:rPr>
              <a:t> </a:t>
            </a:r>
            <a:r>
              <a:rPr sz="2400" i="1" spc="-5" dirty="0">
                <a:latin typeface="Century Gothic"/>
                <a:cs typeface="Century Gothic"/>
              </a:rPr>
              <a:t>Exception</a:t>
            </a:r>
            <a:endParaRPr sz="2400">
              <a:latin typeface="Century Gothic"/>
              <a:cs typeface="Century Gothic"/>
            </a:endParaRPr>
          </a:p>
        </p:txBody>
      </p:sp>
      <p:sp>
        <p:nvSpPr>
          <p:cNvPr id="5" name="object 5"/>
          <p:cNvSpPr/>
          <p:nvPr/>
        </p:nvSpPr>
        <p:spPr>
          <a:xfrm>
            <a:off x="6019787" y="2743194"/>
            <a:ext cx="2590800" cy="381000"/>
          </a:xfrm>
          <a:custGeom>
            <a:avLst/>
            <a:gdLst/>
            <a:ahLst/>
            <a:cxnLst/>
            <a:rect l="l" t="t" r="r" b="b"/>
            <a:pathLst>
              <a:path w="2590800" h="381000">
                <a:moveTo>
                  <a:pt x="0" y="0"/>
                </a:moveTo>
                <a:lnTo>
                  <a:pt x="2590794" y="0"/>
                </a:lnTo>
                <a:lnTo>
                  <a:pt x="2590794" y="380999"/>
                </a:lnTo>
                <a:lnTo>
                  <a:pt x="0" y="380999"/>
                </a:lnTo>
                <a:lnTo>
                  <a:pt x="0" y="0"/>
                </a:lnTo>
                <a:close/>
              </a:path>
            </a:pathLst>
          </a:custGeom>
          <a:solidFill>
            <a:srgbClr val="FFFF99">
              <a:alpha val="49803"/>
            </a:srgbClr>
          </a:solidFill>
        </p:spPr>
        <p:txBody>
          <a:bodyPr wrap="square" lIns="0" tIns="0" rIns="0" bIns="0" rtlCol="0"/>
          <a:lstStyle/>
          <a:p>
            <a:endParaRPr/>
          </a:p>
        </p:txBody>
      </p:sp>
      <p:sp>
        <p:nvSpPr>
          <p:cNvPr id="6" name="object 6"/>
          <p:cNvSpPr/>
          <p:nvPr/>
        </p:nvSpPr>
        <p:spPr>
          <a:xfrm>
            <a:off x="1066797" y="2743194"/>
            <a:ext cx="2819400" cy="381000"/>
          </a:xfrm>
          <a:custGeom>
            <a:avLst/>
            <a:gdLst/>
            <a:ahLst/>
            <a:cxnLst/>
            <a:rect l="l" t="t" r="r" b="b"/>
            <a:pathLst>
              <a:path w="2819400" h="381000">
                <a:moveTo>
                  <a:pt x="0" y="0"/>
                </a:moveTo>
                <a:lnTo>
                  <a:pt x="2819394" y="0"/>
                </a:lnTo>
                <a:lnTo>
                  <a:pt x="2819394" y="380999"/>
                </a:lnTo>
                <a:lnTo>
                  <a:pt x="0" y="380999"/>
                </a:lnTo>
                <a:lnTo>
                  <a:pt x="0" y="0"/>
                </a:lnTo>
                <a:close/>
              </a:path>
            </a:pathLst>
          </a:custGeom>
          <a:solidFill>
            <a:srgbClr val="FFFF99">
              <a:alpha val="49803"/>
            </a:srgbClr>
          </a:solidFill>
        </p:spPr>
        <p:txBody>
          <a:bodyPr wrap="square" lIns="0" tIns="0" rIns="0" bIns="0" rtlCol="0"/>
          <a:lstStyle/>
          <a:p>
            <a:endParaRPr/>
          </a:p>
        </p:txBody>
      </p:sp>
      <p:sp>
        <p:nvSpPr>
          <p:cNvPr id="7" name="object 7"/>
          <p:cNvSpPr/>
          <p:nvPr/>
        </p:nvSpPr>
        <p:spPr>
          <a:xfrm>
            <a:off x="1066797" y="2743194"/>
            <a:ext cx="7543800" cy="381000"/>
          </a:xfrm>
          <a:custGeom>
            <a:avLst/>
            <a:gdLst/>
            <a:ahLst/>
            <a:cxnLst/>
            <a:rect l="l" t="t" r="r" b="b"/>
            <a:pathLst>
              <a:path w="7543800" h="381000">
                <a:moveTo>
                  <a:pt x="0" y="0"/>
                </a:moveTo>
                <a:lnTo>
                  <a:pt x="7543784" y="0"/>
                </a:lnTo>
                <a:lnTo>
                  <a:pt x="7543784" y="380999"/>
                </a:lnTo>
                <a:lnTo>
                  <a:pt x="0" y="380999"/>
                </a:lnTo>
                <a:lnTo>
                  <a:pt x="0" y="0"/>
                </a:lnTo>
                <a:close/>
              </a:path>
            </a:pathLst>
          </a:custGeom>
          <a:ln w="9524">
            <a:solidFill>
              <a:srgbClr val="000000"/>
            </a:solidFill>
          </a:ln>
        </p:spPr>
        <p:txBody>
          <a:bodyPr wrap="square" lIns="0" tIns="0" rIns="0" bIns="0" rtlCol="0"/>
          <a:lstStyle/>
          <a:p>
            <a:endParaRPr/>
          </a:p>
        </p:txBody>
      </p:sp>
      <p:sp>
        <p:nvSpPr>
          <p:cNvPr id="8" name="object 8"/>
          <p:cNvSpPr/>
          <p:nvPr/>
        </p:nvSpPr>
        <p:spPr>
          <a:xfrm>
            <a:off x="1142997" y="2209795"/>
            <a:ext cx="381000" cy="381000"/>
          </a:xfrm>
          <a:custGeom>
            <a:avLst/>
            <a:gdLst/>
            <a:ahLst/>
            <a:cxnLst/>
            <a:rect l="l" t="t" r="r" b="b"/>
            <a:pathLst>
              <a:path w="381000" h="381000">
                <a:moveTo>
                  <a:pt x="0" y="190499"/>
                </a:moveTo>
                <a:lnTo>
                  <a:pt x="5031" y="146819"/>
                </a:lnTo>
                <a:lnTo>
                  <a:pt x="19362" y="106722"/>
                </a:lnTo>
                <a:lnTo>
                  <a:pt x="41850" y="71351"/>
                </a:lnTo>
                <a:lnTo>
                  <a:pt x="71351" y="41850"/>
                </a:lnTo>
                <a:lnTo>
                  <a:pt x="106722" y="19362"/>
                </a:lnTo>
                <a:lnTo>
                  <a:pt x="146819" y="5031"/>
                </a:lnTo>
                <a:lnTo>
                  <a:pt x="190499" y="0"/>
                </a:lnTo>
                <a:lnTo>
                  <a:pt x="263401" y="14500"/>
                </a:lnTo>
                <a:lnTo>
                  <a:pt x="325204" y="55794"/>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9" name="object 9"/>
          <p:cNvSpPr/>
          <p:nvPr/>
        </p:nvSpPr>
        <p:spPr>
          <a:xfrm>
            <a:off x="1752596" y="2209795"/>
            <a:ext cx="381000" cy="381000"/>
          </a:xfrm>
          <a:custGeom>
            <a:avLst/>
            <a:gdLst/>
            <a:ahLst/>
            <a:cxnLst/>
            <a:rect l="l" t="t" r="r" b="b"/>
            <a:pathLst>
              <a:path w="381000" h="381000">
                <a:moveTo>
                  <a:pt x="0" y="190499"/>
                </a:moveTo>
                <a:lnTo>
                  <a:pt x="5031" y="146819"/>
                </a:lnTo>
                <a:lnTo>
                  <a:pt x="19362" y="106722"/>
                </a:lnTo>
                <a:lnTo>
                  <a:pt x="41850" y="71351"/>
                </a:lnTo>
                <a:lnTo>
                  <a:pt x="71351" y="41850"/>
                </a:lnTo>
                <a:lnTo>
                  <a:pt x="106722" y="19362"/>
                </a:lnTo>
                <a:lnTo>
                  <a:pt x="146819" y="5031"/>
                </a:lnTo>
                <a:lnTo>
                  <a:pt x="190499" y="0"/>
                </a:lnTo>
                <a:lnTo>
                  <a:pt x="263400" y="14500"/>
                </a:lnTo>
                <a:lnTo>
                  <a:pt x="325204" y="55794"/>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10" name="object 10"/>
          <p:cNvSpPr txBox="1"/>
          <p:nvPr/>
        </p:nvSpPr>
        <p:spPr>
          <a:xfrm>
            <a:off x="1244598" y="2207128"/>
            <a:ext cx="787400" cy="377190"/>
          </a:xfrm>
          <a:prstGeom prst="rect">
            <a:avLst/>
          </a:prstGeom>
        </p:spPr>
        <p:txBody>
          <a:bodyPr vert="horz" wrap="square" lIns="0" tIns="0" rIns="0" bIns="0" rtlCol="0">
            <a:spAutoFit/>
          </a:bodyPr>
          <a:lstStyle/>
          <a:p>
            <a:pPr marL="12700">
              <a:lnSpc>
                <a:spcPct val="100000"/>
              </a:lnSpc>
              <a:tabLst>
                <a:tab pos="621665" algn="l"/>
              </a:tabLst>
            </a:pPr>
            <a:r>
              <a:rPr sz="2400" b="1" dirty="0">
                <a:latin typeface="Times New Roman"/>
                <a:cs typeface="Times New Roman"/>
              </a:rPr>
              <a:t>1	2</a:t>
            </a:r>
            <a:endParaRPr sz="2400">
              <a:latin typeface="Times New Roman"/>
              <a:cs typeface="Times New Roman"/>
            </a:endParaRPr>
          </a:p>
        </p:txBody>
      </p:sp>
      <p:sp>
        <p:nvSpPr>
          <p:cNvPr id="11" name="object 11"/>
          <p:cNvSpPr/>
          <p:nvPr/>
        </p:nvSpPr>
        <p:spPr>
          <a:xfrm>
            <a:off x="2438395" y="2209795"/>
            <a:ext cx="381000" cy="381000"/>
          </a:xfrm>
          <a:custGeom>
            <a:avLst/>
            <a:gdLst/>
            <a:ahLst/>
            <a:cxnLst/>
            <a:rect l="l" t="t" r="r" b="b"/>
            <a:pathLst>
              <a:path w="381000" h="381000">
                <a:moveTo>
                  <a:pt x="0" y="190499"/>
                </a:moveTo>
                <a:lnTo>
                  <a:pt x="5031" y="146819"/>
                </a:lnTo>
                <a:lnTo>
                  <a:pt x="19364" y="106722"/>
                </a:lnTo>
                <a:lnTo>
                  <a:pt x="41853" y="71351"/>
                </a:lnTo>
                <a:lnTo>
                  <a:pt x="71356" y="41850"/>
                </a:lnTo>
                <a:lnTo>
                  <a:pt x="106727" y="19362"/>
                </a:lnTo>
                <a:lnTo>
                  <a:pt x="146823" y="5031"/>
                </a:lnTo>
                <a:lnTo>
                  <a:pt x="190499" y="0"/>
                </a:lnTo>
                <a:lnTo>
                  <a:pt x="263399" y="14500"/>
                </a:lnTo>
                <a:lnTo>
                  <a:pt x="325199" y="55794"/>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12" name="object 12"/>
          <p:cNvSpPr/>
          <p:nvPr/>
        </p:nvSpPr>
        <p:spPr>
          <a:xfrm>
            <a:off x="3276593" y="3276593"/>
            <a:ext cx="381000" cy="381000"/>
          </a:xfrm>
          <a:custGeom>
            <a:avLst/>
            <a:gdLst/>
            <a:ahLst/>
            <a:cxnLst/>
            <a:rect l="l" t="t" r="r" b="b"/>
            <a:pathLst>
              <a:path w="381000" h="381000">
                <a:moveTo>
                  <a:pt x="0" y="190499"/>
                </a:moveTo>
                <a:lnTo>
                  <a:pt x="5031" y="146823"/>
                </a:lnTo>
                <a:lnTo>
                  <a:pt x="19364" y="106727"/>
                </a:lnTo>
                <a:lnTo>
                  <a:pt x="41853" y="71356"/>
                </a:lnTo>
                <a:lnTo>
                  <a:pt x="71356" y="41853"/>
                </a:lnTo>
                <a:lnTo>
                  <a:pt x="106727" y="19364"/>
                </a:lnTo>
                <a:lnTo>
                  <a:pt x="146823" y="5031"/>
                </a:lnTo>
                <a:lnTo>
                  <a:pt x="190499" y="0"/>
                </a:lnTo>
                <a:lnTo>
                  <a:pt x="263399" y="14503"/>
                </a:lnTo>
                <a:lnTo>
                  <a:pt x="325199" y="55799"/>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13" name="object 13"/>
          <p:cNvSpPr/>
          <p:nvPr/>
        </p:nvSpPr>
        <p:spPr>
          <a:xfrm>
            <a:off x="5029189" y="3276593"/>
            <a:ext cx="381000" cy="381000"/>
          </a:xfrm>
          <a:custGeom>
            <a:avLst/>
            <a:gdLst/>
            <a:ahLst/>
            <a:cxnLst/>
            <a:rect l="l" t="t" r="r" b="b"/>
            <a:pathLst>
              <a:path w="381000" h="381000">
                <a:moveTo>
                  <a:pt x="0" y="190499"/>
                </a:moveTo>
                <a:lnTo>
                  <a:pt x="5031" y="146823"/>
                </a:lnTo>
                <a:lnTo>
                  <a:pt x="19364" y="106727"/>
                </a:lnTo>
                <a:lnTo>
                  <a:pt x="41853" y="71356"/>
                </a:lnTo>
                <a:lnTo>
                  <a:pt x="71356" y="41853"/>
                </a:lnTo>
                <a:lnTo>
                  <a:pt x="106727" y="19364"/>
                </a:lnTo>
                <a:lnTo>
                  <a:pt x="146823" y="5031"/>
                </a:lnTo>
                <a:lnTo>
                  <a:pt x="190499" y="0"/>
                </a:lnTo>
                <a:lnTo>
                  <a:pt x="263399" y="14503"/>
                </a:lnTo>
                <a:lnTo>
                  <a:pt x="325199" y="55799"/>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14" name="object 14"/>
          <p:cNvSpPr/>
          <p:nvPr/>
        </p:nvSpPr>
        <p:spPr>
          <a:xfrm>
            <a:off x="6476986" y="2209795"/>
            <a:ext cx="381000" cy="381000"/>
          </a:xfrm>
          <a:custGeom>
            <a:avLst/>
            <a:gdLst/>
            <a:ahLst/>
            <a:cxnLst/>
            <a:rect l="l" t="t" r="r" b="b"/>
            <a:pathLst>
              <a:path w="381000" h="381000">
                <a:moveTo>
                  <a:pt x="0" y="190499"/>
                </a:moveTo>
                <a:lnTo>
                  <a:pt x="5031" y="146819"/>
                </a:lnTo>
                <a:lnTo>
                  <a:pt x="19364" y="106722"/>
                </a:lnTo>
                <a:lnTo>
                  <a:pt x="41853" y="71351"/>
                </a:lnTo>
                <a:lnTo>
                  <a:pt x="71356" y="41850"/>
                </a:lnTo>
                <a:lnTo>
                  <a:pt x="106727" y="19362"/>
                </a:lnTo>
                <a:lnTo>
                  <a:pt x="146823" y="5031"/>
                </a:lnTo>
                <a:lnTo>
                  <a:pt x="190499" y="0"/>
                </a:lnTo>
                <a:lnTo>
                  <a:pt x="263399" y="14500"/>
                </a:lnTo>
                <a:lnTo>
                  <a:pt x="325199" y="55794"/>
                </a:lnTo>
                <a:lnTo>
                  <a:pt x="366496" y="117599"/>
                </a:lnTo>
                <a:lnTo>
                  <a:pt x="380999" y="190499"/>
                </a:lnTo>
                <a:lnTo>
                  <a:pt x="375967" y="234176"/>
                </a:lnTo>
                <a:lnTo>
                  <a:pt x="361634" y="274272"/>
                </a:lnTo>
                <a:lnTo>
                  <a:pt x="339145" y="309643"/>
                </a:lnTo>
                <a:lnTo>
                  <a:pt x="309643" y="339145"/>
                </a:lnTo>
                <a:lnTo>
                  <a:pt x="274272" y="361634"/>
                </a:lnTo>
                <a:lnTo>
                  <a:pt x="234176" y="375967"/>
                </a:lnTo>
                <a:lnTo>
                  <a:pt x="190499" y="380999"/>
                </a:lnTo>
                <a:lnTo>
                  <a:pt x="146823" y="375967"/>
                </a:lnTo>
                <a:lnTo>
                  <a:pt x="106727" y="361634"/>
                </a:lnTo>
                <a:lnTo>
                  <a:pt x="71356" y="339145"/>
                </a:lnTo>
                <a:lnTo>
                  <a:pt x="41853" y="309643"/>
                </a:lnTo>
                <a:lnTo>
                  <a:pt x="19364"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15" name="object 15"/>
          <p:cNvSpPr txBox="1"/>
          <p:nvPr/>
        </p:nvSpPr>
        <p:spPr>
          <a:xfrm>
            <a:off x="2539996" y="2162550"/>
            <a:ext cx="1360805" cy="421640"/>
          </a:xfrm>
          <a:prstGeom prst="rect">
            <a:avLst/>
          </a:prstGeom>
        </p:spPr>
        <p:txBody>
          <a:bodyPr vert="horz" wrap="square" lIns="0" tIns="0" rIns="0" bIns="0" rtlCol="0">
            <a:spAutoFit/>
          </a:bodyPr>
          <a:lstStyle/>
          <a:p>
            <a:pPr marL="12700">
              <a:lnSpc>
                <a:spcPct val="100000"/>
              </a:lnSpc>
            </a:pPr>
            <a:r>
              <a:rPr sz="3600" b="1" baseline="-8101" dirty="0">
                <a:latin typeface="Times New Roman"/>
                <a:cs typeface="Times New Roman"/>
              </a:rPr>
              <a:t>3  </a:t>
            </a:r>
            <a:r>
              <a:rPr sz="1800" i="1" spc="-5" dirty="0">
                <a:latin typeface="Times New Roman"/>
                <a:cs typeface="Times New Roman"/>
              </a:rPr>
              <a:t>Return</a:t>
            </a:r>
            <a:r>
              <a:rPr sz="1800" i="1" spc="-285" dirty="0">
                <a:latin typeface="Times New Roman"/>
                <a:cs typeface="Times New Roman"/>
              </a:rPr>
              <a:t> </a:t>
            </a:r>
            <a:r>
              <a:rPr sz="1800" i="1" spc="-5" dirty="0">
                <a:latin typeface="Times New Roman"/>
                <a:cs typeface="Times New Roman"/>
              </a:rPr>
              <a:t>type</a:t>
            </a:r>
            <a:endParaRPr sz="1800">
              <a:latin typeface="Times New Roman"/>
              <a:cs typeface="Times New Roman"/>
            </a:endParaRPr>
          </a:p>
        </p:txBody>
      </p:sp>
      <p:sp>
        <p:nvSpPr>
          <p:cNvPr id="16" name="object 16"/>
          <p:cNvSpPr txBox="1"/>
          <p:nvPr/>
        </p:nvSpPr>
        <p:spPr>
          <a:xfrm>
            <a:off x="3378194" y="3229349"/>
            <a:ext cx="3430904" cy="421640"/>
          </a:xfrm>
          <a:prstGeom prst="rect">
            <a:avLst/>
          </a:prstGeom>
        </p:spPr>
        <p:txBody>
          <a:bodyPr vert="horz" wrap="square" lIns="0" tIns="0" rIns="0" bIns="0" rtlCol="0">
            <a:spAutoFit/>
          </a:bodyPr>
          <a:lstStyle/>
          <a:p>
            <a:pPr marL="12700">
              <a:lnSpc>
                <a:spcPct val="100000"/>
              </a:lnSpc>
              <a:tabLst>
                <a:tab pos="1764664" algn="l"/>
              </a:tabLst>
            </a:pPr>
            <a:r>
              <a:rPr sz="3600" b="1" baseline="-8101" dirty="0">
                <a:latin typeface="Times New Roman"/>
                <a:cs typeface="Times New Roman"/>
              </a:rPr>
              <a:t>4</a:t>
            </a:r>
            <a:r>
              <a:rPr sz="3600" b="1" spc="585" baseline="-8101" dirty="0">
                <a:latin typeface="Times New Roman"/>
                <a:cs typeface="Times New Roman"/>
              </a:rPr>
              <a:t> </a:t>
            </a:r>
            <a:r>
              <a:rPr sz="1800" i="1" spc="-5" dirty="0">
                <a:latin typeface="Times New Roman"/>
                <a:cs typeface="Times New Roman"/>
              </a:rPr>
              <a:t>Method</a:t>
            </a:r>
            <a:r>
              <a:rPr sz="1800" i="1" spc="5" dirty="0">
                <a:latin typeface="Times New Roman"/>
                <a:cs typeface="Times New Roman"/>
              </a:rPr>
              <a:t> </a:t>
            </a:r>
            <a:r>
              <a:rPr sz="1800" i="1" spc="-5" dirty="0">
                <a:latin typeface="Times New Roman"/>
                <a:cs typeface="Times New Roman"/>
              </a:rPr>
              <a:t>name	</a:t>
            </a:r>
            <a:r>
              <a:rPr sz="3600" b="1" baseline="-8101" dirty="0">
                <a:latin typeface="Times New Roman"/>
                <a:cs typeface="Times New Roman"/>
              </a:rPr>
              <a:t>5  </a:t>
            </a:r>
            <a:r>
              <a:rPr sz="1800" i="1" spc="-5" dirty="0">
                <a:latin typeface="Times New Roman"/>
                <a:cs typeface="Times New Roman"/>
              </a:rPr>
              <a:t>Parametes</a:t>
            </a:r>
            <a:r>
              <a:rPr sz="1800" i="1" spc="-275" dirty="0">
                <a:latin typeface="Times New Roman"/>
                <a:cs typeface="Times New Roman"/>
              </a:rPr>
              <a:t> </a:t>
            </a:r>
            <a:r>
              <a:rPr sz="1800" i="1" spc="-5" dirty="0">
                <a:latin typeface="Times New Roman"/>
                <a:cs typeface="Times New Roman"/>
              </a:rPr>
              <a:t>List</a:t>
            </a:r>
            <a:endParaRPr sz="1800">
              <a:latin typeface="Times New Roman"/>
              <a:cs typeface="Times New Roman"/>
            </a:endParaRPr>
          </a:p>
        </p:txBody>
      </p:sp>
      <p:sp>
        <p:nvSpPr>
          <p:cNvPr id="17" name="object 17"/>
          <p:cNvSpPr txBox="1"/>
          <p:nvPr/>
        </p:nvSpPr>
        <p:spPr>
          <a:xfrm>
            <a:off x="6578588" y="2162550"/>
            <a:ext cx="2108835" cy="421640"/>
          </a:xfrm>
          <a:prstGeom prst="rect">
            <a:avLst/>
          </a:prstGeom>
        </p:spPr>
        <p:txBody>
          <a:bodyPr vert="horz" wrap="square" lIns="0" tIns="0" rIns="0" bIns="0" rtlCol="0">
            <a:spAutoFit/>
          </a:bodyPr>
          <a:lstStyle/>
          <a:p>
            <a:pPr marL="12700">
              <a:lnSpc>
                <a:spcPct val="100000"/>
              </a:lnSpc>
            </a:pPr>
            <a:r>
              <a:rPr sz="3600" b="1" baseline="-8101" dirty="0">
                <a:latin typeface="Times New Roman"/>
                <a:cs typeface="Times New Roman"/>
              </a:rPr>
              <a:t>6  </a:t>
            </a:r>
            <a:r>
              <a:rPr sz="1800" i="1" spc="-5" dirty="0">
                <a:latin typeface="Times New Roman"/>
                <a:cs typeface="Times New Roman"/>
              </a:rPr>
              <a:t>Checked</a:t>
            </a:r>
            <a:r>
              <a:rPr sz="1800" i="1" spc="-260" dirty="0">
                <a:latin typeface="Times New Roman"/>
                <a:cs typeface="Times New Roman"/>
              </a:rPr>
              <a:t> </a:t>
            </a:r>
            <a:r>
              <a:rPr sz="1800" i="1" spc="-5" dirty="0">
                <a:latin typeface="Times New Roman"/>
                <a:cs typeface="Times New Roman"/>
              </a:rPr>
              <a:t>exceptions</a:t>
            </a:r>
            <a:endParaRPr sz="1800">
              <a:latin typeface="Times New Roman"/>
              <a:cs typeface="Times New Roman"/>
            </a:endParaRPr>
          </a:p>
        </p:txBody>
      </p:sp>
      <p:sp>
        <p:nvSpPr>
          <p:cNvPr id="18" name="object 18"/>
          <p:cNvSpPr/>
          <p:nvPr/>
        </p:nvSpPr>
        <p:spPr>
          <a:xfrm>
            <a:off x="3886192" y="2666994"/>
            <a:ext cx="2133600" cy="533400"/>
          </a:xfrm>
          <a:custGeom>
            <a:avLst/>
            <a:gdLst/>
            <a:ahLst/>
            <a:cxnLst/>
            <a:rect l="l" t="t" r="r" b="b"/>
            <a:pathLst>
              <a:path w="2133600" h="533400">
                <a:moveTo>
                  <a:pt x="0" y="0"/>
                </a:moveTo>
                <a:lnTo>
                  <a:pt x="2133595" y="0"/>
                </a:lnTo>
                <a:lnTo>
                  <a:pt x="2133595" y="533398"/>
                </a:lnTo>
                <a:lnTo>
                  <a:pt x="0" y="533398"/>
                </a:lnTo>
                <a:lnTo>
                  <a:pt x="0" y="0"/>
                </a:lnTo>
                <a:close/>
              </a:path>
            </a:pathLst>
          </a:custGeom>
          <a:solidFill>
            <a:srgbClr val="BFBFBF">
              <a:alpha val="49803"/>
            </a:srgbClr>
          </a:solidFill>
        </p:spPr>
        <p:txBody>
          <a:bodyPr wrap="square" lIns="0" tIns="0" rIns="0" bIns="0" rtlCol="0"/>
          <a:lstStyle/>
          <a:p>
            <a:endParaRPr/>
          </a:p>
        </p:txBody>
      </p:sp>
      <p:sp>
        <p:nvSpPr>
          <p:cNvPr id="19" name="object 19"/>
          <p:cNvSpPr/>
          <p:nvPr/>
        </p:nvSpPr>
        <p:spPr>
          <a:xfrm>
            <a:off x="3886192" y="2666994"/>
            <a:ext cx="2133600" cy="533400"/>
          </a:xfrm>
          <a:custGeom>
            <a:avLst/>
            <a:gdLst/>
            <a:ahLst/>
            <a:cxnLst/>
            <a:rect l="l" t="t" r="r" b="b"/>
            <a:pathLst>
              <a:path w="2133600" h="533400">
                <a:moveTo>
                  <a:pt x="0" y="0"/>
                </a:moveTo>
                <a:lnTo>
                  <a:pt x="2133595" y="0"/>
                </a:lnTo>
                <a:lnTo>
                  <a:pt x="2133595" y="533398"/>
                </a:lnTo>
                <a:lnTo>
                  <a:pt x="0" y="533398"/>
                </a:lnTo>
                <a:lnTo>
                  <a:pt x="0" y="0"/>
                </a:lnTo>
                <a:close/>
              </a:path>
            </a:pathLst>
          </a:custGeom>
          <a:ln w="9524">
            <a:solidFill>
              <a:srgbClr val="000000"/>
            </a:solidFill>
          </a:ln>
        </p:spPr>
        <p:txBody>
          <a:bodyPr wrap="square" lIns="0" tIns="0" rIns="0" bIns="0" rtlCol="0"/>
          <a:lstStyle/>
          <a:p>
            <a:endParaRPr/>
          </a:p>
        </p:txBody>
      </p:sp>
      <p:sp>
        <p:nvSpPr>
          <p:cNvPr id="20" name="object 20"/>
          <p:cNvSpPr/>
          <p:nvPr/>
        </p:nvSpPr>
        <p:spPr>
          <a:xfrm>
            <a:off x="3657592" y="3083693"/>
            <a:ext cx="336550" cy="269240"/>
          </a:xfrm>
          <a:custGeom>
            <a:avLst/>
            <a:gdLst/>
            <a:ahLst/>
            <a:cxnLst/>
            <a:rect l="l" t="t" r="r" b="b"/>
            <a:pathLst>
              <a:path w="336550" h="269239">
                <a:moveTo>
                  <a:pt x="0" y="269099"/>
                </a:moveTo>
                <a:lnTo>
                  <a:pt x="336374" y="0"/>
                </a:lnTo>
              </a:path>
            </a:pathLst>
          </a:custGeom>
          <a:ln w="9524">
            <a:solidFill>
              <a:srgbClr val="000000"/>
            </a:solidFill>
          </a:ln>
        </p:spPr>
        <p:txBody>
          <a:bodyPr wrap="square" lIns="0" tIns="0" rIns="0" bIns="0" rtlCol="0"/>
          <a:lstStyle/>
          <a:p>
            <a:endParaRPr/>
          </a:p>
        </p:txBody>
      </p:sp>
      <p:sp>
        <p:nvSpPr>
          <p:cNvPr id="21" name="object 21"/>
          <p:cNvSpPr/>
          <p:nvPr/>
        </p:nvSpPr>
        <p:spPr>
          <a:xfrm>
            <a:off x="3984142" y="3056693"/>
            <a:ext cx="43815" cy="39370"/>
          </a:xfrm>
          <a:custGeom>
            <a:avLst/>
            <a:gdLst/>
            <a:ahLst/>
            <a:cxnLst/>
            <a:rect l="l" t="t" r="r" b="b"/>
            <a:pathLst>
              <a:path w="43814" h="39369">
                <a:moveTo>
                  <a:pt x="19649" y="39274"/>
                </a:moveTo>
                <a:lnTo>
                  <a:pt x="43574" y="0"/>
                </a:lnTo>
                <a:lnTo>
                  <a:pt x="0" y="14724"/>
                </a:lnTo>
                <a:lnTo>
                  <a:pt x="19649" y="39274"/>
                </a:lnTo>
                <a:close/>
              </a:path>
            </a:pathLst>
          </a:custGeom>
          <a:ln w="9524">
            <a:solidFill>
              <a:srgbClr val="000000"/>
            </a:solidFill>
          </a:ln>
        </p:spPr>
        <p:txBody>
          <a:bodyPr wrap="square" lIns="0" tIns="0" rIns="0" bIns="0" rtlCol="0"/>
          <a:lstStyle/>
          <a:p>
            <a:endParaRPr/>
          </a:p>
        </p:txBody>
      </p:sp>
      <p:sp>
        <p:nvSpPr>
          <p:cNvPr id="22" name="object 22"/>
          <p:cNvSpPr/>
          <p:nvPr/>
        </p:nvSpPr>
        <p:spPr>
          <a:xfrm>
            <a:off x="5257789" y="3007493"/>
            <a:ext cx="336550" cy="269240"/>
          </a:xfrm>
          <a:custGeom>
            <a:avLst/>
            <a:gdLst/>
            <a:ahLst/>
            <a:cxnLst/>
            <a:rect l="l" t="t" r="r" b="b"/>
            <a:pathLst>
              <a:path w="336550" h="269239">
                <a:moveTo>
                  <a:pt x="0" y="269099"/>
                </a:moveTo>
                <a:lnTo>
                  <a:pt x="336374" y="0"/>
                </a:lnTo>
              </a:path>
            </a:pathLst>
          </a:custGeom>
          <a:ln w="9524">
            <a:solidFill>
              <a:srgbClr val="000000"/>
            </a:solidFill>
          </a:ln>
        </p:spPr>
        <p:txBody>
          <a:bodyPr wrap="square" lIns="0" tIns="0" rIns="0" bIns="0" rtlCol="0"/>
          <a:lstStyle/>
          <a:p>
            <a:endParaRPr/>
          </a:p>
        </p:txBody>
      </p:sp>
      <p:sp>
        <p:nvSpPr>
          <p:cNvPr id="23" name="object 23"/>
          <p:cNvSpPr/>
          <p:nvPr/>
        </p:nvSpPr>
        <p:spPr>
          <a:xfrm>
            <a:off x="5584338" y="2980494"/>
            <a:ext cx="43815" cy="39370"/>
          </a:xfrm>
          <a:custGeom>
            <a:avLst/>
            <a:gdLst/>
            <a:ahLst/>
            <a:cxnLst/>
            <a:rect l="l" t="t" r="r" b="b"/>
            <a:pathLst>
              <a:path w="43814" h="39369">
                <a:moveTo>
                  <a:pt x="19649" y="39274"/>
                </a:moveTo>
                <a:lnTo>
                  <a:pt x="43574" y="0"/>
                </a:lnTo>
                <a:lnTo>
                  <a:pt x="0" y="14724"/>
                </a:lnTo>
                <a:lnTo>
                  <a:pt x="19649" y="39274"/>
                </a:lnTo>
                <a:close/>
              </a:path>
            </a:pathLst>
          </a:custGeom>
          <a:ln w="9524">
            <a:solidFill>
              <a:srgbClr val="000000"/>
            </a:solidFill>
          </a:ln>
        </p:spPr>
        <p:txBody>
          <a:bodyPr wrap="square" lIns="0" tIns="0" rIns="0" bIns="0" rtlCol="0"/>
          <a:lstStyle/>
          <a:p>
            <a:endParaRPr/>
          </a:p>
        </p:txBody>
      </p:sp>
      <p:sp>
        <p:nvSpPr>
          <p:cNvPr id="24" name="object 24"/>
          <p:cNvSpPr/>
          <p:nvPr/>
        </p:nvSpPr>
        <p:spPr>
          <a:xfrm>
            <a:off x="2819394" y="2514594"/>
            <a:ext cx="631825" cy="210820"/>
          </a:xfrm>
          <a:custGeom>
            <a:avLst/>
            <a:gdLst/>
            <a:ahLst/>
            <a:cxnLst/>
            <a:rect l="l" t="t" r="r" b="b"/>
            <a:pathLst>
              <a:path w="631825" h="210819">
                <a:moveTo>
                  <a:pt x="0" y="0"/>
                </a:moveTo>
                <a:lnTo>
                  <a:pt x="631573" y="210524"/>
                </a:lnTo>
              </a:path>
            </a:pathLst>
          </a:custGeom>
          <a:ln w="9524">
            <a:solidFill>
              <a:srgbClr val="000000"/>
            </a:solidFill>
          </a:ln>
        </p:spPr>
        <p:txBody>
          <a:bodyPr wrap="square" lIns="0" tIns="0" rIns="0" bIns="0" rtlCol="0"/>
          <a:lstStyle/>
          <a:p>
            <a:endParaRPr/>
          </a:p>
        </p:txBody>
      </p:sp>
      <p:sp>
        <p:nvSpPr>
          <p:cNvPr id="25" name="object 25"/>
          <p:cNvSpPr/>
          <p:nvPr/>
        </p:nvSpPr>
        <p:spPr>
          <a:xfrm>
            <a:off x="3445993" y="2710194"/>
            <a:ext cx="46355" cy="29845"/>
          </a:xfrm>
          <a:custGeom>
            <a:avLst/>
            <a:gdLst/>
            <a:ahLst/>
            <a:cxnLst/>
            <a:rect l="l" t="t" r="r" b="b"/>
            <a:pathLst>
              <a:path w="46354" h="29844">
                <a:moveTo>
                  <a:pt x="0" y="29849"/>
                </a:moveTo>
                <a:lnTo>
                  <a:pt x="45999" y="28599"/>
                </a:lnTo>
                <a:lnTo>
                  <a:pt x="9949" y="0"/>
                </a:lnTo>
                <a:lnTo>
                  <a:pt x="0" y="29849"/>
                </a:lnTo>
                <a:close/>
              </a:path>
            </a:pathLst>
          </a:custGeom>
          <a:ln w="9524">
            <a:solidFill>
              <a:srgbClr val="000000"/>
            </a:solidFill>
          </a:ln>
        </p:spPr>
        <p:txBody>
          <a:bodyPr wrap="square" lIns="0" tIns="0" rIns="0" bIns="0" rtlCol="0"/>
          <a:lstStyle/>
          <a:p>
            <a:endParaRPr/>
          </a:p>
        </p:txBody>
      </p:sp>
      <p:sp>
        <p:nvSpPr>
          <p:cNvPr id="26" name="object 26"/>
          <p:cNvSpPr/>
          <p:nvPr/>
        </p:nvSpPr>
        <p:spPr>
          <a:xfrm>
            <a:off x="2057395" y="2514594"/>
            <a:ext cx="406400" cy="203200"/>
          </a:xfrm>
          <a:custGeom>
            <a:avLst/>
            <a:gdLst/>
            <a:ahLst/>
            <a:cxnLst/>
            <a:rect l="l" t="t" r="r" b="b"/>
            <a:pathLst>
              <a:path w="406400" h="203200">
                <a:moveTo>
                  <a:pt x="0" y="0"/>
                </a:moveTo>
                <a:lnTo>
                  <a:pt x="406081" y="203049"/>
                </a:lnTo>
              </a:path>
            </a:pathLst>
          </a:custGeom>
          <a:ln w="9524">
            <a:solidFill>
              <a:srgbClr val="000000"/>
            </a:solidFill>
          </a:ln>
        </p:spPr>
        <p:txBody>
          <a:bodyPr wrap="square" lIns="0" tIns="0" rIns="0" bIns="0" rtlCol="0"/>
          <a:lstStyle/>
          <a:p>
            <a:endParaRPr/>
          </a:p>
        </p:txBody>
      </p:sp>
      <p:sp>
        <p:nvSpPr>
          <p:cNvPr id="27" name="object 27"/>
          <p:cNvSpPr/>
          <p:nvPr/>
        </p:nvSpPr>
        <p:spPr>
          <a:xfrm>
            <a:off x="2456442" y="2703569"/>
            <a:ext cx="45720" cy="33655"/>
          </a:xfrm>
          <a:custGeom>
            <a:avLst/>
            <a:gdLst/>
            <a:ahLst/>
            <a:cxnLst/>
            <a:rect l="l" t="t" r="r" b="b"/>
            <a:pathLst>
              <a:path w="45719" h="33655">
                <a:moveTo>
                  <a:pt x="0" y="28149"/>
                </a:moveTo>
                <a:lnTo>
                  <a:pt x="45702" y="33399"/>
                </a:lnTo>
                <a:lnTo>
                  <a:pt x="14072" y="0"/>
                </a:lnTo>
                <a:lnTo>
                  <a:pt x="0" y="28149"/>
                </a:lnTo>
                <a:close/>
              </a:path>
            </a:pathLst>
          </a:custGeom>
          <a:ln w="9524">
            <a:solidFill>
              <a:srgbClr val="000000"/>
            </a:solidFill>
          </a:ln>
        </p:spPr>
        <p:txBody>
          <a:bodyPr wrap="square" lIns="0" tIns="0" rIns="0" bIns="0" rtlCol="0"/>
          <a:lstStyle/>
          <a:p>
            <a:endParaRPr/>
          </a:p>
        </p:txBody>
      </p:sp>
      <p:sp>
        <p:nvSpPr>
          <p:cNvPr id="28" name="object 28"/>
          <p:cNvSpPr/>
          <p:nvPr/>
        </p:nvSpPr>
        <p:spPr>
          <a:xfrm>
            <a:off x="1523996" y="2514594"/>
            <a:ext cx="121285" cy="181610"/>
          </a:xfrm>
          <a:custGeom>
            <a:avLst/>
            <a:gdLst/>
            <a:ahLst/>
            <a:cxnLst/>
            <a:rect l="l" t="t" r="r" b="b"/>
            <a:pathLst>
              <a:path w="121285" h="181610">
                <a:moveTo>
                  <a:pt x="0" y="0"/>
                </a:moveTo>
                <a:lnTo>
                  <a:pt x="120697" y="181049"/>
                </a:lnTo>
              </a:path>
            </a:pathLst>
          </a:custGeom>
          <a:ln w="9524">
            <a:solidFill>
              <a:srgbClr val="000000"/>
            </a:solidFill>
          </a:ln>
        </p:spPr>
        <p:txBody>
          <a:bodyPr wrap="square" lIns="0" tIns="0" rIns="0" bIns="0" rtlCol="0"/>
          <a:lstStyle/>
          <a:p>
            <a:endParaRPr/>
          </a:p>
        </p:txBody>
      </p:sp>
      <p:sp>
        <p:nvSpPr>
          <p:cNvPr id="29" name="object 29"/>
          <p:cNvSpPr/>
          <p:nvPr/>
        </p:nvSpPr>
        <p:spPr>
          <a:xfrm>
            <a:off x="1631604" y="2686919"/>
            <a:ext cx="37465" cy="45085"/>
          </a:xfrm>
          <a:custGeom>
            <a:avLst/>
            <a:gdLst/>
            <a:ahLst/>
            <a:cxnLst/>
            <a:rect l="l" t="t" r="r" b="b"/>
            <a:pathLst>
              <a:path w="37464" h="45085">
                <a:moveTo>
                  <a:pt x="0" y="17449"/>
                </a:moveTo>
                <a:lnTo>
                  <a:pt x="37067" y="44699"/>
                </a:lnTo>
                <a:lnTo>
                  <a:pt x="26182" y="0"/>
                </a:lnTo>
                <a:lnTo>
                  <a:pt x="0" y="17449"/>
                </a:lnTo>
                <a:close/>
              </a:path>
            </a:pathLst>
          </a:custGeom>
          <a:ln w="9524">
            <a:solidFill>
              <a:srgbClr val="000000"/>
            </a:solidFill>
          </a:ln>
        </p:spPr>
        <p:txBody>
          <a:bodyPr wrap="square" lIns="0" tIns="0" rIns="0" bIns="0" rtlCol="0"/>
          <a:lstStyle/>
          <a:p>
            <a:endParaRPr/>
          </a:p>
        </p:txBody>
      </p:sp>
      <p:sp>
        <p:nvSpPr>
          <p:cNvPr id="30" name="object 30"/>
          <p:cNvSpPr/>
          <p:nvPr/>
        </p:nvSpPr>
        <p:spPr>
          <a:xfrm>
            <a:off x="6372137" y="2590794"/>
            <a:ext cx="181610" cy="121285"/>
          </a:xfrm>
          <a:custGeom>
            <a:avLst/>
            <a:gdLst/>
            <a:ahLst/>
            <a:cxnLst/>
            <a:rect l="l" t="t" r="r" b="b"/>
            <a:pathLst>
              <a:path w="181609" h="121285">
                <a:moveTo>
                  <a:pt x="181049" y="0"/>
                </a:moveTo>
                <a:lnTo>
                  <a:pt x="0" y="120699"/>
                </a:lnTo>
              </a:path>
            </a:pathLst>
          </a:custGeom>
          <a:ln w="9524">
            <a:solidFill>
              <a:srgbClr val="000000"/>
            </a:solidFill>
          </a:ln>
        </p:spPr>
        <p:txBody>
          <a:bodyPr wrap="square" lIns="0" tIns="0" rIns="0" bIns="0" rtlCol="0"/>
          <a:lstStyle/>
          <a:p>
            <a:endParaRPr/>
          </a:p>
        </p:txBody>
      </p:sp>
      <p:sp>
        <p:nvSpPr>
          <p:cNvPr id="31" name="object 31"/>
          <p:cNvSpPr/>
          <p:nvPr/>
        </p:nvSpPr>
        <p:spPr>
          <a:xfrm>
            <a:off x="6336162" y="2698394"/>
            <a:ext cx="45085" cy="37465"/>
          </a:xfrm>
          <a:custGeom>
            <a:avLst/>
            <a:gdLst/>
            <a:ahLst/>
            <a:cxnLst/>
            <a:rect l="l" t="t" r="r" b="b"/>
            <a:pathLst>
              <a:path w="45085" h="37464">
                <a:moveTo>
                  <a:pt x="27249" y="0"/>
                </a:moveTo>
                <a:lnTo>
                  <a:pt x="0" y="37074"/>
                </a:lnTo>
                <a:lnTo>
                  <a:pt x="44699" y="26199"/>
                </a:lnTo>
                <a:lnTo>
                  <a:pt x="27249" y="0"/>
                </a:lnTo>
                <a:close/>
              </a:path>
            </a:pathLst>
          </a:custGeom>
          <a:ln w="9524">
            <a:solidFill>
              <a:srgbClr val="000000"/>
            </a:solidFill>
          </a:ln>
        </p:spPr>
        <p:txBody>
          <a:bodyPr wrap="square" lIns="0" tIns="0" rIns="0" bIns="0" rtlCol="0"/>
          <a:lstStyle/>
          <a:p>
            <a:endParaRPr/>
          </a:p>
        </p:txBody>
      </p:sp>
      <p:sp>
        <p:nvSpPr>
          <p:cNvPr id="32" name="object 32"/>
          <p:cNvSpPr txBox="1"/>
          <p:nvPr/>
        </p:nvSpPr>
        <p:spPr>
          <a:xfrm>
            <a:off x="4035416" y="2391150"/>
            <a:ext cx="1796414" cy="286385"/>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Method</a:t>
            </a:r>
            <a:r>
              <a:rPr sz="1800" b="1" spc="-35" dirty="0">
                <a:latin typeface="Times New Roman"/>
                <a:cs typeface="Times New Roman"/>
              </a:rPr>
              <a:t> </a:t>
            </a:r>
            <a:r>
              <a:rPr sz="1800" b="1" spc="-5" dirty="0">
                <a:latin typeface="Times New Roman"/>
                <a:cs typeface="Times New Roman"/>
              </a:rPr>
              <a:t>Signature</a:t>
            </a:r>
            <a:endParaRPr sz="1800">
              <a:latin typeface="Times New Roman"/>
              <a:cs typeface="Times New Roman"/>
            </a:endParaRPr>
          </a:p>
        </p:txBody>
      </p:sp>
      <p:sp>
        <p:nvSpPr>
          <p:cNvPr id="33" name="object 33"/>
          <p:cNvSpPr/>
          <p:nvPr/>
        </p:nvSpPr>
        <p:spPr>
          <a:xfrm>
            <a:off x="1066797" y="3733792"/>
            <a:ext cx="381000" cy="381000"/>
          </a:xfrm>
          <a:custGeom>
            <a:avLst/>
            <a:gdLst/>
            <a:ahLst/>
            <a:cxnLst/>
            <a:rect l="l" t="t" r="r" b="b"/>
            <a:pathLst>
              <a:path w="381000" h="381000">
                <a:moveTo>
                  <a:pt x="0" y="190499"/>
                </a:moveTo>
                <a:lnTo>
                  <a:pt x="5031" y="146823"/>
                </a:lnTo>
                <a:lnTo>
                  <a:pt x="19362" y="106727"/>
                </a:lnTo>
                <a:lnTo>
                  <a:pt x="41850" y="71356"/>
                </a:lnTo>
                <a:lnTo>
                  <a:pt x="71351" y="41853"/>
                </a:lnTo>
                <a:lnTo>
                  <a:pt x="106722" y="19364"/>
                </a:lnTo>
                <a:lnTo>
                  <a:pt x="146819" y="5031"/>
                </a:lnTo>
                <a:lnTo>
                  <a:pt x="190499" y="0"/>
                </a:lnTo>
                <a:lnTo>
                  <a:pt x="263401" y="14503"/>
                </a:lnTo>
                <a:lnTo>
                  <a:pt x="325204" y="55799"/>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34" name="object 34"/>
          <p:cNvSpPr txBox="1"/>
          <p:nvPr/>
        </p:nvSpPr>
        <p:spPr>
          <a:xfrm>
            <a:off x="1168398" y="3731125"/>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a:latin typeface="Times New Roman"/>
              <a:cs typeface="Times New Roman"/>
            </a:endParaRPr>
          </a:p>
        </p:txBody>
      </p:sp>
      <p:sp>
        <p:nvSpPr>
          <p:cNvPr id="35" name="object 35"/>
          <p:cNvSpPr/>
          <p:nvPr/>
        </p:nvSpPr>
        <p:spPr>
          <a:xfrm>
            <a:off x="1066797" y="4952989"/>
            <a:ext cx="381000" cy="381000"/>
          </a:xfrm>
          <a:custGeom>
            <a:avLst/>
            <a:gdLst/>
            <a:ahLst/>
            <a:cxnLst/>
            <a:rect l="l" t="t" r="r" b="b"/>
            <a:pathLst>
              <a:path w="381000" h="381000">
                <a:moveTo>
                  <a:pt x="0" y="190499"/>
                </a:moveTo>
                <a:lnTo>
                  <a:pt x="5031" y="146823"/>
                </a:lnTo>
                <a:lnTo>
                  <a:pt x="19362" y="106727"/>
                </a:lnTo>
                <a:lnTo>
                  <a:pt x="41850" y="71356"/>
                </a:lnTo>
                <a:lnTo>
                  <a:pt x="71351" y="41853"/>
                </a:lnTo>
                <a:lnTo>
                  <a:pt x="106722" y="19364"/>
                </a:lnTo>
                <a:lnTo>
                  <a:pt x="146819" y="5031"/>
                </a:lnTo>
                <a:lnTo>
                  <a:pt x="190499" y="0"/>
                </a:lnTo>
                <a:lnTo>
                  <a:pt x="263401" y="14503"/>
                </a:lnTo>
                <a:lnTo>
                  <a:pt x="325204" y="55799"/>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36" name="object 36"/>
          <p:cNvSpPr txBox="1"/>
          <p:nvPr/>
        </p:nvSpPr>
        <p:spPr>
          <a:xfrm>
            <a:off x="1168398" y="3683499"/>
            <a:ext cx="7549515" cy="2745740"/>
          </a:xfrm>
          <a:prstGeom prst="rect">
            <a:avLst/>
          </a:prstGeom>
        </p:spPr>
        <p:txBody>
          <a:bodyPr vert="horz" wrap="square" lIns="0" tIns="0" rIns="0" bIns="0" rtlCol="0">
            <a:spAutoFit/>
          </a:bodyPr>
          <a:lstStyle/>
          <a:p>
            <a:pPr marL="373380">
              <a:lnSpc>
                <a:spcPct val="100000"/>
              </a:lnSpc>
            </a:pPr>
            <a:r>
              <a:rPr sz="2400" spc="-5" dirty="0">
                <a:latin typeface="Times New Roman"/>
                <a:cs typeface="Times New Roman"/>
              </a:rPr>
              <a:t>Access modifiers: </a:t>
            </a:r>
            <a:r>
              <a:rPr sz="2400" b="1" i="1" spc="-5" dirty="0">
                <a:latin typeface="Century Gothic"/>
                <a:cs typeface="Century Gothic"/>
              </a:rPr>
              <a:t>public, protected, private, </a:t>
            </a:r>
            <a:r>
              <a:rPr sz="2400" spc="-5" dirty="0">
                <a:latin typeface="Times New Roman"/>
                <a:cs typeface="Times New Roman"/>
              </a:rPr>
              <a:t>&lt;</a:t>
            </a:r>
            <a:r>
              <a:rPr sz="2400" spc="120" dirty="0">
                <a:latin typeface="Times New Roman"/>
                <a:cs typeface="Times New Roman"/>
              </a:rPr>
              <a:t> </a:t>
            </a:r>
            <a:r>
              <a:rPr sz="2400" spc="-5" dirty="0">
                <a:latin typeface="Times New Roman"/>
                <a:cs typeface="Times New Roman"/>
              </a:rPr>
              <a:t>&gt;</a:t>
            </a:r>
            <a:endParaRPr sz="2400">
              <a:latin typeface="Times New Roman"/>
              <a:cs typeface="Times New Roman"/>
            </a:endParaRPr>
          </a:p>
          <a:p>
            <a:pPr marL="1583690">
              <a:lnSpc>
                <a:spcPct val="100000"/>
              </a:lnSpc>
              <a:spcBef>
                <a:spcPts val="755"/>
              </a:spcBef>
            </a:pPr>
            <a:r>
              <a:rPr sz="2400" b="1" i="1" spc="-5" dirty="0">
                <a:latin typeface="Century Gothic"/>
                <a:cs typeface="Century Gothic"/>
              </a:rPr>
              <a:t>static </a:t>
            </a:r>
            <a:r>
              <a:rPr sz="1800" dirty="0">
                <a:latin typeface="Times New Roman"/>
                <a:cs typeface="Times New Roman"/>
              </a:rPr>
              <a:t>– </a:t>
            </a:r>
            <a:r>
              <a:rPr sz="1800" spc="-5" dirty="0">
                <a:latin typeface="Times New Roman"/>
                <a:cs typeface="Times New Roman"/>
              </a:rPr>
              <a:t>method is a class</a:t>
            </a:r>
            <a:r>
              <a:rPr sz="1800" spc="-195" dirty="0">
                <a:latin typeface="Times New Roman"/>
                <a:cs typeface="Times New Roman"/>
              </a:rPr>
              <a:t> </a:t>
            </a:r>
            <a:r>
              <a:rPr sz="1800" spc="-5" dirty="0">
                <a:latin typeface="Times New Roman"/>
                <a:cs typeface="Times New Roman"/>
              </a:rPr>
              <a:t>method</a:t>
            </a:r>
            <a:endParaRPr sz="1800">
              <a:latin typeface="Times New Roman"/>
              <a:cs typeface="Times New Roman"/>
            </a:endParaRPr>
          </a:p>
          <a:p>
            <a:pPr marL="1583690">
              <a:lnSpc>
                <a:spcPct val="100000"/>
              </a:lnSpc>
              <a:spcBef>
                <a:spcPts val="420"/>
              </a:spcBef>
            </a:pPr>
            <a:r>
              <a:rPr sz="2400" b="1" i="1" spc="-5" dirty="0">
                <a:latin typeface="Century Gothic"/>
                <a:cs typeface="Century Gothic"/>
              </a:rPr>
              <a:t>abstract </a:t>
            </a:r>
            <a:r>
              <a:rPr sz="1800" dirty="0">
                <a:latin typeface="Times New Roman"/>
                <a:cs typeface="Times New Roman"/>
              </a:rPr>
              <a:t>– </a:t>
            </a:r>
            <a:r>
              <a:rPr sz="1800" spc="-5" dirty="0">
                <a:latin typeface="Times New Roman"/>
                <a:cs typeface="Times New Roman"/>
              </a:rPr>
              <a:t>method has </a:t>
            </a:r>
            <a:r>
              <a:rPr sz="1800" dirty="0">
                <a:latin typeface="Times New Roman"/>
                <a:cs typeface="Times New Roman"/>
              </a:rPr>
              <a:t>no </a:t>
            </a:r>
            <a:r>
              <a:rPr sz="1800" spc="-5" dirty="0">
                <a:latin typeface="Times New Roman"/>
                <a:cs typeface="Times New Roman"/>
              </a:rPr>
              <a:t>implementation </a:t>
            </a:r>
            <a:r>
              <a:rPr sz="1800" dirty="0">
                <a:latin typeface="Times New Roman"/>
                <a:cs typeface="Times New Roman"/>
              </a:rPr>
              <a:t>– </a:t>
            </a:r>
            <a:r>
              <a:rPr sz="1800" spc="-5" dirty="0">
                <a:latin typeface="Times New Roman"/>
                <a:cs typeface="Times New Roman"/>
              </a:rPr>
              <a:t>abstract</a:t>
            </a:r>
            <a:r>
              <a:rPr sz="1800" spc="-120" dirty="0">
                <a:latin typeface="Times New Roman"/>
                <a:cs typeface="Times New Roman"/>
              </a:rPr>
              <a:t> </a:t>
            </a:r>
            <a:r>
              <a:rPr sz="1800" spc="-5" dirty="0">
                <a:latin typeface="Times New Roman"/>
                <a:cs typeface="Times New Roman"/>
              </a:rPr>
              <a:t>class</a:t>
            </a:r>
            <a:endParaRPr sz="1800">
              <a:latin typeface="Times New Roman"/>
              <a:cs typeface="Times New Roman"/>
            </a:endParaRPr>
          </a:p>
          <a:p>
            <a:pPr marL="12700">
              <a:lnSpc>
                <a:spcPct val="100000"/>
              </a:lnSpc>
              <a:spcBef>
                <a:spcPts val="155"/>
              </a:spcBef>
              <a:tabLst>
                <a:tab pos="317500" algn="l"/>
              </a:tabLst>
            </a:pPr>
            <a:r>
              <a:rPr sz="2400" b="1" dirty="0">
                <a:latin typeface="Times New Roman"/>
                <a:cs typeface="Times New Roman"/>
              </a:rPr>
              <a:t>2	</a:t>
            </a:r>
            <a:r>
              <a:rPr sz="3600" spc="-7" baseline="9259" dirty="0">
                <a:latin typeface="Times New Roman"/>
                <a:cs typeface="Times New Roman"/>
              </a:rPr>
              <a:t>Attributes </a:t>
            </a:r>
            <a:r>
              <a:rPr sz="3600" b="1" i="1" spc="-7" baseline="1157" dirty="0">
                <a:latin typeface="Century Gothic"/>
                <a:cs typeface="Century Gothic"/>
              </a:rPr>
              <a:t>final </a:t>
            </a:r>
            <a:r>
              <a:rPr sz="2700" baseline="1543" dirty="0">
                <a:latin typeface="Times New Roman"/>
                <a:cs typeface="Times New Roman"/>
              </a:rPr>
              <a:t>– </a:t>
            </a:r>
            <a:r>
              <a:rPr sz="2700" spc="-7" baseline="1543" dirty="0">
                <a:latin typeface="Times New Roman"/>
                <a:cs typeface="Times New Roman"/>
              </a:rPr>
              <a:t>method cannot be overridden </a:t>
            </a:r>
            <a:r>
              <a:rPr sz="2700" baseline="1543" dirty="0">
                <a:latin typeface="Times New Roman"/>
                <a:cs typeface="Times New Roman"/>
              </a:rPr>
              <a:t>by </a:t>
            </a:r>
            <a:r>
              <a:rPr sz="2700" spc="-7" baseline="1543" dirty="0">
                <a:latin typeface="Times New Roman"/>
                <a:cs typeface="Times New Roman"/>
              </a:rPr>
              <a:t>a</a:t>
            </a:r>
            <a:r>
              <a:rPr sz="2700" spc="-120" baseline="1543" dirty="0">
                <a:latin typeface="Times New Roman"/>
                <a:cs typeface="Times New Roman"/>
              </a:rPr>
              <a:t> </a:t>
            </a:r>
            <a:r>
              <a:rPr sz="2700" spc="-7" baseline="1543" dirty="0">
                <a:latin typeface="Times New Roman"/>
                <a:cs typeface="Times New Roman"/>
              </a:rPr>
              <a:t>subclass</a:t>
            </a:r>
            <a:endParaRPr sz="2700" baseline="1543">
              <a:latin typeface="Times New Roman"/>
              <a:cs typeface="Times New Roman"/>
            </a:endParaRPr>
          </a:p>
          <a:p>
            <a:pPr marL="1583690" marR="5080">
              <a:lnSpc>
                <a:spcPct val="98300"/>
              </a:lnSpc>
              <a:spcBef>
                <a:spcPts val="130"/>
              </a:spcBef>
            </a:pPr>
            <a:r>
              <a:rPr sz="2400" b="1" i="1" spc="-5" dirty="0">
                <a:latin typeface="Century Gothic"/>
                <a:cs typeface="Century Gothic"/>
              </a:rPr>
              <a:t>native </a:t>
            </a:r>
            <a:r>
              <a:rPr sz="1800" dirty="0">
                <a:latin typeface="Times New Roman"/>
                <a:cs typeface="Times New Roman"/>
              </a:rPr>
              <a:t>– </a:t>
            </a:r>
            <a:r>
              <a:rPr sz="1800" spc="-5" dirty="0">
                <a:latin typeface="Times New Roman"/>
                <a:cs typeface="Times New Roman"/>
              </a:rPr>
              <a:t>method implemented in a language other than Java  </a:t>
            </a:r>
            <a:r>
              <a:rPr sz="2400" b="1" i="1" spc="-5" dirty="0">
                <a:latin typeface="Century Gothic"/>
                <a:cs typeface="Century Gothic"/>
              </a:rPr>
              <a:t>synchronized </a:t>
            </a:r>
            <a:r>
              <a:rPr sz="1800" dirty="0">
                <a:latin typeface="Times New Roman"/>
                <a:cs typeface="Times New Roman"/>
              </a:rPr>
              <a:t>– </a:t>
            </a:r>
            <a:r>
              <a:rPr sz="1800" spc="-5" dirty="0">
                <a:latin typeface="Times New Roman"/>
                <a:cs typeface="Times New Roman"/>
              </a:rPr>
              <a:t>method has a thread-safe</a:t>
            </a:r>
            <a:r>
              <a:rPr sz="1800" spc="-105" dirty="0">
                <a:latin typeface="Times New Roman"/>
                <a:cs typeface="Times New Roman"/>
              </a:rPr>
              <a:t> </a:t>
            </a:r>
            <a:r>
              <a:rPr sz="1800" spc="-5" dirty="0">
                <a:latin typeface="Times New Roman"/>
                <a:cs typeface="Times New Roman"/>
              </a:rPr>
              <a:t>implementation  </a:t>
            </a:r>
            <a:r>
              <a:rPr sz="2400" b="1" i="1" spc="-5" dirty="0">
                <a:latin typeface="Century Gothic"/>
                <a:cs typeface="Century Gothic"/>
              </a:rPr>
              <a:t>strictfp </a:t>
            </a:r>
            <a:r>
              <a:rPr sz="1800" dirty="0">
                <a:latin typeface="Times New Roman"/>
                <a:cs typeface="Times New Roman"/>
              </a:rPr>
              <a:t>–  </a:t>
            </a:r>
            <a:r>
              <a:rPr sz="1800" spc="-5" dirty="0">
                <a:latin typeface="Times New Roman"/>
                <a:cs typeface="Times New Roman"/>
              </a:rPr>
              <a:t>strict constraint </a:t>
            </a:r>
            <a:r>
              <a:rPr sz="1800" dirty="0">
                <a:latin typeface="Times New Roman"/>
                <a:cs typeface="Times New Roman"/>
              </a:rPr>
              <a:t>for </a:t>
            </a:r>
            <a:r>
              <a:rPr sz="1800" spc="-5" dirty="0">
                <a:latin typeface="Times New Roman"/>
                <a:cs typeface="Times New Roman"/>
              </a:rPr>
              <a:t>floating point</a:t>
            </a:r>
            <a:r>
              <a:rPr sz="1800" spc="-114" dirty="0">
                <a:latin typeface="Times New Roman"/>
                <a:cs typeface="Times New Roman"/>
              </a:rPr>
              <a:t> </a:t>
            </a:r>
            <a:r>
              <a:rPr sz="1800" spc="-5" dirty="0">
                <a:latin typeface="Times New Roman"/>
                <a:cs typeface="Times New Roman"/>
              </a:rPr>
              <a:t>arithmetic</a:t>
            </a:r>
            <a:endParaRPr sz="1800">
              <a:latin typeface="Times New Roman"/>
              <a:cs typeface="Times New Roman"/>
            </a:endParaRPr>
          </a:p>
        </p:txBody>
      </p:sp>
      <p:sp>
        <p:nvSpPr>
          <p:cNvPr id="37" name="object 37"/>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13</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Overloading</a:t>
            </a:r>
          </a:p>
        </p:txBody>
      </p:sp>
      <p:sp>
        <p:nvSpPr>
          <p:cNvPr id="3" name="object 3"/>
          <p:cNvSpPr txBox="1"/>
          <p:nvPr/>
        </p:nvSpPr>
        <p:spPr>
          <a:xfrm>
            <a:off x="858835" y="1500060"/>
            <a:ext cx="7913370" cy="4686924"/>
          </a:xfrm>
          <a:prstGeom prst="rect">
            <a:avLst/>
          </a:prstGeom>
        </p:spPr>
        <p:txBody>
          <a:bodyPr vert="horz" wrap="square" lIns="0" tIns="0" rIns="0" bIns="0" rtlCol="0">
            <a:spAutoFit/>
          </a:bodyPr>
          <a:lstStyle/>
          <a:p>
            <a:pPr marL="12700" marR="715010">
              <a:lnSpc>
                <a:spcPts val="2850"/>
              </a:lnSpc>
            </a:pPr>
            <a:r>
              <a:rPr sz="2400" spc="-5" dirty="0">
                <a:solidFill>
                  <a:schemeClr val="accent6">
                    <a:lumMod val="75000"/>
                  </a:schemeClr>
                </a:solidFill>
                <a:latin typeface="Arial"/>
                <a:cs typeface="Arial"/>
              </a:rPr>
              <a:t>Defining more methods with the same name, but with  different signature is called method</a:t>
            </a:r>
            <a:r>
              <a:rPr sz="2400" spc="90" dirty="0">
                <a:solidFill>
                  <a:schemeClr val="accent6">
                    <a:lumMod val="75000"/>
                  </a:schemeClr>
                </a:solidFill>
                <a:latin typeface="Arial"/>
                <a:cs typeface="Arial"/>
              </a:rPr>
              <a:t> </a:t>
            </a:r>
            <a:r>
              <a:rPr sz="2400" spc="-5" dirty="0">
                <a:solidFill>
                  <a:schemeClr val="accent6">
                    <a:lumMod val="75000"/>
                  </a:schemeClr>
                </a:solidFill>
                <a:latin typeface="Arial"/>
                <a:cs typeface="Arial"/>
              </a:rPr>
              <a:t>overloading.</a:t>
            </a:r>
            <a:endParaRPr sz="2400" dirty="0">
              <a:solidFill>
                <a:schemeClr val="accent6">
                  <a:lumMod val="75000"/>
                </a:schemeClr>
              </a:solidFill>
              <a:latin typeface="Arial"/>
              <a:cs typeface="Arial"/>
            </a:endParaRPr>
          </a:p>
          <a:p>
            <a:pPr marL="12700" marR="5080">
              <a:lnSpc>
                <a:spcPts val="2380"/>
              </a:lnSpc>
              <a:spcBef>
                <a:spcPts val="390"/>
              </a:spcBef>
            </a:pPr>
            <a:r>
              <a:rPr sz="2000" spc="-5" dirty="0">
                <a:latin typeface="Arial"/>
                <a:cs typeface="Arial"/>
              </a:rPr>
              <a:t>Java supports method name overloading so that multiple methods can  share the same</a:t>
            </a:r>
            <a:r>
              <a:rPr sz="2000" spc="-30" dirty="0">
                <a:latin typeface="Arial"/>
                <a:cs typeface="Arial"/>
              </a:rPr>
              <a:t> </a:t>
            </a:r>
            <a:r>
              <a:rPr sz="2000" spc="-5" dirty="0">
                <a:latin typeface="Arial"/>
                <a:cs typeface="Arial"/>
              </a:rPr>
              <a:t>name.</a:t>
            </a:r>
            <a:endParaRPr sz="2000" dirty="0">
              <a:latin typeface="Arial"/>
              <a:cs typeface="Arial"/>
            </a:endParaRPr>
          </a:p>
          <a:p>
            <a:pPr marL="469265">
              <a:lnSpc>
                <a:spcPct val="100000"/>
              </a:lnSpc>
              <a:spcBef>
                <a:spcPts val="320"/>
              </a:spcBef>
            </a:pPr>
            <a:r>
              <a:rPr sz="2000" spc="-5" dirty="0">
                <a:latin typeface="Arial"/>
                <a:cs typeface="Arial"/>
              </a:rPr>
              <a:t>Ex:</a:t>
            </a:r>
            <a:endParaRPr sz="2000" dirty="0">
              <a:latin typeface="Arial"/>
              <a:cs typeface="Arial"/>
            </a:endParaRPr>
          </a:p>
          <a:p>
            <a:pPr marL="926465">
              <a:lnSpc>
                <a:spcPct val="100000"/>
              </a:lnSpc>
              <a:spcBef>
                <a:spcPts val="375"/>
              </a:spcBef>
              <a:tabLst>
                <a:tab pos="1841500" algn="l"/>
                <a:tab pos="3670300" algn="l"/>
              </a:tabLst>
            </a:pPr>
            <a:r>
              <a:rPr sz="2000" b="1" i="1" dirty="0">
                <a:solidFill>
                  <a:srgbClr val="0000FF"/>
                </a:solidFill>
                <a:latin typeface="Courier New"/>
                <a:cs typeface="Courier New"/>
              </a:rPr>
              <a:t>class	ShapeRender	{</a:t>
            </a:r>
            <a:endParaRPr sz="2000" dirty="0">
              <a:latin typeface="Courier New"/>
              <a:cs typeface="Courier New"/>
            </a:endParaRPr>
          </a:p>
          <a:p>
            <a:pPr marL="1383665">
              <a:lnSpc>
                <a:spcPct val="100000"/>
              </a:lnSpc>
              <a:spcBef>
                <a:spcPts val="375"/>
              </a:spcBef>
            </a:pPr>
            <a:r>
              <a:rPr sz="2000" b="1" i="1" dirty="0">
                <a:solidFill>
                  <a:srgbClr val="0000FF"/>
                </a:solidFill>
                <a:latin typeface="Courier New"/>
                <a:cs typeface="Courier New"/>
              </a:rPr>
              <a:t>…</a:t>
            </a:r>
            <a:endParaRPr sz="2000" dirty="0">
              <a:latin typeface="Courier New"/>
              <a:cs typeface="Courier New"/>
            </a:endParaRPr>
          </a:p>
          <a:p>
            <a:pPr marL="1383665" marR="2559050">
              <a:lnSpc>
                <a:spcPct val="115599"/>
              </a:lnSpc>
              <a:tabLst>
                <a:tab pos="2146300" algn="l"/>
                <a:tab pos="3822700" algn="l"/>
                <a:tab pos="4279900" algn="l"/>
                <a:tab pos="4584700" algn="l"/>
                <a:tab pos="4737100" algn="l"/>
                <a:tab pos="5041900" algn="l"/>
              </a:tabLst>
            </a:pPr>
            <a:r>
              <a:rPr sz="2000" b="1" i="1" dirty="0">
                <a:solidFill>
                  <a:srgbClr val="0000FF"/>
                </a:solidFill>
                <a:latin typeface="Courier New"/>
                <a:cs typeface="Courier New"/>
              </a:rPr>
              <a:t>void	draw(Shape	s)	{	…}  void	draw(Rectagle	r)	{	…}</a:t>
            </a:r>
            <a:endParaRPr sz="2000" dirty="0">
              <a:latin typeface="Courier New"/>
              <a:cs typeface="Courier New"/>
            </a:endParaRPr>
          </a:p>
          <a:p>
            <a:pPr marL="1383665">
              <a:lnSpc>
                <a:spcPct val="100000"/>
              </a:lnSpc>
              <a:spcBef>
                <a:spcPts val="375"/>
              </a:spcBef>
              <a:tabLst>
                <a:tab pos="2146300" algn="l"/>
                <a:tab pos="3975100" algn="l"/>
                <a:tab pos="4432300" algn="l"/>
                <a:tab pos="5346700" algn="l"/>
                <a:tab pos="6871334" algn="l"/>
                <a:tab pos="7176134" algn="l"/>
              </a:tabLst>
            </a:pPr>
            <a:r>
              <a:rPr sz="2000" b="1" i="1" dirty="0">
                <a:solidFill>
                  <a:srgbClr val="0000FF"/>
                </a:solidFill>
                <a:latin typeface="Courier New"/>
                <a:cs typeface="Courier New"/>
              </a:rPr>
              <a:t>void	draw(Circle	c,	Point	position)	{	…}</a:t>
            </a:r>
            <a:endParaRPr sz="2000" dirty="0">
              <a:latin typeface="Courier New"/>
              <a:cs typeface="Courier New"/>
            </a:endParaRPr>
          </a:p>
          <a:p>
            <a:pPr marL="1383665">
              <a:lnSpc>
                <a:spcPct val="100000"/>
              </a:lnSpc>
              <a:spcBef>
                <a:spcPts val="375"/>
              </a:spcBef>
            </a:pPr>
            <a:r>
              <a:rPr sz="2000" b="1" i="1" dirty="0">
                <a:solidFill>
                  <a:srgbClr val="0000FF"/>
                </a:solidFill>
                <a:latin typeface="Courier New"/>
                <a:cs typeface="Courier New"/>
              </a:rPr>
              <a:t>…</a:t>
            </a:r>
            <a:endParaRPr sz="2000" dirty="0">
              <a:latin typeface="Courier New"/>
              <a:cs typeface="Courier New"/>
            </a:endParaRPr>
          </a:p>
          <a:p>
            <a:pPr marL="926465">
              <a:lnSpc>
                <a:spcPct val="100000"/>
              </a:lnSpc>
              <a:spcBef>
                <a:spcPts val="375"/>
              </a:spcBef>
            </a:pPr>
            <a:r>
              <a:rPr sz="2000" b="1" i="1" dirty="0">
                <a:solidFill>
                  <a:srgbClr val="0000FF"/>
                </a:solidFill>
                <a:latin typeface="Courier New"/>
                <a:cs typeface="Courier New"/>
              </a:rPr>
              <a:t>}</a:t>
            </a:r>
            <a:endParaRPr sz="2000" dirty="0">
              <a:latin typeface="Courier New"/>
              <a:cs typeface="Courier New"/>
            </a:endParaRPr>
          </a:p>
          <a:p>
            <a:pPr marL="469265">
              <a:lnSpc>
                <a:spcPct val="100000"/>
              </a:lnSpc>
              <a:spcBef>
                <a:spcPts val="439"/>
              </a:spcBef>
            </a:pPr>
            <a:r>
              <a:rPr sz="2400" spc="-5" dirty="0">
                <a:solidFill>
                  <a:schemeClr val="accent6">
                    <a:lumMod val="75000"/>
                  </a:schemeClr>
                </a:solidFill>
                <a:latin typeface="Arial"/>
                <a:cs typeface="Arial"/>
              </a:rPr>
              <a:t>Method Overloading </a:t>
            </a:r>
            <a:r>
              <a:rPr sz="2400" dirty="0">
                <a:solidFill>
                  <a:schemeClr val="accent6">
                    <a:lumMod val="75000"/>
                  </a:schemeClr>
                </a:solidFill>
                <a:latin typeface="Arial"/>
                <a:cs typeface="Arial"/>
              </a:rPr>
              <a:t>- </a:t>
            </a:r>
            <a:r>
              <a:rPr sz="2400" spc="-5" dirty="0">
                <a:solidFill>
                  <a:schemeClr val="accent6">
                    <a:lumMod val="75000"/>
                  </a:schemeClr>
                </a:solidFill>
                <a:latin typeface="Arial"/>
                <a:cs typeface="Arial"/>
              </a:rPr>
              <a:t>Static</a:t>
            </a:r>
            <a:r>
              <a:rPr sz="2400" spc="40" dirty="0">
                <a:solidFill>
                  <a:schemeClr val="accent6">
                    <a:lumMod val="75000"/>
                  </a:schemeClr>
                </a:solidFill>
                <a:latin typeface="Arial"/>
                <a:cs typeface="Arial"/>
              </a:rPr>
              <a:t> </a:t>
            </a:r>
            <a:r>
              <a:rPr sz="2400" spc="-5" dirty="0">
                <a:solidFill>
                  <a:schemeClr val="accent6">
                    <a:lumMod val="75000"/>
                  </a:schemeClr>
                </a:solidFill>
                <a:latin typeface="Arial"/>
                <a:cs typeface="Arial"/>
              </a:rPr>
              <a:t>Polymorphism</a:t>
            </a:r>
            <a:endParaRPr sz="2400" dirty="0">
              <a:solidFill>
                <a:schemeClr val="accent6">
                  <a:lumMod val="75000"/>
                </a:schemeClr>
              </a:solidFill>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35"/>
              </a:lnSpc>
            </a:pPr>
            <a:fld id="{81D60167-4931-47E6-BA6A-407CBD079E47}" type="slidenum">
              <a:rPr dirty="0"/>
              <a:t>14</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Package</a:t>
            </a:r>
          </a:p>
        </p:txBody>
      </p:sp>
      <p:sp>
        <p:nvSpPr>
          <p:cNvPr id="3" name="object 3"/>
          <p:cNvSpPr txBox="1"/>
          <p:nvPr/>
        </p:nvSpPr>
        <p:spPr>
          <a:xfrm>
            <a:off x="530223" y="1391728"/>
            <a:ext cx="8267065" cy="5011420"/>
          </a:xfrm>
          <a:prstGeom prst="rect">
            <a:avLst/>
          </a:prstGeom>
        </p:spPr>
        <p:txBody>
          <a:bodyPr vert="horz" wrap="square" lIns="0" tIns="0" rIns="0" bIns="0" rtlCol="0">
            <a:spAutoFit/>
          </a:bodyPr>
          <a:lstStyle/>
          <a:p>
            <a:pPr marL="12700" marR="50165">
              <a:lnSpc>
                <a:spcPct val="114599"/>
              </a:lnSpc>
            </a:pPr>
            <a:r>
              <a:rPr sz="2400" spc="-5" dirty="0">
                <a:solidFill>
                  <a:srgbClr val="0033CC"/>
                </a:solidFill>
                <a:latin typeface="Arial"/>
                <a:cs typeface="Arial"/>
              </a:rPr>
              <a:t>Definition: </a:t>
            </a:r>
            <a:r>
              <a:rPr sz="2400" spc="-5" dirty="0">
                <a:latin typeface="Arial"/>
                <a:cs typeface="Arial"/>
              </a:rPr>
              <a:t>A package is a grouping of related types providing  access protection and name space</a:t>
            </a:r>
            <a:r>
              <a:rPr sz="2400" spc="70" dirty="0">
                <a:latin typeface="Arial"/>
                <a:cs typeface="Arial"/>
              </a:rPr>
              <a:t> </a:t>
            </a:r>
            <a:r>
              <a:rPr sz="2400" spc="-5" dirty="0">
                <a:latin typeface="Arial"/>
                <a:cs typeface="Arial"/>
              </a:rPr>
              <a:t>management</a:t>
            </a:r>
            <a:endParaRPr sz="2400">
              <a:latin typeface="Arial"/>
              <a:cs typeface="Arial"/>
            </a:endParaRPr>
          </a:p>
          <a:p>
            <a:pPr>
              <a:lnSpc>
                <a:spcPct val="100000"/>
              </a:lnSpc>
              <a:spcBef>
                <a:spcPts val="45"/>
              </a:spcBef>
            </a:pPr>
            <a:endParaRPr sz="3350">
              <a:latin typeface="Times New Roman"/>
              <a:cs typeface="Times New Roman"/>
            </a:endParaRPr>
          </a:p>
          <a:p>
            <a:pPr marL="469265" marR="22225">
              <a:lnSpc>
                <a:spcPct val="114599"/>
              </a:lnSpc>
            </a:pPr>
            <a:r>
              <a:rPr sz="2400" spc="-5" dirty="0">
                <a:latin typeface="Arial"/>
                <a:cs typeface="Arial"/>
              </a:rPr>
              <a:t>Create a package with a </a:t>
            </a:r>
            <a:r>
              <a:rPr sz="2400" b="1" i="1" dirty="0">
                <a:solidFill>
                  <a:srgbClr val="0000FF"/>
                </a:solidFill>
                <a:latin typeface="Courier New"/>
                <a:cs typeface="Courier New"/>
              </a:rPr>
              <a:t>package</a:t>
            </a:r>
            <a:r>
              <a:rPr sz="2400" b="1" i="1" spc="-695" dirty="0">
                <a:solidFill>
                  <a:srgbClr val="0000FF"/>
                </a:solidFill>
                <a:latin typeface="Courier New"/>
                <a:cs typeface="Courier New"/>
              </a:rPr>
              <a:t> </a:t>
            </a:r>
            <a:r>
              <a:rPr sz="2400" spc="-5" dirty="0">
                <a:latin typeface="Arial"/>
                <a:cs typeface="Arial"/>
              </a:rPr>
              <a:t>statement at the top of  every source</a:t>
            </a:r>
            <a:r>
              <a:rPr sz="2400" spc="-35" dirty="0">
                <a:latin typeface="Arial"/>
                <a:cs typeface="Arial"/>
              </a:rPr>
              <a:t> </a:t>
            </a:r>
            <a:r>
              <a:rPr sz="2400" spc="-5" dirty="0">
                <a:latin typeface="Arial"/>
                <a:cs typeface="Arial"/>
              </a:rPr>
              <a:t>file</a:t>
            </a:r>
            <a:endParaRPr sz="2400">
              <a:latin typeface="Arial"/>
              <a:cs typeface="Arial"/>
            </a:endParaRPr>
          </a:p>
          <a:p>
            <a:pPr marL="469265" marR="5080">
              <a:lnSpc>
                <a:spcPct val="114599"/>
              </a:lnSpc>
              <a:spcBef>
                <a:spcPts val="600"/>
              </a:spcBef>
            </a:pPr>
            <a:r>
              <a:rPr sz="2400" spc="-5" dirty="0">
                <a:latin typeface="Arial"/>
                <a:cs typeface="Arial"/>
              </a:rPr>
              <a:t>Use </a:t>
            </a:r>
            <a:r>
              <a:rPr sz="2400" b="1" i="1" dirty="0">
                <a:solidFill>
                  <a:srgbClr val="0000FF"/>
                </a:solidFill>
                <a:latin typeface="Courier New"/>
                <a:cs typeface="Courier New"/>
              </a:rPr>
              <a:t>import</a:t>
            </a:r>
            <a:r>
              <a:rPr sz="2400" b="1" i="1" spc="-700" dirty="0">
                <a:solidFill>
                  <a:srgbClr val="0000FF"/>
                </a:solidFill>
                <a:latin typeface="Courier New"/>
                <a:cs typeface="Courier New"/>
              </a:rPr>
              <a:t> </a:t>
            </a:r>
            <a:r>
              <a:rPr sz="2400" spc="-5" dirty="0">
                <a:latin typeface="Arial"/>
                <a:cs typeface="Arial"/>
              </a:rPr>
              <a:t>statement at the beginning of the file to work  with package</a:t>
            </a:r>
            <a:r>
              <a:rPr sz="2400" spc="-20" dirty="0">
                <a:latin typeface="Arial"/>
                <a:cs typeface="Arial"/>
              </a:rPr>
              <a:t> </a:t>
            </a:r>
            <a:r>
              <a:rPr sz="2400" spc="-5" dirty="0">
                <a:latin typeface="Arial"/>
                <a:cs typeface="Arial"/>
              </a:rPr>
              <a:t>elements</a:t>
            </a:r>
            <a:endParaRPr sz="2400">
              <a:latin typeface="Arial"/>
              <a:cs typeface="Arial"/>
            </a:endParaRPr>
          </a:p>
          <a:p>
            <a:pPr marL="12700">
              <a:lnSpc>
                <a:spcPct val="100000"/>
              </a:lnSpc>
              <a:spcBef>
                <a:spcPts val="1020"/>
              </a:spcBef>
            </a:pPr>
            <a:r>
              <a:rPr sz="2400" spc="-5" dirty="0">
                <a:latin typeface="Arial"/>
                <a:cs typeface="Arial"/>
              </a:rPr>
              <a:t>Conventions:</a:t>
            </a:r>
            <a:endParaRPr sz="2400">
              <a:latin typeface="Arial"/>
              <a:cs typeface="Arial"/>
            </a:endParaRPr>
          </a:p>
          <a:p>
            <a:pPr marL="12700" marR="78740">
              <a:lnSpc>
                <a:spcPct val="115199"/>
              </a:lnSpc>
              <a:spcBef>
                <a:spcPts val="615"/>
              </a:spcBef>
            </a:pPr>
            <a:r>
              <a:rPr sz="1800" dirty="0">
                <a:latin typeface="Consolas"/>
                <a:cs typeface="Consolas"/>
              </a:rPr>
              <a:t>Package names are written in all lowercase to avoid conflict</a:t>
            </a:r>
            <a:r>
              <a:rPr sz="1800" spc="-150" dirty="0">
                <a:latin typeface="Consolas"/>
                <a:cs typeface="Consolas"/>
              </a:rPr>
              <a:t> </a:t>
            </a:r>
            <a:r>
              <a:rPr sz="1800" dirty="0">
                <a:latin typeface="Consolas"/>
                <a:cs typeface="Consolas"/>
              </a:rPr>
              <a:t>with  the names of classes or interfaces. The beginning of the package  name must be a reversed Internet domain</a:t>
            </a:r>
            <a:r>
              <a:rPr sz="1800" spc="-135" dirty="0">
                <a:latin typeface="Consolas"/>
                <a:cs typeface="Consolas"/>
              </a:rPr>
              <a:t> </a:t>
            </a:r>
            <a:r>
              <a:rPr sz="1800" dirty="0">
                <a:latin typeface="Consolas"/>
                <a:cs typeface="Consolas"/>
              </a:rPr>
              <a:t>name</a:t>
            </a:r>
            <a:endParaRPr sz="1800">
              <a:latin typeface="Consolas"/>
              <a:cs typeface="Consolas"/>
            </a:endParaRPr>
          </a:p>
          <a:p>
            <a:pPr marL="12700">
              <a:lnSpc>
                <a:spcPct val="100000"/>
              </a:lnSpc>
              <a:spcBef>
                <a:spcPts val="815"/>
              </a:spcBef>
            </a:pPr>
            <a:r>
              <a:rPr sz="1800" dirty="0">
                <a:latin typeface="Consolas"/>
                <a:cs typeface="Consolas"/>
              </a:rPr>
              <a:t>Example:</a:t>
            </a:r>
            <a:r>
              <a:rPr sz="1800" spc="-100" dirty="0">
                <a:latin typeface="Consolas"/>
                <a:cs typeface="Consolas"/>
              </a:rPr>
              <a:t> </a:t>
            </a:r>
            <a:r>
              <a:rPr sz="1800" b="1" i="1" dirty="0">
                <a:solidFill>
                  <a:srgbClr val="0000FF"/>
                </a:solidFill>
                <a:latin typeface="Consolas"/>
                <a:cs typeface="Consolas"/>
              </a:rPr>
              <a:t>on.senecacollege.cs</a:t>
            </a:r>
            <a:r>
              <a:rPr sz="1800" b="1" i="1" dirty="0">
                <a:solidFill>
                  <a:srgbClr val="0000FF"/>
                </a:solidFill>
                <a:latin typeface="Arial"/>
                <a:cs typeface="Arial"/>
              </a:rPr>
              <a:t>…</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Creating</a:t>
            </a:r>
            <a:r>
              <a:rPr spc="-55" dirty="0"/>
              <a:t> </a:t>
            </a:r>
            <a:r>
              <a:rPr spc="-5" dirty="0"/>
              <a:t>Objects</a:t>
            </a:r>
          </a:p>
        </p:txBody>
      </p:sp>
      <p:sp>
        <p:nvSpPr>
          <p:cNvPr id="3" name="object 3"/>
          <p:cNvSpPr txBox="1"/>
          <p:nvPr/>
        </p:nvSpPr>
        <p:spPr>
          <a:xfrm>
            <a:off x="530223" y="1403981"/>
            <a:ext cx="7160895" cy="1904364"/>
          </a:xfrm>
          <a:prstGeom prst="rect">
            <a:avLst/>
          </a:prstGeom>
        </p:spPr>
        <p:txBody>
          <a:bodyPr vert="horz" wrap="square" lIns="0" tIns="0" rIns="0" bIns="0" rtlCol="0">
            <a:spAutoFit/>
          </a:bodyPr>
          <a:lstStyle/>
          <a:p>
            <a:pPr marL="12700">
              <a:lnSpc>
                <a:spcPct val="100000"/>
              </a:lnSpc>
            </a:pPr>
            <a:r>
              <a:rPr sz="2400" spc="-5" dirty="0">
                <a:latin typeface="Arial"/>
                <a:cs typeface="Arial"/>
              </a:rPr>
              <a:t>Objects are created using the </a:t>
            </a:r>
            <a:r>
              <a:rPr sz="3000" dirty="0">
                <a:solidFill>
                  <a:srgbClr val="0000FF"/>
                </a:solidFill>
                <a:latin typeface="Consolas"/>
                <a:cs typeface="Consolas"/>
              </a:rPr>
              <a:t>new</a:t>
            </a:r>
            <a:r>
              <a:rPr sz="3000" spc="-915" dirty="0">
                <a:solidFill>
                  <a:srgbClr val="0000FF"/>
                </a:solidFill>
                <a:latin typeface="Consolas"/>
                <a:cs typeface="Consolas"/>
              </a:rPr>
              <a:t> </a:t>
            </a:r>
            <a:r>
              <a:rPr sz="2400" spc="-5" dirty="0">
                <a:latin typeface="Arial"/>
                <a:cs typeface="Arial"/>
              </a:rPr>
              <a:t>keyword:</a:t>
            </a:r>
            <a:endParaRPr sz="2400" dirty="0">
              <a:latin typeface="Arial"/>
              <a:cs typeface="Arial"/>
            </a:endParaRPr>
          </a:p>
          <a:p>
            <a:pPr marL="12700" indent="1550035">
              <a:lnSpc>
                <a:spcPct val="100000"/>
              </a:lnSpc>
              <a:spcBef>
                <a:spcPts val="1545"/>
              </a:spcBef>
              <a:tabLst>
                <a:tab pos="5193030" algn="l"/>
              </a:tabLst>
            </a:pPr>
            <a:r>
              <a:rPr sz="2000" dirty="0">
                <a:solidFill>
                  <a:srgbClr val="0000FF"/>
                </a:solidFill>
                <a:latin typeface="Consolas"/>
                <a:cs typeface="Consolas"/>
              </a:rPr>
              <a:t>Point</a:t>
            </a:r>
            <a:r>
              <a:rPr sz="2000" spc="-5" dirty="0">
                <a:solidFill>
                  <a:srgbClr val="0000FF"/>
                </a:solidFill>
                <a:latin typeface="Consolas"/>
                <a:cs typeface="Consolas"/>
              </a:rPr>
              <a:t> </a:t>
            </a:r>
            <a:r>
              <a:rPr sz="2000" dirty="0">
                <a:solidFill>
                  <a:srgbClr val="0000FF"/>
                </a:solidFill>
                <a:latin typeface="Consolas"/>
                <a:cs typeface="Consolas"/>
              </a:rPr>
              <a:t>varOfTypeReference	= new</a:t>
            </a:r>
            <a:r>
              <a:rPr sz="2000" spc="-110" dirty="0">
                <a:solidFill>
                  <a:srgbClr val="0000FF"/>
                </a:solidFill>
                <a:latin typeface="Consolas"/>
                <a:cs typeface="Consolas"/>
              </a:rPr>
              <a:t> </a:t>
            </a:r>
            <a:r>
              <a:rPr sz="2000" dirty="0">
                <a:solidFill>
                  <a:srgbClr val="0000FF"/>
                </a:solidFill>
                <a:latin typeface="Consolas"/>
                <a:cs typeface="Consolas"/>
              </a:rPr>
              <a:t>Point();</a:t>
            </a:r>
            <a:endParaRPr sz="2000" dirty="0">
              <a:latin typeface="Consolas"/>
              <a:cs typeface="Consolas"/>
            </a:endParaRPr>
          </a:p>
          <a:p>
            <a:pPr>
              <a:lnSpc>
                <a:spcPct val="100000"/>
              </a:lnSpc>
            </a:pPr>
            <a:endParaRPr sz="2000" dirty="0">
              <a:latin typeface="Times New Roman"/>
              <a:cs typeface="Times New Roman"/>
            </a:endParaRPr>
          </a:p>
          <a:p>
            <a:pPr>
              <a:lnSpc>
                <a:spcPct val="100000"/>
              </a:lnSpc>
              <a:spcBef>
                <a:spcPts val="45"/>
              </a:spcBef>
            </a:pPr>
            <a:endParaRPr sz="1850" dirty="0">
              <a:latin typeface="Times New Roman"/>
              <a:cs typeface="Times New Roman"/>
            </a:endParaRPr>
          </a:p>
          <a:p>
            <a:pPr marL="12700">
              <a:lnSpc>
                <a:spcPct val="100000"/>
              </a:lnSpc>
            </a:pPr>
            <a:r>
              <a:rPr sz="2400" spc="-5" dirty="0">
                <a:latin typeface="Arial"/>
                <a:cs typeface="Arial"/>
              </a:rPr>
              <a:t>All objects are accessed only via an </a:t>
            </a:r>
            <a:r>
              <a:rPr sz="2400" u="heavy" spc="-1340" dirty="0">
                <a:solidFill>
                  <a:srgbClr val="0033CC"/>
                </a:solidFill>
                <a:latin typeface="Arial"/>
                <a:cs typeface="Arial"/>
              </a:rPr>
              <a:t>o</a:t>
            </a:r>
            <a:r>
              <a:rPr sz="2400" u="heavy" spc="695" dirty="0">
                <a:solidFill>
                  <a:srgbClr val="0033CC"/>
                </a:solidFill>
                <a:latin typeface="Arial"/>
                <a:cs typeface="Arial"/>
              </a:rPr>
              <a:t> </a:t>
            </a:r>
            <a:r>
              <a:rPr sz="2400" u="heavy" spc="-5" dirty="0">
                <a:solidFill>
                  <a:srgbClr val="0033CC"/>
                </a:solidFill>
                <a:latin typeface="Arial"/>
                <a:cs typeface="Arial"/>
              </a:rPr>
              <a:t>bject</a:t>
            </a:r>
            <a:r>
              <a:rPr sz="2400" u="heavy" spc="70" dirty="0">
                <a:solidFill>
                  <a:srgbClr val="0033CC"/>
                </a:solidFill>
                <a:latin typeface="Arial"/>
                <a:cs typeface="Arial"/>
              </a:rPr>
              <a:t> </a:t>
            </a:r>
            <a:r>
              <a:rPr sz="2400" u="heavy" dirty="0">
                <a:solidFill>
                  <a:srgbClr val="0033CC"/>
                </a:solidFill>
                <a:latin typeface="Arial"/>
                <a:cs typeface="Arial"/>
              </a:rPr>
              <a:t>reference</a:t>
            </a:r>
            <a:endParaRPr sz="2400" dirty="0">
              <a:latin typeface="Arial"/>
              <a:cs typeface="Arial"/>
            </a:endParaRPr>
          </a:p>
        </p:txBody>
      </p:sp>
      <p:sp>
        <p:nvSpPr>
          <p:cNvPr id="4" name="object 4"/>
          <p:cNvSpPr/>
          <p:nvPr/>
        </p:nvSpPr>
        <p:spPr>
          <a:xfrm>
            <a:off x="1989171" y="3572367"/>
            <a:ext cx="4819640" cy="104774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312005" y="4663397"/>
            <a:ext cx="2539365" cy="332105"/>
          </a:xfrm>
          <a:prstGeom prst="rect">
            <a:avLst/>
          </a:prstGeom>
        </p:spPr>
        <p:txBody>
          <a:bodyPr vert="horz" wrap="square" lIns="0" tIns="0" rIns="0" bIns="0" rtlCol="0">
            <a:spAutoFit/>
          </a:bodyPr>
          <a:lstStyle/>
          <a:p>
            <a:pPr marL="12700">
              <a:lnSpc>
                <a:spcPct val="100000"/>
              </a:lnSpc>
            </a:pPr>
            <a:r>
              <a:rPr sz="2000" dirty="0">
                <a:solidFill>
                  <a:srgbClr val="0000FF"/>
                </a:solidFill>
                <a:latin typeface="Consolas"/>
                <a:cs typeface="Consolas"/>
              </a:rPr>
              <a:t>varOfTypeReference</a:t>
            </a:r>
            <a:endParaRPr sz="2000" dirty="0">
              <a:latin typeface="Consolas"/>
              <a:cs typeface="Consolas"/>
            </a:endParaRPr>
          </a:p>
        </p:txBody>
      </p:sp>
      <p:sp>
        <p:nvSpPr>
          <p:cNvPr id="6" name="object 6"/>
          <p:cNvSpPr/>
          <p:nvPr/>
        </p:nvSpPr>
        <p:spPr>
          <a:xfrm>
            <a:off x="2421920" y="4368141"/>
            <a:ext cx="73025" cy="315595"/>
          </a:xfrm>
          <a:custGeom>
            <a:avLst/>
            <a:gdLst/>
            <a:ahLst/>
            <a:cxnLst/>
            <a:rect l="l" t="t" r="r" b="b"/>
            <a:pathLst>
              <a:path w="73025" h="315595">
                <a:moveTo>
                  <a:pt x="0" y="315049"/>
                </a:moveTo>
                <a:lnTo>
                  <a:pt x="72732" y="0"/>
                </a:lnTo>
              </a:path>
            </a:pathLst>
          </a:custGeom>
          <a:ln w="28574">
            <a:solidFill>
              <a:srgbClr val="595959"/>
            </a:solidFill>
          </a:ln>
        </p:spPr>
        <p:txBody>
          <a:bodyPr wrap="square" lIns="0" tIns="0" rIns="0" bIns="0" rtlCol="0"/>
          <a:lstStyle/>
          <a:p>
            <a:endParaRPr/>
          </a:p>
        </p:txBody>
      </p:sp>
      <p:sp>
        <p:nvSpPr>
          <p:cNvPr id="7" name="object 7"/>
          <p:cNvSpPr/>
          <p:nvPr/>
        </p:nvSpPr>
        <p:spPr>
          <a:xfrm>
            <a:off x="2448665" y="4241791"/>
            <a:ext cx="92075" cy="137160"/>
          </a:xfrm>
          <a:custGeom>
            <a:avLst/>
            <a:gdLst/>
            <a:ahLst/>
            <a:cxnLst/>
            <a:rect l="l" t="t" r="r" b="b"/>
            <a:pathLst>
              <a:path w="92075" h="137160">
                <a:moveTo>
                  <a:pt x="91979" y="136974"/>
                </a:moveTo>
                <a:lnTo>
                  <a:pt x="75154" y="0"/>
                </a:lnTo>
                <a:lnTo>
                  <a:pt x="0" y="115749"/>
                </a:lnTo>
                <a:lnTo>
                  <a:pt x="91979" y="136974"/>
                </a:lnTo>
                <a:close/>
              </a:path>
            </a:pathLst>
          </a:custGeom>
          <a:ln w="28574">
            <a:solidFill>
              <a:srgbClr val="595959"/>
            </a:solidFill>
          </a:ln>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35"/>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35"/>
              </a:lnSpc>
            </a:pPr>
            <a:fld id="{81D60167-4931-47E6-BA6A-407CBD079E47}" type="slidenum">
              <a:rPr dirty="0"/>
              <a:t>16</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Data Types in</a:t>
            </a:r>
            <a:r>
              <a:rPr spc="-50" dirty="0"/>
              <a:t> </a:t>
            </a:r>
            <a:r>
              <a:rPr spc="-5" dirty="0"/>
              <a:t>Java</a:t>
            </a:r>
          </a:p>
        </p:txBody>
      </p:sp>
      <p:sp>
        <p:nvSpPr>
          <p:cNvPr id="3" name="object 3"/>
          <p:cNvSpPr txBox="1"/>
          <p:nvPr/>
        </p:nvSpPr>
        <p:spPr>
          <a:xfrm>
            <a:off x="682623" y="1429889"/>
            <a:ext cx="5667375" cy="2708275"/>
          </a:xfrm>
          <a:prstGeom prst="rect">
            <a:avLst/>
          </a:prstGeom>
        </p:spPr>
        <p:txBody>
          <a:bodyPr vert="horz" wrap="square" lIns="0" tIns="0" rIns="0" bIns="0" rtlCol="0">
            <a:spAutoFit/>
          </a:bodyPr>
          <a:lstStyle/>
          <a:p>
            <a:pPr marL="12700">
              <a:lnSpc>
                <a:spcPct val="100000"/>
              </a:lnSpc>
            </a:pPr>
            <a:r>
              <a:rPr sz="2400" spc="5" dirty="0">
                <a:latin typeface="Lucida Sans"/>
                <a:cs typeface="Lucida Sans"/>
              </a:rPr>
              <a:t>There</a:t>
            </a:r>
            <a:r>
              <a:rPr sz="2400" spc="-150" dirty="0">
                <a:latin typeface="Lucida Sans"/>
                <a:cs typeface="Lucida Sans"/>
              </a:rPr>
              <a:t> </a:t>
            </a:r>
            <a:r>
              <a:rPr sz="2400" spc="35" dirty="0">
                <a:latin typeface="Lucida Sans"/>
                <a:cs typeface="Lucida Sans"/>
              </a:rPr>
              <a:t>are</a:t>
            </a:r>
            <a:r>
              <a:rPr sz="2400" spc="-140" dirty="0">
                <a:latin typeface="Lucida Sans"/>
                <a:cs typeface="Lucida Sans"/>
              </a:rPr>
              <a:t> </a:t>
            </a:r>
            <a:r>
              <a:rPr sz="2400" b="1" spc="-35" dirty="0">
                <a:latin typeface="Bookman Old Style"/>
                <a:cs typeface="Bookman Old Style"/>
              </a:rPr>
              <a:t>only</a:t>
            </a:r>
            <a:r>
              <a:rPr sz="2400" b="1" spc="-204" dirty="0">
                <a:latin typeface="Bookman Old Style"/>
                <a:cs typeface="Bookman Old Style"/>
              </a:rPr>
              <a:t> </a:t>
            </a:r>
            <a:r>
              <a:rPr sz="2400" b="1" spc="-10" dirty="0">
                <a:latin typeface="Bookman Old Style"/>
                <a:cs typeface="Bookman Old Style"/>
              </a:rPr>
              <a:t>two</a:t>
            </a:r>
            <a:r>
              <a:rPr sz="2400" b="1" spc="-204" dirty="0">
                <a:latin typeface="Bookman Old Style"/>
                <a:cs typeface="Bookman Old Style"/>
              </a:rPr>
              <a:t> </a:t>
            </a:r>
            <a:r>
              <a:rPr sz="2400" b="1" spc="-10" dirty="0">
                <a:latin typeface="Bookman Old Style"/>
                <a:cs typeface="Bookman Old Style"/>
              </a:rPr>
              <a:t>data</a:t>
            </a:r>
            <a:r>
              <a:rPr sz="2400" b="1" spc="-204" dirty="0">
                <a:latin typeface="Bookman Old Style"/>
                <a:cs typeface="Bookman Old Style"/>
              </a:rPr>
              <a:t> </a:t>
            </a:r>
            <a:r>
              <a:rPr sz="2400" b="1" spc="-65" dirty="0">
                <a:latin typeface="Bookman Old Style"/>
                <a:cs typeface="Bookman Old Style"/>
              </a:rPr>
              <a:t>types</a:t>
            </a:r>
            <a:r>
              <a:rPr sz="2400" b="1" spc="-180" dirty="0">
                <a:latin typeface="Bookman Old Style"/>
                <a:cs typeface="Bookman Old Style"/>
              </a:rPr>
              <a:t> </a:t>
            </a:r>
            <a:r>
              <a:rPr sz="2400" spc="65" dirty="0">
                <a:latin typeface="Lucida Sans"/>
                <a:cs typeface="Lucida Sans"/>
              </a:rPr>
              <a:t>in</a:t>
            </a:r>
            <a:r>
              <a:rPr sz="2400" spc="-150" dirty="0">
                <a:latin typeface="Lucida Sans"/>
                <a:cs typeface="Lucida Sans"/>
              </a:rPr>
              <a:t> </a:t>
            </a:r>
            <a:r>
              <a:rPr sz="2400" spc="45" dirty="0">
                <a:latin typeface="Lucida Sans"/>
                <a:cs typeface="Lucida Sans"/>
              </a:rPr>
              <a:t>Java:</a:t>
            </a:r>
            <a:endParaRPr sz="2400" dirty="0">
              <a:latin typeface="Lucida Sans"/>
              <a:cs typeface="Lucida Sans"/>
            </a:endParaRPr>
          </a:p>
          <a:p>
            <a:pPr>
              <a:lnSpc>
                <a:spcPct val="100000"/>
              </a:lnSpc>
            </a:pPr>
            <a:endParaRPr sz="2400" dirty="0">
              <a:latin typeface="Times New Roman"/>
              <a:cs typeface="Times New Roman"/>
            </a:endParaRPr>
          </a:p>
          <a:p>
            <a:pPr marL="774700" indent="-492125">
              <a:lnSpc>
                <a:spcPct val="100000"/>
              </a:lnSpc>
              <a:spcBef>
                <a:spcPts val="1485"/>
              </a:spcBef>
              <a:buAutoNum type="arabicPeriod"/>
              <a:tabLst>
                <a:tab pos="774065" algn="l"/>
                <a:tab pos="774700" algn="l"/>
              </a:tabLst>
            </a:pPr>
            <a:r>
              <a:rPr sz="2400" b="1" spc="-25" dirty="0">
                <a:latin typeface="Bookman Old Style"/>
                <a:cs typeface="Bookman Old Style"/>
              </a:rPr>
              <a:t>Primitives</a:t>
            </a:r>
            <a:endParaRPr sz="2400" dirty="0">
              <a:latin typeface="Bookman Old Style"/>
              <a:cs typeface="Bookman Old Style"/>
            </a:endParaRPr>
          </a:p>
          <a:p>
            <a:pPr marL="1231900" lvl="1" indent="-320675">
              <a:lnSpc>
                <a:spcPct val="100000"/>
              </a:lnSpc>
              <a:spcBef>
                <a:spcPts val="480"/>
              </a:spcBef>
              <a:buChar char="•"/>
              <a:tabLst>
                <a:tab pos="1231265" algn="l"/>
                <a:tab pos="1231900" algn="l"/>
              </a:tabLst>
            </a:pPr>
            <a:r>
              <a:rPr sz="2000" spc="-20" dirty="0">
                <a:latin typeface="Lucida Sans"/>
                <a:cs typeface="Lucida Sans"/>
              </a:rPr>
              <a:t>boolean</a:t>
            </a:r>
            <a:endParaRPr sz="2000" dirty="0">
              <a:latin typeface="Lucida Sans"/>
              <a:cs typeface="Lucida Sans"/>
            </a:endParaRPr>
          </a:p>
          <a:p>
            <a:pPr marL="1231900" lvl="1" indent="-320675">
              <a:lnSpc>
                <a:spcPct val="100000"/>
              </a:lnSpc>
              <a:spcBef>
                <a:spcPts val="375"/>
              </a:spcBef>
              <a:buChar char="•"/>
              <a:tabLst>
                <a:tab pos="1231265" algn="l"/>
                <a:tab pos="1231900" algn="l"/>
              </a:tabLst>
            </a:pPr>
            <a:r>
              <a:rPr sz="2000" spc="30" dirty="0">
                <a:latin typeface="Lucida Sans"/>
                <a:cs typeface="Lucida Sans"/>
              </a:rPr>
              <a:t>char</a:t>
            </a:r>
            <a:endParaRPr sz="2000" dirty="0">
              <a:latin typeface="Lucida Sans"/>
              <a:cs typeface="Lucida Sans"/>
            </a:endParaRPr>
          </a:p>
          <a:p>
            <a:pPr marL="1231900" lvl="1" indent="-320675">
              <a:lnSpc>
                <a:spcPct val="100000"/>
              </a:lnSpc>
              <a:spcBef>
                <a:spcPts val="375"/>
              </a:spcBef>
              <a:buChar char="•"/>
              <a:tabLst>
                <a:tab pos="1231265" algn="l"/>
                <a:tab pos="1231900" algn="l"/>
              </a:tabLst>
            </a:pPr>
            <a:r>
              <a:rPr sz="2000" dirty="0">
                <a:latin typeface="Lucida Sans"/>
                <a:cs typeface="Lucida Sans"/>
              </a:rPr>
              <a:t>Integer </a:t>
            </a:r>
            <a:r>
              <a:rPr sz="2000" spc="-25" dirty="0">
                <a:latin typeface="Lucida Sans"/>
                <a:cs typeface="Lucida Sans"/>
              </a:rPr>
              <a:t>(byte, </a:t>
            </a:r>
            <a:r>
              <a:rPr sz="2000" spc="-40" dirty="0">
                <a:latin typeface="Lucida Sans"/>
                <a:cs typeface="Lucida Sans"/>
              </a:rPr>
              <a:t>short, </a:t>
            </a:r>
            <a:r>
              <a:rPr sz="2000" spc="-20" dirty="0">
                <a:latin typeface="Lucida Sans"/>
                <a:cs typeface="Lucida Sans"/>
              </a:rPr>
              <a:t>int,</a:t>
            </a:r>
            <a:r>
              <a:rPr sz="2000" spc="-405" dirty="0">
                <a:latin typeface="Lucida Sans"/>
                <a:cs typeface="Lucida Sans"/>
              </a:rPr>
              <a:t> </a:t>
            </a:r>
            <a:r>
              <a:rPr sz="2000" spc="-25" dirty="0">
                <a:latin typeface="Lucida Sans"/>
                <a:cs typeface="Lucida Sans"/>
              </a:rPr>
              <a:t>long)</a:t>
            </a:r>
            <a:endParaRPr sz="2000" dirty="0">
              <a:latin typeface="Lucida Sans"/>
              <a:cs typeface="Lucida Sans"/>
            </a:endParaRPr>
          </a:p>
          <a:p>
            <a:pPr marL="1231900" lvl="1" indent="-320675">
              <a:lnSpc>
                <a:spcPct val="100000"/>
              </a:lnSpc>
              <a:spcBef>
                <a:spcPts val="375"/>
              </a:spcBef>
              <a:buChar char="•"/>
              <a:tabLst>
                <a:tab pos="1231265" algn="l"/>
                <a:tab pos="1231900" algn="l"/>
              </a:tabLst>
            </a:pPr>
            <a:r>
              <a:rPr sz="2000" spc="-15" dirty="0">
                <a:latin typeface="Lucida Sans"/>
                <a:cs typeface="Lucida Sans"/>
              </a:rPr>
              <a:t>float </a:t>
            </a:r>
            <a:r>
              <a:rPr sz="2000" spc="-25" dirty="0">
                <a:latin typeface="Lucida Sans"/>
                <a:cs typeface="Lucida Sans"/>
              </a:rPr>
              <a:t>(float,</a:t>
            </a:r>
            <a:r>
              <a:rPr sz="2000" spc="-235" dirty="0">
                <a:latin typeface="Lucida Sans"/>
                <a:cs typeface="Lucida Sans"/>
              </a:rPr>
              <a:t> </a:t>
            </a:r>
            <a:r>
              <a:rPr sz="2000" spc="-15" dirty="0">
                <a:latin typeface="Lucida Sans"/>
                <a:cs typeface="Lucida Sans"/>
              </a:rPr>
              <a:t>double)</a:t>
            </a:r>
            <a:endParaRPr sz="2000" dirty="0">
              <a:latin typeface="Lucida Sans"/>
              <a:cs typeface="Lucida Sans"/>
            </a:endParaRPr>
          </a:p>
        </p:txBody>
      </p:sp>
      <p:sp>
        <p:nvSpPr>
          <p:cNvPr id="4" name="object 4"/>
          <p:cNvSpPr txBox="1"/>
          <p:nvPr/>
        </p:nvSpPr>
        <p:spPr>
          <a:xfrm>
            <a:off x="987422" y="4230234"/>
            <a:ext cx="1584325" cy="380365"/>
          </a:xfrm>
          <a:prstGeom prst="rect">
            <a:avLst/>
          </a:prstGeom>
        </p:spPr>
        <p:txBody>
          <a:bodyPr vert="horz" wrap="square" lIns="0" tIns="0" rIns="0" bIns="0" rtlCol="0">
            <a:spAutoFit/>
          </a:bodyPr>
          <a:lstStyle/>
          <a:p>
            <a:pPr marL="12700">
              <a:lnSpc>
                <a:spcPct val="100000"/>
              </a:lnSpc>
            </a:pPr>
            <a:r>
              <a:rPr sz="2400" spc="-15" dirty="0">
                <a:latin typeface="Lucida Sans"/>
                <a:cs typeface="Lucida Sans"/>
              </a:rPr>
              <a:t>Examples</a:t>
            </a:r>
            <a:r>
              <a:rPr sz="2400" spc="-5" dirty="0">
                <a:latin typeface="Lucida Sans"/>
                <a:cs typeface="Lucida Sans"/>
              </a:rPr>
              <a:t>:</a:t>
            </a:r>
            <a:r>
              <a:rPr sz="1800" i="1" spc="-5" dirty="0">
                <a:solidFill>
                  <a:srgbClr val="0033CC"/>
                </a:solidFill>
                <a:latin typeface="Century Gothic"/>
                <a:cs typeface="Century Gothic"/>
              </a:rPr>
              <a:t>:</a:t>
            </a:r>
            <a:endParaRPr sz="1800">
              <a:latin typeface="Century Gothic"/>
              <a:cs typeface="Century Gothic"/>
            </a:endParaRPr>
          </a:p>
        </p:txBody>
      </p:sp>
      <p:sp>
        <p:nvSpPr>
          <p:cNvPr id="5" name="object 5"/>
          <p:cNvSpPr txBox="1"/>
          <p:nvPr/>
        </p:nvSpPr>
        <p:spPr>
          <a:xfrm>
            <a:off x="2816219" y="4306434"/>
            <a:ext cx="2764790" cy="290830"/>
          </a:xfrm>
          <a:prstGeom prst="rect">
            <a:avLst/>
          </a:prstGeom>
        </p:spPr>
        <p:txBody>
          <a:bodyPr vert="horz" wrap="square" lIns="0" tIns="0" rIns="0" bIns="0" rtlCol="0">
            <a:spAutoFit/>
          </a:bodyPr>
          <a:lstStyle/>
          <a:p>
            <a:pPr marL="12700">
              <a:lnSpc>
                <a:spcPct val="100000"/>
              </a:lnSpc>
              <a:tabLst>
                <a:tab pos="1054100" algn="l"/>
                <a:tab pos="2304415" algn="l"/>
              </a:tabLst>
            </a:pPr>
            <a:r>
              <a:rPr sz="1800" i="1" spc="-5" dirty="0">
                <a:latin typeface="Century Gothic"/>
                <a:cs typeface="Century Gothic"/>
              </a:rPr>
              <a:t>decimal	</a:t>
            </a:r>
            <a:r>
              <a:rPr sz="1800" b="1" i="1" spc="-5" dirty="0">
                <a:latin typeface="Century Gothic"/>
                <a:cs typeface="Century Gothic"/>
              </a:rPr>
              <a:t>58L</a:t>
            </a:r>
            <a:r>
              <a:rPr sz="1800" i="1" spc="-5" dirty="0">
                <a:latin typeface="Century Gothic"/>
                <a:cs typeface="Century Gothic"/>
              </a:rPr>
              <a:t>,  octal</a:t>
            </a:r>
            <a:r>
              <a:rPr sz="1800" i="1" dirty="0">
                <a:latin typeface="Century Gothic"/>
                <a:cs typeface="Century Gothic"/>
              </a:rPr>
              <a:t>	</a:t>
            </a:r>
            <a:r>
              <a:rPr sz="1800" b="1" i="1" spc="-5" dirty="0">
                <a:latin typeface="Century Gothic"/>
                <a:cs typeface="Century Gothic"/>
              </a:rPr>
              <a:t>027</a:t>
            </a:r>
            <a:r>
              <a:rPr sz="1800" i="1" spc="-5" dirty="0">
                <a:latin typeface="Century Gothic"/>
                <a:cs typeface="Century Gothic"/>
              </a:rPr>
              <a:t>,</a:t>
            </a:r>
            <a:endParaRPr sz="1800">
              <a:latin typeface="Century Gothic"/>
              <a:cs typeface="Century Gothic"/>
            </a:endParaRPr>
          </a:p>
        </p:txBody>
      </p:sp>
      <p:sp>
        <p:nvSpPr>
          <p:cNvPr id="6" name="object 6"/>
          <p:cNvSpPr txBox="1"/>
          <p:nvPr/>
        </p:nvSpPr>
        <p:spPr>
          <a:xfrm>
            <a:off x="5744484" y="4306434"/>
            <a:ext cx="1493520" cy="290830"/>
          </a:xfrm>
          <a:prstGeom prst="rect">
            <a:avLst/>
          </a:prstGeom>
        </p:spPr>
        <p:txBody>
          <a:bodyPr vert="horz" wrap="square" lIns="0" tIns="0" rIns="0" bIns="0" rtlCol="0">
            <a:spAutoFit/>
          </a:bodyPr>
          <a:lstStyle/>
          <a:p>
            <a:pPr marL="12700">
              <a:lnSpc>
                <a:spcPct val="100000"/>
              </a:lnSpc>
            </a:pPr>
            <a:r>
              <a:rPr sz="1800" i="1" spc="-5" dirty="0">
                <a:latin typeface="Century Gothic"/>
                <a:cs typeface="Century Gothic"/>
              </a:rPr>
              <a:t>hexadecimal</a:t>
            </a:r>
            <a:endParaRPr sz="1800">
              <a:latin typeface="Century Gothic"/>
              <a:cs typeface="Century Gothic"/>
            </a:endParaRPr>
          </a:p>
        </p:txBody>
      </p:sp>
      <p:sp>
        <p:nvSpPr>
          <p:cNvPr id="7" name="object 7"/>
          <p:cNvSpPr txBox="1"/>
          <p:nvPr/>
        </p:nvSpPr>
        <p:spPr>
          <a:xfrm>
            <a:off x="7404174" y="4306434"/>
            <a:ext cx="1022985" cy="693420"/>
          </a:xfrm>
          <a:prstGeom prst="rect">
            <a:avLst/>
          </a:prstGeom>
        </p:spPr>
        <p:txBody>
          <a:bodyPr vert="horz" wrap="square" lIns="0" tIns="0" rIns="0" bIns="0" rtlCol="0">
            <a:spAutoFit/>
          </a:bodyPr>
          <a:lstStyle/>
          <a:p>
            <a:pPr marL="12700">
              <a:lnSpc>
                <a:spcPct val="100000"/>
              </a:lnSpc>
            </a:pPr>
            <a:r>
              <a:rPr sz="1800" b="1" i="1" spc="-5" dirty="0">
                <a:latin typeface="Century Gothic"/>
                <a:cs typeface="Century Gothic"/>
              </a:rPr>
              <a:t>0x8AF</a:t>
            </a:r>
            <a:endParaRPr sz="1800">
              <a:latin typeface="Century Gothic"/>
              <a:cs typeface="Century Gothic"/>
            </a:endParaRPr>
          </a:p>
          <a:p>
            <a:pPr marL="210185">
              <a:lnSpc>
                <a:spcPct val="100000"/>
              </a:lnSpc>
              <a:spcBef>
                <a:spcPts val="1005"/>
              </a:spcBef>
            </a:pPr>
            <a:r>
              <a:rPr sz="1800" b="1" i="1" spc="-5" dirty="0">
                <a:latin typeface="Century Gothic"/>
                <a:cs typeface="Century Gothic"/>
              </a:rPr>
              <a:t>0.2e-5F</a:t>
            </a:r>
            <a:endParaRPr sz="1800">
              <a:latin typeface="Century Gothic"/>
              <a:cs typeface="Century Gothic"/>
            </a:endParaRPr>
          </a:p>
        </p:txBody>
      </p:sp>
      <p:sp>
        <p:nvSpPr>
          <p:cNvPr id="8" name="object 8"/>
          <p:cNvSpPr txBox="1"/>
          <p:nvPr/>
        </p:nvSpPr>
        <p:spPr>
          <a:xfrm>
            <a:off x="958401" y="4708893"/>
            <a:ext cx="6414135" cy="1450340"/>
          </a:xfrm>
          <a:prstGeom prst="rect">
            <a:avLst/>
          </a:prstGeom>
        </p:spPr>
        <p:txBody>
          <a:bodyPr vert="horz" wrap="square" lIns="0" tIns="0" rIns="0" bIns="0" rtlCol="0">
            <a:spAutoFit/>
          </a:bodyPr>
          <a:lstStyle/>
          <a:p>
            <a:pPr marL="1870075">
              <a:lnSpc>
                <a:spcPct val="100000"/>
              </a:lnSpc>
              <a:tabLst>
                <a:tab pos="3176270" algn="l"/>
                <a:tab pos="4062095" algn="l"/>
                <a:tab pos="5070475" algn="l"/>
                <a:tab pos="5761355" algn="l"/>
              </a:tabLst>
            </a:pPr>
            <a:r>
              <a:rPr sz="1800" i="1" spc="-5" dirty="0">
                <a:latin typeface="Century Gothic"/>
                <a:cs typeface="Century Gothic"/>
              </a:rPr>
              <a:t>double</a:t>
            </a:r>
            <a:r>
              <a:rPr sz="1800" i="1" spc="5" dirty="0">
                <a:latin typeface="Century Gothic"/>
                <a:cs typeface="Century Gothic"/>
              </a:rPr>
              <a:t> </a:t>
            </a:r>
            <a:r>
              <a:rPr sz="1800" b="1" i="1" spc="-5" dirty="0">
                <a:latin typeface="Century Gothic"/>
                <a:cs typeface="Century Gothic"/>
              </a:rPr>
              <a:t>18.</a:t>
            </a:r>
            <a:r>
              <a:rPr sz="1800" b="1" i="1" dirty="0">
                <a:latin typeface="Century Gothic"/>
                <a:cs typeface="Century Gothic"/>
              </a:rPr>
              <a:t>	</a:t>
            </a:r>
            <a:r>
              <a:rPr sz="1800" b="1" i="1" spc="-5" dirty="0">
                <a:latin typeface="Century Gothic"/>
                <a:cs typeface="Century Gothic"/>
              </a:rPr>
              <a:t>.234E3</a:t>
            </a:r>
            <a:r>
              <a:rPr sz="1800" b="1" i="1" dirty="0">
                <a:latin typeface="Century Gothic"/>
                <a:cs typeface="Century Gothic"/>
              </a:rPr>
              <a:t>	</a:t>
            </a:r>
            <a:r>
              <a:rPr sz="1800" b="1" i="1" spc="-5" dirty="0">
                <a:latin typeface="Century Gothic"/>
                <a:cs typeface="Century Gothic"/>
              </a:rPr>
              <a:t>1.8e-</a:t>
            </a:r>
            <a:r>
              <a:rPr sz="1800" b="1" i="1" spc="0" dirty="0">
                <a:latin typeface="Century Gothic"/>
                <a:cs typeface="Century Gothic"/>
              </a:rPr>
              <a:t>1</a:t>
            </a:r>
            <a:r>
              <a:rPr sz="1800" i="1" spc="-5" dirty="0">
                <a:latin typeface="Century Gothic"/>
                <a:cs typeface="Century Gothic"/>
              </a:rPr>
              <a:t>;</a:t>
            </a:r>
            <a:r>
              <a:rPr sz="1800" i="1" dirty="0">
                <a:latin typeface="Century Gothic"/>
                <a:cs typeface="Century Gothic"/>
              </a:rPr>
              <a:t>	</a:t>
            </a:r>
            <a:r>
              <a:rPr sz="1800" i="1" spc="-5" dirty="0">
                <a:latin typeface="Century Gothic"/>
                <a:cs typeface="Century Gothic"/>
              </a:rPr>
              <a:t>float</a:t>
            </a:r>
            <a:r>
              <a:rPr sz="1800" i="1" dirty="0">
                <a:latin typeface="Century Gothic"/>
                <a:cs typeface="Century Gothic"/>
              </a:rPr>
              <a:t>	</a:t>
            </a:r>
            <a:r>
              <a:rPr sz="1800" b="1" i="1" spc="-5" dirty="0">
                <a:latin typeface="Century Gothic"/>
                <a:cs typeface="Century Gothic"/>
              </a:rPr>
              <a:t>1.234f</a:t>
            </a:r>
            <a:endParaRPr sz="1800" dirty="0">
              <a:latin typeface="Century Gothic"/>
              <a:cs typeface="Century Gothic"/>
            </a:endParaRPr>
          </a:p>
          <a:p>
            <a:pPr>
              <a:lnSpc>
                <a:spcPct val="100000"/>
              </a:lnSpc>
              <a:spcBef>
                <a:spcPts val="15"/>
              </a:spcBef>
            </a:pPr>
            <a:endParaRPr sz="2200" dirty="0">
              <a:latin typeface="Times New Roman"/>
              <a:cs typeface="Times New Roman"/>
            </a:endParaRPr>
          </a:p>
          <a:p>
            <a:pPr marL="12700">
              <a:lnSpc>
                <a:spcPct val="100000"/>
              </a:lnSpc>
              <a:tabLst>
                <a:tab pos="577850" algn="l"/>
              </a:tabLst>
            </a:pPr>
            <a:r>
              <a:rPr sz="2400" spc="-125" dirty="0">
                <a:latin typeface="Lucida Sans"/>
                <a:cs typeface="Lucida Sans"/>
              </a:rPr>
              <a:t>2.	</a:t>
            </a:r>
            <a:r>
              <a:rPr sz="2400" b="1" spc="-30" dirty="0">
                <a:latin typeface="Bookman Old Style"/>
                <a:cs typeface="Bookman Old Style"/>
              </a:rPr>
              <a:t>References</a:t>
            </a:r>
            <a:endParaRPr sz="2400" dirty="0">
              <a:latin typeface="Bookman Old Style"/>
              <a:cs typeface="Bookman Old Style"/>
            </a:endParaRPr>
          </a:p>
          <a:p>
            <a:pPr marL="1870075">
              <a:lnSpc>
                <a:spcPct val="100000"/>
              </a:lnSpc>
              <a:spcBef>
                <a:spcPts val="1545"/>
              </a:spcBef>
            </a:pPr>
            <a:r>
              <a:rPr sz="1800" i="1" spc="-5" dirty="0">
                <a:latin typeface="Century Gothic"/>
                <a:cs typeface="Century Gothic"/>
              </a:rPr>
              <a:t>String </a:t>
            </a:r>
            <a:r>
              <a:rPr sz="1800" b="1" i="1" spc="-5" dirty="0">
                <a:latin typeface="Century Gothic"/>
                <a:cs typeface="Century Gothic"/>
              </a:rPr>
              <a:t>myObject </a:t>
            </a:r>
            <a:r>
              <a:rPr sz="1800" i="1" spc="-5" dirty="0">
                <a:latin typeface="Century Gothic"/>
                <a:cs typeface="Century Gothic"/>
              </a:rPr>
              <a:t>= new</a:t>
            </a:r>
            <a:r>
              <a:rPr sz="1800" i="1" spc="40" dirty="0">
                <a:latin typeface="Century Gothic"/>
                <a:cs typeface="Century Gothic"/>
              </a:rPr>
              <a:t> </a:t>
            </a:r>
            <a:r>
              <a:rPr sz="1800" i="1" spc="-5" dirty="0">
                <a:latin typeface="Century Gothic"/>
                <a:cs typeface="Century Gothic"/>
              </a:rPr>
              <a:t>String(“Java”);</a:t>
            </a:r>
            <a:endParaRPr sz="1800" dirty="0">
              <a:latin typeface="Century Gothic"/>
              <a:cs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35"/>
              </a:lnSpc>
            </a:pPr>
            <a:fld id="{81D60167-4931-47E6-BA6A-407CBD079E47}" type="slidenum">
              <a:rPr dirty="0"/>
              <a:t>17</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Method</a:t>
            </a:r>
            <a:r>
              <a:rPr spc="-60" dirty="0"/>
              <a:t> </a:t>
            </a:r>
            <a:r>
              <a:rPr spc="-5" dirty="0"/>
              <a:t>Invocation</a:t>
            </a:r>
          </a:p>
        </p:txBody>
      </p:sp>
      <p:sp>
        <p:nvSpPr>
          <p:cNvPr id="3" name="object 3"/>
          <p:cNvSpPr txBox="1"/>
          <p:nvPr/>
        </p:nvSpPr>
        <p:spPr>
          <a:xfrm>
            <a:off x="682623" y="1309920"/>
            <a:ext cx="8102600" cy="971550"/>
          </a:xfrm>
          <a:prstGeom prst="rect">
            <a:avLst/>
          </a:prstGeom>
        </p:spPr>
        <p:txBody>
          <a:bodyPr vert="horz" wrap="square" lIns="0" tIns="0" rIns="0" bIns="0" rtlCol="0">
            <a:spAutoFit/>
          </a:bodyPr>
          <a:lstStyle/>
          <a:p>
            <a:pPr marL="12700" marR="5080">
              <a:lnSpc>
                <a:spcPct val="132800"/>
              </a:lnSpc>
            </a:pPr>
            <a:r>
              <a:rPr sz="2400" spc="-5" dirty="0">
                <a:latin typeface="Arial"/>
                <a:cs typeface="Arial"/>
              </a:rPr>
              <a:t>A method can be invoked only through reference variable or  class name (if the method is</a:t>
            </a:r>
            <a:r>
              <a:rPr sz="2400" spc="25" dirty="0">
                <a:latin typeface="Arial"/>
                <a:cs typeface="Arial"/>
              </a:rPr>
              <a:t> </a:t>
            </a:r>
            <a:r>
              <a:rPr sz="2400" spc="-5" dirty="0">
                <a:latin typeface="Arial"/>
                <a:cs typeface="Arial"/>
              </a:rPr>
              <a:t>static)</a:t>
            </a:r>
            <a:endParaRPr sz="2400">
              <a:latin typeface="Arial"/>
              <a:cs typeface="Arial"/>
            </a:endParaRPr>
          </a:p>
        </p:txBody>
      </p:sp>
      <p:sp>
        <p:nvSpPr>
          <p:cNvPr id="4" name="object 4"/>
          <p:cNvSpPr txBox="1"/>
          <p:nvPr/>
        </p:nvSpPr>
        <p:spPr>
          <a:xfrm>
            <a:off x="682623" y="2825154"/>
            <a:ext cx="7597140" cy="3150235"/>
          </a:xfrm>
          <a:prstGeom prst="rect">
            <a:avLst/>
          </a:prstGeom>
        </p:spPr>
        <p:txBody>
          <a:bodyPr vert="horz" wrap="square" lIns="0" tIns="0" rIns="0" bIns="0" rtlCol="0">
            <a:spAutoFit/>
          </a:bodyPr>
          <a:lstStyle/>
          <a:p>
            <a:pPr marL="316865" marR="2621280">
              <a:lnSpc>
                <a:spcPct val="150400"/>
              </a:lnSpc>
            </a:pPr>
            <a:r>
              <a:rPr sz="1800" i="1" dirty="0">
                <a:latin typeface="Consolas"/>
                <a:cs typeface="Consolas"/>
              </a:rPr>
              <a:t>String </a:t>
            </a:r>
            <a:r>
              <a:rPr sz="1800" b="1" i="1" dirty="0">
                <a:latin typeface="Consolas"/>
                <a:cs typeface="Consolas"/>
              </a:rPr>
              <a:t>myObject </a:t>
            </a:r>
            <a:r>
              <a:rPr sz="1800" i="1" dirty="0">
                <a:latin typeface="Consolas"/>
                <a:cs typeface="Consolas"/>
              </a:rPr>
              <a:t>= new</a:t>
            </a:r>
            <a:r>
              <a:rPr sz="1800" i="1" spc="-114" dirty="0">
                <a:latin typeface="Consolas"/>
                <a:cs typeface="Consolas"/>
              </a:rPr>
              <a:t> </a:t>
            </a:r>
            <a:r>
              <a:rPr sz="1800" i="1" dirty="0">
                <a:latin typeface="Consolas"/>
                <a:cs typeface="Consolas"/>
              </a:rPr>
              <a:t>String(“Java”);  int length =</a:t>
            </a:r>
            <a:r>
              <a:rPr sz="1800" i="1" spc="-114" dirty="0">
                <a:latin typeface="Consolas"/>
                <a:cs typeface="Consolas"/>
              </a:rPr>
              <a:t> </a:t>
            </a:r>
            <a:r>
              <a:rPr sz="1800" i="1" dirty="0">
                <a:latin typeface="Consolas"/>
                <a:cs typeface="Consolas"/>
              </a:rPr>
              <a:t>myObject.length();</a:t>
            </a:r>
            <a:endParaRPr sz="1800" dirty="0">
              <a:latin typeface="Consolas"/>
              <a:cs typeface="Consolas"/>
            </a:endParaRPr>
          </a:p>
          <a:p>
            <a:pPr>
              <a:lnSpc>
                <a:spcPct val="100000"/>
              </a:lnSpc>
            </a:pPr>
            <a:endParaRPr sz="1800" dirty="0">
              <a:latin typeface="Times New Roman"/>
              <a:cs typeface="Times New Roman"/>
            </a:endParaRPr>
          </a:p>
          <a:p>
            <a:pPr>
              <a:lnSpc>
                <a:spcPct val="100000"/>
              </a:lnSpc>
              <a:spcBef>
                <a:spcPts val="45"/>
              </a:spcBef>
            </a:pPr>
            <a:endParaRPr sz="1500" dirty="0">
              <a:latin typeface="Times New Roman"/>
              <a:cs typeface="Times New Roman"/>
            </a:endParaRPr>
          </a:p>
          <a:p>
            <a:pPr marL="316865">
              <a:lnSpc>
                <a:spcPct val="100000"/>
              </a:lnSpc>
            </a:pPr>
            <a:r>
              <a:rPr sz="1800" dirty="0">
                <a:latin typeface="Consolas"/>
                <a:cs typeface="Consolas"/>
              </a:rPr>
              <a:t>Static method </a:t>
            </a:r>
            <a:r>
              <a:rPr sz="1800" b="1" i="1" dirty="0">
                <a:latin typeface="Consolas"/>
                <a:cs typeface="Consolas"/>
              </a:rPr>
              <a:t>valueOf</a:t>
            </a:r>
            <a:r>
              <a:rPr sz="1800" dirty="0">
                <a:latin typeface="Consolas"/>
                <a:cs typeface="Consolas"/>
              </a:rPr>
              <a:t>(...) of the String</a:t>
            </a:r>
            <a:r>
              <a:rPr sz="1800" spc="-125" dirty="0">
                <a:latin typeface="Consolas"/>
                <a:cs typeface="Consolas"/>
              </a:rPr>
              <a:t> </a:t>
            </a:r>
            <a:r>
              <a:rPr sz="1800" dirty="0">
                <a:latin typeface="Consolas"/>
                <a:cs typeface="Consolas"/>
              </a:rPr>
              <a:t>class</a:t>
            </a:r>
          </a:p>
          <a:p>
            <a:pPr marL="316865">
              <a:lnSpc>
                <a:spcPct val="100000"/>
              </a:lnSpc>
              <a:spcBef>
                <a:spcPts val="840"/>
              </a:spcBef>
            </a:pPr>
            <a:r>
              <a:rPr sz="1800" i="1" dirty="0">
                <a:latin typeface="Consolas"/>
                <a:cs typeface="Consolas"/>
              </a:rPr>
              <a:t>String val =</a:t>
            </a:r>
            <a:r>
              <a:rPr sz="1800" i="1" spc="-114" dirty="0">
                <a:latin typeface="Consolas"/>
                <a:cs typeface="Consolas"/>
              </a:rPr>
              <a:t> </a:t>
            </a:r>
            <a:r>
              <a:rPr sz="1800" i="1" dirty="0">
                <a:latin typeface="Consolas"/>
                <a:cs typeface="Consolas"/>
              </a:rPr>
              <a:t>String.valueOf(10);</a:t>
            </a:r>
            <a:endParaRPr sz="1800" dirty="0">
              <a:latin typeface="Consolas"/>
              <a:cs typeface="Consolas"/>
            </a:endParaRPr>
          </a:p>
          <a:p>
            <a:pPr>
              <a:lnSpc>
                <a:spcPct val="100000"/>
              </a:lnSpc>
            </a:pPr>
            <a:endParaRPr sz="1800" dirty="0">
              <a:latin typeface="Times New Roman"/>
              <a:cs typeface="Times New Roman"/>
            </a:endParaRPr>
          </a:p>
          <a:p>
            <a:pPr marL="12700">
              <a:lnSpc>
                <a:spcPct val="100000"/>
              </a:lnSpc>
              <a:spcBef>
                <a:spcPts val="1145"/>
              </a:spcBef>
            </a:pPr>
            <a:r>
              <a:rPr sz="2400" spc="-5" dirty="0">
                <a:latin typeface="Arial"/>
                <a:cs typeface="Arial"/>
              </a:rPr>
              <a:t>Argument passing mechanism in java is:</a:t>
            </a:r>
            <a:r>
              <a:rPr sz="2400" spc="125" dirty="0">
                <a:latin typeface="Arial"/>
                <a:cs typeface="Arial"/>
              </a:rPr>
              <a:t> </a:t>
            </a:r>
            <a:r>
              <a:rPr sz="2400" b="1" spc="-5" dirty="0">
                <a:latin typeface="Arial"/>
                <a:cs typeface="Arial"/>
              </a:rPr>
              <a:t>pass-by-value</a:t>
            </a:r>
            <a:endParaRPr sz="2400" dirty="0">
              <a:latin typeface="Arial"/>
              <a:cs typeface="Arial"/>
            </a:endParaRPr>
          </a:p>
          <a:p>
            <a:pPr marL="12700">
              <a:lnSpc>
                <a:spcPct val="100000"/>
              </a:lnSpc>
              <a:spcBef>
                <a:spcPts val="965"/>
              </a:spcBef>
            </a:pPr>
            <a:r>
              <a:rPr sz="1800" spc="-5" dirty="0">
                <a:latin typeface="Arial"/>
                <a:cs typeface="Arial"/>
              </a:rPr>
              <a:t>Pass-by-value:  a copy of each actual parameter (argument) is</a:t>
            </a:r>
            <a:r>
              <a:rPr sz="1800" spc="175" dirty="0">
                <a:latin typeface="Arial"/>
                <a:cs typeface="Arial"/>
              </a:rPr>
              <a:t> </a:t>
            </a:r>
            <a:r>
              <a:rPr sz="1800" spc="-5" dirty="0">
                <a:latin typeface="Arial"/>
                <a:cs typeface="Arial"/>
              </a:rPr>
              <a:t>passed.</a:t>
            </a:r>
            <a:endParaRPr sz="1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2</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z="3600" spc="-5" dirty="0"/>
              <a:t>Objectives</a:t>
            </a:r>
            <a:endParaRPr sz="3600"/>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7780">
              <a:lnSpc>
                <a:spcPct val="100000"/>
              </a:lnSpc>
            </a:pPr>
            <a:r>
              <a:rPr spc="-5" dirty="0"/>
              <a:t>Upon completion of this lecture, you should be able</a:t>
            </a:r>
            <a:r>
              <a:rPr spc="80" dirty="0"/>
              <a:t> </a:t>
            </a:r>
            <a:r>
              <a:rPr spc="-5" dirty="0"/>
              <a:t>to:</a:t>
            </a:r>
          </a:p>
          <a:p>
            <a:pPr marL="5080">
              <a:lnSpc>
                <a:spcPct val="100000"/>
              </a:lnSpc>
              <a:spcBef>
                <a:spcPts val="10"/>
              </a:spcBef>
            </a:pPr>
            <a:endParaRPr sz="3300">
              <a:latin typeface="Times New Roman"/>
              <a:cs typeface="Times New Roman"/>
            </a:endParaRPr>
          </a:p>
          <a:p>
            <a:pPr marL="760730" indent="-248920">
              <a:lnSpc>
                <a:spcPct val="100000"/>
              </a:lnSpc>
              <a:buChar char="▪"/>
              <a:tabLst>
                <a:tab pos="760095" algn="l"/>
                <a:tab pos="760730" algn="l"/>
                <a:tab pos="3102610" algn="l"/>
              </a:tabLst>
            </a:pPr>
            <a:r>
              <a:rPr sz="2000" b="0" spc="-5" dirty="0">
                <a:solidFill>
                  <a:srgbClr val="0033CC"/>
                </a:solidFill>
                <a:latin typeface="Arial"/>
                <a:cs typeface="Arial"/>
              </a:rPr>
              <a:t>Define</a:t>
            </a:r>
            <a:r>
              <a:rPr sz="2000" b="0" spc="10" dirty="0">
                <a:solidFill>
                  <a:srgbClr val="0033CC"/>
                </a:solidFill>
                <a:latin typeface="Arial"/>
                <a:cs typeface="Arial"/>
              </a:rPr>
              <a:t> </a:t>
            </a:r>
            <a:r>
              <a:rPr sz="2000" b="0" spc="-5" dirty="0">
                <a:solidFill>
                  <a:srgbClr val="0033CC"/>
                </a:solidFill>
                <a:latin typeface="Arial"/>
                <a:cs typeface="Arial"/>
              </a:rPr>
              <a:t>Classes</a:t>
            </a:r>
            <a:r>
              <a:rPr sz="2000" b="0" spc="10" dirty="0">
                <a:solidFill>
                  <a:srgbClr val="0033CC"/>
                </a:solidFill>
                <a:latin typeface="Arial"/>
                <a:cs typeface="Arial"/>
              </a:rPr>
              <a:t> </a:t>
            </a:r>
            <a:r>
              <a:rPr sz="2000" b="0" spc="-5" dirty="0">
                <a:solidFill>
                  <a:srgbClr val="0033CC"/>
                </a:solidFill>
                <a:latin typeface="Arial"/>
                <a:cs typeface="Arial"/>
              </a:rPr>
              <a:t>and	Interfaces</a:t>
            </a:r>
            <a:endParaRPr sz="2000">
              <a:latin typeface="Arial"/>
              <a:cs typeface="Arial"/>
            </a:endParaRPr>
          </a:p>
          <a:p>
            <a:pPr marL="5080">
              <a:lnSpc>
                <a:spcPct val="100000"/>
              </a:lnSpc>
              <a:spcBef>
                <a:spcPts val="45"/>
              </a:spcBef>
              <a:buClr>
                <a:srgbClr val="0033CC"/>
              </a:buClr>
              <a:buFont typeface="Arial"/>
              <a:buChar char="▪"/>
            </a:pPr>
            <a:endParaRPr sz="2700">
              <a:latin typeface="Times New Roman"/>
              <a:cs typeface="Times New Roman"/>
            </a:endParaRPr>
          </a:p>
          <a:p>
            <a:pPr marL="760730" indent="-248920">
              <a:lnSpc>
                <a:spcPct val="100000"/>
              </a:lnSpc>
              <a:buChar char="▪"/>
              <a:tabLst>
                <a:tab pos="760095" algn="l"/>
                <a:tab pos="760730" algn="l"/>
              </a:tabLst>
            </a:pPr>
            <a:r>
              <a:rPr sz="2000" b="0" spc="-5" dirty="0">
                <a:solidFill>
                  <a:srgbClr val="0033CC"/>
                </a:solidFill>
                <a:latin typeface="Arial"/>
                <a:cs typeface="Arial"/>
              </a:rPr>
              <a:t>Design Inner and Anonymous</a:t>
            </a:r>
            <a:r>
              <a:rPr sz="2000" b="0" spc="35" dirty="0">
                <a:solidFill>
                  <a:srgbClr val="0033CC"/>
                </a:solidFill>
                <a:latin typeface="Arial"/>
                <a:cs typeface="Arial"/>
              </a:rPr>
              <a:t> </a:t>
            </a:r>
            <a:r>
              <a:rPr sz="2000" b="0" spc="-5" dirty="0">
                <a:solidFill>
                  <a:srgbClr val="0033CC"/>
                </a:solidFill>
                <a:latin typeface="Arial"/>
                <a:cs typeface="Arial"/>
              </a:rPr>
              <a:t>Classes</a:t>
            </a:r>
            <a:endParaRPr sz="2000">
              <a:latin typeface="Arial"/>
              <a:cs typeface="Arial"/>
            </a:endParaRPr>
          </a:p>
          <a:p>
            <a:pPr marL="5080">
              <a:lnSpc>
                <a:spcPct val="100000"/>
              </a:lnSpc>
              <a:spcBef>
                <a:spcPts val="45"/>
              </a:spcBef>
              <a:buClr>
                <a:srgbClr val="0033CC"/>
              </a:buClr>
              <a:buFont typeface="Arial"/>
              <a:buChar char="▪"/>
            </a:pPr>
            <a:endParaRPr sz="2700">
              <a:latin typeface="Times New Roman"/>
              <a:cs typeface="Times New Roman"/>
            </a:endParaRPr>
          </a:p>
          <a:p>
            <a:pPr marL="760730" indent="-248920">
              <a:lnSpc>
                <a:spcPct val="100000"/>
              </a:lnSpc>
              <a:buChar char="▪"/>
              <a:tabLst>
                <a:tab pos="760095" algn="l"/>
                <a:tab pos="760730" algn="l"/>
              </a:tabLst>
            </a:pPr>
            <a:r>
              <a:rPr sz="2000" b="0" spc="-5" dirty="0">
                <a:solidFill>
                  <a:srgbClr val="0033CC"/>
                </a:solidFill>
                <a:latin typeface="Arial"/>
                <a:cs typeface="Arial"/>
              </a:rPr>
              <a:t>Create and Work with Generic</a:t>
            </a:r>
            <a:r>
              <a:rPr sz="2000" b="0" spc="35" dirty="0">
                <a:solidFill>
                  <a:srgbClr val="0033CC"/>
                </a:solidFill>
                <a:latin typeface="Arial"/>
                <a:cs typeface="Arial"/>
              </a:rPr>
              <a:t> </a:t>
            </a:r>
            <a:r>
              <a:rPr sz="2000" b="0" spc="-5" dirty="0">
                <a:solidFill>
                  <a:srgbClr val="0033CC"/>
                </a:solidFill>
                <a:latin typeface="Arial"/>
                <a:cs typeface="Arial"/>
              </a:rPr>
              <a:t>Classes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806817" y="6607172"/>
            <a:ext cx="4064635" cy="152400"/>
          </a:xfrm>
          <a:prstGeom prst="rect">
            <a:avLst/>
          </a:prstGeom>
        </p:spPr>
        <p:txBody>
          <a:bodyPr vert="horz" wrap="square" lIns="0" tIns="0" rIns="0" bIns="0" rtlCol="0">
            <a:spAutoFit/>
          </a:bodyPr>
          <a:lstStyle/>
          <a:p>
            <a:pPr marL="12700">
              <a:lnSpc>
                <a:spcPts val="1035"/>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3</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z="3600" spc="-5" dirty="0"/>
              <a:t>Classes –</a:t>
            </a:r>
            <a:r>
              <a:rPr sz="3600" spc="-50" dirty="0"/>
              <a:t> </a:t>
            </a:r>
            <a:r>
              <a:rPr sz="3600" spc="-5" dirty="0"/>
              <a:t>Basics</a:t>
            </a:r>
            <a:endParaRPr sz="3600"/>
          </a:p>
        </p:txBody>
      </p:sp>
      <p:sp>
        <p:nvSpPr>
          <p:cNvPr id="3" name="object 3"/>
          <p:cNvSpPr txBox="1"/>
          <p:nvPr/>
        </p:nvSpPr>
        <p:spPr>
          <a:xfrm>
            <a:off x="955658" y="1744214"/>
            <a:ext cx="6230620" cy="3279140"/>
          </a:xfrm>
          <a:prstGeom prst="rect">
            <a:avLst/>
          </a:prstGeom>
        </p:spPr>
        <p:txBody>
          <a:bodyPr vert="horz" wrap="square" lIns="0" tIns="0" rIns="0" bIns="0" rtlCol="0">
            <a:spAutoFit/>
          </a:bodyPr>
          <a:lstStyle/>
          <a:p>
            <a:pPr marL="12700">
              <a:lnSpc>
                <a:spcPct val="100000"/>
              </a:lnSpc>
            </a:pPr>
            <a:r>
              <a:rPr sz="2400" b="1" spc="-5" dirty="0">
                <a:solidFill>
                  <a:srgbClr val="FF0000"/>
                </a:solidFill>
                <a:latin typeface="Century Gothic"/>
                <a:cs typeface="Century Gothic"/>
              </a:rPr>
              <a:t>In this segment you will be learning</a:t>
            </a:r>
            <a:r>
              <a:rPr sz="2400" b="1" spc="35" dirty="0">
                <a:solidFill>
                  <a:srgbClr val="FF0000"/>
                </a:solidFill>
                <a:latin typeface="Century Gothic"/>
                <a:cs typeface="Century Gothic"/>
              </a:rPr>
              <a:t> </a:t>
            </a:r>
            <a:r>
              <a:rPr sz="2400" b="1" spc="-5" dirty="0">
                <a:solidFill>
                  <a:srgbClr val="FF0000"/>
                </a:solidFill>
                <a:latin typeface="Century Gothic"/>
                <a:cs typeface="Century Gothic"/>
              </a:rPr>
              <a:t>about:</a:t>
            </a:r>
            <a:endParaRPr sz="2400">
              <a:latin typeface="Century Gothic"/>
              <a:cs typeface="Century Gothic"/>
            </a:endParaRPr>
          </a:p>
          <a:p>
            <a:pPr>
              <a:lnSpc>
                <a:spcPct val="100000"/>
              </a:lnSpc>
              <a:spcBef>
                <a:spcPts val="10"/>
              </a:spcBef>
            </a:pPr>
            <a:endParaRPr sz="3300">
              <a:latin typeface="Times New Roman"/>
              <a:cs typeface="Times New Roman"/>
            </a:endParaRPr>
          </a:p>
          <a:p>
            <a:pPr marL="330200" indent="-248920">
              <a:lnSpc>
                <a:spcPct val="100000"/>
              </a:lnSpc>
              <a:buChar char="▪"/>
              <a:tabLst>
                <a:tab pos="329565" algn="l"/>
                <a:tab pos="330835" algn="l"/>
              </a:tabLst>
            </a:pPr>
            <a:r>
              <a:rPr sz="2000" spc="-5" dirty="0">
                <a:solidFill>
                  <a:srgbClr val="0033CC"/>
                </a:solidFill>
                <a:latin typeface="Arial"/>
                <a:cs typeface="Arial"/>
              </a:rPr>
              <a:t>Class</a:t>
            </a:r>
            <a:r>
              <a:rPr sz="2000" spc="-45" dirty="0">
                <a:solidFill>
                  <a:srgbClr val="0033CC"/>
                </a:solidFill>
                <a:latin typeface="Arial"/>
                <a:cs typeface="Arial"/>
              </a:rPr>
              <a:t> </a:t>
            </a:r>
            <a:r>
              <a:rPr sz="2000" spc="-5" dirty="0">
                <a:solidFill>
                  <a:srgbClr val="0033CC"/>
                </a:solidFill>
                <a:latin typeface="Arial"/>
                <a:cs typeface="Arial"/>
              </a:rPr>
              <a:t>Structure</a:t>
            </a:r>
            <a:endParaRPr sz="2000">
              <a:latin typeface="Arial"/>
              <a:cs typeface="Arial"/>
            </a:endParaRPr>
          </a:p>
          <a:p>
            <a:pPr>
              <a:lnSpc>
                <a:spcPct val="100000"/>
              </a:lnSpc>
              <a:spcBef>
                <a:spcPts val="45"/>
              </a:spcBef>
              <a:buClr>
                <a:srgbClr val="0033CC"/>
              </a:buClr>
              <a:buFont typeface="Arial"/>
              <a:buChar char="▪"/>
            </a:pPr>
            <a:endParaRPr sz="2700">
              <a:latin typeface="Times New Roman"/>
              <a:cs typeface="Times New Roman"/>
            </a:endParaRPr>
          </a:p>
          <a:p>
            <a:pPr marL="330200" indent="-248920">
              <a:lnSpc>
                <a:spcPct val="100000"/>
              </a:lnSpc>
              <a:buChar char="▪"/>
              <a:tabLst>
                <a:tab pos="329565" algn="l"/>
                <a:tab pos="330835" algn="l"/>
              </a:tabLst>
            </a:pPr>
            <a:r>
              <a:rPr sz="2000" spc="-5" dirty="0">
                <a:solidFill>
                  <a:srgbClr val="0033CC"/>
                </a:solidFill>
                <a:latin typeface="Arial"/>
                <a:cs typeface="Arial"/>
              </a:rPr>
              <a:t>Member</a:t>
            </a:r>
            <a:r>
              <a:rPr sz="2000" spc="-35" dirty="0">
                <a:solidFill>
                  <a:srgbClr val="0033CC"/>
                </a:solidFill>
                <a:latin typeface="Arial"/>
                <a:cs typeface="Arial"/>
              </a:rPr>
              <a:t> </a:t>
            </a:r>
            <a:r>
              <a:rPr sz="2000" spc="-5" dirty="0">
                <a:solidFill>
                  <a:srgbClr val="0033CC"/>
                </a:solidFill>
                <a:latin typeface="Arial"/>
                <a:cs typeface="Arial"/>
              </a:rPr>
              <a:t>Variables</a:t>
            </a:r>
            <a:endParaRPr sz="2000">
              <a:latin typeface="Arial"/>
              <a:cs typeface="Arial"/>
            </a:endParaRPr>
          </a:p>
          <a:p>
            <a:pPr>
              <a:lnSpc>
                <a:spcPct val="100000"/>
              </a:lnSpc>
              <a:spcBef>
                <a:spcPts val="45"/>
              </a:spcBef>
              <a:buClr>
                <a:srgbClr val="0033CC"/>
              </a:buClr>
              <a:buFont typeface="Arial"/>
              <a:buChar char="▪"/>
            </a:pPr>
            <a:endParaRPr sz="2700">
              <a:latin typeface="Times New Roman"/>
              <a:cs typeface="Times New Roman"/>
            </a:endParaRPr>
          </a:p>
          <a:p>
            <a:pPr marL="330200" indent="-248920">
              <a:lnSpc>
                <a:spcPct val="100000"/>
              </a:lnSpc>
              <a:buChar char="▪"/>
              <a:tabLst>
                <a:tab pos="329565" algn="l"/>
                <a:tab pos="330835" algn="l"/>
              </a:tabLst>
            </a:pPr>
            <a:r>
              <a:rPr sz="2000" spc="-5" dirty="0">
                <a:solidFill>
                  <a:srgbClr val="0033CC"/>
                </a:solidFill>
                <a:latin typeface="Arial"/>
                <a:cs typeface="Arial"/>
              </a:rPr>
              <a:t>Constructors</a:t>
            </a:r>
            <a:endParaRPr sz="2000">
              <a:latin typeface="Arial"/>
              <a:cs typeface="Arial"/>
            </a:endParaRPr>
          </a:p>
          <a:p>
            <a:pPr>
              <a:lnSpc>
                <a:spcPct val="100000"/>
              </a:lnSpc>
              <a:spcBef>
                <a:spcPts val="45"/>
              </a:spcBef>
              <a:buClr>
                <a:srgbClr val="0033CC"/>
              </a:buClr>
              <a:buFont typeface="Arial"/>
              <a:buChar char="▪"/>
            </a:pPr>
            <a:endParaRPr sz="2700">
              <a:latin typeface="Times New Roman"/>
              <a:cs typeface="Times New Roman"/>
            </a:endParaRPr>
          </a:p>
          <a:p>
            <a:pPr marL="330200" indent="-248920">
              <a:lnSpc>
                <a:spcPct val="100000"/>
              </a:lnSpc>
              <a:buChar char="▪"/>
              <a:tabLst>
                <a:tab pos="329565" algn="l"/>
                <a:tab pos="330835" algn="l"/>
              </a:tabLst>
            </a:pPr>
            <a:r>
              <a:rPr sz="2000" spc="-5" dirty="0">
                <a:solidFill>
                  <a:srgbClr val="0033CC"/>
                </a:solidFill>
                <a:latin typeface="Arial"/>
                <a:cs typeface="Arial"/>
              </a:rPr>
              <a:t>Methods</a:t>
            </a:r>
            <a:endParaRPr sz="20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0965">
              <a:lnSpc>
                <a:spcPts val="1035"/>
              </a:lnSpc>
            </a:pPr>
            <a:fld id="{81D60167-4931-47E6-BA6A-407CBD079E47}" type="slidenum">
              <a:rPr dirty="0"/>
              <a:t>4</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469900">
              <a:lnSpc>
                <a:spcPct val="100000"/>
              </a:lnSpc>
            </a:pPr>
            <a:r>
              <a:rPr spc="-5" dirty="0"/>
              <a:t>Class</a:t>
            </a:r>
            <a:r>
              <a:rPr spc="-50" dirty="0"/>
              <a:t> </a:t>
            </a:r>
            <a:r>
              <a:rPr spc="-5" dirty="0"/>
              <a:t>Declaration</a:t>
            </a:r>
          </a:p>
        </p:txBody>
      </p:sp>
      <p:sp>
        <p:nvSpPr>
          <p:cNvPr id="3" name="object 3"/>
          <p:cNvSpPr txBox="1"/>
          <p:nvPr/>
        </p:nvSpPr>
        <p:spPr>
          <a:xfrm>
            <a:off x="530223" y="1423285"/>
            <a:ext cx="8325484" cy="4794250"/>
          </a:xfrm>
          <a:prstGeom prst="rect">
            <a:avLst/>
          </a:prstGeom>
        </p:spPr>
        <p:txBody>
          <a:bodyPr vert="horz" wrap="square" lIns="0" tIns="0" rIns="0" bIns="0" rtlCol="0">
            <a:spAutoFit/>
          </a:bodyPr>
          <a:lstStyle/>
          <a:p>
            <a:pPr marL="12700">
              <a:lnSpc>
                <a:spcPct val="100000"/>
              </a:lnSpc>
            </a:pPr>
            <a:r>
              <a:rPr sz="1700" spc="-5" dirty="0">
                <a:latin typeface="Arial"/>
                <a:cs typeface="Arial"/>
              </a:rPr>
              <a:t>The class declaration in Java has the following</a:t>
            </a:r>
            <a:r>
              <a:rPr sz="1700" spc="110" dirty="0">
                <a:latin typeface="Arial"/>
                <a:cs typeface="Arial"/>
              </a:rPr>
              <a:t> </a:t>
            </a:r>
            <a:r>
              <a:rPr sz="1700" spc="-5" dirty="0">
                <a:latin typeface="Arial"/>
                <a:cs typeface="Arial"/>
              </a:rPr>
              <a:t>format:</a:t>
            </a:r>
            <a:endParaRPr sz="1700" dirty="0">
              <a:latin typeface="Arial"/>
              <a:cs typeface="Arial"/>
            </a:endParaRPr>
          </a:p>
          <a:p>
            <a:pPr marL="1383665" marR="5173345" indent="-457200">
              <a:lnSpc>
                <a:spcPct val="128499"/>
              </a:lnSpc>
              <a:spcBef>
                <a:spcPts val="15"/>
              </a:spcBef>
            </a:pPr>
            <a:r>
              <a:rPr sz="1800" b="1" dirty="0">
                <a:latin typeface="Consolas"/>
                <a:cs typeface="Consolas"/>
              </a:rPr>
              <a:t>class ClassName {  field(s)  constructor(s)</a:t>
            </a:r>
            <a:endParaRPr sz="1800" dirty="0">
              <a:latin typeface="Consolas"/>
              <a:cs typeface="Consolas"/>
            </a:endParaRPr>
          </a:p>
          <a:p>
            <a:pPr marL="1383665" marR="3665854">
              <a:lnSpc>
                <a:spcPct val="128499"/>
              </a:lnSpc>
            </a:pPr>
            <a:r>
              <a:rPr sz="1800" b="1" dirty="0">
                <a:latin typeface="Consolas"/>
                <a:cs typeface="Consolas"/>
              </a:rPr>
              <a:t>method declaration(s)  other class</a:t>
            </a:r>
            <a:r>
              <a:rPr sz="1800" b="1" spc="-110" dirty="0">
                <a:latin typeface="Consolas"/>
                <a:cs typeface="Consolas"/>
              </a:rPr>
              <a:t> </a:t>
            </a:r>
            <a:r>
              <a:rPr sz="1800" b="1" dirty="0">
                <a:latin typeface="Consolas"/>
                <a:cs typeface="Consolas"/>
              </a:rPr>
              <a:t>declaration(s)</a:t>
            </a:r>
            <a:endParaRPr sz="1800" dirty="0">
              <a:latin typeface="Consolas"/>
              <a:cs typeface="Consolas"/>
            </a:endParaRPr>
          </a:p>
          <a:p>
            <a:pPr marL="926465">
              <a:lnSpc>
                <a:spcPct val="100000"/>
              </a:lnSpc>
              <a:spcBef>
                <a:spcPts val="615"/>
              </a:spcBef>
            </a:pPr>
            <a:r>
              <a:rPr sz="1800" b="1" dirty="0">
                <a:latin typeface="Consolas"/>
                <a:cs typeface="Consolas"/>
              </a:rPr>
              <a:t>}</a:t>
            </a:r>
            <a:endParaRPr sz="1800" dirty="0">
              <a:latin typeface="Consolas"/>
              <a:cs typeface="Consolas"/>
            </a:endParaRPr>
          </a:p>
          <a:p>
            <a:pPr marL="12700" marR="5080">
              <a:lnSpc>
                <a:spcPct val="116399"/>
              </a:lnSpc>
              <a:spcBef>
                <a:spcPts val="384"/>
              </a:spcBef>
            </a:pPr>
            <a:r>
              <a:rPr sz="1700" spc="-5" dirty="0">
                <a:latin typeface="Arial"/>
                <a:cs typeface="Arial"/>
              </a:rPr>
              <a:t>The class contains </a:t>
            </a:r>
            <a:r>
              <a:rPr sz="1700" spc="-5" dirty="0">
                <a:solidFill>
                  <a:srgbClr val="465D9C"/>
                </a:solidFill>
                <a:latin typeface="Arial"/>
                <a:cs typeface="Arial"/>
              </a:rPr>
              <a:t>all the code you have to </a:t>
            </a:r>
            <a:r>
              <a:rPr sz="1700" dirty="0">
                <a:solidFill>
                  <a:srgbClr val="465D9C"/>
                </a:solidFill>
                <a:latin typeface="Arial"/>
                <a:cs typeface="Arial"/>
              </a:rPr>
              <a:t>write</a:t>
            </a:r>
            <a:r>
              <a:rPr sz="1700" dirty="0">
                <a:latin typeface="Arial"/>
                <a:cs typeface="Arial"/>
              </a:rPr>
              <a:t>. </a:t>
            </a:r>
            <a:r>
              <a:rPr sz="1700" spc="-5" dirty="0">
                <a:latin typeface="Arial"/>
                <a:cs typeface="Arial"/>
              </a:rPr>
              <a:t>Your code must be enclosed by curly  braces.</a:t>
            </a:r>
            <a:endParaRPr sz="1700" dirty="0">
              <a:latin typeface="Arial"/>
              <a:cs typeface="Arial"/>
            </a:endParaRPr>
          </a:p>
          <a:p>
            <a:pPr>
              <a:lnSpc>
                <a:spcPct val="100000"/>
              </a:lnSpc>
            </a:pPr>
            <a:endParaRPr sz="1700" dirty="0">
              <a:latin typeface="Times New Roman"/>
              <a:cs typeface="Times New Roman"/>
            </a:endParaRPr>
          </a:p>
          <a:p>
            <a:pPr marL="12700">
              <a:lnSpc>
                <a:spcPct val="100000"/>
              </a:lnSpc>
              <a:spcBef>
                <a:spcPts val="1505"/>
              </a:spcBef>
            </a:pPr>
            <a:r>
              <a:rPr sz="1700" spc="-5" dirty="0">
                <a:latin typeface="Arial"/>
                <a:cs typeface="Arial"/>
              </a:rPr>
              <a:t>The object's’ life cycle is determined by the elements of the class as</a:t>
            </a:r>
            <a:r>
              <a:rPr sz="1700" spc="204" dirty="0">
                <a:latin typeface="Arial"/>
                <a:cs typeface="Arial"/>
              </a:rPr>
              <a:t> </a:t>
            </a:r>
            <a:r>
              <a:rPr sz="1700" spc="-5" dirty="0">
                <a:latin typeface="Arial"/>
                <a:cs typeface="Arial"/>
              </a:rPr>
              <a:t>following:</a:t>
            </a:r>
            <a:endParaRPr sz="1700" dirty="0">
              <a:latin typeface="Arial"/>
              <a:cs typeface="Arial"/>
            </a:endParaRPr>
          </a:p>
          <a:p>
            <a:pPr marL="491490" indent="-478790">
              <a:lnSpc>
                <a:spcPct val="100000"/>
              </a:lnSpc>
              <a:spcBef>
                <a:spcPts val="735"/>
              </a:spcBef>
              <a:buAutoNum type="arabicPeriod"/>
              <a:tabLst>
                <a:tab pos="491490" algn="l"/>
                <a:tab pos="492125" algn="l"/>
              </a:tabLst>
            </a:pPr>
            <a:r>
              <a:rPr sz="1700" spc="-5" dirty="0">
                <a:latin typeface="Arial"/>
                <a:cs typeface="Arial"/>
              </a:rPr>
              <a:t>Objects initializations –</a:t>
            </a:r>
            <a:r>
              <a:rPr sz="1700" spc="70" dirty="0">
                <a:latin typeface="Arial"/>
                <a:cs typeface="Arial"/>
              </a:rPr>
              <a:t> </a:t>
            </a:r>
            <a:r>
              <a:rPr sz="1700" spc="-5" dirty="0">
                <a:solidFill>
                  <a:srgbClr val="465D9C"/>
                </a:solidFill>
                <a:latin typeface="Arial"/>
                <a:cs typeface="Arial"/>
              </a:rPr>
              <a:t>Constructors</a:t>
            </a:r>
            <a:endParaRPr sz="1700" dirty="0">
              <a:latin typeface="Arial"/>
              <a:cs typeface="Arial"/>
            </a:endParaRPr>
          </a:p>
          <a:p>
            <a:pPr marL="491490" indent="-478790">
              <a:lnSpc>
                <a:spcPct val="100000"/>
              </a:lnSpc>
              <a:spcBef>
                <a:spcPts val="735"/>
              </a:spcBef>
              <a:buAutoNum type="arabicPeriod"/>
              <a:tabLst>
                <a:tab pos="491490" algn="l"/>
                <a:tab pos="492125" algn="l"/>
              </a:tabLst>
            </a:pPr>
            <a:r>
              <a:rPr sz="1700" spc="-5" dirty="0">
                <a:latin typeface="Arial"/>
                <a:cs typeface="Arial"/>
              </a:rPr>
              <a:t>Objects states –</a:t>
            </a:r>
            <a:r>
              <a:rPr sz="1700" dirty="0">
                <a:latin typeface="Arial"/>
                <a:cs typeface="Arial"/>
              </a:rPr>
              <a:t> </a:t>
            </a:r>
            <a:r>
              <a:rPr sz="1700" spc="-5" dirty="0">
                <a:solidFill>
                  <a:srgbClr val="465D9C"/>
                </a:solidFill>
                <a:latin typeface="Arial"/>
                <a:cs typeface="Arial"/>
              </a:rPr>
              <a:t>Fields</a:t>
            </a:r>
            <a:endParaRPr sz="1700" dirty="0">
              <a:latin typeface="Arial"/>
              <a:cs typeface="Arial"/>
            </a:endParaRPr>
          </a:p>
          <a:p>
            <a:pPr marL="491490" indent="-478790">
              <a:lnSpc>
                <a:spcPct val="100000"/>
              </a:lnSpc>
              <a:spcBef>
                <a:spcPts val="735"/>
              </a:spcBef>
              <a:buAutoNum type="arabicPeriod"/>
              <a:tabLst>
                <a:tab pos="491490" algn="l"/>
                <a:tab pos="492125" algn="l"/>
              </a:tabLst>
            </a:pPr>
            <a:r>
              <a:rPr sz="1700" spc="-5" dirty="0">
                <a:latin typeface="Arial"/>
                <a:cs typeface="Arial"/>
              </a:rPr>
              <a:t>Class and its objects behaviors –</a:t>
            </a:r>
            <a:r>
              <a:rPr sz="1700" spc="70" dirty="0">
                <a:latin typeface="Arial"/>
                <a:cs typeface="Arial"/>
              </a:rPr>
              <a:t> </a:t>
            </a:r>
            <a:r>
              <a:rPr sz="1700" spc="-5" dirty="0">
                <a:solidFill>
                  <a:srgbClr val="465D9C"/>
                </a:solidFill>
                <a:latin typeface="Arial"/>
                <a:cs typeface="Arial"/>
              </a:rPr>
              <a:t>Methods</a:t>
            </a:r>
            <a:endParaRPr sz="1700" dirty="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83575" y="6586206"/>
            <a:ext cx="101600" cy="173355"/>
          </a:xfrm>
          <a:prstGeom prst="rect">
            <a:avLst/>
          </a:prstGeom>
        </p:spPr>
        <p:txBody>
          <a:bodyPr vert="horz" wrap="square" lIns="0" tIns="0" rIns="0" bIns="0" rtlCol="0">
            <a:spAutoFit/>
          </a:bodyPr>
          <a:lstStyle/>
          <a:p>
            <a:pPr marL="12700">
              <a:lnSpc>
                <a:spcPct val="100000"/>
              </a:lnSpc>
            </a:pPr>
            <a:r>
              <a:rPr sz="1000" b="1" dirty="0">
                <a:solidFill>
                  <a:srgbClr val="0066FF"/>
                </a:solidFill>
                <a:latin typeface="Courier New"/>
                <a:cs typeface="Courier New"/>
              </a:rPr>
              <a:t>5</a:t>
            </a:r>
            <a:endParaRPr sz="1000">
              <a:latin typeface="Courier New"/>
              <a:cs typeface="Courier New"/>
            </a:endParaRPr>
          </a:p>
        </p:txBody>
      </p:sp>
      <p:sp>
        <p:nvSpPr>
          <p:cNvPr id="3" name="object 3"/>
          <p:cNvSpPr txBox="1"/>
          <p:nvPr/>
        </p:nvSpPr>
        <p:spPr>
          <a:xfrm>
            <a:off x="3349618" y="6586206"/>
            <a:ext cx="4064635" cy="173355"/>
          </a:xfrm>
          <a:prstGeom prst="rect">
            <a:avLst/>
          </a:prstGeom>
        </p:spPr>
        <p:txBody>
          <a:bodyPr vert="horz" wrap="square" lIns="0" tIns="0" rIns="0" bIns="0" rtlCol="0">
            <a:spAutoFit/>
          </a:bodyPr>
          <a:lstStyle/>
          <a:p>
            <a:pPr marL="12700">
              <a:lnSpc>
                <a:spcPct val="100000"/>
              </a:lnSpc>
            </a:pPr>
            <a:r>
              <a:rPr sz="1000" b="1" dirty="0">
                <a:solidFill>
                  <a:srgbClr val="606BC8"/>
                </a:solidFill>
                <a:latin typeface="Courier New"/>
                <a:cs typeface="Courier New"/>
              </a:rPr>
              <a:t>Jordan Anastasiade – Java Programming Language</a:t>
            </a:r>
            <a:r>
              <a:rPr sz="1000" b="1" spc="-100" dirty="0">
                <a:solidFill>
                  <a:srgbClr val="606BC8"/>
                </a:solidFill>
                <a:latin typeface="Courier New"/>
                <a:cs typeface="Courier New"/>
              </a:rPr>
              <a:t> </a:t>
            </a:r>
            <a:r>
              <a:rPr sz="1000" b="1" dirty="0">
                <a:solidFill>
                  <a:srgbClr val="606BC8"/>
                </a:solidFill>
                <a:latin typeface="Courier New"/>
                <a:cs typeface="Courier New"/>
              </a:rPr>
              <a:t>Course</a:t>
            </a:r>
            <a:endParaRPr sz="1000">
              <a:latin typeface="Courier New"/>
              <a:cs typeface="Courier New"/>
            </a:endParaRPr>
          </a:p>
        </p:txBody>
      </p:sp>
      <p:sp>
        <p:nvSpPr>
          <p:cNvPr id="4" name="object 4"/>
          <p:cNvSpPr/>
          <p:nvPr/>
        </p:nvSpPr>
        <p:spPr>
          <a:xfrm>
            <a:off x="1219197" y="1828796"/>
            <a:ext cx="5562600" cy="4114800"/>
          </a:xfrm>
          <a:custGeom>
            <a:avLst/>
            <a:gdLst/>
            <a:ahLst/>
            <a:cxnLst/>
            <a:rect l="l" t="t" r="r" b="b"/>
            <a:pathLst>
              <a:path w="5562600" h="4114800">
                <a:moveTo>
                  <a:pt x="0" y="0"/>
                </a:moveTo>
                <a:lnTo>
                  <a:pt x="5562588" y="0"/>
                </a:lnTo>
                <a:lnTo>
                  <a:pt x="5562588" y="4114791"/>
                </a:lnTo>
                <a:lnTo>
                  <a:pt x="0" y="4114791"/>
                </a:lnTo>
                <a:lnTo>
                  <a:pt x="0" y="0"/>
                </a:lnTo>
                <a:close/>
              </a:path>
            </a:pathLst>
          </a:custGeom>
          <a:ln w="9524">
            <a:solidFill>
              <a:srgbClr val="000000"/>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Class</a:t>
            </a:r>
            <a:r>
              <a:rPr spc="-55" dirty="0"/>
              <a:t> </a:t>
            </a:r>
            <a:r>
              <a:rPr spc="-5" dirty="0"/>
              <a:t>Structure</a:t>
            </a:r>
          </a:p>
        </p:txBody>
      </p:sp>
      <p:sp>
        <p:nvSpPr>
          <p:cNvPr id="6" name="object 6"/>
          <p:cNvSpPr/>
          <p:nvPr/>
        </p:nvSpPr>
        <p:spPr>
          <a:xfrm>
            <a:off x="819148" y="1234647"/>
            <a:ext cx="7770495" cy="5151120"/>
          </a:xfrm>
          <a:custGeom>
            <a:avLst/>
            <a:gdLst/>
            <a:ahLst/>
            <a:cxnLst/>
            <a:rect l="l" t="t" r="r" b="b"/>
            <a:pathLst>
              <a:path w="7770495" h="5151120">
                <a:moveTo>
                  <a:pt x="0" y="0"/>
                </a:moveTo>
                <a:lnTo>
                  <a:pt x="7769984" y="0"/>
                </a:lnTo>
                <a:lnTo>
                  <a:pt x="7769984" y="5150689"/>
                </a:lnTo>
                <a:lnTo>
                  <a:pt x="0" y="5150689"/>
                </a:lnTo>
                <a:lnTo>
                  <a:pt x="0" y="0"/>
                </a:lnTo>
                <a:close/>
              </a:path>
            </a:pathLst>
          </a:custGeom>
          <a:solidFill>
            <a:srgbClr val="FFFFFF">
              <a:alpha val="49803"/>
            </a:srgbClr>
          </a:solidFill>
        </p:spPr>
        <p:txBody>
          <a:bodyPr wrap="square" lIns="0" tIns="0" rIns="0" bIns="0" rtlCol="0"/>
          <a:lstStyle/>
          <a:p>
            <a:endParaRPr/>
          </a:p>
        </p:txBody>
      </p:sp>
      <p:sp>
        <p:nvSpPr>
          <p:cNvPr id="7" name="object 7"/>
          <p:cNvSpPr txBox="1"/>
          <p:nvPr/>
        </p:nvSpPr>
        <p:spPr>
          <a:xfrm>
            <a:off x="892173" y="1258522"/>
            <a:ext cx="6506845" cy="460375"/>
          </a:xfrm>
          <a:prstGeom prst="rect">
            <a:avLst/>
          </a:prstGeom>
        </p:spPr>
        <p:txBody>
          <a:bodyPr vert="horz" wrap="square" lIns="0" tIns="0" rIns="0" bIns="0" rtlCol="0">
            <a:spAutoFit/>
          </a:bodyPr>
          <a:lstStyle/>
          <a:p>
            <a:pPr marL="12700">
              <a:lnSpc>
                <a:spcPct val="100000"/>
              </a:lnSpc>
            </a:pPr>
            <a:r>
              <a:rPr sz="2000" spc="-5" dirty="0">
                <a:latin typeface="Arial"/>
                <a:cs typeface="Arial"/>
              </a:rPr>
              <a:t>The fundamental unit of programming in Java is</a:t>
            </a:r>
            <a:r>
              <a:rPr sz="2000" spc="110" dirty="0">
                <a:latin typeface="Arial"/>
                <a:cs typeface="Arial"/>
              </a:rPr>
              <a:t> </a:t>
            </a:r>
            <a:r>
              <a:rPr sz="2800" b="1" spc="-5" dirty="0">
                <a:solidFill>
                  <a:srgbClr val="0000FF"/>
                </a:solidFill>
                <a:latin typeface="Consolas"/>
                <a:cs typeface="Consolas"/>
              </a:rPr>
              <a:t>class</a:t>
            </a:r>
            <a:r>
              <a:rPr sz="2000" spc="-5" dirty="0">
                <a:solidFill>
                  <a:srgbClr val="0033CC"/>
                </a:solidFill>
                <a:latin typeface="Arial"/>
                <a:cs typeface="Arial"/>
              </a:rPr>
              <a:t>.</a:t>
            </a:r>
            <a:endParaRPr sz="2000">
              <a:latin typeface="Arial"/>
              <a:cs typeface="Arial"/>
            </a:endParaRPr>
          </a:p>
        </p:txBody>
      </p:sp>
      <p:sp>
        <p:nvSpPr>
          <p:cNvPr id="8" name="object 8"/>
          <p:cNvSpPr txBox="1"/>
          <p:nvPr/>
        </p:nvSpPr>
        <p:spPr>
          <a:xfrm>
            <a:off x="1806571" y="1694385"/>
            <a:ext cx="2678430" cy="332105"/>
          </a:xfrm>
          <a:prstGeom prst="rect">
            <a:avLst/>
          </a:prstGeom>
        </p:spPr>
        <p:txBody>
          <a:bodyPr vert="horz" wrap="square" lIns="0" tIns="0" rIns="0" bIns="0" rtlCol="0">
            <a:spAutoFit/>
          </a:bodyPr>
          <a:lstStyle/>
          <a:p>
            <a:pPr marL="12700">
              <a:lnSpc>
                <a:spcPct val="100000"/>
              </a:lnSpc>
            </a:pPr>
            <a:r>
              <a:rPr sz="2000" b="1" dirty="0">
                <a:solidFill>
                  <a:srgbClr val="0000FF"/>
                </a:solidFill>
                <a:latin typeface="Consolas"/>
                <a:cs typeface="Consolas"/>
              </a:rPr>
              <a:t>public class</a:t>
            </a:r>
            <a:r>
              <a:rPr sz="2000" b="1" spc="-110" dirty="0">
                <a:solidFill>
                  <a:srgbClr val="0000FF"/>
                </a:solidFill>
                <a:latin typeface="Consolas"/>
                <a:cs typeface="Consolas"/>
              </a:rPr>
              <a:t> </a:t>
            </a:r>
            <a:r>
              <a:rPr sz="2000" b="1" dirty="0">
                <a:solidFill>
                  <a:srgbClr val="0000FF"/>
                </a:solidFill>
                <a:latin typeface="Consolas"/>
                <a:cs typeface="Consolas"/>
              </a:rPr>
              <a:t>Sphere</a:t>
            </a:r>
            <a:endParaRPr sz="2000">
              <a:latin typeface="Consolas"/>
              <a:cs typeface="Consolas"/>
            </a:endParaRPr>
          </a:p>
        </p:txBody>
      </p:sp>
      <p:sp>
        <p:nvSpPr>
          <p:cNvPr id="9" name="object 9"/>
          <p:cNvSpPr txBox="1"/>
          <p:nvPr/>
        </p:nvSpPr>
        <p:spPr>
          <a:xfrm>
            <a:off x="1523996" y="2057395"/>
            <a:ext cx="5257800" cy="3541395"/>
          </a:xfrm>
          <a:prstGeom prst="rect">
            <a:avLst/>
          </a:prstGeom>
        </p:spPr>
        <p:txBody>
          <a:bodyPr vert="horz" wrap="square" lIns="0" tIns="0" rIns="0" bIns="0" rtlCol="0">
            <a:spAutoFit/>
          </a:bodyPr>
          <a:lstStyle/>
          <a:p>
            <a:pPr marL="575310">
              <a:lnSpc>
                <a:spcPts val="2090"/>
              </a:lnSpc>
            </a:pPr>
            <a:r>
              <a:rPr sz="2000" i="1" spc="-5" dirty="0">
                <a:latin typeface="Century Gothic"/>
                <a:cs typeface="Century Gothic"/>
              </a:rPr>
              <a:t>static final double PI =</a:t>
            </a:r>
            <a:r>
              <a:rPr sz="2000" i="1" spc="-10" dirty="0">
                <a:latin typeface="Century Gothic"/>
                <a:cs typeface="Century Gothic"/>
              </a:rPr>
              <a:t> </a:t>
            </a:r>
            <a:r>
              <a:rPr sz="2000" i="1" spc="-5" dirty="0">
                <a:latin typeface="Century Gothic"/>
                <a:cs typeface="Century Gothic"/>
              </a:rPr>
              <a:t>3.14;</a:t>
            </a:r>
            <a:endParaRPr sz="2000">
              <a:latin typeface="Century Gothic"/>
              <a:cs typeface="Century Gothic"/>
            </a:endParaRPr>
          </a:p>
          <a:p>
            <a:pPr marL="645160" marR="2715895" indent="-70485">
              <a:lnSpc>
                <a:spcPct val="106200"/>
              </a:lnSpc>
            </a:pPr>
            <a:r>
              <a:rPr sz="2000" i="1" spc="-5" dirty="0">
                <a:latin typeface="Century Gothic"/>
                <a:cs typeface="Century Gothic"/>
              </a:rPr>
              <a:t>double radius;  Point3D</a:t>
            </a:r>
            <a:r>
              <a:rPr sz="2000" i="1" spc="-55" dirty="0">
                <a:latin typeface="Century Gothic"/>
                <a:cs typeface="Century Gothic"/>
              </a:rPr>
              <a:t> </a:t>
            </a:r>
            <a:r>
              <a:rPr sz="2000" i="1" spc="-5" dirty="0">
                <a:latin typeface="Century Gothic"/>
                <a:cs typeface="Century Gothic"/>
              </a:rPr>
              <a:t>center;</a:t>
            </a:r>
            <a:endParaRPr sz="2000">
              <a:latin typeface="Century Gothic"/>
              <a:cs typeface="Century Gothic"/>
            </a:endParaRPr>
          </a:p>
          <a:p>
            <a:pPr marL="751840" marR="146685" indent="-34290">
              <a:lnSpc>
                <a:spcPct val="106200"/>
              </a:lnSpc>
            </a:pPr>
            <a:r>
              <a:rPr sz="2000" i="1" spc="-5" dirty="0">
                <a:latin typeface="Century Gothic"/>
                <a:cs typeface="Century Gothic"/>
              </a:rPr>
              <a:t>public Sphere(double r, Point3D c) {  radius = r; center =</a:t>
            </a:r>
            <a:r>
              <a:rPr sz="2000" i="1" spc="-45" dirty="0">
                <a:latin typeface="Century Gothic"/>
                <a:cs typeface="Century Gothic"/>
              </a:rPr>
              <a:t> </a:t>
            </a:r>
            <a:r>
              <a:rPr sz="2000" i="1" spc="-5" dirty="0">
                <a:latin typeface="Century Gothic"/>
                <a:cs typeface="Century Gothic"/>
              </a:rPr>
              <a:t>c;</a:t>
            </a:r>
            <a:endParaRPr sz="2000">
              <a:latin typeface="Century Gothic"/>
              <a:cs typeface="Century Gothic"/>
            </a:endParaRPr>
          </a:p>
          <a:p>
            <a:pPr marL="645160">
              <a:lnSpc>
                <a:spcPct val="100000"/>
              </a:lnSpc>
              <a:spcBef>
                <a:spcPts val="150"/>
              </a:spcBef>
            </a:pPr>
            <a:r>
              <a:rPr sz="2000" i="1" spc="-5" dirty="0">
                <a:latin typeface="Century Gothic"/>
                <a:cs typeface="Century Gothic"/>
              </a:rPr>
              <a:t>}</a:t>
            </a:r>
            <a:endParaRPr sz="2000">
              <a:latin typeface="Century Gothic"/>
              <a:cs typeface="Century Gothic"/>
            </a:endParaRPr>
          </a:p>
          <a:p>
            <a:pPr marL="751840" marR="1769745" indent="-106680">
              <a:lnSpc>
                <a:spcPct val="106200"/>
              </a:lnSpc>
            </a:pPr>
            <a:r>
              <a:rPr sz="2000" i="1" spc="-5" dirty="0">
                <a:latin typeface="Century Gothic"/>
                <a:cs typeface="Century Gothic"/>
              </a:rPr>
              <a:t>double volume() {  double v = 4.0/3.0 *</a:t>
            </a:r>
            <a:r>
              <a:rPr sz="2000" i="1" spc="-30" dirty="0">
                <a:latin typeface="Century Gothic"/>
                <a:cs typeface="Century Gothic"/>
              </a:rPr>
              <a:t> </a:t>
            </a:r>
            <a:r>
              <a:rPr sz="2000" i="1" spc="-5" dirty="0">
                <a:latin typeface="Century Gothic"/>
                <a:cs typeface="Century Gothic"/>
              </a:rPr>
              <a:t>PI;</a:t>
            </a:r>
            <a:endParaRPr sz="2000">
              <a:latin typeface="Century Gothic"/>
              <a:cs typeface="Century Gothic"/>
            </a:endParaRPr>
          </a:p>
          <a:p>
            <a:pPr marL="751840">
              <a:lnSpc>
                <a:spcPct val="100000"/>
              </a:lnSpc>
              <a:spcBef>
                <a:spcPts val="150"/>
              </a:spcBef>
            </a:pPr>
            <a:r>
              <a:rPr sz="2000" i="1" spc="-5" dirty="0">
                <a:latin typeface="Century Gothic"/>
                <a:cs typeface="Century Gothic"/>
              </a:rPr>
              <a:t>return v *</a:t>
            </a:r>
            <a:r>
              <a:rPr sz="2000" i="1" spc="5" dirty="0">
                <a:latin typeface="Century Gothic"/>
                <a:cs typeface="Century Gothic"/>
              </a:rPr>
              <a:t> </a:t>
            </a:r>
            <a:r>
              <a:rPr sz="2000" i="1" spc="-5" dirty="0">
                <a:latin typeface="Century Gothic"/>
                <a:cs typeface="Century Gothic"/>
              </a:rPr>
              <a:t>radius*radius*radius;</a:t>
            </a:r>
            <a:endParaRPr sz="2000">
              <a:latin typeface="Century Gothic"/>
              <a:cs typeface="Century Gothic"/>
            </a:endParaRPr>
          </a:p>
          <a:p>
            <a:pPr marL="718185">
              <a:lnSpc>
                <a:spcPct val="100000"/>
              </a:lnSpc>
              <a:spcBef>
                <a:spcPts val="150"/>
              </a:spcBef>
            </a:pPr>
            <a:r>
              <a:rPr sz="2000" i="1" spc="-5" dirty="0">
                <a:latin typeface="Century Gothic"/>
                <a:cs typeface="Century Gothic"/>
              </a:rPr>
              <a:t>}</a:t>
            </a:r>
            <a:endParaRPr sz="2000">
              <a:latin typeface="Century Gothic"/>
              <a:cs typeface="Century Gothic"/>
            </a:endParaRPr>
          </a:p>
          <a:p>
            <a:pPr marL="294640">
              <a:lnSpc>
                <a:spcPct val="100000"/>
              </a:lnSpc>
              <a:spcBef>
                <a:spcPts val="150"/>
              </a:spcBef>
            </a:pPr>
            <a:r>
              <a:rPr sz="2000" i="1" spc="-5" dirty="0">
                <a:solidFill>
                  <a:srgbClr val="0000FF"/>
                </a:solidFill>
                <a:latin typeface="Century Gothic"/>
                <a:cs typeface="Century Gothic"/>
              </a:rPr>
              <a:t>}</a:t>
            </a:r>
            <a:endParaRPr sz="2000">
              <a:latin typeface="Century Gothic"/>
              <a:cs typeface="Century Gothic"/>
            </a:endParaRPr>
          </a:p>
        </p:txBody>
      </p:sp>
      <p:sp>
        <p:nvSpPr>
          <p:cNvPr id="10" name="object 10"/>
          <p:cNvSpPr/>
          <p:nvPr/>
        </p:nvSpPr>
        <p:spPr>
          <a:xfrm>
            <a:off x="1523996" y="2057395"/>
            <a:ext cx="5257800" cy="1018540"/>
          </a:xfrm>
          <a:custGeom>
            <a:avLst/>
            <a:gdLst/>
            <a:ahLst/>
            <a:cxnLst/>
            <a:rect l="l" t="t" r="r" b="b"/>
            <a:pathLst>
              <a:path w="5257800" h="1018539">
                <a:moveTo>
                  <a:pt x="0" y="0"/>
                </a:moveTo>
                <a:lnTo>
                  <a:pt x="5257789" y="0"/>
                </a:lnTo>
                <a:lnTo>
                  <a:pt x="5257789" y="1018397"/>
                </a:lnTo>
                <a:lnTo>
                  <a:pt x="0" y="1018397"/>
                </a:lnTo>
                <a:lnTo>
                  <a:pt x="0" y="0"/>
                </a:lnTo>
                <a:close/>
              </a:path>
            </a:pathLst>
          </a:custGeom>
          <a:solidFill>
            <a:srgbClr val="BFBFBF">
              <a:alpha val="49803"/>
            </a:srgbClr>
          </a:solidFill>
        </p:spPr>
        <p:txBody>
          <a:bodyPr wrap="square" lIns="0" tIns="0" rIns="0" bIns="0" rtlCol="0"/>
          <a:lstStyle/>
          <a:p>
            <a:endParaRPr/>
          </a:p>
        </p:txBody>
      </p:sp>
      <p:sp>
        <p:nvSpPr>
          <p:cNvPr id="11" name="object 11"/>
          <p:cNvSpPr/>
          <p:nvPr/>
        </p:nvSpPr>
        <p:spPr>
          <a:xfrm>
            <a:off x="1523996" y="4044191"/>
            <a:ext cx="0" cy="1554480"/>
          </a:xfrm>
          <a:custGeom>
            <a:avLst/>
            <a:gdLst/>
            <a:ahLst/>
            <a:cxnLst/>
            <a:rect l="l" t="t" r="r" b="b"/>
            <a:pathLst>
              <a:path h="1554479">
                <a:moveTo>
                  <a:pt x="0" y="0"/>
                </a:moveTo>
                <a:lnTo>
                  <a:pt x="0" y="1554396"/>
                </a:lnTo>
                <a:lnTo>
                  <a:pt x="0" y="0"/>
                </a:lnTo>
                <a:close/>
              </a:path>
            </a:pathLst>
          </a:custGeom>
          <a:solidFill>
            <a:srgbClr val="BFBFBF">
              <a:alpha val="49803"/>
            </a:srgbClr>
          </a:solidFill>
        </p:spPr>
        <p:txBody>
          <a:bodyPr wrap="square" lIns="0" tIns="0" rIns="0" bIns="0" rtlCol="0"/>
          <a:lstStyle/>
          <a:p>
            <a:endParaRPr/>
          </a:p>
        </p:txBody>
      </p:sp>
      <p:sp>
        <p:nvSpPr>
          <p:cNvPr id="12" name="object 12"/>
          <p:cNvSpPr/>
          <p:nvPr/>
        </p:nvSpPr>
        <p:spPr>
          <a:xfrm>
            <a:off x="1523996" y="2057395"/>
            <a:ext cx="5257800" cy="3541395"/>
          </a:xfrm>
          <a:custGeom>
            <a:avLst/>
            <a:gdLst/>
            <a:ahLst/>
            <a:cxnLst/>
            <a:rect l="l" t="t" r="r" b="b"/>
            <a:pathLst>
              <a:path w="5257800" h="3541395">
                <a:moveTo>
                  <a:pt x="0" y="0"/>
                </a:moveTo>
                <a:lnTo>
                  <a:pt x="5257789" y="0"/>
                </a:lnTo>
                <a:lnTo>
                  <a:pt x="5257789" y="3541192"/>
                </a:lnTo>
                <a:lnTo>
                  <a:pt x="0" y="3541192"/>
                </a:lnTo>
                <a:lnTo>
                  <a:pt x="0" y="0"/>
                </a:lnTo>
                <a:close/>
              </a:path>
            </a:pathLst>
          </a:custGeom>
          <a:ln w="9524">
            <a:solidFill>
              <a:srgbClr val="000000"/>
            </a:solidFill>
          </a:ln>
        </p:spPr>
        <p:txBody>
          <a:bodyPr wrap="square" lIns="0" tIns="0" rIns="0" bIns="0" rtlCol="0"/>
          <a:lstStyle/>
          <a:p>
            <a:endParaRPr/>
          </a:p>
        </p:txBody>
      </p:sp>
      <p:sp>
        <p:nvSpPr>
          <p:cNvPr id="13" name="object 13"/>
          <p:cNvSpPr txBox="1"/>
          <p:nvPr/>
        </p:nvSpPr>
        <p:spPr>
          <a:xfrm>
            <a:off x="4611249" y="1662788"/>
            <a:ext cx="3984625" cy="353060"/>
          </a:xfrm>
          <a:prstGeom prst="rect">
            <a:avLst/>
          </a:prstGeom>
        </p:spPr>
        <p:txBody>
          <a:bodyPr vert="horz" wrap="square" lIns="0" tIns="0" rIns="0" bIns="0" rtlCol="0">
            <a:spAutoFit/>
          </a:bodyPr>
          <a:lstStyle/>
          <a:p>
            <a:pPr marL="12700">
              <a:lnSpc>
                <a:spcPct val="100000"/>
              </a:lnSpc>
              <a:tabLst>
                <a:tab pos="2659380" algn="l"/>
              </a:tabLst>
            </a:pPr>
            <a:r>
              <a:rPr sz="3000" i="1" strike="sngStrike" spc="-7" baseline="-6944" dirty="0">
                <a:latin typeface="Century Gothic"/>
                <a:cs typeface="Century Gothic"/>
              </a:rPr>
              <a:t>{	</a:t>
            </a:r>
            <a:r>
              <a:rPr sz="1400" u="sng" strike="noStrike" spc="-940" dirty="0">
                <a:latin typeface="Times New Roman"/>
                <a:cs typeface="Times New Roman"/>
              </a:rPr>
              <a:t>C</a:t>
            </a:r>
            <a:r>
              <a:rPr sz="1400" u="sng" strike="noStrike" spc="595" dirty="0">
                <a:latin typeface="Times New Roman"/>
                <a:cs typeface="Times New Roman"/>
              </a:rPr>
              <a:t> </a:t>
            </a:r>
            <a:r>
              <a:rPr sz="1400" u="sng" strike="noStrike" spc="-5" dirty="0">
                <a:latin typeface="Times New Roman"/>
                <a:cs typeface="Times New Roman"/>
              </a:rPr>
              <a:t>lass Declaration</a:t>
            </a:r>
            <a:endParaRPr sz="1400">
              <a:latin typeface="Times New Roman"/>
              <a:cs typeface="Times New Roman"/>
            </a:endParaRPr>
          </a:p>
        </p:txBody>
      </p:sp>
      <p:sp>
        <p:nvSpPr>
          <p:cNvPr id="14" name="object 14"/>
          <p:cNvSpPr/>
          <p:nvPr/>
        </p:nvSpPr>
        <p:spPr>
          <a:xfrm>
            <a:off x="4547665" y="1881861"/>
            <a:ext cx="76835" cy="55880"/>
          </a:xfrm>
          <a:custGeom>
            <a:avLst/>
            <a:gdLst/>
            <a:ahLst/>
            <a:cxnLst/>
            <a:rect l="l" t="t" r="r" b="b"/>
            <a:pathLst>
              <a:path w="76835" h="55880">
                <a:moveTo>
                  <a:pt x="76674" y="0"/>
                </a:moveTo>
                <a:lnTo>
                  <a:pt x="0" y="27909"/>
                </a:lnTo>
                <a:lnTo>
                  <a:pt x="76674" y="55819"/>
                </a:lnTo>
                <a:lnTo>
                  <a:pt x="76674" y="0"/>
                </a:lnTo>
                <a:close/>
              </a:path>
            </a:pathLst>
          </a:custGeom>
          <a:ln w="12699">
            <a:solidFill>
              <a:srgbClr val="000000"/>
            </a:solidFill>
          </a:ln>
        </p:spPr>
        <p:txBody>
          <a:bodyPr wrap="square" lIns="0" tIns="0" rIns="0" bIns="0" rtlCol="0"/>
          <a:lstStyle/>
          <a:p>
            <a:endParaRPr/>
          </a:p>
        </p:txBody>
      </p:sp>
      <p:sp>
        <p:nvSpPr>
          <p:cNvPr id="15" name="object 15"/>
          <p:cNvSpPr txBox="1"/>
          <p:nvPr/>
        </p:nvSpPr>
        <p:spPr>
          <a:xfrm>
            <a:off x="-3175" y="2469382"/>
            <a:ext cx="993140" cy="224790"/>
          </a:xfrm>
          <a:prstGeom prst="rect">
            <a:avLst/>
          </a:prstGeom>
        </p:spPr>
        <p:txBody>
          <a:bodyPr vert="horz" wrap="square" lIns="0" tIns="0" rIns="0" bIns="0" rtlCol="0">
            <a:spAutoFit/>
          </a:bodyPr>
          <a:lstStyle/>
          <a:p>
            <a:pPr marL="12700">
              <a:lnSpc>
                <a:spcPct val="100000"/>
              </a:lnSpc>
            </a:pPr>
            <a:r>
              <a:rPr sz="1400" b="1" spc="-5" dirty="0">
                <a:latin typeface="Arial"/>
                <a:cs typeface="Arial"/>
              </a:rPr>
              <a:t>Class</a:t>
            </a:r>
            <a:r>
              <a:rPr sz="1400" b="1" spc="-65" dirty="0">
                <a:latin typeface="Arial"/>
                <a:cs typeface="Arial"/>
              </a:rPr>
              <a:t> </a:t>
            </a:r>
            <a:r>
              <a:rPr sz="1400" b="1" spc="-5" dirty="0">
                <a:latin typeface="Arial"/>
                <a:cs typeface="Arial"/>
              </a:rPr>
              <a:t>Body</a:t>
            </a:r>
            <a:endParaRPr sz="1400">
              <a:latin typeface="Arial"/>
              <a:cs typeface="Arial"/>
            </a:endParaRPr>
          </a:p>
        </p:txBody>
      </p:sp>
      <p:sp>
        <p:nvSpPr>
          <p:cNvPr id="16" name="object 16"/>
          <p:cNvSpPr/>
          <p:nvPr/>
        </p:nvSpPr>
        <p:spPr>
          <a:xfrm>
            <a:off x="9524" y="2666740"/>
            <a:ext cx="968375" cy="0"/>
          </a:xfrm>
          <a:custGeom>
            <a:avLst/>
            <a:gdLst/>
            <a:ahLst/>
            <a:cxnLst/>
            <a:rect l="l" t="t" r="r" b="b"/>
            <a:pathLst>
              <a:path w="968375">
                <a:moveTo>
                  <a:pt x="0" y="0"/>
                </a:moveTo>
                <a:lnTo>
                  <a:pt x="967804" y="0"/>
                </a:lnTo>
              </a:path>
            </a:pathLst>
          </a:custGeom>
          <a:ln w="10667">
            <a:solidFill>
              <a:srgbClr val="000000"/>
            </a:solidFill>
          </a:ln>
        </p:spPr>
        <p:txBody>
          <a:bodyPr wrap="square" lIns="0" tIns="0" rIns="0" bIns="0" rtlCol="0"/>
          <a:lstStyle/>
          <a:p>
            <a:endParaRPr/>
          </a:p>
        </p:txBody>
      </p:sp>
      <p:sp>
        <p:nvSpPr>
          <p:cNvPr id="17" name="object 17"/>
          <p:cNvSpPr/>
          <p:nvPr/>
        </p:nvSpPr>
        <p:spPr>
          <a:xfrm>
            <a:off x="838198" y="2666994"/>
            <a:ext cx="309880" cy="0"/>
          </a:xfrm>
          <a:custGeom>
            <a:avLst/>
            <a:gdLst/>
            <a:ahLst/>
            <a:cxnLst/>
            <a:rect l="l" t="t" r="r" b="b"/>
            <a:pathLst>
              <a:path w="309880">
                <a:moveTo>
                  <a:pt x="0" y="0"/>
                </a:moveTo>
                <a:lnTo>
                  <a:pt x="309561" y="0"/>
                </a:lnTo>
              </a:path>
            </a:pathLst>
          </a:custGeom>
          <a:ln w="9524">
            <a:solidFill>
              <a:srgbClr val="000000"/>
            </a:solidFill>
          </a:ln>
        </p:spPr>
        <p:txBody>
          <a:bodyPr wrap="square" lIns="0" tIns="0" rIns="0" bIns="0" rtlCol="0"/>
          <a:lstStyle/>
          <a:p>
            <a:endParaRPr/>
          </a:p>
        </p:txBody>
      </p:sp>
      <p:sp>
        <p:nvSpPr>
          <p:cNvPr id="18" name="object 18"/>
          <p:cNvSpPr/>
          <p:nvPr/>
        </p:nvSpPr>
        <p:spPr>
          <a:xfrm>
            <a:off x="1147760" y="2646069"/>
            <a:ext cx="57785" cy="41910"/>
          </a:xfrm>
          <a:custGeom>
            <a:avLst/>
            <a:gdLst/>
            <a:ahLst/>
            <a:cxnLst/>
            <a:rect l="l" t="t" r="r" b="b"/>
            <a:pathLst>
              <a:path w="57784" h="41910">
                <a:moveTo>
                  <a:pt x="0" y="41849"/>
                </a:moveTo>
                <a:lnTo>
                  <a:pt x="57512" y="20924"/>
                </a:lnTo>
                <a:lnTo>
                  <a:pt x="0" y="0"/>
                </a:lnTo>
                <a:lnTo>
                  <a:pt x="0" y="41849"/>
                </a:lnTo>
                <a:close/>
              </a:path>
            </a:pathLst>
          </a:custGeom>
          <a:ln w="9524">
            <a:solidFill>
              <a:srgbClr val="000000"/>
            </a:solidFill>
          </a:ln>
        </p:spPr>
        <p:txBody>
          <a:bodyPr wrap="square" lIns="0" tIns="0" rIns="0" bIns="0" rtlCol="0"/>
          <a:lstStyle/>
          <a:p>
            <a:endParaRPr/>
          </a:p>
        </p:txBody>
      </p:sp>
      <p:sp>
        <p:nvSpPr>
          <p:cNvPr id="19" name="object 19"/>
          <p:cNvSpPr/>
          <p:nvPr/>
        </p:nvSpPr>
        <p:spPr>
          <a:xfrm>
            <a:off x="1523996" y="3075793"/>
            <a:ext cx="5257800" cy="969010"/>
          </a:xfrm>
          <a:custGeom>
            <a:avLst/>
            <a:gdLst/>
            <a:ahLst/>
            <a:cxnLst/>
            <a:rect l="l" t="t" r="r" b="b"/>
            <a:pathLst>
              <a:path w="5257800" h="969010">
                <a:moveTo>
                  <a:pt x="0" y="0"/>
                </a:moveTo>
                <a:lnTo>
                  <a:pt x="5257789" y="0"/>
                </a:lnTo>
                <a:lnTo>
                  <a:pt x="5257789" y="968398"/>
                </a:lnTo>
                <a:lnTo>
                  <a:pt x="0" y="968398"/>
                </a:lnTo>
                <a:lnTo>
                  <a:pt x="0" y="0"/>
                </a:lnTo>
                <a:close/>
              </a:path>
            </a:pathLst>
          </a:custGeom>
          <a:solidFill>
            <a:srgbClr val="00FFFF">
              <a:alpha val="49803"/>
            </a:srgbClr>
          </a:solidFill>
        </p:spPr>
        <p:txBody>
          <a:bodyPr wrap="square" lIns="0" tIns="0" rIns="0" bIns="0" rtlCol="0"/>
          <a:lstStyle/>
          <a:p>
            <a:endParaRPr/>
          </a:p>
        </p:txBody>
      </p:sp>
      <p:sp>
        <p:nvSpPr>
          <p:cNvPr id="20" name="object 20"/>
          <p:cNvSpPr/>
          <p:nvPr/>
        </p:nvSpPr>
        <p:spPr>
          <a:xfrm>
            <a:off x="1523996" y="3075793"/>
            <a:ext cx="5257800" cy="969010"/>
          </a:xfrm>
          <a:custGeom>
            <a:avLst/>
            <a:gdLst/>
            <a:ahLst/>
            <a:cxnLst/>
            <a:rect l="l" t="t" r="r" b="b"/>
            <a:pathLst>
              <a:path w="5257800" h="969010">
                <a:moveTo>
                  <a:pt x="0" y="0"/>
                </a:moveTo>
                <a:lnTo>
                  <a:pt x="5257789" y="0"/>
                </a:lnTo>
                <a:lnTo>
                  <a:pt x="5257789" y="968398"/>
                </a:lnTo>
                <a:lnTo>
                  <a:pt x="0" y="968398"/>
                </a:lnTo>
                <a:lnTo>
                  <a:pt x="0" y="0"/>
                </a:lnTo>
                <a:close/>
              </a:path>
            </a:pathLst>
          </a:custGeom>
          <a:ln w="9524">
            <a:solidFill>
              <a:srgbClr val="000000"/>
            </a:solidFill>
          </a:ln>
        </p:spPr>
        <p:txBody>
          <a:bodyPr wrap="square" lIns="0" tIns="0" rIns="0" bIns="0" rtlCol="0"/>
          <a:lstStyle/>
          <a:p>
            <a:endParaRPr/>
          </a:p>
        </p:txBody>
      </p:sp>
      <p:sp>
        <p:nvSpPr>
          <p:cNvPr id="21" name="object 21"/>
          <p:cNvSpPr txBox="1"/>
          <p:nvPr/>
        </p:nvSpPr>
        <p:spPr>
          <a:xfrm>
            <a:off x="7083411" y="3459980"/>
            <a:ext cx="864869" cy="225425"/>
          </a:xfrm>
          <a:prstGeom prst="rect">
            <a:avLst/>
          </a:prstGeom>
        </p:spPr>
        <p:txBody>
          <a:bodyPr vert="horz" wrap="square" lIns="0" tIns="0" rIns="0" bIns="0" rtlCol="0">
            <a:spAutoFit/>
          </a:bodyPr>
          <a:lstStyle/>
          <a:p>
            <a:pPr marL="12700">
              <a:lnSpc>
                <a:spcPct val="100000"/>
              </a:lnSpc>
            </a:pPr>
            <a:r>
              <a:rPr sz="1400" u="sng" spc="-940" dirty="0">
                <a:latin typeface="Times New Roman"/>
                <a:cs typeface="Times New Roman"/>
              </a:rPr>
              <a:t>C</a:t>
            </a:r>
            <a:r>
              <a:rPr sz="1400" u="sng" dirty="0">
                <a:latin typeface="Times New Roman"/>
                <a:cs typeface="Times New Roman"/>
              </a:rPr>
              <a:t> </a:t>
            </a:r>
            <a:r>
              <a:rPr sz="1400" dirty="0">
                <a:latin typeface="Times New Roman"/>
                <a:cs typeface="Times New Roman"/>
              </a:rPr>
              <a:t> </a:t>
            </a:r>
            <a:r>
              <a:rPr sz="1400" spc="-100" dirty="0">
                <a:latin typeface="Times New Roman"/>
                <a:cs typeface="Times New Roman"/>
              </a:rPr>
              <a:t> </a:t>
            </a:r>
            <a:r>
              <a:rPr sz="1400" u="sng" spc="-5" dirty="0">
                <a:latin typeface="Times New Roman"/>
                <a:cs typeface="Times New Roman"/>
              </a:rPr>
              <a:t>onstructo</a:t>
            </a:r>
            <a:r>
              <a:rPr sz="1400" u="sng" dirty="0">
                <a:latin typeface="Times New Roman"/>
                <a:cs typeface="Times New Roman"/>
              </a:rPr>
              <a:t>r</a:t>
            </a:r>
            <a:endParaRPr sz="1400">
              <a:latin typeface="Times New Roman"/>
              <a:cs typeface="Times New Roman"/>
            </a:endParaRPr>
          </a:p>
        </p:txBody>
      </p:sp>
      <p:sp>
        <p:nvSpPr>
          <p:cNvPr id="22" name="object 22"/>
          <p:cNvSpPr/>
          <p:nvPr/>
        </p:nvSpPr>
        <p:spPr>
          <a:xfrm>
            <a:off x="5322914" y="3581392"/>
            <a:ext cx="1764030" cy="13970"/>
          </a:xfrm>
          <a:custGeom>
            <a:avLst/>
            <a:gdLst/>
            <a:ahLst/>
            <a:cxnLst/>
            <a:rect l="l" t="t" r="r" b="b"/>
            <a:pathLst>
              <a:path w="1764029" h="13970">
                <a:moveTo>
                  <a:pt x="1763671" y="0"/>
                </a:moveTo>
                <a:lnTo>
                  <a:pt x="0" y="13849"/>
                </a:lnTo>
              </a:path>
            </a:pathLst>
          </a:custGeom>
          <a:ln w="9524">
            <a:solidFill>
              <a:srgbClr val="000000"/>
            </a:solidFill>
          </a:ln>
        </p:spPr>
        <p:txBody>
          <a:bodyPr wrap="square" lIns="0" tIns="0" rIns="0" bIns="0" rtlCol="0"/>
          <a:lstStyle/>
          <a:p>
            <a:endParaRPr/>
          </a:p>
        </p:txBody>
      </p:sp>
      <p:sp>
        <p:nvSpPr>
          <p:cNvPr id="23" name="object 23"/>
          <p:cNvSpPr/>
          <p:nvPr/>
        </p:nvSpPr>
        <p:spPr>
          <a:xfrm>
            <a:off x="5265414" y="3574292"/>
            <a:ext cx="57785" cy="41910"/>
          </a:xfrm>
          <a:custGeom>
            <a:avLst/>
            <a:gdLst/>
            <a:ahLst/>
            <a:cxnLst/>
            <a:rect l="l" t="t" r="r" b="b"/>
            <a:pathLst>
              <a:path w="57785" h="41910">
                <a:moveTo>
                  <a:pt x="57349" y="0"/>
                </a:moveTo>
                <a:lnTo>
                  <a:pt x="0" y="21399"/>
                </a:lnTo>
                <a:lnTo>
                  <a:pt x="57674" y="41874"/>
                </a:lnTo>
                <a:lnTo>
                  <a:pt x="57349" y="0"/>
                </a:lnTo>
                <a:close/>
              </a:path>
            </a:pathLst>
          </a:custGeom>
          <a:ln w="9524">
            <a:solidFill>
              <a:srgbClr val="000000"/>
            </a:solidFill>
          </a:ln>
        </p:spPr>
        <p:txBody>
          <a:bodyPr wrap="square" lIns="0" tIns="0" rIns="0" bIns="0" rtlCol="0"/>
          <a:lstStyle/>
          <a:p>
            <a:endParaRPr/>
          </a:p>
        </p:txBody>
      </p:sp>
      <p:sp>
        <p:nvSpPr>
          <p:cNvPr id="24" name="object 24"/>
          <p:cNvSpPr/>
          <p:nvPr/>
        </p:nvSpPr>
        <p:spPr>
          <a:xfrm>
            <a:off x="1523996" y="4044191"/>
            <a:ext cx="5257800" cy="1567815"/>
          </a:xfrm>
          <a:custGeom>
            <a:avLst/>
            <a:gdLst/>
            <a:ahLst/>
            <a:cxnLst/>
            <a:rect l="l" t="t" r="r" b="b"/>
            <a:pathLst>
              <a:path w="5257800" h="1567814">
                <a:moveTo>
                  <a:pt x="0" y="0"/>
                </a:moveTo>
                <a:lnTo>
                  <a:pt x="5257789" y="0"/>
                </a:lnTo>
                <a:lnTo>
                  <a:pt x="5257789" y="1567496"/>
                </a:lnTo>
                <a:lnTo>
                  <a:pt x="0" y="1567496"/>
                </a:lnTo>
                <a:lnTo>
                  <a:pt x="0" y="0"/>
                </a:lnTo>
                <a:close/>
              </a:path>
            </a:pathLst>
          </a:custGeom>
          <a:solidFill>
            <a:srgbClr val="FFFF00">
              <a:alpha val="49803"/>
            </a:srgbClr>
          </a:solidFill>
        </p:spPr>
        <p:txBody>
          <a:bodyPr wrap="square" lIns="0" tIns="0" rIns="0" bIns="0" rtlCol="0"/>
          <a:lstStyle/>
          <a:p>
            <a:endParaRPr/>
          </a:p>
        </p:txBody>
      </p:sp>
      <p:sp>
        <p:nvSpPr>
          <p:cNvPr id="25" name="object 25"/>
          <p:cNvSpPr/>
          <p:nvPr/>
        </p:nvSpPr>
        <p:spPr>
          <a:xfrm>
            <a:off x="1523996" y="4044191"/>
            <a:ext cx="5257800" cy="1567815"/>
          </a:xfrm>
          <a:custGeom>
            <a:avLst/>
            <a:gdLst/>
            <a:ahLst/>
            <a:cxnLst/>
            <a:rect l="l" t="t" r="r" b="b"/>
            <a:pathLst>
              <a:path w="5257800" h="1567814">
                <a:moveTo>
                  <a:pt x="0" y="0"/>
                </a:moveTo>
                <a:lnTo>
                  <a:pt x="5257789" y="0"/>
                </a:lnTo>
                <a:lnTo>
                  <a:pt x="5257789" y="1567496"/>
                </a:lnTo>
                <a:lnTo>
                  <a:pt x="0" y="1567496"/>
                </a:lnTo>
                <a:lnTo>
                  <a:pt x="0" y="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7083411" y="4374378"/>
            <a:ext cx="578485" cy="225425"/>
          </a:xfrm>
          <a:prstGeom prst="rect">
            <a:avLst/>
          </a:prstGeom>
        </p:spPr>
        <p:txBody>
          <a:bodyPr vert="horz" wrap="square" lIns="0" tIns="0" rIns="0" bIns="0" rtlCol="0">
            <a:spAutoFit/>
          </a:bodyPr>
          <a:lstStyle/>
          <a:p>
            <a:pPr marL="12700">
              <a:lnSpc>
                <a:spcPct val="100000"/>
              </a:lnSpc>
            </a:pPr>
            <a:r>
              <a:rPr sz="1400" u="sng" spc="-1250" dirty="0">
                <a:latin typeface="Times New Roman"/>
                <a:cs typeface="Times New Roman"/>
              </a:rPr>
              <a:t>M</a:t>
            </a:r>
            <a:r>
              <a:rPr sz="1400" u="sng" dirty="0">
                <a:latin typeface="Times New Roman"/>
                <a:cs typeface="Times New Roman"/>
              </a:rPr>
              <a:t> </a:t>
            </a:r>
            <a:r>
              <a:rPr sz="1400" dirty="0">
                <a:latin typeface="Times New Roman"/>
                <a:cs typeface="Times New Roman"/>
              </a:rPr>
              <a:t>  </a:t>
            </a:r>
            <a:r>
              <a:rPr sz="1400" spc="-140" dirty="0">
                <a:latin typeface="Times New Roman"/>
                <a:cs typeface="Times New Roman"/>
              </a:rPr>
              <a:t> </a:t>
            </a:r>
            <a:r>
              <a:rPr sz="1400" u="sng" spc="-5" dirty="0">
                <a:latin typeface="Times New Roman"/>
                <a:cs typeface="Times New Roman"/>
              </a:rPr>
              <a:t>etho</a:t>
            </a:r>
            <a:r>
              <a:rPr sz="1400" u="sng" dirty="0">
                <a:latin typeface="Times New Roman"/>
                <a:cs typeface="Times New Roman"/>
              </a:rPr>
              <a:t>d</a:t>
            </a:r>
            <a:endParaRPr sz="1400">
              <a:latin typeface="Times New Roman"/>
              <a:cs typeface="Times New Roman"/>
            </a:endParaRPr>
          </a:p>
        </p:txBody>
      </p:sp>
      <p:sp>
        <p:nvSpPr>
          <p:cNvPr id="27" name="object 27"/>
          <p:cNvSpPr/>
          <p:nvPr/>
        </p:nvSpPr>
        <p:spPr>
          <a:xfrm>
            <a:off x="4491040" y="4495791"/>
            <a:ext cx="2595880" cy="0"/>
          </a:xfrm>
          <a:custGeom>
            <a:avLst/>
            <a:gdLst/>
            <a:ahLst/>
            <a:cxnLst/>
            <a:rect l="l" t="t" r="r" b="b"/>
            <a:pathLst>
              <a:path w="2595879">
                <a:moveTo>
                  <a:pt x="2595544" y="0"/>
                </a:moveTo>
                <a:lnTo>
                  <a:pt x="0" y="0"/>
                </a:lnTo>
              </a:path>
            </a:pathLst>
          </a:custGeom>
          <a:ln w="9524">
            <a:solidFill>
              <a:srgbClr val="000000"/>
            </a:solidFill>
          </a:ln>
        </p:spPr>
        <p:txBody>
          <a:bodyPr wrap="square" lIns="0" tIns="0" rIns="0" bIns="0" rtlCol="0"/>
          <a:lstStyle/>
          <a:p>
            <a:endParaRPr/>
          </a:p>
        </p:txBody>
      </p:sp>
      <p:sp>
        <p:nvSpPr>
          <p:cNvPr id="28" name="object 28"/>
          <p:cNvSpPr/>
          <p:nvPr/>
        </p:nvSpPr>
        <p:spPr>
          <a:xfrm>
            <a:off x="4433516" y="4474866"/>
            <a:ext cx="57785" cy="41910"/>
          </a:xfrm>
          <a:custGeom>
            <a:avLst/>
            <a:gdLst/>
            <a:ahLst/>
            <a:cxnLst/>
            <a:rect l="l" t="t" r="r" b="b"/>
            <a:pathLst>
              <a:path w="57785" h="41910">
                <a:moveTo>
                  <a:pt x="57524" y="0"/>
                </a:moveTo>
                <a:lnTo>
                  <a:pt x="0" y="20924"/>
                </a:lnTo>
                <a:lnTo>
                  <a:pt x="57524" y="41849"/>
                </a:lnTo>
                <a:lnTo>
                  <a:pt x="57524" y="0"/>
                </a:lnTo>
                <a:close/>
              </a:path>
            </a:pathLst>
          </a:custGeom>
          <a:ln w="9524">
            <a:solidFill>
              <a:srgbClr val="000000"/>
            </a:solidFill>
          </a:ln>
        </p:spPr>
        <p:txBody>
          <a:bodyPr wrap="square" lIns="0" tIns="0" rIns="0" bIns="0" rtlCol="0"/>
          <a:lstStyle/>
          <a:p>
            <a:endParaRPr/>
          </a:p>
        </p:txBody>
      </p:sp>
      <p:sp>
        <p:nvSpPr>
          <p:cNvPr id="29" name="object 29"/>
          <p:cNvSpPr txBox="1"/>
          <p:nvPr/>
        </p:nvSpPr>
        <p:spPr>
          <a:xfrm>
            <a:off x="7083411" y="2545582"/>
            <a:ext cx="460375" cy="225425"/>
          </a:xfrm>
          <a:prstGeom prst="rect">
            <a:avLst/>
          </a:prstGeom>
        </p:spPr>
        <p:txBody>
          <a:bodyPr vert="horz" wrap="square" lIns="0" tIns="0" rIns="0" bIns="0" rtlCol="0">
            <a:spAutoFit/>
          </a:bodyPr>
          <a:lstStyle/>
          <a:p>
            <a:pPr marL="12700">
              <a:lnSpc>
                <a:spcPct val="100000"/>
              </a:lnSpc>
            </a:pPr>
            <a:r>
              <a:rPr sz="1400" u="sng" spc="-785" dirty="0" smtClean="0">
                <a:latin typeface="Times New Roman"/>
                <a:cs typeface="Times New Roman"/>
              </a:rPr>
              <a:t>F</a:t>
            </a:r>
            <a:r>
              <a:rPr sz="1400" u="sng" dirty="0" smtClean="0">
                <a:latin typeface="Times New Roman"/>
                <a:cs typeface="Times New Roman"/>
              </a:rPr>
              <a:t> </a:t>
            </a:r>
            <a:r>
              <a:rPr sz="1400" spc="95" dirty="0" smtClean="0">
                <a:latin typeface="Times New Roman"/>
                <a:cs typeface="Times New Roman"/>
              </a:rPr>
              <a:t> </a:t>
            </a:r>
            <a:r>
              <a:rPr sz="1400" u="sng" spc="-5" dirty="0" err="1" smtClean="0">
                <a:latin typeface="Times New Roman"/>
                <a:cs typeface="Times New Roman"/>
              </a:rPr>
              <a:t>ields</a:t>
            </a:r>
            <a:endParaRPr sz="1400" dirty="0">
              <a:latin typeface="Times New Roman"/>
              <a:cs typeface="Times New Roman"/>
            </a:endParaRPr>
          </a:p>
        </p:txBody>
      </p:sp>
      <p:sp>
        <p:nvSpPr>
          <p:cNvPr id="30" name="object 30"/>
          <p:cNvSpPr/>
          <p:nvPr/>
        </p:nvSpPr>
        <p:spPr>
          <a:xfrm>
            <a:off x="3805242" y="2666994"/>
            <a:ext cx="3281679" cy="0"/>
          </a:xfrm>
          <a:custGeom>
            <a:avLst/>
            <a:gdLst/>
            <a:ahLst/>
            <a:cxnLst/>
            <a:rect l="l" t="t" r="r" b="b"/>
            <a:pathLst>
              <a:path w="3281679">
                <a:moveTo>
                  <a:pt x="3281343" y="0"/>
                </a:moveTo>
                <a:lnTo>
                  <a:pt x="0" y="0"/>
                </a:lnTo>
              </a:path>
            </a:pathLst>
          </a:custGeom>
          <a:ln w="9524">
            <a:solidFill>
              <a:srgbClr val="000000"/>
            </a:solidFill>
          </a:ln>
        </p:spPr>
        <p:txBody>
          <a:bodyPr wrap="square" lIns="0" tIns="0" rIns="0" bIns="0" rtlCol="0"/>
          <a:lstStyle/>
          <a:p>
            <a:endParaRPr/>
          </a:p>
        </p:txBody>
      </p:sp>
      <p:sp>
        <p:nvSpPr>
          <p:cNvPr id="31" name="object 31"/>
          <p:cNvSpPr/>
          <p:nvPr/>
        </p:nvSpPr>
        <p:spPr>
          <a:xfrm>
            <a:off x="3747717" y="2646069"/>
            <a:ext cx="57785" cy="41910"/>
          </a:xfrm>
          <a:custGeom>
            <a:avLst/>
            <a:gdLst/>
            <a:ahLst/>
            <a:cxnLst/>
            <a:rect l="l" t="t" r="r" b="b"/>
            <a:pathLst>
              <a:path w="57785" h="41910">
                <a:moveTo>
                  <a:pt x="57524" y="0"/>
                </a:moveTo>
                <a:lnTo>
                  <a:pt x="0" y="20924"/>
                </a:lnTo>
                <a:lnTo>
                  <a:pt x="57524" y="41849"/>
                </a:lnTo>
                <a:lnTo>
                  <a:pt x="57524" y="0"/>
                </a:lnTo>
                <a:close/>
              </a:path>
            </a:pathLst>
          </a:custGeom>
          <a:ln w="9524">
            <a:solidFill>
              <a:srgbClr val="000000"/>
            </a:solidFill>
          </a:ln>
        </p:spPr>
        <p:txBody>
          <a:bodyPr wrap="square" lIns="0" tIns="0" rIns="0" bIns="0" rtlCol="0"/>
          <a:lstStyle/>
          <a:p>
            <a:endParaRPr/>
          </a:p>
        </p:txBody>
      </p:sp>
      <p:sp>
        <p:nvSpPr>
          <p:cNvPr id="32" name="object 32"/>
          <p:cNvSpPr/>
          <p:nvPr/>
        </p:nvSpPr>
        <p:spPr>
          <a:xfrm>
            <a:off x="457199" y="1738196"/>
            <a:ext cx="381000" cy="381000"/>
          </a:xfrm>
          <a:custGeom>
            <a:avLst/>
            <a:gdLst/>
            <a:ahLst/>
            <a:cxnLst/>
            <a:rect l="l" t="t" r="r" b="b"/>
            <a:pathLst>
              <a:path w="381000" h="381000">
                <a:moveTo>
                  <a:pt x="0" y="190499"/>
                </a:moveTo>
                <a:lnTo>
                  <a:pt x="5031" y="146819"/>
                </a:lnTo>
                <a:lnTo>
                  <a:pt x="19362" y="106722"/>
                </a:lnTo>
                <a:lnTo>
                  <a:pt x="41850" y="71351"/>
                </a:lnTo>
                <a:lnTo>
                  <a:pt x="71351" y="41850"/>
                </a:lnTo>
                <a:lnTo>
                  <a:pt x="106722" y="19362"/>
                </a:lnTo>
                <a:lnTo>
                  <a:pt x="146819" y="5031"/>
                </a:lnTo>
                <a:lnTo>
                  <a:pt x="190499" y="0"/>
                </a:lnTo>
                <a:lnTo>
                  <a:pt x="263400" y="14500"/>
                </a:lnTo>
                <a:lnTo>
                  <a:pt x="325204" y="55794"/>
                </a:lnTo>
                <a:lnTo>
                  <a:pt x="366498" y="117599"/>
                </a:lnTo>
                <a:lnTo>
                  <a:pt x="380999" y="190499"/>
                </a:lnTo>
                <a:lnTo>
                  <a:pt x="375967" y="234179"/>
                </a:lnTo>
                <a:lnTo>
                  <a:pt x="361636" y="274276"/>
                </a:lnTo>
                <a:lnTo>
                  <a:pt x="339148" y="309647"/>
                </a:lnTo>
                <a:lnTo>
                  <a:pt x="309647" y="339148"/>
                </a:lnTo>
                <a:lnTo>
                  <a:pt x="274276" y="361636"/>
                </a:lnTo>
                <a:lnTo>
                  <a:pt x="234179" y="375967"/>
                </a:lnTo>
                <a:lnTo>
                  <a:pt x="190499" y="380999"/>
                </a:lnTo>
                <a:lnTo>
                  <a:pt x="146819" y="375967"/>
                </a:lnTo>
                <a:lnTo>
                  <a:pt x="106722" y="361636"/>
                </a:lnTo>
                <a:lnTo>
                  <a:pt x="71351" y="339148"/>
                </a:lnTo>
                <a:lnTo>
                  <a:pt x="41850" y="309647"/>
                </a:lnTo>
                <a:lnTo>
                  <a:pt x="19362" y="274276"/>
                </a:lnTo>
                <a:lnTo>
                  <a:pt x="5031" y="234179"/>
                </a:lnTo>
                <a:lnTo>
                  <a:pt x="0" y="190499"/>
                </a:lnTo>
                <a:close/>
              </a:path>
            </a:pathLst>
          </a:custGeom>
          <a:ln w="9524">
            <a:solidFill>
              <a:srgbClr val="000000"/>
            </a:solidFill>
          </a:ln>
        </p:spPr>
        <p:txBody>
          <a:bodyPr wrap="square" lIns="0" tIns="0" rIns="0" bIns="0" rtlCol="0"/>
          <a:lstStyle/>
          <a:p>
            <a:endParaRPr/>
          </a:p>
        </p:txBody>
      </p:sp>
      <p:sp>
        <p:nvSpPr>
          <p:cNvPr id="33" name="object 33"/>
          <p:cNvSpPr txBox="1"/>
          <p:nvPr/>
        </p:nvSpPr>
        <p:spPr>
          <a:xfrm>
            <a:off x="558799" y="1735528"/>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a:latin typeface="Times New Roman"/>
              <a:cs typeface="Times New Roman"/>
            </a:endParaRPr>
          </a:p>
        </p:txBody>
      </p:sp>
      <p:sp>
        <p:nvSpPr>
          <p:cNvPr id="35" name="object 35"/>
          <p:cNvSpPr/>
          <p:nvPr/>
        </p:nvSpPr>
        <p:spPr>
          <a:xfrm>
            <a:off x="457199" y="5943587"/>
            <a:ext cx="381000" cy="381000"/>
          </a:xfrm>
          <a:custGeom>
            <a:avLst/>
            <a:gdLst/>
            <a:ahLst/>
            <a:cxnLst/>
            <a:rect l="l" t="t" r="r" b="b"/>
            <a:pathLst>
              <a:path w="381000" h="381000">
                <a:moveTo>
                  <a:pt x="0" y="190499"/>
                </a:moveTo>
                <a:lnTo>
                  <a:pt x="5031" y="146823"/>
                </a:lnTo>
                <a:lnTo>
                  <a:pt x="19362" y="106727"/>
                </a:lnTo>
                <a:lnTo>
                  <a:pt x="41850" y="71356"/>
                </a:lnTo>
                <a:lnTo>
                  <a:pt x="71351" y="41853"/>
                </a:lnTo>
                <a:lnTo>
                  <a:pt x="106722" y="19364"/>
                </a:lnTo>
                <a:lnTo>
                  <a:pt x="146819" y="5031"/>
                </a:lnTo>
                <a:lnTo>
                  <a:pt x="190499" y="0"/>
                </a:lnTo>
                <a:lnTo>
                  <a:pt x="263400" y="14503"/>
                </a:lnTo>
                <a:lnTo>
                  <a:pt x="325204" y="55799"/>
                </a:lnTo>
                <a:lnTo>
                  <a:pt x="366498" y="117599"/>
                </a:lnTo>
                <a:lnTo>
                  <a:pt x="380999" y="190499"/>
                </a:lnTo>
                <a:lnTo>
                  <a:pt x="375967" y="234176"/>
                </a:lnTo>
                <a:lnTo>
                  <a:pt x="361636" y="274272"/>
                </a:lnTo>
                <a:lnTo>
                  <a:pt x="339148" y="309643"/>
                </a:lnTo>
                <a:lnTo>
                  <a:pt x="309647" y="339145"/>
                </a:lnTo>
                <a:lnTo>
                  <a:pt x="274276" y="361634"/>
                </a:lnTo>
                <a:lnTo>
                  <a:pt x="234179" y="375967"/>
                </a:lnTo>
                <a:lnTo>
                  <a:pt x="190499" y="380999"/>
                </a:lnTo>
                <a:lnTo>
                  <a:pt x="146819" y="375967"/>
                </a:lnTo>
                <a:lnTo>
                  <a:pt x="106722" y="361634"/>
                </a:lnTo>
                <a:lnTo>
                  <a:pt x="71351" y="339145"/>
                </a:lnTo>
                <a:lnTo>
                  <a:pt x="41850" y="309643"/>
                </a:lnTo>
                <a:lnTo>
                  <a:pt x="19362" y="274272"/>
                </a:lnTo>
                <a:lnTo>
                  <a:pt x="5031" y="234176"/>
                </a:lnTo>
                <a:lnTo>
                  <a:pt x="0" y="190499"/>
                </a:lnTo>
                <a:close/>
              </a:path>
            </a:pathLst>
          </a:custGeom>
          <a:ln w="9524">
            <a:solidFill>
              <a:srgbClr val="000000"/>
            </a:solidFill>
          </a:ln>
        </p:spPr>
        <p:txBody>
          <a:bodyPr wrap="square" lIns="0" tIns="0" rIns="0" bIns="0" rtlCol="0"/>
          <a:lstStyle/>
          <a:p>
            <a:endParaRPr/>
          </a:p>
        </p:txBody>
      </p:sp>
      <p:sp>
        <p:nvSpPr>
          <p:cNvPr id="36" name="object 36"/>
          <p:cNvSpPr txBox="1"/>
          <p:nvPr/>
        </p:nvSpPr>
        <p:spPr>
          <a:xfrm>
            <a:off x="558799" y="5940921"/>
            <a:ext cx="177800" cy="377190"/>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Modifiers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9686406"/>
              </p:ext>
            </p:extLst>
          </p:nvPr>
        </p:nvGraphicFramePr>
        <p:xfrm>
          <a:off x="228600" y="1219200"/>
          <a:ext cx="8764905" cy="5514975"/>
        </p:xfrm>
        <a:graphic>
          <a:graphicData uri="http://schemas.openxmlformats.org/drawingml/2006/table">
            <a:tbl>
              <a:tblPr firstRow="1" bandRow="1">
                <a:tableStyleId>{5C22544A-7EE6-4342-B048-85BDC9FD1C3A}</a:tableStyleId>
              </a:tblPr>
              <a:tblGrid>
                <a:gridCol w="1085677"/>
                <a:gridCol w="1087616"/>
                <a:gridCol w="6591612"/>
              </a:tblGrid>
              <a:tr h="657225">
                <a:tc>
                  <a:txBody>
                    <a:bodyPr/>
                    <a:lstStyle/>
                    <a:p>
                      <a:r>
                        <a:rPr lang="en-US" dirty="0" smtClean="0"/>
                        <a:t>Modifier</a:t>
                      </a:r>
                      <a:endParaRPr lang="en-US" dirty="0"/>
                    </a:p>
                  </a:txBody>
                  <a:tcPr/>
                </a:tc>
                <a:tc>
                  <a:txBody>
                    <a:bodyPr/>
                    <a:lstStyle/>
                    <a:p>
                      <a:r>
                        <a:rPr lang="en-US" dirty="0" smtClean="0"/>
                        <a:t>Used on</a:t>
                      </a:r>
                      <a:endParaRPr lang="en-US" dirty="0"/>
                    </a:p>
                  </a:txBody>
                  <a:tcPr/>
                </a:tc>
                <a:tc>
                  <a:txBody>
                    <a:bodyPr/>
                    <a:lstStyle/>
                    <a:p>
                      <a:r>
                        <a:rPr lang="en-US" dirty="0" smtClean="0"/>
                        <a:t>Meaning</a:t>
                      </a:r>
                      <a:endParaRPr lang="en-US" dirty="0"/>
                    </a:p>
                  </a:txBody>
                  <a:tcPr/>
                </a:tc>
              </a:tr>
              <a:tr h="657225">
                <a:tc>
                  <a:txBody>
                    <a:bodyPr/>
                    <a:lstStyle/>
                    <a:p>
                      <a:r>
                        <a:rPr lang="en-US" dirty="0" smtClean="0"/>
                        <a:t>abstract</a:t>
                      </a:r>
                      <a:endParaRPr lang="en-US" dirty="0"/>
                    </a:p>
                  </a:txBody>
                  <a:tcPr/>
                </a:tc>
                <a:tc>
                  <a:txBody>
                    <a:bodyPr/>
                    <a:lstStyle/>
                    <a:p>
                      <a:r>
                        <a:rPr lang="en-US" dirty="0" smtClean="0"/>
                        <a:t>class</a:t>
                      </a:r>
                      <a:endParaRPr lang="en-US" dirty="0"/>
                    </a:p>
                  </a:txBody>
                  <a:tcPr/>
                </a:tc>
                <a:tc>
                  <a:txBody>
                    <a:bodyPr/>
                    <a:lstStyle/>
                    <a:p>
                      <a:r>
                        <a:rPr lang="en-US" dirty="0"/>
                        <a:t>The class contains unimplemented methods and cannot be instantiated.</a:t>
                      </a:r>
                    </a:p>
                  </a:txBody>
                  <a:tcPr anchor="ctr"/>
                </a:tc>
              </a:tr>
              <a:tr h="657225">
                <a:tc>
                  <a:txBody>
                    <a:bodyPr/>
                    <a:lstStyle/>
                    <a:p>
                      <a:endParaRPr lang="en-US"/>
                    </a:p>
                  </a:txBody>
                  <a:tcPr/>
                </a:tc>
                <a:tc>
                  <a:txBody>
                    <a:bodyPr/>
                    <a:lstStyle/>
                    <a:p>
                      <a:r>
                        <a:rPr lang="en-US" dirty="0" smtClean="0"/>
                        <a:t>interface</a:t>
                      </a:r>
                      <a:endParaRPr lang="en-US" dirty="0"/>
                    </a:p>
                  </a:txBody>
                  <a:tcPr/>
                </a:tc>
                <a:tc>
                  <a:txBody>
                    <a:bodyPr/>
                    <a:lstStyle/>
                    <a:p>
                      <a:r>
                        <a:rPr lang="en-US" dirty="0"/>
                        <a:t>All interfaces are abstract. The modifier is optional in interface declarations.</a:t>
                      </a:r>
                    </a:p>
                  </a:txBody>
                  <a:tcPr anchor="ctr"/>
                </a:tc>
              </a:tr>
              <a:tr h="657225">
                <a:tc>
                  <a:txBody>
                    <a:bodyPr/>
                    <a:lstStyle/>
                    <a:p>
                      <a:endParaRPr lang="en-US" dirty="0"/>
                    </a:p>
                  </a:txBody>
                  <a:tcPr/>
                </a:tc>
                <a:tc>
                  <a:txBody>
                    <a:bodyPr/>
                    <a:lstStyle/>
                    <a:p>
                      <a:r>
                        <a:rPr lang="en-US" dirty="0" smtClean="0"/>
                        <a:t>method</a:t>
                      </a:r>
                      <a:endParaRPr lang="en-US" dirty="0"/>
                    </a:p>
                  </a:txBody>
                  <a:tcPr/>
                </a:tc>
                <a:tc>
                  <a:txBody>
                    <a:bodyPr/>
                    <a:lstStyle/>
                    <a:p>
                      <a:r>
                        <a:rPr lang="en-US" dirty="0"/>
                        <a:t>No body is provided for the method; it is provided by a subclass. </a:t>
                      </a:r>
                      <a:r>
                        <a:rPr lang="en-US" dirty="0">
                          <a:solidFill>
                            <a:srgbClr val="FF0000"/>
                          </a:solidFill>
                        </a:rPr>
                        <a:t>The signature is followed by a semicolon. The enclosing class must also be abstract.</a:t>
                      </a:r>
                    </a:p>
                  </a:txBody>
                  <a:tcPr anchor="ctr"/>
                </a:tc>
              </a:tr>
              <a:tr h="657225">
                <a:tc>
                  <a:txBody>
                    <a:bodyPr/>
                    <a:lstStyle/>
                    <a:p>
                      <a:r>
                        <a:rPr lang="en-US" dirty="0" smtClean="0"/>
                        <a:t>final</a:t>
                      </a:r>
                      <a:endParaRPr lang="en-US" dirty="0"/>
                    </a:p>
                  </a:txBody>
                  <a:tcPr/>
                </a:tc>
                <a:tc>
                  <a:txBody>
                    <a:bodyPr/>
                    <a:lstStyle/>
                    <a:p>
                      <a:r>
                        <a:rPr lang="en-US" dirty="0" smtClean="0"/>
                        <a:t>class</a:t>
                      </a:r>
                      <a:endParaRPr lang="en-US" dirty="0"/>
                    </a:p>
                  </a:txBody>
                  <a:tcPr/>
                </a:tc>
                <a:tc>
                  <a:txBody>
                    <a:bodyPr/>
                    <a:lstStyle/>
                    <a:p>
                      <a:r>
                        <a:rPr lang="en-US" dirty="0"/>
                        <a:t>The class cannot be </a:t>
                      </a:r>
                      <a:r>
                        <a:rPr lang="en-US" dirty="0" smtClean="0"/>
                        <a:t>sub-classed</a:t>
                      </a:r>
                      <a:r>
                        <a:rPr lang="en-US" dirty="0"/>
                        <a:t>.</a:t>
                      </a:r>
                    </a:p>
                  </a:txBody>
                  <a:tcPr anchor="ctr"/>
                </a:tc>
              </a:tr>
              <a:tr h="657225">
                <a:tc>
                  <a:txBody>
                    <a:bodyPr/>
                    <a:lstStyle/>
                    <a:p>
                      <a:endParaRPr lang="en-US"/>
                    </a:p>
                  </a:txBody>
                  <a:tcPr/>
                </a:tc>
                <a:tc>
                  <a:txBody>
                    <a:bodyPr/>
                    <a:lstStyle/>
                    <a:p>
                      <a:r>
                        <a:rPr lang="en-US" dirty="0" smtClean="0"/>
                        <a:t>method</a:t>
                      </a:r>
                      <a:endParaRPr lang="en-US" dirty="0"/>
                    </a:p>
                  </a:txBody>
                  <a:tcPr/>
                </a:tc>
                <a:tc>
                  <a:txBody>
                    <a:bodyPr/>
                    <a:lstStyle/>
                    <a:p>
                      <a:r>
                        <a:rPr lang="en-US" dirty="0"/>
                        <a:t>The method </a:t>
                      </a:r>
                      <a:r>
                        <a:rPr lang="en-US" dirty="0">
                          <a:solidFill>
                            <a:schemeClr val="accent6">
                              <a:lumMod val="75000"/>
                            </a:schemeClr>
                          </a:solidFill>
                        </a:rPr>
                        <a:t>cannot be </a:t>
                      </a:r>
                      <a:r>
                        <a:rPr lang="en-US" dirty="0" smtClean="0">
                          <a:solidFill>
                            <a:schemeClr val="accent6">
                              <a:lumMod val="75000"/>
                            </a:schemeClr>
                          </a:solidFill>
                        </a:rPr>
                        <a:t>overridden.</a:t>
                      </a:r>
                      <a:endParaRPr lang="en-US" dirty="0">
                        <a:solidFill>
                          <a:schemeClr val="accent6">
                            <a:lumMod val="75000"/>
                          </a:schemeClr>
                        </a:solidFill>
                      </a:endParaRPr>
                    </a:p>
                  </a:txBody>
                  <a:tcPr anchor="ctr"/>
                </a:tc>
              </a:tr>
              <a:tr h="657225">
                <a:tc>
                  <a:txBody>
                    <a:bodyPr/>
                    <a:lstStyle/>
                    <a:p>
                      <a:endParaRPr lang="en-US"/>
                    </a:p>
                  </a:txBody>
                  <a:tcPr/>
                </a:tc>
                <a:tc>
                  <a:txBody>
                    <a:bodyPr/>
                    <a:lstStyle/>
                    <a:p>
                      <a:r>
                        <a:rPr lang="en-US" dirty="0" smtClean="0"/>
                        <a:t>field</a:t>
                      </a:r>
                      <a:endParaRPr lang="en-US" dirty="0"/>
                    </a:p>
                  </a:txBody>
                  <a:tcPr/>
                </a:tc>
                <a:tc>
                  <a:txBody>
                    <a:bodyPr/>
                    <a:lstStyle/>
                    <a:p>
                      <a:r>
                        <a:rPr lang="en-US" dirty="0"/>
                        <a:t>The field cannot have its value changed. </a:t>
                      </a:r>
                      <a:r>
                        <a:rPr lang="en-US" dirty="0">
                          <a:solidFill>
                            <a:schemeClr val="accent6">
                              <a:lumMod val="75000"/>
                            </a:schemeClr>
                          </a:solidFill>
                        </a:rPr>
                        <a:t>static final fields are compile-time constants.</a:t>
                      </a:r>
                    </a:p>
                  </a:txBody>
                  <a:tcPr anchor="ctr"/>
                </a:tc>
              </a:tr>
              <a:tr h="657225">
                <a:tc>
                  <a:txBody>
                    <a:bodyPr/>
                    <a:lstStyle/>
                    <a:p>
                      <a:endParaRPr lang="en-US"/>
                    </a:p>
                  </a:txBody>
                  <a:tcPr/>
                </a:tc>
                <a:tc>
                  <a:txBody>
                    <a:bodyPr/>
                    <a:lstStyle/>
                    <a:p>
                      <a:r>
                        <a:rPr lang="en-US" dirty="0" smtClean="0">
                          <a:solidFill>
                            <a:srgbClr val="FF0000"/>
                          </a:solidFill>
                        </a:rPr>
                        <a:t>variable</a:t>
                      </a:r>
                      <a:endParaRPr lang="en-US" dirty="0">
                        <a:solidFill>
                          <a:srgbClr val="FF0000"/>
                        </a:solidFill>
                      </a:endParaRPr>
                    </a:p>
                  </a:txBody>
                  <a:tcPr/>
                </a:tc>
                <a:tc>
                  <a:txBody>
                    <a:bodyPr/>
                    <a:lstStyle/>
                    <a:p>
                      <a:r>
                        <a:rPr lang="en-US" dirty="0">
                          <a:solidFill>
                            <a:srgbClr val="FF0000"/>
                          </a:solidFill>
                        </a:rPr>
                        <a:t>A local variable, method parameter, or exception parameter cannot have its value changed ( Java 1.1 and later). Useful with local classes.</a:t>
                      </a:r>
                    </a:p>
                  </a:txBody>
                  <a:tcPr anchor="ctr"/>
                </a:tc>
              </a:tr>
            </a:tbl>
          </a:graphicData>
        </a:graphic>
      </p:graphicFrame>
    </p:spTree>
    <p:extLst>
      <p:ext uri="{BB962C8B-B14F-4D97-AF65-F5344CB8AC3E}">
        <p14:creationId xmlns:p14="http://schemas.microsoft.com/office/powerpoint/2010/main" val="3003758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Modifiers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9234340"/>
              </p:ext>
            </p:extLst>
          </p:nvPr>
        </p:nvGraphicFramePr>
        <p:xfrm>
          <a:off x="228600" y="1219201"/>
          <a:ext cx="8833658" cy="5380548"/>
        </p:xfrm>
        <a:graphic>
          <a:graphicData uri="http://schemas.openxmlformats.org/drawingml/2006/table">
            <a:tbl>
              <a:tblPr firstRow="1" bandRow="1">
                <a:tableStyleId>{5C22544A-7EE6-4342-B048-85BDC9FD1C3A}</a:tableStyleId>
              </a:tblPr>
              <a:tblGrid>
                <a:gridCol w="1154430"/>
                <a:gridCol w="1087616"/>
                <a:gridCol w="6591612"/>
              </a:tblGrid>
              <a:tr h="454798">
                <a:tc>
                  <a:txBody>
                    <a:bodyPr/>
                    <a:lstStyle/>
                    <a:p>
                      <a:r>
                        <a:rPr lang="en-US" dirty="0" smtClean="0"/>
                        <a:t>Modifier</a:t>
                      </a:r>
                      <a:endParaRPr lang="en-US" dirty="0"/>
                    </a:p>
                  </a:txBody>
                  <a:tcPr/>
                </a:tc>
                <a:tc>
                  <a:txBody>
                    <a:bodyPr/>
                    <a:lstStyle/>
                    <a:p>
                      <a:r>
                        <a:rPr lang="en-US" dirty="0" smtClean="0"/>
                        <a:t>Used on</a:t>
                      </a:r>
                      <a:endParaRPr lang="en-US" dirty="0"/>
                    </a:p>
                  </a:txBody>
                  <a:tcPr/>
                </a:tc>
                <a:tc>
                  <a:txBody>
                    <a:bodyPr/>
                    <a:lstStyle/>
                    <a:p>
                      <a:r>
                        <a:rPr lang="en-US" dirty="0" smtClean="0"/>
                        <a:t>Meaning</a:t>
                      </a:r>
                      <a:endParaRPr lang="en-US" dirty="0"/>
                    </a:p>
                  </a:txBody>
                  <a:tcPr/>
                </a:tc>
              </a:tr>
              <a:tr h="454798">
                <a:tc>
                  <a:txBody>
                    <a:bodyPr/>
                    <a:lstStyle/>
                    <a:p>
                      <a:r>
                        <a:rPr lang="en-US" dirty="0" smtClean="0"/>
                        <a:t>private</a:t>
                      </a:r>
                      <a:endParaRPr lang="en-US" dirty="0"/>
                    </a:p>
                  </a:txBody>
                  <a:tcPr/>
                </a:tc>
                <a:tc>
                  <a:txBody>
                    <a:bodyPr/>
                    <a:lstStyle/>
                    <a:p>
                      <a:r>
                        <a:rPr lang="en-US" dirty="0" smtClean="0"/>
                        <a:t>member</a:t>
                      </a:r>
                      <a:endParaRPr lang="en-US" dirty="0"/>
                    </a:p>
                  </a:txBody>
                  <a:tcPr/>
                </a:tc>
                <a:tc>
                  <a:txBody>
                    <a:bodyPr/>
                    <a:lstStyle/>
                    <a:p>
                      <a:r>
                        <a:rPr lang="en-US" dirty="0"/>
                        <a:t>The member is accessible only within the class that defines it.</a:t>
                      </a:r>
                    </a:p>
                  </a:txBody>
                  <a:tcPr anchor="ctr"/>
                </a:tc>
              </a:tr>
              <a:tr h="573665">
                <a:tc>
                  <a:txBody>
                    <a:bodyPr/>
                    <a:lstStyle/>
                    <a:p>
                      <a:r>
                        <a:rPr lang="en-US" dirty="0" smtClean="0"/>
                        <a:t>protected</a:t>
                      </a:r>
                      <a:endParaRPr lang="en-US" dirty="0"/>
                    </a:p>
                  </a:txBody>
                  <a:tcPr/>
                </a:tc>
                <a:tc>
                  <a:txBody>
                    <a:bodyPr/>
                    <a:lstStyle/>
                    <a:p>
                      <a:r>
                        <a:rPr lang="en-US" dirty="0" smtClean="0"/>
                        <a:t>member</a:t>
                      </a:r>
                      <a:endParaRPr lang="en-US" dirty="0"/>
                    </a:p>
                  </a:txBody>
                  <a:tcPr/>
                </a:tc>
                <a:tc>
                  <a:txBody>
                    <a:bodyPr/>
                    <a:lstStyle/>
                    <a:p>
                      <a:r>
                        <a:rPr lang="en-US" b="0" i="0" dirty="0" smtClean="0">
                          <a:solidFill>
                            <a:schemeClr val="dk1"/>
                          </a:solidFill>
                          <a:effectLst/>
                          <a:latin typeface="+mn-lt"/>
                          <a:ea typeface="+mn-ea"/>
                          <a:cs typeface="+mn-cs"/>
                        </a:rPr>
                        <a:t>The member is accessible only within the package in which it is defined and within subclasses.</a:t>
                      </a:r>
                      <a:endParaRPr lang="en-US" dirty="0"/>
                    </a:p>
                  </a:txBody>
                  <a:tcPr/>
                </a:tc>
              </a:tr>
              <a:tr h="454798">
                <a:tc>
                  <a:txBody>
                    <a:bodyPr/>
                    <a:lstStyle/>
                    <a:p>
                      <a:r>
                        <a:rPr lang="en-US" dirty="0" smtClean="0"/>
                        <a:t>public</a:t>
                      </a:r>
                      <a:endParaRPr lang="en-US" dirty="0"/>
                    </a:p>
                  </a:txBody>
                  <a:tcPr/>
                </a:tc>
                <a:tc>
                  <a:txBody>
                    <a:bodyPr/>
                    <a:lstStyle/>
                    <a:p>
                      <a:r>
                        <a:rPr lang="en-US" dirty="0" smtClean="0"/>
                        <a:t>class</a:t>
                      </a:r>
                      <a:endParaRPr lang="en-US" dirty="0"/>
                    </a:p>
                  </a:txBody>
                  <a:tcPr/>
                </a:tc>
                <a:tc>
                  <a:txBody>
                    <a:bodyPr/>
                    <a:lstStyle/>
                    <a:p>
                      <a:r>
                        <a:rPr lang="en-US" b="0" i="0" dirty="0" smtClean="0">
                          <a:solidFill>
                            <a:schemeClr val="dk1"/>
                          </a:solidFill>
                          <a:effectLst/>
                          <a:latin typeface="+mn-lt"/>
                          <a:ea typeface="+mn-ea"/>
                          <a:cs typeface="+mn-cs"/>
                        </a:rPr>
                        <a:t>The class is accessible anywhere its package is.</a:t>
                      </a:r>
                      <a:endParaRPr lang="en-US" dirty="0"/>
                    </a:p>
                  </a:txBody>
                  <a:tcPr anchor="ctr"/>
                </a:tc>
              </a:tr>
              <a:tr h="454798">
                <a:tc>
                  <a:txBody>
                    <a:bodyPr/>
                    <a:lstStyle/>
                    <a:p>
                      <a:endParaRPr lang="en-US" dirty="0"/>
                    </a:p>
                  </a:txBody>
                  <a:tcPr/>
                </a:tc>
                <a:tc>
                  <a:txBody>
                    <a:bodyPr/>
                    <a:lstStyle/>
                    <a:p>
                      <a:r>
                        <a:rPr lang="en-US" dirty="0" smtClean="0"/>
                        <a:t>interface</a:t>
                      </a:r>
                      <a:endParaRPr lang="en-US" dirty="0"/>
                    </a:p>
                  </a:txBody>
                  <a:tcPr/>
                </a:tc>
                <a:tc>
                  <a:txBody>
                    <a:bodyPr/>
                    <a:lstStyle/>
                    <a:p>
                      <a:r>
                        <a:rPr lang="en-US" b="0" i="0" dirty="0" smtClean="0">
                          <a:solidFill>
                            <a:schemeClr val="dk1"/>
                          </a:solidFill>
                          <a:effectLst/>
                          <a:latin typeface="+mn-lt"/>
                          <a:ea typeface="+mn-ea"/>
                          <a:cs typeface="+mn-cs"/>
                        </a:rPr>
                        <a:t>The interface is accessible anywhere its package is.</a:t>
                      </a:r>
                      <a:endParaRPr lang="en-US" dirty="0"/>
                    </a:p>
                  </a:txBody>
                  <a:tcPr anchor="ctr"/>
                </a:tc>
              </a:tr>
              <a:tr h="454798">
                <a:tc>
                  <a:txBody>
                    <a:bodyPr/>
                    <a:lstStyle/>
                    <a:p>
                      <a:endParaRPr lang="en-US"/>
                    </a:p>
                  </a:txBody>
                  <a:tcPr/>
                </a:tc>
                <a:tc>
                  <a:txBody>
                    <a:bodyPr/>
                    <a:lstStyle/>
                    <a:p>
                      <a:r>
                        <a:rPr lang="en-US" dirty="0" smtClean="0"/>
                        <a:t>member</a:t>
                      </a:r>
                      <a:endParaRPr lang="en-US" dirty="0"/>
                    </a:p>
                  </a:txBody>
                  <a:tcPr/>
                </a:tc>
                <a:tc>
                  <a:txBody>
                    <a:bodyPr/>
                    <a:lstStyle/>
                    <a:p>
                      <a:r>
                        <a:rPr lang="en-US" b="0" i="0" dirty="0" smtClean="0">
                          <a:solidFill>
                            <a:schemeClr val="dk1"/>
                          </a:solidFill>
                          <a:effectLst/>
                          <a:latin typeface="+mn-lt"/>
                          <a:ea typeface="+mn-ea"/>
                          <a:cs typeface="+mn-cs"/>
                        </a:rPr>
                        <a:t>The member is accessible anywhere its class is.</a:t>
                      </a:r>
                      <a:endParaRPr lang="en-US" dirty="0"/>
                    </a:p>
                  </a:txBody>
                  <a:tcPr anchor="ctr"/>
                </a:tc>
              </a:tr>
              <a:tr h="454798">
                <a:tc>
                  <a:txBody>
                    <a:bodyPr/>
                    <a:lstStyle/>
                    <a:p>
                      <a:r>
                        <a:rPr lang="en-US" dirty="0" err="1" smtClean="0">
                          <a:solidFill>
                            <a:srgbClr val="FF0000"/>
                          </a:solidFill>
                        </a:rPr>
                        <a:t>strictfp</a:t>
                      </a:r>
                      <a:endParaRPr lang="en-US" dirty="0">
                        <a:solidFill>
                          <a:srgbClr val="FF0000"/>
                        </a:solidFill>
                      </a:endParaRPr>
                    </a:p>
                  </a:txBody>
                  <a:tcPr/>
                </a:tc>
                <a:tc>
                  <a:txBody>
                    <a:bodyPr/>
                    <a:lstStyle/>
                    <a:p>
                      <a:r>
                        <a:rPr lang="en-US" dirty="0" smtClean="0"/>
                        <a:t>class</a:t>
                      </a:r>
                      <a:endParaRPr lang="en-US" dirty="0"/>
                    </a:p>
                  </a:txBody>
                  <a:tcPr/>
                </a:tc>
                <a:tc>
                  <a:txBody>
                    <a:bodyPr/>
                    <a:lstStyle/>
                    <a:p>
                      <a:r>
                        <a:rPr lang="en-US" b="0" i="0" dirty="0" smtClean="0">
                          <a:solidFill>
                            <a:schemeClr val="dk1"/>
                          </a:solidFill>
                          <a:effectLst/>
                          <a:latin typeface="+mn-lt"/>
                          <a:ea typeface="+mn-ea"/>
                          <a:cs typeface="+mn-cs"/>
                        </a:rPr>
                        <a:t>All methods of the class are implicitly </a:t>
                      </a:r>
                      <a:r>
                        <a:rPr lang="en-US" dirty="0" err="1" smtClean="0"/>
                        <a:t>strictfp</a:t>
                      </a:r>
                      <a:r>
                        <a:rPr lang="en-US" b="0" i="0" dirty="0" smtClean="0">
                          <a:solidFill>
                            <a:schemeClr val="dk1"/>
                          </a:solidFill>
                          <a:effectLst/>
                          <a:latin typeface="+mn-lt"/>
                          <a:ea typeface="+mn-ea"/>
                          <a:cs typeface="+mn-cs"/>
                        </a:rPr>
                        <a:t> ( Java 1.2 and later).</a:t>
                      </a:r>
                      <a:endParaRPr lang="en-US" dirty="0"/>
                    </a:p>
                  </a:txBody>
                  <a:tcPr anchor="ctr"/>
                </a:tc>
              </a:tr>
              <a:tr h="1802947">
                <a:tc>
                  <a:txBody>
                    <a:bodyPr/>
                    <a:lstStyle/>
                    <a:p>
                      <a:endParaRPr lang="en-US"/>
                    </a:p>
                  </a:txBody>
                  <a:tcPr/>
                </a:tc>
                <a:tc>
                  <a:txBody>
                    <a:bodyPr/>
                    <a:lstStyle/>
                    <a:p>
                      <a:r>
                        <a:rPr lang="en-US" dirty="0" smtClean="0"/>
                        <a:t>method</a:t>
                      </a:r>
                      <a:endParaRPr lang="en-US" dirty="0"/>
                    </a:p>
                  </a:txBody>
                  <a:tcPr/>
                </a:tc>
                <a:tc>
                  <a:txBody>
                    <a:bodyPr/>
                    <a:lstStyle/>
                    <a:p>
                      <a:r>
                        <a:rPr lang="en-US" b="0" i="0" dirty="0" smtClean="0">
                          <a:solidFill>
                            <a:schemeClr val="dk1"/>
                          </a:solidFill>
                          <a:effectLst/>
                          <a:latin typeface="+mn-lt"/>
                          <a:ea typeface="+mn-ea"/>
                          <a:cs typeface="+mn-cs"/>
                        </a:rPr>
                        <a:t>All floating-point computation done by the method must be performed in a way that strictly conforms to the IEEE 754 standard. In particular, all values, including intermediate results, must be expressed as IEEE </a:t>
                      </a:r>
                      <a:r>
                        <a:rPr lang="en-US" dirty="0" smtClean="0"/>
                        <a:t>float</a:t>
                      </a:r>
                      <a:r>
                        <a:rPr lang="en-US" b="0" i="0" dirty="0" smtClean="0">
                          <a:solidFill>
                            <a:schemeClr val="dk1"/>
                          </a:solidFill>
                          <a:effectLst/>
                          <a:latin typeface="+mn-lt"/>
                          <a:ea typeface="+mn-ea"/>
                          <a:cs typeface="+mn-cs"/>
                        </a:rPr>
                        <a:t> or </a:t>
                      </a:r>
                      <a:r>
                        <a:rPr lang="en-US" dirty="0" smtClean="0"/>
                        <a:t>double</a:t>
                      </a:r>
                      <a:r>
                        <a:rPr lang="en-US" b="0" i="0" dirty="0" smtClean="0">
                          <a:solidFill>
                            <a:schemeClr val="dk1"/>
                          </a:solidFill>
                          <a:effectLst/>
                          <a:latin typeface="+mn-lt"/>
                          <a:ea typeface="+mn-ea"/>
                          <a:cs typeface="+mn-cs"/>
                        </a:rPr>
                        <a:t> values and cannot take advantage of any extra precision or range offered by native platform floating-point formats or hardware ( Java 1.2 and later). This modifier is rarely used.</a:t>
                      </a:r>
                      <a:endParaRPr lang="en-US" dirty="0"/>
                    </a:p>
                  </a:txBody>
                  <a:tcPr anchor="ctr"/>
                </a:tc>
              </a:tr>
            </a:tbl>
          </a:graphicData>
        </a:graphic>
      </p:graphicFrame>
    </p:spTree>
    <p:extLst>
      <p:ext uri="{BB962C8B-B14F-4D97-AF65-F5344CB8AC3E}">
        <p14:creationId xmlns:p14="http://schemas.microsoft.com/office/powerpoint/2010/main" val="1172571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Modifiers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5379901"/>
              </p:ext>
            </p:extLst>
          </p:nvPr>
        </p:nvGraphicFramePr>
        <p:xfrm>
          <a:off x="228601" y="1219201"/>
          <a:ext cx="8763000" cy="5212080"/>
        </p:xfrm>
        <a:graphic>
          <a:graphicData uri="http://schemas.openxmlformats.org/drawingml/2006/table">
            <a:tbl>
              <a:tblPr firstRow="1" bandRow="1">
                <a:tableStyleId>{5C22544A-7EE6-4342-B048-85BDC9FD1C3A}</a:tableStyleId>
              </a:tblPr>
              <a:tblGrid>
                <a:gridCol w="1523999"/>
                <a:gridCol w="1143000"/>
                <a:gridCol w="6096001"/>
              </a:tblGrid>
              <a:tr h="334239">
                <a:tc>
                  <a:txBody>
                    <a:bodyPr/>
                    <a:lstStyle/>
                    <a:p>
                      <a:r>
                        <a:rPr lang="en-US" dirty="0" smtClean="0"/>
                        <a:t>Modifier</a:t>
                      </a:r>
                      <a:endParaRPr lang="en-US" dirty="0"/>
                    </a:p>
                  </a:txBody>
                  <a:tcPr/>
                </a:tc>
                <a:tc>
                  <a:txBody>
                    <a:bodyPr/>
                    <a:lstStyle/>
                    <a:p>
                      <a:r>
                        <a:rPr lang="en-US" dirty="0" smtClean="0"/>
                        <a:t>Used on</a:t>
                      </a:r>
                      <a:endParaRPr lang="en-US" dirty="0"/>
                    </a:p>
                  </a:txBody>
                  <a:tcPr/>
                </a:tc>
                <a:tc>
                  <a:txBody>
                    <a:bodyPr/>
                    <a:lstStyle/>
                    <a:p>
                      <a:r>
                        <a:rPr lang="en-US" dirty="0" smtClean="0"/>
                        <a:t>Meaning</a:t>
                      </a:r>
                      <a:endParaRPr lang="en-US" dirty="0"/>
                    </a:p>
                  </a:txBody>
                  <a:tcPr/>
                </a:tc>
              </a:tr>
              <a:tr h="584919">
                <a:tc>
                  <a:txBody>
                    <a:bodyPr/>
                    <a:lstStyle/>
                    <a:p>
                      <a:r>
                        <a:rPr lang="en-US" dirty="0" smtClean="0"/>
                        <a:t>static</a:t>
                      </a:r>
                      <a:endParaRPr lang="en-US" dirty="0"/>
                    </a:p>
                  </a:txBody>
                  <a:tcPr/>
                </a:tc>
                <a:tc>
                  <a:txBody>
                    <a:bodyPr/>
                    <a:lstStyle/>
                    <a:p>
                      <a:r>
                        <a:rPr lang="en-US" dirty="0" smtClean="0">
                          <a:solidFill>
                            <a:srgbClr val="FF0000"/>
                          </a:solidFill>
                        </a:rPr>
                        <a:t>class</a:t>
                      </a:r>
                      <a:endParaRPr lang="en-US" dirty="0">
                        <a:solidFill>
                          <a:srgbClr val="FF0000"/>
                        </a:solidFill>
                      </a:endParaRPr>
                    </a:p>
                  </a:txBody>
                  <a:tcPr/>
                </a:tc>
                <a:tc>
                  <a:txBody>
                    <a:bodyPr/>
                    <a:lstStyle/>
                    <a:p>
                      <a:r>
                        <a:rPr lang="en-US" b="0" i="0" dirty="0" smtClean="0">
                          <a:solidFill>
                            <a:schemeClr val="dk1"/>
                          </a:solidFill>
                          <a:effectLst/>
                          <a:latin typeface="+mn-lt"/>
                          <a:ea typeface="+mn-ea"/>
                          <a:cs typeface="+mn-cs"/>
                        </a:rPr>
                        <a:t>An inner class declared </a:t>
                      </a:r>
                      <a:r>
                        <a:rPr lang="en-US" dirty="0" smtClean="0"/>
                        <a:t>static</a:t>
                      </a:r>
                      <a:r>
                        <a:rPr lang="en-US" b="0" i="0" dirty="0" smtClean="0">
                          <a:solidFill>
                            <a:schemeClr val="dk1"/>
                          </a:solidFill>
                          <a:effectLst/>
                          <a:latin typeface="+mn-lt"/>
                          <a:ea typeface="+mn-ea"/>
                          <a:cs typeface="+mn-cs"/>
                        </a:rPr>
                        <a:t> is a top-level class, not associated with a member of the containing class (Java 1.1 and later).</a:t>
                      </a:r>
                      <a:endParaRPr lang="en-US" dirty="0"/>
                    </a:p>
                  </a:txBody>
                  <a:tcPr anchor="ctr"/>
                </a:tc>
              </a:tr>
              <a:tr h="835598">
                <a:tc>
                  <a:txBody>
                    <a:bodyPr/>
                    <a:lstStyle/>
                    <a:p>
                      <a:endParaRPr lang="en-US" dirty="0"/>
                    </a:p>
                  </a:txBody>
                  <a:tcPr/>
                </a:tc>
                <a:tc>
                  <a:txBody>
                    <a:bodyPr/>
                    <a:lstStyle/>
                    <a:p>
                      <a:r>
                        <a:rPr lang="en-US" dirty="0" smtClean="0"/>
                        <a:t>method</a:t>
                      </a:r>
                      <a:endParaRPr lang="en-US" dirty="0"/>
                    </a:p>
                  </a:txBody>
                  <a:tcPr/>
                </a:tc>
                <a:tc>
                  <a:txBody>
                    <a:bodyPr/>
                    <a:lstStyle/>
                    <a:p>
                      <a:r>
                        <a:rPr lang="en-US" b="0" i="0" dirty="0" smtClean="0">
                          <a:solidFill>
                            <a:schemeClr val="dk1"/>
                          </a:solidFill>
                          <a:effectLst/>
                          <a:latin typeface="+mn-lt"/>
                          <a:ea typeface="+mn-ea"/>
                          <a:cs typeface="+mn-cs"/>
                        </a:rPr>
                        <a:t>A </a:t>
                      </a:r>
                      <a:r>
                        <a:rPr lang="en-US" dirty="0" smtClean="0"/>
                        <a:t>static</a:t>
                      </a:r>
                      <a:r>
                        <a:rPr lang="en-US" b="0" i="0" dirty="0" smtClean="0">
                          <a:solidFill>
                            <a:schemeClr val="dk1"/>
                          </a:solidFill>
                          <a:effectLst/>
                          <a:latin typeface="+mn-lt"/>
                          <a:ea typeface="+mn-ea"/>
                          <a:cs typeface="+mn-cs"/>
                        </a:rPr>
                        <a:t> method is a class method. It is not passed an implicit </a:t>
                      </a:r>
                      <a:r>
                        <a:rPr lang="en-US" dirty="0" smtClean="0"/>
                        <a:t>this</a:t>
                      </a:r>
                      <a:r>
                        <a:rPr lang="en-US" b="0" i="0" dirty="0" smtClean="0">
                          <a:solidFill>
                            <a:schemeClr val="dk1"/>
                          </a:solidFill>
                          <a:effectLst/>
                          <a:latin typeface="+mn-lt"/>
                          <a:ea typeface="+mn-ea"/>
                          <a:cs typeface="+mn-cs"/>
                        </a:rPr>
                        <a:t> object reference. It can be invoked through the class name.</a:t>
                      </a:r>
                      <a:endParaRPr lang="en-US" dirty="0"/>
                    </a:p>
                  </a:txBody>
                  <a:tcPr/>
                </a:tc>
              </a:tr>
              <a:tr h="835598">
                <a:tc>
                  <a:txBody>
                    <a:bodyPr/>
                    <a:lstStyle/>
                    <a:p>
                      <a:endParaRPr lang="en-US" dirty="0"/>
                    </a:p>
                  </a:txBody>
                  <a:tcPr/>
                </a:tc>
                <a:tc>
                  <a:txBody>
                    <a:bodyPr/>
                    <a:lstStyle/>
                    <a:p>
                      <a:r>
                        <a:rPr lang="en-US" dirty="0" smtClean="0"/>
                        <a:t>field</a:t>
                      </a:r>
                      <a:endParaRPr lang="en-US" dirty="0"/>
                    </a:p>
                  </a:txBody>
                  <a:tcPr/>
                </a:tc>
                <a:tc>
                  <a:txBody>
                    <a:bodyPr/>
                    <a:lstStyle/>
                    <a:p>
                      <a:r>
                        <a:rPr lang="en-US" b="0" i="0" dirty="0" smtClean="0">
                          <a:solidFill>
                            <a:schemeClr val="dk1"/>
                          </a:solidFill>
                          <a:effectLst/>
                          <a:latin typeface="+mn-lt"/>
                          <a:ea typeface="+mn-ea"/>
                          <a:cs typeface="+mn-cs"/>
                        </a:rPr>
                        <a:t>A </a:t>
                      </a:r>
                      <a:r>
                        <a:rPr lang="en-US" dirty="0" smtClean="0"/>
                        <a:t>static</a:t>
                      </a:r>
                      <a:r>
                        <a:rPr lang="en-US" b="0" i="0" dirty="0" smtClean="0">
                          <a:solidFill>
                            <a:schemeClr val="dk1"/>
                          </a:solidFill>
                          <a:effectLst/>
                          <a:latin typeface="+mn-lt"/>
                          <a:ea typeface="+mn-ea"/>
                          <a:cs typeface="+mn-cs"/>
                        </a:rPr>
                        <a:t> field is a class field. There is only one instance of the field, regardless of the number of class instances created. It can be accessed through the class name.</a:t>
                      </a:r>
                      <a:endParaRPr lang="en-US" dirty="0"/>
                    </a:p>
                  </a:txBody>
                  <a:tcPr anchor="ctr"/>
                </a:tc>
              </a:tr>
              <a:tr h="584919">
                <a:tc>
                  <a:txBody>
                    <a:bodyPr/>
                    <a:lstStyle/>
                    <a:p>
                      <a:endParaRPr lang="en-US" dirty="0"/>
                    </a:p>
                  </a:txBody>
                  <a:tcPr/>
                </a:tc>
                <a:tc>
                  <a:txBody>
                    <a:bodyPr/>
                    <a:lstStyle/>
                    <a:p>
                      <a:r>
                        <a:rPr lang="en-US" dirty="0" smtClean="0">
                          <a:solidFill>
                            <a:srgbClr val="FF0000"/>
                          </a:solidFill>
                        </a:rPr>
                        <a:t>initializer</a:t>
                      </a:r>
                      <a:endParaRPr lang="en-US" dirty="0">
                        <a:solidFill>
                          <a:srgbClr val="FF0000"/>
                        </a:solidFill>
                      </a:endParaRPr>
                    </a:p>
                  </a:txBody>
                  <a:tcPr/>
                </a:tc>
                <a:tc>
                  <a:txBody>
                    <a:bodyPr/>
                    <a:lstStyle/>
                    <a:p>
                      <a:r>
                        <a:rPr lang="en-US" b="0" i="0" dirty="0" smtClean="0">
                          <a:solidFill>
                            <a:schemeClr val="dk1"/>
                          </a:solidFill>
                          <a:effectLst/>
                          <a:latin typeface="+mn-lt"/>
                          <a:ea typeface="+mn-ea"/>
                          <a:cs typeface="+mn-cs"/>
                        </a:rPr>
                        <a:t>The initializer is run when the class is loaded, rather than when an instance is created.</a:t>
                      </a:r>
                      <a:endParaRPr lang="en-US" dirty="0"/>
                    </a:p>
                  </a:txBody>
                  <a:tcPr anchor="ctr"/>
                </a:tc>
              </a:tr>
              <a:tr h="584919">
                <a:tc>
                  <a:txBody>
                    <a:bodyPr/>
                    <a:lstStyle/>
                    <a:p>
                      <a:r>
                        <a:rPr lang="en-US" dirty="0" smtClean="0">
                          <a:solidFill>
                            <a:schemeClr val="accent6">
                              <a:lumMod val="75000"/>
                            </a:schemeClr>
                          </a:solidFill>
                        </a:rPr>
                        <a:t>synchronized</a:t>
                      </a:r>
                      <a:endParaRPr lang="en-US" dirty="0">
                        <a:solidFill>
                          <a:schemeClr val="accent6">
                            <a:lumMod val="75000"/>
                          </a:schemeClr>
                        </a:solidFill>
                      </a:endParaRPr>
                    </a:p>
                  </a:txBody>
                  <a:tcPr/>
                </a:tc>
                <a:tc>
                  <a:txBody>
                    <a:bodyPr/>
                    <a:lstStyle/>
                    <a:p>
                      <a:r>
                        <a:rPr lang="en-US" dirty="0" smtClean="0"/>
                        <a:t>method</a:t>
                      </a:r>
                      <a:endParaRPr lang="en-US" dirty="0"/>
                    </a:p>
                  </a:txBody>
                  <a:tcPr/>
                </a:tc>
                <a:tc>
                  <a:txBody>
                    <a:bodyPr/>
                    <a:lstStyle/>
                    <a:p>
                      <a:r>
                        <a:rPr lang="en-US" b="0" i="0" dirty="0" smtClean="0">
                          <a:solidFill>
                            <a:schemeClr val="dk1"/>
                          </a:solidFill>
                          <a:effectLst/>
                          <a:latin typeface="+mn-lt"/>
                          <a:ea typeface="+mn-ea"/>
                          <a:cs typeface="+mn-cs"/>
                        </a:rPr>
                        <a:t>The method makes non-atomic modifications to the class or instance, so care must be taken to ensure that two threads cannot modify the class or instance at the same time. For a </a:t>
                      </a:r>
                      <a:r>
                        <a:rPr lang="en-US" dirty="0" smtClean="0"/>
                        <a:t>static</a:t>
                      </a:r>
                      <a:r>
                        <a:rPr lang="en-US" b="0" i="0" dirty="0" smtClean="0">
                          <a:solidFill>
                            <a:schemeClr val="dk1"/>
                          </a:solidFill>
                          <a:effectLst/>
                          <a:latin typeface="+mn-lt"/>
                          <a:ea typeface="+mn-ea"/>
                          <a:cs typeface="+mn-cs"/>
                        </a:rPr>
                        <a:t> method, a lock for the class is acquired before executing the method. For a non-</a:t>
                      </a:r>
                      <a:r>
                        <a:rPr lang="en-US" dirty="0" smtClean="0"/>
                        <a:t>static</a:t>
                      </a:r>
                      <a:r>
                        <a:rPr lang="en-US" b="0" i="0" dirty="0" smtClean="0">
                          <a:solidFill>
                            <a:schemeClr val="dk1"/>
                          </a:solidFill>
                          <a:effectLst/>
                          <a:latin typeface="+mn-lt"/>
                          <a:ea typeface="+mn-ea"/>
                          <a:cs typeface="+mn-cs"/>
                        </a:rPr>
                        <a:t> method, a lock for the specific object instance is acquired.</a:t>
                      </a:r>
                      <a:endParaRPr lang="en-US" dirty="0"/>
                    </a:p>
                  </a:txBody>
                  <a:tcPr anchor="ctr"/>
                </a:tc>
              </a:tr>
            </a:tbl>
          </a:graphicData>
        </a:graphic>
      </p:graphicFrame>
    </p:spTree>
    <p:extLst>
      <p:ext uri="{BB962C8B-B14F-4D97-AF65-F5344CB8AC3E}">
        <p14:creationId xmlns:p14="http://schemas.microsoft.com/office/powerpoint/2010/main" val="228973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Modifiers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8094258"/>
              </p:ext>
            </p:extLst>
          </p:nvPr>
        </p:nvGraphicFramePr>
        <p:xfrm>
          <a:off x="228601" y="1219201"/>
          <a:ext cx="8763000" cy="5263598"/>
        </p:xfrm>
        <a:graphic>
          <a:graphicData uri="http://schemas.openxmlformats.org/drawingml/2006/table">
            <a:tbl>
              <a:tblPr firstRow="1" bandRow="1">
                <a:tableStyleId>{5C22544A-7EE6-4342-B048-85BDC9FD1C3A}</a:tableStyleId>
              </a:tblPr>
              <a:tblGrid>
                <a:gridCol w="1523999"/>
                <a:gridCol w="1143000"/>
                <a:gridCol w="6096001"/>
              </a:tblGrid>
              <a:tr h="334239">
                <a:tc>
                  <a:txBody>
                    <a:bodyPr/>
                    <a:lstStyle/>
                    <a:p>
                      <a:r>
                        <a:rPr lang="en-US" dirty="0" smtClean="0"/>
                        <a:t>Modifier</a:t>
                      </a:r>
                      <a:endParaRPr lang="en-US" dirty="0"/>
                    </a:p>
                  </a:txBody>
                  <a:tcPr/>
                </a:tc>
                <a:tc>
                  <a:txBody>
                    <a:bodyPr/>
                    <a:lstStyle/>
                    <a:p>
                      <a:r>
                        <a:rPr lang="en-US" dirty="0" smtClean="0"/>
                        <a:t>Used on</a:t>
                      </a:r>
                      <a:endParaRPr lang="en-US" dirty="0"/>
                    </a:p>
                  </a:txBody>
                  <a:tcPr/>
                </a:tc>
                <a:tc>
                  <a:txBody>
                    <a:bodyPr/>
                    <a:lstStyle/>
                    <a:p>
                      <a:r>
                        <a:rPr lang="en-US" dirty="0" smtClean="0"/>
                        <a:t>Meaning</a:t>
                      </a:r>
                      <a:endParaRPr lang="en-US" dirty="0"/>
                    </a:p>
                  </a:txBody>
                  <a:tcPr/>
                </a:tc>
              </a:tr>
              <a:tr h="584919">
                <a:tc>
                  <a:txBody>
                    <a:bodyPr/>
                    <a:lstStyle/>
                    <a:p>
                      <a:r>
                        <a:rPr lang="en-US" dirty="0" smtClean="0">
                          <a:solidFill>
                            <a:srgbClr val="FF0000"/>
                          </a:solidFill>
                        </a:rPr>
                        <a:t>transient</a:t>
                      </a:r>
                      <a:endParaRPr lang="en-US" dirty="0">
                        <a:solidFill>
                          <a:srgbClr val="FF0000"/>
                        </a:solidFill>
                      </a:endParaRPr>
                    </a:p>
                  </a:txBody>
                  <a:tcPr/>
                </a:tc>
                <a:tc>
                  <a:txBody>
                    <a:bodyPr/>
                    <a:lstStyle/>
                    <a:p>
                      <a:r>
                        <a:rPr lang="en-US" dirty="0" smtClean="0"/>
                        <a:t>field</a:t>
                      </a:r>
                      <a:endParaRPr lang="en-US" dirty="0"/>
                    </a:p>
                  </a:txBody>
                  <a:tcPr/>
                </a:tc>
                <a:tc>
                  <a:txBody>
                    <a:bodyPr/>
                    <a:lstStyle/>
                    <a:p>
                      <a:r>
                        <a:rPr lang="en-US" b="0" i="0" dirty="0" smtClean="0">
                          <a:solidFill>
                            <a:schemeClr val="dk1"/>
                          </a:solidFill>
                          <a:effectLst/>
                          <a:latin typeface="+mn-lt"/>
                          <a:ea typeface="+mn-ea"/>
                          <a:cs typeface="+mn-cs"/>
                        </a:rPr>
                        <a:t>The field is not part of the persistent state of the object and should not be serialized with the object. Used with object serialization; see </a:t>
                      </a:r>
                      <a:r>
                        <a:rPr lang="en-US" dirty="0" err="1" smtClean="0"/>
                        <a:t>java.io.ObjectOutputStream</a:t>
                      </a:r>
                      <a:r>
                        <a:rPr lang="en-US" b="0" i="0" dirty="0" smtClean="0">
                          <a:solidFill>
                            <a:schemeClr val="dk1"/>
                          </a:solidFill>
                          <a:effectLst/>
                          <a:latin typeface="+mn-lt"/>
                          <a:ea typeface="+mn-ea"/>
                          <a:cs typeface="+mn-cs"/>
                        </a:rPr>
                        <a:t>.</a:t>
                      </a:r>
                      <a:endParaRPr lang="en-US" dirty="0"/>
                    </a:p>
                  </a:txBody>
                  <a:tcPr anchor="ctr"/>
                </a:tc>
              </a:tr>
              <a:tr h="835598">
                <a:tc>
                  <a:txBody>
                    <a:bodyPr/>
                    <a:lstStyle/>
                    <a:p>
                      <a:r>
                        <a:rPr lang="en-US" dirty="0" smtClean="0">
                          <a:solidFill>
                            <a:srgbClr val="FF0000"/>
                          </a:solidFill>
                        </a:rPr>
                        <a:t>volatile</a:t>
                      </a:r>
                      <a:endParaRPr lang="en-US" dirty="0">
                        <a:solidFill>
                          <a:srgbClr val="FF0000"/>
                        </a:solidFill>
                      </a:endParaRPr>
                    </a:p>
                  </a:txBody>
                  <a:tcPr/>
                </a:tc>
                <a:tc>
                  <a:txBody>
                    <a:bodyPr/>
                    <a:lstStyle/>
                    <a:p>
                      <a:r>
                        <a:rPr lang="en-US" dirty="0" smtClean="0"/>
                        <a:t>field</a:t>
                      </a:r>
                      <a:endParaRPr lang="en-US" dirty="0"/>
                    </a:p>
                  </a:txBody>
                  <a:tcPr/>
                </a:tc>
                <a:tc>
                  <a:txBody>
                    <a:bodyPr/>
                    <a:lstStyle/>
                    <a:p>
                      <a:r>
                        <a:rPr lang="en-US" b="0" i="0" dirty="0" smtClean="0">
                          <a:solidFill>
                            <a:schemeClr val="dk1"/>
                          </a:solidFill>
                          <a:effectLst/>
                          <a:latin typeface="+mn-lt"/>
                          <a:ea typeface="+mn-ea"/>
                          <a:cs typeface="+mn-cs"/>
                        </a:rPr>
                        <a:t>The field can be accessed by unsynchronized threads, so certain optimizations must not be performed on it. This modifier can sometimes be used as an alternative to </a:t>
                      </a:r>
                      <a:r>
                        <a:rPr lang="en-US" dirty="0" smtClean="0"/>
                        <a:t>synchronized</a:t>
                      </a:r>
                      <a:r>
                        <a:rPr lang="en-US" b="0" i="0" dirty="0" smtClean="0">
                          <a:solidFill>
                            <a:schemeClr val="dk1"/>
                          </a:solidFill>
                          <a:effectLst/>
                          <a:latin typeface="+mn-lt"/>
                          <a:ea typeface="+mn-ea"/>
                          <a:cs typeface="+mn-cs"/>
                        </a:rPr>
                        <a:t>. This modifier is very rarely used.</a:t>
                      </a:r>
                      <a:endParaRPr lang="en-US" dirty="0"/>
                    </a:p>
                  </a:txBody>
                  <a:tcPr/>
                </a:tc>
              </a:tr>
              <a:tr h="655319">
                <a:tc>
                  <a:txBody>
                    <a:bodyPr/>
                    <a:lstStyle/>
                    <a:p>
                      <a:r>
                        <a:rPr lang="en-US" dirty="0" smtClean="0">
                          <a:solidFill>
                            <a:srgbClr val="FF0000"/>
                          </a:solidFill>
                        </a:rPr>
                        <a:t>none</a:t>
                      </a:r>
                    </a:p>
                    <a:p>
                      <a:endParaRPr lang="en-US" dirty="0">
                        <a:solidFill>
                          <a:srgbClr val="FF0000"/>
                        </a:solidFill>
                      </a:endParaRPr>
                    </a:p>
                  </a:txBody>
                  <a:tcPr/>
                </a:tc>
                <a:tc>
                  <a:txBody>
                    <a:bodyPr/>
                    <a:lstStyle/>
                    <a:p>
                      <a:r>
                        <a:rPr lang="en-US" dirty="0" smtClean="0"/>
                        <a:t>class</a:t>
                      </a:r>
                      <a:endParaRPr lang="en-US" dirty="0"/>
                    </a:p>
                  </a:txBody>
                  <a:tcPr/>
                </a:tc>
                <a:tc>
                  <a:txBody>
                    <a:bodyPr/>
                    <a:lstStyle/>
                    <a:p>
                      <a:r>
                        <a:rPr lang="en-US" b="0" i="0" dirty="0" smtClean="0">
                          <a:solidFill>
                            <a:schemeClr val="dk1"/>
                          </a:solidFill>
                          <a:effectLst/>
                          <a:latin typeface="+mn-lt"/>
                          <a:ea typeface="+mn-ea"/>
                          <a:cs typeface="+mn-cs"/>
                        </a:rPr>
                        <a:t>A non-</a:t>
                      </a:r>
                      <a:r>
                        <a:rPr lang="en-US" dirty="0" smtClean="0"/>
                        <a:t>public</a:t>
                      </a:r>
                      <a:r>
                        <a:rPr lang="en-US" b="0" i="0" dirty="0" smtClean="0">
                          <a:solidFill>
                            <a:schemeClr val="dk1"/>
                          </a:solidFill>
                          <a:effectLst/>
                          <a:latin typeface="+mn-lt"/>
                          <a:ea typeface="+mn-ea"/>
                          <a:cs typeface="+mn-cs"/>
                        </a:rPr>
                        <a:t> class is accessible only in its package.</a:t>
                      </a:r>
                      <a:endParaRPr lang="en-US" dirty="0"/>
                    </a:p>
                  </a:txBody>
                  <a:tcPr anchor="ctr"/>
                </a:tc>
              </a:tr>
              <a:tr h="584919">
                <a:tc>
                  <a:txBody>
                    <a:bodyPr/>
                    <a:lstStyle/>
                    <a:p>
                      <a:endParaRPr lang="en-US" dirty="0">
                        <a:solidFill>
                          <a:srgbClr val="FF0000"/>
                        </a:solidFill>
                      </a:endParaRPr>
                    </a:p>
                  </a:txBody>
                  <a:tcPr/>
                </a:tc>
                <a:tc>
                  <a:txBody>
                    <a:bodyPr/>
                    <a:lstStyle/>
                    <a:p>
                      <a:r>
                        <a:rPr lang="en-US" dirty="0" smtClean="0"/>
                        <a:t>interface</a:t>
                      </a:r>
                      <a:endParaRPr lang="en-US" dirty="0"/>
                    </a:p>
                  </a:txBody>
                  <a:tcPr/>
                </a:tc>
                <a:tc>
                  <a:txBody>
                    <a:bodyPr/>
                    <a:lstStyle/>
                    <a:p>
                      <a:r>
                        <a:rPr lang="en-US" b="0" i="0" dirty="0" smtClean="0">
                          <a:solidFill>
                            <a:schemeClr val="dk1"/>
                          </a:solidFill>
                          <a:effectLst/>
                          <a:latin typeface="+mn-lt"/>
                          <a:ea typeface="+mn-ea"/>
                          <a:cs typeface="+mn-cs"/>
                        </a:rPr>
                        <a:t>A non-</a:t>
                      </a:r>
                      <a:r>
                        <a:rPr lang="en-US" dirty="0" smtClean="0"/>
                        <a:t>public</a:t>
                      </a:r>
                      <a:r>
                        <a:rPr lang="en-US" b="0" i="0" dirty="0" smtClean="0">
                          <a:solidFill>
                            <a:schemeClr val="dk1"/>
                          </a:solidFill>
                          <a:effectLst/>
                          <a:latin typeface="+mn-lt"/>
                          <a:ea typeface="+mn-ea"/>
                          <a:cs typeface="+mn-cs"/>
                        </a:rPr>
                        <a:t> interface is accessible only in its package.</a:t>
                      </a:r>
                      <a:endParaRPr lang="en-US" dirty="0"/>
                    </a:p>
                  </a:txBody>
                  <a:tcPr anchor="ctr"/>
                </a:tc>
              </a:tr>
              <a:tr h="584919">
                <a:tc>
                  <a:txBody>
                    <a:bodyPr/>
                    <a:lstStyle/>
                    <a:p>
                      <a:endParaRPr lang="en-US" dirty="0">
                        <a:solidFill>
                          <a:srgbClr val="FF0000"/>
                        </a:solidFill>
                      </a:endParaRPr>
                    </a:p>
                  </a:txBody>
                  <a:tcPr/>
                </a:tc>
                <a:tc>
                  <a:txBody>
                    <a:bodyPr/>
                    <a:lstStyle/>
                    <a:p>
                      <a:r>
                        <a:rPr lang="en-US" dirty="0" smtClean="0"/>
                        <a:t>member</a:t>
                      </a:r>
                      <a:endParaRPr lang="en-US" dirty="0"/>
                    </a:p>
                  </a:txBody>
                  <a:tcPr/>
                </a:tc>
                <a:tc>
                  <a:txBody>
                    <a:bodyPr/>
                    <a:lstStyle/>
                    <a:p>
                      <a:r>
                        <a:rPr lang="en-US" b="0" i="0" dirty="0" smtClean="0">
                          <a:solidFill>
                            <a:schemeClr val="dk1"/>
                          </a:solidFill>
                          <a:effectLst/>
                          <a:latin typeface="+mn-lt"/>
                          <a:ea typeface="+mn-ea"/>
                          <a:cs typeface="+mn-cs"/>
                        </a:rPr>
                        <a:t>A member that is not </a:t>
                      </a:r>
                      <a:r>
                        <a:rPr lang="en-US" dirty="0" smtClean="0"/>
                        <a:t>private</a:t>
                      </a:r>
                      <a:r>
                        <a:rPr lang="en-US" b="0" i="0" dirty="0" smtClean="0">
                          <a:solidFill>
                            <a:schemeClr val="dk1"/>
                          </a:solidFill>
                          <a:effectLst/>
                          <a:latin typeface="+mn-lt"/>
                          <a:ea typeface="+mn-ea"/>
                          <a:cs typeface="+mn-cs"/>
                        </a:rPr>
                        <a:t>, </a:t>
                      </a:r>
                      <a:r>
                        <a:rPr lang="en-US" dirty="0" smtClean="0"/>
                        <a:t>protected</a:t>
                      </a:r>
                      <a:r>
                        <a:rPr lang="en-US" b="0" i="0" dirty="0" smtClean="0">
                          <a:solidFill>
                            <a:schemeClr val="dk1"/>
                          </a:solidFill>
                          <a:effectLst/>
                          <a:latin typeface="+mn-lt"/>
                          <a:ea typeface="+mn-ea"/>
                          <a:cs typeface="+mn-cs"/>
                        </a:rPr>
                        <a:t>, or </a:t>
                      </a:r>
                      <a:r>
                        <a:rPr lang="en-US" dirty="0" smtClean="0"/>
                        <a:t>public</a:t>
                      </a:r>
                      <a:r>
                        <a:rPr lang="en-US" b="0" i="0" dirty="0" smtClean="0">
                          <a:solidFill>
                            <a:schemeClr val="dk1"/>
                          </a:solidFill>
                          <a:effectLst/>
                          <a:latin typeface="+mn-lt"/>
                          <a:ea typeface="+mn-ea"/>
                          <a:cs typeface="+mn-cs"/>
                        </a:rPr>
                        <a:t> has package visibility and is accessible only within its package.</a:t>
                      </a:r>
                      <a:endParaRPr lang="en-US" dirty="0"/>
                    </a:p>
                  </a:txBody>
                  <a:tcPr anchor="ctr"/>
                </a:tc>
              </a:tr>
              <a:tr h="584919">
                <a:tc>
                  <a:txBody>
                    <a:bodyPr/>
                    <a:lstStyle/>
                    <a:p>
                      <a:r>
                        <a:rPr lang="en-US" dirty="0" smtClean="0">
                          <a:solidFill>
                            <a:srgbClr val="FF0000"/>
                          </a:solidFill>
                        </a:rPr>
                        <a:t>native</a:t>
                      </a:r>
                      <a:endParaRPr lang="en-US" dirty="0">
                        <a:solidFill>
                          <a:srgbClr val="FF0000"/>
                        </a:solidFill>
                      </a:endParaRPr>
                    </a:p>
                  </a:txBody>
                  <a:tcPr/>
                </a:tc>
                <a:tc>
                  <a:txBody>
                    <a:bodyPr/>
                    <a:lstStyle/>
                    <a:p>
                      <a:r>
                        <a:rPr lang="en-US" dirty="0" smtClean="0"/>
                        <a:t>method</a:t>
                      </a:r>
                      <a:endParaRPr lang="en-US" dirty="0"/>
                    </a:p>
                  </a:txBody>
                  <a:tcPr/>
                </a:tc>
                <a:tc>
                  <a:txBody>
                    <a:bodyPr/>
                    <a:lstStyle/>
                    <a:p>
                      <a:r>
                        <a:rPr lang="en-US" b="0" i="0" dirty="0" smtClean="0">
                          <a:solidFill>
                            <a:schemeClr val="dk1"/>
                          </a:solidFill>
                          <a:effectLst/>
                          <a:latin typeface="+mn-lt"/>
                          <a:ea typeface="+mn-ea"/>
                          <a:cs typeface="+mn-cs"/>
                        </a:rPr>
                        <a:t>The method is implemented in some platform-dependent way (often in C). No body is provided; the signature is followed by a semicolon.</a:t>
                      </a:r>
                      <a:endParaRPr lang="en-US" dirty="0"/>
                    </a:p>
                  </a:txBody>
                  <a:tcPr anchor="ctr"/>
                </a:tc>
              </a:tr>
            </a:tbl>
          </a:graphicData>
        </a:graphic>
      </p:graphicFrame>
    </p:spTree>
    <p:extLst>
      <p:ext uri="{BB962C8B-B14F-4D97-AF65-F5344CB8AC3E}">
        <p14:creationId xmlns:p14="http://schemas.microsoft.com/office/powerpoint/2010/main" val="156145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1127</Words>
  <Application>Microsoft Office PowerPoint</Application>
  <PresentationFormat>On-screen Show (4:3)</PresentationFormat>
  <Paragraphs>239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Century Gothic</vt:lpstr>
      <vt:lpstr>Consolas</vt:lpstr>
      <vt:lpstr>Courier New</vt:lpstr>
      <vt:lpstr>Lucida Sans</vt:lpstr>
      <vt:lpstr>Times New Roman</vt:lpstr>
      <vt:lpstr>Office Theme</vt:lpstr>
      <vt:lpstr>JAC444 - Lecture 2</vt:lpstr>
      <vt:lpstr>Objectives</vt:lpstr>
      <vt:lpstr>Classes – Basics</vt:lpstr>
      <vt:lpstr>Class Declaration</vt:lpstr>
      <vt:lpstr>Class Structure</vt:lpstr>
      <vt:lpstr>Java Modifiers</vt:lpstr>
      <vt:lpstr>Java Modifiers</vt:lpstr>
      <vt:lpstr>Java Modifiers</vt:lpstr>
      <vt:lpstr>Java Modifiers</vt:lpstr>
      <vt:lpstr>Member Variables</vt:lpstr>
      <vt:lpstr>Access Modifiers</vt:lpstr>
      <vt:lpstr>Method Declaration</vt:lpstr>
      <vt:lpstr>Overloading</vt:lpstr>
      <vt:lpstr>Package</vt:lpstr>
      <vt:lpstr>Creating Objects</vt:lpstr>
      <vt:lpstr>Data Types in Java</vt:lpstr>
      <vt:lpstr>Method Invocation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JAC444 - Lecture 2</dc:title>
  <cp:lastModifiedBy>jongkuk lee</cp:lastModifiedBy>
  <cp:revision>12</cp:revision>
  <dcterms:created xsi:type="dcterms:W3CDTF">2017-09-20T17:21:12Z</dcterms:created>
  <dcterms:modified xsi:type="dcterms:W3CDTF">2017-12-01T10:45:46Z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2017-09-20T00:00:00Z</vt:filetime>
  </property>
</Properties>
</file>