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8" r:id="rId10"/>
    <p:sldId id="263" r:id="rId11"/>
    <p:sldId id="264" r:id="rId12"/>
    <p:sldId id="269" r:id="rId13"/>
    <p:sldId id="265" r:id="rId14"/>
    <p:sldId id="270" r:id="rId15"/>
    <p:sldId id="266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4660"/>
  </p:normalViewPr>
  <p:slideViewPr>
    <p:cSldViewPr>
      <p:cViewPr varScale="1">
        <p:scale>
          <a:sx n="70" d="100"/>
          <a:sy n="70" d="100"/>
        </p:scale>
        <p:origin x="14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100965">
              <a:lnSpc>
                <a:spcPts val="10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100965">
              <a:lnSpc>
                <a:spcPts val="10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100965">
              <a:lnSpc>
                <a:spcPts val="10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100965">
              <a:lnSpc>
                <a:spcPts val="10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100965">
              <a:lnSpc>
                <a:spcPts val="10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3" y="398778"/>
            <a:ext cx="8083552" cy="617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28" y="1432937"/>
            <a:ext cx="8682943" cy="4672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06817" y="6607172"/>
            <a:ext cx="406463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606BC8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51892" y="6607172"/>
            <a:ext cx="20383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66FF"/>
                </a:solidFill>
                <a:latin typeface="Courier New"/>
                <a:cs typeface="Courier New"/>
              </a:defRPr>
            </a:lvl1pPr>
          </a:lstStyle>
          <a:p>
            <a:pPr marL="100965">
              <a:lnSpc>
                <a:spcPts val="103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javarevisited.blogspot.com/2011/12/jre-jvm-jdk-jit-in-java-programming.html" TargetMode="External"/><Relationship Id="rId2" Type="http://schemas.openxmlformats.org/officeDocument/2006/relationships/hyperlink" Target="http://javarevisited.blogspot.com/2011/04/top-10-java-serialization-interview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avarevisited.blogspot.com/2011/11/struts-interview-questions-answer-j2ee.html" TargetMode="External"/><Relationship Id="rId4" Type="http://schemas.openxmlformats.org/officeDocument/2006/relationships/hyperlink" Target="http://javarevisited.blogspot.com/2011/09/spring-interview-questions-answers-j2ee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1012" y="2066691"/>
            <a:ext cx="4139565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/>
              <a:t>JAC444 </a:t>
            </a:r>
            <a:r>
              <a:rPr sz="3600" dirty="0"/>
              <a:t>- </a:t>
            </a:r>
            <a:r>
              <a:rPr sz="3600" spc="-5" dirty="0"/>
              <a:t>Lecture</a:t>
            </a:r>
            <a:r>
              <a:rPr sz="3600" spc="-55" dirty="0"/>
              <a:t> </a:t>
            </a:r>
            <a:r>
              <a:rPr sz="3600" spc="-5" dirty="0"/>
              <a:t>2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444062" y="2889885"/>
            <a:ext cx="2254885" cy="996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spc="-5" dirty="0">
                <a:solidFill>
                  <a:srgbClr val="0033CC"/>
                </a:solidFill>
                <a:latin typeface="Arial"/>
                <a:cs typeface="Arial"/>
              </a:rPr>
              <a:t>Interfaces</a:t>
            </a:r>
            <a:endParaRPr sz="40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5"/>
              </a:spcBef>
            </a:pPr>
            <a:r>
              <a:rPr sz="2400" spc="-5" dirty="0">
                <a:latin typeface="Arial"/>
                <a:cs typeface="Arial"/>
              </a:rPr>
              <a:t>Segment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>
              <a:lnSpc>
                <a:spcPts val="1035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6" name="object 3"/>
          <p:cNvSpPr txBox="1"/>
          <p:nvPr/>
        </p:nvSpPr>
        <p:spPr>
          <a:xfrm>
            <a:off x="3448392" y="3956685"/>
            <a:ext cx="225488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spc="-5" dirty="0" smtClean="0">
                <a:solidFill>
                  <a:srgbClr val="0033CC"/>
                </a:solidFill>
                <a:latin typeface="Arial"/>
                <a:cs typeface="Arial"/>
              </a:rPr>
              <a:t>Updated by: </a:t>
            </a:r>
            <a:r>
              <a:rPr lang="en-US" sz="1400" spc="-5" dirty="0" err="1" smtClean="0">
                <a:solidFill>
                  <a:srgbClr val="0033CC"/>
                </a:solidFill>
                <a:latin typeface="Arial"/>
                <a:cs typeface="Arial"/>
              </a:rPr>
              <a:t>Mahboob</a:t>
            </a:r>
            <a:r>
              <a:rPr lang="en-US" sz="1400" spc="-5" dirty="0" smtClean="0">
                <a:solidFill>
                  <a:srgbClr val="0033CC"/>
                </a:solidFill>
                <a:latin typeface="Arial"/>
                <a:cs typeface="Arial"/>
              </a:rPr>
              <a:t> Ali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Multiple</a:t>
            </a:r>
            <a:r>
              <a:rPr spc="-50" dirty="0"/>
              <a:t> </a:t>
            </a:r>
            <a:r>
              <a:rPr spc="-5" dirty="0"/>
              <a:t>Inheritance</a:t>
            </a:r>
          </a:p>
        </p:txBody>
      </p:sp>
      <p:sp>
        <p:nvSpPr>
          <p:cNvPr id="3" name="object 3"/>
          <p:cNvSpPr/>
          <p:nvPr/>
        </p:nvSpPr>
        <p:spPr>
          <a:xfrm>
            <a:off x="7182110" y="4824290"/>
            <a:ext cx="933448" cy="990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0774" y="1526032"/>
            <a:ext cx="7313930" cy="4909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Implementing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Interface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interface Iable { void methodOne();</a:t>
            </a:r>
            <a:r>
              <a:rPr sz="1800" b="1" spc="-125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class First implements Iable { void methodOne() { </a:t>
            </a:r>
            <a:r>
              <a:rPr sz="1800" b="1" dirty="0">
                <a:solidFill>
                  <a:srgbClr val="0033CC"/>
                </a:solidFill>
                <a:latin typeface="Arial"/>
                <a:cs typeface="Arial"/>
              </a:rPr>
              <a:t>… 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}</a:t>
            </a:r>
            <a:r>
              <a:rPr sz="1800" b="1" spc="-145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200" spc="-5" dirty="0">
                <a:latin typeface="Arial"/>
                <a:cs typeface="Arial"/>
              </a:rPr>
              <a:t>Extending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Interface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31900"/>
              </a:lnSpc>
              <a:spcBef>
                <a:spcPts val="110"/>
              </a:spcBef>
            </a:pP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interface Jable extends Iable { String methodTwo(int i);</a:t>
            </a:r>
            <a:r>
              <a:rPr sz="1800" b="1" spc="-140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}  class Second implements Jable</a:t>
            </a:r>
            <a:r>
              <a:rPr sz="1800" b="1" spc="-120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690"/>
              </a:spcBef>
            </a:pP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void methodOne() { </a:t>
            </a:r>
            <a:r>
              <a:rPr sz="1800" b="1" dirty="0">
                <a:solidFill>
                  <a:srgbClr val="0033CC"/>
                </a:solidFill>
                <a:latin typeface="Arial"/>
                <a:cs typeface="Arial"/>
              </a:rPr>
              <a:t>…</a:t>
            </a:r>
            <a:r>
              <a:rPr sz="1800" b="1" spc="38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  <a:spcBef>
                <a:spcPts val="690"/>
              </a:spcBef>
            </a:pP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String methodTwo(int i) { </a:t>
            </a:r>
            <a:r>
              <a:rPr sz="1800" b="1" dirty="0">
                <a:solidFill>
                  <a:srgbClr val="0033CC"/>
                </a:solidFill>
                <a:latin typeface="Arial"/>
                <a:cs typeface="Arial"/>
              </a:rPr>
              <a:t>…</a:t>
            </a:r>
            <a:r>
              <a:rPr sz="1800" b="1" spc="37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z="2200" spc="-5" dirty="0">
                <a:latin typeface="Arial"/>
                <a:cs typeface="Arial"/>
              </a:rPr>
              <a:t>Interface Multiple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inheritance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interface X extends A, B, C { </a:t>
            </a:r>
            <a:r>
              <a:rPr sz="1800" b="1" dirty="0">
                <a:solidFill>
                  <a:srgbClr val="0033CC"/>
                </a:solidFill>
                <a:latin typeface="Arial"/>
                <a:cs typeface="Arial"/>
              </a:rPr>
              <a:t>…</a:t>
            </a:r>
            <a:r>
              <a:rPr sz="1800" b="1" spc="36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33CC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>
              <a:lnSpc>
                <a:spcPts val="103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Marker</a:t>
            </a:r>
            <a:r>
              <a:rPr spc="-45" dirty="0"/>
              <a:t> </a:t>
            </a:r>
            <a:r>
              <a:rPr spc="-5" dirty="0"/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114" y="1429889"/>
            <a:ext cx="7456805" cy="800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" indent="-335280">
              <a:lnSpc>
                <a:spcPct val="100000"/>
              </a:lnSpc>
              <a:buFont typeface="Arial"/>
              <a:buChar char="•"/>
              <a:tabLst>
                <a:tab pos="347345" algn="l"/>
                <a:tab pos="348615" algn="l"/>
              </a:tabLst>
            </a:pPr>
            <a:r>
              <a:rPr sz="2400" b="1" spc="-5" dirty="0">
                <a:solidFill>
                  <a:srgbClr val="464646"/>
                </a:solidFill>
                <a:latin typeface="Arial"/>
                <a:cs typeface="Arial"/>
              </a:rPr>
              <a:t>A marker interface </a:t>
            </a:r>
            <a:r>
              <a:rPr sz="2400" spc="-5" dirty="0">
                <a:solidFill>
                  <a:srgbClr val="464646"/>
                </a:solidFill>
                <a:latin typeface="Arial"/>
                <a:cs typeface="Arial"/>
              </a:rPr>
              <a:t>is an interface with </a:t>
            </a:r>
            <a:r>
              <a:rPr sz="2400" b="1" spc="-5" dirty="0">
                <a:solidFill>
                  <a:srgbClr val="464646"/>
                </a:solidFill>
                <a:latin typeface="Arial"/>
                <a:cs typeface="Arial"/>
              </a:rPr>
              <a:t>no</a:t>
            </a:r>
            <a:r>
              <a:rPr sz="2400" b="1" spc="10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4646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  <a:p>
            <a:pPr marL="347980">
              <a:lnSpc>
                <a:spcPct val="100000"/>
              </a:lnSpc>
              <a:spcBef>
                <a:spcPts val="464"/>
              </a:spcBef>
            </a:pPr>
            <a:r>
              <a:rPr sz="2400" spc="-5" dirty="0">
                <a:solidFill>
                  <a:srgbClr val="464646"/>
                </a:solidFill>
                <a:latin typeface="Arial"/>
                <a:cs typeface="Arial"/>
              </a:rPr>
              <a:t>(empty</a:t>
            </a:r>
            <a:r>
              <a:rPr sz="2400" spc="-5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64646"/>
                </a:solidFill>
                <a:latin typeface="Arial"/>
                <a:cs typeface="Arial"/>
              </a:rPr>
              <a:t>body)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223" y="2896736"/>
            <a:ext cx="4881245" cy="321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>
              <a:lnSpc>
                <a:spcPct val="100000"/>
              </a:lnSpc>
            </a:pPr>
            <a:r>
              <a:rPr sz="1800" b="1" dirty="0">
                <a:solidFill>
                  <a:srgbClr val="0000FF"/>
                </a:solidFill>
                <a:latin typeface="Consolas"/>
                <a:cs typeface="Consolas"/>
              </a:rPr>
              <a:t>interface Markable</a:t>
            </a:r>
            <a:r>
              <a:rPr sz="1800" b="1" spc="-1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469265">
              <a:lnSpc>
                <a:spcPct val="100000"/>
              </a:lnSpc>
              <a:spcBef>
                <a:spcPts val="1085"/>
              </a:spcBef>
            </a:pPr>
            <a:r>
              <a:rPr sz="1800" b="1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469265">
              <a:lnSpc>
                <a:spcPct val="100000"/>
              </a:lnSpc>
              <a:spcBef>
                <a:spcPts val="1415"/>
              </a:spcBef>
            </a:pPr>
            <a:r>
              <a:rPr sz="1800" b="1" dirty="0">
                <a:solidFill>
                  <a:srgbClr val="0000FF"/>
                </a:solidFill>
                <a:latin typeface="Consolas"/>
                <a:cs typeface="Consolas"/>
              </a:rPr>
              <a:t>class Special implements Markable</a:t>
            </a:r>
            <a:r>
              <a:rPr sz="1800" b="1" spc="-1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469265">
              <a:lnSpc>
                <a:spcPct val="100000"/>
              </a:lnSpc>
              <a:spcBef>
                <a:spcPts val="1085"/>
              </a:spcBef>
            </a:pPr>
            <a:r>
              <a:rPr sz="1800" b="1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1800" b="1" dirty="0">
                <a:solidFill>
                  <a:srgbClr val="0000FF"/>
                </a:solidFill>
                <a:latin typeface="Consolas"/>
                <a:cs typeface="Consolas"/>
              </a:rPr>
              <a:t>Markable obj = new</a:t>
            </a:r>
            <a:r>
              <a:rPr sz="1800" b="1" spc="-1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nsolas"/>
                <a:cs typeface="Consolas"/>
              </a:rPr>
              <a:t>Special();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64646"/>
                </a:solidFill>
                <a:latin typeface="Arial"/>
                <a:cs typeface="Arial"/>
              </a:rPr>
              <a:t>Example:</a:t>
            </a:r>
            <a:r>
              <a:rPr sz="2400" spc="254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nsolas"/>
                <a:cs typeface="Consolas"/>
              </a:rPr>
              <a:t>java.io.Serializable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Marker Interface and Use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528" y="1432937"/>
            <a:ext cx="8682943" cy="4708981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Marker </a:t>
            </a:r>
            <a:r>
              <a:rPr lang="en-US" dirty="0"/>
              <a:t>interface in Java e.g. </a:t>
            </a:r>
            <a:r>
              <a:rPr lang="en-US" b="1" dirty="0">
                <a:hlinkClick r:id="rId2"/>
              </a:rPr>
              <a:t>Serializable</a:t>
            </a:r>
            <a:r>
              <a:rPr lang="en-US" b="1" dirty="0"/>
              <a:t>, </a:t>
            </a:r>
            <a:r>
              <a:rPr lang="en-US" b="1" dirty="0" err="1"/>
              <a:t>Clonnable</a:t>
            </a:r>
            <a:r>
              <a:rPr lang="en-US" b="1" dirty="0"/>
              <a:t> and </a:t>
            </a:r>
            <a:r>
              <a:rPr lang="en-US" b="1" dirty="0" smtClean="0"/>
              <a:t>Remote</a:t>
            </a:r>
            <a:r>
              <a:rPr lang="en-US" dirty="0" smtClean="0"/>
              <a:t>, they </a:t>
            </a:r>
            <a:r>
              <a:rPr lang="en-US" dirty="0"/>
              <a:t>are </a:t>
            </a:r>
            <a:r>
              <a:rPr lang="en-US" b="1" dirty="0"/>
              <a:t>used to indicate something to compiler or JVM</a:t>
            </a:r>
            <a:r>
              <a:rPr lang="en-US" dirty="0"/>
              <a:t>. 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JVM sees a Class is Serializable it done some special operation on it, similar way if JVM sees one Class is implement </a:t>
            </a:r>
            <a:r>
              <a:rPr lang="en-US" dirty="0" err="1"/>
              <a:t>Clonnable</a:t>
            </a:r>
            <a:r>
              <a:rPr lang="en-US" dirty="0"/>
              <a:t> it performs some operation to support cloning.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b="1" u="sng" dirty="0" smtClean="0"/>
              <a:t>Some Uses of Marker </a:t>
            </a:r>
            <a:r>
              <a:rPr lang="en-US" b="1" u="sng" dirty="0" err="1" smtClean="0"/>
              <a:t>Inerface</a:t>
            </a:r>
            <a:endParaRPr lang="en-US" b="1" u="sng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short Marker interface indicate, signal or a command to Compiler or </a:t>
            </a:r>
            <a:r>
              <a:rPr lang="en-US" dirty="0">
                <a:hlinkClick r:id="rId3"/>
              </a:rPr>
              <a:t>JVM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Marker </a:t>
            </a:r>
            <a:r>
              <a:rPr lang="en-US" dirty="0"/>
              <a:t>interface is a good way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to classify code</a:t>
            </a:r>
            <a:r>
              <a:rPr lang="en-US" dirty="0"/>
              <a:t>. You can create marker interface to logically divide your </a:t>
            </a:r>
            <a:r>
              <a:rPr lang="en-US" dirty="0" smtClean="0"/>
              <a:t>code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 Particularly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useful for developing API and framework like</a:t>
            </a:r>
            <a:r>
              <a:rPr lang="en-US" dirty="0"/>
              <a:t> </a:t>
            </a:r>
            <a:r>
              <a:rPr lang="en-US" dirty="0">
                <a:hlinkClick r:id="rId4"/>
              </a:rPr>
              <a:t>Spring</a:t>
            </a:r>
            <a:r>
              <a:rPr lang="en-US" dirty="0"/>
              <a:t> 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or </a:t>
            </a:r>
            <a:r>
              <a:rPr lang="en-US" dirty="0">
                <a:hlinkClick r:id="rId5"/>
              </a:rPr>
              <a:t>Struts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</a:t>
            </a:r>
            <a:r>
              <a:rPr lang="en-US" dirty="0"/>
              <a:t>more use of marker interface in Java can be commenting. </a:t>
            </a:r>
            <a:r>
              <a:rPr lang="en-US" dirty="0" smtClean="0"/>
              <a:t>A </a:t>
            </a:r>
            <a:r>
              <a:rPr lang="en-US" dirty="0"/>
              <a:t>marker interface called Thread Safe can be used to communicate other developers that classes implementing this marker interface gives thread-safe guarantee and any modification should not violate that.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summary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marker interface in Java is used to indicate something to compiler, JVM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or any other tool but 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Annotation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is better way of doing same thing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545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Annotations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8985" indent="-308610">
              <a:lnSpc>
                <a:spcPct val="100000"/>
              </a:lnSpc>
              <a:buChar char="•"/>
              <a:tabLst>
                <a:tab pos="768985" algn="l"/>
                <a:tab pos="770255" algn="l"/>
              </a:tabLst>
            </a:pPr>
            <a:r>
              <a:rPr spc="-5" dirty="0"/>
              <a:t>Data that provides information about other data is called</a:t>
            </a:r>
            <a:r>
              <a:rPr spc="150" dirty="0"/>
              <a:t> </a:t>
            </a:r>
            <a:r>
              <a:rPr spc="-5" dirty="0"/>
              <a:t>metadata</a:t>
            </a:r>
          </a:p>
          <a:p>
            <a:pPr marL="768985" marR="5080" indent="-308610">
              <a:lnSpc>
                <a:spcPct val="114599"/>
              </a:lnSpc>
              <a:spcBef>
                <a:spcPts val="45"/>
              </a:spcBef>
              <a:buFont typeface="Arial"/>
              <a:buChar char="•"/>
              <a:tabLst>
                <a:tab pos="768985" algn="l"/>
                <a:tab pos="770255" algn="l"/>
              </a:tabLst>
            </a:pPr>
            <a:r>
              <a:rPr b="1" spc="-5" dirty="0">
                <a:latin typeface="Arial"/>
                <a:cs typeface="Arial"/>
              </a:rPr>
              <a:t>Annotation is a language construct </a:t>
            </a:r>
            <a:r>
              <a:rPr spc="-5" dirty="0"/>
              <a:t>that </a:t>
            </a:r>
            <a:r>
              <a:rPr b="1" spc="-5" dirty="0">
                <a:latin typeface="Arial"/>
                <a:cs typeface="Arial"/>
              </a:rPr>
              <a:t>provides metadata </a:t>
            </a:r>
            <a:r>
              <a:rPr spc="-5" dirty="0"/>
              <a:t>to Java source  elements.</a:t>
            </a:r>
          </a:p>
          <a:p>
            <a:pPr marL="768985" indent="-308610">
              <a:lnSpc>
                <a:spcPct val="100000"/>
              </a:lnSpc>
              <a:spcBef>
                <a:spcPts val="315"/>
              </a:spcBef>
              <a:buChar char="•"/>
              <a:tabLst>
                <a:tab pos="768985" algn="l"/>
                <a:tab pos="770255" algn="l"/>
              </a:tabLst>
            </a:pPr>
            <a:r>
              <a:rPr spc="-5" dirty="0"/>
              <a:t>Classes, methods, variables, parameters and interfaces </a:t>
            </a:r>
            <a:r>
              <a:rPr dirty="0"/>
              <a:t>may </a:t>
            </a:r>
            <a:r>
              <a:rPr spc="-5" dirty="0"/>
              <a:t>be</a:t>
            </a:r>
            <a:r>
              <a:rPr spc="165" dirty="0"/>
              <a:t> </a:t>
            </a:r>
            <a:r>
              <a:rPr spc="-5" dirty="0"/>
              <a:t>annotated</a:t>
            </a:r>
          </a:p>
          <a:p>
            <a:pPr marL="447675">
              <a:lnSpc>
                <a:spcPct val="100000"/>
              </a:lnSpc>
            </a:pPr>
            <a:endParaRPr spc="-5" dirty="0"/>
          </a:p>
          <a:p>
            <a:pPr marL="447675"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marL="688340">
              <a:lnSpc>
                <a:spcPct val="100000"/>
              </a:lnSpc>
            </a:pPr>
            <a:r>
              <a:rPr dirty="0">
                <a:solidFill>
                  <a:srgbClr val="0033CC"/>
                </a:solidFill>
                <a:latin typeface="Consolas"/>
                <a:cs typeface="Consolas"/>
              </a:rPr>
              <a:t>// Declares the annotation</a:t>
            </a:r>
            <a:r>
              <a:rPr spc="-120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0033CC"/>
                </a:solidFill>
                <a:latin typeface="Consolas"/>
                <a:cs typeface="Consolas"/>
              </a:rPr>
              <a:t>Important.</a:t>
            </a:r>
          </a:p>
          <a:p>
            <a:pPr marL="715010">
              <a:lnSpc>
                <a:spcPct val="100000"/>
              </a:lnSpc>
              <a:spcBef>
                <a:spcPts val="840"/>
              </a:spcBef>
            </a:pPr>
            <a:r>
              <a:rPr b="1" dirty="0">
                <a:solidFill>
                  <a:srgbClr val="0033CC"/>
                </a:solidFill>
                <a:latin typeface="Consolas"/>
                <a:cs typeface="Consolas"/>
              </a:rPr>
              <a:t>public @interface Important</a:t>
            </a:r>
            <a:r>
              <a:rPr b="1" spc="-114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b="1" dirty="0">
                <a:solidFill>
                  <a:srgbClr val="0033CC"/>
                </a:solidFill>
                <a:latin typeface="Consolas"/>
                <a:cs typeface="Consolas"/>
              </a:rPr>
              <a:t>{</a:t>
            </a:r>
          </a:p>
          <a:p>
            <a:pPr marL="715010">
              <a:lnSpc>
                <a:spcPct val="100000"/>
              </a:lnSpc>
              <a:spcBef>
                <a:spcPts val="840"/>
              </a:spcBef>
            </a:pPr>
            <a:r>
              <a:rPr b="1" dirty="0">
                <a:solidFill>
                  <a:srgbClr val="0033CC"/>
                </a:solidFill>
                <a:latin typeface="Consolas"/>
                <a:cs typeface="Consolas"/>
              </a:rPr>
              <a:t>}</a:t>
            </a:r>
          </a:p>
          <a:p>
            <a:pPr marL="447675">
              <a:lnSpc>
                <a:spcPct val="100000"/>
              </a:lnSpc>
            </a:pPr>
            <a:endParaRPr b="1" dirty="0">
              <a:solidFill>
                <a:srgbClr val="0033CC"/>
              </a:solidFill>
              <a:latin typeface="Consolas"/>
              <a:cs typeface="Consolas"/>
            </a:endParaRPr>
          </a:p>
          <a:p>
            <a:pPr marL="447675">
              <a:lnSpc>
                <a:spcPct val="100000"/>
              </a:lnSpc>
              <a:spcBef>
                <a:spcPts val="4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715010">
              <a:lnSpc>
                <a:spcPct val="100000"/>
              </a:lnSpc>
            </a:pPr>
            <a:r>
              <a:rPr dirty="0">
                <a:solidFill>
                  <a:srgbClr val="0033CC"/>
                </a:solidFill>
                <a:latin typeface="Consolas"/>
                <a:cs typeface="Consolas"/>
              </a:rPr>
              <a:t>// @Important is an annotation to method</a:t>
            </a:r>
            <a:r>
              <a:rPr spc="-135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0033CC"/>
                </a:solidFill>
                <a:latin typeface="Consolas"/>
                <a:cs typeface="Consolas"/>
              </a:rPr>
              <a:t>say().</a:t>
            </a:r>
          </a:p>
          <a:p>
            <a:pPr marL="715010">
              <a:lnSpc>
                <a:spcPct val="100000"/>
              </a:lnSpc>
              <a:spcBef>
                <a:spcPts val="840"/>
              </a:spcBef>
            </a:pPr>
            <a:r>
              <a:rPr b="1" dirty="0">
                <a:solidFill>
                  <a:srgbClr val="0033CC"/>
                </a:solidFill>
                <a:latin typeface="Consolas"/>
                <a:cs typeface="Consolas"/>
              </a:rPr>
              <a:t>@Important</a:t>
            </a:r>
          </a:p>
          <a:p>
            <a:pPr marL="715010">
              <a:lnSpc>
                <a:spcPct val="100000"/>
              </a:lnSpc>
              <a:spcBef>
                <a:spcPts val="840"/>
              </a:spcBef>
            </a:pPr>
            <a:r>
              <a:rPr b="1" dirty="0">
                <a:solidFill>
                  <a:srgbClr val="0033CC"/>
                </a:solidFill>
                <a:latin typeface="Consolas"/>
                <a:cs typeface="Consolas"/>
              </a:rPr>
              <a:t>public String say(char c)</a:t>
            </a:r>
            <a:r>
              <a:rPr b="1" spc="-120" dirty="0">
                <a:solidFill>
                  <a:srgbClr val="0033CC"/>
                </a:solidFill>
                <a:latin typeface="Consolas"/>
                <a:cs typeface="Consolas"/>
              </a:rPr>
              <a:t> </a:t>
            </a:r>
            <a:r>
              <a:rPr b="1" dirty="0">
                <a:solidFill>
                  <a:srgbClr val="0033CC"/>
                </a:solidFill>
                <a:latin typeface="Consolas"/>
                <a:cs typeface="Consolas"/>
              </a:rPr>
              <a:t>{</a:t>
            </a:r>
          </a:p>
          <a:p>
            <a:pPr marL="715010">
              <a:lnSpc>
                <a:spcPct val="100000"/>
              </a:lnSpc>
              <a:spcBef>
                <a:spcPts val="840"/>
              </a:spcBef>
            </a:pPr>
            <a:r>
              <a:rPr b="1" dirty="0">
                <a:solidFill>
                  <a:srgbClr val="0033CC"/>
                </a:solidFill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828800"/>
            <a:ext cx="8682943" cy="276998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the simples form of it an annotation look like,</a:t>
            </a:r>
          </a:p>
          <a:p>
            <a:r>
              <a:rPr lang="en-US" dirty="0" smtClean="0"/>
              <a:t>	</a:t>
            </a:r>
          </a:p>
          <a:p>
            <a:r>
              <a:rPr lang="en-US" dirty="0"/>
              <a:t>		</a:t>
            </a:r>
            <a:r>
              <a:rPr lang="en-US" i="1" dirty="0" smtClean="0"/>
              <a:t>@Entity</a:t>
            </a:r>
          </a:p>
          <a:p>
            <a:endParaRPr lang="en-US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single character (@) tells the compiler that what follows after this is an annotation.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i="1" dirty="0" smtClean="0"/>
              <a:t>@Override</a:t>
            </a:r>
          </a:p>
          <a:p>
            <a:r>
              <a:rPr lang="en-US" i="1" dirty="0"/>
              <a:t>	</a:t>
            </a:r>
            <a:r>
              <a:rPr lang="en-US" i="1" dirty="0" smtClean="0"/>
              <a:t>	void </a:t>
            </a:r>
            <a:r>
              <a:rPr lang="en-US" i="1" dirty="0" err="1" smtClean="0"/>
              <a:t>mySuperMethod</a:t>
            </a:r>
            <a:r>
              <a:rPr lang="en-US" i="1" dirty="0" smtClean="0"/>
              <a:t>() {…..}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71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03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solidFill>
                  <a:schemeClr val="accent6">
                    <a:lumMod val="75000"/>
                  </a:schemeClr>
                </a:solidFill>
              </a:rPr>
              <a:t>Functional</a:t>
            </a:r>
            <a:r>
              <a:rPr spc="-45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pc="-5" dirty="0">
                <a:solidFill>
                  <a:schemeClr val="accent6">
                    <a:lumMod val="75000"/>
                  </a:schemeClr>
                </a:solidFill>
              </a:rPr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114" y="1309920"/>
            <a:ext cx="8411845" cy="4681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" marR="772795" indent="-335280">
              <a:lnSpc>
                <a:spcPct val="132800"/>
              </a:lnSpc>
              <a:buFont typeface="Arial"/>
              <a:buChar char="•"/>
              <a:tabLst>
                <a:tab pos="347345" algn="l"/>
                <a:tab pos="348615" algn="l"/>
              </a:tabLst>
            </a:pPr>
            <a:r>
              <a:rPr sz="2400" b="1" spc="-5" dirty="0">
                <a:solidFill>
                  <a:srgbClr val="464646"/>
                </a:solidFill>
                <a:latin typeface="Arial"/>
                <a:cs typeface="Arial"/>
              </a:rPr>
              <a:t>A functional interface </a:t>
            </a:r>
            <a:r>
              <a:rPr sz="2400" spc="-5" dirty="0">
                <a:solidFill>
                  <a:srgbClr val="464646"/>
                </a:solidFill>
                <a:latin typeface="Arial"/>
                <a:cs typeface="Arial"/>
              </a:rPr>
              <a:t>is an interface with </a:t>
            </a:r>
            <a:r>
              <a:rPr sz="2400" b="1" spc="-5" dirty="0">
                <a:solidFill>
                  <a:srgbClr val="464646"/>
                </a:solidFill>
                <a:latin typeface="Arial"/>
                <a:cs typeface="Arial"/>
              </a:rPr>
              <a:t>an exactly  one abstract</a:t>
            </a:r>
            <a:r>
              <a:rPr sz="2400" b="1" spc="-40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64646"/>
                </a:solidFill>
                <a:latin typeface="Arial"/>
                <a:cs typeface="Arial"/>
              </a:rPr>
              <a:t>method</a:t>
            </a:r>
            <a:endParaRPr sz="2400">
              <a:latin typeface="Arial"/>
              <a:cs typeface="Arial"/>
            </a:endParaRPr>
          </a:p>
          <a:p>
            <a:pPr marL="805180" marR="5210810" indent="-457200">
              <a:lnSpc>
                <a:spcPct val="138900"/>
              </a:lnSpc>
              <a:spcBef>
                <a:spcPts val="2000"/>
              </a:spcBef>
            </a:pPr>
            <a:r>
              <a:rPr sz="1800" b="1" dirty="0">
                <a:solidFill>
                  <a:srgbClr val="0000FF"/>
                </a:solidFill>
                <a:latin typeface="Consolas"/>
                <a:cs typeface="Consolas"/>
              </a:rPr>
              <a:t>interface Workable {  String work(int</a:t>
            </a:r>
            <a:r>
              <a:rPr sz="1800" b="1" spc="-1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nsolas"/>
                <a:cs typeface="Consolas"/>
              </a:rPr>
              <a:t>j);</a:t>
            </a:r>
            <a:endParaRPr sz="180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imes New Roman"/>
              <a:cs typeface="Times New Roman"/>
            </a:endParaRPr>
          </a:p>
          <a:p>
            <a:pPr marL="347980" indent="-308610">
              <a:lnSpc>
                <a:spcPct val="100000"/>
              </a:lnSpc>
              <a:buChar char="•"/>
              <a:tabLst>
                <a:tab pos="347345" algn="l"/>
                <a:tab pos="348615" algn="l"/>
              </a:tabLst>
            </a:pPr>
            <a:r>
              <a:rPr sz="1800" spc="-5" dirty="0">
                <a:latin typeface="Arial"/>
                <a:cs typeface="Arial"/>
              </a:rPr>
              <a:t>To emphasize that an interface is a Functional interface one can use</a:t>
            </a:r>
            <a:r>
              <a:rPr sz="1800" spc="2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annotation</a:t>
            </a:r>
            <a:endParaRPr sz="1800">
              <a:latin typeface="Arial"/>
              <a:cs typeface="Arial"/>
            </a:endParaRPr>
          </a:p>
          <a:p>
            <a:pPr marL="347980" marR="5541645">
              <a:lnSpc>
                <a:spcPct val="138900"/>
              </a:lnSpc>
            </a:pPr>
            <a:r>
              <a:rPr sz="1800" b="1" dirty="0">
                <a:solidFill>
                  <a:srgbClr val="0000FF"/>
                </a:solidFill>
                <a:latin typeface="Consolas"/>
                <a:cs typeface="Consolas"/>
              </a:rPr>
              <a:t>@FunctionalInterface  interface Workable</a:t>
            </a:r>
            <a:r>
              <a:rPr sz="1800" b="1" spc="-1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805180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solidFill>
                  <a:srgbClr val="0000FF"/>
                </a:solidFill>
                <a:latin typeface="Consolas"/>
                <a:cs typeface="Consolas"/>
              </a:rPr>
              <a:t>String work(int</a:t>
            </a:r>
            <a:r>
              <a:rPr sz="1800" b="1" spc="-1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nsolas"/>
                <a:cs typeface="Consolas"/>
              </a:rPr>
              <a:t>j);</a:t>
            </a:r>
            <a:endParaRPr sz="180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>
              <a:lnSpc>
                <a:spcPts val="103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/>
              <a:t>Interfaces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55658" y="1744214"/>
            <a:ext cx="6230620" cy="3393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Century Gothic"/>
                <a:cs typeface="Century Gothic"/>
              </a:rPr>
              <a:t>In this segment you will be learning</a:t>
            </a:r>
            <a:r>
              <a:rPr sz="2400" b="1" spc="35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entury Gothic"/>
                <a:cs typeface="Century Gothic"/>
              </a:rPr>
              <a:t>about:</a:t>
            </a:r>
            <a:endParaRPr sz="24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00">
              <a:latin typeface="Times New Roman"/>
              <a:cs typeface="Times New Roman"/>
            </a:endParaRPr>
          </a:p>
          <a:p>
            <a:pPr marL="330200" indent="-248920">
              <a:lnSpc>
                <a:spcPct val="100000"/>
              </a:lnSpc>
              <a:buChar char="▪"/>
              <a:tabLst>
                <a:tab pos="329565" algn="l"/>
                <a:tab pos="330835" algn="l"/>
              </a:tabLst>
            </a:pPr>
            <a:r>
              <a:rPr sz="2000" spc="-5" dirty="0">
                <a:solidFill>
                  <a:srgbClr val="0033CC"/>
                </a:solidFill>
                <a:latin typeface="Arial"/>
                <a:cs typeface="Arial"/>
              </a:rPr>
              <a:t>Interfaces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33CC"/>
              </a:buClr>
              <a:buFont typeface="Arial"/>
              <a:buChar char="▪"/>
            </a:pPr>
            <a:endParaRPr sz="1650">
              <a:latin typeface="Times New Roman"/>
              <a:cs typeface="Times New Roman"/>
            </a:endParaRPr>
          </a:p>
          <a:p>
            <a:pPr marL="330200" indent="-248920">
              <a:lnSpc>
                <a:spcPct val="100000"/>
              </a:lnSpc>
              <a:buChar char="▪"/>
              <a:tabLst>
                <a:tab pos="329565" algn="l"/>
                <a:tab pos="330835" algn="l"/>
              </a:tabLst>
            </a:pPr>
            <a:r>
              <a:rPr sz="2000" spc="-5" dirty="0">
                <a:solidFill>
                  <a:srgbClr val="0033CC"/>
                </a:solidFill>
                <a:latin typeface="Arial"/>
                <a:cs typeface="Arial"/>
              </a:rPr>
              <a:t>Default methods, Private</a:t>
            </a:r>
            <a:r>
              <a:rPr sz="2000" spc="2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Arial"/>
                <a:cs typeface="Arial"/>
              </a:rPr>
              <a:t>methods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33CC"/>
              </a:buClr>
              <a:buFont typeface="Arial"/>
              <a:buChar char="▪"/>
            </a:pPr>
            <a:endParaRPr sz="1650">
              <a:latin typeface="Times New Roman"/>
              <a:cs typeface="Times New Roman"/>
            </a:endParaRPr>
          </a:p>
          <a:p>
            <a:pPr marL="330200" indent="-248920">
              <a:lnSpc>
                <a:spcPct val="100000"/>
              </a:lnSpc>
              <a:buChar char="▪"/>
              <a:tabLst>
                <a:tab pos="329565" algn="l"/>
                <a:tab pos="330835" algn="l"/>
              </a:tabLst>
            </a:pPr>
            <a:r>
              <a:rPr sz="2000" spc="-5" dirty="0">
                <a:solidFill>
                  <a:srgbClr val="0033CC"/>
                </a:solidFill>
                <a:latin typeface="Arial"/>
                <a:cs typeface="Arial"/>
              </a:rPr>
              <a:t>Interface</a:t>
            </a:r>
            <a:r>
              <a:rPr sz="2000" spc="-2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Arial"/>
                <a:cs typeface="Arial"/>
              </a:rPr>
              <a:t>inheritance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33CC"/>
              </a:buClr>
              <a:buFont typeface="Arial"/>
              <a:buChar char="▪"/>
            </a:pPr>
            <a:endParaRPr sz="1750">
              <a:latin typeface="Times New Roman"/>
              <a:cs typeface="Times New Roman"/>
            </a:endParaRPr>
          </a:p>
          <a:p>
            <a:pPr marL="330200" indent="-248920">
              <a:lnSpc>
                <a:spcPct val="100000"/>
              </a:lnSpc>
              <a:buChar char="▪"/>
              <a:tabLst>
                <a:tab pos="329565" algn="l"/>
                <a:tab pos="330835" algn="l"/>
              </a:tabLst>
            </a:pPr>
            <a:r>
              <a:rPr sz="2000" spc="-5" dirty="0">
                <a:solidFill>
                  <a:srgbClr val="0033CC"/>
                </a:solidFill>
                <a:latin typeface="Arial"/>
                <a:cs typeface="Arial"/>
              </a:rPr>
              <a:t>Annotations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33CC"/>
              </a:buClr>
              <a:buFont typeface="Arial"/>
              <a:buChar char="▪"/>
            </a:pPr>
            <a:endParaRPr sz="1750">
              <a:latin typeface="Times New Roman"/>
              <a:cs typeface="Times New Roman"/>
            </a:endParaRPr>
          </a:p>
          <a:p>
            <a:pPr marL="330200" indent="-248920">
              <a:lnSpc>
                <a:spcPct val="100000"/>
              </a:lnSpc>
              <a:buChar char="▪"/>
              <a:tabLst>
                <a:tab pos="329565" algn="l"/>
                <a:tab pos="330835" algn="l"/>
              </a:tabLst>
            </a:pPr>
            <a:r>
              <a:rPr sz="2000" spc="-5" dirty="0">
                <a:solidFill>
                  <a:srgbClr val="0033CC"/>
                </a:solidFill>
                <a:latin typeface="Arial"/>
                <a:cs typeface="Arial"/>
              </a:rPr>
              <a:t>Functional</a:t>
            </a:r>
            <a:r>
              <a:rPr sz="2000" spc="-2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Arial"/>
                <a:cs typeface="Arial"/>
              </a:rPr>
              <a:t>interface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>
              <a:lnSpc>
                <a:spcPts val="103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pc="-5" dirty="0"/>
              <a:t>Interface</a:t>
            </a:r>
            <a:r>
              <a:rPr spc="-45" dirty="0"/>
              <a:t> </a:t>
            </a:r>
            <a:r>
              <a:rPr spc="-5" dirty="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223" y="1143000"/>
            <a:ext cx="7913370" cy="1810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999"/>
              </a:lnSpc>
            </a:pPr>
            <a:r>
              <a:rPr sz="2000" spc="-5" dirty="0">
                <a:latin typeface="Arial"/>
                <a:cs typeface="Arial"/>
              </a:rPr>
              <a:t>Interface is a </a:t>
            </a:r>
            <a:r>
              <a:rPr lang="en-US" sz="2000" spc="-5" dirty="0" smtClean="0">
                <a:latin typeface="Arial"/>
                <a:cs typeface="Arial"/>
              </a:rPr>
              <a:t>reference</a:t>
            </a:r>
            <a:r>
              <a:rPr sz="2000" spc="-5" dirty="0" smtClean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type in </a:t>
            </a:r>
            <a:r>
              <a:rPr sz="2000" spc="-5" dirty="0" smtClean="0">
                <a:latin typeface="Arial"/>
                <a:cs typeface="Arial"/>
              </a:rPr>
              <a:t>Java</a:t>
            </a:r>
            <a:r>
              <a:rPr lang="en-US" sz="2000" spc="-5" dirty="0" smtClean="0">
                <a:latin typeface="Arial"/>
                <a:cs typeface="Arial"/>
              </a:rPr>
              <a:t>, similar to a class</a:t>
            </a:r>
            <a:r>
              <a:rPr sz="2000" spc="-5" dirty="0" smtClean="0">
                <a:latin typeface="Arial"/>
                <a:cs typeface="Arial"/>
              </a:rPr>
              <a:t>. </a:t>
            </a:r>
            <a:r>
              <a:rPr sz="2000" spc="-5" dirty="0">
                <a:latin typeface="Arial"/>
                <a:cs typeface="Arial"/>
              </a:rPr>
              <a:t>It is a collection of abstract  methods. An interface </a:t>
            </a:r>
            <a:r>
              <a:rPr sz="2000" dirty="0">
                <a:latin typeface="Arial"/>
                <a:cs typeface="Arial"/>
              </a:rPr>
              <a:t>may </a:t>
            </a:r>
            <a:r>
              <a:rPr sz="2000" spc="-5" dirty="0">
                <a:latin typeface="Arial"/>
                <a:cs typeface="Arial"/>
              </a:rPr>
              <a:t>also contain constants, default  methods, static methods, and nested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types</a:t>
            </a:r>
            <a:r>
              <a:rPr sz="2000" spc="-5" dirty="0" smtClean="0">
                <a:latin typeface="Arial"/>
                <a:cs typeface="Arial"/>
              </a:rPr>
              <a:t>.</a:t>
            </a:r>
            <a:r>
              <a:rPr lang="en-US" sz="2000" spc="-5" dirty="0" smtClean="0">
                <a:latin typeface="Arial"/>
                <a:cs typeface="Arial"/>
              </a:rPr>
              <a:t> Interfaces cannot be instantiated, they can only be </a:t>
            </a:r>
            <a:r>
              <a:rPr lang="en-US" sz="2000" i="1" spc="-5" dirty="0" smtClean="0">
                <a:latin typeface="Arial"/>
                <a:cs typeface="Arial"/>
              </a:rPr>
              <a:t>implemented</a:t>
            </a:r>
            <a:r>
              <a:rPr lang="en-US" sz="2000" spc="-5" dirty="0" smtClean="0">
                <a:latin typeface="Arial"/>
                <a:cs typeface="Arial"/>
              </a:rPr>
              <a:t> by a class or </a:t>
            </a:r>
            <a:r>
              <a:rPr lang="en-US" sz="2000" i="1" spc="-5" dirty="0" smtClean="0">
                <a:latin typeface="Arial"/>
                <a:cs typeface="Arial"/>
              </a:rPr>
              <a:t>extended</a:t>
            </a:r>
            <a:r>
              <a:rPr lang="en-US" sz="2000" spc="-5" dirty="0" smtClean="0">
                <a:latin typeface="Arial"/>
                <a:cs typeface="Arial"/>
              </a:rPr>
              <a:t> by other interfaces.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223" y="2849704"/>
            <a:ext cx="7898130" cy="3261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3665" marR="2734945" indent="-457200">
              <a:lnSpc>
                <a:spcPct val="129600"/>
              </a:lnSpc>
            </a:pPr>
            <a:r>
              <a:rPr sz="1800" b="1" dirty="0">
                <a:latin typeface="Consolas"/>
                <a:cs typeface="Consolas"/>
              </a:rPr>
              <a:t>interface InterfaceName {  abstract method</a:t>
            </a:r>
            <a:r>
              <a:rPr sz="1800" b="1" spc="-11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declaration(s)</a:t>
            </a:r>
            <a:endParaRPr sz="1800" dirty="0">
              <a:latin typeface="Consolas"/>
              <a:cs typeface="Consolas"/>
            </a:endParaRPr>
          </a:p>
          <a:p>
            <a:pPr marL="1383665" marR="2358390">
              <a:lnSpc>
                <a:spcPct val="128499"/>
              </a:lnSpc>
            </a:pPr>
            <a:r>
              <a:rPr sz="1800" b="1" dirty="0">
                <a:latin typeface="Consolas"/>
                <a:cs typeface="Consolas"/>
              </a:rPr>
              <a:t>constant(s) - final static</a:t>
            </a:r>
            <a:r>
              <a:rPr sz="1800" b="1" spc="-12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fields  default</a:t>
            </a:r>
            <a:r>
              <a:rPr sz="1800" b="1" spc="-105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method(s)</a:t>
            </a:r>
            <a:endParaRPr sz="1800" dirty="0">
              <a:latin typeface="Consolas"/>
              <a:cs typeface="Consolas"/>
            </a:endParaRPr>
          </a:p>
          <a:p>
            <a:pPr marL="1383665" marR="4494530">
              <a:lnSpc>
                <a:spcPct val="128499"/>
              </a:lnSpc>
            </a:pPr>
            <a:r>
              <a:rPr sz="1800" b="1" dirty="0">
                <a:latin typeface="Consolas"/>
                <a:cs typeface="Consolas"/>
              </a:rPr>
              <a:t>static</a:t>
            </a:r>
            <a:r>
              <a:rPr sz="1800" b="1" spc="-105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method(s)  nested</a:t>
            </a:r>
            <a:r>
              <a:rPr sz="1800" b="1" spc="-105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types</a:t>
            </a:r>
            <a:endParaRPr sz="1800" dirty="0">
              <a:latin typeface="Consolas"/>
              <a:cs typeface="Consolas"/>
            </a:endParaRPr>
          </a:p>
          <a:p>
            <a:pPr marL="926465">
              <a:lnSpc>
                <a:spcPct val="100000"/>
              </a:lnSpc>
              <a:spcBef>
                <a:spcPts val="615"/>
              </a:spcBef>
            </a:pPr>
            <a:r>
              <a:rPr sz="1800" b="1" dirty="0"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spc="-5" dirty="0">
                <a:latin typeface="Arial"/>
                <a:cs typeface="Arial"/>
              </a:rPr>
              <a:t>An interface creates a new reference data type, just as class</a:t>
            </a:r>
            <a:r>
              <a:rPr sz="2000" spc="1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definition</a:t>
            </a:r>
            <a:endParaRPr sz="2000" dirty="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630"/>
              </a:spcBef>
            </a:pPr>
            <a:r>
              <a:rPr sz="1800" b="1" dirty="0">
                <a:latin typeface="Consolas"/>
                <a:cs typeface="Consolas"/>
              </a:rPr>
              <a:t>InterfaceName</a:t>
            </a:r>
            <a:r>
              <a:rPr sz="1800" b="1" spc="-105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refVariable;</a:t>
            </a:r>
            <a:endParaRPr sz="18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4414738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75" y="1695449"/>
            <a:ext cx="3095625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31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>
              <a:lnSpc>
                <a:spcPts val="103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Interface</a:t>
            </a:r>
            <a:r>
              <a:rPr spc="-40" dirty="0"/>
              <a:t> </a:t>
            </a:r>
            <a:r>
              <a:rPr spc="-5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114" y="1429889"/>
            <a:ext cx="8385809" cy="5370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7980" indent="-335280">
              <a:lnSpc>
                <a:spcPct val="100000"/>
              </a:lnSpc>
              <a:buChar char="•"/>
              <a:tabLst>
                <a:tab pos="347345" algn="l"/>
                <a:tab pos="348615" algn="l"/>
              </a:tabLst>
            </a:pPr>
            <a:r>
              <a:rPr sz="2400" spc="-5" dirty="0">
                <a:latin typeface="Arial"/>
                <a:cs typeface="Arial"/>
              </a:rPr>
              <a:t>All methods in an interface </a:t>
            </a:r>
            <a:r>
              <a:rPr lang="en-US" sz="2400" spc="-5" dirty="0" smtClean="0">
                <a:latin typeface="Arial"/>
                <a:cs typeface="Arial"/>
              </a:rPr>
              <a:t>can be</a:t>
            </a:r>
            <a:r>
              <a:rPr sz="2400" spc="-5" dirty="0" smtClean="0">
                <a:latin typeface="Arial"/>
                <a:cs typeface="Arial"/>
              </a:rPr>
              <a:t> abstract</a:t>
            </a:r>
            <a:r>
              <a:rPr lang="en-US" sz="2400" spc="-5" dirty="0" smtClean="0">
                <a:latin typeface="Arial"/>
                <a:cs typeface="Arial"/>
              </a:rPr>
              <a:t> methods, default methods</a:t>
            </a:r>
            <a:r>
              <a:rPr sz="2400" spc="-5" dirty="0" smtClean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lang="en-US" sz="2400" spc="85" dirty="0" smtClean="0">
                <a:latin typeface="Arial"/>
                <a:cs typeface="Arial"/>
              </a:rPr>
              <a:t>static methods.</a:t>
            </a:r>
            <a:endParaRPr sz="2400" dirty="0">
              <a:latin typeface="Arial"/>
              <a:cs typeface="Arial"/>
            </a:endParaRPr>
          </a:p>
          <a:p>
            <a:pPr marL="347980">
              <a:lnSpc>
                <a:spcPct val="100000"/>
              </a:lnSpc>
              <a:spcBef>
                <a:spcPts val="945"/>
              </a:spcBef>
            </a:pPr>
            <a:r>
              <a:rPr sz="2400" dirty="0">
                <a:latin typeface="Arial"/>
                <a:cs typeface="Arial"/>
              </a:rPr>
              <a:t>( </a:t>
            </a:r>
            <a:r>
              <a:rPr sz="2400" spc="-5" dirty="0">
                <a:latin typeface="Arial"/>
                <a:cs typeface="Arial"/>
              </a:rPr>
              <a:t>a method without implementation is an abstract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method</a:t>
            </a:r>
            <a:r>
              <a:rPr lang="en-US" sz="2400" spc="-5" dirty="0" smtClean="0">
                <a:latin typeface="Arial"/>
                <a:cs typeface="Arial"/>
              </a:rPr>
              <a:t> followed by a semicolon, but no braces</a:t>
            </a:r>
            <a:r>
              <a:rPr sz="2400" spc="-5" dirty="0" smtClean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All methods in an interface are implicitly 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so you can omit the modifier.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7980" marR="5080" indent="-335280">
              <a:lnSpc>
                <a:spcPct val="116100"/>
              </a:lnSpc>
              <a:spcBef>
                <a:spcPts val="1545"/>
              </a:spcBef>
              <a:buChar char="•"/>
              <a:tabLst>
                <a:tab pos="347345" algn="l"/>
                <a:tab pos="348615" algn="l"/>
              </a:tabLst>
            </a:pPr>
            <a:r>
              <a:rPr sz="2400" spc="-5" dirty="0">
                <a:latin typeface="Arial"/>
                <a:cs typeface="Arial"/>
              </a:rPr>
              <a:t>Variables declared in interface are public, static and final by  </a:t>
            </a:r>
            <a:r>
              <a:rPr sz="2400" spc="-5" dirty="0" smtClean="0">
                <a:latin typeface="Arial"/>
                <a:cs typeface="Arial"/>
              </a:rPr>
              <a:t>default</a:t>
            </a:r>
            <a:endParaRPr lang="en-US" sz="2400" spc="-5" dirty="0" smtClean="0">
              <a:latin typeface="Arial"/>
              <a:cs typeface="Arial"/>
            </a:endParaRPr>
          </a:p>
          <a:p>
            <a:pPr marL="347980" indent="-335280">
              <a:lnSpc>
                <a:spcPct val="100000"/>
              </a:lnSpc>
              <a:spcBef>
                <a:spcPts val="1964"/>
              </a:spcBef>
              <a:buChar char="•"/>
              <a:tabLst>
                <a:tab pos="347345" algn="l"/>
                <a:tab pos="348615" algn="l"/>
              </a:tabLst>
            </a:pPr>
            <a:r>
              <a:rPr sz="2400" spc="-5" dirty="0" smtClean="0">
                <a:latin typeface="Arial"/>
                <a:cs typeface="Arial"/>
              </a:rPr>
              <a:t>Java </a:t>
            </a:r>
            <a:r>
              <a:rPr sz="2400" spc="-5" dirty="0">
                <a:latin typeface="Arial"/>
                <a:cs typeface="Arial"/>
              </a:rPr>
              <a:t>8 allows </a:t>
            </a:r>
            <a:r>
              <a:rPr sz="2400" i="1" spc="-5" dirty="0">
                <a:latin typeface="Arial"/>
                <a:cs typeface="Arial"/>
              </a:rPr>
              <a:t>default method </a:t>
            </a:r>
            <a:r>
              <a:rPr sz="2400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method with</a:t>
            </a:r>
            <a:r>
              <a:rPr sz="2400" spc="125" dirty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implementation</a:t>
            </a:r>
            <a:endParaRPr sz="2400" dirty="0">
              <a:latin typeface="Times New Roman"/>
              <a:cs typeface="Times New Roman"/>
            </a:endParaRPr>
          </a:p>
          <a:p>
            <a:pPr marL="347980" indent="-335280">
              <a:lnSpc>
                <a:spcPct val="100000"/>
              </a:lnSpc>
              <a:spcBef>
                <a:spcPts val="2010"/>
              </a:spcBef>
              <a:buChar char="•"/>
              <a:tabLst>
                <a:tab pos="347345" algn="l"/>
                <a:tab pos="348615" algn="l"/>
              </a:tabLst>
            </a:pPr>
            <a:r>
              <a:rPr sz="2400" spc="-5" dirty="0">
                <a:latin typeface="Arial"/>
                <a:cs typeface="Arial"/>
              </a:rPr>
              <a:t>Java 9 allows </a:t>
            </a:r>
            <a:r>
              <a:rPr sz="2400" i="1" spc="-5" dirty="0">
                <a:latin typeface="Arial"/>
                <a:cs typeface="Arial"/>
              </a:rPr>
              <a:t>private method </a:t>
            </a:r>
            <a:r>
              <a:rPr sz="2400" i="1" dirty="0">
                <a:latin typeface="Arial"/>
                <a:cs typeface="Arial"/>
              </a:rPr>
              <a:t>- </a:t>
            </a:r>
            <a:r>
              <a:rPr sz="2400" spc="-5" dirty="0">
                <a:latin typeface="Arial"/>
                <a:cs typeface="Arial"/>
              </a:rPr>
              <a:t>improve code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reusability</a:t>
            </a:r>
            <a:r>
              <a:rPr lang="en-US" sz="2400" spc="-5" dirty="0" smtClean="0">
                <a:latin typeface="Arial"/>
                <a:cs typeface="Arial"/>
              </a:rPr>
              <a:t> </a:t>
            </a:r>
            <a:r>
              <a:rPr lang="en-US" sz="2000" i="1" spc="-5" dirty="0" smtClean="0">
                <a:latin typeface="Arial"/>
                <a:cs typeface="Arial"/>
              </a:rPr>
              <a:t>(will allow common code to be extracted to methods that will remain encapsulated within the interface)</a:t>
            </a:r>
            <a:endParaRPr sz="2400" i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>
              <a:lnSpc>
                <a:spcPts val="103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Interface</a:t>
            </a:r>
            <a:r>
              <a:rPr spc="-5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4060" y="1324774"/>
            <a:ext cx="3839210" cy="1323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3220" marR="5080" indent="-351155">
              <a:lnSpc>
                <a:spcPct val="135400"/>
              </a:lnSpc>
            </a:pPr>
            <a:r>
              <a:rPr sz="1600" b="1" dirty="0">
                <a:solidFill>
                  <a:srgbClr val="0000FF"/>
                </a:solidFill>
                <a:latin typeface="Consolas"/>
                <a:cs typeface="Consolas"/>
              </a:rPr>
              <a:t>public interface Conversion {  double INCH_TO_MM = 25.4;  double inchToMM(double</a:t>
            </a:r>
            <a:r>
              <a:rPr sz="1600" b="1" spc="-1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00FF"/>
                </a:solidFill>
                <a:latin typeface="Consolas"/>
                <a:cs typeface="Consolas"/>
              </a:rPr>
              <a:t>inches);</a:t>
            </a:r>
            <a:endParaRPr sz="1600">
              <a:latin typeface="Consolas"/>
              <a:cs typeface="Consolas"/>
            </a:endParaRPr>
          </a:p>
          <a:p>
            <a:pPr marL="17145">
              <a:lnSpc>
                <a:spcPct val="100000"/>
              </a:lnSpc>
              <a:spcBef>
                <a:spcPts val="705"/>
              </a:spcBef>
            </a:pPr>
            <a:r>
              <a:rPr sz="1600" b="1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7422" y="3071612"/>
            <a:ext cx="1477645" cy="268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0000FF"/>
                </a:solidFill>
                <a:latin typeface="Consolas"/>
                <a:cs typeface="Consolas"/>
              </a:rPr>
              <a:t>Conversion</a:t>
            </a:r>
            <a:r>
              <a:rPr sz="1600" spc="-10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00FF"/>
                </a:solidFill>
                <a:latin typeface="Consolas"/>
                <a:cs typeface="Consolas"/>
              </a:rPr>
              <a:t>c;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2819" y="3071612"/>
            <a:ext cx="5721985" cy="268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onsolas"/>
                <a:cs typeface="Consolas"/>
              </a:rPr>
              <a:t>// c is a reference of an object of type</a:t>
            </a:r>
            <a:r>
              <a:rPr sz="1600" spc="-15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Conversion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7422" y="3642514"/>
            <a:ext cx="5833745" cy="234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 marR="1679575" indent="-457200">
              <a:lnSpc>
                <a:spcPct val="134100"/>
              </a:lnSpc>
            </a:pPr>
            <a:r>
              <a:rPr sz="1600" b="1" dirty="0">
                <a:solidFill>
                  <a:srgbClr val="0000FF"/>
                </a:solidFill>
                <a:latin typeface="Consolas"/>
                <a:cs typeface="Consolas"/>
              </a:rPr>
              <a:t>public interface ConversionVersion2</a:t>
            </a:r>
            <a:r>
              <a:rPr sz="1600" b="1" spc="-114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00FF"/>
                </a:solidFill>
                <a:latin typeface="Consolas"/>
                <a:cs typeface="Consolas"/>
              </a:rPr>
              <a:t>{  double INCH_TO_MM =</a:t>
            </a:r>
            <a:r>
              <a:rPr sz="1600" b="1" spc="-114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00FF"/>
                </a:solidFill>
                <a:latin typeface="Consolas"/>
                <a:cs typeface="Consolas"/>
              </a:rPr>
              <a:t>25.4;</a:t>
            </a:r>
            <a:endParaRPr sz="1600" dirty="0">
              <a:latin typeface="Consolas"/>
              <a:cs typeface="Consolas"/>
            </a:endParaRPr>
          </a:p>
          <a:p>
            <a:pPr marL="469265" marR="1223010">
              <a:lnSpc>
                <a:spcPct val="136700"/>
              </a:lnSpc>
            </a:pPr>
            <a:r>
              <a:rPr sz="1600" b="1" dirty="0">
                <a:solidFill>
                  <a:srgbClr val="0000FF"/>
                </a:solidFill>
                <a:latin typeface="Consolas"/>
                <a:cs typeface="Consolas"/>
              </a:rPr>
              <a:t>double inchToMM(double inches);  default public void </a:t>
            </a:r>
            <a:r>
              <a:rPr sz="1600" b="1" dirty="0">
                <a:solidFill>
                  <a:srgbClr val="FF0000"/>
                </a:solidFill>
                <a:latin typeface="Consolas"/>
                <a:cs typeface="Consolas"/>
              </a:rPr>
              <a:t>defaultMethod</a:t>
            </a:r>
            <a:r>
              <a:rPr sz="1600" b="1" dirty="0">
                <a:solidFill>
                  <a:srgbClr val="0000FF"/>
                </a:solidFill>
                <a:latin typeface="Consolas"/>
                <a:cs typeface="Consolas"/>
              </a:rPr>
              <a:t>()</a:t>
            </a:r>
            <a:r>
              <a:rPr sz="1600" b="1" spc="-1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00FF"/>
                </a:solidFill>
                <a:latin typeface="Consolas"/>
                <a:cs typeface="Consolas"/>
              </a:rPr>
              <a:t>{</a:t>
            </a:r>
            <a:endParaRPr sz="1600" dirty="0">
              <a:latin typeface="Consolas"/>
              <a:cs typeface="Consolas"/>
            </a:endParaRPr>
          </a:p>
          <a:p>
            <a:pPr marL="793115">
              <a:lnSpc>
                <a:spcPct val="100000"/>
              </a:lnSpc>
              <a:spcBef>
                <a:spcPts val="705"/>
              </a:spcBef>
            </a:pPr>
            <a:r>
              <a:rPr sz="1600" b="1" dirty="0">
                <a:solidFill>
                  <a:srgbClr val="0000FF"/>
                </a:solidFill>
                <a:latin typeface="Consolas"/>
                <a:cs typeface="Consolas"/>
              </a:rPr>
              <a:t>System.out.println("Special</a:t>
            </a:r>
            <a:r>
              <a:rPr sz="1600" b="1" spc="-10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00FF"/>
                </a:solidFill>
                <a:latin typeface="Consolas"/>
                <a:cs typeface="Consolas"/>
              </a:rPr>
              <a:t>implementation");</a:t>
            </a:r>
            <a:endParaRPr sz="1600" dirty="0">
              <a:latin typeface="Consolas"/>
              <a:cs typeface="Consolas"/>
            </a:endParaRPr>
          </a:p>
          <a:p>
            <a:pPr marL="458470">
              <a:lnSpc>
                <a:spcPct val="100000"/>
              </a:lnSpc>
              <a:spcBef>
                <a:spcPts val="705"/>
              </a:spcBef>
            </a:pPr>
            <a:r>
              <a:rPr sz="1600" b="1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sz="1600" dirty="0">
              <a:latin typeface="Consolas"/>
              <a:cs typeface="Consolas"/>
            </a:endParaRPr>
          </a:p>
          <a:p>
            <a:pPr marL="123825">
              <a:lnSpc>
                <a:spcPct val="100000"/>
              </a:lnSpc>
              <a:spcBef>
                <a:spcPts val="705"/>
              </a:spcBef>
            </a:pPr>
            <a:r>
              <a:rPr sz="1600" b="1" dirty="0">
                <a:solidFill>
                  <a:srgbClr val="0000FF"/>
                </a:solidFill>
                <a:latin typeface="Consolas"/>
                <a:cs typeface="Consolas"/>
              </a:rPr>
              <a:t>}</a:t>
            </a:r>
            <a:endParaRPr sz="16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>
              <a:lnSpc>
                <a:spcPts val="103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Implementing an</a:t>
            </a:r>
            <a:r>
              <a:rPr spc="-30" dirty="0"/>
              <a:t> </a:t>
            </a:r>
            <a:r>
              <a:rPr spc="-5" dirty="0"/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7422" y="1419729"/>
            <a:ext cx="8051165" cy="124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An interface defines a protocol of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behavior.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13700"/>
              </a:lnSpc>
              <a:spcBef>
                <a:spcPts val="400"/>
              </a:spcBef>
            </a:pPr>
            <a:r>
              <a:rPr sz="2400" spc="-5" dirty="0">
                <a:latin typeface="Arial"/>
                <a:cs typeface="Arial"/>
              </a:rPr>
              <a:t>A class obeys the protocol defined by interface by using the  Java keyword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b="1" dirty="0">
                <a:latin typeface="Consolas"/>
                <a:cs typeface="Consolas"/>
              </a:rPr>
              <a:t>implements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7422" y="3153572"/>
            <a:ext cx="4717415" cy="2691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 marR="5080" indent="-457200">
              <a:lnSpc>
                <a:spcPct val="136700"/>
              </a:lnSpc>
            </a:pPr>
            <a:r>
              <a:rPr sz="1600" b="1" dirty="0">
                <a:solidFill>
                  <a:srgbClr val="0000CC"/>
                </a:solidFill>
                <a:latin typeface="Consolas"/>
                <a:cs typeface="Consolas"/>
              </a:rPr>
              <a:t>class MyConversion implements Conversion</a:t>
            </a:r>
            <a:r>
              <a:rPr sz="1600" b="1" spc="-12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00CC"/>
                </a:solidFill>
                <a:latin typeface="Consolas"/>
                <a:cs typeface="Consolas"/>
              </a:rPr>
              <a:t>{  double inchToMM(double inches)</a:t>
            </a:r>
            <a:r>
              <a:rPr sz="1600" b="1" spc="-114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00CC"/>
                </a:solidFill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926465">
              <a:lnSpc>
                <a:spcPct val="100000"/>
              </a:lnSpc>
              <a:spcBef>
                <a:spcPts val="705"/>
              </a:spcBef>
            </a:pPr>
            <a:r>
              <a:rPr sz="1600" b="1" dirty="0">
                <a:solidFill>
                  <a:srgbClr val="0000CC"/>
                </a:solidFill>
                <a:latin typeface="Consolas"/>
                <a:cs typeface="Consolas"/>
              </a:rPr>
              <a:t>//implementation</a:t>
            </a:r>
            <a:endParaRPr sz="1600">
              <a:latin typeface="Consolas"/>
              <a:cs typeface="Consolas"/>
            </a:endParaRPr>
          </a:p>
          <a:p>
            <a:pPr marL="469265">
              <a:lnSpc>
                <a:spcPct val="100000"/>
              </a:lnSpc>
              <a:spcBef>
                <a:spcPts val="705"/>
              </a:spcBef>
            </a:pPr>
            <a:r>
              <a:rPr sz="1600" b="1" dirty="0">
                <a:solidFill>
                  <a:srgbClr val="0000CC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600" b="1" dirty="0">
                <a:solidFill>
                  <a:srgbClr val="0000CC"/>
                </a:solidFill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marR="898525">
              <a:lnSpc>
                <a:spcPct val="136700"/>
              </a:lnSpc>
            </a:pPr>
            <a:r>
              <a:rPr sz="1600" b="1" dirty="0">
                <a:solidFill>
                  <a:srgbClr val="0000CC"/>
                </a:solidFill>
                <a:latin typeface="Consolas"/>
                <a:cs typeface="Consolas"/>
              </a:rPr>
              <a:t>Conversion c = new</a:t>
            </a:r>
            <a:r>
              <a:rPr sz="1600" b="1" spc="-120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600" b="1" dirty="0">
                <a:solidFill>
                  <a:srgbClr val="0000CC"/>
                </a:solidFill>
                <a:latin typeface="Consolas"/>
                <a:cs typeface="Consolas"/>
              </a:rPr>
              <a:t>MyConversion();  double mm =</a:t>
            </a:r>
            <a:r>
              <a:rPr sz="1600" b="1" spc="-55" dirty="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0000CC"/>
                </a:solidFill>
                <a:latin typeface="Consolas"/>
                <a:cs typeface="Consolas"/>
              </a:rPr>
              <a:t>c.inchToMM(</a:t>
            </a:r>
            <a:r>
              <a:rPr sz="1600" b="1" spc="-5" dirty="0">
                <a:solidFill>
                  <a:srgbClr val="0000CC"/>
                </a:solidFill>
                <a:latin typeface="Arial"/>
                <a:cs typeface="Arial"/>
              </a:rPr>
              <a:t>…</a:t>
            </a:r>
            <a:r>
              <a:rPr sz="1600" b="1" spc="-5" dirty="0">
                <a:solidFill>
                  <a:srgbClr val="0000CC"/>
                </a:solidFill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35"/>
              </a:lnSpc>
            </a:pPr>
            <a:r>
              <a:rPr dirty="0"/>
              <a:t>Jordan Anastasiade – Java Programming Language</a:t>
            </a:r>
            <a:r>
              <a:rPr spc="-100" dirty="0"/>
              <a:t> </a:t>
            </a:r>
            <a:r>
              <a:rPr dirty="0"/>
              <a:t>Course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>
              <a:lnSpc>
                <a:spcPts val="103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Private Method in Java</a:t>
            </a:r>
            <a:r>
              <a:rPr spc="-40" dirty="0"/>
              <a:t> </a:t>
            </a:r>
            <a:r>
              <a:rPr spc="-5" dirty="0"/>
              <a:t>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242" y="1429889"/>
            <a:ext cx="8140700" cy="2214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8305" indent="-335280">
              <a:lnSpc>
                <a:spcPct val="100000"/>
              </a:lnSpc>
              <a:buChar char="•"/>
              <a:tabLst>
                <a:tab pos="408305" algn="l"/>
                <a:tab pos="408940" algn="l"/>
              </a:tabLst>
            </a:pPr>
            <a:r>
              <a:rPr sz="2400" spc="-5" dirty="0">
                <a:latin typeface="Arial"/>
                <a:cs typeface="Arial"/>
              </a:rPr>
              <a:t>Java 7 has only: </a:t>
            </a:r>
            <a:r>
              <a:rPr sz="2400" b="1" dirty="0">
                <a:latin typeface="Consolas"/>
                <a:cs typeface="Consolas"/>
              </a:rPr>
              <a:t>public abstract</a:t>
            </a:r>
            <a:r>
              <a:rPr sz="2400" b="1" spc="-35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methods</a:t>
            </a:r>
            <a:endParaRPr sz="2400">
              <a:latin typeface="Consolas"/>
              <a:cs typeface="Consolas"/>
            </a:endParaRPr>
          </a:p>
          <a:p>
            <a:pPr marL="408305" indent="-395605">
              <a:lnSpc>
                <a:spcPct val="100000"/>
              </a:lnSpc>
              <a:spcBef>
                <a:spcPts val="1815"/>
              </a:spcBef>
              <a:buFont typeface="Consolas"/>
              <a:buChar char="•"/>
              <a:tabLst>
                <a:tab pos="408940" algn="l"/>
                <a:tab pos="2136775" algn="l"/>
              </a:tabLst>
            </a:pPr>
            <a:r>
              <a:rPr sz="2400" spc="-5" dirty="0">
                <a:latin typeface="Arial"/>
                <a:cs typeface="Arial"/>
              </a:rPr>
              <a:t>Java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8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has:	</a:t>
            </a:r>
            <a:r>
              <a:rPr sz="2400" b="1" dirty="0">
                <a:latin typeface="Consolas"/>
                <a:cs typeface="Consolas"/>
              </a:rPr>
              <a:t>public static public default</a:t>
            </a:r>
            <a:r>
              <a:rPr sz="2400" b="1" spc="-445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methods</a:t>
            </a:r>
            <a:endParaRPr sz="2400">
              <a:latin typeface="Consolas"/>
              <a:cs typeface="Consolas"/>
            </a:endParaRPr>
          </a:p>
          <a:p>
            <a:pPr marL="408305" indent="-395605">
              <a:lnSpc>
                <a:spcPct val="100000"/>
              </a:lnSpc>
              <a:spcBef>
                <a:spcPts val="1770"/>
              </a:spcBef>
              <a:buFont typeface="Consolas"/>
              <a:buChar char="•"/>
              <a:tabLst>
                <a:tab pos="408940" algn="l"/>
                <a:tab pos="2219325" algn="l"/>
              </a:tabLst>
            </a:pPr>
            <a:r>
              <a:rPr sz="2400" spc="-5" dirty="0">
                <a:latin typeface="Arial"/>
                <a:cs typeface="Arial"/>
              </a:rPr>
              <a:t>Java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9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has:	</a:t>
            </a:r>
            <a:r>
              <a:rPr sz="2400" b="1" dirty="0">
                <a:latin typeface="Consolas"/>
                <a:cs typeface="Consolas"/>
              </a:rPr>
              <a:t>private</a:t>
            </a:r>
            <a:r>
              <a:rPr sz="2400" b="1" spc="-105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method</a:t>
            </a:r>
            <a:endParaRPr sz="2400">
              <a:latin typeface="Consolas"/>
              <a:cs typeface="Consolas"/>
            </a:endParaRPr>
          </a:p>
          <a:p>
            <a:pPr marL="408305">
              <a:lnSpc>
                <a:spcPct val="100000"/>
              </a:lnSpc>
              <a:spcBef>
                <a:spcPts val="2250"/>
              </a:spcBef>
            </a:pPr>
            <a:r>
              <a:rPr sz="2400" spc="-5" dirty="0">
                <a:latin typeface="Arial"/>
                <a:cs typeface="Arial"/>
              </a:rPr>
              <a:t>The valid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combinations: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7422" y="3698054"/>
            <a:ext cx="1910714" cy="135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500"/>
              </a:lnSpc>
            </a:pPr>
            <a:r>
              <a:rPr sz="1800" b="1" dirty="0">
                <a:latin typeface="Consolas"/>
                <a:cs typeface="Consolas"/>
              </a:rPr>
              <a:t>public static  public</a:t>
            </a:r>
            <a:r>
              <a:rPr sz="1800" b="1" spc="-105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abstract  public default  private</a:t>
            </a:r>
            <a:r>
              <a:rPr sz="1800" b="1" spc="-105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static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3418" y="3757033"/>
            <a:ext cx="863600" cy="1285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765" indent="-139065">
              <a:lnSpc>
                <a:spcPct val="100000"/>
              </a:lnSpc>
              <a:buChar char="-"/>
              <a:tabLst>
                <a:tab pos="152400" algn="l"/>
              </a:tabLst>
            </a:pPr>
            <a:r>
              <a:rPr sz="1800" spc="-5" dirty="0">
                <a:latin typeface="Arial"/>
                <a:cs typeface="Arial"/>
              </a:rPr>
              <a:t>correct</a:t>
            </a:r>
            <a:endParaRPr sz="1800">
              <a:latin typeface="Arial"/>
              <a:cs typeface="Arial"/>
            </a:endParaRPr>
          </a:p>
          <a:p>
            <a:pPr marL="151765" indent="-139065">
              <a:lnSpc>
                <a:spcPct val="100000"/>
              </a:lnSpc>
              <a:spcBef>
                <a:spcPts val="464"/>
              </a:spcBef>
              <a:buChar char="-"/>
              <a:tabLst>
                <a:tab pos="152400" algn="l"/>
              </a:tabLst>
            </a:pPr>
            <a:r>
              <a:rPr sz="1800" spc="-5" dirty="0">
                <a:latin typeface="Arial"/>
                <a:cs typeface="Arial"/>
              </a:rPr>
              <a:t>correct</a:t>
            </a:r>
            <a:endParaRPr sz="1800">
              <a:latin typeface="Arial"/>
              <a:cs typeface="Arial"/>
            </a:endParaRPr>
          </a:p>
          <a:p>
            <a:pPr marL="151765" indent="-139065">
              <a:lnSpc>
                <a:spcPct val="100000"/>
              </a:lnSpc>
              <a:spcBef>
                <a:spcPts val="464"/>
              </a:spcBef>
              <a:buChar char="-"/>
              <a:tabLst>
                <a:tab pos="152400" algn="l"/>
              </a:tabLst>
            </a:pPr>
            <a:r>
              <a:rPr sz="1800" spc="-5" dirty="0">
                <a:latin typeface="Arial"/>
                <a:cs typeface="Arial"/>
              </a:rPr>
              <a:t>correct</a:t>
            </a:r>
            <a:endParaRPr sz="1800">
              <a:latin typeface="Arial"/>
              <a:cs typeface="Arial"/>
            </a:endParaRPr>
          </a:p>
          <a:p>
            <a:pPr marL="151765" indent="-139065">
              <a:lnSpc>
                <a:spcPct val="100000"/>
              </a:lnSpc>
              <a:spcBef>
                <a:spcPts val="464"/>
              </a:spcBef>
              <a:buChar char="-"/>
              <a:tabLst>
                <a:tab pos="152400" algn="l"/>
              </a:tabLst>
            </a:pPr>
            <a:r>
              <a:rPr sz="1800" spc="-5" dirty="0">
                <a:latin typeface="Arial"/>
                <a:cs typeface="Arial"/>
              </a:rPr>
              <a:t>correct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7422" y="5090530"/>
            <a:ext cx="3784600" cy="300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298065" algn="l"/>
              </a:tabLst>
            </a:pPr>
            <a:r>
              <a:rPr sz="1800" b="1" dirty="0">
                <a:latin typeface="Consolas"/>
                <a:cs typeface="Consolas"/>
              </a:rPr>
              <a:t>private</a:t>
            </a:r>
            <a:r>
              <a:rPr sz="1800" b="1" spc="-5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abstract	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5" dirty="0">
                <a:latin typeface="Arial"/>
                <a:cs typeface="Arial"/>
              </a:rPr>
              <a:t>compile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error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7422" y="5364926"/>
            <a:ext cx="1910714" cy="692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500"/>
              </a:lnSpc>
            </a:pPr>
            <a:r>
              <a:rPr sz="1800" b="1" dirty="0">
                <a:latin typeface="Consolas"/>
                <a:cs typeface="Consolas"/>
              </a:rPr>
              <a:t>private</a:t>
            </a:r>
            <a:r>
              <a:rPr sz="1800" b="1" spc="-105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default  private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3418" y="5423904"/>
            <a:ext cx="1498600" cy="618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765" indent="-139065">
              <a:lnSpc>
                <a:spcPct val="100000"/>
              </a:lnSpc>
              <a:buChar char="-"/>
              <a:tabLst>
                <a:tab pos="152400" algn="l"/>
              </a:tabLst>
            </a:pPr>
            <a:r>
              <a:rPr sz="1800" spc="-5" dirty="0">
                <a:latin typeface="Arial"/>
                <a:cs typeface="Arial"/>
              </a:rPr>
              <a:t>compile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error</a:t>
            </a:r>
            <a:endParaRPr sz="1800">
              <a:latin typeface="Arial"/>
              <a:cs typeface="Arial"/>
            </a:endParaRPr>
          </a:p>
          <a:p>
            <a:pPr marL="151765" indent="-139065">
              <a:lnSpc>
                <a:spcPct val="100000"/>
              </a:lnSpc>
              <a:spcBef>
                <a:spcPts val="464"/>
              </a:spcBef>
              <a:buChar char="-"/>
              <a:tabLst>
                <a:tab pos="152400" algn="l"/>
              </a:tabLst>
            </a:pPr>
            <a:r>
              <a:rPr sz="1800" spc="-5" dirty="0">
                <a:latin typeface="Arial"/>
                <a:cs typeface="Arial"/>
              </a:rPr>
              <a:t>correct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528" y="762000"/>
            <a:ext cx="8682943" cy="276999"/>
          </a:xfrm>
        </p:spPr>
        <p:txBody>
          <a:bodyPr/>
          <a:lstStyle/>
          <a:p>
            <a:r>
              <a:rPr lang="en-US" dirty="0" smtClean="0"/>
              <a:t>Java - 8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914" y="1143000"/>
            <a:ext cx="4930486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419600"/>
            <a:ext cx="3810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3886200"/>
            <a:ext cx="513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Java – 9 (Private methods addition in Interfaces)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97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703</Words>
  <Application>Microsoft Office PowerPoint</Application>
  <PresentationFormat>On-screen Show (4:3)</PresentationFormat>
  <Paragraphs>155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Consolas</vt:lpstr>
      <vt:lpstr>Courier New</vt:lpstr>
      <vt:lpstr>Times New Roman</vt:lpstr>
      <vt:lpstr>Office Theme</vt:lpstr>
      <vt:lpstr>JAC444 - Lecture 2</vt:lpstr>
      <vt:lpstr>Interfaces</vt:lpstr>
      <vt:lpstr>Interface Definition</vt:lpstr>
      <vt:lpstr>PowerPoint Presentation</vt:lpstr>
      <vt:lpstr>Interface Structure</vt:lpstr>
      <vt:lpstr>Interface Example</vt:lpstr>
      <vt:lpstr>Implementing an Interface</vt:lpstr>
      <vt:lpstr>Private Method in Java 9</vt:lpstr>
      <vt:lpstr>PowerPoint Presentation</vt:lpstr>
      <vt:lpstr>Multiple Inheritance</vt:lpstr>
      <vt:lpstr>Marker Interface</vt:lpstr>
      <vt:lpstr>Why Marker Interface and Use</vt:lpstr>
      <vt:lpstr>Annotations</vt:lpstr>
      <vt:lpstr>PowerPoint Presentation</vt:lpstr>
      <vt:lpstr>Functional Interface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JAC444 - Lecture 2</dc:title>
  <cp:lastModifiedBy>jongkuk lee</cp:lastModifiedBy>
  <cp:revision>16</cp:revision>
  <dcterms:created xsi:type="dcterms:W3CDTF">2017-09-22T07:16:37Z</dcterms:created>
  <dcterms:modified xsi:type="dcterms:W3CDTF">2017-12-01T11:00:09Z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2017-09-22T00:00:00Z</vt:filetime>
  </property>
</Properties>
</file>