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660"/>
  </p:normalViewPr>
  <p:slideViewPr>
    <p:cSldViewPr>
      <p:cViewPr varScale="1">
        <p:scale>
          <a:sx n="70" d="100"/>
          <a:sy n="70" d="100"/>
        </p:scale>
        <p:origin x="164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33CC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3" y="398778"/>
            <a:ext cx="8083552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9822" y="1434969"/>
            <a:ext cx="6864354" cy="4504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33CC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1892" y="6607172"/>
            <a:ext cx="2038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012" y="2066691"/>
            <a:ext cx="413956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JAC444 </a:t>
            </a:r>
            <a:r>
              <a:rPr sz="3600" dirty="0"/>
              <a:t>- </a:t>
            </a:r>
            <a:r>
              <a:rPr sz="3600" spc="-5" dirty="0"/>
              <a:t>Lecture</a:t>
            </a:r>
            <a:r>
              <a:rPr sz="3600" spc="-55" dirty="0"/>
              <a:t> </a:t>
            </a:r>
            <a:r>
              <a:rPr sz="3600" spc="-5" dirty="0"/>
              <a:t>2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00496" y="2743200"/>
            <a:ext cx="6940550" cy="99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0033CC"/>
                </a:solidFill>
                <a:latin typeface="Arial"/>
                <a:cs typeface="Arial"/>
              </a:rPr>
              <a:t>Inner and Anonymous Classes</a:t>
            </a:r>
            <a:endParaRPr sz="4000" dirty="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85"/>
              </a:spcBef>
            </a:pPr>
            <a:r>
              <a:rPr sz="2400" spc="-5" dirty="0">
                <a:latin typeface="Arial"/>
                <a:cs typeface="Arial"/>
              </a:rPr>
              <a:t>Segment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6817" y="6607172"/>
            <a:ext cx="40646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Jordan Anastasiade – Java Programming Language</a:t>
            </a:r>
            <a:r>
              <a:rPr sz="1000" b="1" spc="-100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Course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3"/>
          <p:cNvSpPr txBox="1"/>
          <p:nvPr/>
        </p:nvSpPr>
        <p:spPr>
          <a:xfrm>
            <a:off x="1101969" y="4006334"/>
            <a:ext cx="69405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5" dirty="0" smtClean="0">
                <a:solidFill>
                  <a:srgbClr val="0033CC"/>
                </a:solidFill>
                <a:latin typeface="Arial"/>
                <a:cs typeface="Arial"/>
              </a:rPr>
              <a:t>Updated by: </a:t>
            </a:r>
            <a:r>
              <a:rPr lang="en-US" sz="1200" spc="-5" dirty="0" err="1" smtClean="0">
                <a:solidFill>
                  <a:srgbClr val="0033CC"/>
                </a:solidFill>
                <a:latin typeface="Arial"/>
                <a:cs typeface="Arial"/>
              </a:rPr>
              <a:t>Mahboob</a:t>
            </a:r>
            <a:r>
              <a:rPr lang="en-US" sz="1200" spc="-5" dirty="0" smtClean="0">
                <a:solidFill>
                  <a:srgbClr val="0033CC"/>
                </a:solidFill>
                <a:latin typeface="Arial"/>
                <a:cs typeface="Arial"/>
              </a:rPr>
              <a:t> Ali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Anonymous</a:t>
            </a:r>
            <a:r>
              <a:rPr spc="-65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309920"/>
            <a:ext cx="7694930" cy="97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1285">
              <a:lnSpc>
                <a:spcPct val="1328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A class without a name is called </a:t>
            </a:r>
            <a:r>
              <a:rPr sz="2400" i="1" spc="-5" dirty="0">
                <a:latin typeface="Arial"/>
                <a:cs typeface="Arial"/>
              </a:rPr>
              <a:t>anonymous </a:t>
            </a:r>
            <a:r>
              <a:rPr sz="2400" spc="-5" dirty="0">
                <a:latin typeface="Arial"/>
                <a:cs typeface="Arial"/>
              </a:rPr>
              <a:t>class  One can declare and instantiate a class at the same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422" y="2890259"/>
            <a:ext cx="8075930" cy="192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The anonymous class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expression:</a:t>
            </a:r>
            <a:endParaRPr sz="1800" dirty="0">
              <a:latin typeface="Arial"/>
              <a:cs typeface="Arial"/>
            </a:endParaRPr>
          </a:p>
          <a:p>
            <a:pPr marL="927100" indent="-309245">
              <a:lnSpc>
                <a:spcPct val="100000"/>
              </a:lnSpc>
              <a:spcBef>
                <a:spcPts val="840"/>
              </a:spcBef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The new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operator</a:t>
            </a:r>
            <a:endParaRPr sz="1800" dirty="0">
              <a:latin typeface="Arial"/>
              <a:cs typeface="Arial"/>
            </a:endParaRPr>
          </a:p>
          <a:p>
            <a:pPr marL="927100" indent="-309245">
              <a:lnSpc>
                <a:spcPct val="100000"/>
              </a:lnSpc>
              <a:spcBef>
                <a:spcPts val="359"/>
              </a:spcBef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The name of an interface or a class to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extend</a:t>
            </a:r>
            <a:endParaRPr sz="1800" dirty="0">
              <a:latin typeface="Arial"/>
              <a:cs typeface="Arial"/>
            </a:endParaRPr>
          </a:p>
          <a:p>
            <a:pPr marL="927100" marR="5080" indent="-309245">
              <a:lnSpc>
                <a:spcPct val="114599"/>
              </a:lnSpc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Parentheses that contain the arguments to a constructor /empty pair of  parentheses for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interface</a:t>
            </a:r>
            <a:endParaRPr sz="1800" dirty="0">
              <a:latin typeface="Arial"/>
              <a:cs typeface="Arial"/>
            </a:endParaRPr>
          </a:p>
          <a:p>
            <a:pPr marL="927100" indent="-309245">
              <a:lnSpc>
                <a:spcPct val="100000"/>
              </a:lnSpc>
              <a:spcBef>
                <a:spcPts val="315"/>
              </a:spcBef>
              <a:buChar char="•"/>
              <a:tabLst>
                <a:tab pos="926465" algn="l"/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A class declaration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body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3521" y="2928544"/>
            <a:ext cx="5659755" cy="2063750"/>
          </a:xfrm>
          <a:custGeom>
            <a:avLst/>
            <a:gdLst/>
            <a:ahLst/>
            <a:cxnLst/>
            <a:rect l="l" t="t" r="r" b="b"/>
            <a:pathLst>
              <a:path w="5659755" h="2063750">
                <a:moveTo>
                  <a:pt x="0" y="0"/>
                </a:moveTo>
                <a:lnTo>
                  <a:pt x="5659488" y="0"/>
                </a:lnTo>
                <a:lnTo>
                  <a:pt x="5659488" y="2063695"/>
                </a:lnTo>
                <a:lnTo>
                  <a:pt x="0" y="2063695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53521" y="2928544"/>
            <a:ext cx="5659755" cy="2063750"/>
          </a:xfrm>
          <a:custGeom>
            <a:avLst/>
            <a:gdLst/>
            <a:ahLst/>
            <a:cxnLst/>
            <a:rect l="l" t="t" r="r" b="b"/>
            <a:pathLst>
              <a:path w="5659755" h="2063750">
                <a:moveTo>
                  <a:pt x="0" y="0"/>
                </a:moveTo>
                <a:lnTo>
                  <a:pt x="5659488" y="0"/>
                </a:lnTo>
                <a:lnTo>
                  <a:pt x="5659488" y="2063695"/>
                </a:lnTo>
                <a:lnTo>
                  <a:pt x="0" y="20636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Example Anonymous</a:t>
            </a:r>
            <a:r>
              <a:rPr spc="-40" dirty="0"/>
              <a:t> </a:t>
            </a:r>
            <a:r>
              <a:rPr spc="-5" dirty="0"/>
              <a:t>Class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interface Sayable</a:t>
            </a:r>
            <a:r>
              <a:rPr spc="-110" dirty="0"/>
              <a:t> </a:t>
            </a:r>
            <a:r>
              <a:rPr dirty="0"/>
              <a:t>{</a:t>
            </a:r>
          </a:p>
          <a:p>
            <a:pPr marL="774065">
              <a:lnSpc>
                <a:spcPct val="100000"/>
              </a:lnSpc>
              <a:spcBef>
                <a:spcPts val="720"/>
              </a:spcBef>
            </a:pPr>
            <a:r>
              <a:rPr dirty="0"/>
              <a:t>public void</a:t>
            </a:r>
            <a:r>
              <a:rPr spc="-110" dirty="0"/>
              <a:t> </a:t>
            </a:r>
            <a:r>
              <a:rPr dirty="0"/>
              <a:t>say();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/>
              <a:t>class TestAnonymousClass</a:t>
            </a:r>
            <a:r>
              <a:rPr spc="-110" dirty="0"/>
              <a:t> </a:t>
            </a:r>
            <a:r>
              <a:rPr dirty="0"/>
              <a:t>{</a:t>
            </a:r>
          </a:p>
          <a:p>
            <a:pPr marL="774065">
              <a:lnSpc>
                <a:spcPct val="100000"/>
              </a:lnSpc>
              <a:spcBef>
                <a:spcPts val="720"/>
              </a:spcBef>
            </a:pPr>
            <a:r>
              <a:rPr dirty="0"/>
              <a:t>public static void main(String[] args)</a:t>
            </a:r>
            <a:r>
              <a:rPr spc="-125" dirty="0"/>
              <a:t> </a:t>
            </a:r>
            <a:r>
              <a:rPr dirty="0"/>
              <a:t>{</a:t>
            </a:r>
          </a:p>
          <a:p>
            <a:pPr marL="1231265">
              <a:lnSpc>
                <a:spcPct val="100000"/>
              </a:lnSpc>
              <a:spcBef>
                <a:spcPts val="720"/>
              </a:spcBef>
            </a:pPr>
            <a:r>
              <a:rPr dirty="0"/>
              <a:t>//anonymous</a:t>
            </a:r>
            <a:r>
              <a:rPr spc="-105" dirty="0"/>
              <a:t> </a:t>
            </a:r>
            <a:r>
              <a:rPr dirty="0"/>
              <a:t>class</a:t>
            </a:r>
          </a:p>
          <a:p>
            <a:pPr marL="1231265">
              <a:lnSpc>
                <a:spcPct val="100000"/>
              </a:lnSpc>
              <a:spcBef>
                <a:spcPts val="720"/>
              </a:spcBef>
            </a:pPr>
            <a:r>
              <a:rPr dirty="0"/>
              <a:t>Sayable s = new Sayable()</a:t>
            </a:r>
            <a:r>
              <a:rPr spc="-125" dirty="0"/>
              <a:t> </a:t>
            </a:r>
            <a:r>
              <a:rPr dirty="0"/>
              <a:t>{</a:t>
            </a:r>
          </a:p>
          <a:p>
            <a:pPr marL="1688464">
              <a:lnSpc>
                <a:spcPct val="100000"/>
              </a:lnSpc>
              <a:spcBef>
                <a:spcPts val="720"/>
              </a:spcBef>
            </a:pPr>
            <a:r>
              <a:rPr dirty="0">
                <a:solidFill>
                  <a:srgbClr val="FF0000"/>
                </a:solidFill>
              </a:rPr>
              <a:t>@Override</a:t>
            </a:r>
          </a:p>
          <a:p>
            <a:pPr marL="1688464">
              <a:lnSpc>
                <a:spcPct val="100000"/>
              </a:lnSpc>
              <a:spcBef>
                <a:spcPts val="720"/>
              </a:spcBef>
            </a:pPr>
            <a:r>
              <a:rPr dirty="0"/>
              <a:t>public void say()</a:t>
            </a:r>
            <a:r>
              <a:rPr spc="-114" dirty="0"/>
              <a:t> </a:t>
            </a:r>
            <a:r>
              <a:rPr dirty="0"/>
              <a:t>{</a:t>
            </a:r>
          </a:p>
          <a:p>
            <a:pPr marL="2145665">
              <a:lnSpc>
                <a:spcPct val="100000"/>
              </a:lnSpc>
              <a:spcBef>
                <a:spcPts val="720"/>
              </a:spcBef>
            </a:pPr>
            <a:r>
              <a:rPr dirty="0"/>
              <a:t>System.out.println("From an anonymous</a:t>
            </a:r>
            <a:r>
              <a:rPr spc="-114" dirty="0"/>
              <a:t> </a:t>
            </a:r>
            <a:r>
              <a:rPr dirty="0"/>
              <a:t>class");</a:t>
            </a:r>
          </a:p>
          <a:p>
            <a:pPr marL="1688464">
              <a:lnSpc>
                <a:spcPct val="100000"/>
              </a:lnSpc>
              <a:spcBef>
                <a:spcPts val="720"/>
              </a:spcBef>
            </a:pPr>
            <a:r>
              <a:rPr dirty="0"/>
              <a:t>}</a:t>
            </a:r>
          </a:p>
          <a:p>
            <a:pPr marL="1231265">
              <a:lnSpc>
                <a:spcPct val="100000"/>
              </a:lnSpc>
              <a:spcBef>
                <a:spcPts val="720"/>
              </a:spcBef>
            </a:pPr>
            <a:r>
              <a:rPr dirty="0"/>
              <a:t>};</a:t>
            </a:r>
          </a:p>
          <a:p>
            <a:pPr marL="1231265">
              <a:lnSpc>
                <a:spcPct val="100000"/>
              </a:lnSpc>
              <a:spcBef>
                <a:spcPts val="720"/>
              </a:spcBef>
            </a:pPr>
            <a:r>
              <a:rPr dirty="0"/>
              <a:t>s.say();</a:t>
            </a:r>
          </a:p>
          <a:p>
            <a:pPr marL="774065">
              <a:lnSpc>
                <a:spcPct val="100000"/>
              </a:lnSpc>
              <a:spcBef>
                <a:spcPts val="720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06817" y="6607172"/>
            <a:ext cx="40646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Jordan Anastasiade – Java Programming Language</a:t>
            </a:r>
            <a:r>
              <a:rPr sz="1000" b="1" spc="-100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Course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Special</a:t>
            </a:r>
            <a:r>
              <a:rPr sz="3600" spc="-60" dirty="0"/>
              <a:t> </a:t>
            </a:r>
            <a:r>
              <a:rPr sz="3600" spc="-5" dirty="0"/>
              <a:t>Classes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55658" y="1744214"/>
            <a:ext cx="6230620" cy="288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In this segment you will be learning</a:t>
            </a:r>
            <a:r>
              <a:rPr sz="2400" b="1" spc="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about: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Times New Roman"/>
              <a:cs typeface="Times New Roman"/>
            </a:endParaRPr>
          </a:p>
          <a:p>
            <a:pPr marL="330200" indent="-248920">
              <a:lnSpc>
                <a:spcPct val="100000"/>
              </a:lnSpc>
              <a:buChar char="▪"/>
              <a:tabLst>
                <a:tab pos="329565" algn="l"/>
                <a:tab pos="33083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Enum</a:t>
            </a:r>
            <a:r>
              <a:rPr sz="2000" spc="-7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33CC"/>
              </a:buClr>
              <a:buFont typeface="Arial"/>
              <a:buChar char="▪"/>
            </a:pPr>
            <a:endParaRPr sz="2150">
              <a:latin typeface="Times New Roman"/>
              <a:cs typeface="Times New Roman"/>
            </a:endParaRPr>
          </a:p>
          <a:p>
            <a:pPr marL="330200" indent="-248920">
              <a:lnSpc>
                <a:spcPct val="100000"/>
              </a:lnSpc>
              <a:buChar char="▪"/>
              <a:tabLst>
                <a:tab pos="329565" algn="l"/>
                <a:tab pos="33083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Nested</a:t>
            </a:r>
            <a:r>
              <a:rPr sz="2000" spc="-5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33CC"/>
              </a:buClr>
              <a:buFont typeface="Arial"/>
              <a:buChar char="▪"/>
            </a:pPr>
            <a:endParaRPr sz="1650">
              <a:latin typeface="Times New Roman"/>
              <a:cs typeface="Times New Roman"/>
            </a:endParaRPr>
          </a:p>
          <a:p>
            <a:pPr marL="330200" indent="-248920">
              <a:lnSpc>
                <a:spcPct val="100000"/>
              </a:lnSpc>
              <a:buChar char="▪"/>
              <a:tabLst>
                <a:tab pos="329565" algn="l"/>
                <a:tab pos="33083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Inner</a:t>
            </a:r>
            <a:r>
              <a:rPr sz="2000" spc="-6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33CC"/>
              </a:buClr>
              <a:buFont typeface="Arial"/>
              <a:buChar char="▪"/>
            </a:pPr>
            <a:endParaRPr sz="1650">
              <a:latin typeface="Times New Roman"/>
              <a:cs typeface="Times New Roman"/>
            </a:endParaRPr>
          </a:p>
          <a:p>
            <a:pPr marL="330200" indent="-248920">
              <a:lnSpc>
                <a:spcPct val="100000"/>
              </a:lnSpc>
              <a:buChar char="▪"/>
              <a:tabLst>
                <a:tab pos="329565" algn="l"/>
                <a:tab pos="33083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Anonymous</a:t>
            </a:r>
            <a:r>
              <a:rPr sz="2000" spc="-4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06817" y="6607172"/>
            <a:ext cx="40646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Jordan Anastasiade – Java Programming Language</a:t>
            </a:r>
            <a:r>
              <a:rPr sz="1000" b="1" spc="-100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Course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/>
              <a:t>Enum</a:t>
            </a:r>
            <a:r>
              <a:rPr spc="-80" dirty="0"/>
              <a:t> </a:t>
            </a:r>
            <a:r>
              <a:rPr spc="-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393314"/>
            <a:ext cx="8484235" cy="519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500"/>
              </a:lnSpc>
            </a:pPr>
            <a:r>
              <a:rPr sz="2000" spc="-5" dirty="0">
                <a:latin typeface="Arial"/>
                <a:cs typeface="Arial"/>
              </a:rPr>
              <a:t>An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enum</a:t>
            </a:r>
            <a:r>
              <a:rPr sz="2000" spc="-39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type is a special data type that enables for a variable to be a set of  predefined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constants.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177925" marR="4658995" indent="-251460">
              <a:lnSpc>
                <a:spcPct val="138900"/>
              </a:lnSpc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public enum Cardinals</a:t>
            </a:r>
            <a:r>
              <a:rPr sz="1800" b="1" spc="-11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{  EAST,</a:t>
            </a:r>
            <a:endParaRPr sz="1800" dirty="0">
              <a:latin typeface="Consolas"/>
              <a:cs typeface="Consolas"/>
            </a:endParaRPr>
          </a:p>
          <a:p>
            <a:pPr marL="1177925" marR="6543675">
              <a:lnSpc>
                <a:spcPct val="138900"/>
              </a:lnSpc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WEST,  NORTH,  SOUTH</a:t>
            </a:r>
            <a:endParaRPr sz="1800" dirty="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12700" marR="20320">
              <a:lnSpc>
                <a:spcPct val="113500"/>
              </a:lnSpc>
              <a:spcBef>
                <a:spcPts val="1435"/>
              </a:spcBef>
            </a:pPr>
            <a:r>
              <a:rPr sz="2000" spc="-5" dirty="0" smtClean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names of an enum type's fields are in uppercase letters, since they are  constants</a:t>
            </a:r>
            <a:r>
              <a:rPr sz="2000" spc="-5" dirty="0" smtClean="0">
                <a:latin typeface="Arial"/>
                <a:cs typeface="Arial"/>
              </a:rPr>
              <a:t>.</a:t>
            </a:r>
            <a:endParaRPr lang="en-US" sz="2000" spc="-5" dirty="0" smtClean="0">
              <a:latin typeface="Arial"/>
              <a:cs typeface="Arial"/>
            </a:endParaRPr>
          </a:p>
          <a:p>
            <a:pPr marL="12700" marR="20320">
              <a:lnSpc>
                <a:spcPct val="113500"/>
              </a:lnSpc>
              <a:spcBef>
                <a:spcPts val="1435"/>
              </a:spcBef>
            </a:pPr>
            <a:r>
              <a:rPr lang="en-US" sz="2000" spc="-5" dirty="0" smtClean="0">
                <a:latin typeface="Arial"/>
                <a:cs typeface="Arial"/>
              </a:rPr>
              <a:t>One should use </a:t>
            </a:r>
            <a:r>
              <a:rPr lang="en-US" sz="2000" spc="-5" dirty="0" err="1" smtClean="0">
                <a:latin typeface="Arial"/>
                <a:cs typeface="Arial"/>
              </a:rPr>
              <a:t>enum</a:t>
            </a:r>
            <a:r>
              <a:rPr lang="en-US" sz="2000" spc="-5" dirty="0" smtClean="0">
                <a:latin typeface="Arial"/>
                <a:cs typeface="Arial"/>
              </a:rPr>
              <a:t> types any time they need to represent a fixed set of constants.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06817" y="6607172"/>
            <a:ext cx="40646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Jordan Anastasiade – Java Programming Language</a:t>
            </a:r>
            <a:r>
              <a:rPr sz="1000" b="1" spc="-100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Course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Enum </a:t>
            </a:r>
            <a:r>
              <a:rPr dirty="0"/>
              <a:t>- </a:t>
            </a:r>
            <a:r>
              <a:rPr spc="-5" dirty="0"/>
              <a:t>Set of</a:t>
            </a:r>
            <a:r>
              <a:rPr spc="-55" dirty="0"/>
              <a:t> </a:t>
            </a:r>
            <a:r>
              <a:rPr spc="-5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435985"/>
            <a:ext cx="5302250" cy="4738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public class Test</a:t>
            </a:r>
            <a:r>
              <a:rPr sz="1200" b="1" spc="-11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L="681990" marR="1511935" indent="-335280">
              <a:lnSpc>
                <a:spcPct val="291700"/>
              </a:lnSpc>
            </a:pP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public static void main(String[] args) {  Cardinals direction =</a:t>
            </a:r>
            <a:r>
              <a:rPr sz="1200" b="1" spc="-11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Cardinals.EAST;  switch (direction)</a:t>
            </a:r>
            <a:r>
              <a:rPr sz="1200" b="1" spc="-1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  <a:spcBef>
                <a:spcPts val="660"/>
              </a:spcBef>
            </a:pP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200" b="1" spc="-10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SOUTH:</a:t>
            </a:r>
            <a:endParaRPr sz="1200" dirty="0">
              <a:latin typeface="Consolas"/>
              <a:cs typeface="Consolas"/>
            </a:endParaRPr>
          </a:p>
          <a:p>
            <a:pPr marL="1351280" marR="172720">
              <a:lnSpc>
                <a:spcPct val="145800"/>
              </a:lnSpc>
            </a:pP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System.out.println("You should go to</a:t>
            </a:r>
            <a:r>
              <a:rPr sz="1200" b="1" spc="-1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South");  break;</a:t>
            </a:r>
            <a:endParaRPr sz="1200" dirty="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  <a:spcBef>
                <a:spcPts val="660"/>
              </a:spcBef>
            </a:pP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200" b="1" spc="-10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NORTH:</a:t>
            </a:r>
            <a:endParaRPr sz="1200" dirty="0">
              <a:latin typeface="Consolas"/>
              <a:cs typeface="Consolas"/>
            </a:endParaRPr>
          </a:p>
          <a:p>
            <a:pPr marL="1351280" marR="172720">
              <a:lnSpc>
                <a:spcPct val="145800"/>
              </a:lnSpc>
            </a:pP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System.out.println("You should go to</a:t>
            </a:r>
            <a:r>
              <a:rPr sz="1200" b="1" spc="-1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North");  break;</a:t>
            </a:r>
            <a:endParaRPr sz="1200" dirty="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  <a:spcBef>
                <a:spcPts val="660"/>
              </a:spcBef>
            </a:pP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default:</a:t>
            </a:r>
            <a:endParaRPr sz="1200" dirty="0">
              <a:latin typeface="Consolas"/>
              <a:cs typeface="Consolas"/>
            </a:endParaRPr>
          </a:p>
          <a:p>
            <a:pPr marL="1351280">
              <a:lnSpc>
                <a:spcPct val="100000"/>
              </a:lnSpc>
              <a:spcBef>
                <a:spcPts val="660"/>
              </a:spcBef>
            </a:pP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throw new AssertionError("Unknown</a:t>
            </a:r>
            <a:r>
              <a:rPr sz="1200" b="1" spc="-11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directions");</a:t>
            </a:r>
            <a:endParaRPr sz="1200" dirty="0">
              <a:latin typeface="Consolas"/>
              <a:cs typeface="Consolas"/>
            </a:endParaRPr>
          </a:p>
          <a:p>
            <a:pPr marL="681990">
              <a:lnSpc>
                <a:spcPct val="100000"/>
              </a:lnSpc>
              <a:spcBef>
                <a:spcPts val="660"/>
              </a:spcBef>
            </a:pP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660"/>
              </a:spcBef>
            </a:pP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06817" y="6607172"/>
            <a:ext cx="40646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Jordan Anastasiade – Java Programming Language</a:t>
            </a:r>
            <a:r>
              <a:rPr sz="1000" b="1" spc="-100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Course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Nested </a:t>
            </a:r>
            <a:r>
              <a:rPr dirty="0"/>
              <a:t>- </a:t>
            </a:r>
            <a:r>
              <a:rPr spc="-5" dirty="0"/>
              <a:t>Inner</a:t>
            </a:r>
            <a:r>
              <a:rPr spc="-55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114" y="1353628"/>
            <a:ext cx="8289925" cy="445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5080" indent="-335280">
              <a:lnSpc>
                <a:spcPct val="114599"/>
              </a:lnSpc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"/>
                <a:cs typeface="Arial"/>
              </a:rPr>
              <a:t>A class that is defined inside another class is called </a:t>
            </a:r>
            <a:r>
              <a:rPr sz="2400" i="1" spc="-5" dirty="0">
                <a:latin typeface="Arial"/>
                <a:cs typeface="Arial"/>
              </a:rPr>
              <a:t>nested  class</a:t>
            </a:r>
            <a:endParaRPr sz="2400">
              <a:latin typeface="Arial"/>
              <a:cs typeface="Arial"/>
            </a:endParaRPr>
          </a:p>
          <a:p>
            <a:pPr marL="957580">
              <a:lnSpc>
                <a:spcPct val="100000"/>
              </a:lnSpc>
              <a:spcBef>
                <a:spcPts val="919"/>
              </a:spcBef>
            </a:pP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class Outer</a:t>
            </a:r>
            <a:r>
              <a:rPr sz="1800" spc="-1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459230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800">
              <a:latin typeface="Consolas"/>
              <a:cs typeface="Consolas"/>
            </a:endParaRPr>
          </a:p>
          <a:p>
            <a:pPr marL="145923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class Nested</a:t>
            </a:r>
            <a:r>
              <a:rPr sz="1800" spc="-1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961514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800">
              <a:latin typeface="Consolas"/>
              <a:cs typeface="Consolas"/>
            </a:endParaRPr>
          </a:p>
          <a:p>
            <a:pPr marL="145923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5758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347980" marR="213995" indent="-335280">
              <a:lnSpc>
                <a:spcPct val="116100"/>
              </a:lnSpc>
              <a:spcBef>
                <a:spcPts val="305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"/>
                <a:cs typeface="Arial"/>
              </a:rPr>
              <a:t>As fields/methods, a nested class could be static, private,  public.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"/>
                <a:cs typeface="Arial"/>
              </a:rPr>
              <a:t>Non-static nested classes are called inner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Inner</a:t>
            </a:r>
            <a:r>
              <a:rPr spc="-75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623" y="1429889"/>
            <a:ext cx="7732395" cy="133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33CC"/>
                </a:solidFill>
                <a:latin typeface="Consolas"/>
                <a:cs typeface="Consolas"/>
              </a:rPr>
              <a:t>class OuterClass extends X implements I1, I2</a:t>
            </a:r>
            <a:r>
              <a:rPr sz="2400" spc="-13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33CC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848994">
              <a:lnSpc>
                <a:spcPct val="100000"/>
              </a:lnSpc>
              <a:spcBef>
                <a:spcPts val="945"/>
              </a:spcBef>
            </a:pPr>
            <a:r>
              <a:rPr sz="2400" dirty="0">
                <a:solidFill>
                  <a:srgbClr val="0033CC"/>
                </a:solidFill>
                <a:latin typeface="Consolas"/>
                <a:cs typeface="Consolas"/>
              </a:rPr>
              <a:t>// field(s),</a:t>
            </a:r>
            <a:r>
              <a:rPr sz="2400" spc="-11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33CC"/>
                </a:solidFill>
                <a:latin typeface="Consolas"/>
                <a:cs typeface="Consolas"/>
              </a:rPr>
              <a:t>constructor(s)</a:t>
            </a:r>
            <a:endParaRPr sz="2400">
              <a:latin typeface="Consolas"/>
              <a:cs typeface="Consolas"/>
            </a:endParaRPr>
          </a:p>
          <a:p>
            <a:pPr marL="848994">
              <a:lnSpc>
                <a:spcPct val="100000"/>
              </a:lnSpc>
              <a:spcBef>
                <a:spcPts val="945"/>
              </a:spcBef>
            </a:pPr>
            <a:r>
              <a:rPr sz="2400" dirty="0">
                <a:solidFill>
                  <a:srgbClr val="0033CC"/>
                </a:solidFill>
                <a:latin typeface="Consolas"/>
                <a:cs typeface="Consolas"/>
              </a:rPr>
              <a:t>// method</a:t>
            </a:r>
            <a:r>
              <a:rPr sz="2400" spc="-11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33CC"/>
                </a:solidFill>
                <a:latin typeface="Consolas"/>
                <a:cs typeface="Consolas"/>
              </a:rPr>
              <a:t>declarations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172" y="3027393"/>
            <a:ext cx="7488555" cy="2348230"/>
          </a:xfrm>
          <a:prstGeom prst="rect">
            <a:avLst/>
          </a:prstGeom>
          <a:solidFill>
            <a:srgbClr val="FFF2CC"/>
          </a:solidFill>
          <a:ln w="9524">
            <a:solidFill>
              <a:srgbClr val="595959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400" dirty="0">
                <a:solidFill>
                  <a:srgbClr val="0033CC"/>
                </a:solidFill>
                <a:latin typeface="Consolas"/>
                <a:cs typeface="Consolas"/>
              </a:rPr>
              <a:t>class InnerClass extends Y implements J1</a:t>
            </a:r>
            <a:r>
              <a:rPr sz="2400" spc="-13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33CC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1214120">
              <a:lnSpc>
                <a:spcPct val="100000"/>
              </a:lnSpc>
              <a:spcBef>
                <a:spcPts val="945"/>
              </a:spcBef>
            </a:pPr>
            <a:r>
              <a:rPr sz="2400" dirty="0">
                <a:solidFill>
                  <a:srgbClr val="0033CC"/>
                </a:solidFill>
                <a:latin typeface="Consolas"/>
                <a:cs typeface="Consolas"/>
              </a:rPr>
              <a:t>// field(s),</a:t>
            </a:r>
            <a:r>
              <a:rPr sz="2400" spc="-11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33CC"/>
                </a:solidFill>
                <a:latin typeface="Consolas"/>
                <a:cs typeface="Consolas"/>
              </a:rPr>
              <a:t>constructor(s)</a:t>
            </a:r>
            <a:endParaRPr sz="2400">
              <a:latin typeface="Consolas"/>
              <a:cs typeface="Consolas"/>
            </a:endParaRPr>
          </a:p>
          <a:p>
            <a:pPr marL="1214120">
              <a:lnSpc>
                <a:spcPct val="100000"/>
              </a:lnSpc>
              <a:spcBef>
                <a:spcPts val="945"/>
              </a:spcBef>
            </a:pPr>
            <a:r>
              <a:rPr sz="2400" dirty="0">
                <a:solidFill>
                  <a:srgbClr val="0033CC"/>
                </a:solidFill>
                <a:latin typeface="Consolas"/>
                <a:cs typeface="Consolas"/>
              </a:rPr>
              <a:t>// method</a:t>
            </a:r>
            <a:r>
              <a:rPr sz="2400" spc="-11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33CC"/>
                </a:solidFill>
                <a:latin typeface="Consolas"/>
                <a:cs typeface="Consolas"/>
              </a:rPr>
              <a:t>declarations</a:t>
            </a:r>
            <a:endParaRPr sz="2400">
              <a:latin typeface="Consolas"/>
              <a:cs typeface="Consolas"/>
            </a:endParaRPr>
          </a:p>
          <a:p>
            <a:pPr marL="377825">
              <a:lnSpc>
                <a:spcPct val="100000"/>
              </a:lnSpc>
              <a:spcBef>
                <a:spcPts val="945"/>
              </a:spcBef>
            </a:pPr>
            <a:r>
              <a:rPr sz="2400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791" y="5316081"/>
            <a:ext cx="8220075" cy="1094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ct val="100000"/>
              </a:lnSpc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321310" marR="5080" indent="-308610">
              <a:lnSpc>
                <a:spcPct val="116700"/>
              </a:lnSpc>
              <a:spcBef>
                <a:spcPts val="605"/>
              </a:spcBef>
              <a:buChar char="•"/>
              <a:tabLst>
                <a:tab pos="320675" algn="l"/>
                <a:tab pos="321945" algn="l"/>
              </a:tabLst>
            </a:pPr>
            <a:r>
              <a:rPr sz="1800" spc="-5" dirty="0">
                <a:latin typeface="Arial"/>
                <a:cs typeface="Arial"/>
              </a:rPr>
              <a:t>A declaration of a type in an inner class shadows any other declarations in the  enclosing scope that have the same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199" y="1470447"/>
            <a:ext cx="580773" cy="4358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382000" cy="2523768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Why using Inner Classes: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is a class which is only useful to one class then its better to define the later class inside the first class, logical grouping.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classes also increase the encapsulation, like, considering two top level classes A and B, where B needs access to the member variables of A which are declared private, by declaring B as an Inner class of A, B will be hidden from the outer world while still can access all the private members of 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4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Inner Class</a:t>
            </a:r>
            <a:r>
              <a:rPr spc="-35" dirty="0"/>
              <a:t> </a:t>
            </a:r>
            <a:r>
              <a:rPr spc="-5" dirty="0"/>
              <a:t>Fields/Methods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7422" y="1432937"/>
            <a:ext cx="6866890" cy="4857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class X</a:t>
            </a:r>
            <a:r>
              <a:rPr sz="1800" spc="-7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6465" marR="3836035">
              <a:lnSpc>
                <a:spcPct val="138900"/>
              </a:lnSpc>
            </a:pP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private int i = 10;  public void render()</a:t>
            </a:r>
            <a:r>
              <a:rPr sz="1800" spc="-2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System.out.println("in outer: " + i + " " + this.new</a:t>
            </a:r>
            <a:r>
              <a:rPr sz="1800" spc="10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Y().i);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383665" marR="3792854" indent="-457200">
              <a:lnSpc>
                <a:spcPct val="138900"/>
              </a:lnSpc>
            </a:pP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public class Y {  private int i =</a:t>
            </a:r>
            <a:r>
              <a:rPr sz="1800" spc="-4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20;</a:t>
            </a:r>
            <a:endParaRPr sz="18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public void render()</a:t>
            </a:r>
            <a:r>
              <a:rPr sz="1800" spc="-2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40864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System.out.println("in inner: " + X.this.i + " " +</a:t>
            </a:r>
            <a:r>
              <a:rPr sz="1800" spc="8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i);</a:t>
            </a:r>
            <a:endParaRPr sz="18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383947"/>
            <a:ext cx="819785" cy="4918075"/>
          </a:xfrm>
          <a:custGeom>
            <a:avLst/>
            <a:gdLst/>
            <a:ahLst/>
            <a:cxnLst/>
            <a:rect l="l" t="t" r="r" b="b"/>
            <a:pathLst>
              <a:path w="819785" h="4918075">
                <a:moveTo>
                  <a:pt x="819615" y="4917890"/>
                </a:moveTo>
                <a:lnTo>
                  <a:pt x="771823" y="4915133"/>
                </a:lnTo>
                <a:lnTo>
                  <a:pt x="725650" y="4907066"/>
                </a:lnTo>
                <a:lnTo>
                  <a:pt x="681403" y="4893999"/>
                </a:lnTo>
                <a:lnTo>
                  <a:pt x="639391" y="4876237"/>
                </a:lnTo>
                <a:lnTo>
                  <a:pt x="599921" y="4854088"/>
                </a:lnTo>
                <a:lnTo>
                  <a:pt x="563300" y="4827861"/>
                </a:lnTo>
                <a:lnTo>
                  <a:pt x="529836" y="4797862"/>
                </a:lnTo>
                <a:lnTo>
                  <a:pt x="499836" y="4764398"/>
                </a:lnTo>
                <a:lnTo>
                  <a:pt x="473608" y="4727778"/>
                </a:lnTo>
                <a:lnTo>
                  <a:pt x="451460" y="4688309"/>
                </a:lnTo>
                <a:lnTo>
                  <a:pt x="433697" y="4646298"/>
                </a:lnTo>
                <a:lnTo>
                  <a:pt x="420629" y="4602053"/>
                </a:lnTo>
                <a:lnTo>
                  <a:pt x="412563" y="4555881"/>
                </a:lnTo>
                <a:lnTo>
                  <a:pt x="409806" y="4508090"/>
                </a:lnTo>
                <a:lnTo>
                  <a:pt x="409806" y="2868744"/>
                </a:lnTo>
                <a:lnTo>
                  <a:pt x="407049" y="2820953"/>
                </a:lnTo>
                <a:lnTo>
                  <a:pt x="398983" y="2774781"/>
                </a:lnTo>
                <a:lnTo>
                  <a:pt x="385915" y="2730536"/>
                </a:lnTo>
                <a:lnTo>
                  <a:pt x="368153" y="2688525"/>
                </a:lnTo>
                <a:lnTo>
                  <a:pt x="346004" y="2649056"/>
                </a:lnTo>
                <a:lnTo>
                  <a:pt x="319776" y="2612436"/>
                </a:lnTo>
                <a:lnTo>
                  <a:pt x="289776" y="2578972"/>
                </a:lnTo>
                <a:lnTo>
                  <a:pt x="256312" y="2548973"/>
                </a:lnTo>
                <a:lnTo>
                  <a:pt x="219692" y="2522746"/>
                </a:lnTo>
                <a:lnTo>
                  <a:pt x="180222" y="2500597"/>
                </a:lnTo>
                <a:lnTo>
                  <a:pt x="138210" y="2482835"/>
                </a:lnTo>
                <a:lnTo>
                  <a:pt x="93964" y="2469768"/>
                </a:lnTo>
                <a:lnTo>
                  <a:pt x="47792" y="2461702"/>
                </a:lnTo>
                <a:lnTo>
                  <a:pt x="0" y="2458945"/>
                </a:lnTo>
                <a:lnTo>
                  <a:pt x="47792" y="2456188"/>
                </a:lnTo>
                <a:lnTo>
                  <a:pt x="93964" y="2448121"/>
                </a:lnTo>
                <a:lnTo>
                  <a:pt x="138210" y="2435054"/>
                </a:lnTo>
                <a:lnTo>
                  <a:pt x="180222" y="2417292"/>
                </a:lnTo>
                <a:lnTo>
                  <a:pt x="219692" y="2395143"/>
                </a:lnTo>
                <a:lnTo>
                  <a:pt x="256312" y="2368916"/>
                </a:lnTo>
                <a:lnTo>
                  <a:pt x="289776" y="2338917"/>
                </a:lnTo>
                <a:lnTo>
                  <a:pt x="319776" y="2305453"/>
                </a:lnTo>
                <a:lnTo>
                  <a:pt x="346004" y="2268833"/>
                </a:lnTo>
                <a:lnTo>
                  <a:pt x="368153" y="2229364"/>
                </a:lnTo>
                <a:lnTo>
                  <a:pt x="385915" y="2187353"/>
                </a:lnTo>
                <a:lnTo>
                  <a:pt x="398983" y="2143108"/>
                </a:lnTo>
                <a:lnTo>
                  <a:pt x="407049" y="2096936"/>
                </a:lnTo>
                <a:lnTo>
                  <a:pt x="409806" y="2049145"/>
                </a:lnTo>
                <a:lnTo>
                  <a:pt x="409806" y="409806"/>
                </a:lnTo>
                <a:lnTo>
                  <a:pt x="412563" y="362014"/>
                </a:lnTo>
                <a:lnTo>
                  <a:pt x="420629" y="315841"/>
                </a:lnTo>
                <a:lnTo>
                  <a:pt x="433697" y="271595"/>
                </a:lnTo>
                <a:lnTo>
                  <a:pt x="451460" y="229584"/>
                </a:lnTo>
                <a:lnTo>
                  <a:pt x="473608" y="190114"/>
                </a:lnTo>
                <a:lnTo>
                  <a:pt x="499836" y="153493"/>
                </a:lnTo>
                <a:lnTo>
                  <a:pt x="529836" y="120029"/>
                </a:lnTo>
                <a:lnTo>
                  <a:pt x="563300" y="90030"/>
                </a:lnTo>
                <a:lnTo>
                  <a:pt x="599921" y="63802"/>
                </a:lnTo>
                <a:lnTo>
                  <a:pt x="639391" y="41653"/>
                </a:lnTo>
                <a:lnTo>
                  <a:pt x="681403" y="23891"/>
                </a:lnTo>
                <a:lnTo>
                  <a:pt x="725650" y="10823"/>
                </a:lnTo>
                <a:lnTo>
                  <a:pt x="771823" y="2757"/>
                </a:lnTo>
                <a:lnTo>
                  <a:pt x="819615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47160" y="1383947"/>
            <a:ext cx="819785" cy="4918075"/>
          </a:xfrm>
          <a:custGeom>
            <a:avLst/>
            <a:gdLst/>
            <a:ahLst/>
            <a:cxnLst/>
            <a:rect l="l" t="t" r="r" b="b"/>
            <a:pathLst>
              <a:path w="819784" h="4918075">
                <a:moveTo>
                  <a:pt x="0" y="0"/>
                </a:moveTo>
                <a:lnTo>
                  <a:pt x="53870" y="3553"/>
                </a:lnTo>
                <a:lnTo>
                  <a:pt x="106359" y="14039"/>
                </a:lnTo>
                <a:lnTo>
                  <a:pt x="156830" y="31194"/>
                </a:lnTo>
                <a:lnTo>
                  <a:pt x="204647" y="54753"/>
                </a:lnTo>
                <a:lnTo>
                  <a:pt x="249174" y="84452"/>
                </a:lnTo>
                <a:lnTo>
                  <a:pt x="289774" y="120029"/>
                </a:lnTo>
                <a:lnTo>
                  <a:pt x="320629" y="154577"/>
                </a:lnTo>
                <a:lnTo>
                  <a:pt x="347193" y="192075"/>
                </a:lnTo>
                <a:lnTo>
                  <a:pt x="369298" y="232125"/>
                </a:lnTo>
                <a:lnTo>
                  <a:pt x="386779" y="274324"/>
                </a:lnTo>
                <a:lnTo>
                  <a:pt x="399471" y="318271"/>
                </a:lnTo>
                <a:lnTo>
                  <a:pt x="407208" y="363565"/>
                </a:lnTo>
                <a:lnTo>
                  <a:pt x="409824" y="409806"/>
                </a:lnTo>
                <a:lnTo>
                  <a:pt x="409824" y="2049145"/>
                </a:lnTo>
                <a:lnTo>
                  <a:pt x="412581" y="2096936"/>
                </a:lnTo>
                <a:lnTo>
                  <a:pt x="420647" y="2143108"/>
                </a:lnTo>
                <a:lnTo>
                  <a:pt x="433715" y="2187353"/>
                </a:lnTo>
                <a:lnTo>
                  <a:pt x="451476" y="2229364"/>
                </a:lnTo>
                <a:lnTo>
                  <a:pt x="473625" y="2268833"/>
                </a:lnTo>
                <a:lnTo>
                  <a:pt x="499852" y="2305453"/>
                </a:lnTo>
                <a:lnTo>
                  <a:pt x="529852" y="2338917"/>
                </a:lnTo>
                <a:lnTo>
                  <a:pt x="563315" y="2368916"/>
                </a:lnTo>
                <a:lnTo>
                  <a:pt x="599935" y="2395143"/>
                </a:lnTo>
                <a:lnTo>
                  <a:pt x="639404" y="2417292"/>
                </a:lnTo>
                <a:lnTo>
                  <a:pt x="681415" y="2435054"/>
                </a:lnTo>
                <a:lnTo>
                  <a:pt x="725660" y="2448121"/>
                </a:lnTo>
                <a:lnTo>
                  <a:pt x="771832" y="2456188"/>
                </a:lnTo>
                <a:lnTo>
                  <a:pt x="819623" y="2458945"/>
                </a:lnTo>
                <a:lnTo>
                  <a:pt x="771832" y="2461702"/>
                </a:lnTo>
                <a:lnTo>
                  <a:pt x="725660" y="2469768"/>
                </a:lnTo>
                <a:lnTo>
                  <a:pt x="681415" y="2482835"/>
                </a:lnTo>
                <a:lnTo>
                  <a:pt x="639404" y="2500597"/>
                </a:lnTo>
                <a:lnTo>
                  <a:pt x="599935" y="2522746"/>
                </a:lnTo>
                <a:lnTo>
                  <a:pt x="563315" y="2548973"/>
                </a:lnTo>
                <a:lnTo>
                  <a:pt x="529852" y="2578972"/>
                </a:lnTo>
                <a:lnTo>
                  <a:pt x="499852" y="2612436"/>
                </a:lnTo>
                <a:lnTo>
                  <a:pt x="473625" y="2649056"/>
                </a:lnTo>
                <a:lnTo>
                  <a:pt x="451476" y="2688525"/>
                </a:lnTo>
                <a:lnTo>
                  <a:pt x="433715" y="2730536"/>
                </a:lnTo>
                <a:lnTo>
                  <a:pt x="420647" y="2774781"/>
                </a:lnTo>
                <a:lnTo>
                  <a:pt x="412581" y="2820953"/>
                </a:lnTo>
                <a:lnTo>
                  <a:pt x="409824" y="2868744"/>
                </a:lnTo>
                <a:lnTo>
                  <a:pt x="409824" y="4508090"/>
                </a:lnTo>
                <a:lnTo>
                  <a:pt x="407067" y="4555881"/>
                </a:lnTo>
                <a:lnTo>
                  <a:pt x="399000" y="4602053"/>
                </a:lnTo>
                <a:lnTo>
                  <a:pt x="385933" y="4646298"/>
                </a:lnTo>
                <a:lnTo>
                  <a:pt x="368170" y="4688309"/>
                </a:lnTo>
                <a:lnTo>
                  <a:pt x="346021" y="4727778"/>
                </a:lnTo>
                <a:lnTo>
                  <a:pt x="319793" y="4764398"/>
                </a:lnTo>
                <a:lnTo>
                  <a:pt x="289793" y="4797862"/>
                </a:lnTo>
                <a:lnTo>
                  <a:pt x="256328" y="4827861"/>
                </a:lnTo>
                <a:lnTo>
                  <a:pt x="219706" y="4854088"/>
                </a:lnTo>
                <a:lnTo>
                  <a:pt x="180234" y="4876237"/>
                </a:lnTo>
                <a:lnTo>
                  <a:pt x="138220" y="4893999"/>
                </a:lnTo>
                <a:lnTo>
                  <a:pt x="93972" y="4907066"/>
                </a:lnTo>
                <a:lnTo>
                  <a:pt x="47795" y="4915133"/>
                </a:lnTo>
                <a:lnTo>
                  <a:pt x="0" y="491789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972" y="3793517"/>
            <a:ext cx="346075" cy="2076450"/>
          </a:xfrm>
          <a:custGeom>
            <a:avLst/>
            <a:gdLst/>
            <a:ahLst/>
            <a:cxnLst/>
            <a:rect l="l" t="t" r="r" b="b"/>
            <a:pathLst>
              <a:path w="346075" h="2076450">
                <a:moveTo>
                  <a:pt x="345984" y="2075995"/>
                </a:moveTo>
                <a:lnTo>
                  <a:pt x="299996" y="2069816"/>
                </a:lnTo>
                <a:lnTo>
                  <a:pt x="258672" y="2052377"/>
                </a:lnTo>
                <a:lnTo>
                  <a:pt x="223660" y="2025327"/>
                </a:lnTo>
                <a:lnTo>
                  <a:pt x="196610" y="1990314"/>
                </a:lnTo>
                <a:lnTo>
                  <a:pt x="179171" y="1948987"/>
                </a:lnTo>
                <a:lnTo>
                  <a:pt x="172992" y="1902996"/>
                </a:lnTo>
                <a:lnTo>
                  <a:pt x="172992" y="1210997"/>
                </a:lnTo>
                <a:lnTo>
                  <a:pt x="166812" y="1165005"/>
                </a:lnTo>
                <a:lnTo>
                  <a:pt x="149373" y="1123679"/>
                </a:lnTo>
                <a:lnTo>
                  <a:pt x="122324" y="1088666"/>
                </a:lnTo>
                <a:lnTo>
                  <a:pt x="87313" y="1061616"/>
                </a:lnTo>
                <a:lnTo>
                  <a:pt x="45988" y="1044177"/>
                </a:lnTo>
                <a:lnTo>
                  <a:pt x="0" y="1037997"/>
                </a:lnTo>
                <a:lnTo>
                  <a:pt x="45988" y="1031818"/>
                </a:lnTo>
                <a:lnTo>
                  <a:pt x="87313" y="1014379"/>
                </a:lnTo>
                <a:lnTo>
                  <a:pt x="122324" y="987329"/>
                </a:lnTo>
                <a:lnTo>
                  <a:pt x="149373" y="952316"/>
                </a:lnTo>
                <a:lnTo>
                  <a:pt x="166812" y="910990"/>
                </a:lnTo>
                <a:lnTo>
                  <a:pt x="172992" y="864998"/>
                </a:lnTo>
                <a:lnTo>
                  <a:pt x="172992" y="172999"/>
                </a:lnTo>
                <a:lnTo>
                  <a:pt x="179171" y="127007"/>
                </a:lnTo>
                <a:lnTo>
                  <a:pt x="196610" y="85681"/>
                </a:lnTo>
                <a:lnTo>
                  <a:pt x="223660" y="50668"/>
                </a:lnTo>
                <a:lnTo>
                  <a:pt x="258672" y="23618"/>
                </a:lnTo>
                <a:lnTo>
                  <a:pt x="299996" y="6179"/>
                </a:lnTo>
                <a:lnTo>
                  <a:pt x="345984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92785" y="3793517"/>
            <a:ext cx="346075" cy="2076450"/>
          </a:xfrm>
          <a:custGeom>
            <a:avLst/>
            <a:gdLst/>
            <a:ahLst/>
            <a:cxnLst/>
            <a:rect l="l" t="t" r="r" b="b"/>
            <a:pathLst>
              <a:path w="346075" h="2076450">
                <a:moveTo>
                  <a:pt x="0" y="0"/>
                </a:moveTo>
                <a:lnTo>
                  <a:pt x="66196" y="13168"/>
                </a:lnTo>
                <a:lnTo>
                  <a:pt x="122324" y="50674"/>
                </a:lnTo>
                <a:lnTo>
                  <a:pt x="159809" y="106784"/>
                </a:lnTo>
                <a:lnTo>
                  <a:pt x="172974" y="172999"/>
                </a:lnTo>
                <a:lnTo>
                  <a:pt x="172974" y="864998"/>
                </a:lnTo>
                <a:lnTo>
                  <a:pt x="179154" y="910990"/>
                </a:lnTo>
                <a:lnTo>
                  <a:pt x="196593" y="952316"/>
                </a:lnTo>
                <a:lnTo>
                  <a:pt x="223643" y="987329"/>
                </a:lnTo>
                <a:lnTo>
                  <a:pt x="258655" y="1014379"/>
                </a:lnTo>
                <a:lnTo>
                  <a:pt x="299982" y="1031818"/>
                </a:lnTo>
                <a:lnTo>
                  <a:pt x="345974" y="1037997"/>
                </a:lnTo>
                <a:lnTo>
                  <a:pt x="299982" y="1044177"/>
                </a:lnTo>
                <a:lnTo>
                  <a:pt x="258655" y="1061616"/>
                </a:lnTo>
                <a:lnTo>
                  <a:pt x="223643" y="1088666"/>
                </a:lnTo>
                <a:lnTo>
                  <a:pt x="196593" y="1123679"/>
                </a:lnTo>
                <a:lnTo>
                  <a:pt x="179154" y="1165005"/>
                </a:lnTo>
                <a:lnTo>
                  <a:pt x="172974" y="1210997"/>
                </a:lnTo>
                <a:lnTo>
                  <a:pt x="172974" y="1902996"/>
                </a:lnTo>
                <a:lnTo>
                  <a:pt x="166795" y="1948987"/>
                </a:lnTo>
                <a:lnTo>
                  <a:pt x="149357" y="1990314"/>
                </a:lnTo>
                <a:lnTo>
                  <a:pt x="122309" y="2025327"/>
                </a:lnTo>
                <a:lnTo>
                  <a:pt x="87300" y="2052377"/>
                </a:lnTo>
                <a:lnTo>
                  <a:pt x="45981" y="2069816"/>
                </a:lnTo>
                <a:lnTo>
                  <a:pt x="0" y="2075995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Use Inner Class</a:t>
            </a:r>
            <a:r>
              <a:rPr spc="-4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9822" y="1432937"/>
            <a:ext cx="4888230" cy="428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public class TestInner</a:t>
            </a:r>
            <a:r>
              <a:rPr sz="1800" spc="-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1231265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public static void main(String[] arg)</a:t>
            </a:r>
            <a:r>
              <a:rPr sz="1800" spc="4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688464" marR="1344295">
              <a:lnSpc>
                <a:spcPct val="138900"/>
              </a:lnSpc>
            </a:pP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X outer = new</a:t>
            </a:r>
            <a:r>
              <a:rPr sz="1800" spc="-4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X();  outer.render();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688464" marR="557530">
              <a:lnSpc>
                <a:spcPct val="138900"/>
              </a:lnSpc>
            </a:pP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X.Y inner = outer.new Y();  outer.render();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688464">
              <a:lnSpc>
                <a:spcPct val="100000"/>
              </a:lnSpc>
            </a:pP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new X().new Y().render();</a:t>
            </a:r>
            <a:endParaRPr sz="1800" dirty="0">
              <a:latin typeface="Arial"/>
              <a:cs typeface="Arial"/>
            </a:endParaRPr>
          </a:p>
          <a:p>
            <a:pPr marL="1231265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solidFill>
                  <a:srgbClr val="0033CC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633</Words>
  <Application>Microsoft Office PowerPoint</Application>
  <PresentationFormat>On-screen Show (4:3)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Courier New</vt:lpstr>
      <vt:lpstr>Times New Roman</vt:lpstr>
      <vt:lpstr>Office Theme</vt:lpstr>
      <vt:lpstr>JAC444 - Lecture 2</vt:lpstr>
      <vt:lpstr>Special Classes</vt:lpstr>
      <vt:lpstr>Enum Types</vt:lpstr>
      <vt:lpstr>Enum - Set of Constants</vt:lpstr>
      <vt:lpstr>Nested - Inner Class</vt:lpstr>
      <vt:lpstr>Inner Class</vt:lpstr>
      <vt:lpstr>PowerPoint Presentation</vt:lpstr>
      <vt:lpstr>Inner Class Fields/Methods</vt:lpstr>
      <vt:lpstr>Use Inner Class Example</vt:lpstr>
      <vt:lpstr>Anonymous Class</vt:lpstr>
      <vt:lpstr>Example Anonymous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JAC444 - Lecture 2</dc:title>
  <cp:lastModifiedBy>jongkuk lee</cp:lastModifiedBy>
  <cp:revision>4</cp:revision>
  <dcterms:created xsi:type="dcterms:W3CDTF">2017-09-22T09:02:00Z</dcterms:created>
  <dcterms:modified xsi:type="dcterms:W3CDTF">2017-12-01T11:08:55Z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2017-09-22T00:00:00Z</vt:filetime>
  </property>
</Properties>
</file>