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>
      <p:cViewPr>
        <p:scale>
          <a:sx n="80" d="100"/>
          <a:sy n="80" d="100"/>
        </p:scale>
        <p:origin x="1290" y="-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A3D3E4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00CC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A3D3E4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A3D3E4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A3D3E4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A3D3E4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98778"/>
            <a:ext cx="8083552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3622" y="1171953"/>
            <a:ext cx="3875404" cy="361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00CC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607172"/>
            <a:ext cx="21596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A3D3E4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607172"/>
            <a:ext cx="2038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generics/typ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generics/typ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generics/typ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66691"/>
            <a:ext cx="41395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5" dirty="0"/>
              <a:t>Lecture</a:t>
            </a:r>
            <a:r>
              <a:rPr sz="3600" spc="-55" dirty="0"/>
              <a:t> </a:t>
            </a:r>
            <a:r>
              <a:rPr sz="3600" spc="-5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43017" y="3048000"/>
            <a:ext cx="2057400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Generics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400" spc="-5" dirty="0">
                <a:latin typeface="Arial"/>
                <a:cs typeface="Arial"/>
              </a:rPr>
              <a:t>Segment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3540369" y="4032885"/>
            <a:ext cx="20574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00" spc="-5" dirty="0" smtClean="0">
                <a:solidFill>
                  <a:srgbClr val="0033CC"/>
                </a:solidFill>
                <a:latin typeface="Arial"/>
                <a:cs typeface="Arial"/>
              </a:rPr>
              <a:t>Updated By: </a:t>
            </a:r>
            <a:r>
              <a:rPr lang="en-US" sz="1100" spc="-5" dirty="0" err="1" smtClean="0">
                <a:solidFill>
                  <a:srgbClr val="0033CC"/>
                </a:solidFill>
                <a:latin typeface="Arial"/>
                <a:cs typeface="Arial"/>
              </a:rPr>
              <a:t>Mahboob</a:t>
            </a:r>
            <a:r>
              <a:rPr lang="en-US" sz="1100" spc="-5" dirty="0" smtClean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lang="en-US" sz="1100" spc="-5" dirty="0" err="1" smtClean="0">
                <a:solidFill>
                  <a:srgbClr val="0033CC"/>
                </a:solidFill>
                <a:latin typeface="Arial"/>
                <a:cs typeface="Arial"/>
              </a:rPr>
              <a:t>ali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Generic</a:t>
            </a:r>
            <a:r>
              <a:rPr sz="3600" spc="-65" dirty="0"/>
              <a:t> </a:t>
            </a:r>
            <a:r>
              <a:rPr sz="3600" spc="-5" dirty="0"/>
              <a:t>method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75914" y="1336544"/>
            <a:ext cx="8263286" cy="5298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5080" indent="-297180">
              <a:lnSpc>
                <a:spcPts val="2850"/>
              </a:lnSpc>
              <a:buChar char="•"/>
              <a:tabLst>
                <a:tab pos="309245" algn="l"/>
                <a:tab pos="310515" algn="l"/>
              </a:tabLst>
            </a:pPr>
            <a:r>
              <a:rPr sz="2000" spc="-5" dirty="0">
                <a:latin typeface="Arial"/>
                <a:cs typeface="Arial"/>
              </a:rPr>
              <a:t>Type parameters can also be declared within method and  constructor signatures to create </a:t>
            </a:r>
            <a:r>
              <a:rPr sz="2000" i="1" spc="-5" dirty="0">
                <a:latin typeface="Arial"/>
                <a:cs typeface="Arial"/>
              </a:rPr>
              <a:t>generic</a:t>
            </a:r>
            <a:r>
              <a:rPr sz="2000" i="1" spc="105" dirty="0">
                <a:latin typeface="Arial"/>
                <a:cs typeface="Arial"/>
              </a:rPr>
              <a:t> </a:t>
            </a:r>
            <a:r>
              <a:rPr sz="2000" i="1" spc="-5" dirty="0" smtClean="0">
                <a:latin typeface="Arial"/>
                <a:cs typeface="Arial"/>
              </a:rPr>
              <a:t>method</a:t>
            </a:r>
            <a:endParaRPr sz="2800" dirty="0">
              <a:latin typeface="Times New Roman"/>
              <a:cs typeface="Times New Roman"/>
            </a:endParaRPr>
          </a:p>
          <a:p>
            <a:pPr marL="309880" marR="100965" indent="-297180">
              <a:lnSpc>
                <a:spcPct val="100499"/>
              </a:lnSpc>
              <a:buChar char="•"/>
              <a:tabLst>
                <a:tab pos="309245" algn="l"/>
                <a:tab pos="310515" algn="l"/>
              </a:tabLst>
            </a:pPr>
            <a:r>
              <a:rPr sz="2000" spc="-5" dirty="0">
                <a:latin typeface="Arial"/>
                <a:cs typeface="Arial"/>
              </a:rPr>
              <a:t>Type parameter's scope is limited to the method in which  it 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declared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GenericsMethods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//Java Generic Method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&lt;T&gt;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GenericsType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g1,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GenericsType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g2){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g1.get().equals(g2.get()); }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GenericsType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g1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GenericsType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g1.set(“hello"); </a:t>
            </a: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GenericsType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g2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GenericsType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g2.set(“hello"); </a:t>
            </a: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GenericsMethods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.&lt;String&gt;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(g1, g2);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above statement can be written simply as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GenericsMethods.isEqual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(g1, g2);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//without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specifying a type between angle brackets.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Compiler will infer the type that is needed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700" marR="100965">
              <a:lnSpc>
                <a:spcPct val="100499"/>
              </a:lnSpc>
              <a:tabLst>
                <a:tab pos="309245" algn="l"/>
                <a:tab pos="310515" algn="l"/>
              </a:tabLs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Bounded Type</a:t>
            </a:r>
            <a:r>
              <a:rPr spc="-40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321304"/>
            <a:ext cx="7216140" cy="426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Restriction on the type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450"/>
              </a:spcBef>
              <a:tabLst>
                <a:tab pos="3707765" algn="l"/>
              </a:tabLst>
            </a:pPr>
            <a:r>
              <a:rPr sz="2400" b="1" dirty="0">
                <a:solidFill>
                  <a:srgbClr val="0033CC"/>
                </a:solidFill>
                <a:latin typeface="Courier New"/>
                <a:cs typeface="Courier New"/>
              </a:rPr>
              <a:t>T </a:t>
            </a:r>
            <a:r>
              <a:rPr sz="2400" spc="-5" dirty="0">
                <a:latin typeface="Arial"/>
                <a:cs typeface="Arial"/>
              </a:rPr>
              <a:t>is upper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bounded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	</a:t>
            </a:r>
            <a:r>
              <a:rPr sz="2400" b="1" dirty="0">
                <a:solidFill>
                  <a:srgbClr val="0033CC"/>
                </a:solidFill>
                <a:latin typeface="Courier New"/>
                <a:cs typeface="Courier New"/>
              </a:rPr>
              <a:t>Integer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881380" marR="876935" indent="-457200">
              <a:lnSpc>
                <a:spcPct val="1181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public class NaturalNumber&lt;T extends Integer&gt;</a:t>
            </a:r>
            <a:r>
              <a:rPr sz="18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{  private T</a:t>
            </a:r>
            <a:r>
              <a:rPr sz="18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n;</a:t>
            </a:r>
            <a:endParaRPr sz="1800">
              <a:latin typeface="Consolas"/>
              <a:cs typeface="Consolas"/>
            </a:endParaRPr>
          </a:p>
          <a:p>
            <a:pPr marL="881380" marR="1049020">
              <a:lnSpc>
                <a:spcPct val="118100"/>
              </a:lnSpc>
              <a:tabLst>
                <a:tab pos="4273550" algn="l"/>
              </a:tabLst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public</a:t>
            </a:r>
            <a:r>
              <a:rPr sz="1800" b="1" spc="-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NaturalNumber(T</a:t>
            </a:r>
            <a:r>
              <a:rPr sz="1800" b="1" spc="-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n)	{ this.n =</a:t>
            </a:r>
            <a:r>
              <a:rPr sz="1800" b="1" spc="-9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n;</a:t>
            </a:r>
            <a:r>
              <a:rPr sz="1800" b="1" spc="-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  public boolean isEven()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3858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return n.intValue() % 2 ==</a:t>
            </a:r>
            <a:r>
              <a:rPr sz="18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88138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49275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881380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intValue()</a:t>
            </a:r>
            <a:r>
              <a:rPr sz="2400" b="1" spc="-64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is the method from class 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Integer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922" y="6357606"/>
            <a:ext cx="348869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35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Source:  </a:t>
            </a:r>
            <a:r>
              <a:rPr sz="1000" spc="-5" dirty="0">
                <a:latin typeface="Arial"/>
                <a:cs typeface="Arial"/>
                <a:hlinkClick r:id="rId2"/>
              </a:rPr>
              <a:t>http://docs.oracle.com/javase/tutorial/java/generics/types.html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Wildcards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8333" y="1379216"/>
            <a:ext cx="8456930" cy="417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ts val="195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Consider the problem of writing a routine that shows out all the elements  from 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Box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888365" marR="4442460" indent="-457200">
              <a:lnSpc>
                <a:spcPts val="1870"/>
              </a:lnSpc>
            </a:pP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void showAll ( Box&lt;Object&gt; b )</a:t>
            </a:r>
            <a:r>
              <a:rPr sz="1600" b="1" spc="-1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{  for (Object o :</a:t>
            </a:r>
            <a:r>
              <a:rPr sz="16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b)</a:t>
            </a:r>
            <a:endParaRPr sz="1600">
              <a:latin typeface="Consolas"/>
              <a:cs typeface="Consolas"/>
            </a:endParaRPr>
          </a:p>
          <a:p>
            <a:pPr marL="1345565">
              <a:lnSpc>
                <a:spcPts val="1800"/>
              </a:lnSpc>
            </a:pP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System.out.println(o);</a:t>
            </a:r>
            <a:endParaRPr sz="1600">
              <a:latin typeface="Consolas"/>
              <a:cs typeface="Consolas"/>
            </a:endParaRPr>
          </a:p>
          <a:p>
            <a:pPr marL="431165">
              <a:lnSpc>
                <a:spcPts val="1895"/>
              </a:lnSpc>
            </a:pP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431165" marR="162560">
              <a:lnSpc>
                <a:spcPts val="1930"/>
              </a:lnSpc>
            </a:pPr>
            <a:r>
              <a:rPr sz="2000" spc="-5" dirty="0">
                <a:latin typeface="Arial"/>
                <a:cs typeface="Arial"/>
              </a:rPr>
              <a:t>How could we invoke the method with 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Box&lt;String&gt;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Box&lt;String&gt; </a:t>
            </a:r>
            <a:r>
              <a:rPr sz="2000" spc="-5" dirty="0">
                <a:latin typeface="Arial"/>
                <a:cs typeface="Arial"/>
              </a:rPr>
              <a:t>is not  a subtype of 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Box&lt;Object&gt;</a:t>
            </a:r>
            <a:endParaRPr sz="1600">
              <a:latin typeface="Consolas"/>
              <a:cs typeface="Consolas"/>
            </a:endParaRPr>
          </a:p>
          <a:p>
            <a:pPr marL="431165">
              <a:lnSpc>
                <a:spcPts val="2365"/>
              </a:lnSpc>
              <a:tabLst>
                <a:tab pos="1715770" algn="l"/>
              </a:tabLst>
            </a:pPr>
            <a:r>
              <a:rPr sz="2000" spc="-5" dirty="0">
                <a:latin typeface="Arial"/>
                <a:cs typeface="Arial"/>
              </a:rPr>
              <a:t>We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define	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wildcard type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? </a:t>
            </a:r>
            <a:r>
              <a:rPr sz="2000" spc="-5" dirty="0">
                <a:latin typeface="Arial"/>
                <a:cs typeface="Arial"/>
              </a:rPr>
              <a:t>and a </a:t>
            </a:r>
            <a:r>
              <a:rPr sz="1600" b="1" dirty="0">
                <a:solidFill>
                  <a:srgbClr val="0033CC"/>
                </a:solidFill>
                <a:latin typeface="Consolas"/>
                <a:cs typeface="Consolas"/>
              </a:rPr>
              <a:t>Box&lt;?&gt; </a:t>
            </a:r>
            <a:r>
              <a:rPr sz="2000" spc="-5" dirty="0">
                <a:latin typeface="Arial"/>
                <a:cs typeface="Arial"/>
              </a:rPr>
              <a:t>as a Box of unknown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888365" marR="4624070" indent="-457200">
              <a:lnSpc>
                <a:spcPts val="2020"/>
              </a:lnSpc>
              <a:spcBef>
                <a:spcPts val="5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void showAll ( Box&lt;?&gt; b )</a:t>
            </a:r>
            <a:r>
              <a:rPr sz="1800" b="1" spc="-1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{  for (Object o :</a:t>
            </a:r>
            <a:r>
              <a:rPr sz="18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b)</a:t>
            </a:r>
            <a:endParaRPr sz="1800">
              <a:latin typeface="Consolas"/>
              <a:cs typeface="Consolas"/>
            </a:endParaRPr>
          </a:p>
          <a:p>
            <a:pPr marL="1345565">
              <a:lnSpc>
                <a:spcPts val="1914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System.out.println(o);</a:t>
            </a:r>
            <a:endParaRPr sz="1800">
              <a:latin typeface="Consolas"/>
              <a:cs typeface="Consolas"/>
            </a:endParaRPr>
          </a:p>
          <a:p>
            <a:pPr marL="431165">
              <a:lnSpc>
                <a:spcPts val="209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Upper/Lower Bounded</a:t>
            </a:r>
            <a:r>
              <a:rPr spc="-35" dirty="0"/>
              <a:t> </a:t>
            </a:r>
            <a:r>
              <a:rPr spc="-5" dirty="0"/>
              <a:t>Wildcards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321304"/>
            <a:ext cx="647255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Upper/Lower-bounded wildcard is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?</a:t>
            </a:r>
            <a:r>
              <a:rPr sz="2400" spc="9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2601462"/>
            <a:ext cx="614743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5900" algn="l"/>
              </a:tabLst>
            </a:pPr>
            <a:r>
              <a:rPr sz="2400" b="1" dirty="0">
                <a:latin typeface="Courier New"/>
                <a:cs typeface="Courier New"/>
              </a:rPr>
              <a:t>Upper-bounded:	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&lt;? extends</a:t>
            </a:r>
            <a:r>
              <a:rPr sz="2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Number&gt;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spc="-5" dirty="0">
                <a:latin typeface="Arial"/>
                <a:cs typeface="Arial"/>
              </a:rPr>
              <a:t>means any type that is at least a 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Number</a:t>
            </a:r>
            <a:r>
              <a:rPr sz="2400" b="1" spc="-59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422" y="3886200"/>
            <a:ext cx="751776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5900" algn="l"/>
              </a:tabLst>
            </a:pPr>
            <a:r>
              <a:rPr sz="2400" b="1" dirty="0">
                <a:latin typeface="Courier New"/>
                <a:cs typeface="Courier New"/>
              </a:rPr>
              <a:t>Lower-bounded:	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&lt;? super</a:t>
            </a:r>
            <a:r>
              <a:rPr sz="2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Integer&gt;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spc="-5" dirty="0">
                <a:latin typeface="Arial"/>
                <a:cs typeface="Arial"/>
              </a:rPr>
              <a:t>means any type that is a super type of an </a:t>
            </a:r>
            <a:r>
              <a:rPr sz="2400" b="1" dirty="0">
                <a:solidFill>
                  <a:srgbClr val="0033CC"/>
                </a:solidFill>
                <a:latin typeface="Consolas"/>
                <a:cs typeface="Consolas"/>
              </a:rPr>
              <a:t>Integer</a:t>
            </a:r>
            <a:r>
              <a:rPr sz="2400" b="1" spc="-55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2571" y="6036329"/>
            <a:ext cx="348869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marR="5080" indent="-635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Source:  </a:t>
            </a:r>
            <a:r>
              <a:rPr sz="1000" spc="-5" dirty="0">
                <a:latin typeface="Arial"/>
                <a:cs typeface="Arial"/>
                <a:hlinkClick r:id="rId2"/>
              </a:rPr>
              <a:t>http://docs.oracle.com/javase/tutorial/java/generics/types.html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181600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Cannot specify both at the same time.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4800600"/>
            <a:ext cx="273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Integer, number and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Type</a:t>
            </a:r>
            <a:r>
              <a:rPr sz="3600" spc="-70" dirty="0"/>
              <a:t> </a:t>
            </a:r>
            <a:r>
              <a:rPr sz="3600" spc="-5" dirty="0"/>
              <a:t>Erasure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8333" y="1336544"/>
            <a:ext cx="8304530" cy="3853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297815">
              <a:lnSpc>
                <a:spcPts val="2850"/>
              </a:lnSpc>
              <a:buChar char="•"/>
              <a:tabLst>
                <a:tab pos="316865" algn="l"/>
                <a:tab pos="317500" algn="l"/>
              </a:tabLst>
            </a:pPr>
            <a:r>
              <a:rPr sz="2400" spc="-5" dirty="0">
                <a:latin typeface="Arial"/>
                <a:cs typeface="Arial"/>
              </a:rPr>
              <a:t>When a generic type is instantiated, the compiler translates  those types by a technique called </a:t>
            </a:r>
            <a:r>
              <a:rPr sz="2400" i="1" spc="-5" dirty="0">
                <a:latin typeface="Arial"/>
                <a:cs typeface="Arial"/>
              </a:rPr>
              <a:t>type</a:t>
            </a:r>
            <a:r>
              <a:rPr sz="2400" i="1" spc="9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erasure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15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0033CC"/>
                </a:solidFill>
                <a:latin typeface="Consolas"/>
                <a:cs typeface="Consolas"/>
              </a:rPr>
              <a:t>Box&lt;String&gt;</a:t>
            </a:r>
            <a:r>
              <a:rPr sz="2000" spc="-4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 translated to type Box, which is called the </a:t>
            </a:r>
            <a:r>
              <a:rPr sz="2000" i="1" spc="-5" dirty="0">
                <a:latin typeface="Arial"/>
                <a:cs typeface="Arial"/>
              </a:rPr>
              <a:t>raw type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317500" marR="731520" indent="-297815">
              <a:lnSpc>
                <a:spcPct val="100499"/>
              </a:lnSpc>
              <a:buChar char="•"/>
              <a:tabLst>
                <a:tab pos="316865" algn="l"/>
                <a:tab pos="317500" algn="l"/>
              </a:tabLst>
            </a:pPr>
            <a:r>
              <a:rPr sz="2400" spc="-5" dirty="0">
                <a:latin typeface="Arial"/>
                <a:cs typeface="Arial"/>
              </a:rPr>
              <a:t>When mixing legacy code with generic code, you </a:t>
            </a:r>
            <a:r>
              <a:rPr sz="2400" dirty="0">
                <a:latin typeface="Arial"/>
                <a:cs typeface="Arial"/>
              </a:rPr>
              <a:t>may  </a:t>
            </a:r>
            <a:r>
              <a:rPr sz="2400" spc="-5" dirty="0">
                <a:latin typeface="Arial"/>
                <a:cs typeface="Arial"/>
              </a:rPr>
              <a:t>encounter warning messages similar to the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following:</a:t>
            </a:r>
            <a:endParaRPr sz="2400" dirty="0">
              <a:latin typeface="Arial"/>
              <a:cs typeface="Arial"/>
            </a:endParaRPr>
          </a:p>
          <a:p>
            <a:pPr marL="431165" marR="45085">
              <a:lnSpc>
                <a:spcPts val="3370"/>
              </a:lnSpc>
              <a:spcBef>
                <a:spcPts val="150"/>
              </a:spcBef>
              <a:tabLst>
                <a:tab pos="1254760" algn="l"/>
                <a:tab pos="2626360" algn="l"/>
                <a:tab pos="3312160" algn="l"/>
                <a:tab pos="3997960" algn="l"/>
                <a:tab pos="5370195" algn="l"/>
                <a:tab pos="5644515" algn="l"/>
                <a:tab pos="5781675" algn="l"/>
                <a:tab pos="6193155" algn="l"/>
                <a:tab pos="6741795" algn="l"/>
              </a:tabLst>
            </a:pP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Note:	</a:t>
            </a:r>
            <a:r>
              <a:rPr sz="1800" i="1" dirty="0">
                <a:solidFill>
                  <a:srgbClr val="0033CC"/>
                </a:solidFill>
                <a:latin typeface="Courier New"/>
                <a:cs typeface="Courier New"/>
              </a:rPr>
              <a:t>YourClass.java	</a:t>
            </a: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uses	unchecked	or	unsafe	operations.  Note:	Recompile	with	</a:t>
            </a:r>
            <a:r>
              <a:rPr sz="1800" i="1" dirty="0">
                <a:solidFill>
                  <a:srgbClr val="0033CC"/>
                </a:solidFill>
                <a:latin typeface="Courier New"/>
                <a:cs typeface="Courier New"/>
              </a:rPr>
              <a:t>-Xlint:unchecked	</a:t>
            </a: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for	details.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Generic and Raw</a:t>
            </a:r>
            <a:r>
              <a:rPr sz="3600" spc="-45" dirty="0"/>
              <a:t> </a:t>
            </a:r>
            <a:r>
              <a:rPr sz="3600" spc="-5" dirty="0"/>
              <a:t>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3" y="1324352"/>
            <a:ext cx="8273415" cy="455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public class MixedClass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83665" marR="2894330" indent="-914400">
              <a:lnSpc>
                <a:spcPts val="2320"/>
              </a:lnSpc>
              <a:spcBef>
                <a:spcPts val="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public static void main(String[]</a:t>
            </a:r>
            <a:r>
              <a:rPr sz="18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args){  Box&lt;Integer&gt;</a:t>
            </a:r>
            <a:r>
              <a:rPr sz="1800" b="1" spc="-10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bi;</a:t>
            </a:r>
            <a:endParaRPr sz="18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bi =</a:t>
            </a:r>
            <a:r>
              <a:rPr sz="18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createBox();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54965" marR="5080" indent="114300">
              <a:lnSpc>
                <a:spcPts val="1960"/>
              </a:lnSpc>
              <a:spcBef>
                <a:spcPts val="395"/>
              </a:spcBef>
            </a:pPr>
            <a:r>
              <a:rPr sz="1800" dirty="0">
                <a:solidFill>
                  <a:srgbClr val="0033CC"/>
                </a:solidFill>
                <a:latin typeface="Consolas"/>
                <a:cs typeface="Consolas"/>
              </a:rPr>
              <a:t>/* Pretend that this method is part of an old library,</a:t>
            </a:r>
            <a:r>
              <a:rPr sz="1800" spc="-15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33CC"/>
                </a:solidFill>
                <a:latin typeface="Consolas"/>
                <a:cs typeface="Consolas"/>
              </a:rPr>
              <a:t>written  before generics. It returns Box instead of Box&lt;T&gt;.</a:t>
            </a:r>
            <a:r>
              <a:rPr sz="1800" spc="-14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33CC"/>
                </a:solidFill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14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static Box createBox()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return new</a:t>
            </a:r>
            <a:r>
              <a:rPr sz="18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Box();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67055" marR="1804670" indent="27940">
              <a:lnSpc>
                <a:spcPct val="106600"/>
              </a:lnSpc>
              <a:spcBef>
                <a:spcPts val="334"/>
              </a:spcBef>
            </a:pPr>
            <a:r>
              <a:rPr sz="1400" dirty="0">
                <a:latin typeface="Consolas"/>
                <a:cs typeface="Consolas"/>
              </a:rPr>
              <a:t>MixedClass.java:4: warning: [unchecked] unchecked</a:t>
            </a:r>
            <a:r>
              <a:rPr sz="1400" spc="-1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conversion  found :</a:t>
            </a:r>
            <a:r>
              <a:rPr sz="1400" spc="-1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Box</a:t>
            </a:r>
            <a:endParaRPr sz="1400">
              <a:latin typeface="Consolas"/>
              <a:cs typeface="Consolas"/>
            </a:endParaRPr>
          </a:p>
          <a:p>
            <a:pPr marL="1383665" marR="4569460" indent="-817244">
              <a:lnSpc>
                <a:spcPct val="102699"/>
              </a:lnSpc>
            </a:pPr>
            <a:r>
              <a:rPr sz="1400" dirty="0">
                <a:latin typeface="Consolas"/>
                <a:cs typeface="Consolas"/>
              </a:rPr>
              <a:t>required:</a:t>
            </a:r>
            <a:r>
              <a:rPr sz="1400" spc="-10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Box&lt;java.lang.Integer&gt;  bi =</a:t>
            </a:r>
            <a:r>
              <a:rPr sz="1400" spc="-1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createBox();</a:t>
            </a:r>
            <a:endParaRPr sz="1400">
              <a:latin typeface="Consolas"/>
              <a:cs typeface="Consolas"/>
            </a:endParaRPr>
          </a:p>
          <a:p>
            <a:pPr marL="2231390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Consolas"/>
                <a:cs typeface="Consolas"/>
              </a:rPr>
              <a:t>^</a:t>
            </a:r>
            <a:endParaRPr sz="1400">
              <a:latin typeface="Consolas"/>
              <a:cs typeface="Consolas"/>
            </a:endParaRPr>
          </a:p>
          <a:p>
            <a:pPr marL="567055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Consolas"/>
                <a:cs typeface="Consolas"/>
              </a:rPr>
              <a:t>1</a:t>
            </a:r>
            <a:r>
              <a:rPr sz="1400" spc="-10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warning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Generics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5658" y="1744214"/>
            <a:ext cx="6230620" cy="327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In this segment you will be learning</a:t>
            </a:r>
            <a:r>
              <a:rPr sz="2400" b="1" spc="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Generics in Java – Abstraction over</a:t>
            </a:r>
            <a:r>
              <a:rPr sz="2000" spc="5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"/>
              <a:buChar char="▪"/>
            </a:pPr>
            <a:endParaRPr sz="27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Generic Methods and Bounded Type</a:t>
            </a:r>
            <a:r>
              <a:rPr sz="2000" spc="6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"/>
              <a:buChar char="▪"/>
            </a:pPr>
            <a:endParaRPr sz="27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Wildcards and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Subtyping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"/>
              <a:buChar char="▪"/>
            </a:pPr>
            <a:endParaRPr sz="27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Type</a:t>
            </a:r>
            <a:r>
              <a:rPr sz="2000" spc="-6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Erasure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228600" y="228600"/>
            <a:ext cx="8763000" cy="3293209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 add stability to your code by finding more bugs on the compile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600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sz="1600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Integer(5)); //OK </a:t>
            </a:r>
            <a:endParaRPr lang="en-US" sz="1600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for(Object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list){ </a:t>
            </a:r>
            <a:endParaRPr lang="en-US" sz="1600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casting leading to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runtime String 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=(String)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wrong with the 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3276600"/>
            <a:ext cx="66660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Above code compiles fine but throws </a:t>
            </a:r>
            <a:r>
              <a:rPr lang="en-US" dirty="0" err="1"/>
              <a:t>ClassCastException</a:t>
            </a:r>
            <a:r>
              <a:rPr lang="en-US" dirty="0"/>
              <a:t> at runtime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we are trying to cast Object in the list to String whereas one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the element is of type Integer.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44958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list1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list1.add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list1.add(new Integer(5)); //compiler error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 list1){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 type casting needed,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avoids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96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86190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enable </a:t>
            </a:r>
            <a:r>
              <a:rPr lang="en-US" i="1" dirty="0" smtClean="0"/>
              <a:t>types </a:t>
            </a:r>
            <a:r>
              <a:rPr lang="en-US" dirty="0" smtClean="0"/>
              <a:t>(classes and interfaces), to be parameter when defining classes,</a:t>
            </a:r>
          </a:p>
          <a:p>
            <a:r>
              <a:rPr lang="en-US" dirty="0" smtClean="0"/>
              <a:t>interfaces and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inputs to the formal parameters are values, while the input to the type parameters</a:t>
            </a:r>
          </a:p>
          <a:p>
            <a:r>
              <a:rPr lang="en-US" dirty="0" smtClean="0"/>
              <a:t>are types.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s = (String)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re-written the same code using generics will be,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List&lt;String&gt;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	//no 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Simple Box</a:t>
            </a:r>
            <a:r>
              <a:rPr sz="3600" spc="-60" dirty="0"/>
              <a:t> </a:t>
            </a:r>
            <a:r>
              <a:rPr sz="3600" spc="-5" dirty="0"/>
              <a:t>Class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/** Box class.</a:t>
            </a:r>
            <a:r>
              <a:rPr spc="-114" dirty="0"/>
              <a:t> </a:t>
            </a:r>
            <a:r>
              <a:rPr dirty="0"/>
              <a:t>*/</a:t>
            </a:r>
          </a:p>
          <a:p>
            <a:pPr marL="469265" marR="1261110" indent="-457200">
              <a:lnSpc>
                <a:spcPct val="201399"/>
              </a:lnSpc>
            </a:pPr>
            <a:r>
              <a:rPr dirty="0"/>
              <a:t>public class Box {  private Object</a:t>
            </a:r>
            <a:r>
              <a:rPr spc="-110" dirty="0"/>
              <a:t> </a:t>
            </a:r>
            <a:r>
              <a:rPr dirty="0"/>
              <a:t>o;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6465" marR="5080" indent="-457200">
              <a:lnSpc>
                <a:spcPct val="100699"/>
              </a:lnSpc>
            </a:pPr>
            <a:r>
              <a:rPr dirty="0"/>
              <a:t>public void add(Object o)</a:t>
            </a:r>
            <a:r>
              <a:rPr spc="-120" dirty="0"/>
              <a:t> </a:t>
            </a:r>
            <a:r>
              <a:rPr dirty="0"/>
              <a:t>{  this.o =</a:t>
            </a:r>
            <a:r>
              <a:rPr spc="-110" dirty="0"/>
              <a:t> </a:t>
            </a:r>
            <a:r>
              <a:rPr dirty="0"/>
              <a:t>o;</a:t>
            </a: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6465" marR="758825" indent="-457200">
              <a:lnSpc>
                <a:spcPct val="100699"/>
              </a:lnSpc>
            </a:pPr>
            <a:r>
              <a:rPr dirty="0"/>
              <a:t>public Object get()</a:t>
            </a:r>
            <a:r>
              <a:rPr spc="-114" dirty="0"/>
              <a:t> </a:t>
            </a:r>
            <a:r>
              <a:rPr dirty="0"/>
              <a:t>{  return</a:t>
            </a:r>
            <a:r>
              <a:rPr spc="-105" dirty="0"/>
              <a:t> </a:t>
            </a:r>
            <a:r>
              <a:rPr dirty="0"/>
              <a:t>o;</a:t>
            </a: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6423" y="4762871"/>
            <a:ext cx="4549775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 marR="1135380">
              <a:lnSpc>
                <a:spcPct val="100699"/>
              </a:lnSpc>
              <a:spcBef>
                <a:spcPts val="750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Box myBox = new Box();  myBox.add(new</a:t>
            </a:r>
            <a:r>
              <a:rPr sz="1800" b="1" spc="-10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Integer(10));</a:t>
            </a:r>
            <a:endParaRPr sz="1800" dirty="0">
              <a:latin typeface="Consolas"/>
              <a:cs typeface="Consolas"/>
            </a:endParaRPr>
          </a:p>
          <a:p>
            <a:pPr marL="12700" marR="5080">
              <a:lnSpc>
                <a:spcPct val="100699"/>
              </a:lnSpc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Integer val = (Integer)</a:t>
            </a:r>
            <a:r>
              <a:rPr sz="18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myBox.get();  String str = (String)</a:t>
            </a:r>
            <a:r>
              <a:rPr sz="18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myBox.get();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2863" y="5972543"/>
            <a:ext cx="367030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9900"/>
                </a:solidFill>
                <a:latin typeface="Consolas"/>
                <a:cs typeface="Consolas"/>
              </a:rPr>
              <a:t>java.lang.ClassCastException;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98778"/>
            <a:ext cx="808355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 smtClean="0"/>
              <a:t>Generics</a:t>
            </a:r>
            <a:r>
              <a:rPr lang="en-US" sz="3600" spc="-5" dirty="0" smtClean="0"/>
              <a:t> Version of Box Class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63622" y="1629152"/>
            <a:ext cx="316738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/** Generic Box class.</a:t>
            </a:r>
            <a:r>
              <a:rPr sz="18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622" y="2181601"/>
            <a:ext cx="266446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public class Box&lt;T&gt;</a:t>
            </a:r>
            <a:r>
              <a:rPr sz="1800" b="1" spc="-114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821" y="2734050"/>
            <a:ext cx="153352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private T</a:t>
            </a:r>
            <a:r>
              <a:rPr sz="1800" b="1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0412" y="2162551"/>
            <a:ext cx="24517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generic type declaration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462" y="2772150"/>
            <a:ext cx="22606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formal type</a:t>
            </a:r>
            <a:r>
              <a:rPr sz="18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parameter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3622" y="3284578"/>
            <a:ext cx="5833110" cy="295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2590800" indent="-457200">
              <a:lnSpc>
                <a:spcPct val="100699"/>
              </a:lnSpc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public void add(T t)</a:t>
            </a:r>
            <a:r>
              <a:rPr sz="18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  this.t =</a:t>
            </a:r>
            <a:r>
              <a:rPr sz="1800" b="1" spc="-1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t;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6465" marR="3344545" indent="-457200">
              <a:lnSpc>
                <a:spcPct val="100699"/>
              </a:lnSpc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public T get()</a:t>
            </a:r>
            <a:r>
              <a:rPr sz="1800" b="1" spc="-114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{  return</a:t>
            </a:r>
            <a:r>
              <a:rPr sz="1800" b="1" spc="-10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t;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64465" marR="5080">
              <a:lnSpc>
                <a:spcPct val="100699"/>
              </a:lnSpc>
              <a:spcBef>
                <a:spcPts val="1350"/>
              </a:spcBef>
            </a:pP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Box&lt;Integer&gt; integerBox = new</a:t>
            </a:r>
            <a:r>
              <a:rPr sz="18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Box&lt;Integer&gt;();  Box&lt;Integer&gt; integerBox = new</a:t>
            </a:r>
            <a:r>
              <a:rPr sz="18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onsolas"/>
                <a:cs typeface="Consolas"/>
              </a:rPr>
              <a:t>Box&lt;&gt;();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3691" y="2317202"/>
            <a:ext cx="1294765" cy="5715"/>
          </a:xfrm>
          <a:custGeom>
            <a:avLst/>
            <a:gdLst/>
            <a:ahLst/>
            <a:cxnLst/>
            <a:rect l="l" t="t" r="r" b="b"/>
            <a:pathLst>
              <a:path w="1294764" h="5714">
                <a:moveTo>
                  <a:pt x="1294297" y="0"/>
                </a:moveTo>
                <a:lnTo>
                  <a:pt x="0" y="5507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7989" y="228573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674" y="31202"/>
                </a:moveTo>
                <a:lnTo>
                  <a:pt x="60264" y="43411"/>
                </a:lnTo>
                <a:lnTo>
                  <a:pt x="53590" y="53400"/>
                </a:lnTo>
                <a:lnTo>
                  <a:pt x="43658" y="60158"/>
                </a:lnTo>
                <a:lnTo>
                  <a:pt x="31474" y="62672"/>
                </a:lnTo>
                <a:lnTo>
                  <a:pt x="19269" y="60262"/>
                </a:lnTo>
                <a:lnTo>
                  <a:pt x="9278" y="53589"/>
                </a:lnTo>
                <a:lnTo>
                  <a:pt x="2516" y="43657"/>
                </a:lnTo>
                <a:lnTo>
                  <a:pt x="0" y="31469"/>
                </a:lnTo>
                <a:lnTo>
                  <a:pt x="2410" y="19261"/>
                </a:lnTo>
                <a:lnTo>
                  <a:pt x="9084" y="9271"/>
                </a:lnTo>
                <a:lnTo>
                  <a:pt x="19015" y="2513"/>
                </a:lnTo>
                <a:lnTo>
                  <a:pt x="31199" y="0"/>
                </a:lnTo>
                <a:lnTo>
                  <a:pt x="43405" y="2409"/>
                </a:lnTo>
                <a:lnTo>
                  <a:pt x="53396" y="9082"/>
                </a:lnTo>
                <a:lnTo>
                  <a:pt x="60158" y="19014"/>
                </a:lnTo>
                <a:lnTo>
                  <a:pt x="62674" y="31202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242" y="2291242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324" y="0"/>
                </a:moveTo>
                <a:lnTo>
                  <a:pt x="0" y="31834"/>
                </a:lnTo>
                <a:lnTo>
                  <a:pt x="86574" y="62932"/>
                </a:lnTo>
                <a:lnTo>
                  <a:pt x="86324" y="0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9891" y="2926794"/>
            <a:ext cx="1294765" cy="5715"/>
          </a:xfrm>
          <a:custGeom>
            <a:avLst/>
            <a:gdLst/>
            <a:ahLst/>
            <a:cxnLst/>
            <a:rect l="l" t="t" r="r" b="b"/>
            <a:pathLst>
              <a:path w="1294764" h="5714">
                <a:moveTo>
                  <a:pt x="1294297" y="0"/>
                </a:moveTo>
                <a:lnTo>
                  <a:pt x="0" y="5524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4188" y="2895319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674" y="31224"/>
                </a:moveTo>
                <a:lnTo>
                  <a:pt x="60264" y="43426"/>
                </a:lnTo>
                <a:lnTo>
                  <a:pt x="53590" y="53409"/>
                </a:lnTo>
                <a:lnTo>
                  <a:pt x="43658" y="60161"/>
                </a:lnTo>
                <a:lnTo>
                  <a:pt x="31474" y="62674"/>
                </a:lnTo>
                <a:lnTo>
                  <a:pt x="19269" y="60267"/>
                </a:lnTo>
                <a:lnTo>
                  <a:pt x="9278" y="53599"/>
                </a:lnTo>
                <a:lnTo>
                  <a:pt x="2516" y="43669"/>
                </a:lnTo>
                <a:lnTo>
                  <a:pt x="0" y="31474"/>
                </a:lnTo>
                <a:lnTo>
                  <a:pt x="2410" y="19269"/>
                </a:lnTo>
                <a:lnTo>
                  <a:pt x="9084" y="9278"/>
                </a:lnTo>
                <a:lnTo>
                  <a:pt x="19015" y="2516"/>
                </a:lnTo>
                <a:lnTo>
                  <a:pt x="31199" y="0"/>
                </a:lnTo>
                <a:lnTo>
                  <a:pt x="43405" y="2421"/>
                </a:lnTo>
                <a:lnTo>
                  <a:pt x="53396" y="9096"/>
                </a:lnTo>
                <a:lnTo>
                  <a:pt x="60158" y="19030"/>
                </a:lnTo>
                <a:lnTo>
                  <a:pt x="62674" y="31224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3441" y="2900844"/>
            <a:ext cx="86995" cy="63500"/>
          </a:xfrm>
          <a:custGeom>
            <a:avLst/>
            <a:gdLst/>
            <a:ahLst/>
            <a:cxnLst/>
            <a:rect l="l" t="t" r="r" b="b"/>
            <a:pathLst>
              <a:path w="86995" h="63500">
                <a:moveTo>
                  <a:pt x="86324" y="0"/>
                </a:moveTo>
                <a:lnTo>
                  <a:pt x="0" y="31824"/>
                </a:lnTo>
                <a:lnTo>
                  <a:pt x="86574" y="62924"/>
                </a:lnTo>
                <a:lnTo>
                  <a:pt x="86324" y="0"/>
                </a:lnTo>
                <a:close/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7" name="TextBox 16"/>
          <p:cNvSpPr txBox="1"/>
          <p:nvPr/>
        </p:nvSpPr>
        <p:spPr>
          <a:xfrm>
            <a:off x="6896732" y="5877885"/>
            <a:ext cx="1908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SE 7 and later</a:t>
            </a:r>
          </a:p>
          <a:p>
            <a:r>
              <a:rPr lang="en-US" dirty="0" smtClean="0"/>
              <a:t>Diamond Notation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959462" y="6062551"/>
            <a:ext cx="937270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Type Parameter and Type Argument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8333" y="1323336"/>
            <a:ext cx="8496935" cy="486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The generics can be used in: classes, interfaces, methods,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constructors:</a:t>
            </a:r>
            <a:endParaRPr sz="2000">
              <a:latin typeface="Arial"/>
              <a:cs typeface="Arial"/>
            </a:endParaRPr>
          </a:p>
          <a:p>
            <a:pPr marL="1757680" marR="3839845" indent="-457200">
              <a:lnSpc>
                <a:spcPct val="100699"/>
              </a:lnSpc>
              <a:spcBef>
                <a:spcPts val="1615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public interface List&lt;E&gt; {  void add(E x);  Iterator&lt;E&gt;</a:t>
            </a:r>
            <a:r>
              <a:rPr sz="1800" b="1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iterator();</a:t>
            </a:r>
            <a:endParaRPr sz="1800">
              <a:latin typeface="Consolas"/>
              <a:cs typeface="Consolas"/>
            </a:endParaRPr>
          </a:p>
          <a:p>
            <a:pPr marL="130048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757680" marR="3417570" indent="-457200">
              <a:lnSpc>
                <a:spcPct val="100699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public interface Iterator&lt;E&gt;</a:t>
            </a:r>
            <a:r>
              <a:rPr sz="18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{  E</a:t>
            </a:r>
            <a:r>
              <a:rPr sz="1800" b="1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next();</a:t>
            </a:r>
            <a:endParaRPr sz="1800">
              <a:latin typeface="Consolas"/>
              <a:cs typeface="Consolas"/>
            </a:endParaRPr>
          </a:p>
          <a:p>
            <a:pPr marL="175768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boolean</a:t>
            </a:r>
            <a:r>
              <a:rPr sz="1800" b="1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hasNext();</a:t>
            </a:r>
            <a:endParaRPr sz="1800">
              <a:latin typeface="Consolas"/>
              <a:cs typeface="Consolas"/>
            </a:endParaRPr>
          </a:p>
          <a:p>
            <a:pPr marL="1300480">
              <a:lnSpc>
                <a:spcPct val="100000"/>
              </a:lnSpc>
              <a:spcBef>
                <a:spcPts val="15"/>
              </a:spcBef>
            </a:pPr>
            <a:r>
              <a:rPr sz="1800" b="1" i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1410"/>
              </a:spcBef>
              <a:buChar char="•"/>
              <a:tabLst>
                <a:tab pos="316865" algn="l"/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Generic type declaration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List&lt;E&gt; </a:t>
            </a:r>
            <a:r>
              <a:rPr sz="2000" spc="-5" dirty="0">
                <a:latin typeface="Arial"/>
                <a:cs typeface="Arial"/>
              </a:rPr>
              <a:t>is called </a:t>
            </a:r>
            <a:r>
              <a:rPr sz="2000" i="1" spc="-5" dirty="0">
                <a:latin typeface="Arial"/>
                <a:cs typeface="Arial"/>
              </a:rPr>
              <a:t>parameterized</a:t>
            </a:r>
            <a:r>
              <a:rPr sz="2000" i="1" spc="-3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375"/>
              </a:spcBef>
            </a:pPr>
            <a:r>
              <a:rPr sz="2000" b="1" i="1" dirty="0">
                <a:solidFill>
                  <a:srgbClr val="0033CC"/>
                </a:solidFill>
                <a:latin typeface="Courier New"/>
                <a:cs typeface="Courier New"/>
              </a:rPr>
              <a:t>E</a:t>
            </a:r>
            <a:r>
              <a:rPr sz="2000" b="1" i="1" spc="-65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List&lt;E&gt;</a:t>
            </a:r>
            <a:r>
              <a:rPr sz="1800" b="1" spc="-43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 called type parameter</a:t>
            </a:r>
            <a:endParaRPr sz="2000">
              <a:latin typeface="Arial"/>
              <a:cs typeface="Arial"/>
            </a:endParaRPr>
          </a:p>
          <a:p>
            <a:pPr marL="317500" marR="5080" indent="-304800">
              <a:lnSpc>
                <a:spcPts val="2380"/>
              </a:lnSpc>
              <a:spcBef>
                <a:spcPts val="470"/>
              </a:spcBef>
              <a:buSzPct val="111111"/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List&lt;Integer&gt; </a:t>
            </a:r>
            <a:r>
              <a:rPr sz="2000" spc="-5" dirty="0">
                <a:latin typeface="Arial"/>
                <a:cs typeface="Arial"/>
              </a:rPr>
              <a:t>the formal type parameter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E</a:t>
            </a:r>
            <a:r>
              <a:rPr sz="1800" b="1" spc="-74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 replaced by the </a:t>
            </a:r>
            <a:r>
              <a:rPr sz="2000" i="1" spc="-5" dirty="0">
                <a:latin typeface="Arial"/>
                <a:cs typeface="Arial"/>
              </a:rPr>
              <a:t>actual type  argument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Integer</a:t>
            </a:r>
            <a:endParaRPr sz="180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Integer</a:t>
            </a:r>
            <a:r>
              <a:rPr sz="1800" b="1" spc="-43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List&lt;Integer&gt;</a:t>
            </a:r>
            <a:r>
              <a:rPr sz="1800" b="1" spc="-43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 called type argument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806817" y="6607172"/>
            <a:ext cx="4064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Jordan Anastasiade – Java Programming Language</a:t>
            </a:r>
            <a:r>
              <a:rPr sz="1000" b="1" spc="-100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Course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Multiple Type</a:t>
            </a:r>
            <a:r>
              <a:rPr spc="-30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1523" y="1294594"/>
            <a:ext cx="7610477" cy="523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590" marR="4012565" indent="-390525">
              <a:lnSpc>
                <a:spcPct val="114900"/>
              </a:lnSpc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interface Pair&lt;K, V&gt;</a:t>
            </a:r>
            <a:r>
              <a:rPr sz="14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{  public K</a:t>
            </a:r>
            <a:r>
              <a:rPr sz="1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getKey();</a:t>
            </a:r>
            <a:endParaRPr sz="1400" dirty="0">
              <a:latin typeface="Consolas"/>
              <a:cs typeface="Consolas"/>
            </a:endParaRPr>
          </a:p>
          <a:p>
            <a:pPr marL="40259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V</a:t>
            </a:r>
            <a:r>
              <a:rPr sz="1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getValue();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402590" marR="1569085" indent="-390525">
              <a:lnSpc>
                <a:spcPct val="116100"/>
              </a:lnSpc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class OrderedPair&lt;K, V&gt; implements Pair&lt;K, V&gt;</a:t>
            </a:r>
            <a:r>
              <a:rPr sz="1400" b="1" spc="-13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{  private K</a:t>
            </a:r>
            <a:r>
              <a:rPr sz="1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key;</a:t>
            </a:r>
            <a:endParaRPr sz="1400" dirty="0">
              <a:latin typeface="Consolas"/>
              <a:cs typeface="Consolas"/>
            </a:endParaRPr>
          </a:p>
          <a:p>
            <a:pPr marL="40259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private V</a:t>
            </a:r>
            <a:r>
              <a:rPr sz="1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value;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89965" marR="2937510" indent="-588010">
              <a:lnSpc>
                <a:spcPct val="116100"/>
              </a:lnSpc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 OrderedPair(K key, V value)</a:t>
            </a:r>
            <a:r>
              <a:rPr sz="14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{  this.key =</a:t>
            </a:r>
            <a:r>
              <a:rPr sz="1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key;</a:t>
            </a:r>
            <a:endParaRPr sz="1400" dirty="0">
              <a:latin typeface="Consolas"/>
              <a:cs typeface="Consolas"/>
            </a:endParaRPr>
          </a:p>
          <a:p>
            <a:pPr marL="98996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this.value =</a:t>
            </a:r>
            <a:r>
              <a:rPr sz="14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value;</a:t>
            </a:r>
            <a:endParaRPr sz="1400" dirty="0">
              <a:latin typeface="Consolas"/>
              <a:cs typeface="Consolas"/>
            </a:endParaRPr>
          </a:p>
          <a:p>
            <a:pPr marL="40259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402590" marR="2840355">
              <a:lnSpc>
                <a:spcPct val="116100"/>
              </a:lnSpc>
              <a:tabLst>
                <a:tab pos="2361565" algn="l"/>
              </a:tabLst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public</a:t>
            </a:r>
            <a:r>
              <a:rPr sz="1400" b="1" spc="-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K</a:t>
            </a:r>
            <a:r>
              <a:rPr sz="1400" b="1" spc="-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getKey()	{ return</a:t>
            </a:r>
            <a:r>
              <a:rPr sz="1400" b="1" spc="-8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key;</a:t>
            </a:r>
            <a:r>
              <a:rPr sz="1400" b="1" spc="-4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  public V getValue() { return value;</a:t>
            </a:r>
            <a:r>
              <a:rPr sz="1400" b="1" spc="-1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Pair&lt;String, Integer&gt; p1 = new OrderedPair&lt;String, Integer&gt;(”Odd",</a:t>
            </a:r>
            <a:r>
              <a:rPr sz="1400" b="1" spc="-13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7);</a:t>
            </a:r>
            <a:endParaRPr sz="1400" dirty="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r>
              <a:rPr lang="en-US" sz="1400" b="1" dirty="0" smtClean="0">
                <a:solidFill>
                  <a:srgbClr val="0033CC"/>
                </a:solidFill>
                <a:latin typeface="Consolas"/>
                <a:cs typeface="Consolas"/>
              </a:rPr>
              <a:t>Pair&lt;String, String&gt; p2 = new </a:t>
            </a:r>
            <a:r>
              <a:rPr lang="en-US" sz="1400" b="1" dirty="0" err="1" smtClean="0">
                <a:solidFill>
                  <a:srgbClr val="0033CC"/>
                </a:solidFill>
                <a:latin typeface="Consolas"/>
                <a:cs typeface="Consolas"/>
              </a:rPr>
              <a:t>OrderedPair</a:t>
            </a:r>
            <a:r>
              <a:rPr lang="en-US" sz="1400" b="1" dirty="0" smtClean="0">
                <a:solidFill>
                  <a:srgbClr val="0033CC"/>
                </a:solidFill>
                <a:latin typeface="Consolas"/>
                <a:cs typeface="Consolas"/>
              </a:rPr>
              <a:t>&lt;String, String&gt;(“hello”,</a:t>
            </a:r>
            <a:r>
              <a:rPr lang="en-US" sz="1400" b="1" spc="-135" dirty="0" smtClean="0">
                <a:solidFill>
                  <a:srgbClr val="0033CC"/>
                </a:solidFill>
                <a:latin typeface="Consolas"/>
                <a:cs typeface="Consolas"/>
              </a:rPr>
              <a:t> “world”</a:t>
            </a:r>
            <a:r>
              <a:rPr lang="en-US" sz="1400" b="1" dirty="0" smtClean="0">
                <a:solidFill>
                  <a:srgbClr val="0033CC"/>
                </a:solidFill>
                <a:latin typeface="Consolas"/>
                <a:cs typeface="Consolas"/>
              </a:rPr>
              <a:t>);</a:t>
            </a:r>
            <a:endParaRPr lang="en-US" sz="1400" dirty="0" smtClean="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r>
              <a:rPr lang="en-US" sz="1400" b="1" dirty="0" smtClean="0">
                <a:solidFill>
                  <a:srgbClr val="0033CC"/>
                </a:solidFill>
                <a:latin typeface="Consolas"/>
                <a:cs typeface="Consolas"/>
              </a:rPr>
              <a:t>Pair&lt;String, Integer&gt; p1 = new </a:t>
            </a:r>
            <a:r>
              <a:rPr lang="en-US" sz="1400" b="1" dirty="0" err="1" smtClean="0">
                <a:solidFill>
                  <a:srgbClr val="0033CC"/>
                </a:solidFill>
                <a:latin typeface="Consolas"/>
                <a:cs typeface="Consolas"/>
              </a:rPr>
              <a:t>OrderedPair</a:t>
            </a:r>
            <a:r>
              <a:rPr lang="en-US" sz="1400" b="1" dirty="0" smtClean="0">
                <a:solidFill>
                  <a:srgbClr val="0033CC"/>
                </a:solidFill>
                <a:latin typeface="Consolas"/>
                <a:cs typeface="Consolas"/>
              </a:rPr>
              <a:t>&lt;&gt;(”Odd",</a:t>
            </a:r>
            <a:r>
              <a:rPr lang="en-US" sz="1400" b="1" spc="-135" dirty="0" smtClean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lang="en-US" sz="1400" b="1" dirty="0" smtClean="0">
                <a:solidFill>
                  <a:srgbClr val="0033CC"/>
                </a:solidFill>
                <a:latin typeface="Consolas"/>
                <a:cs typeface="Consolas"/>
              </a:rPr>
              <a:t>7); //Diamond Notation</a:t>
            </a:r>
            <a:endParaRPr lang="en-US" sz="14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9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 err="1" smtClean="0">
                <a:solidFill>
                  <a:srgbClr val="0033CC"/>
                </a:solidFill>
                <a:latin typeface="Consolas"/>
                <a:cs typeface="Consolas"/>
              </a:rPr>
              <a:t>OrderedPair</a:t>
            </a:r>
            <a:r>
              <a:rPr sz="1400" b="1" dirty="0" smtClean="0">
                <a:solidFill>
                  <a:srgbClr val="0033CC"/>
                </a:solidFill>
                <a:latin typeface="Consolas"/>
                <a:cs typeface="Consolas"/>
              </a:rPr>
              <a:t>&lt;String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, Box&lt;Integer&gt;&gt; p</a:t>
            </a:r>
            <a:r>
              <a:rPr sz="14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=</a:t>
            </a:r>
            <a:endParaRPr sz="1400" dirty="0">
              <a:latin typeface="Consolas"/>
              <a:cs typeface="Consolas"/>
            </a:endParaRPr>
          </a:p>
          <a:p>
            <a:pPr marL="53276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new OrderedPair&lt;&gt;("primes", new</a:t>
            </a:r>
            <a:r>
              <a:rPr sz="14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Consolas"/>
                <a:cs typeface="Consolas"/>
              </a:rPr>
              <a:t>Box&lt;Integer&gt;(3</a:t>
            </a:r>
            <a:r>
              <a:rPr sz="1400" b="1" dirty="0" smtClean="0">
                <a:solidFill>
                  <a:srgbClr val="0033CC"/>
                </a:solidFill>
                <a:latin typeface="Consolas"/>
                <a:cs typeface="Consolas"/>
              </a:rPr>
              <a:t>));</a:t>
            </a:r>
            <a:r>
              <a:rPr lang="en-US" sz="1400" b="1" dirty="0" smtClean="0">
                <a:solidFill>
                  <a:srgbClr val="0033CC"/>
                </a:solidFill>
                <a:latin typeface="Consolas"/>
                <a:cs typeface="Consolas"/>
              </a:rPr>
              <a:t> //parameterized types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4052" y="3810000"/>
            <a:ext cx="3954779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0033CC"/>
                </a:solidFill>
                <a:latin typeface="Arial"/>
                <a:cs typeface="Arial"/>
              </a:rPr>
              <a:t>Source:</a:t>
            </a:r>
            <a:r>
              <a:rPr sz="1000" spc="2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33CC"/>
                </a:solidFill>
                <a:latin typeface="Arial"/>
                <a:cs typeface="Arial"/>
                <a:hlinkClick r:id="rId2"/>
              </a:rPr>
              <a:t>http://docs.oracle.com/javase/tutorial/java/generics/types.html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- Java</a:t>
            </a:r>
            <a:r>
              <a:rPr spc="-100" dirty="0"/>
              <a:t> </a:t>
            </a:r>
            <a:r>
              <a:rPr dirty="0"/>
              <a:t>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More</a:t>
            </a:r>
            <a:r>
              <a:rPr sz="3600" spc="-75" dirty="0"/>
              <a:t> </a:t>
            </a:r>
            <a:r>
              <a:rPr sz="3600" spc="-5" dirty="0"/>
              <a:t>Types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5914" y="1744214"/>
            <a:ext cx="7223125" cy="329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Generic class can have multiple type</a:t>
            </a:r>
            <a:r>
              <a:rPr sz="2400" spc="8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Type argument can be any user defined</a:t>
            </a:r>
            <a:r>
              <a:rPr sz="2400" spc="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881380" marR="5080" indent="-457200">
              <a:lnSpc>
                <a:spcPct val="236100"/>
              </a:lnSpc>
              <a:spcBef>
                <a:spcPts val="835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HashMap&lt;String, Dog&gt; map = new HashMap&lt;String,</a:t>
            </a:r>
            <a:r>
              <a:rPr sz="1800" b="1" spc="-13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Dog&gt;();  map.put(“bliss” new</a:t>
            </a:r>
            <a:r>
              <a:rPr sz="1800" b="1" spc="-11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Dog(“myDog"));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881380">
              <a:lnSpc>
                <a:spcPct val="100000"/>
              </a:lnSpc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Dog d =</a:t>
            </a:r>
            <a:r>
              <a:rPr sz="1800"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map.get(“bliss”);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858</Words>
  <Application>Microsoft Office PowerPoint</Application>
  <PresentationFormat>On-screen Show 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Courier New</vt:lpstr>
      <vt:lpstr>Times New Roman</vt:lpstr>
      <vt:lpstr>Office Theme</vt:lpstr>
      <vt:lpstr>JAC444 - Lecture 2</vt:lpstr>
      <vt:lpstr>Generics</vt:lpstr>
      <vt:lpstr>PowerPoint Presentation</vt:lpstr>
      <vt:lpstr>Generic Class</vt:lpstr>
      <vt:lpstr>Simple Box Class</vt:lpstr>
      <vt:lpstr>Generics Version of Box Class</vt:lpstr>
      <vt:lpstr>Type Parameter and Type Argument</vt:lpstr>
      <vt:lpstr>Multiple Type Parameters</vt:lpstr>
      <vt:lpstr>More Types</vt:lpstr>
      <vt:lpstr>Generic method</vt:lpstr>
      <vt:lpstr>Bounded Type Parameters</vt:lpstr>
      <vt:lpstr>Wildcards</vt:lpstr>
      <vt:lpstr>Upper/Lower Bounded Wildcards</vt:lpstr>
      <vt:lpstr>Type Erasure</vt:lpstr>
      <vt:lpstr>Generic and Raw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2</dc:title>
  <cp:lastModifiedBy>jongkuk lee</cp:lastModifiedBy>
  <cp:revision>16</cp:revision>
  <dcterms:created xsi:type="dcterms:W3CDTF">2017-09-22T09:43:21Z</dcterms:created>
  <dcterms:modified xsi:type="dcterms:W3CDTF">2017-10-11T21:20:26Z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2017-09-22T00:00:00Z</vt:filetime>
  </property>
</Properties>
</file>